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256" r:id="rId2"/>
    <p:sldId id="272" r:id="rId3"/>
    <p:sldId id="420" r:id="rId4"/>
    <p:sldId id="419" r:id="rId5"/>
    <p:sldId id="401" r:id="rId6"/>
    <p:sldId id="409" r:id="rId7"/>
    <p:sldId id="423" r:id="rId8"/>
    <p:sldId id="422" r:id="rId9"/>
    <p:sldId id="421" r:id="rId10"/>
    <p:sldId id="408" r:id="rId11"/>
    <p:sldId id="410" r:id="rId12"/>
    <p:sldId id="411" r:id="rId13"/>
    <p:sldId id="412" r:id="rId14"/>
    <p:sldId id="413" r:id="rId15"/>
    <p:sldId id="414" r:id="rId16"/>
    <p:sldId id="360" r:id="rId17"/>
    <p:sldId id="361" r:id="rId18"/>
    <p:sldId id="362" r:id="rId19"/>
    <p:sldId id="363" r:id="rId20"/>
    <p:sldId id="364" r:id="rId21"/>
    <p:sldId id="365" r:id="rId22"/>
    <p:sldId id="366" r:id="rId23"/>
    <p:sldId id="367" r:id="rId24"/>
    <p:sldId id="368" r:id="rId25"/>
    <p:sldId id="369" r:id="rId26"/>
    <p:sldId id="370" r:id="rId27"/>
    <p:sldId id="371" r:id="rId28"/>
    <p:sldId id="372" r:id="rId29"/>
    <p:sldId id="373" r:id="rId30"/>
    <p:sldId id="374" r:id="rId31"/>
    <p:sldId id="375" r:id="rId32"/>
    <p:sldId id="376" r:id="rId33"/>
    <p:sldId id="377" r:id="rId34"/>
    <p:sldId id="378" r:id="rId35"/>
    <p:sldId id="379" r:id="rId36"/>
    <p:sldId id="380" r:id="rId37"/>
    <p:sldId id="381" r:id="rId38"/>
    <p:sldId id="382" r:id="rId39"/>
    <p:sldId id="383" r:id="rId40"/>
    <p:sldId id="384" r:id="rId41"/>
    <p:sldId id="385" r:id="rId42"/>
    <p:sldId id="386" r:id="rId43"/>
    <p:sldId id="387" r:id="rId44"/>
    <p:sldId id="388" r:id="rId45"/>
    <p:sldId id="389" r:id="rId46"/>
    <p:sldId id="390" r:id="rId47"/>
    <p:sldId id="391" r:id="rId48"/>
    <p:sldId id="392" r:id="rId49"/>
    <p:sldId id="393" r:id="rId50"/>
    <p:sldId id="394" r:id="rId51"/>
    <p:sldId id="395" r:id="rId52"/>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79" autoAdjust="0"/>
    <p:restoredTop sz="83150" autoAdjust="0"/>
  </p:normalViewPr>
  <p:slideViewPr>
    <p:cSldViewPr>
      <p:cViewPr varScale="1">
        <p:scale>
          <a:sx n="97" d="100"/>
          <a:sy n="97" d="100"/>
        </p:scale>
        <p:origin x="200" y="1296"/>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2020/10/22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SP currently points to the original thread's stack -- call it thread</a:t>
            </a:r>
            <a:r>
              <a:rPr lang="zh-CN" altLang="en-US" sz="1200" kern="1200" dirty="0">
                <a:solidFill>
                  <a:schemeClr val="tx1"/>
                </a:solidFill>
                <a:latin typeface="+mn-lt"/>
                <a:ea typeface="+mn-ea"/>
                <a:cs typeface="+mn-cs"/>
              </a:rPr>
              <a:t> </a:t>
            </a:r>
            <a:r>
              <a:rPr lang="en-US" altLang="zh-CN" sz="1200" kern="1200" dirty="0">
                <a:solidFill>
                  <a:schemeClr val="tx1"/>
                </a:solidFill>
                <a:latin typeface="+mn-lt"/>
                <a:ea typeface="+mn-ea"/>
                <a:cs typeface="+mn-cs"/>
              </a:rPr>
              <a:t>A. </a:t>
            </a:r>
            <a:endParaRPr lang="zh-CN" altLang="en-US" sz="1200" kern="1200" dirty="0">
              <a:solidFill>
                <a:schemeClr val="tx1"/>
              </a:solidFill>
              <a:latin typeface="+mn-lt"/>
              <a:ea typeface="+mn-ea"/>
              <a:cs typeface="+mn-cs"/>
            </a:endParaRPr>
          </a:p>
          <a:p>
            <a:r>
              <a:rPr lang="en-US" altLang="zh-CN" sz="1200" kern="1200" dirty="0">
                <a:solidFill>
                  <a:schemeClr val="tx1"/>
                </a:solidFill>
                <a:latin typeface="+mn-lt"/>
                <a:ea typeface="+mn-ea"/>
                <a:cs typeface="+mn-cs"/>
              </a:rPr>
              <a:t>Between release and acquire, another CPU could run thread A.  This</a:t>
            </a:r>
          </a:p>
          <a:p>
            <a:r>
              <a:rPr lang="en-US" altLang="zh-CN" sz="1200" kern="1200" dirty="0">
                <a:solidFill>
                  <a:schemeClr val="tx1"/>
                </a:solidFill>
                <a:latin typeface="+mn-lt"/>
                <a:ea typeface="+mn-ea"/>
                <a:cs typeface="+mn-cs"/>
              </a:rPr>
              <a:t>means that two CPUs will have their stack pointer pointing to thread</a:t>
            </a:r>
          </a:p>
          <a:p>
            <a:r>
              <a:rPr lang="en-US" altLang="zh-CN" sz="1200" kern="1200" dirty="0">
                <a:solidFill>
                  <a:schemeClr val="tx1"/>
                </a:solidFill>
                <a:latin typeface="+mn-lt"/>
                <a:ea typeface="+mn-ea"/>
                <a:cs typeface="+mn-cs"/>
              </a:rPr>
              <a:t>A's stack.  This is a very easy way for A's stack to get corrupted.</a:t>
            </a:r>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4045231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remember</a:t>
            </a:r>
            <a:r>
              <a:rPr kumimoji="1" lang="zh-CN" altLang="en-US" dirty="0"/>
              <a:t> </a:t>
            </a:r>
            <a:r>
              <a:rPr kumimoji="1" lang="en-US" altLang="zh-CN" dirty="0"/>
              <a:t>the</a:t>
            </a:r>
            <a:r>
              <a:rPr kumimoji="1" lang="zh-CN" altLang="en-US" dirty="0"/>
              <a:t> </a:t>
            </a:r>
            <a:r>
              <a:rPr kumimoji="1" lang="en-US" altLang="zh-CN" dirty="0"/>
              <a:t>yield(),</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threads[id]</a:t>
            </a:r>
            <a:r>
              <a:rPr kumimoji="1" lang="zh-CN" altLang="en-US" dirty="0"/>
              <a:t> </a:t>
            </a:r>
            <a:r>
              <a:rPr kumimoji="1" lang="en-US" altLang="zh-CN" dirty="0"/>
              <a:t>to</a:t>
            </a:r>
            <a:r>
              <a:rPr kumimoji="1" lang="zh-CN" altLang="en-US" dirty="0"/>
              <a:t> </a:t>
            </a:r>
            <a:r>
              <a:rPr kumimoji="1" lang="en-US" altLang="zh-CN" dirty="0"/>
              <a:t>RUNNABLE.</a:t>
            </a:r>
            <a:r>
              <a:rPr kumimoji="1" lang="zh-CN" altLang="en-US" dirty="0"/>
              <a:t> </a:t>
            </a:r>
            <a:r>
              <a:rPr kumimoji="1" lang="en-US" altLang="zh-CN" dirty="0"/>
              <a:t>conflict!</a:t>
            </a:r>
          </a:p>
          <a:p>
            <a:r>
              <a:rPr kumimoji="1" lang="en-US" altLang="zh-CN" dirty="0"/>
              <a:t>should</a:t>
            </a:r>
            <a:r>
              <a:rPr kumimoji="1" lang="zh-CN" altLang="en-US" dirty="0"/>
              <a:t> </a:t>
            </a:r>
            <a:r>
              <a:rPr kumimoji="1" lang="en-US" altLang="zh-CN" dirty="0"/>
              <a:t>also</a:t>
            </a:r>
            <a:r>
              <a:rPr kumimoji="1" lang="zh-CN" altLang="en-US" dirty="0"/>
              <a:t> </a:t>
            </a:r>
            <a:r>
              <a:rPr kumimoji="1" lang="en-US" altLang="zh-CN" dirty="0"/>
              <a:t>change</a:t>
            </a:r>
            <a:r>
              <a:rPr kumimoji="1" lang="zh-CN" altLang="en-US" dirty="0"/>
              <a:t> </a:t>
            </a:r>
            <a:r>
              <a:rPr kumimoji="1" lang="en-US" altLang="zh-CN"/>
              <a:t>yield().</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594804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346132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Question-1: where</a:t>
            </a:r>
            <a:r>
              <a:rPr kumimoji="1" lang="en-US" altLang="zh-CN" baseline="0" dirty="0"/>
              <a:t> is the point of context switch?</a:t>
            </a:r>
          </a:p>
          <a:p>
            <a:r>
              <a:rPr kumimoji="1" lang="en-US" altLang="zh-CN" dirty="0"/>
              <a:t>Question-2: why not save the PC of a thread?</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26</a:t>
            </a:fld>
            <a:endParaRPr lang="zh-CN" altLang="en-US"/>
          </a:p>
        </p:txBody>
      </p:sp>
    </p:spTree>
    <p:extLst>
      <p:ext uri="{BB962C8B-B14F-4D97-AF65-F5344CB8AC3E}">
        <p14:creationId xmlns:p14="http://schemas.microsoft.com/office/powerpoint/2010/main" val="14650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694584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Answer:</a:t>
            </a:r>
            <a:r>
              <a:rPr lang="en-US" altLang="zh-CN" baseline="0" dirty="0"/>
              <a:t> when create a new thread, the stack of the thread must be initialized to include YIELD(), and push the return address to the middle of YIELD(),  so that when after return, the new thread will first release the lock, just as the previous slide. Then return again to the </a:t>
            </a:r>
            <a:r>
              <a:rPr lang="en-US" altLang="zh-CN" baseline="0" dirty="0" err="1"/>
              <a:t>start_procedure</a:t>
            </a:r>
            <a:r>
              <a:rPr lang="en-US" altLang="zh-CN" baseline="0" dirty="0"/>
              <a:t> (by pushing the address to the stack too).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3016511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2020/10/22</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2020/10/22</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2020/10/22</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Thread</a:t>
            </a:r>
            <a:r>
              <a:rPr kumimoji="1" lang="zh-CN" altLang="en-US" sz="4400" dirty="0">
                <a:solidFill>
                  <a:schemeClr val="bg1"/>
                </a:solidFill>
              </a:rPr>
              <a:t> </a:t>
            </a:r>
            <a:r>
              <a:rPr kumimoji="1" lang="en-US" altLang="zh-CN" sz="4400" dirty="0">
                <a:solidFill>
                  <a:schemeClr val="bg1"/>
                </a:solidFill>
              </a:rPr>
              <a:t>and</a:t>
            </a:r>
            <a:r>
              <a:rPr kumimoji="1" lang="zh-CN" altLang="en-US" sz="4400" dirty="0">
                <a:solidFill>
                  <a:schemeClr val="bg1"/>
                </a:solidFill>
              </a:rPr>
              <a:t> </a:t>
            </a:r>
            <a:r>
              <a:rPr kumimoji="1" lang="en-US" altLang="zh-CN" sz="4400" dirty="0">
                <a:solidFill>
                  <a:schemeClr val="bg1"/>
                </a:solidFill>
              </a:rPr>
              <a:t>Condition</a:t>
            </a:r>
            <a:r>
              <a:rPr kumimoji="1" lang="zh-CN" altLang="en-US" sz="4400" dirty="0">
                <a:solidFill>
                  <a:schemeClr val="bg1"/>
                </a:solidFill>
              </a:rPr>
              <a:t> </a:t>
            </a:r>
            <a:r>
              <a:rPr kumimoji="1" lang="en-US" altLang="zh-CN" sz="4400" dirty="0">
                <a:solidFill>
                  <a:schemeClr val="bg1"/>
                </a:solidFill>
              </a:rPr>
              <a:t>Variable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DengXian" charset="0"/>
              <a:cs typeface="Arial" panose="020B0604020202020204" pitchFamily="34"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ea typeface="DengXian" charset="0"/>
                <a:cs typeface="Arial" panose="020B0604020202020204" pitchFamily="34" charset="0"/>
              </a:rPr>
              <a:t>Lock</a:t>
            </a:r>
            <a:r>
              <a:rPr lang="zh-CN" altLang="en-US" sz="2800" dirty="0">
                <a:solidFill>
                  <a:schemeClr val="accent1"/>
                </a:solidFill>
                <a:latin typeface="Arial" panose="020B0604020202020204" pitchFamily="34" charset="0"/>
                <a:ea typeface="DengXian" charset="0"/>
                <a:cs typeface="Arial" panose="020B0604020202020204" pitchFamily="34" charset="0"/>
              </a:rPr>
              <a:t> </a:t>
            </a:r>
            <a:r>
              <a:rPr lang="en-US" altLang="zh-CN" sz="2800" dirty="0">
                <a:solidFill>
                  <a:schemeClr val="accent1"/>
                </a:solidFill>
                <a:latin typeface="Arial" panose="020B0604020202020204" pitchFamily="34" charset="0"/>
                <a:ea typeface="DengXian" charset="0"/>
                <a:cs typeface="Arial" panose="020B0604020202020204" pitchFamily="34" charset="0"/>
              </a:rPr>
              <a:t>with</a:t>
            </a:r>
            <a:r>
              <a:rPr lang="zh-CN" altLang="en-US" sz="2800" dirty="0">
                <a:solidFill>
                  <a:schemeClr val="accent1"/>
                </a:solidFill>
                <a:latin typeface="Arial" panose="020B0604020202020204" pitchFamily="34" charset="0"/>
                <a:ea typeface="DengXian" charset="0"/>
                <a:cs typeface="Arial" panose="020B0604020202020204" pitchFamily="34" charset="0"/>
              </a:rPr>
              <a:t> </a:t>
            </a:r>
            <a:r>
              <a:rPr lang="en-US" altLang="zh-CN" sz="2800" dirty="0">
                <a:solidFill>
                  <a:schemeClr val="accent1"/>
                </a:solidFill>
                <a:latin typeface="Arial" panose="020B0604020202020204" pitchFamily="34" charset="0"/>
                <a:ea typeface="DengXian" charset="0"/>
                <a:cs typeface="Arial" panose="020B0604020202020204" pitchFamily="34" charset="0"/>
              </a:rPr>
              <a:t>yield()</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ea typeface="DengXian" charset="0"/>
                <a:cs typeface="Arial" panose="020B0604020202020204" pitchFamily="34"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r>
              <a:rPr lang="en-US" altLang="zh-CN" dirty="0"/>
              <a:t>:</a:t>
            </a:r>
            <a:r>
              <a:rPr lang="zh-CN" altLang="en-US" dirty="0"/>
              <a:t> </a:t>
            </a:r>
            <a:r>
              <a:rPr lang="en-US" dirty="0"/>
              <a:t>Bounded Buffer Send/Receive</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2</a:t>
            </a:fld>
            <a:endParaRPr lang="zh-CN" altLang="en-US"/>
          </a:p>
        </p:txBody>
      </p:sp>
      <p:pic>
        <p:nvPicPr>
          <p:cNvPr id="5" name="Picture 4"/>
          <p:cNvPicPr>
            <a:picLocks noChangeAspect="1"/>
          </p:cNvPicPr>
          <p:nvPr/>
        </p:nvPicPr>
        <p:blipFill>
          <a:blip r:embed="rId2"/>
          <a:stretch>
            <a:fillRect/>
          </a:stretch>
        </p:blipFill>
        <p:spPr>
          <a:xfrm>
            <a:off x="467545" y="1267991"/>
            <a:ext cx="4464495" cy="4253805"/>
          </a:xfrm>
          <a:prstGeom prst="rect">
            <a:avLst/>
          </a:prstGeom>
        </p:spPr>
      </p:pic>
      <p:pic>
        <p:nvPicPr>
          <p:cNvPr id="3" name="图片 2">
            <a:extLst>
              <a:ext uri="{FF2B5EF4-FFF2-40B4-BE49-F238E27FC236}">
                <a16:creationId xmlns:a16="http://schemas.microsoft.com/office/drawing/2014/main" id="{758AF428-9B07-C748-8512-BDD7476783EB}"/>
              </a:ext>
            </a:extLst>
          </p:cNvPr>
          <p:cNvPicPr>
            <a:picLocks noChangeAspect="1"/>
          </p:cNvPicPr>
          <p:nvPr/>
        </p:nvPicPr>
        <p:blipFill>
          <a:blip r:embed="rId3"/>
          <a:stretch>
            <a:fillRect/>
          </a:stretch>
        </p:blipFill>
        <p:spPr>
          <a:xfrm>
            <a:off x="5220072" y="1230331"/>
            <a:ext cx="3760099" cy="4066629"/>
          </a:xfrm>
          <a:prstGeom prst="rect">
            <a:avLst/>
          </a:prstGeom>
        </p:spPr>
      </p:pic>
    </p:spTree>
    <p:extLst>
      <p:ext uri="{BB962C8B-B14F-4D97-AF65-F5344CB8AC3E}">
        <p14:creationId xmlns:p14="http://schemas.microsoft.com/office/powerpoint/2010/main" val="429187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r>
              <a:rPr lang="zh-CN" altLang="en-US" sz="1600" dirty="0">
                <a:latin typeface="Consolas" panose="020B0609020204030204" pitchFamily="49" charset="0"/>
                <a:cs typeface="Consolas" panose="020B0609020204030204" pitchFamily="49" charset="0"/>
              </a:rPr>
              <a:t> </a:t>
            </a:r>
            <a:r>
              <a:rPr lang="en-US" altLang="zh-CN" sz="1600" dirty="0">
                <a:highlight>
                  <a:srgbClr val="FFFF00"/>
                </a:highlight>
                <a:latin typeface="Consolas" panose="020B0609020204030204" pitchFamily="49" charset="0"/>
                <a:cs typeface="Consolas" panose="020B0609020204030204" pitchFamily="49" charset="0"/>
              </a:rPr>
              <a:t>(SP</a:t>
            </a:r>
            <a:r>
              <a:rPr lang="zh-CN" altLang="en-US" sz="1600" dirty="0">
                <a:highlight>
                  <a:srgbClr val="FFFF00"/>
                </a:highlight>
                <a:latin typeface="Consolas" panose="020B0609020204030204" pitchFamily="49" charset="0"/>
                <a:cs typeface="Consolas" panose="020B0609020204030204" pitchFamily="49" charset="0"/>
              </a:rPr>
              <a:t> </a:t>
            </a:r>
            <a:r>
              <a:rPr lang="en-US" altLang="zh-CN" sz="1600" dirty="0">
                <a:highlight>
                  <a:srgbClr val="FFFF00"/>
                </a:highlight>
                <a:latin typeface="Consolas" panose="020B0609020204030204" pitchFamily="49" charset="0"/>
                <a:cs typeface="Consolas" panose="020B0609020204030204" pitchFamily="49" charset="0"/>
              </a:rPr>
              <a:t>is</a:t>
            </a:r>
            <a:r>
              <a:rPr lang="zh-CN" altLang="en-US" sz="1600" dirty="0">
                <a:highlight>
                  <a:srgbClr val="FFFF00"/>
                </a:highlight>
                <a:latin typeface="Consolas" panose="020B0609020204030204" pitchFamily="49" charset="0"/>
                <a:cs typeface="Consolas" panose="020B0609020204030204" pitchFamily="49" charset="0"/>
              </a:rPr>
              <a:t> </a:t>
            </a:r>
            <a:r>
              <a:rPr lang="en-US" altLang="zh-CN" sz="1600" dirty="0">
                <a:highlight>
                  <a:srgbClr val="FFFF00"/>
                </a:highlight>
                <a:latin typeface="Consolas" panose="020B0609020204030204" pitchFamily="49" charset="0"/>
                <a:cs typeface="Consolas" panose="020B0609020204030204" pitchFamily="49" charset="0"/>
              </a:rPr>
              <a:t>CPU</a:t>
            </a:r>
            <a:r>
              <a:rPr lang="zh-CN" altLang="en-US" sz="1600" dirty="0">
                <a:highlight>
                  <a:srgbClr val="FFFF00"/>
                </a:highlight>
                <a:latin typeface="Consolas" panose="020B0609020204030204" pitchFamily="49" charset="0"/>
                <a:cs typeface="Consolas" panose="020B0609020204030204" pitchFamily="49" charset="0"/>
              </a:rPr>
              <a:t> </a:t>
            </a:r>
            <a:r>
              <a:rPr lang="en-US" altLang="zh-CN" sz="1600" dirty="0">
                <a:highlight>
                  <a:srgbClr val="FFFF00"/>
                </a:highlight>
                <a:latin typeface="Consolas" panose="020B0609020204030204" pitchFamily="49" charset="0"/>
                <a:cs typeface="Consolas" panose="020B0609020204030204" pitchFamily="49" charset="0"/>
              </a:rPr>
              <a:t>reg)</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YIELD() Implementation</a:t>
            </a:r>
            <a:endParaRPr lang="zh-CN" altLang="en-US" sz="3200" dirty="0"/>
          </a:p>
        </p:txBody>
      </p:sp>
      <p:sp>
        <p:nvSpPr>
          <p:cNvPr id="12" name="矩形 11"/>
          <p:cNvSpPr/>
          <p:nvPr/>
        </p:nvSpPr>
        <p:spPr>
          <a:xfrm>
            <a:off x="3041576" y="4694873"/>
            <a:ext cx="5922912" cy="800219"/>
          </a:xfrm>
          <a:prstGeom prst="rect">
            <a:avLst/>
          </a:prstGeom>
          <a:solidFill>
            <a:schemeClr val="accent2">
              <a:lumMod val="20000"/>
              <a:lumOff val="80000"/>
            </a:schemeClr>
          </a:solidFill>
        </p:spPr>
        <p:txBody>
          <a:bodyPr wrap="square">
            <a:spAutoFit/>
          </a:bodyPr>
          <a:lstStyle/>
          <a:p>
            <a:r>
              <a:rPr lang="en-US" altLang="zh-CN" sz="1400" b="1" dirty="0" err="1">
                <a:latin typeface="Arial" panose="020B0604020202020204" pitchFamily="34" charset="0"/>
                <a:ea typeface="等线" panose="02010600030101010101" pitchFamily="2" charset="-122"/>
                <a:cs typeface="Arial" panose="020B0604020202020204" pitchFamily="34" charset="0"/>
              </a:rPr>
              <a:t>t_lock</a:t>
            </a:r>
            <a:endParaRPr lang="en-US" altLang="zh-CN" sz="1600" b="1" dirty="0">
              <a:latin typeface="Arial" panose="020B0604020202020204" pitchFamily="34" charset="0"/>
              <a:ea typeface="等线" panose="02010600030101010101" pitchFamily="2" charset="-122"/>
              <a:cs typeface="Arial" panose="020B0604020202020204" pitchFamily="34" charset="0"/>
            </a:endParaRPr>
          </a:p>
          <a:p>
            <a:pPr marL="342900" indent="-342900">
              <a:buAutoNum type="arabicPeriod"/>
            </a:pPr>
            <a:r>
              <a:rPr lang="en-US" altLang="zh-CN" sz="1600" dirty="0">
                <a:latin typeface="Arial" panose="020B0604020202020204" pitchFamily="34" charset="0"/>
                <a:ea typeface="等线" panose="02010600030101010101" pitchFamily="2" charset="-122"/>
                <a:cs typeface="Arial" panose="020B0604020202020204" pitchFamily="34" charset="0"/>
              </a:rPr>
              <a:t>Atomically set </a:t>
            </a:r>
            <a:r>
              <a:rPr lang="en-US" altLang="zh-CN" sz="1600" b="1" dirty="0">
                <a:latin typeface="Arial" panose="020B0604020202020204" pitchFamily="34" charset="0"/>
                <a:ea typeface="等线" panose="02010600030101010101" pitchFamily="2" charset="-122"/>
                <a:cs typeface="Arial" panose="020B0604020202020204" pitchFamily="34" charset="0"/>
              </a:rPr>
              <a:t>threads[</a:t>
            </a:r>
            <a:r>
              <a:rPr lang="zh-CN" altLang="en-US" sz="1600" b="1" dirty="0">
                <a:latin typeface="Arial" panose="020B0604020202020204" pitchFamily="34" charset="0"/>
                <a:ea typeface="等线" panose="02010600030101010101" pitchFamily="2" charset="-122"/>
                <a:cs typeface="Arial" panose="020B0604020202020204" pitchFamily="34" charset="0"/>
              </a:rPr>
              <a:t> </a:t>
            </a:r>
            <a:r>
              <a:rPr lang="en-US" altLang="zh-CN" sz="1600" b="1" dirty="0">
                <a:latin typeface="Arial" panose="020B0604020202020204" pitchFamily="34" charset="0"/>
                <a:ea typeface="等线" panose="02010600030101010101" pitchFamily="2" charset="-122"/>
                <a:cs typeface="Arial" panose="020B0604020202020204" pitchFamily="34" charset="0"/>
              </a:rPr>
              <a:t>].state</a:t>
            </a:r>
            <a:r>
              <a:rPr lang="en-US" altLang="zh-CN" sz="1600" dirty="0">
                <a:latin typeface="Arial" panose="020B0604020202020204" pitchFamily="34" charset="0"/>
                <a:ea typeface="等线" panose="02010600030101010101" pitchFamily="2" charset="-122"/>
                <a:cs typeface="Arial" panose="020B0604020202020204" pitchFamily="34" charset="0"/>
              </a:rPr>
              <a:t> and </a:t>
            </a:r>
            <a:r>
              <a:rPr lang="en-US" altLang="zh-CN" sz="1600" b="1" dirty="0">
                <a:latin typeface="Arial" panose="020B0604020202020204" pitchFamily="34" charset="0"/>
                <a:ea typeface="等线" panose="02010600030101010101" pitchFamily="2" charset="-122"/>
                <a:cs typeface="Arial" panose="020B0604020202020204" pitchFamily="34" charset="0"/>
              </a:rPr>
              <a:t>.</a:t>
            </a:r>
            <a:r>
              <a:rPr lang="en-US" altLang="zh-CN" sz="1600" b="1" dirty="0" err="1">
                <a:latin typeface="Arial" panose="020B0604020202020204" pitchFamily="34" charset="0"/>
                <a:ea typeface="等线" panose="02010600030101010101" pitchFamily="2" charset="-122"/>
                <a:cs typeface="Arial" panose="020B0604020202020204" pitchFamily="34" charset="0"/>
              </a:rPr>
              <a:t>sp</a:t>
            </a:r>
            <a:endParaRPr lang="en-US" altLang="zh-CN" sz="1600" b="1" dirty="0">
              <a:latin typeface="Arial" panose="020B0604020202020204" pitchFamily="34" charset="0"/>
              <a:ea typeface="等线" panose="02010600030101010101" pitchFamily="2" charset="-122"/>
              <a:cs typeface="Arial" panose="020B0604020202020204" pitchFamily="34" charset="0"/>
            </a:endParaRPr>
          </a:p>
          <a:p>
            <a:pPr marL="342900" indent="-342900">
              <a:buAutoNum type="arabicPeriod"/>
            </a:pPr>
            <a:r>
              <a:rPr lang="en-US" altLang="zh-CN" sz="1600" dirty="0">
                <a:latin typeface="Arial" panose="020B0604020202020204" pitchFamily="34" charset="0"/>
                <a:ea typeface="等线" panose="02010600030101010101" pitchFamily="2" charset="-122"/>
                <a:cs typeface="Arial" panose="020B0604020202020204" pitchFamily="34" charset="0"/>
              </a:rPr>
              <a:t>Atomically find a </a:t>
            </a:r>
            <a:r>
              <a:rPr lang="en-US" altLang="zh-CN" sz="1600" b="1" dirty="0">
                <a:latin typeface="Arial" panose="020B0604020202020204" pitchFamily="34" charset="0"/>
                <a:ea typeface="等线" panose="02010600030101010101" pitchFamily="2" charset="-122"/>
                <a:cs typeface="Arial" panose="020B0604020202020204" pitchFamily="34" charset="0"/>
              </a:rPr>
              <a:t>RUNNABLE</a:t>
            </a:r>
            <a:r>
              <a:rPr lang="en-US" altLang="zh-CN" sz="1600" dirty="0">
                <a:latin typeface="Arial" panose="020B0604020202020204" pitchFamily="34" charset="0"/>
                <a:ea typeface="等线" panose="02010600030101010101" pitchFamily="2" charset="-122"/>
                <a:cs typeface="Arial" panose="020B0604020202020204" pitchFamily="34" charset="0"/>
              </a:rPr>
              <a:t> thread and mark it </a:t>
            </a:r>
            <a:r>
              <a:rPr lang="en-US" altLang="zh-CN" sz="1600" b="1" dirty="0">
                <a:latin typeface="Arial" panose="020B0604020202020204" pitchFamily="34" charset="0"/>
                <a:ea typeface="等线" panose="02010600030101010101" pitchFamily="2" charset="-122"/>
                <a:cs typeface="Arial" panose="020B0604020202020204" pitchFamily="34" charset="0"/>
              </a:rPr>
              <a:t>RUNNING</a:t>
            </a:r>
          </a:p>
        </p:txBody>
      </p:sp>
    </p:spTree>
    <p:extLst>
      <p:ext uri="{BB962C8B-B14F-4D97-AF65-F5344CB8AC3E}">
        <p14:creationId xmlns:p14="http://schemas.microsoft.com/office/powerpoint/2010/main" val="2119905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send() with yield()</a:t>
            </a:r>
            <a:endParaRPr lang="zh-CN" altLang="en-US" dirty="0"/>
          </a:p>
        </p:txBody>
      </p:sp>
      <p:sp>
        <p:nvSpPr>
          <p:cNvPr id="4" name="矩形 3"/>
          <p:cNvSpPr/>
          <p:nvPr/>
        </p:nvSpPr>
        <p:spPr>
          <a:xfrm>
            <a:off x="457200" y="1417340"/>
            <a:ext cx="4258816" cy="2320700"/>
          </a:xfrm>
          <a:prstGeom prst="rect">
            <a:avLst/>
          </a:prstGeom>
        </p:spPr>
        <p:txBody>
          <a:bodyPr wrap="square">
            <a:spAutoFit/>
          </a:bodyPr>
          <a:lstStyle/>
          <a:p>
            <a:pPr>
              <a:lnSpc>
                <a:spcPct val="114000"/>
              </a:lnSpc>
            </a:pPr>
            <a:r>
              <a:rPr lang="en-US" altLang="zh-CN" sz="1600" b="1" dirty="0">
                <a:latin typeface="Consolas" panose="020B0609020204030204" pitchFamily="49" charset="0"/>
                <a:cs typeface="Consolas" panose="020B0609020204030204" pitchFamily="49" charset="0"/>
              </a:rPr>
              <a:t>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while True:</a:t>
            </a:r>
          </a:p>
          <a:p>
            <a:pPr>
              <a:lnSpc>
                <a:spcPct val="1140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ct val="114000"/>
              </a:lnSpc>
            </a:pPr>
            <a:r>
              <a:rPr lang="en-US" altLang="zh-CN" sz="1600" dirty="0">
                <a:latin typeface="Consolas" panose="020B0609020204030204" pitchFamily="49" charset="0"/>
                <a:cs typeface="Consolas" panose="020B0609020204030204" pitchFamily="49" charset="0"/>
              </a:rPr>
              <a:t>      bb.in &lt;- bb.in + 1</a:t>
            </a:r>
          </a:p>
          <a:p>
            <a:pPr>
              <a:lnSpc>
                <a:spcPct val="1140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ct val="114000"/>
              </a:lnSpc>
            </a:pPr>
            <a:r>
              <a:rPr lang="en-US" altLang="zh-CN" sz="1600" dirty="0">
                <a:latin typeface="Consolas" panose="020B0609020204030204" pitchFamily="49" charset="0"/>
                <a:cs typeface="Consolas" panose="020B0609020204030204" pitchFamily="49" charset="0"/>
              </a:rPr>
              <a:t>      return</a:t>
            </a:r>
          </a:p>
        </p:txBody>
      </p:sp>
      <p:sp>
        <p:nvSpPr>
          <p:cNvPr id="5" name="矩形 4"/>
          <p:cNvSpPr/>
          <p:nvPr/>
        </p:nvSpPr>
        <p:spPr>
          <a:xfrm>
            <a:off x="4572000" y="1417340"/>
            <a:ext cx="4176464" cy="3195747"/>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6" name="矩形 5"/>
          <p:cNvSpPr/>
          <p:nvPr/>
        </p:nvSpPr>
        <p:spPr>
          <a:xfrm>
            <a:off x="4860032" y="3776826"/>
            <a:ext cx="45719" cy="7036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60032" y="4801716"/>
            <a:ext cx="3659976" cy="369332"/>
          </a:xfrm>
          <a:prstGeom prst="rect">
            <a:avLst/>
          </a:prstGeom>
          <a:solidFill>
            <a:schemeClr val="accent2">
              <a:lumMod val="20000"/>
              <a:lumOff val="80000"/>
            </a:schemeClr>
          </a:solidFill>
          <a:ln>
            <a:noFill/>
          </a:ln>
        </p:spPr>
        <p:txBody>
          <a:bodyPr wrap="none">
            <a:spAutoFit/>
          </a:bodyPr>
          <a:lstStyle/>
          <a:p>
            <a:r>
              <a:rPr lang="en-US" altLang="zh-CN" dirty="0">
                <a:latin typeface="Arial" panose="020B0604020202020204" pitchFamily="34" charset="0"/>
                <a:ea typeface="等线" panose="02010600030101010101" pitchFamily="2" charset="-122"/>
                <a:cs typeface="Arial" panose="020B0604020202020204" pitchFamily="34" charset="0"/>
              </a:rPr>
              <a:t>Still</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a</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lot</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of</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unnecessary</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checking</a:t>
            </a:r>
          </a:p>
        </p:txBody>
      </p:sp>
      <p:sp>
        <p:nvSpPr>
          <p:cNvPr id="3" name="右箭头 2">
            <a:extLst>
              <a:ext uri="{FF2B5EF4-FFF2-40B4-BE49-F238E27FC236}">
                <a16:creationId xmlns:a16="http://schemas.microsoft.com/office/drawing/2014/main" id="{6586C612-6ADC-3449-BB97-22746BF4E901}"/>
              </a:ext>
            </a:extLst>
          </p:cNvPr>
          <p:cNvSpPr/>
          <p:nvPr/>
        </p:nvSpPr>
        <p:spPr>
          <a:xfrm>
            <a:off x="3995936" y="3145532"/>
            <a:ext cx="28803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880039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Condition Variables</a:t>
            </a:r>
            <a:endParaRPr lang="zh-CN" altLang="en-US" dirty="0"/>
          </a:p>
        </p:txBody>
      </p:sp>
      <p:sp>
        <p:nvSpPr>
          <p:cNvPr id="3" name="内容占位符 2"/>
          <p:cNvSpPr>
            <a:spLocks noGrp="1"/>
          </p:cNvSpPr>
          <p:nvPr>
            <p:ph idx="1"/>
          </p:nvPr>
        </p:nvSpPr>
        <p:spPr>
          <a:xfrm>
            <a:off x="467544" y="1201316"/>
            <a:ext cx="8352928" cy="3960440"/>
          </a:xfrm>
        </p:spPr>
        <p:txBody>
          <a:bodyPr>
            <a:noAutofit/>
          </a:bodyPr>
          <a:lstStyle/>
          <a:p>
            <a:r>
              <a:rPr lang="en-US" altLang="zh-CN" sz="2800" dirty="0"/>
              <a:t>Condition Variable</a:t>
            </a:r>
          </a:p>
          <a:p>
            <a:pPr lvl="1"/>
            <a:r>
              <a:rPr lang="en-US" altLang="zh-CN" sz="2400" dirty="0"/>
              <a:t>Let threads wait for events</a:t>
            </a:r>
          </a:p>
          <a:p>
            <a:pPr lvl="1"/>
            <a:r>
              <a:rPr lang="en-US" altLang="zh-CN" dirty="0"/>
              <a:t>The threads g</a:t>
            </a:r>
            <a:r>
              <a:rPr lang="en-US" altLang="zh-CN" sz="2400" dirty="0"/>
              <a:t>et notified when the events occur</a:t>
            </a:r>
          </a:p>
          <a:p>
            <a:r>
              <a:rPr lang="en-US" altLang="zh-CN" sz="2800" dirty="0"/>
              <a:t>Condition variable API</a:t>
            </a:r>
          </a:p>
          <a:p>
            <a:pPr lvl="1"/>
            <a:r>
              <a:rPr lang="en-US" altLang="zh-CN" sz="2400" dirty="0">
                <a:solidFill>
                  <a:srgbClr val="FF0000"/>
                </a:solidFill>
              </a:rPr>
              <a:t>WAIT(cv)</a:t>
            </a:r>
            <a:r>
              <a:rPr lang="en-US" altLang="zh-CN" sz="2400" dirty="0"/>
              <a:t>: yield processor and wait to be notified of cv</a:t>
            </a:r>
          </a:p>
          <a:p>
            <a:pPr lvl="1"/>
            <a:r>
              <a:rPr lang="en-US" altLang="zh-CN" sz="2400" dirty="0">
                <a:solidFill>
                  <a:srgbClr val="FF0000"/>
                </a:solidFill>
              </a:rPr>
              <a:t>NOTIFY(cv)</a:t>
            </a:r>
            <a:r>
              <a:rPr lang="en-US" altLang="zh-CN" sz="2400" dirty="0"/>
              <a:t>: notify waiting threads of cv</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5</a:t>
            </a:fld>
            <a:endParaRPr lang="zh-CN" altLang="en-US"/>
          </a:p>
        </p:txBody>
      </p:sp>
    </p:spTree>
    <p:extLst>
      <p:ext uri="{BB962C8B-B14F-4D97-AF65-F5344CB8AC3E}">
        <p14:creationId xmlns:p14="http://schemas.microsoft.com/office/powerpoint/2010/main" val="738961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 &amp; NOTIFY</a:t>
            </a:r>
            <a:endParaRPr lang="zh-CN" altLang="en-US" dirty="0"/>
          </a:p>
        </p:txBody>
      </p:sp>
      <p:sp>
        <p:nvSpPr>
          <p:cNvPr id="5" name="矩形 4"/>
          <p:cNvSpPr/>
          <p:nvPr/>
        </p:nvSpPr>
        <p:spPr>
          <a:xfrm>
            <a:off x="539552" y="1181366"/>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4" name="矩形 3"/>
          <p:cNvSpPr/>
          <p:nvPr/>
        </p:nvSpPr>
        <p:spPr>
          <a:xfrm>
            <a:off x="539552" y="3721596"/>
            <a:ext cx="7344816" cy="1785104"/>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notify(cv):</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for I = 0 to N-1:</a:t>
            </a:r>
          </a:p>
          <a:p>
            <a:pPr>
              <a:lnSpc>
                <a:spcPts val="2200"/>
              </a:lnSpc>
            </a:pPr>
            <a:r>
              <a:rPr lang="en-US" altLang="zh-CN" sz="1600" dirty="0">
                <a:latin typeface="Consolas" panose="020B0609020204030204" pitchFamily="49" charset="0"/>
                <a:cs typeface="Consolas" panose="020B0609020204030204" pitchFamily="49" charset="0"/>
              </a:rPr>
              <a:t>        if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].cv == cv &amp;&amp;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a:t>
            </a:r>
            <a:r>
              <a:rPr lang="en-US" altLang="zh-CN" sz="1600" dirty="0" err="1">
                <a:latin typeface="Consolas" panose="020B0609020204030204" pitchFamily="49" charset="0"/>
                <a:cs typeface="Consolas" panose="020B0609020204030204" pitchFamily="49" charset="0"/>
              </a:rPr>
              <a:t>i</a:t>
            </a:r>
            <a:r>
              <a:rPr lang="en-US" altLang="zh-CN" sz="1600" dirty="0">
                <a:latin typeface="Consolas" panose="020B0609020204030204" pitchFamily="49" charset="0"/>
                <a:cs typeface="Consolas" panose="020B0609020204030204" pitchFamily="49" charset="0"/>
              </a:rPr>
              <a:t>].state = RUNNABLE</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152086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Send with WAIT/NOTIFY (Incorrect Version)</a:t>
            </a:r>
            <a:endParaRPr lang="zh-CN" altLang="en-US" dirty="0"/>
          </a:p>
        </p:txBody>
      </p:sp>
      <p:sp>
        <p:nvSpPr>
          <p:cNvPr id="4" name="矩形 3"/>
          <p:cNvSpPr/>
          <p:nvPr/>
        </p:nvSpPr>
        <p:spPr>
          <a:xfrm>
            <a:off x="323528" y="1417340"/>
            <a:ext cx="4572000" cy="3195747"/>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chemeClr val="accent1">
                    <a:lumMod val="75000"/>
                  </a:schemeClr>
                </a:solidFill>
                <a:latin typeface="Consolas" panose="020B0609020204030204" pitchFamily="49" charset="0"/>
                <a:cs typeface="Consolas" panose="020B0609020204030204" pitchFamily="49" charset="0"/>
              </a:rPr>
              <a:t>      </a:t>
            </a:r>
            <a:r>
              <a:rPr lang="en-US" altLang="zh-CN" sz="1600" dirty="0">
                <a:solidFill>
                  <a:srgbClr val="0096FF"/>
                </a:solidFill>
                <a:latin typeface="Consolas" panose="020B0609020204030204" pitchFamily="49" charset="0"/>
                <a:cs typeface="Consolas" panose="020B0609020204030204" pitchFamily="49" charset="0"/>
              </a:rPr>
              <a:t>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2600"/>
                </a:solidFill>
                <a:latin typeface="Consolas" panose="020B0609020204030204" pitchFamily="49" charset="0"/>
                <a:cs typeface="Consolas" panose="020B0609020204030204" pitchFamily="49" charset="0"/>
              </a:rPr>
              <a:t>      yield()</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3" name="文本框 2"/>
          <p:cNvSpPr txBox="1"/>
          <p:nvPr/>
        </p:nvSpPr>
        <p:spPr>
          <a:xfrm>
            <a:off x="7236296" y="4215142"/>
            <a:ext cx="2016224" cy="338554"/>
          </a:xfrm>
          <a:prstGeom prst="rect">
            <a:avLst/>
          </a:prstGeom>
          <a:noFill/>
        </p:spPr>
        <p:txBody>
          <a:bodyPr wrap="square" rtlCol="0">
            <a:spAutoFit/>
          </a:bodyPr>
          <a:lstStyle/>
          <a:p>
            <a:r>
              <a:rPr kumimoji="1" lang="en-US" altLang="zh-CN" sz="1600" i="1" dirty="0">
                <a:solidFill>
                  <a:schemeClr val="accent3"/>
                </a:solidFill>
              </a:rPr>
              <a:t>wait()</a:t>
            </a:r>
            <a:r>
              <a:rPr kumimoji="1" lang="zh-CN" altLang="en-US" sz="1600" i="1" dirty="0">
                <a:solidFill>
                  <a:schemeClr val="accent3"/>
                </a:solidFill>
              </a:rPr>
              <a:t> </a:t>
            </a:r>
            <a:r>
              <a:rPr kumimoji="1" lang="en-US" altLang="zh-CN" sz="1600" i="1" dirty="0">
                <a:solidFill>
                  <a:schemeClr val="accent3"/>
                </a:solidFill>
              </a:rPr>
              <a:t>will</a:t>
            </a:r>
            <a:r>
              <a:rPr kumimoji="1" lang="zh-CN" altLang="en-US" sz="1600" i="1" dirty="0">
                <a:solidFill>
                  <a:schemeClr val="accent3"/>
                </a:solidFill>
              </a:rPr>
              <a:t> </a:t>
            </a:r>
            <a:r>
              <a:rPr kumimoji="1" lang="en-US" altLang="zh-CN" sz="1600" i="1" dirty="0">
                <a:solidFill>
                  <a:schemeClr val="accent3"/>
                </a:solidFill>
              </a:rPr>
              <a:t>call</a:t>
            </a:r>
            <a:r>
              <a:rPr kumimoji="1" lang="zh-CN" altLang="en-US" sz="1600" i="1" dirty="0">
                <a:solidFill>
                  <a:schemeClr val="accent3"/>
                </a:solidFill>
              </a:rPr>
              <a:t> </a:t>
            </a:r>
            <a:r>
              <a:rPr kumimoji="1" lang="en-US" altLang="zh-CN" sz="1600" i="1" dirty="0">
                <a:solidFill>
                  <a:schemeClr val="accent3"/>
                </a:solidFill>
              </a:rPr>
              <a:t>yield()</a:t>
            </a:r>
            <a:endParaRPr kumimoji="1" lang="zh-CN" altLang="en-US" sz="1600" i="1" dirty="0">
              <a:solidFill>
                <a:schemeClr val="accent3"/>
              </a:solidFill>
            </a:endParaRPr>
          </a:p>
        </p:txBody>
      </p:sp>
      <p:sp>
        <p:nvSpPr>
          <p:cNvPr id="6" name="矩形 5"/>
          <p:cNvSpPr/>
          <p:nvPr/>
        </p:nvSpPr>
        <p:spPr>
          <a:xfrm>
            <a:off x="4900274" y="3433564"/>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00274" y="4284796"/>
            <a:ext cx="45719" cy="2328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a:extLst>
              <a:ext uri="{FF2B5EF4-FFF2-40B4-BE49-F238E27FC236}">
                <a16:creationId xmlns:a16="http://schemas.microsoft.com/office/drawing/2014/main" id="{381CEE8E-9146-1149-82ED-59870D90FDC8}"/>
              </a:ext>
            </a:extLst>
          </p:cNvPr>
          <p:cNvSpPr/>
          <p:nvPr/>
        </p:nvSpPr>
        <p:spPr>
          <a:xfrm>
            <a:off x="3995936" y="3145532"/>
            <a:ext cx="288032"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77174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The Lost Notify Problem</a:t>
            </a:r>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8</a:t>
            </a:fld>
            <a:endParaRPr lang="zh-CN" alt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0" y="1397000"/>
            <a:ext cx="7302500" cy="247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矩形 2"/>
          <p:cNvSpPr/>
          <p:nvPr/>
        </p:nvSpPr>
        <p:spPr>
          <a:xfrm>
            <a:off x="6553200" y="1849388"/>
            <a:ext cx="1331168" cy="360040"/>
          </a:xfrm>
          <a:prstGeom prst="rect">
            <a:avLst/>
          </a:prstGeom>
          <a:noFill/>
          <a:ln>
            <a:solidFill>
              <a:srgbClr val="FF2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55356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New API: WAIT(</a:t>
            </a:r>
            <a:r>
              <a:rPr lang="en-US" altLang="zh-CN" dirty="0" err="1"/>
              <a:t>bb.full</a:t>
            </a:r>
            <a:r>
              <a:rPr lang="en-US" altLang="zh-CN" dirty="0"/>
              <a:t>, </a:t>
            </a:r>
            <a:r>
              <a:rPr lang="en-US" altLang="zh-CN" dirty="0" err="1"/>
              <a:t>bb.lock</a:t>
            </a:r>
            <a:r>
              <a:rPr lang="en-US" altLang="zh-CN" dirty="0"/>
              <a:t>)</a:t>
            </a:r>
            <a:endParaRPr lang="zh-CN" altLang="en-US" dirty="0"/>
          </a:p>
        </p:txBody>
      </p:sp>
      <p:sp>
        <p:nvSpPr>
          <p:cNvPr id="4" name="矩形 3"/>
          <p:cNvSpPr/>
          <p:nvPr/>
        </p:nvSpPr>
        <p:spPr>
          <a:xfrm>
            <a:off x="251520" y="1417340"/>
            <a:ext cx="4572000" cy="3477875"/>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endParaRPr lang="zh-CN" altLang="en-US" sz="1600" dirty="0">
              <a:solidFill>
                <a:srgbClr val="0096FF"/>
              </a:solidFill>
              <a:latin typeface="Consolas" panose="020B0609020204030204" pitchFamily="49" charset="0"/>
              <a:cs typeface="Consolas" panose="020B0609020204030204" pitchFamily="49" charset="0"/>
            </a:endParaRPr>
          </a:p>
        </p:txBody>
      </p:sp>
      <p:sp>
        <p:nvSpPr>
          <p:cNvPr id="5" name="矩形 4"/>
          <p:cNvSpPr/>
          <p:nvPr/>
        </p:nvSpPr>
        <p:spPr>
          <a:xfrm>
            <a:off x="4427538" y="1417340"/>
            <a:ext cx="4572000" cy="3760004"/>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wait(</a:t>
            </a:r>
            <a:r>
              <a:rPr lang="en-US" altLang="zh-CN" sz="1600" dirty="0" err="1">
                <a:solidFill>
                  <a:srgbClr val="FF0000"/>
                </a:solidFill>
                <a:latin typeface="Consolas" panose="020B0609020204030204" pitchFamily="49" charset="0"/>
                <a:cs typeface="Consolas" panose="020B0609020204030204" pitchFamily="49" charset="0"/>
              </a:rPr>
              <a:t>bb.not_full</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b="1" dirty="0">
                <a:solidFill>
                  <a:srgbClr val="FF0000"/>
                </a:solidFill>
                <a:latin typeface="Consolas" panose="020B0609020204030204" pitchFamily="49" charset="0"/>
                <a:cs typeface="Consolas" panose="020B0609020204030204" pitchFamily="49" charset="0"/>
              </a:rPr>
              <a:t>      wait(</a:t>
            </a:r>
            <a:r>
              <a:rPr lang="en-US" altLang="zh-CN" sz="1600" b="1" dirty="0" err="1">
                <a:solidFill>
                  <a:srgbClr val="FF0000"/>
                </a:solidFill>
                <a:latin typeface="Consolas" panose="020B0609020204030204" pitchFamily="49" charset="0"/>
                <a:cs typeface="Consolas" panose="020B0609020204030204" pitchFamily="49" charset="0"/>
              </a:rPr>
              <a:t>bb.not_full</a:t>
            </a:r>
            <a:r>
              <a:rPr lang="en-US" altLang="zh-CN" sz="1600" b="1" dirty="0">
                <a:solidFill>
                  <a:srgbClr val="FF0000"/>
                </a:solidFill>
                <a:latin typeface="Consolas" panose="020B0609020204030204" pitchFamily="49" charset="0"/>
                <a:cs typeface="Consolas" panose="020B0609020204030204" pitchFamily="49" charset="0"/>
              </a:rPr>
              <a:t>, </a:t>
            </a:r>
            <a:r>
              <a:rPr lang="en-US" altLang="zh-CN" sz="1600" b="1" dirty="0" err="1">
                <a:solidFill>
                  <a:srgbClr val="FF0000"/>
                </a:solidFill>
                <a:latin typeface="Consolas" panose="020B0609020204030204" pitchFamily="49" charset="0"/>
                <a:cs typeface="Consolas" panose="020B0609020204030204" pitchFamily="49" charset="0"/>
              </a:rPr>
              <a:t>bb.lock</a:t>
            </a:r>
            <a:r>
              <a:rPr lang="en-US" altLang="zh-CN" sz="1600" b="1" dirty="0">
                <a:solidFill>
                  <a:srgbClr val="FF0000"/>
                </a:solidFill>
                <a:latin typeface="Consolas" panose="020B0609020204030204" pitchFamily="49" charset="0"/>
                <a:cs typeface="Consolas" panose="020B0609020204030204" pitchFamily="49" charset="0"/>
              </a:rPr>
              <a:t>)</a:t>
            </a:r>
            <a:endParaRPr lang="zh-CN" altLang="en-US" sz="1600" b="1" dirty="0">
              <a:solidFill>
                <a:srgbClr val="FF0000"/>
              </a:solidFill>
              <a:latin typeface="Consolas" panose="020B0609020204030204" pitchFamily="49" charset="0"/>
              <a:cs typeface="Consolas" panose="020B0609020204030204" pitchFamily="49" charset="0"/>
            </a:endParaRPr>
          </a:p>
        </p:txBody>
      </p:sp>
      <p:cxnSp>
        <p:nvCxnSpPr>
          <p:cNvPr id="7" name="直接连接符 6"/>
          <p:cNvCxnSpPr/>
          <p:nvPr/>
        </p:nvCxnSpPr>
        <p:spPr>
          <a:xfrm>
            <a:off x="5170644" y="4106350"/>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170644" y="4416962"/>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170644" y="4692637"/>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921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WAIT</a:t>
            </a:r>
            <a:endParaRPr lang="zh-CN" altLang="en-US" dirty="0"/>
          </a:p>
        </p:txBody>
      </p:sp>
      <p:sp>
        <p:nvSpPr>
          <p:cNvPr id="6" name="矩形 5"/>
          <p:cNvSpPr/>
          <p:nvPr/>
        </p:nvSpPr>
        <p:spPr>
          <a:xfrm>
            <a:off x="4890421" y="1129308"/>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26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b="1" dirty="0">
                <a:latin typeface="Consolas" panose="020B0609020204030204" pitchFamily="49" charset="0"/>
                <a:cs typeface="Consolas" panose="020B0609020204030204" pitchFamily="49" charset="0"/>
              </a:rPr>
              <a:t>    </a:t>
            </a:r>
            <a:r>
              <a:rPr lang="en-US" altLang="zh-CN" sz="1600" b="1" dirty="0" err="1">
                <a:solidFill>
                  <a:srgbClr val="00B050"/>
                </a:solidFill>
                <a:latin typeface="Consolas" panose="020B0609020204030204" pitchFamily="49" charset="0"/>
                <a:cs typeface="Consolas" panose="020B0609020204030204" pitchFamily="49" charset="0"/>
              </a:rPr>
              <a:t>yield_wait</a:t>
            </a:r>
            <a:r>
              <a:rPr lang="en-US" altLang="zh-CN" sz="1600" b="1" dirty="0">
                <a:solidFill>
                  <a:srgbClr val="00B050"/>
                </a:solidFill>
                <a:latin typeface="Consolas" panose="020B0609020204030204" pitchFamily="49" charset="0"/>
                <a:cs typeface="Consolas" panose="020B0609020204030204" pitchFamily="49" charset="0"/>
              </a:rPr>
              <a:t>()</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acquire(lock)</a:t>
            </a:r>
          </a:p>
        </p:txBody>
      </p:sp>
      <p:sp>
        <p:nvSpPr>
          <p:cNvPr id="8" name="矩形 7"/>
          <p:cNvSpPr/>
          <p:nvPr/>
        </p:nvSpPr>
        <p:spPr>
          <a:xfrm>
            <a:off x="7566146" y="2570980"/>
            <a:ext cx="1350882" cy="338554"/>
          </a:xfrm>
          <a:prstGeom prst="rect">
            <a:avLst/>
          </a:prstGeom>
          <a:solidFill>
            <a:schemeClr val="accent2">
              <a:lumMod val="20000"/>
              <a:lumOff val="80000"/>
            </a:schemeClr>
          </a:solidFill>
        </p:spPr>
        <p:txBody>
          <a:bodyPr wrap="square">
            <a:spAutoFit/>
          </a:bodyPr>
          <a:lstStyle/>
          <a:p>
            <a:r>
              <a:rPr lang="en-US" altLang="zh-CN" sz="1600" dirty="0">
                <a:latin typeface="Consolas" panose="020B0609020204030204" pitchFamily="49" charset="0"/>
                <a:ea typeface="等线" panose="02010600030101010101" pitchFamily="2" charset="-122"/>
                <a:cs typeface="Consolas" panose="020B0609020204030204" pitchFamily="49" charset="0"/>
              </a:rPr>
              <a:t>Not yield()</a:t>
            </a:r>
            <a:endParaRPr lang="en-US" altLang="zh-CN" dirty="0">
              <a:latin typeface="Consolas" panose="020B0609020204030204" pitchFamily="49" charset="0"/>
              <a:ea typeface="等线" panose="02010600030101010101" pitchFamily="2" charset="-122"/>
              <a:cs typeface="Consolas" panose="020B0609020204030204" pitchFamily="49" charset="0"/>
            </a:endParaRPr>
          </a:p>
        </p:txBody>
      </p:sp>
      <p:sp>
        <p:nvSpPr>
          <p:cNvPr id="9" name="矩形 8"/>
          <p:cNvSpPr/>
          <p:nvPr/>
        </p:nvSpPr>
        <p:spPr>
          <a:xfrm>
            <a:off x="5029042" y="3778946"/>
            <a:ext cx="3887986" cy="1200329"/>
          </a:xfrm>
          <a:prstGeom prst="rect">
            <a:avLst/>
          </a:prstGeom>
          <a:solidFill>
            <a:schemeClr val="accent2">
              <a:lumMod val="20000"/>
              <a:lumOff val="80000"/>
            </a:schemeClr>
          </a:solidFill>
        </p:spPr>
        <p:txBody>
          <a:bodyPr wrap="square">
            <a:spAutoFit/>
          </a:bodyPr>
          <a:lstStyle/>
          <a:p>
            <a:pPr marL="342900" indent="-342900">
              <a:buAutoNum type="arabicPeriod"/>
            </a:pPr>
            <a:r>
              <a:rPr lang="en-US" altLang="zh-CN" dirty="0">
                <a:latin typeface="Arial" panose="020B0604020202020204" pitchFamily="34" charset="0"/>
                <a:ea typeface="等线" panose="02010600030101010101" pitchFamily="2" charset="-122"/>
                <a:cs typeface="Arial" panose="020B0604020202020204" pitchFamily="34" charset="0"/>
              </a:rPr>
              <a:t>Using </a:t>
            </a:r>
            <a:r>
              <a:rPr lang="en-US" altLang="zh-CN" b="1"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to ensure the atomic of release lock and yield</a:t>
            </a:r>
          </a:p>
          <a:p>
            <a:pPr marL="342900" indent="-342900">
              <a:buAutoNum type="arabicPeriod"/>
            </a:pPr>
            <a:r>
              <a:rPr lang="en-US" altLang="zh-CN" dirty="0">
                <a:latin typeface="Arial" panose="020B0604020202020204" pitchFamily="34" charset="0"/>
                <a:ea typeface="等线" panose="02010600030101010101" pitchFamily="2" charset="-122"/>
                <a:cs typeface="Arial" panose="020B0604020202020204" pitchFamily="34" charset="0"/>
              </a:rPr>
              <a:t>The order of </a:t>
            </a:r>
            <a:r>
              <a:rPr lang="en-US" altLang="zh-CN" b="1"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and </a:t>
            </a:r>
            <a:r>
              <a:rPr lang="en-US" altLang="zh-CN" b="1" dirty="0">
                <a:latin typeface="Arial" panose="020B0604020202020204" pitchFamily="34" charset="0"/>
                <a:ea typeface="等线" panose="02010600030101010101" pitchFamily="2" charset="-122"/>
                <a:cs typeface="Arial" panose="020B0604020202020204" pitchFamily="34" charset="0"/>
              </a:rPr>
              <a:t>lock</a:t>
            </a:r>
            <a:r>
              <a:rPr lang="en-US" altLang="zh-CN" dirty="0">
                <a:latin typeface="Arial" panose="020B0604020202020204" pitchFamily="34" charset="0"/>
                <a:ea typeface="等线" panose="02010600030101010101" pitchFamily="2" charset="-122"/>
                <a:cs typeface="Arial" panose="020B0604020202020204" pitchFamily="34" charset="0"/>
              </a:rPr>
              <a:t> matters</a:t>
            </a:r>
            <a:endParaRPr lang="en-US" altLang="zh-CN" b="1" dirty="0">
              <a:latin typeface="Arial" panose="020B0604020202020204" pitchFamily="34" charset="0"/>
              <a:ea typeface="等线" panose="02010600030101010101" pitchFamily="2" charset="-122"/>
              <a:cs typeface="Arial" panose="020B0604020202020204" pitchFamily="34" charset="0"/>
            </a:endParaRPr>
          </a:p>
        </p:txBody>
      </p:sp>
      <p:sp>
        <p:nvSpPr>
          <p:cNvPr id="10" name="矩形 9"/>
          <p:cNvSpPr/>
          <p:nvPr/>
        </p:nvSpPr>
        <p:spPr>
          <a:xfrm>
            <a:off x="454184" y="1063088"/>
            <a:ext cx="4572000" cy="2913618"/>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 send(bb, </a:t>
            </a:r>
            <a:r>
              <a:rPr lang="en-US" altLang="zh-CN" sz="1600" b="1" dirty="0" err="1">
                <a:latin typeface="Consolas" panose="020B0609020204030204" pitchFamily="49" charset="0"/>
                <a:cs typeface="Consolas" panose="020B0609020204030204" pitchFamily="49" charset="0"/>
              </a:rPr>
              <a:t>msg</a:t>
            </a:r>
            <a:r>
              <a:rPr lang="en-US" altLang="zh-CN" sz="1600" b="1" dirty="0">
                <a:latin typeface="Consolas" panose="020B0609020204030204" pitchFamily="49" charset="0"/>
                <a:cs typeface="Consolas" panose="020B0609020204030204" pitchFamily="49" charset="0"/>
              </a:rPr>
              <a:t>):</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acquire(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True:</a:t>
            </a:r>
          </a:p>
          <a:p>
            <a:pPr>
              <a:lnSpc>
                <a:spcPts val="2200"/>
              </a:lnSpc>
            </a:pPr>
            <a:r>
              <a:rPr lang="en-US" altLang="zh-CN" sz="1600" dirty="0">
                <a:latin typeface="Consolas" panose="020B0609020204030204" pitchFamily="49" charset="0"/>
                <a:cs typeface="Consolas" panose="020B0609020204030204" pitchFamily="49" charset="0"/>
              </a:rPr>
              <a:t>      if bb.in - </a:t>
            </a:r>
            <a:r>
              <a:rPr lang="en-US" altLang="zh-CN" sz="1600" dirty="0" err="1">
                <a:latin typeface="Consolas" panose="020B0609020204030204" pitchFamily="49" charset="0"/>
                <a:cs typeface="Consolas" panose="020B0609020204030204" pitchFamily="49" charset="0"/>
              </a:rPr>
              <a:t>bb.out</a:t>
            </a:r>
            <a:r>
              <a:rPr lang="en-US" altLang="zh-CN" sz="1600" dirty="0">
                <a:latin typeface="Consolas" panose="020B0609020204030204" pitchFamily="49" charset="0"/>
                <a:cs typeface="Consolas" panose="020B0609020204030204" pitchFamily="49" charset="0"/>
              </a:rPr>
              <a:t> &lt; N:</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bb.buf</a:t>
            </a:r>
            <a:r>
              <a:rPr lang="en-US" altLang="zh-CN" sz="1600" dirty="0">
                <a:latin typeface="Consolas" panose="020B0609020204030204" pitchFamily="49" charset="0"/>
                <a:cs typeface="Consolas" panose="020B0609020204030204" pitchFamily="49" charset="0"/>
              </a:rPr>
              <a:t>[bb.in mod N] &lt;- </a:t>
            </a:r>
            <a:r>
              <a:rPr lang="en-US" altLang="zh-CN" sz="1600" dirty="0" err="1">
                <a:latin typeface="Consolas" panose="020B0609020204030204" pitchFamily="49" charset="0"/>
                <a:cs typeface="Consolas" panose="020B0609020204030204" pitchFamily="49" charset="0"/>
              </a:rPr>
              <a:t>msg</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bb.in &lt;- bb.in + 1</a:t>
            </a:r>
          </a:p>
          <a:p>
            <a:pPr>
              <a:lnSpc>
                <a:spcPts val="2200"/>
              </a:lnSpc>
            </a:pPr>
            <a:r>
              <a:rPr lang="en-US" altLang="zh-CN" sz="1600" dirty="0">
                <a:solidFill>
                  <a:srgbClr val="0096FF"/>
                </a:solidFill>
                <a:latin typeface="Consolas" panose="020B0609020204030204" pitchFamily="49" charset="0"/>
                <a:cs typeface="Consolas" panose="020B0609020204030204" pitchFamily="49" charset="0"/>
              </a:rPr>
              <a:t>        release(</a:t>
            </a:r>
            <a:r>
              <a:rPr lang="en-US" altLang="zh-CN" sz="1600" dirty="0" err="1">
                <a:solidFill>
                  <a:srgbClr val="0096FF"/>
                </a:solidFill>
                <a:latin typeface="Consolas" panose="020B0609020204030204" pitchFamily="49" charset="0"/>
                <a:cs typeface="Consolas" panose="020B0609020204030204" pitchFamily="49" charset="0"/>
              </a:rPr>
              <a:t>bb.lock</a:t>
            </a:r>
            <a:r>
              <a:rPr lang="en-US" altLang="zh-CN" sz="1600" dirty="0">
                <a:solidFill>
                  <a:srgbClr val="0096FF"/>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notify(</a:t>
            </a:r>
            <a:r>
              <a:rPr lang="en-US" altLang="zh-CN" sz="1600" dirty="0" err="1">
                <a:solidFill>
                  <a:srgbClr val="FF0000"/>
                </a:solidFill>
                <a:latin typeface="Consolas" panose="020B0609020204030204" pitchFamily="49" charset="0"/>
                <a:cs typeface="Consolas" panose="020B0609020204030204" pitchFamily="49" charset="0"/>
              </a:rPr>
              <a:t>bb.not_empty</a:t>
            </a:r>
            <a:r>
              <a:rPr lang="en-US" altLang="zh-CN" sz="1600" dirty="0">
                <a:solidFill>
                  <a:srgbClr val="FF0000"/>
                </a:solidFill>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return</a:t>
            </a:r>
          </a:p>
          <a:p>
            <a:pPr>
              <a:lnSpc>
                <a:spcPts val="2200"/>
              </a:lnSpc>
            </a:pPr>
            <a:r>
              <a:rPr lang="zh-CN" altLang="en-US" sz="1600" b="1" dirty="0">
                <a:solidFill>
                  <a:schemeClr val="accent6"/>
                </a:solidFill>
                <a:latin typeface="Consolas" panose="020B0609020204030204" pitchFamily="49" charset="0"/>
                <a:cs typeface="Consolas" panose="020B0609020204030204" pitchFamily="49" charset="0"/>
              </a:rPr>
              <a:t>    </a:t>
            </a:r>
            <a:r>
              <a:rPr lang="en-US" altLang="zh-CN" sz="1600" b="1" dirty="0">
                <a:solidFill>
                  <a:schemeClr val="accent6"/>
                </a:solidFill>
                <a:latin typeface="Consolas" panose="020B0609020204030204" pitchFamily="49" charset="0"/>
                <a:cs typeface="Consolas" panose="020B0609020204030204" pitchFamily="49" charset="0"/>
              </a:rPr>
              <a:t>wait(</a:t>
            </a:r>
            <a:r>
              <a:rPr lang="en-US" altLang="zh-CN" sz="1600" b="1" dirty="0" err="1">
                <a:solidFill>
                  <a:schemeClr val="accent6"/>
                </a:solidFill>
                <a:latin typeface="Consolas" panose="020B0609020204030204" pitchFamily="49" charset="0"/>
                <a:cs typeface="Consolas" panose="020B0609020204030204" pitchFamily="49" charset="0"/>
              </a:rPr>
              <a:t>bb.not_full</a:t>
            </a:r>
            <a:r>
              <a:rPr lang="en-US" altLang="zh-CN" sz="1600" b="1" dirty="0">
                <a:solidFill>
                  <a:schemeClr val="accent6"/>
                </a:solidFill>
                <a:latin typeface="Consolas" panose="020B0609020204030204" pitchFamily="49" charset="0"/>
                <a:cs typeface="Consolas" panose="020B0609020204030204" pitchFamily="49" charset="0"/>
              </a:rPr>
              <a:t>, </a:t>
            </a:r>
            <a:r>
              <a:rPr lang="en-US" altLang="zh-CN" sz="1600" b="1" dirty="0" err="1">
                <a:solidFill>
                  <a:schemeClr val="accent6"/>
                </a:solidFill>
                <a:latin typeface="Consolas" panose="020B0609020204030204" pitchFamily="49" charset="0"/>
                <a:cs typeface="Consolas" panose="020B0609020204030204" pitchFamily="49" charset="0"/>
              </a:rPr>
              <a:t>bb.lock</a:t>
            </a:r>
            <a:r>
              <a:rPr lang="en-US" altLang="zh-CN" sz="1600" b="1" dirty="0">
                <a:solidFill>
                  <a:schemeClr val="accent6"/>
                </a:solidFill>
                <a:latin typeface="Consolas" panose="020B0609020204030204" pitchFamily="49" charset="0"/>
                <a:cs typeface="Consolas" panose="020B0609020204030204" pitchFamily="49" charset="0"/>
              </a:rPr>
              <a:t>)</a:t>
            </a:r>
            <a:endParaRPr lang="zh-CN" altLang="en-US" sz="1600" b="1" dirty="0">
              <a:solidFill>
                <a:schemeClr val="accent6"/>
              </a:solidFill>
              <a:latin typeface="Consolas" panose="020B0609020204030204" pitchFamily="49" charset="0"/>
              <a:cs typeface="Consolas" panose="020B0609020204030204" pitchFamily="49" charset="0"/>
            </a:endParaRPr>
          </a:p>
        </p:txBody>
      </p:sp>
      <p:cxnSp>
        <p:nvCxnSpPr>
          <p:cNvPr id="11" name="直接箭头连接符 10"/>
          <p:cNvCxnSpPr/>
          <p:nvPr/>
        </p:nvCxnSpPr>
        <p:spPr>
          <a:xfrm flipH="1">
            <a:off x="6941843" y="2742589"/>
            <a:ext cx="55982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9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a:latin typeface="Consolas" panose="020B0609020204030204" pitchFamily="49" charset="0"/>
                <a:cs typeface="Consolas" panose="020B0609020204030204" pitchFamily="49" charset="0"/>
              </a:rPr>
              <a:t>yield():</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acquire(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solidFill>
                  <a:schemeClr val="accent4"/>
                </a:solidFill>
                <a:latin typeface="Consolas" panose="020B0609020204030204" pitchFamily="49" charset="0"/>
                <a:cs typeface="Consolas" panose="020B0609020204030204" pitchFamily="49" charset="0"/>
              </a:rPr>
              <a:t>  release(</a:t>
            </a:r>
            <a:r>
              <a:rPr lang="en-US" altLang="zh-CN" sz="1600" dirty="0" err="1">
                <a:solidFill>
                  <a:schemeClr val="accent4"/>
                </a:solidFill>
                <a:latin typeface="Consolas" panose="020B0609020204030204" pitchFamily="49" charset="0"/>
                <a:cs typeface="Consolas" panose="020B0609020204030204" pitchFamily="49" charset="0"/>
              </a:rPr>
              <a:t>t_lock</a:t>
            </a:r>
            <a:r>
              <a:rPr lang="en-US" altLang="zh-CN" sz="1600" dirty="0">
                <a:solidFill>
                  <a:schemeClr val="accent4"/>
                </a:solidFill>
                <a:latin typeface="Consolas" panose="020B0609020204030204" pitchFamily="49" charset="0"/>
                <a:cs typeface="Consolas" panose="020B0609020204030204" pitchFamily="49" charset="0"/>
              </a:rPr>
              <a:t>)</a:t>
            </a:r>
          </a:p>
        </p:txBody>
      </p:sp>
      <p:sp>
        <p:nvSpPr>
          <p:cNvPr id="5" name="右大括号 4"/>
          <p:cNvSpPr/>
          <p:nvPr/>
        </p:nvSpPr>
        <p:spPr>
          <a:xfrm>
            <a:off x="5494733" y="1345332"/>
            <a:ext cx="144016" cy="864096"/>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5"/>
          <p:cNvSpPr/>
          <p:nvPr/>
        </p:nvSpPr>
        <p:spPr>
          <a:xfrm>
            <a:off x="5854773" y="1491089"/>
            <a:ext cx="1957587"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Suspend</a:t>
            </a:r>
          </a:p>
          <a:p>
            <a:r>
              <a:rPr lang="en-US" altLang="zh-CN" dirty="0">
                <a:solidFill>
                  <a:schemeClr val="accent3">
                    <a:lumMod val="50000"/>
                  </a:schemeClr>
                </a:solidFill>
                <a:latin typeface="Consolas" panose="020B0609020204030204" pitchFamily="49" charset="0"/>
                <a:cs typeface="Consolas" panose="020B0609020204030204" pitchFamily="49" charset="0"/>
              </a:rPr>
              <a:t>running thread</a:t>
            </a:r>
            <a:endParaRPr lang="zh-CN" altLang="en-US" dirty="0">
              <a:solidFill>
                <a:schemeClr val="accent3">
                  <a:lumMod val="50000"/>
                </a:schemeClr>
              </a:solidFill>
            </a:endParaRPr>
          </a:p>
        </p:txBody>
      </p:sp>
      <p:sp>
        <p:nvSpPr>
          <p:cNvPr id="7" name="右大括号 6"/>
          <p:cNvSpPr/>
          <p:nvPr/>
        </p:nvSpPr>
        <p:spPr>
          <a:xfrm>
            <a:off x="5494733" y="2569468"/>
            <a:ext cx="144016" cy="676911"/>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矩形 7"/>
          <p:cNvSpPr/>
          <p:nvPr/>
        </p:nvSpPr>
        <p:spPr>
          <a:xfrm>
            <a:off x="5854773" y="2598307"/>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Choose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9" name="右大括号 8"/>
          <p:cNvSpPr/>
          <p:nvPr/>
        </p:nvSpPr>
        <p:spPr>
          <a:xfrm>
            <a:off x="5494733" y="3649588"/>
            <a:ext cx="144016" cy="862355"/>
          </a:xfrm>
          <a:prstGeom prst="rightBrace">
            <a:avLst>
              <a:gd name="adj1" fmla="val 59393"/>
              <a:gd name="adj2" fmla="val 50000"/>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9"/>
          <p:cNvSpPr/>
          <p:nvPr/>
        </p:nvSpPr>
        <p:spPr>
          <a:xfrm>
            <a:off x="5854773" y="3721596"/>
            <a:ext cx="1451038" cy="646331"/>
          </a:xfrm>
          <a:prstGeom prst="rect">
            <a:avLst/>
          </a:prstGeom>
        </p:spPr>
        <p:txBody>
          <a:bodyPr wrap="none">
            <a:spAutoFit/>
          </a:bodyPr>
          <a:lstStyle/>
          <a:p>
            <a:r>
              <a:rPr lang="en-US" altLang="zh-CN" dirty="0">
                <a:solidFill>
                  <a:schemeClr val="accent3">
                    <a:lumMod val="50000"/>
                  </a:schemeClr>
                </a:solidFill>
                <a:latin typeface="Consolas" panose="020B0609020204030204" pitchFamily="49" charset="0"/>
                <a:cs typeface="Consolas" panose="020B0609020204030204" pitchFamily="49" charset="0"/>
              </a:rPr>
              <a:t>Resume new</a:t>
            </a:r>
          </a:p>
          <a:p>
            <a:r>
              <a:rPr lang="en-US" altLang="zh-CN" dirty="0">
                <a:solidFill>
                  <a:schemeClr val="accent3">
                    <a:lumMod val="50000"/>
                  </a:schemeClr>
                </a:solidFill>
                <a:latin typeface="Consolas" panose="020B0609020204030204" pitchFamily="49" charset="0"/>
                <a:cs typeface="Consolas" panose="020B0609020204030204" pitchFamily="49" charset="0"/>
              </a:rPr>
              <a:t>thread</a:t>
            </a:r>
            <a:endParaRPr lang="zh-CN" altLang="en-US" dirty="0">
              <a:solidFill>
                <a:schemeClr val="accent3">
                  <a:lumMod val="50000"/>
                </a:schemeClr>
              </a:solidFill>
            </a:endParaRPr>
          </a:p>
        </p:txBody>
      </p:sp>
      <p:sp>
        <p:nvSpPr>
          <p:cNvPr id="11" name="标题 1"/>
          <p:cNvSpPr>
            <a:spLocks noGrp="1"/>
          </p:cNvSpPr>
          <p:nvPr>
            <p:ph type="title"/>
          </p:nvPr>
        </p:nvSpPr>
        <p:spPr>
          <a:xfrm>
            <a:off x="5327576" y="228866"/>
            <a:ext cx="3359224" cy="952500"/>
          </a:xfrm>
        </p:spPr>
        <p:txBody>
          <a:bodyPr>
            <a:noAutofit/>
          </a:bodyPr>
          <a:lstStyle/>
          <a:p>
            <a:r>
              <a:rPr lang="en-US" altLang="zh-CN" sz="3200" dirty="0"/>
              <a:t>Recall YIELD()</a:t>
            </a:r>
            <a:endParaRPr lang="zh-CN" altLang="en-US" sz="3200" dirty="0"/>
          </a:p>
        </p:txBody>
      </p:sp>
    </p:spTree>
    <p:extLst>
      <p:ext uri="{BB962C8B-B14F-4D97-AF65-F5344CB8AC3E}">
        <p14:creationId xmlns:p14="http://schemas.microsoft.com/office/powerpoint/2010/main" val="290257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a:p>
            <a:pPr>
              <a:lnSpc>
                <a:spcPts val="2200"/>
              </a:lnSpc>
            </a:pPr>
            <a:r>
              <a:rPr lang="en-US" altLang="zh-CN" sz="1600" dirty="0">
                <a:latin typeface="Consolas" panose="020B0609020204030204" pitchFamily="49" charset="0"/>
                <a:cs typeface="Consolas" panose="020B0609020204030204" pitchFamily="49" charset="0"/>
              </a:rPr>
              <a:t>  </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cxnSp>
        <p:nvCxnSpPr>
          <p:cNvPr id="12" name="直接连接符 11"/>
          <p:cNvCxnSpPr/>
          <p:nvPr/>
        </p:nvCxnSpPr>
        <p:spPr>
          <a:xfrm>
            <a:off x="899592" y="913284"/>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99592" y="4801716"/>
            <a:ext cx="19442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644008" y="4405411"/>
            <a:ext cx="4176464"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The </a:t>
            </a:r>
            <a:r>
              <a:rPr lang="en-US" altLang="zh-CN" sz="1600" b="1"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has already been hold by wait()</a:t>
            </a:r>
            <a:endParaRPr lang="en-US" altLang="zh-CN" dirty="0">
              <a:latin typeface="Arial" panose="020B0604020202020204" pitchFamily="34" charset="0"/>
              <a:ea typeface="等线" panose="02010600030101010101" pitchFamily="2" charset="-122"/>
              <a:cs typeface="Arial" panose="020B0604020202020204" pitchFamily="34" charset="0"/>
            </a:endParaRPr>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16" name="矩形 15"/>
          <p:cNvSpPr/>
          <p:nvPr/>
        </p:nvSpPr>
        <p:spPr>
          <a:xfrm>
            <a:off x="4636235" y="4905662"/>
            <a:ext cx="4176464" cy="338554"/>
          </a:xfrm>
          <a:prstGeom prst="rect">
            <a:avLst/>
          </a:prstGeom>
          <a:solidFill>
            <a:schemeClr val="accent2">
              <a:lumMod val="20000"/>
              <a:lumOff val="80000"/>
            </a:schemeClr>
          </a:solidFill>
        </p:spPr>
        <p:txBody>
          <a:bodyPr wrap="square">
            <a:spAutoFit/>
          </a:bodyPr>
          <a:lstStyle/>
          <a:p>
            <a:r>
              <a:rPr lang="en-US" altLang="zh-CN" sz="1600" dirty="0">
                <a:latin typeface="Arial" panose="020B0604020202020204" pitchFamily="34" charset="0"/>
                <a:ea typeface="等线" panose="02010600030101010101" pitchFamily="2" charset="-122"/>
                <a:cs typeface="Arial" panose="020B0604020202020204" pitchFamily="34" charset="0"/>
              </a:rPr>
              <a:t>Current thread should not be </a:t>
            </a:r>
            <a:r>
              <a:rPr lang="en-US" altLang="zh-CN" sz="1600" b="1" dirty="0">
                <a:latin typeface="Arial" panose="020B0604020202020204" pitchFamily="34" charset="0"/>
                <a:ea typeface="等线" panose="02010600030101010101" pitchFamily="2" charset="-122"/>
                <a:cs typeface="Arial" panose="020B0604020202020204" pitchFamily="34" charset="0"/>
              </a:rPr>
              <a:t>RUNNABLE</a:t>
            </a:r>
            <a:endParaRPr lang="en-US" altLang="zh-CN" b="1" dirty="0">
              <a:latin typeface="Arial" panose="020B0604020202020204" pitchFamily="34" charset="0"/>
              <a:ea typeface="等线" panose="02010600030101010101" pitchFamily="2" charset="-122"/>
              <a:cs typeface="Arial" panose="020B0604020202020204" pitchFamily="34" charset="0"/>
            </a:endParaRPr>
          </a:p>
        </p:txBody>
      </p:sp>
      <p:cxnSp>
        <p:nvCxnSpPr>
          <p:cNvPr id="17" name="直接连接符 16"/>
          <p:cNvCxnSpPr/>
          <p:nvPr/>
        </p:nvCxnSpPr>
        <p:spPr>
          <a:xfrm>
            <a:off x="899592" y="1705372"/>
            <a:ext cx="331236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796136" y="2425452"/>
            <a:ext cx="2304256"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p:cNvSpPr/>
          <p:nvPr/>
        </p:nvSpPr>
        <p:spPr>
          <a:xfrm>
            <a:off x="5796136" y="2713484"/>
            <a:ext cx="3096344" cy="2880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右大括号 18"/>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箭头连接符 19"/>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695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195747"/>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9" name="矩形 8"/>
          <p:cNvSpPr/>
          <p:nvPr/>
        </p:nvSpPr>
        <p:spPr>
          <a:xfrm>
            <a:off x="323528" y="4369668"/>
            <a:ext cx="8640960" cy="923330"/>
          </a:xfrm>
          <a:prstGeom prst="rect">
            <a:avLst/>
          </a:prstGeom>
          <a:solidFill>
            <a:schemeClr val="accent2">
              <a:lumMod val="20000"/>
              <a:lumOff val="80000"/>
            </a:schemeClr>
          </a:solidFill>
        </p:spPr>
        <p:txBody>
          <a:bodyPr wrap="square">
            <a:spAutoFit/>
          </a:bodyPr>
          <a:lstStyle/>
          <a:p>
            <a:r>
              <a:rPr lang="en-US" altLang="zh-CN" b="1" dirty="0">
                <a:latin typeface="Arial" panose="020B0604020202020204" pitchFamily="34" charset="0"/>
                <a:ea typeface="等线" panose="02010600030101010101" pitchFamily="2" charset="-122"/>
                <a:cs typeface="Arial" panose="020B0604020202020204" pitchFamily="34" charset="0"/>
              </a:rPr>
              <a:t>Problem: what if nothing is RUNNABLE?</a:t>
            </a:r>
          </a:p>
          <a:p>
            <a:r>
              <a:rPr lang="en-US" altLang="zh-CN" dirty="0">
                <a:latin typeface="Arial" panose="020B0604020202020204" pitchFamily="34" charset="0"/>
                <a:ea typeface="等线" panose="02010600030101010101" pitchFamily="2" charset="-122"/>
                <a:cs typeface="Arial" panose="020B0604020202020204" pitchFamily="34" charset="0"/>
              </a:rPr>
              <a:t>    </a:t>
            </a:r>
            <a:r>
              <a:rPr lang="en-US" altLang="zh-CN" dirty="0" err="1">
                <a:latin typeface="Arial" panose="020B0604020202020204" pitchFamily="34" charset="0"/>
                <a:ea typeface="等线" panose="02010600030101010101" pitchFamily="2" charset="-122"/>
                <a:cs typeface="Arial" panose="020B0604020202020204" pitchFamily="34" charset="0"/>
              </a:rPr>
              <a:t>yield_wait</a:t>
            </a:r>
            <a:r>
              <a:rPr lang="en-US" altLang="zh-CN" dirty="0">
                <a:latin typeface="Arial" panose="020B0604020202020204" pitchFamily="34" charset="0"/>
                <a:ea typeface="等线" panose="02010600030101010101" pitchFamily="2" charset="-122"/>
                <a:cs typeface="Arial" panose="020B0604020202020204" pitchFamily="34" charset="0"/>
              </a:rPr>
              <a:t>() will keep looping forever, while holding </a:t>
            </a:r>
            <a:r>
              <a:rPr lang="en-US" altLang="zh-CN"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a:t>
            </a:r>
          </a:p>
          <a:p>
            <a:r>
              <a:rPr lang="en-US" altLang="zh-CN" dirty="0">
                <a:latin typeface="Arial" panose="020B0604020202020204" pitchFamily="34" charset="0"/>
                <a:ea typeface="等线" panose="02010600030101010101" pitchFamily="2" charset="-122"/>
                <a:cs typeface="Arial" panose="020B0604020202020204" pitchFamily="34" charset="0"/>
              </a:rPr>
              <a:t>    Other CPUs cannot acquire </a:t>
            </a:r>
            <a:r>
              <a:rPr lang="en-US" altLang="zh-CN" dirty="0" err="1">
                <a:latin typeface="Arial" panose="020B0604020202020204" pitchFamily="34" charset="0"/>
                <a:ea typeface="等线" panose="02010600030101010101" pitchFamily="2" charset="-122"/>
                <a:cs typeface="Arial" panose="020B0604020202020204" pitchFamily="34" charset="0"/>
              </a:rPr>
              <a:t>t_lock</a:t>
            </a:r>
            <a:r>
              <a:rPr lang="en-US" altLang="zh-CN" dirty="0">
                <a:latin typeface="Arial" panose="020B0604020202020204" pitchFamily="34" charset="0"/>
                <a:ea typeface="等线" panose="02010600030101010101" pitchFamily="2" charset="-122"/>
                <a:cs typeface="Arial" panose="020B0604020202020204" pitchFamily="34" charset="0"/>
              </a:rPr>
              <a:t>, even if they want to do a notify! =&gt; </a:t>
            </a:r>
            <a:r>
              <a:rPr lang="en-US" altLang="zh-CN" b="1" dirty="0">
                <a:solidFill>
                  <a:srgbClr val="FF0000"/>
                </a:solidFill>
                <a:latin typeface="Arial" panose="020B0604020202020204" pitchFamily="34" charset="0"/>
                <a:ea typeface="等线" panose="02010600030101010101" pitchFamily="2" charset="-122"/>
                <a:cs typeface="Arial" panose="020B0604020202020204" pitchFamily="34" charset="0"/>
              </a:rPr>
              <a:t>deadlock</a:t>
            </a:r>
            <a:r>
              <a:rPr lang="en-US" altLang="zh-CN" dirty="0">
                <a:latin typeface="Arial" panose="020B0604020202020204" pitchFamily="34" charset="0"/>
                <a:ea typeface="等线" panose="02010600030101010101" pitchFamily="2" charset="-122"/>
                <a:cs typeface="Arial" panose="020B0604020202020204" pitchFamily="34" charset="0"/>
              </a:rPr>
              <a:t>!</a:t>
            </a:r>
          </a:p>
        </p:txBody>
      </p:sp>
      <p:sp>
        <p:nvSpPr>
          <p:cNvPr id="2" name="右大括号 1"/>
          <p:cNvSpPr/>
          <p:nvPr/>
        </p:nvSpPr>
        <p:spPr>
          <a:xfrm>
            <a:off x="5004048" y="481237"/>
            <a:ext cx="216024" cy="3123738"/>
          </a:xfrm>
          <a:prstGeom prst="rightBrace">
            <a:avLst>
              <a:gd name="adj1" fmla="val 75584"/>
              <a:gd name="adj2" fmla="val 84864"/>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 name="直接箭头连接符 4"/>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26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3760004"/>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115616" y="2137420"/>
            <a:ext cx="2448272" cy="5760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9552" y="4452797"/>
            <a:ext cx="8280920" cy="830997"/>
          </a:xfrm>
          <a:prstGeom prst="rect">
            <a:avLst/>
          </a:prstGeom>
          <a:solidFill>
            <a:schemeClr val="accent2">
              <a:lumMod val="20000"/>
              <a:lumOff val="80000"/>
            </a:schemeClr>
          </a:solidFill>
        </p:spPr>
        <p:txBody>
          <a:bodyPr wrap="square">
            <a:spAutoFit/>
          </a:bodyPr>
          <a:lstStyle/>
          <a:p>
            <a:r>
              <a:rPr lang="en-US" altLang="zh-CN" sz="1600" b="1" dirty="0">
                <a:latin typeface="Arial" panose="020B0604020202020204" pitchFamily="34" charset="0"/>
                <a:ea typeface="等线" panose="02010600030101010101" pitchFamily="2" charset="-122"/>
                <a:cs typeface="Arial" panose="020B0604020202020204" pitchFamily="34" charset="0"/>
              </a:rPr>
              <a:t>Problem: Once </a:t>
            </a:r>
            <a:r>
              <a:rPr lang="en-US" altLang="zh-CN" sz="1600" b="1" dirty="0" err="1">
                <a:latin typeface="Arial" panose="020B0604020202020204" pitchFamily="34" charset="0"/>
                <a:ea typeface="等线" panose="02010600030101010101" pitchFamily="2" charset="-122"/>
                <a:cs typeface="Arial" panose="020B0604020202020204" pitchFamily="34" charset="0"/>
              </a:rPr>
              <a:t>yield_wait</a:t>
            </a:r>
            <a:r>
              <a:rPr lang="en-US" altLang="zh-CN" sz="1600" b="1" dirty="0">
                <a:latin typeface="Arial" panose="020B0604020202020204" pitchFamily="34" charset="0"/>
                <a:ea typeface="等线" panose="02010600030101010101" pitchFamily="2" charset="-122"/>
                <a:cs typeface="Arial" panose="020B0604020202020204" pitchFamily="34" charset="0"/>
              </a:rPr>
              <a:t>() releases </a:t>
            </a:r>
            <a:r>
              <a:rPr lang="en-US" altLang="zh-CN" sz="1600" b="1" dirty="0" err="1">
                <a:latin typeface="Arial" panose="020B0604020202020204" pitchFamily="34" charset="0"/>
                <a:ea typeface="等线" panose="02010600030101010101" pitchFamily="2" charset="-122"/>
                <a:cs typeface="Arial" panose="020B0604020202020204" pitchFamily="34" charset="0"/>
              </a:rPr>
              <a:t>t_lock</a:t>
            </a:r>
            <a:r>
              <a:rPr lang="en-US" altLang="zh-CN" sz="1600" b="1" dirty="0">
                <a:latin typeface="Arial" panose="020B0604020202020204" pitchFamily="34" charset="0"/>
                <a:ea typeface="等线" panose="02010600030101010101" pitchFamily="2" charset="-122"/>
                <a:cs typeface="Arial" panose="020B0604020202020204" pitchFamily="34" charset="0"/>
              </a:rPr>
              <a:t>, another CPU can run our current thread.</a:t>
            </a:r>
          </a:p>
          <a:p>
            <a:r>
              <a:rPr lang="en-US" altLang="zh-CN" sz="1600" dirty="0">
                <a:latin typeface="Arial" panose="020B0604020202020204" pitchFamily="34" charset="0"/>
                <a:ea typeface="等线" panose="02010600030101010101" pitchFamily="2" charset="-122"/>
                <a:cs typeface="Arial" panose="020B0604020202020204" pitchFamily="34" charset="0"/>
              </a:rPr>
              <a:t>    So now two CPUs have their SP pointing to the same thread's stack!</a:t>
            </a:r>
          </a:p>
          <a:p>
            <a:r>
              <a:rPr lang="en-US" altLang="zh-CN" sz="1600" dirty="0">
                <a:latin typeface="Arial" panose="020B0604020202020204" pitchFamily="34" charset="0"/>
                <a:ea typeface="等线" panose="02010600030101010101" pitchFamily="2" charset="-122"/>
                <a:cs typeface="Arial" panose="020B0604020202020204" pitchFamily="34" charset="0"/>
              </a:rPr>
              <a:t>    Can result in the stack being corrupted!</a:t>
            </a:r>
          </a:p>
        </p:txBody>
      </p:sp>
      <p:cxnSp>
        <p:nvCxnSpPr>
          <p:cNvPr id="9" name="直接箭头连接符 8"/>
          <p:cNvCxnSpPr/>
          <p:nvPr/>
        </p:nvCxnSpPr>
        <p:spPr>
          <a:xfrm>
            <a:off x="539552" y="2425452"/>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右大括号 9"/>
          <p:cNvSpPr/>
          <p:nvPr/>
        </p:nvSpPr>
        <p:spPr>
          <a:xfrm>
            <a:off x="5004048" y="481237"/>
            <a:ext cx="216024" cy="3528392"/>
          </a:xfrm>
          <a:prstGeom prst="rightBrace">
            <a:avLst>
              <a:gd name="adj1" fmla="val 75584"/>
              <a:gd name="adj2" fmla="val 7522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2" name="直接箭头连接符 11"/>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8227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71600" y="1296219"/>
            <a:ext cx="2448272" cy="327309"/>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8"/>
          <p:cNvCxnSpPr/>
          <p:nvPr/>
        </p:nvCxnSpPr>
        <p:spPr>
          <a:xfrm>
            <a:off x="539552" y="2713484"/>
            <a:ext cx="64807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77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Preemption</a:t>
            </a:r>
            <a:endParaRPr lang="zh-CN" altLang="en-US" dirty="0"/>
          </a:p>
        </p:txBody>
      </p:sp>
      <p:sp>
        <p:nvSpPr>
          <p:cNvPr id="3" name="文本占位符 2"/>
          <p:cNvSpPr>
            <a:spLocks noGrp="1"/>
          </p:cNvSpPr>
          <p:nvPr>
            <p:ph type="body" idx="1"/>
          </p:nvPr>
        </p:nvSpPr>
        <p:spPr/>
        <p:txBody>
          <a:bodyPr/>
          <a:lstStyle/>
          <a:p>
            <a:r>
              <a:rPr lang="en-US" altLang="zh-CN" dirty="0"/>
              <a:t>For</a:t>
            </a:r>
            <a:r>
              <a:rPr lang="zh-CN" altLang="en-US" dirty="0"/>
              <a:t> </a:t>
            </a:r>
            <a:r>
              <a:rPr lang="en-US" altLang="zh-CN" dirty="0"/>
              <a:t>thread</a:t>
            </a:r>
            <a:r>
              <a:rPr lang="zh-CN" altLang="en-US" dirty="0"/>
              <a:t> </a:t>
            </a:r>
            <a:r>
              <a:rPr lang="en-US" altLang="zh-CN" dirty="0"/>
              <a:t>scheduling</a:t>
            </a:r>
            <a:endParaRPr lang="zh-CN" altLang="en-US" dirty="0"/>
          </a:p>
        </p:txBody>
      </p:sp>
    </p:spTree>
    <p:extLst>
      <p:ext uri="{BB962C8B-B14F-4D97-AF65-F5344CB8AC3E}">
        <p14:creationId xmlns:p14="http://schemas.microsoft.com/office/powerpoint/2010/main" val="343279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Preemptive Scheduling</a:t>
            </a:r>
            <a:endParaRPr kumimoji="1" lang="zh-CN" altLang="en-US" dirty="0"/>
          </a:p>
        </p:txBody>
      </p:sp>
      <p:sp>
        <p:nvSpPr>
          <p:cNvPr id="3" name="内容占位符 2"/>
          <p:cNvSpPr>
            <a:spLocks noGrp="1"/>
          </p:cNvSpPr>
          <p:nvPr>
            <p:ph idx="1"/>
          </p:nvPr>
        </p:nvSpPr>
        <p:spPr/>
        <p:txBody>
          <a:bodyPr>
            <a:normAutofit/>
          </a:bodyPr>
          <a:lstStyle/>
          <a:p>
            <a:pPr>
              <a:lnSpc>
                <a:spcPct val="120000"/>
              </a:lnSpc>
            </a:pPr>
            <a:r>
              <a:rPr kumimoji="1" lang="en-US" altLang="zh-CN" sz="2333" dirty="0"/>
              <a:t>Non-preemptive Scheduling </a:t>
            </a:r>
          </a:p>
          <a:p>
            <a:pPr lvl="1">
              <a:lnSpc>
                <a:spcPct val="120000"/>
              </a:lnSpc>
            </a:pPr>
            <a:r>
              <a:rPr kumimoji="1" lang="en-US" altLang="zh-CN" sz="2000" dirty="0"/>
              <a:t>A thread continues to run until it gives up its processor</a:t>
            </a:r>
          </a:p>
          <a:p>
            <a:pPr>
              <a:lnSpc>
                <a:spcPct val="120000"/>
              </a:lnSpc>
            </a:pPr>
            <a:r>
              <a:rPr kumimoji="1" lang="en-US" altLang="zh-CN" sz="2333" dirty="0"/>
              <a:t>Cooperative Scheduling (cooperative multitasking)</a:t>
            </a:r>
          </a:p>
          <a:p>
            <a:pPr lvl="1">
              <a:lnSpc>
                <a:spcPct val="120000"/>
              </a:lnSpc>
            </a:pPr>
            <a:r>
              <a:rPr kumimoji="1" lang="en-US" altLang="zh-CN" sz="2000" dirty="0"/>
              <a:t>Every thread is supposed to call YIELD periodically</a:t>
            </a:r>
          </a:p>
          <a:p>
            <a:pPr>
              <a:lnSpc>
                <a:spcPct val="120000"/>
              </a:lnSpc>
            </a:pPr>
            <a:r>
              <a:rPr kumimoji="1" lang="en-US" altLang="zh-CN" sz="2333" dirty="0"/>
              <a:t>Preemptive Scheduling</a:t>
            </a:r>
          </a:p>
          <a:p>
            <a:pPr lvl="1">
              <a:lnSpc>
                <a:spcPct val="120000"/>
              </a:lnSpc>
            </a:pPr>
            <a:r>
              <a:rPr kumimoji="1" lang="en-US" altLang="zh-CN" sz="2000" dirty="0"/>
              <a:t>The thread manager forces a thread to give up its processor after a time interval</a:t>
            </a:r>
          </a:p>
          <a:p>
            <a:pPr>
              <a:lnSpc>
                <a:spcPct val="120000"/>
              </a:lnSpc>
            </a:pPr>
            <a:endParaRPr kumimoji="1" lang="zh-CN" altLang="en-US" sz="2333"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17</a:t>
            </a:fld>
            <a:endParaRPr lang="zh-CN" altLang="en-US"/>
          </a:p>
        </p:txBody>
      </p:sp>
    </p:spTree>
    <p:extLst>
      <p:ext uri="{BB962C8B-B14F-4D97-AF65-F5344CB8AC3E}">
        <p14:creationId xmlns:p14="http://schemas.microsoft.com/office/powerpoint/2010/main" val="77904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Implement Preemptive Scheduling</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sz="2800" dirty="0"/>
              <a:t>Set the interval timer of a clock device</a:t>
            </a:r>
          </a:p>
          <a:p>
            <a:r>
              <a:rPr kumimoji="1" lang="en-US" altLang="zh-CN" sz="2800" dirty="0"/>
              <a:t>When the timer expires</a:t>
            </a:r>
          </a:p>
          <a:p>
            <a:pPr lvl="1"/>
            <a:r>
              <a:rPr kumimoji="1" lang="en-US" altLang="zh-CN" sz="2400" dirty="0"/>
              <a:t>The clock triggers an interrupt </a:t>
            </a:r>
          </a:p>
          <a:p>
            <a:pPr lvl="1"/>
            <a:r>
              <a:rPr kumimoji="1" lang="en-US" altLang="zh-CN" sz="2400" dirty="0"/>
              <a:t>Switching to kernel mode in the processor layer to invoke clock interrupt handler</a:t>
            </a:r>
          </a:p>
          <a:p>
            <a:r>
              <a:rPr kumimoji="1" lang="en-US" altLang="zh-CN" sz="2800" dirty="0"/>
              <a:t>The clock interrupt handler invokes an exception handler</a:t>
            </a:r>
          </a:p>
          <a:p>
            <a:pPr lvl="1"/>
            <a:r>
              <a:rPr kumimoji="1" lang="en-US" altLang="zh-CN" sz="2400" dirty="0"/>
              <a:t>Runs in the thread layer</a:t>
            </a:r>
          </a:p>
          <a:p>
            <a:pPr lvl="1"/>
            <a:r>
              <a:rPr kumimoji="1" lang="en-US" altLang="zh-CN" sz="2400" dirty="0"/>
              <a:t>Forces the currently running thread to yield</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18</a:t>
            </a:fld>
            <a:endParaRPr lang="zh-CN" altLang="en-US"/>
          </a:p>
        </p:txBody>
      </p:sp>
    </p:spTree>
    <p:extLst>
      <p:ext uri="{BB962C8B-B14F-4D97-AF65-F5344CB8AC3E}">
        <p14:creationId xmlns:p14="http://schemas.microsoft.com/office/powerpoint/2010/main" val="3533223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Timer Interrupt Handler</a:t>
            </a:r>
            <a:endParaRPr lang="zh-CN" altLang="en-US" dirty="0"/>
          </a:p>
        </p:txBody>
      </p:sp>
      <p:sp>
        <p:nvSpPr>
          <p:cNvPr id="4" name="矩形 3"/>
          <p:cNvSpPr/>
          <p:nvPr/>
        </p:nvSpPr>
        <p:spPr>
          <a:xfrm>
            <a:off x="479402" y="1489348"/>
            <a:ext cx="8341070" cy="2613729"/>
          </a:xfrm>
          <a:prstGeom prst="rect">
            <a:avLst/>
          </a:prstGeom>
        </p:spPr>
        <p:txBody>
          <a:bodyPr wrap="square">
            <a:spAutoFit/>
          </a:bodyPr>
          <a:lstStyle/>
          <a:p>
            <a:pPr>
              <a:lnSpc>
                <a:spcPts val="2200"/>
              </a:lnSpc>
            </a:pPr>
            <a:r>
              <a:rPr lang="en-US" altLang="zh-CN" sz="1600" b="1" dirty="0" err="1">
                <a:latin typeface="Consolas" panose="020B0609020204030204" pitchFamily="49" charset="0"/>
                <a:cs typeface="Consolas" panose="020B0609020204030204" pitchFamily="49" charset="0"/>
              </a:rPr>
              <a:t>timer_interrupt</a:t>
            </a:r>
            <a:r>
              <a:rPr lang="en-US" altLang="zh-CN" sz="1600" b="1" dirty="0">
                <a:latin typeface="Consolas" panose="020B0609020204030204" pitchFamily="49" charset="0"/>
                <a:cs typeface="Consolas" panose="020B0609020204030204" pitchFamily="49" charset="0"/>
              </a:rPr>
              <a:t>():</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push PC          </a:t>
            </a:r>
            <a:r>
              <a:rPr lang="en-US" altLang="zh-CN" sz="1600" dirty="0">
                <a:solidFill>
                  <a:schemeClr val="accent3">
                    <a:lumMod val="50000"/>
                  </a:schemeClr>
                </a:solidFill>
                <a:latin typeface="Consolas" panose="020B0609020204030204" pitchFamily="49" charset="0"/>
                <a:cs typeface="Consolas" panose="020B0609020204030204" pitchFamily="49" charset="0"/>
              </a:rPr>
              <a:t>// done by CPU</a:t>
            </a:r>
          </a:p>
          <a:p>
            <a:pPr>
              <a:lnSpc>
                <a:spcPts val="2200"/>
              </a:lnSpc>
            </a:pPr>
            <a:r>
              <a:rPr lang="en-US" altLang="zh-CN" sz="1600" dirty="0">
                <a:latin typeface="Consolas" panose="020B0609020204030204" pitchFamily="49" charset="0"/>
                <a:cs typeface="Consolas" panose="020B0609020204030204" pitchFamily="49" charset="0"/>
              </a:rPr>
              <a:t>  push registers   </a:t>
            </a:r>
            <a:r>
              <a:rPr lang="en-US" altLang="zh-CN" sz="1600" dirty="0">
                <a:solidFill>
                  <a:schemeClr val="accent3">
                    <a:lumMod val="50000"/>
                  </a:schemeClr>
                </a:solidFill>
                <a:latin typeface="Consolas" panose="020B0609020204030204" pitchFamily="49" charset="0"/>
                <a:cs typeface="Consolas" panose="020B0609020204030204" pitchFamily="49" charset="0"/>
              </a:rPr>
              <a:t>// Invoking</a:t>
            </a:r>
            <a:r>
              <a:rPr lang="zh-CN" altLang="en-US" sz="1600" dirty="0">
                <a:solidFill>
                  <a:schemeClr val="accent3">
                    <a:lumMod val="50000"/>
                  </a:schemeClr>
                </a:solidFill>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interrupt</a:t>
            </a:r>
            <a:r>
              <a:rPr lang="zh-CN" altLang="en-US" sz="1600" dirty="0">
                <a:solidFill>
                  <a:schemeClr val="accent3">
                    <a:lumMod val="50000"/>
                  </a:schemeClr>
                </a:solidFill>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handler is not a function call; </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chemeClr val="accent3">
                    <a:lumMod val="50000"/>
                  </a:schemeClr>
                </a:solidFill>
                <a:latin typeface="Consolas" panose="020B0609020204030204" pitchFamily="49" charset="0"/>
                <a:cs typeface="Consolas" panose="020B0609020204030204" pitchFamily="49" charset="0"/>
              </a:rPr>
              <a:t>// cannot assume compiler saves registers</a:t>
            </a:r>
          </a:p>
          <a:p>
            <a:pPr>
              <a:lnSpc>
                <a:spcPts val="2200"/>
              </a:lnSpc>
            </a:pPr>
            <a:r>
              <a:rPr lang="en-US" altLang="zh-CN" sz="1600" dirty="0">
                <a:latin typeface="Consolas" panose="020B0609020204030204" pitchFamily="49" charset="0"/>
                <a:cs typeface="Consolas" panose="020B0609020204030204" pitchFamily="49" charset="0"/>
              </a:rPr>
              <a:t>  yield()</a:t>
            </a:r>
            <a:endParaRPr lang="zh-CN" altLang="en-US" sz="1600" dirty="0">
              <a:latin typeface="Consolas" panose="020B0609020204030204" pitchFamily="49" charset="0"/>
              <a:cs typeface="Consolas" panose="020B0609020204030204" pitchFamily="49" charset="0"/>
            </a:endParaRP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pop registers</a:t>
            </a:r>
          </a:p>
          <a:p>
            <a:pPr>
              <a:lnSpc>
                <a:spcPts val="2200"/>
              </a:lnSpc>
            </a:pPr>
            <a:r>
              <a:rPr lang="en-US" altLang="zh-CN" sz="1600" dirty="0">
                <a:latin typeface="Consolas" panose="020B0609020204030204" pitchFamily="49" charset="0"/>
                <a:cs typeface="Consolas" panose="020B0609020204030204" pitchFamily="49" charset="0"/>
              </a:rPr>
              <a:t>  pop PC</a:t>
            </a:r>
          </a:p>
        </p:txBody>
      </p:sp>
    </p:spTree>
    <p:extLst>
      <p:ext uri="{BB962C8B-B14F-4D97-AF65-F5344CB8AC3E}">
        <p14:creationId xmlns:p14="http://schemas.microsoft.com/office/powerpoint/2010/main" val="1899304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042132"/>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349361"/>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8" name="矩形 7"/>
          <p:cNvSpPr/>
          <p:nvPr/>
        </p:nvSpPr>
        <p:spPr>
          <a:xfrm>
            <a:off x="251520" y="4801716"/>
            <a:ext cx="8640960" cy="584775"/>
          </a:xfrm>
          <a:prstGeom prst="rect">
            <a:avLst/>
          </a:prstGeom>
          <a:solidFill>
            <a:schemeClr val="accent2">
              <a:lumMod val="20000"/>
              <a:lumOff val="80000"/>
            </a:schemeClr>
          </a:solidFill>
        </p:spPr>
        <p:txBody>
          <a:bodyPr wrap="square">
            <a:spAutoFit/>
          </a:bodyPr>
          <a:lstStyle/>
          <a:p>
            <a:r>
              <a:rPr lang="en-US" altLang="zh-CN" sz="1600" b="1" dirty="0">
                <a:latin typeface="Arial" panose="020B0604020202020204" pitchFamily="34" charset="0"/>
                <a:ea typeface="等线" panose="02010600030101010101" pitchFamily="2" charset="-122"/>
                <a:cs typeface="Arial" panose="020B0604020202020204" pitchFamily="34" charset="0"/>
              </a:rPr>
              <a:t>Problem</a:t>
            </a:r>
            <a:r>
              <a:rPr lang="en-US" altLang="zh-CN" sz="1600" dirty="0">
                <a:latin typeface="Arial" panose="020B0604020202020204" pitchFamily="34" charset="0"/>
                <a:ea typeface="等线" panose="02010600030101010101" pitchFamily="2" charset="-122"/>
                <a:cs typeface="Arial" panose="020B0604020202020204" pitchFamily="34" charset="0"/>
              </a:rPr>
              <a:t>: What happens if timer interrupt occurs when CPU is running yield / </a:t>
            </a:r>
            <a:r>
              <a:rPr lang="en-US" altLang="zh-CN" sz="1600" dirty="0" err="1">
                <a:latin typeface="Arial" panose="020B0604020202020204" pitchFamily="34" charset="0"/>
                <a:ea typeface="等线" panose="02010600030101010101" pitchFamily="2" charset="-122"/>
                <a:cs typeface="Arial" panose="020B0604020202020204" pitchFamily="34" charset="0"/>
              </a:rPr>
              <a:t>yield_wait</a:t>
            </a:r>
            <a:r>
              <a:rPr lang="en-US" altLang="zh-CN" sz="1600" dirty="0">
                <a:latin typeface="Arial" panose="020B0604020202020204" pitchFamily="34" charset="0"/>
                <a:ea typeface="等线" panose="02010600030101010101" pitchFamily="2" charset="-122"/>
                <a:cs typeface="Arial" panose="020B0604020202020204" pitchFamily="34" charset="0"/>
              </a:rPr>
              <a:t>? </a:t>
            </a:r>
          </a:p>
          <a:p>
            <a:r>
              <a:rPr lang="en-US" altLang="zh-CN" sz="1600" dirty="0">
                <a:latin typeface="Arial" panose="020B0604020202020204" pitchFamily="34" charset="0"/>
                <a:ea typeface="等线" panose="02010600030101010101" pitchFamily="2" charset="-122"/>
                <a:cs typeface="Arial" panose="020B0604020202020204" pitchFamily="34" charset="0"/>
              </a:rPr>
              <a:t>Since </a:t>
            </a:r>
            <a:r>
              <a:rPr lang="en-US" altLang="zh-CN" sz="1600"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is already locked, When timer tries to call yield(), acquire(</a:t>
            </a:r>
            <a:r>
              <a:rPr lang="en-US" altLang="zh-CN" sz="1600" dirty="0" err="1">
                <a:latin typeface="Arial" panose="020B0604020202020204" pitchFamily="34" charset="0"/>
                <a:ea typeface="等线" panose="02010600030101010101" pitchFamily="2" charset="-122"/>
                <a:cs typeface="Arial" panose="020B0604020202020204" pitchFamily="34" charset="0"/>
              </a:rPr>
              <a:t>t_lock</a:t>
            </a:r>
            <a:r>
              <a:rPr lang="en-US" altLang="zh-CN" sz="1600" dirty="0">
                <a:latin typeface="Arial" panose="020B0604020202020204" pitchFamily="34" charset="0"/>
                <a:ea typeface="等线" panose="02010600030101010101" pitchFamily="2" charset="-122"/>
                <a:cs typeface="Arial" panose="020B0604020202020204" pitchFamily="34" charset="0"/>
              </a:rPr>
              <a:t>) will hang forever!</a:t>
            </a:r>
          </a:p>
        </p:txBody>
      </p:sp>
      <p:sp>
        <p:nvSpPr>
          <p:cNvPr id="6" name="右大括号 5"/>
          <p:cNvSpPr/>
          <p:nvPr/>
        </p:nvSpPr>
        <p:spPr>
          <a:xfrm>
            <a:off x="5004048" y="481236"/>
            <a:ext cx="216024" cy="3816423"/>
          </a:xfrm>
          <a:prstGeom prst="rightBrace">
            <a:avLst>
              <a:gd name="adj1" fmla="val 75584"/>
              <a:gd name="adj2" fmla="val 6941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7" name="直接箭头连接符 6"/>
          <p:cNvCxnSpPr/>
          <p:nvPr/>
        </p:nvCxnSpPr>
        <p:spPr>
          <a:xfrm flipH="1">
            <a:off x="5329904" y="3132713"/>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2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606389"/>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1043608" y="2712421"/>
            <a:ext cx="2592288" cy="577127"/>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2058" y="5140643"/>
            <a:ext cx="7780382" cy="369332"/>
          </a:xfrm>
          <a:prstGeom prst="rect">
            <a:avLst/>
          </a:prstGeom>
          <a:solidFill>
            <a:schemeClr val="accent2">
              <a:lumMod val="20000"/>
              <a:lumOff val="80000"/>
            </a:schemeClr>
          </a:solidFill>
        </p:spPr>
        <p:txBody>
          <a:bodyPr wrap="square">
            <a:spAutoFit/>
          </a:bodyPr>
          <a:lstStyle/>
          <a:p>
            <a:r>
              <a:rPr lang="en-US" altLang="zh-CN" b="1" dirty="0">
                <a:latin typeface="Arial" panose="020B0604020202020204" pitchFamily="34" charset="0"/>
                <a:ea typeface="等线" panose="02010600030101010101" pitchFamily="2" charset="-122"/>
                <a:cs typeface="Arial" panose="020B0604020202020204" pitchFamily="34" charset="0"/>
              </a:rPr>
              <a:t>Problem</a:t>
            </a:r>
            <a:r>
              <a:rPr lang="en-US" altLang="zh-CN" dirty="0">
                <a:latin typeface="Arial" panose="020B0604020202020204" pitchFamily="34" charset="0"/>
                <a:ea typeface="等线" panose="02010600030101010101" pitchFamily="2" charset="-122"/>
                <a:cs typeface="Arial" panose="020B0604020202020204" pitchFamily="34" charset="0"/>
              </a:rPr>
              <a:t>: if timer interrupt comes, we would put the wrong thread to sleep!</a:t>
            </a:r>
          </a:p>
        </p:txBody>
      </p:sp>
      <p:sp>
        <p:nvSpPr>
          <p:cNvPr id="7" name="矩形 6"/>
          <p:cNvSpPr/>
          <p:nvPr/>
        </p:nvSpPr>
        <p:spPr>
          <a:xfrm>
            <a:off x="5705175" y="1896682"/>
            <a:ext cx="2395217" cy="269780"/>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705175" y="3827409"/>
            <a:ext cx="2395217" cy="296758"/>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p:cNvCxnSpPr>
            <a:cxnSpLocks/>
            <a:stCxn id="5" idx="3"/>
          </p:cNvCxnSpPr>
          <p:nvPr/>
        </p:nvCxnSpPr>
        <p:spPr>
          <a:xfrm>
            <a:off x="971600" y="2994550"/>
            <a:ext cx="195725" cy="696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右大括号 11"/>
          <p:cNvSpPr/>
          <p:nvPr/>
        </p:nvSpPr>
        <p:spPr>
          <a:xfrm>
            <a:off x="5004048" y="481236"/>
            <a:ext cx="216024" cy="4392488"/>
          </a:xfrm>
          <a:prstGeom prst="rightBrace">
            <a:avLst>
              <a:gd name="adj1" fmla="val 75584"/>
              <a:gd name="adj2" fmla="val 66786"/>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3" name="直接箭头连接符 12"/>
          <p:cNvCxnSpPr/>
          <p:nvPr/>
        </p:nvCxnSpPr>
        <p:spPr>
          <a:xfrm flipH="1">
            <a:off x="5329904" y="3420745"/>
            <a:ext cx="288032"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CB04FE42-27CE-4F4C-9D20-C9E47A815920}"/>
              </a:ext>
            </a:extLst>
          </p:cNvPr>
          <p:cNvSpPr/>
          <p:nvPr/>
        </p:nvSpPr>
        <p:spPr>
          <a:xfrm>
            <a:off x="91231" y="2840661"/>
            <a:ext cx="880369" cy="307777"/>
          </a:xfrm>
          <a:prstGeom prst="rect">
            <a:avLst/>
          </a:prstGeom>
        </p:spPr>
        <p:txBody>
          <a:bodyPr wrap="none">
            <a:spAutoFit/>
          </a:bodyPr>
          <a:lstStyle/>
          <a:p>
            <a:r>
              <a:rPr lang="en-US" altLang="zh-CN" sz="1400" b="1" dirty="0">
                <a:latin typeface="Consolas" panose="020B0609020204030204" pitchFamily="49" charset="0"/>
                <a:cs typeface="Consolas" panose="020B0609020204030204" pitchFamily="49" charset="0"/>
              </a:rPr>
              <a:t>yield()</a:t>
            </a:r>
            <a:endParaRPr lang="zh-CN" altLang="en-US" sz="1400" dirty="0"/>
          </a:p>
        </p:txBody>
      </p:sp>
    </p:spTree>
    <p:extLst>
      <p:ext uri="{BB962C8B-B14F-4D97-AF65-F5344CB8AC3E}">
        <p14:creationId xmlns:p14="http://schemas.microsoft.com/office/powerpoint/2010/main" val="2769452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409228"/>
            <a:ext cx="4572000" cy="4888518"/>
          </a:xfrm>
          <a:prstGeom prst="rect">
            <a:avLst/>
          </a:prstGeom>
        </p:spPr>
        <p:txBody>
          <a:bodyPr>
            <a:spAutoFit/>
          </a:bodyPr>
          <a:lstStyle/>
          <a:p>
            <a:pPr>
              <a:lnSpc>
                <a:spcPts val="2200"/>
              </a:lnSpc>
            </a:pPr>
            <a:r>
              <a:rPr lang="en-US" altLang="zh-CN" sz="1600" b="1" dirty="0" err="1">
                <a:latin typeface="Consolas" panose="020B0609020204030204" pitchFamily="49" charset="0"/>
                <a:cs typeface="Consolas" panose="020B0609020204030204" pitchFamily="49" charset="0"/>
              </a:rPr>
              <a:t>yield_wait</a:t>
            </a:r>
            <a:r>
              <a:rPr lang="en-US" altLang="zh-CN" sz="1600" b="1" dirty="0">
                <a:latin typeface="Consolas" panose="020B0609020204030204" pitchFamily="49" charset="0"/>
                <a:cs typeface="Consolas" panose="020B0609020204030204" pitchFamily="49" charset="0"/>
              </a:rPr>
              <a:t>(): // called by wait()</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id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null</a:t>
            </a: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r>
              <a:rPr lang="en-US" altLang="zh-CN" sz="1600" dirty="0">
                <a:latin typeface="Consolas" panose="020B0609020204030204" pitchFamily="49" charset="0"/>
                <a:cs typeface="Consolas" panose="020B0609020204030204" pitchFamily="49" charset="0"/>
              </a:rPr>
              <a:t> = SP</a:t>
            </a: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[CPU].stack</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do:</a:t>
            </a:r>
          </a:p>
          <a:p>
            <a:pPr>
              <a:lnSpc>
                <a:spcPts val="2200"/>
              </a:lnSpc>
            </a:pPr>
            <a:r>
              <a:rPr lang="en-US" altLang="zh-CN" sz="1600" dirty="0">
                <a:latin typeface="Consolas" panose="020B0609020204030204" pitchFamily="49" charset="0"/>
                <a:cs typeface="Consolas" panose="020B0609020204030204" pitchFamily="49" charset="0"/>
              </a:rPr>
              <a:t>    id = (id + 1) mod N</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rgbClr val="7030A0"/>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while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RUNNABLE</a:t>
            </a:r>
          </a:p>
          <a:p>
            <a:pPr>
              <a:lnSpc>
                <a:spcPts val="2200"/>
              </a:lnSpc>
            </a:pP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latin typeface="Consolas" panose="020B0609020204030204" pitchFamily="49" charset="0"/>
                <a:cs typeface="Consolas" panose="020B0609020204030204" pitchFamily="49" charset="0"/>
              </a:rPr>
              <a:t>  SP =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a:t>
            </a:r>
            <a:r>
              <a:rPr lang="en-US" altLang="zh-CN" sz="1600" dirty="0" err="1">
                <a:latin typeface="Consolas" panose="020B0609020204030204" pitchFamily="49" charset="0"/>
                <a:cs typeface="Consolas" panose="020B0609020204030204" pitchFamily="49" charset="0"/>
              </a:rPr>
              <a:t>sp</a:t>
            </a:r>
            <a:endParaRPr lang="en-US" altLang="zh-CN" sz="1600" dirty="0">
              <a:latin typeface="Consolas" panose="020B0609020204030204" pitchFamily="49" charset="0"/>
              <a:cs typeface="Consolas" panose="020B0609020204030204" pitchFamily="49" charset="0"/>
            </a:endParaRPr>
          </a:p>
          <a:p>
            <a:pPr>
              <a:lnSpc>
                <a:spcPts val="2200"/>
              </a:lnSpc>
            </a:pPr>
            <a:r>
              <a:rPr lang="en-US" altLang="zh-CN" sz="1600" dirty="0">
                <a:solidFill>
                  <a:srgbClr val="FF0000"/>
                </a:solidFill>
                <a:latin typeface="Consolas" panose="020B0609020204030204" pitchFamily="49" charset="0"/>
                <a:cs typeface="Consolas" panose="020B0609020204030204" pitchFamily="49" charset="0"/>
              </a:rPr>
              <a:t>  threads</a:t>
            </a:r>
            <a:r>
              <a:rPr lang="en-US" altLang="zh-CN" sz="1600" dirty="0">
                <a:latin typeface="Consolas" panose="020B0609020204030204" pitchFamily="49" charset="0"/>
                <a:cs typeface="Consolas" panose="020B0609020204030204" pitchFamily="49" charset="0"/>
              </a:rPr>
              <a:t>[id].state = RUNNING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b="1" dirty="0" err="1">
                <a:solidFill>
                  <a:schemeClr val="tx2">
                    <a:lumMod val="60000"/>
                    <a:lumOff val="40000"/>
                  </a:schemeClr>
                </a:solidFill>
                <a:latin typeface="Consolas" panose="020B0609020204030204" pitchFamily="49" charset="0"/>
                <a:cs typeface="Consolas" panose="020B0609020204030204" pitchFamily="49" charset="0"/>
              </a:rPr>
              <a:t>cpus</a:t>
            </a:r>
            <a:r>
              <a:rPr lang="en-US" altLang="zh-CN" sz="1600" dirty="0">
                <a:latin typeface="Consolas" panose="020B0609020204030204" pitchFamily="49" charset="0"/>
                <a:cs typeface="Consolas" panose="020B0609020204030204" pitchFamily="49" charset="0"/>
              </a:rPr>
              <a:t>[CPU].thread = id</a:t>
            </a:r>
          </a:p>
        </p:txBody>
      </p:sp>
      <p:sp>
        <p:nvSpPr>
          <p:cNvPr id="11" name="标题 1"/>
          <p:cNvSpPr>
            <a:spLocks noGrp="1"/>
          </p:cNvSpPr>
          <p:nvPr>
            <p:ph type="title"/>
          </p:nvPr>
        </p:nvSpPr>
        <p:spPr>
          <a:xfrm>
            <a:off x="5309639" y="170332"/>
            <a:ext cx="3359224" cy="952500"/>
          </a:xfrm>
        </p:spPr>
        <p:txBody>
          <a:bodyPr>
            <a:noAutofit/>
          </a:bodyPr>
          <a:lstStyle/>
          <a:p>
            <a:r>
              <a:rPr lang="en-US" altLang="zh-CN" sz="3200" dirty="0"/>
              <a:t>YIELD_WAIT()</a:t>
            </a:r>
            <a:endParaRPr lang="zh-CN" altLang="en-US" sz="3200" dirty="0"/>
          </a:p>
        </p:txBody>
      </p:sp>
      <p:sp>
        <p:nvSpPr>
          <p:cNvPr id="15" name="矩形 14"/>
          <p:cNvSpPr/>
          <p:nvPr/>
        </p:nvSpPr>
        <p:spPr>
          <a:xfrm>
            <a:off x="5309639" y="1537741"/>
            <a:ext cx="3887986" cy="2913618"/>
          </a:xfrm>
          <a:prstGeom prst="rect">
            <a:avLst/>
          </a:prstGeom>
        </p:spPr>
        <p:txBody>
          <a:bodyPr wrap="square">
            <a:spAutoFit/>
          </a:bodyPr>
          <a:lstStyle/>
          <a:p>
            <a:pPr>
              <a:lnSpc>
                <a:spcPts val="2200"/>
              </a:lnSpc>
            </a:pPr>
            <a:r>
              <a:rPr lang="en-US" altLang="zh-CN" sz="1600" b="1" dirty="0">
                <a:latin typeface="Consolas" panose="020B0609020204030204" pitchFamily="49" charset="0"/>
                <a:cs typeface="Consolas" panose="020B0609020204030204" pitchFamily="49" charset="0"/>
              </a:rPr>
              <a:t>wait(cv, 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disable_interrupt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release(lock)</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[id].cv = cv</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a:solidFill>
                  <a:srgbClr val="FF0000"/>
                </a:solidFill>
                <a:latin typeface="Consolas" panose="020B0609020204030204" pitchFamily="49" charset="0"/>
                <a:cs typeface="Consolas" panose="020B0609020204030204" pitchFamily="49" charset="0"/>
              </a:rPr>
              <a:t>threads</a:t>
            </a:r>
            <a:r>
              <a:rPr lang="en-US" altLang="zh-CN" sz="1600" dirty="0">
                <a:latin typeface="Consolas" panose="020B0609020204030204" pitchFamily="49" charset="0"/>
                <a:cs typeface="Consolas" panose="020B0609020204030204" pitchFamily="49" charset="0"/>
              </a:rPr>
              <a:t>[id].state = WAITING</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yield_wait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release(</a:t>
            </a:r>
            <a:r>
              <a:rPr lang="en-US" altLang="zh-CN" sz="1600" b="1" dirty="0" err="1">
                <a:solidFill>
                  <a:schemeClr val="accent4"/>
                </a:solidFill>
                <a:latin typeface="Consolas" panose="020B0609020204030204" pitchFamily="49" charset="0"/>
                <a:cs typeface="Consolas" panose="020B0609020204030204" pitchFamily="49" charset="0"/>
              </a:rPr>
              <a:t>t_lock</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t>
            </a:r>
            <a:r>
              <a:rPr lang="en-US" altLang="zh-CN" sz="1600" dirty="0" err="1">
                <a:latin typeface="Consolas" panose="020B0609020204030204" pitchFamily="49" charset="0"/>
                <a:cs typeface="Consolas" panose="020B0609020204030204" pitchFamily="49" charset="0"/>
              </a:rPr>
              <a:t>enable_interrupt</a:t>
            </a:r>
            <a:r>
              <a:rPr lang="en-US" altLang="zh-CN" sz="1600" dirty="0">
                <a:latin typeface="Consolas" panose="020B0609020204030204" pitchFamily="49" charset="0"/>
                <a:cs typeface="Consolas" panose="020B0609020204030204" pitchFamily="49" charset="0"/>
              </a:rPr>
              <a:t>()</a:t>
            </a:r>
          </a:p>
          <a:p>
            <a:pPr>
              <a:lnSpc>
                <a:spcPts val="2200"/>
              </a:lnSpc>
            </a:pPr>
            <a:r>
              <a:rPr lang="en-US" altLang="zh-CN" sz="1600" dirty="0">
                <a:latin typeface="Consolas" panose="020B0609020204030204" pitchFamily="49" charset="0"/>
                <a:cs typeface="Consolas" panose="020B0609020204030204" pitchFamily="49" charset="0"/>
              </a:rPr>
              <a:t>    acquire(lock)</a:t>
            </a:r>
          </a:p>
        </p:txBody>
      </p:sp>
      <p:sp>
        <p:nvSpPr>
          <p:cNvPr id="2" name="矩形 1"/>
          <p:cNvSpPr/>
          <p:nvPr/>
        </p:nvSpPr>
        <p:spPr>
          <a:xfrm>
            <a:off x="913994" y="1013131"/>
            <a:ext cx="2851517" cy="297264"/>
          </a:xfrm>
          <a:prstGeom prst="rect">
            <a:avLst/>
          </a:prstGeom>
          <a:solidFill>
            <a:srgbClr val="FF0000">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8502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Summary</a:t>
            </a:r>
            <a:endParaRPr kumimoji="1" lang="zh-CN" altLang="en-US" dirty="0"/>
          </a:p>
        </p:txBody>
      </p:sp>
      <p:sp>
        <p:nvSpPr>
          <p:cNvPr id="3" name="内容占位符 2"/>
          <p:cNvSpPr>
            <a:spLocks noGrp="1"/>
          </p:cNvSpPr>
          <p:nvPr>
            <p:ph idx="1"/>
          </p:nvPr>
        </p:nvSpPr>
        <p:spPr>
          <a:xfrm>
            <a:off x="457200" y="1333500"/>
            <a:ext cx="8229600" cy="4267731"/>
          </a:xfrm>
        </p:spPr>
        <p:txBody>
          <a:bodyPr>
            <a:normAutofit fontScale="85000" lnSpcReduction="20000"/>
          </a:bodyPr>
          <a:lstStyle/>
          <a:p>
            <a:r>
              <a:rPr kumimoji="1" lang="en-US" altLang="zh-CN" sz="2400" b="1" dirty="0"/>
              <a:t>Threads</a:t>
            </a:r>
          </a:p>
          <a:p>
            <a:pPr lvl="1"/>
            <a:r>
              <a:rPr kumimoji="1" lang="en-US" altLang="zh-CN" sz="2000" dirty="0"/>
              <a:t>Virtualize a processor so that we can share it among programs</a:t>
            </a:r>
            <a:endParaRPr kumimoji="1" lang="zh-CN" altLang="en-US" sz="2000" dirty="0"/>
          </a:p>
          <a:p>
            <a:pPr lvl="1"/>
            <a:r>
              <a:rPr kumimoji="1" lang="en-US" altLang="zh-CN" sz="2000" b="1" dirty="0"/>
              <a:t>yield</a:t>
            </a:r>
            <a:r>
              <a:rPr kumimoji="1" lang="en-US" altLang="zh-CN" sz="2000" dirty="0"/>
              <a:t>() allows the kernel to suspend the current thread and resume another</a:t>
            </a:r>
          </a:p>
          <a:p>
            <a:r>
              <a:rPr kumimoji="1" lang="en-US" altLang="zh-CN" sz="2400" b="1" dirty="0"/>
              <a:t>Condition Variables</a:t>
            </a:r>
          </a:p>
          <a:p>
            <a:pPr lvl="1"/>
            <a:r>
              <a:rPr kumimoji="1" lang="en-US" altLang="zh-CN" sz="2000" dirty="0"/>
              <a:t>Provide a more efficient API for threads</a:t>
            </a:r>
          </a:p>
          <a:p>
            <a:pPr lvl="1"/>
            <a:r>
              <a:rPr kumimoji="1" lang="en-US" altLang="zh-CN" sz="2000" dirty="0"/>
              <a:t>Threads </a:t>
            </a:r>
            <a:r>
              <a:rPr kumimoji="1" lang="en-US" altLang="zh-CN" sz="2000" b="1" dirty="0"/>
              <a:t>wait</a:t>
            </a:r>
            <a:r>
              <a:rPr kumimoji="1" lang="en-US" altLang="zh-CN" sz="2000" dirty="0"/>
              <a:t> for an event and are </a:t>
            </a:r>
            <a:r>
              <a:rPr kumimoji="1" lang="en-US" altLang="zh-CN" sz="2000" b="1" dirty="0"/>
              <a:t>notified</a:t>
            </a:r>
            <a:r>
              <a:rPr kumimoji="1" lang="en-US" altLang="zh-CN" sz="2000" dirty="0"/>
              <a:t> when it occurs</a:t>
            </a:r>
            <a:endParaRPr kumimoji="1" lang="zh-CN" altLang="en-US" sz="2000" dirty="0"/>
          </a:p>
          <a:p>
            <a:pPr lvl="1"/>
            <a:r>
              <a:rPr kumimoji="1" lang="en-US" altLang="zh-CN" sz="2000" dirty="0"/>
              <a:t>wait() requires a new version of yield(), </a:t>
            </a:r>
            <a:r>
              <a:rPr kumimoji="1" lang="en-US" altLang="zh-CN" sz="2000" b="1" dirty="0" err="1"/>
              <a:t>yield_wait</a:t>
            </a:r>
            <a:r>
              <a:rPr kumimoji="1" lang="en-US" altLang="zh-CN" sz="2000" dirty="0"/>
              <a:t>()</a:t>
            </a:r>
          </a:p>
          <a:p>
            <a:r>
              <a:rPr kumimoji="1" lang="en-US" altLang="zh-CN" sz="2400" b="1" dirty="0"/>
              <a:t>Preemption</a:t>
            </a:r>
          </a:p>
          <a:p>
            <a:pPr lvl="1"/>
            <a:r>
              <a:rPr kumimoji="1" lang="en-US" altLang="zh-CN" sz="2000" dirty="0"/>
              <a:t>Forces a thread to be interrupted</a:t>
            </a:r>
          </a:p>
          <a:p>
            <a:pPr lvl="2"/>
            <a:r>
              <a:rPr kumimoji="1" lang="en-US" altLang="zh-CN" sz="1600" dirty="0"/>
              <a:t>So that do not have to rely on programmers correctly using yield()</a:t>
            </a:r>
          </a:p>
          <a:p>
            <a:pPr lvl="1"/>
            <a:r>
              <a:rPr kumimoji="1" lang="en-US" altLang="zh-CN" sz="2000" dirty="0"/>
              <a:t>Requires a special </a:t>
            </a:r>
            <a:r>
              <a:rPr kumimoji="1" lang="en-US" altLang="zh-CN" sz="2000" b="1" dirty="0"/>
              <a:t>interrupt</a:t>
            </a:r>
            <a:r>
              <a:rPr kumimoji="1" lang="en-US" altLang="zh-CN" sz="2000" dirty="0"/>
              <a:t> and hardware support to disable other interrupts</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23</a:t>
            </a:fld>
            <a:endParaRPr lang="zh-CN" altLang="en-US"/>
          </a:p>
        </p:txBody>
      </p:sp>
    </p:spTree>
    <p:extLst>
      <p:ext uri="{BB962C8B-B14F-4D97-AF65-F5344CB8AC3E}">
        <p14:creationId xmlns:p14="http://schemas.microsoft.com/office/powerpoint/2010/main" val="2489849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200" dirty="0"/>
              <a:t>Understanding The Code In Book</a:t>
            </a:r>
            <a:endParaRPr lang="zh-CN" altLang="en-US" sz="3200"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12309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Thread Layer and Processor Layer</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A thread runs in thread layer</a:t>
            </a:r>
          </a:p>
          <a:p>
            <a:r>
              <a:rPr lang="en-US" altLang="zh-CN" dirty="0"/>
              <a:t>A thread calls YIELD, enters processor layer</a:t>
            </a:r>
          </a:p>
          <a:p>
            <a:r>
              <a:rPr lang="en-US" altLang="zh-CN" dirty="0"/>
              <a:t>Saves the state of the running thread</a:t>
            </a:r>
          </a:p>
          <a:p>
            <a:pPr lvl="1"/>
            <a:r>
              <a:rPr lang="en-US" altLang="zh-CN" dirty="0"/>
              <a:t>General purpose </a:t>
            </a:r>
            <a:r>
              <a:rPr lang="en-US" altLang="zh-CN" dirty="0" err="1"/>
              <a:t>regs</a:t>
            </a:r>
            <a:r>
              <a:rPr lang="en-US" altLang="zh-CN" dirty="0"/>
              <a:t> + PC + SP + CR3</a:t>
            </a:r>
          </a:p>
          <a:p>
            <a:r>
              <a:rPr lang="en-US" altLang="zh-CN" dirty="0"/>
              <a:t>Chose another runnable thread</a:t>
            </a:r>
          </a:p>
          <a:p>
            <a:r>
              <a:rPr lang="en-US" altLang="zh-CN" dirty="0"/>
              <a:t>Exit the processor layer and enter thread layer</a:t>
            </a:r>
          </a:p>
          <a:p>
            <a:r>
              <a:rPr lang="en-US" altLang="zh-CN" dirty="0"/>
              <a:t>The new thread runs in thread layer</a:t>
            </a:r>
          </a:p>
          <a:p>
            <a:endParaRPr lang="zh-CN" altLang="en-US" dirty="0"/>
          </a:p>
        </p:txBody>
      </p:sp>
    </p:spTree>
    <p:extLst>
      <p:ext uri="{BB962C8B-B14F-4D97-AF65-F5344CB8AC3E}">
        <p14:creationId xmlns:p14="http://schemas.microsoft.com/office/powerpoint/2010/main" val="2510988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pic>
        <p:nvPicPr>
          <p:cNvPr id="5" name="图片 4"/>
          <p:cNvPicPr>
            <a:picLocks noChangeAspect="1"/>
          </p:cNvPicPr>
          <p:nvPr/>
        </p:nvPicPr>
        <p:blipFill>
          <a:blip r:embed="rId3"/>
          <a:stretch>
            <a:fillRect/>
          </a:stretch>
        </p:blipFill>
        <p:spPr>
          <a:xfrm>
            <a:off x="4692013" y="1297327"/>
            <a:ext cx="3428597" cy="2040227"/>
          </a:xfrm>
          <a:prstGeom prst="rect">
            <a:avLst/>
          </a:prstGeom>
          <a:solidFill>
            <a:srgbClr val="000000"/>
          </a:solidFill>
          <a:ln>
            <a:solidFill>
              <a:schemeClr val="tx1"/>
            </a:solidFill>
          </a:ln>
        </p:spPr>
      </p:pic>
      <p:pic>
        <p:nvPicPr>
          <p:cNvPr id="6" name="图片 5"/>
          <p:cNvPicPr>
            <a:picLocks noChangeAspect="1"/>
          </p:cNvPicPr>
          <p:nvPr/>
        </p:nvPicPr>
        <p:blipFill>
          <a:blip r:embed="rId4"/>
          <a:stretch>
            <a:fillRect/>
          </a:stretch>
        </p:blipFill>
        <p:spPr>
          <a:xfrm>
            <a:off x="1091613" y="157201"/>
            <a:ext cx="3420380" cy="1021574"/>
          </a:xfrm>
          <a:prstGeom prst="rect">
            <a:avLst/>
          </a:prstGeom>
          <a:solidFill>
            <a:srgbClr val="000000"/>
          </a:solidFill>
          <a:ln>
            <a:solidFill>
              <a:schemeClr val="tx1"/>
            </a:solidFill>
          </a:ln>
        </p:spPr>
      </p:pic>
      <p:pic>
        <p:nvPicPr>
          <p:cNvPr id="7" name="图片 6"/>
          <p:cNvPicPr>
            <a:picLocks noChangeAspect="1"/>
          </p:cNvPicPr>
          <p:nvPr/>
        </p:nvPicPr>
        <p:blipFill>
          <a:blip r:embed="rId5"/>
          <a:stretch>
            <a:fillRect/>
          </a:stretch>
        </p:blipFill>
        <p:spPr>
          <a:xfrm>
            <a:off x="1091613" y="1297327"/>
            <a:ext cx="3420380" cy="1041970"/>
          </a:xfrm>
          <a:prstGeom prst="rect">
            <a:avLst/>
          </a:prstGeom>
          <a:solidFill>
            <a:srgbClr val="000000"/>
          </a:solidFill>
          <a:ln>
            <a:solidFill>
              <a:schemeClr val="tx1"/>
            </a:solidFill>
          </a:ln>
        </p:spPr>
      </p:pic>
      <p:pic>
        <p:nvPicPr>
          <p:cNvPr id="8" name="图片 7"/>
          <p:cNvPicPr>
            <a:picLocks noChangeAspect="1"/>
          </p:cNvPicPr>
          <p:nvPr/>
        </p:nvPicPr>
        <p:blipFill>
          <a:blip r:embed="rId6"/>
          <a:stretch>
            <a:fillRect/>
          </a:stretch>
        </p:blipFill>
        <p:spPr>
          <a:xfrm>
            <a:off x="1091613" y="2737487"/>
            <a:ext cx="3420380" cy="617040"/>
          </a:xfrm>
          <a:prstGeom prst="rect">
            <a:avLst/>
          </a:prstGeom>
          <a:solidFill>
            <a:srgbClr val="000000"/>
          </a:solidFill>
          <a:ln>
            <a:solidFill>
              <a:schemeClr val="tx1"/>
            </a:solidFill>
          </a:ln>
        </p:spPr>
      </p:pic>
      <p:sp>
        <p:nvSpPr>
          <p:cNvPr id="9" name="矩形 8"/>
          <p:cNvSpPr/>
          <p:nvPr/>
        </p:nvSpPr>
        <p:spPr>
          <a:xfrm>
            <a:off x="2183096"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0" name="矩形 9"/>
          <p:cNvSpPr/>
          <p:nvPr/>
        </p:nvSpPr>
        <p:spPr>
          <a:xfrm>
            <a:off x="2858263"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2978277"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2" name="矩形 11"/>
          <p:cNvSpPr/>
          <p:nvPr/>
        </p:nvSpPr>
        <p:spPr>
          <a:xfrm>
            <a:off x="3633613"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3" name="矩形 12"/>
          <p:cNvSpPr/>
          <p:nvPr/>
        </p:nvSpPr>
        <p:spPr>
          <a:xfrm>
            <a:off x="5587556"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6254405"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5" name="矩形 14"/>
          <p:cNvSpPr/>
          <p:nvPr/>
        </p:nvSpPr>
        <p:spPr>
          <a:xfrm>
            <a:off x="691447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703449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7" name="矩形 16"/>
          <p:cNvSpPr/>
          <p:nvPr/>
        </p:nvSpPr>
        <p:spPr>
          <a:xfrm>
            <a:off x="7694565"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8" name="矩形 17"/>
          <p:cNvSpPr/>
          <p:nvPr/>
        </p:nvSpPr>
        <p:spPr>
          <a:xfrm>
            <a:off x="4934258" y="380986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9" name="矩形 18"/>
          <p:cNvSpPr/>
          <p:nvPr/>
        </p:nvSpPr>
        <p:spPr>
          <a:xfrm>
            <a:off x="852258" y="382055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20" name="矩形 19"/>
          <p:cNvSpPr/>
          <p:nvPr/>
        </p:nvSpPr>
        <p:spPr>
          <a:xfrm>
            <a:off x="1512332" y="380986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1" name="矩形 20"/>
          <p:cNvSpPr/>
          <p:nvPr/>
        </p:nvSpPr>
        <p:spPr>
          <a:xfrm>
            <a:off x="85158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22" name="矩形 21"/>
          <p:cNvSpPr/>
          <p:nvPr/>
        </p:nvSpPr>
        <p:spPr>
          <a:xfrm>
            <a:off x="1514028"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3" name="矩形 22"/>
          <p:cNvSpPr/>
          <p:nvPr/>
        </p:nvSpPr>
        <p:spPr>
          <a:xfrm>
            <a:off x="218087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4" name="矩形 23"/>
          <p:cNvSpPr/>
          <p:nvPr/>
        </p:nvSpPr>
        <p:spPr>
          <a:xfrm>
            <a:off x="2856045"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1514028"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26" name="矩形 25"/>
          <p:cNvSpPr/>
          <p:nvPr/>
        </p:nvSpPr>
        <p:spPr>
          <a:xfrm>
            <a:off x="2180877"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7" name="矩形 26"/>
          <p:cNvSpPr/>
          <p:nvPr/>
        </p:nvSpPr>
        <p:spPr>
          <a:xfrm>
            <a:off x="2180877"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28" name="矩形 27"/>
          <p:cNvSpPr/>
          <p:nvPr/>
        </p:nvSpPr>
        <p:spPr>
          <a:xfrm>
            <a:off x="85158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29" name="矩形 28"/>
          <p:cNvSpPr/>
          <p:nvPr/>
        </p:nvSpPr>
        <p:spPr>
          <a:xfrm>
            <a:off x="1514029"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30" name="矩形 29"/>
          <p:cNvSpPr/>
          <p:nvPr/>
        </p:nvSpPr>
        <p:spPr>
          <a:xfrm>
            <a:off x="218087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31" name="矩形 30"/>
          <p:cNvSpPr/>
          <p:nvPr/>
        </p:nvSpPr>
        <p:spPr>
          <a:xfrm>
            <a:off x="2891814"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32" name="矩形 31"/>
          <p:cNvSpPr/>
          <p:nvPr/>
        </p:nvSpPr>
        <p:spPr>
          <a:xfrm>
            <a:off x="2856045"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3" name="矩形 32"/>
          <p:cNvSpPr/>
          <p:nvPr/>
        </p:nvSpPr>
        <p:spPr>
          <a:xfrm>
            <a:off x="2856045" y="4957734"/>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4" name="矩形 33"/>
          <p:cNvSpPr/>
          <p:nvPr/>
        </p:nvSpPr>
        <p:spPr>
          <a:xfrm>
            <a:off x="2856045" y="525776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35" name="右箭头 34"/>
          <p:cNvSpPr/>
          <p:nvPr/>
        </p:nvSpPr>
        <p:spPr>
          <a:xfrm>
            <a:off x="1213995"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36" name="矩形 35"/>
          <p:cNvSpPr/>
          <p:nvPr/>
        </p:nvSpPr>
        <p:spPr>
          <a:xfrm>
            <a:off x="731573" y="4771631"/>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37" name="矩形 36"/>
          <p:cNvSpPr/>
          <p:nvPr/>
        </p:nvSpPr>
        <p:spPr>
          <a:xfrm>
            <a:off x="2976058"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38" name="矩形 37"/>
          <p:cNvSpPr/>
          <p:nvPr/>
        </p:nvSpPr>
        <p:spPr>
          <a:xfrm>
            <a:off x="2976058"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39" name="右箭头 38"/>
          <p:cNvSpPr/>
          <p:nvPr/>
        </p:nvSpPr>
        <p:spPr>
          <a:xfrm rot="10800000">
            <a:off x="3611894" y="4837720"/>
            <a:ext cx="240027" cy="240027"/>
          </a:xfrm>
          <a:prstGeom prst="rightArrow">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0" name="矩形 39"/>
          <p:cNvSpPr/>
          <p:nvPr/>
        </p:nvSpPr>
        <p:spPr>
          <a:xfrm>
            <a:off x="3800343" y="4777713"/>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41" name="矩形 40"/>
          <p:cNvSpPr/>
          <p:nvPr/>
        </p:nvSpPr>
        <p:spPr>
          <a:xfrm>
            <a:off x="3631395"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42" name="矩形 41"/>
          <p:cNvSpPr/>
          <p:nvPr/>
        </p:nvSpPr>
        <p:spPr>
          <a:xfrm>
            <a:off x="3631395"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43" name="矩形 42"/>
          <p:cNvSpPr/>
          <p:nvPr/>
        </p:nvSpPr>
        <p:spPr>
          <a:xfrm>
            <a:off x="558533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4" name="矩形 43"/>
          <p:cNvSpPr/>
          <p:nvPr/>
        </p:nvSpPr>
        <p:spPr>
          <a:xfrm>
            <a:off x="6252187"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5" name="矩形 44"/>
          <p:cNvSpPr/>
          <p:nvPr/>
        </p:nvSpPr>
        <p:spPr>
          <a:xfrm>
            <a:off x="691226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6" name="矩形 45"/>
          <p:cNvSpPr/>
          <p:nvPr/>
        </p:nvSpPr>
        <p:spPr>
          <a:xfrm>
            <a:off x="558533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47" name="矩形 46"/>
          <p:cNvSpPr/>
          <p:nvPr/>
        </p:nvSpPr>
        <p:spPr>
          <a:xfrm>
            <a:off x="6252187"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6252187"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SCHED</a:t>
            </a:r>
            <a:endParaRPr kumimoji="1" lang="zh-CN" altLang="en-US" sz="1167" b="1" dirty="0"/>
          </a:p>
        </p:txBody>
      </p:sp>
      <p:sp>
        <p:nvSpPr>
          <p:cNvPr id="49" name="矩形 48"/>
          <p:cNvSpPr/>
          <p:nvPr/>
        </p:nvSpPr>
        <p:spPr>
          <a:xfrm>
            <a:off x="5585338" y="3457567"/>
            <a:ext cx="694421" cy="323165"/>
          </a:xfrm>
          <a:prstGeom prst="rect">
            <a:avLst/>
          </a:prstGeom>
        </p:spPr>
        <p:txBody>
          <a:bodyPr wrap="none">
            <a:spAutoFit/>
          </a:bodyPr>
          <a:lstStyle/>
          <a:p>
            <a:r>
              <a:rPr kumimoji="1" lang="en-US" altLang="zh-CN" sz="1500" dirty="0"/>
              <a:t>ENTER</a:t>
            </a:r>
            <a:endParaRPr lang="zh-CN" altLang="en-US" sz="1500" dirty="0"/>
          </a:p>
        </p:txBody>
      </p:sp>
      <p:sp>
        <p:nvSpPr>
          <p:cNvPr id="50" name="矩形 49"/>
          <p:cNvSpPr/>
          <p:nvPr/>
        </p:nvSpPr>
        <p:spPr>
          <a:xfrm>
            <a:off x="6252187" y="3457567"/>
            <a:ext cx="708848" cy="323165"/>
          </a:xfrm>
          <a:prstGeom prst="rect">
            <a:avLst/>
          </a:prstGeom>
        </p:spPr>
        <p:txBody>
          <a:bodyPr wrap="none">
            <a:spAutoFit/>
          </a:bodyPr>
          <a:lstStyle/>
          <a:p>
            <a:r>
              <a:rPr kumimoji="1" lang="en-US" altLang="zh-CN" sz="1500" dirty="0"/>
              <a:t>SCHED</a:t>
            </a:r>
            <a:endParaRPr lang="zh-CN" altLang="en-US" sz="1500" dirty="0"/>
          </a:p>
        </p:txBody>
      </p:sp>
      <p:sp>
        <p:nvSpPr>
          <p:cNvPr id="51" name="矩形 50"/>
          <p:cNvSpPr/>
          <p:nvPr/>
        </p:nvSpPr>
        <p:spPr>
          <a:xfrm>
            <a:off x="6972267" y="3457567"/>
            <a:ext cx="519694" cy="323165"/>
          </a:xfrm>
          <a:prstGeom prst="rect">
            <a:avLst/>
          </a:prstGeom>
        </p:spPr>
        <p:txBody>
          <a:bodyPr wrap="none">
            <a:spAutoFit/>
          </a:bodyPr>
          <a:lstStyle/>
          <a:p>
            <a:r>
              <a:rPr kumimoji="1" lang="en-US" altLang="zh-CN" sz="1500" dirty="0"/>
              <a:t>EXIT</a:t>
            </a:r>
            <a:endParaRPr lang="zh-CN" altLang="en-US" sz="1500" dirty="0"/>
          </a:p>
        </p:txBody>
      </p:sp>
      <p:sp>
        <p:nvSpPr>
          <p:cNvPr id="52" name="矩形 51"/>
          <p:cNvSpPr/>
          <p:nvPr/>
        </p:nvSpPr>
        <p:spPr>
          <a:xfrm>
            <a:off x="6912260" y="4657700"/>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3" name="矩形 52"/>
          <p:cNvSpPr/>
          <p:nvPr/>
        </p:nvSpPr>
        <p:spPr>
          <a:xfrm>
            <a:off x="6912260" y="495773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4" name="矩形 53"/>
          <p:cNvSpPr/>
          <p:nvPr/>
        </p:nvSpPr>
        <p:spPr>
          <a:xfrm>
            <a:off x="6912260" y="5257767"/>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EXIT</a:t>
            </a:r>
            <a:endParaRPr kumimoji="1" lang="zh-CN" altLang="en-US" sz="1333" dirty="0"/>
          </a:p>
        </p:txBody>
      </p:sp>
      <p:sp>
        <p:nvSpPr>
          <p:cNvPr id="55" name="矩形 54"/>
          <p:cNvSpPr/>
          <p:nvPr/>
        </p:nvSpPr>
        <p:spPr>
          <a:xfrm>
            <a:off x="7032273"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6" name="矩形 55"/>
          <p:cNvSpPr/>
          <p:nvPr/>
        </p:nvSpPr>
        <p:spPr>
          <a:xfrm>
            <a:off x="7032273" y="4657700"/>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7" name="矩形 56"/>
          <p:cNvSpPr/>
          <p:nvPr/>
        </p:nvSpPr>
        <p:spPr>
          <a:xfrm>
            <a:off x="7692347" y="4349923"/>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58" name="矩形 57"/>
          <p:cNvSpPr/>
          <p:nvPr/>
        </p:nvSpPr>
        <p:spPr>
          <a:xfrm>
            <a:off x="7692347" y="3449824"/>
            <a:ext cx="619080" cy="323165"/>
          </a:xfrm>
          <a:prstGeom prst="rect">
            <a:avLst/>
          </a:prstGeom>
        </p:spPr>
        <p:txBody>
          <a:bodyPr wrap="none">
            <a:spAutoFit/>
          </a:bodyPr>
          <a:lstStyle/>
          <a:p>
            <a:r>
              <a:rPr kumimoji="1" lang="en-US" altLang="zh-CN" sz="1500" dirty="0"/>
              <a:t>YIELD</a:t>
            </a:r>
            <a:endParaRPr lang="zh-CN" altLang="en-US" sz="1500" dirty="0"/>
          </a:p>
        </p:txBody>
      </p:sp>
      <p:sp>
        <p:nvSpPr>
          <p:cNvPr id="59" name="右箭头 58"/>
          <p:cNvSpPr/>
          <p:nvPr/>
        </p:nvSpPr>
        <p:spPr>
          <a:xfrm rot="10800000">
            <a:off x="7681549" y="4837720"/>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矩形 59"/>
          <p:cNvSpPr/>
          <p:nvPr/>
        </p:nvSpPr>
        <p:spPr>
          <a:xfrm>
            <a:off x="7869998" y="4777713"/>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61" name="矩形 60"/>
          <p:cNvSpPr/>
          <p:nvPr/>
        </p:nvSpPr>
        <p:spPr>
          <a:xfrm>
            <a:off x="4932040" y="434992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62" name="矩形 61"/>
          <p:cNvSpPr/>
          <p:nvPr/>
        </p:nvSpPr>
        <p:spPr>
          <a:xfrm>
            <a:off x="4932040"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63" name="右箭头 62"/>
          <p:cNvSpPr/>
          <p:nvPr/>
        </p:nvSpPr>
        <p:spPr>
          <a:xfrm>
            <a:off x="5292080" y="4837720"/>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4752020" y="4771631"/>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65" name="矩形 64"/>
          <p:cNvSpPr/>
          <p:nvPr/>
        </p:nvSpPr>
        <p:spPr>
          <a:xfrm>
            <a:off x="1511660"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7032273" y="3809863"/>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7" name="矩形 66"/>
          <p:cNvSpPr/>
          <p:nvPr/>
        </p:nvSpPr>
        <p:spPr>
          <a:xfrm>
            <a:off x="4271967"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8" name="矩形 67"/>
          <p:cNvSpPr/>
          <p:nvPr/>
        </p:nvSpPr>
        <p:spPr>
          <a:xfrm>
            <a:off x="4604073" y="3809864"/>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69" name="标题 1"/>
          <p:cNvSpPr>
            <a:spLocks noGrp="1"/>
          </p:cNvSpPr>
          <p:nvPr>
            <p:ph type="title"/>
          </p:nvPr>
        </p:nvSpPr>
        <p:spPr>
          <a:xfrm>
            <a:off x="4863413" y="120853"/>
            <a:ext cx="3308987" cy="648415"/>
          </a:xfrm>
        </p:spPr>
        <p:txBody>
          <a:bodyPr>
            <a:normAutofit/>
          </a:bodyPr>
          <a:lstStyle/>
          <a:p>
            <a:pPr algn="r"/>
            <a:r>
              <a:rPr kumimoji="1" lang="en-US" altLang="zh-CN" sz="3600" dirty="0"/>
              <a:t>Context Switch</a:t>
            </a:r>
            <a:endParaRPr kumimoji="1" lang="zh-CN" altLang="en-US" sz="3600" dirty="0"/>
          </a:p>
        </p:txBody>
      </p:sp>
      <p:sp>
        <p:nvSpPr>
          <p:cNvPr id="70" name="右箭头 69"/>
          <p:cNvSpPr/>
          <p:nvPr/>
        </p:nvSpPr>
        <p:spPr>
          <a:xfrm>
            <a:off x="103160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1" name="右箭头 70"/>
          <p:cNvSpPr/>
          <p:nvPr/>
        </p:nvSpPr>
        <p:spPr>
          <a:xfrm>
            <a:off x="1031607" y="165736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2" name="右箭头 71"/>
          <p:cNvSpPr/>
          <p:nvPr/>
        </p:nvSpPr>
        <p:spPr>
          <a:xfrm>
            <a:off x="1031607" y="189739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3" name="右箭头 72"/>
          <p:cNvSpPr/>
          <p:nvPr/>
        </p:nvSpPr>
        <p:spPr>
          <a:xfrm>
            <a:off x="4632007" y="28575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4" name="右箭头 73"/>
          <p:cNvSpPr/>
          <p:nvPr/>
        </p:nvSpPr>
        <p:spPr>
          <a:xfrm>
            <a:off x="1031607" y="2906248"/>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5" name="右箭头 74"/>
          <p:cNvSpPr/>
          <p:nvPr/>
        </p:nvSpPr>
        <p:spPr>
          <a:xfrm>
            <a:off x="1031607" y="310878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6" name="右箭头 75"/>
          <p:cNvSpPr/>
          <p:nvPr/>
        </p:nvSpPr>
        <p:spPr>
          <a:xfrm>
            <a:off x="1031607" y="9485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87319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0"/>
                                        </p:tgtEl>
                                        <p:attrNameLst>
                                          <p:attrName>style.visibility</p:attrName>
                                        </p:attrNameLst>
                                      </p:cBhvr>
                                      <p:to>
                                        <p:strVal val="visible"/>
                                      </p:to>
                                    </p:set>
                                    <p:animEffect transition="in" filter="fade">
                                      <p:cBhvr>
                                        <p:cTn id="18" dur="500"/>
                                        <p:tgtEl>
                                          <p:spTgt spid="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70"/>
                                        </p:tgtEl>
                                      </p:cBhvr>
                                    </p:animEffect>
                                    <p:set>
                                      <p:cBhvr>
                                        <p:cTn id="37" dur="1" fill="hold">
                                          <p:stCondLst>
                                            <p:cond delay="499"/>
                                          </p:stCondLst>
                                        </p:cTn>
                                        <p:tgtEl>
                                          <p:spTgt spid="70"/>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71"/>
                                        </p:tgtEl>
                                      </p:cBhvr>
                                    </p:animEffect>
                                    <p:set>
                                      <p:cBhvr>
                                        <p:cTn id="57" dur="1" fill="hold">
                                          <p:stCondLst>
                                            <p:cond delay="499"/>
                                          </p:stCondLst>
                                        </p:cTn>
                                        <p:tgtEl>
                                          <p:spTgt spid="71"/>
                                        </p:tgtEl>
                                        <p:attrNameLst>
                                          <p:attrName>style.visibility</p:attrName>
                                        </p:attrNameLst>
                                      </p:cBhvr>
                                      <p:to>
                                        <p:strVal val="hidden"/>
                                      </p:to>
                                    </p:se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fade">
                                      <p:cBhvr>
                                        <p:cTn id="61" dur="500"/>
                                        <p:tgtEl>
                                          <p:spTgt spid="7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500"/>
                                        <p:tgtEl>
                                          <p:spTgt spid="3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72"/>
                                        </p:tgtEl>
                                      </p:cBhvr>
                                    </p:animEffect>
                                    <p:set>
                                      <p:cBhvr>
                                        <p:cTn id="83" dur="1" fill="hold">
                                          <p:stCondLst>
                                            <p:cond delay="499"/>
                                          </p:stCondLst>
                                        </p:cTn>
                                        <p:tgtEl>
                                          <p:spTgt spid="72"/>
                                        </p:tgtEl>
                                        <p:attrNameLst>
                                          <p:attrName>style.visibility</p:attrName>
                                        </p:attrNameLst>
                                      </p:cBhvr>
                                      <p:to>
                                        <p:strVal val="hidden"/>
                                      </p:to>
                                    </p:se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500"/>
                                        <p:tgtEl>
                                          <p:spTgt spid="1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73"/>
                                        </p:tgtEl>
                                      </p:cBhvr>
                                    </p:animEffect>
                                    <p:set>
                                      <p:cBhvr>
                                        <p:cTn id="112" dur="1" fill="hold">
                                          <p:stCondLst>
                                            <p:cond delay="499"/>
                                          </p:stCondLst>
                                        </p:cTn>
                                        <p:tgtEl>
                                          <p:spTgt spid="73"/>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grpId="0" nodeType="after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fade">
                                      <p:cBhvr>
                                        <p:cTn id="116" dur="500"/>
                                        <p:tgtEl>
                                          <p:spTgt spid="7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500"/>
                                        <p:tgtEl>
                                          <p:spTgt spid="3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transition="in" filter="fade">
                                      <p:cBhvr>
                                        <p:cTn id="130" dur="500"/>
                                        <p:tgtEl>
                                          <p:spTgt spid="3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74"/>
                                        </p:tgtEl>
                                      </p:cBhvr>
                                    </p:animEffect>
                                    <p:set>
                                      <p:cBhvr>
                                        <p:cTn id="138" dur="1" fill="hold">
                                          <p:stCondLst>
                                            <p:cond delay="499"/>
                                          </p:stCondLst>
                                        </p:cTn>
                                        <p:tgtEl>
                                          <p:spTgt spid="74"/>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fade">
                                      <p:cBhvr>
                                        <p:cTn id="147" dur="500"/>
                                        <p:tgtEl>
                                          <p:spTgt spid="4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fade">
                                      <p:cBhvr>
                                        <p:cTn id="150" dur="500"/>
                                        <p:tgtEl>
                                          <p:spTgt spid="12"/>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fade">
                                      <p:cBhvr>
                                        <p:cTn id="153" dur="500"/>
                                        <p:tgtEl>
                                          <p:spTgt spid="4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xit" presetSubtype="0" fill="hold" grpId="1" nodeType="clickEffect">
                                  <p:stCondLst>
                                    <p:cond delay="0"/>
                                  </p:stCondLst>
                                  <p:childTnLst>
                                    <p:animEffect transition="out" filter="fade">
                                      <p:cBhvr>
                                        <p:cTn id="157" dur="500"/>
                                        <p:tgtEl>
                                          <p:spTgt spid="75"/>
                                        </p:tgtEl>
                                      </p:cBhvr>
                                    </p:animEffect>
                                    <p:set>
                                      <p:cBhvr>
                                        <p:cTn id="158" dur="1" fill="hold">
                                          <p:stCondLst>
                                            <p:cond delay="499"/>
                                          </p:stCondLst>
                                        </p:cTn>
                                        <p:tgtEl>
                                          <p:spTgt spid="75"/>
                                        </p:tgtEl>
                                        <p:attrNameLst>
                                          <p:attrName>style.visibility</p:attrName>
                                        </p:attrNameLst>
                                      </p:cBhvr>
                                      <p:to>
                                        <p:strVal val="hidden"/>
                                      </p:to>
                                    </p:set>
                                  </p:childTnLst>
                                </p:cTn>
                              </p:par>
                            </p:childTnLst>
                          </p:cTn>
                        </p:par>
                        <p:par>
                          <p:cTn id="159" fill="hold">
                            <p:stCondLst>
                              <p:cond delay="500"/>
                            </p:stCondLst>
                            <p:childTnLst>
                              <p:par>
                                <p:cTn id="160" presetID="10" presetClass="entr" presetSubtype="0" fill="hold" grpId="0" nodeType="afterEffect">
                                  <p:stCondLst>
                                    <p:cond delay="0"/>
                                  </p:stCondLst>
                                  <p:childTnLst>
                                    <p:set>
                                      <p:cBhvr>
                                        <p:cTn id="161" dur="1" fill="hold">
                                          <p:stCondLst>
                                            <p:cond delay="0"/>
                                          </p:stCondLst>
                                        </p:cTn>
                                        <p:tgtEl>
                                          <p:spTgt spid="76"/>
                                        </p:tgtEl>
                                        <p:attrNameLst>
                                          <p:attrName>style.visibility</p:attrName>
                                        </p:attrNameLst>
                                      </p:cBhvr>
                                      <p:to>
                                        <p:strVal val="visible"/>
                                      </p:to>
                                    </p:set>
                                    <p:animEffect transition="in" filter="fade">
                                      <p:cBhvr>
                                        <p:cTn id="162" dur="500"/>
                                        <p:tgtEl>
                                          <p:spTgt spid="76"/>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grpId="0" nodeType="clickEffect">
                                  <p:stCondLst>
                                    <p:cond delay="0"/>
                                  </p:stCondLst>
                                  <p:childTnLst>
                                    <p:set>
                                      <p:cBhvr>
                                        <p:cTn id="166" dur="1" fill="hold">
                                          <p:stCondLst>
                                            <p:cond delay="0"/>
                                          </p:stCondLst>
                                        </p:cTn>
                                        <p:tgtEl>
                                          <p:spTgt spid="67"/>
                                        </p:tgtEl>
                                        <p:attrNameLst>
                                          <p:attrName>style.visibility</p:attrName>
                                        </p:attrNameLst>
                                      </p:cBhvr>
                                      <p:to>
                                        <p:strVal val="visible"/>
                                      </p:to>
                                    </p:set>
                                    <p:animEffect transition="in" filter="fade">
                                      <p:cBhvr>
                                        <p:cTn id="167" dur="500"/>
                                        <p:tgtEl>
                                          <p:spTgt spid="67"/>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1" nodeType="clickEffect">
                                  <p:stCondLst>
                                    <p:cond delay="0"/>
                                  </p:stCondLst>
                                  <p:childTnLst>
                                    <p:animEffect transition="out" filter="fade">
                                      <p:cBhvr>
                                        <p:cTn id="171" dur="500"/>
                                        <p:tgtEl>
                                          <p:spTgt spid="76"/>
                                        </p:tgtEl>
                                      </p:cBhvr>
                                    </p:animEffect>
                                    <p:set>
                                      <p:cBhvr>
                                        <p:cTn id="172" dur="1" fill="hold">
                                          <p:stCondLst>
                                            <p:cond delay="499"/>
                                          </p:stCondLst>
                                        </p:cTn>
                                        <p:tgtEl>
                                          <p:spTgt spid="76"/>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ntr" presetSubtype="0" fill="hold" grpId="0" nodeType="clickEffect">
                                  <p:stCondLst>
                                    <p:cond delay="0"/>
                                  </p:stCondLst>
                                  <p:childTnLst>
                                    <p:set>
                                      <p:cBhvr>
                                        <p:cTn id="176" dur="1" fill="hold">
                                          <p:stCondLst>
                                            <p:cond delay="0"/>
                                          </p:stCondLst>
                                        </p:cTn>
                                        <p:tgtEl>
                                          <p:spTgt spid="68"/>
                                        </p:tgtEl>
                                        <p:attrNameLst>
                                          <p:attrName>style.visibility</p:attrName>
                                        </p:attrNameLst>
                                      </p:cBhvr>
                                      <p:to>
                                        <p:strVal val="visible"/>
                                      </p:to>
                                    </p:set>
                                    <p:animEffect transition="in" filter="fade">
                                      <p:cBhvr>
                                        <p:cTn id="177" dur="500"/>
                                        <p:tgtEl>
                                          <p:spTgt spid="68"/>
                                        </p:tgtEl>
                                      </p:cBhvr>
                                    </p:animEffect>
                                  </p:childTnLst>
                                </p:cTn>
                              </p:par>
                            </p:childTnLst>
                          </p:cTn>
                        </p:par>
                      </p:childTnLst>
                    </p:cTn>
                  </p:par>
                  <p:par>
                    <p:cTn id="178" fill="hold">
                      <p:stCondLst>
                        <p:cond delay="indefinite"/>
                      </p:stCondLst>
                      <p:childTnLst>
                        <p:par>
                          <p:cTn id="179" fill="hold">
                            <p:stCondLst>
                              <p:cond delay="0"/>
                            </p:stCondLst>
                            <p:childTnLst>
                              <p:par>
                                <p:cTn id="180" presetID="10" presetClass="entr" presetSubtype="0" fill="hold" grpId="0" nodeType="clickEffect">
                                  <p:stCondLst>
                                    <p:cond delay="0"/>
                                  </p:stCondLst>
                                  <p:childTnLst>
                                    <p:set>
                                      <p:cBhvr>
                                        <p:cTn id="181" dur="1" fill="hold">
                                          <p:stCondLst>
                                            <p:cond delay="0"/>
                                          </p:stCondLst>
                                        </p:cTn>
                                        <p:tgtEl>
                                          <p:spTgt spid="62"/>
                                        </p:tgtEl>
                                        <p:attrNameLst>
                                          <p:attrName>style.visibility</p:attrName>
                                        </p:attrNameLst>
                                      </p:cBhvr>
                                      <p:to>
                                        <p:strVal val="visible"/>
                                      </p:to>
                                    </p:set>
                                    <p:animEffect transition="in" filter="fade">
                                      <p:cBhvr>
                                        <p:cTn id="182" dur="500"/>
                                        <p:tgtEl>
                                          <p:spTgt spid="62"/>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8"/>
                                        </p:tgtEl>
                                        <p:attrNameLst>
                                          <p:attrName>style.visibility</p:attrName>
                                        </p:attrNameLst>
                                      </p:cBhvr>
                                      <p:to>
                                        <p:strVal val="visible"/>
                                      </p:to>
                                    </p:set>
                                    <p:animEffect transition="in" filter="fade">
                                      <p:cBhvr>
                                        <p:cTn id="185" dur="500"/>
                                        <p:tgtEl>
                                          <p:spTgt spid="18"/>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1"/>
                                        </p:tgtEl>
                                        <p:attrNameLst>
                                          <p:attrName>style.visibility</p:attrName>
                                        </p:attrNameLst>
                                      </p:cBhvr>
                                      <p:to>
                                        <p:strVal val="visible"/>
                                      </p:to>
                                    </p:set>
                                    <p:animEffect transition="in" filter="fade">
                                      <p:cBhvr>
                                        <p:cTn id="188" dur="500"/>
                                        <p:tgtEl>
                                          <p:spTgt spid="61"/>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2" nodeType="clickEffect">
                                  <p:stCondLst>
                                    <p:cond delay="0"/>
                                  </p:stCondLst>
                                  <p:childTnLst>
                                    <p:set>
                                      <p:cBhvr>
                                        <p:cTn id="192" dur="1" fill="hold">
                                          <p:stCondLst>
                                            <p:cond delay="0"/>
                                          </p:stCondLst>
                                        </p:cTn>
                                        <p:tgtEl>
                                          <p:spTgt spid="70"/>
                                        </p:tgtEl>
                                        <p:attrNameLst>
                                          <p:attrName>style.visibility</p:attrName>
                                        </p:attrNameLst>
                                      </p:cBhvr>
                                      <p:to>
                                        <p:strVal val="visible"/>
                                      </p:to>
                                    </p:set>
                                    <p:animEffect transition="in" filter="fade">
                                      <p:cBhvr>
                                        <p:cTn id="193" dur="500"/>
                                        <p:tgtEl>
                                          <p:spTgt spid="70"/>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ntr" presetSubtype="0" fill="hold" grpId="0" nodeType="clickEffect">
                                  <p:stCondLst>
                                    <p:cond delay="0"/>
                                  </p:stCondLst>
                                  <p:childTnLst>
                                    <p:set>
                                      <p:cBhvr>
                                        <p:cTn id="197" dur="1" fill="hold">
                                          <p:stCondLst>
                                            <p:cond delay="0"/>
                                          </p:stCondLst>
                                        </p:cTn>
                                        <p:tgtEl>
                                          <p:spTgt spid="49"/>
                                        </p:tgtEl>
                                        <p:attrNameLst>
                                          <p:attrName>style.visibility</p:attrName>
                                        </p:attrNameLst>
                                      </p:cBhvr>
                                      <p:to>
                                        <p:strVal val="visible"/>
                                      </p:to>
                                    </p:set>
                                    <p:animEffect transition="in" filter="fade">
                                      <p:cBhvr>
                                        <p:cTn id="198" dur="500"/>
                                        <p:tgtEl>
                                          <p:spTgt spid="49"/>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3"/>
                                        </p:tgtEl>
                                        <p:attrNameLst>
                                          <p:attrName>style.visibility</p:attrName>
                                        </p:attrNameLst>
                                      </p:cBhvr>
                                      <p:to>
                                        <p:strVal val="visible"/>
                                      </p:to>
                                    </p:set>
                                    <p:animEffect transition="in" filter="fade">
                                      <p:cBhvr>
                                        <p:cTn id="201" dur="500"/>
                                        <p:tgtEl>
                                          <p:spTgt spid="1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43"/>
                                        </p:tgtEl>
                                        <p:attrNameLst>
                                          <p:attrName>style.visibility</p:attrName>
                                        </p:attrNameLst>
                                      </p:cBhvr>
                                      <p:to>
                                        <p:strVal val="visible"/>
                                      </p:to>
                                    </p:set>
                                    <p:animEffect transition="in" filter="fade">
                                      <p:cBhvr>
                                        <p:cTn id="204" dur="500"/>
                                        <p:tgtEl>
                                          <p:spTgt spid="43"/>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500"/>
                                        <p:tgtEl>
                                          <p:spTgt spid="46"/>
                                        </p:tgtEl>
                                      </p:cBhvr>
                                    </p:animEffec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grpId="3" nodeType="clickEffect">
                                  <p:stCondLst>
                                    <p:cond delay="0"/>
                                  </p:stCondLst>
                                  <p:childTnLst>
                                    <p:animEffect transition="out" filter="fade">
                                      <p:cBhvr>
                                        <p:cTn id="211" dur="500"/>
                                        <p:tgtEl>
                                          <p:spTgt spid="70"/>
                                        </p:tgtEl>
                                      </p:cBhvr>
                                    </p:animEffect>
                                    <p:set>
                                      <p:cBhvr>
                                        <p:cTn id="212" dur="1" fill="hold">
                                          <p:stCondLst>
                                            <p:cond delay="499"/>
                                          </p:stCondLst>
                                        </p:cTn>
                                        <p:tgtEl>
                                          <p:spTgt spid="70"/>
                                        </p:tgtEl>
                                        <p:attrNameLst>
                                          <p:attrName>style.visibility</p:attrName>
                                        </p:attrNameLst>
                                      </p:cBhvr>
                                      <p:to>
                                        <p:strVal val="hidden"/>
                                      </p:to>
                                    </p:set>
                                  </p:childTnLst>
                                </p:cTn>
                              </p:par>
                            </p:childTnLst>
                          </p:cTn>
                        </p:par>
                        <p:par>
                          <p:cTn id="213" fill="hold">
                            <p:stCondLst>
                              <p:cond delay="500"/>
                            </p:stCondLst>
                            <p:childTnLst>
                              <p:par>
                                <p:cTn id="214" presetID="10" presetClass="entr" presetSubtype="0" fill="hold" grpId="2" nodeType="afterEffect">
                                  <p:stCondLst>
                                    <p:cond delay="0"/>
                                  </p:stCondLst>
                                  <p:childTnLst>
                                    <p:set>
                                      <p:cBhvr>
                                        <p:cTn id="215" dur="1" fill="hold">
                                          <p:stCondLst>
                                            <p:cond delay="0"/>
                                          </p:stCondLst>
                                        </p:cTn>
                                        <p:tgtEl>
                                          <p:spTgt spid="71"/>
                                        </p:tgtEl>
                                        <p:attrNameLst>
                                          <p:attrName>style.visibility</p:attrName>
                                        </p:attrNameLst>
                                      </p:cBhvr>
                                      <p:to>
                                        <p:strVal val="visible"/>
                                      </p:to>
                                    </p:set>
                                    <p:animEffect transition="in" filter="fade">
                                      <p:cBhvr>
                                        <p:cTn id="216" dur="500"/>
                                        <p:tgtEl>
                                          <p:spTgt spid="71"/>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grpId="0" nodeType="clickEffect">
                                  <p:stCondLst>
                                    <p:cond delay="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63"/>
                                        </p:tgtEl>
                                        <p:attrNameLst>
                                          <p:attrName>style.visibility</p:attrName>
                                        </p:attrNameLst>
                                      </p:cBhvr>
                                      <p:to>
                                        <p:strVal val="visible"/>
                                      </p:to>
                                    </p:set>
                                    <p:animEffect transition="in" filter="fade">
                                      <p:cBhvr>
                                        <p:cTn id="224" dur="500"/>
                                        <p:tgtEl>
                                          <p:spTgt spid="63"/>
                                        </p:tgtEl>
                                      </p:cBhvr>
                                    </p:animEffect>
                                  </p:childTnLst>
                                </p:cTn>
                              </p:par>
                            </p:childTnLst>
                          </p:cTn>
                        </p:par>
                      </p:childTnLst>
                    </p:cTn>
                  </p:par>
                  <p:par>
                    <p:cTn id="225" fill="hold">
                      <p:stCondLst>
                        <p:cond delay="indefinite"/>
                      </p:stCondLst>
                      <p:childTnLst>
                        <p:par>
                          <p:cTn id="226" fill="hold">
                            <p:stCondLst>
                              <p:cond delay="0"/>
                            </p:stCondLst>
                            <p:childTnLst>
                              <p:par>
                                <p:cTn id="227" presetID="10" presetClass="exit" presetSubtype="0" fill="hold" grpId="3" nodeType="clickEffect">
                                  <p:stCondLst>
                                    <p:cond delay="0"/>
                                  </p:stCondLst>
                                  <p:childTnLst>
                                    <p:animEffect transition="out" filter="fade">
                                      <p:cBhvr>
                                        <p:cTn id="228" dur="500"/>
                                        <p:tgtEl>
                                          <p:spTgt spid="71"/>
                                        </p:tgtEl>
                                      </p:cBhvr>
                                    </p:animEffect>
                                    <p:set>
                                      <p:cBhvr>
                                        <p:cTn id="229" dur="1" fill="hold">
                                          <p:stCondLst>
                                            <p:cond delay="499"/>
                                          </p:stCondLst>
                                        </p:cTn>
                                        <p:tgtEl>
                                          <p:spTgt spid="71"/>
                                        </p:tgtEl>
                                        <p:attrNameLst>
                                          <p:attrName>style.visibility</p:attrName>
                                        </p:attrNameLst>
                                      </p:cBhvr>
                                      <p:to>
                                        <p:strVal val="hidden"/>
                                      </p:to>
                                    </p:set>
                                  </p:childTnLst>
                                </p:cTn>
                              </p:par>
                            </p:childTnLst>
                          </p:cTn>
                        </p:par>
                        <p:par>
                          <p:cTn id="230" fill="hold">
                            <p:stCondLst>
                              <p:cond delay="500"/>
                            </p:stCondLst>
                            <p:childTnLst>
                              <p:par>
                                <p:cTn id="231" presetID="10" presetClass="entr" presetSubtype="0" fill="hold" grpId="2" nodeType="afterEffect">
                                  <p:stCondLst>
                                    <p:cond delay="0"/>
                                  </p:stCondLst>
                                  <p:childTnLst>
                                    <p:set>
                                      <p:cBhvr>
                                        <p:cTn id="232" dur="1" fill="hold">
                                          <p:stCondLst>
                                            <p:cond delay="0"/>
                                          </p:stCondLst>
                                        </p:cTn>
                                        <p:tgtEl>
                                          <p:spTgt spid="72"/>
                                        </p:tgtEl>
                                        <p:attrNameLst>
                                          <p:attrName>style.visibility</p:attrName>
                                        </p:attrNameLst>
                                      </p:cBhvr>
                                      <p:to>
                                        <p:strVal val="visible"/>
                                      </p:to>
                                    </p:set>
                                    <p:animEffect transition="in" filter="fade">
                                      <p:cBhvr>
                                        <p:cTn id="233" dur="500"/>
                                        <p:tgtEl>
                                          <p:spTgt spid="72"/>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ntr" presetSubtype="0" fill="hold" grpId="0" nodeType="clickEffect">
                                  <p:stCondLst>
                                    <p:cond delay="0"/>
                                  </p:stCondLst>
                                  <p:childTnLst>
                                    <p:set>
                                      <p:cBhvr>
                                        <p:cTn id="237" dur="1" fill="hold">
                                          <p:stCondLst>
                                            <p:cond delay="0"/>
                                          </p:stCondLst>
                                        </p:cTn>
                                        <p:tgtEl>
                                          <p:spTgt spid="50"/>
                                        </p:tgtEl>
                                        <p:attrNameLst>
                                          <p:attrName>style.visibility</p:attrName>
                                        </p:attrNameLst>
                                      </p:cBhvr>
                                      <p:to>
                                        <p:strVal val="visible"/>
                                      </p:to>
                                    </p:set>
                                    <p:animEffect transition="in" filter="fade">
                                      <p:cBhvr>
                                        <p:cTn id="238" dur="500"/>
                                        <p:tgtEl>
                                          <p:spTgt spid="50"/>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14"/>
                                        </p:tgtEl>
                                        <p:attrNameLst>
                                          <p:attrName>style.visibility</p:attrName>
                                        </p:attrNameLst>
                                      </p:cBhvr>
                                      <p:to>
                                        <p:strVal val="visible"/>
                                      </p:to>
                                    </p:set>
                                    <p:animEffect transition="in" filter="fade">
                                      <p:cBhvr>
                                        <p:cTn id="241" dur="500"/>
                                        <p:tgtEl>
                                          <p:spTgt spid="14"/>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44"/>
                                        </p:tgtEl>
                                        <p:attrNameLst>
                                          <p:attrName>style.visibility</p:attrName>
                                        </p:attrNameLst>
                                      </p:cBhvr>
                                      <p:to>
                                        <p:strVal val="visible"/>
                                      </p:to>
                                    </p:set>
                                    <p:animEffect transition="in" filter="fade">
                                      <p:cBhvr>
                                        <p:cTn id="244" dur="500"/>
                                        <p:tgtEl>
                                          <p:spTgt spid="44"/>
                                        </p:tgtEl>
                                      </p:cBhvr>
                                    </p:animEffect>
                                  </p:childTnLst>
                                </p:cTn>
                              </p:par>
                              <p:par>
                                <p:cTn id="245" presetID="10" presetClass="entr" presetSubtype="0" fill="hold" grpId="0" nodeType="withEffect">
                                  <p:stCondLst>
                                    <p:cond delay="0"/>
                                  </p:stCondLst>
                                  <p:childTnLst>
                                    <p:set>
                                      <p:cBhvr>
                                        <p:cTn id="246" dur="1" fill="hold">
                                          <p:stCondLst>
                                            <p:cond delay="0"/>
                                          </p:stCondLst>
                                        </p:cTn>
                                        <p:tgtEl>
                                          <p:spTgt spid="47"/>
                                        </p:tgtEl>
                                        <p:attrNameLst>
                                          <p:attrName>style.visibility</p:attrName>
                                        </p:attrNameLst>
                                      </p:cBhvr>
                                      <p:to>
                                        <p:strVal val="visible"/>
                                      </p:to>
                                    </p:set>
                                    <p:animEffect transition="in" filter="fade">
                                      <p:cBhvr>
                                        <p:cTn id="247" dur="500"/>
                                        <p:tgtEl>
                                          <p:spTgt spid="47"/>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8"/>
                                        </p:tgtEl>
                                        <p:attrNameLst>
                                          <p:attrName>style.visibility</p:attrName>
                                        </p:attrNameLst>
                                      </p:cBhvr>
                                      <p:to>
                                        <p:strVal val="visible"/>
                                      </p:to>
                                    </p:set>
                                    <p:animEffect transition="in" filter="fade">
                                      <p:cBhvr>
                                        <p:cTn id="250" dur="500"/>
                                        <p:tgtEl>
                                          <p:spTgt spid="48"/>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2"/>
                                        </p:tgtEl>
                                      </p:cBhvr>
                                    </p:animEffect>
                                    <p:set>
                                      <p:cBhvr>
                                        <p:cTn id="255" dur="1" fill="hold">
                                          <p:stCondLst>
                                            <p:cond delay="499"/>
                                          </p:stCondLst>
                                        </p:cTn>
                                        <p:tgtEl>
                                          <p:spTgt spid="72"/>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3"/>
                                        </p:tgtEl>
                                        <p:attrNameLst>
                                          <p:attrName>style.visibility</p:attrName>
                                        </p:attrNameLst>
                                      </p:cBhvr>
                                      <p:to>
                                        <p:strVal val="visible"/>
                                      </p:to>
                                    </p:set>
                                    <p:animEffect transition="in" filter="fade">
                                      <p:cBhvr>
                                        <p:cTn id="259" dur="500"/>
                                        <p:tgtEl>
                                          <p:spTgt spid="73"/>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0" nodeType="clickEffect">
                                  <p:stCondLst>
                                    <p:cond delay="0"/>
                                  </p:stCondLst>
                                  <p:childTnLst>
                                    <p:set>
                                      <p:cBhvr>
                                        <p:cTn id="263" dur="1" fill="hold">
                                          <p:stCondLst>
                                            <p:cond delay="0"/>
                                          </p:stCondLst>
                                        </p:cTn>
                                        <p:tgtEl>
                                          <p:spTgt spid="15"/>
                                        </p:tgtEl>
                                        <p:attrNameLst>
                                          <p:attrName>style.visibility</p:attrName>
                                        </p:attrNameLst>
                                      </p:cBhvr>
                                      <p:to>
                                        <p:strVal val="visible"/>
                                      </p:to>
                                    </p:set>
                                    <p:animEffect transition="in" filter="fade">
                                      <p:cBhvr>
                                        <p:cTn id="264" dur="500"/>
                                        <p:tgtEl>
                                          <p:spTgt spid="15"/>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45"/>
                                        </p:tgtEl>
                                        <p:attrNameLst>
                                          <p:attrName>style.visibility</p:attrName>
                                        </p:attrNameLst>
                                      </p:cBhvr>
                                      <p:to>
                                        <p:strVal val="visible"/>
                                      </p:to>
                                    </p:set>
                                    <p:animEffect transition="in" filter="fade">
                                      <p:cBhvr>
                                        <p:cTn id="267" dur="500"/>
                                        <p:tgtEl>
                                          <p:spTgt spid="45"/>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2"/>
                                        </p:tgtEl>
                                        <p:attrNameLst>
                                          <p:attrName>style.visibility</p:attrName>
                                        </p:attrNameLst>
                                      </p:cBhvr>
                                      <p:to>
                                        <p:strVal val="visible"/>
                                      </p:to>
                                    </p:set>
                                    <p:animEffect transition="in" filter="fade">
                                      <p:cBhvr>
                                        <p:cTn id="270" dur="500"/>
                                        <p:tgtEl>
                                          <p:spTgt spid="52"/>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53"/>
                                        </p:tgtEl>
                                        <p:attrNameLst>
                                          <p:attrName>style.visibility</p:attrName>
                                        </p:attrNameLst>
                                      </p:cBhvr>
                                      <p:to>
                                        <p:strVal val="visible"/>
                                      </p:to>
                                    </p:set>
                                    <p:animEffect transition="in" filter="fade">
                                      <p:cBhvr>
                                        <p:cTn id="273" dur="500"/>
                                        <p:tgtEl>
                                          <p:spTgt spid="53"/>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54"/>
                                        </p:tgtEl>
                                        <p:attrNameLst>
                                          <p:attrName>style.visibility</p:attrName>
                                        </p:attrNameLst>
                                      </p:cBhvr>
                                      <p:to>
                                        <p:strVal val="visible"/>
                                      </p:to>
                                    </p:set>
                                    <p:animEffect transition="in" filter="fade">
                                      <p:cBhvr>
                                        <p:cTn id="276" dur="500"/>
                                        <p:tgtEl>
                                          <p:spTgt spid="54"/>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51"/>
                                        </p:tgtEl>
                                        <p:attrNameLst>
                                          <p:attrName>style.visibility</p:attrName>
                                        </p:attrNameLst>
                                      </p:cBhvr>
                                      <p:to>
                                        <p:strVal val="visible"/>
                                      </p:to>
                                    </p:set>
                                    <p:animEffect transition="in" filter="fade">
                                      <p:cBhvr>
                                        <p:cTn id="279" dur="500"/>
                                        <p:tgtEl>
                                          <p:spTgt spid="5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3"/>
                                        </p:tgtEl>
                                      </p:cBhvr>
                                    </p:animEffect>
                                    <p:set>
                                      <p:cBhvr>
                                        <p:cTn id="284" dur="1" fill="hold">
                                          <p:stCondLst>
                                            <p:cond delay="499"/>
                                          </p:stCondLst>
                                        </p:cTn>
                                        <p:tgtEl>
                                          <p:spTgt spid="73"/>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4"/>
                                        </p:tgtEl>
                                        <p:attrNameLst>
                                          <p:attrName>style.visibility</p:attrName>
                                        </p:attrNameLst>
                                      </p:cBhvr>
                                      <p:to>
                                        <p:strVal val="visible"/>
                                      </p:to>
                                    </p:set>
                                    <p:animEffect transition="in" filter="fade">
                                      <p:cBhvr>
                                        <p:cTn id="288" dur="500"/>
                                        <p:tgtEl>
                                          <p:spTgt spid="74"/>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55"/>
                                        </p:tgtEl>
                                        <p:attrNameLst>
                                          <p:attrName>style.visibility</p:attrName>
                                        </p:attrNameLst>
                                      </p:cBhvr>
                                      <p:to>
                                        <p:strVal val="visible"/>
                                      </p:to>
                                    </p:set>
                                    <p:animEffect transition="in" filter="fade">
                                      <p:cBhvr>
                                        <p:cTn id="293" dur="500"/>
                                        <p:tgtEl>
                                          <p:spTgt spid="55"/>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56"/>
                                        </p:tgtEl>
                                        <p:attrNameLst>
                                          <p:attrName>style.visibility</p:attrName>
                                        </p:attrNameLst>
                                      </p:cBhvr>
                                      <p:to>
                                        <p:strVal val="visible"/>
                                      </p:to>
                                    </p:set>
                                    <p:animEffect transition="in" filter="fade">
                                      <p:cBhvr>
                                        <p:cTn id="296" dur="500"/>
                                        <p:tgtEl>
                                          <p:spTgt spid="56"/>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66"/>
                                        </p:tgtEl>
                                        <p:attrNameLst>
                                          <p:attrName>style.visibility</p:attrName>
                                        </p:attrNameLst>
                                      </p:cBhvr>
                                      <p:to>
                                        <p:strVal val="visible"/>
                                      </p:to>
                                    </p:set>
                                    <p:animEffect transition="in" filter="fade">
                                      <p:cBhvr>
                                        <p:cTn id="299" dur="500"/>
                                        <p:tgtEl>
                                          <p:spTgt spid="66"/>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16"/>
                                        </p:tgtEl>
                                        <p:attrNameLst>
                                          <p:attrName>style.visibility</p:attrName>
                                        </p:attrNameLst>
                                      </p:cBhvr>
                                      <p:to>
                                        <p:strVal val="visible"/>
                                      </p:to>
                                    </p:set>
                                    <p:animEffect transition="in" filter="fade">
                                      <p:cBhvr>
                                        <p:cTn id="302" dur="500"/>
                                        <p:tgtEl>
                                          <p:spTgt spid="16"/>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59"/>
                                        </p:tgtEl>
                                        <p:attrNameLst>
                                          <p:attrName>style.visibility</p:attrName>
                                        </p:attrNameLst>
                                      </p:cBhvr>
                                      <p:to>
                                        <p:strVal val="visible"/>
                                      </p:to>
                                    </p:set>
                                    <p:animEffect transition="in" filter="fade">
                                      <p:cBhvr>
                                        <p:cTn id="305" dur="500"/>
                                        <p:tgtEl>
                                          <p:spTgt spid="59"/>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60"/>
                                        </p:tgtEl>
                                        <p:attrNameLst>
                                          <p:attrName>style.visibility</p:attrName>
                                        </p:attrNameLst>
                                      </p:cBhvr>
                                      <p:to>
                                        <p:strVal val="visible"/>
                                      </p:to>
                                    </p:set>
                                    <p:animEffect transition="in" filter="fade">
                                      <p:cBhvr>
                                        <p:cTn id="308" dur="500"/>
                                        <p:tgtEl>
                                          <p:spTgt spid="6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xit" presetSubtype="0" fill="hold" grpId="3" nodeType="clickEffect">
                                  <p:stCondLst>
                                    <p:cond delay="0"/>
                                  </p:stCondLst>
                                  <p:childTnLst>
                                    <p:animEffect transition="out" filter="fade">
                                      <p:cBhvr>
                                        <p:cTn id="312" dur="500"/>
                                        <p:tgtEl>
                                          <p:spTgt spid="74"/>
                                        </p:tgtEl>
                                      </p:cBhvr>
                                    </p:animEffect>
                                    <p:set>
                                      <p:cBhvr>
                                        <p:cTn id="313" dur="1" fill="hold">
                                          <p:stCondLst>
                                            <p:cond delay="499"/>
                                          </p:stCondLst>
                                        </p:cTn>
                                        <p:tgtEl>
                                          <p:spTgt spid="74"/>
                                        </p:tgtEl>
                                        <p:attrNameLst>
                                          <p:attrName>style.visibility</p:attrName>
                                        </p:attrNameLst>
                                      </p:cBhvr>
                                      <p:to>
                                        <p:strVal val="hidden"/>
                                      </p:to>
                                    </p:set>
                                  </p:childTnLst>
                                </p:cTn>
                              </p:par>
                            </p:childTnLst>
                          </p:cTn>
                        </p:par>
                        <p:par>
                          <p:cTn id="314" fill="hold">
                            <p:stCondLst>
                              <p:cond delay="500"/>
                            </p:stCondLst>
                            <p:childTnLst>
                              <p:par>
                                <p:cTn id="315" presetID="10" presetClass="entr" presetSubtype="0" fill="hold" grpId="2" nodeType="afterEffect">
                                  <p:stCondLst>
                                    <p:cond delay="0"/>
                                  </p:stCondLst>
                                  <p:childTnLst>
                                    <p:set>
                                      <p:cBhvr>
                                        <p:cTn id="316" dur="1" fill="hold">
                                          <p:stCondLst>
                                            <p:cond delay="0"/>
                                          </p:stCondLst>
                                        </p:cTn>
                                        <p:tgtEl>
                                          <p:spTgt spid="75"/>
                                        </p:tgtEl>
                                        <p:attrNameLst>
                                          <p:attrName>style.visibility</p:attrName>
                                        </p:attrNameLst>
                                      </p:cBhvr>
                                      <p:to>
                                        <p:strVal val="visible"/>
                                      </p:to>
                                    </p:set>
                                    <p:animEffect transition="in" filter="fade">
                                      <p:cBhvr>
                                        <p:cTn id="317" dur="500"/>
                                        <p:tgtEl>
                                          <p:spTgt spid="75"/>
                                        </p:tgtEl>
                                      </p:cBhvr>
                                    </p:animEffect>
                                  </p:childTnLst>
                                </p:cTn>
                              </p:par>
                            </p:childTnLst>
                          </p:cTn>
                        </p:par>
                      </p:childTnLst>
                    </p:cTn>
                  </p:par>
                  <p:par>
                    <p:cTn id="318" fill="hold">
                      <p:stCondLst>
                        <p:cond delay="indefinite"/>
                      </p:stCondLst>
                      <p:childTnLst>
                        <p:par>
                          <p:cTn id="319" fill="hold">
                            <p:stCondLst>
                              <p:cond delay="0"/>
                            </p:stCondLst>
                            <p:childTnLst>
                              <p:par>
                                <p:cTn id="320" presetID="10" presetClass="entr" presetSubtype="0" fill="hold" grpId="0" nodeType="clickEffect">
                                  <p:stCondLst>
                                    <p:cond delay="0"/>
                                  </p:stCondLst>
                                  <p:childTnLst>
                                    <p:set>
                                      <p:cBhvr>
                                        <p:cTn id="321" dur="1" fill="hold">
                                          <p:stCondLst>
                                            <p:cond delay="0"/>
                                          </p:stCondLst>
                                        </p:cTn>
                                        <p:tgtEl>
                                          <p:spTgt spid="58"/>
                                        </p:tgtEl>
                                        <p:attrNameLst>
                                          <p:attrName>style.visibility</p:attrName>
                                        </p:attrNameLst>
                                      </p:cBhvr>
                                      <p:to>
                                        <p:strVal val="visible"/>
                                      </p:to>
                                    </p:set>
                                    <p:animEffect transition="in" filter="fade">
                                      <p:cBhvr>
                                        <p:cTn id="322" dur="500"/>
                                        <p:tgtEl>
                                          <p:spTgt spid="58"/>
                                        </p:tgtEl>
                                      </p:cBhvr>
                                    </p:animEffect>
                                  </p:childTnLst>
                                </p:cTn>
                              </p:par>
                              <p:par>
                                <p:cTn id="323" presetID="10" presetClass="entr" presetSubtype="0" fill="hold" grpId="0" nodeType="withEffect">
                                  <p:stCondLst>
                                    <p:cond delay="0"/>
                                  </p:stCondLst>
                                  <p:childTnLst>
                                    <p:set>
                                      <p:cBhvr>
                                        <p:cTn id="324" dur="1" fill="hold">
                                          <p:stCondLst>
                                            <p:cond delay="0"/>
                                          </p:stCondLst>
                                        </p:cTn>
                                        <p:tgtEl>
                                          <p:spTgt spid="17"/>
                                        </p:tgtEl>
                                        <p:attrNameLst>
                                          <p:attrName>style.visibility</p:attrName>
                                        </p:attrNameLst>
                                      </p:cBhvr>
                                      <p:to>
                                        <p:strVal val="visible"/>
                                      </p:to>
                                    </p:set>
                                    <p:animEffect transition="in" filter="fade">
                                      <p:cBhvr>
                                        <p:cTn id="325" dur="500"/>
                                        <p:tgtEl>
                                          <p:spTgt spid="17"/>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57"/>
                                        </p:tgtEl>
                                        <p:attrNameLst>
                                          <p:attrName>style.visibility</p:attrName>
                                        </p:attrNameLst>
                                      </p:cBhvr>
                                      <p:to>
                                        <p:strVal val="visible"/>
                                      </p:to>
                                    </p:set>
                                    <p:animEffect transition="in" filter="fade">
                                      <p:cBhvr>
                                        <p:cTn id="328" dur="500"/>
                                        <p:tgtEl>
                                          <p:spTgt spid="57"/>
                                        </p:tgtEl>
                                      </p:cBhvr>
                                    </p:animEffect>
                                  </p:childTnLst>
                                </p:cTn>
                              </p:par>
                            </p:childTnLst>
                          </p:cTn>
                        </p:par>
                      </p:childTnLst>
                    </p:cTn>
                  </p:par>
                  <p:par>
                    <p:cTn id="329" fill="hold">
                      <p:stCondLst>
                        <p:cond delay="indefinite"/>
                      </p:stCondLst>
                      <p:childTnLst>
                        <p:par>
                          <p:cTn id="330" fill="hold">
                            <p:stCondLst>
                              <p:cond delay="0"/>
                            </p:stCondLst>
                            <p:childTnLst>
                              <p:par>
                                <p:cTn id="331" presetID="10" presetClass="exit" presetSubtype="0" fill="hold" grpId="3" nodeType="clickEffect">
                                  <p:stCondLst>
                                    <p:cond delay="0"/>
                                  </p:stCondLst>
                                  <p:childTnLst>
                                    <p:animEffect transition="out" filter="fade">
                                      <p:cBhvr>
                                        <p:cTn id="332" dur="500"/>
                                        <p:tgtEl>
                                          <p:spTgt spid="75"/>
                                        </p:tgtEl>
                                      </p:cBhvr>
                                    </p:animEffect>
                                    <p:set>
                                      <p:cBhvr>
                                        <p:cTn id="333" dur="1" fill="hold">
                                          <p:stCondLst>
                                            <p:cond delay="499"/>
                                          </p:stCondLst>
                                        </p:cTn>
                                        <p:tgtEl>
                                          <p:spTgt spid="75"/>
                                        </p:tgtEl>
                                        <p:attrNameLst>
                                          <p:attrName>style.visibility</p:attrName>
                                        </p:attrNameLst>
                                      </p:cBhvr>
                                      <p:to>
                                        <p:strVal val="hidden"/>
                                      </p:to>
                                    </p:set>
                                  </p:childTnLst>
                                </p:cTn>
                              </p:par>
                            </p:childTnLst>
                          </p:cTn>
                        </p:par>
                        <p:par>
                          <p:cTn id="334" fill="hold">
                            <p:stCondLst>
                              <p:cond delay="500"/>
                            </p:stCondLst>
                            <p:childTnLst>
                              <p:par>
                                <p:cTn id="335" presetID="10" presetClass="entr" presetSubtype="0" fill="hold" grpId="2" nodeType="afterEffect">
                                  <p:stCondLst>
                                    <p:cond delay="0"/>
                                  </p:stCondLst>
                                  <p:childTnLst>
                                    <p:set>
                                      <p:cBhvr>
                                        <p:cTn id="336" dur="1" fill="hold">
                                          <p:stCondLst>
                                            <p:cond delay="0"/>
                                          </p:stCondLst>
                                        </p:cTn>
                                        <p:tgtEl>
                                          <p:spTgt spid="76"/>
                                        </p:tgtEl>
                                        <p:attrNameLst>
                                          <p:attrName>style.visibility</p:attrName>
                                        </p:attrNameLst>
                                      </p:cBhvr>
                                      <p:to>
                                        <p:strVal val="visible"/>
                                      </p:to>
                                    </p:set>
                                    <p:animEffect transition="in" filter="fade">
                                      <p:cBhvr>
                                        <p:cTn id="3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animBg="1"/>
      <p:bldP spid="33" grpId="0" animBg="1"/>
      <p:bldP spid="34" grpId="0" animBg="1"/>
      <p:bldP spid="35" grpId="0" animBg="1"/>
      <p:bldP spid="36" grpId="0"/>
      <p:bldP spid="37" grpId="0" animBg="1"/>
      <p:bldP spid="38" grpId="0" animBg="1"/>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p:bldP spid="50" grpId="0"/>
      <p:bldP spid="51" grpId="0"/>
      <p:bldP spid="52" grpId="0" animBg="1"/>
      <p:bldP spid="53" grpId="0" animBg="1"/>
      <p:bldP spid="54" grpId="0" animBg="1"/>
      <p:bldP spid="55" grpId="0" animBg="1"/>
      <p:bldP spid="56" grpId="0" animBg="1"/>
      <p:bldP spid="57" grpId="0" animBg="1"/>
      <p:bldP spid="58" grpId="0"/>
      <p:bldP spid="59" grpId="0" animBg="1"/>
      <p:bldP spid="60" grpId="0"/>
      <p:bldP spid="61" grpId="0" animBg="1"/>
      <p:bldP spid="62" grpId="0"/>
      <p:bldP spid="63" grpId="0" animBg="1"/>
      <p:bldP spid="64" grpId="0"/>
      <p:bldP spid="65" grpId="0" animBg="1"/>
      <p:bldP spid="66" grpId="0" animBg="1"/>
      <p:bldP spid="67" grpId="0" animBg="1"/>
      <p:bldP spid="68" grpId="0" animBg="1"/>
      <p:bldP spid="70" grpId="0" animBg="1"/>
      <p:bldP spid="70" grpId="1" animBg="1"/>
      <p:bldP spid="70" grpId="2" animBg="1"/>
      <p:bldP spid="70" grpId="3" animBg="1"/>
      <p:bldP spid="71" grpId="0" animBg="1"/>
      <p:bldP spid="71" grpId="1" animBg="1"/>
      <p:bldP spid="71" grpId="2" animBg="1"/>
      <p:bldP spid="71" grpId="3" animBg="1"/>
      <p:bldP spid="72" grpId="0" animBg="1"/>
      <p:bldP spid="72" grpId="1" animBg="1"/>
      <p:bldP spid="72" grpId="2" animBg="1"/>
      <p:bldP spid="72" grpId="3" animBg="1"/>
      <p:bldP spid="73" grpId="0" animBg="1"/>
      <p:bldP spid="73" grpId="1" animBg="1"/>
      <p:bldP spid="73" grpId="2" animBg="1"/>
      <p:bldP spid="73" grpId="3" animBg="1"/>
      <p:bldP spid="74" grpId="0" animBg="1"/>
      <p:bldP spid="74" grpId="1" animBg="1"/>
      <p:bldP spid="74" grpId="2" animBg="1"/>
      <p:bldP spid="74" grpId="3" animBg="1"/>
      <p:bldP spid="75" grpId="0" animBg="1"/>
      <p:bldP spid="75" grpId="1" animBg="1"/>
      <p:bldP spid="75" grpId="2" animBg="1"/>
      <p:bldP spid="75" grpId="3" animBg="1"/>
      <p:bldP spid="76" grpId="0" animBg="1"/>
      <p:bldP spid="76" grpId="1" animBg="1"/>
      <p:bldP spid="76" grpId="2"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Creating a Thread</a:t>
            </a:r>
            <a:endParaRPr kumimoji="1" lang="zh-CN" altLang="en-US" dirty="0"/>
          </a:p>
        </p:txBody>
      </p:sp>
      <p:sp>
        <p:nvSpPr>
          <p:cNvPr id="3" name="内容占位符 2"/>
          <p:cNvSpPr>
            <a:spLocks noGrp="1"/>
          </p:cNvSpPr>
          <p:nvPr>
            <p:ph idx="1"/>
          </p:nvPr>
        </p:nvSpPr>
        <p:spPr/>
        <p:txBody>
          <a:bodyPr>
            <a:normAutofit/>
          </a:bodyPr>
          <a:lstStyle/>
          <a:p>
            <a:r>
              <a:rPr kumimoji="1" lang="en-US" altLang="zh-CN" sz="2333" dirty="0"/>
              <a:t>ALLOCATE_THREAD</a:t>
            </a:r>
          </a:p>
          <a:p>
            <a:pPr lvl="1"/>
            <a:r>
              <a:rPr kumimoji="1" lang="en-US" altLang="zh-CN" sz="2000" dirty="0"/>
              <a:t>Allocate a new stack</a:t>
            </a:r>
          </a:p>
          <a:p>
            <a:pPr lvl="1"/>
            <a:r>
              <a:rPr kumimoji="1" lang="en-US" altLang="zh-CN" sz="2000" dirty="0"/>
              <a:t>Push address of </a:t>
            </a:r>
            <a:r>
              <a:rPr kumimoji="1" lang="en-US" altLang="zh-CN" sz="2000" i="1" dirty="0"/>
              <a:t>EXIT_THREAD()</a:t>
            </a:r>
            <a:r>
              <a:rPr kumimoji="1" lang="en-US" altLang="zh-CN" sz="2000" dirty="0"/>
              <a:t> as return address</a:t>
            </a:r>
          </a:p>
          <a:p>
            <a:pPr lvl="1"/>
            <a:r>
              <a:rPr kumimoji="1" lang="en-US" altLang="zh-CN" sz="2000" dirty="0"/>
              <a:t>Push address of </a:t>
            </a:r>
            <a:r>
              <a:rPr kumimoji="1" lang="en-US" altLang="zh-CN" sz="2000" i="1" dirty="0" err="1"/>
              <a:t>starting_procedure</a:t>
            </a:r>
            <a:r>
              <a:rPr kumimoji="1" lang="en-US" altLang="zh-CN" sz="2000" dirty="0"/>
              <a:t> as return address</a:t>
            </a:r>
          </a:p>
          <a:p>
            <a:pPr lvl="2"/>
            <a:r>
              <a:rPr kumimoji="1" lang="en-US" altLang="zh-CN" sz="1667" i="1" dirty="0" err="1"/>
              <a:t>starting_procedure</a:t>
            </a:r>
            <a:r>
              <a:rPr kumimoji="1" lang="en-US" altLang="zh-CN" sz="1667" dirty="0"/>
              <a:t> is the start address of a thread</a:t>
            </a:r>
          </a:p>
          <a:p>
            <a:pPr lvl="1"/>
            <a:r>
              <a:rPr kumimoji="1" lang="en-US" altLang="zh-CN" sz="2000" dirty="0"/>
              <a:t>Initialize an entry in </a:t>
            </a:r>
            <a:r>
              <a:rPr kumimoji="1" lang="en-US" altLang="zh-CN" sz="2000" i="1" dirty="0" err="1"/>
              <a:t>thread_table</a:t>
            </a:r>
            <a:endParaRPr kumimoji="1" lang="en-US" altLang="zh-CN" sz="2000" i="1" dirty="0"/>
          </a:p>
          <a:p>
            <a:pPr lvl="1"/>
            <a:r>
              <a:rPr kumimoji="1" lang="en-US" altLang="zh-CN" sz="2000" dirty="0"/>
              <a:t>Set state to RUNNABLE</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27</a:t>
            </a:fld>
            <a:endParaRPr lang="zh-CN" altLang="en-US"/>
          </a:p>
        </p:txBody>
      </p:sp>
      <p:sp>
        <p:nvSpPr>
          <p:cNvPr id="7" name="矩形 6"/>
          <p:cNvSpPr/>
          <p:nvPr/>
        </p:nvSpPr>
        <p:spPr>
          <a:xfrm>
            <a:off x="3491880" y="4986165"/>
            <a:ext cx="1680187" cy="323165"/>
          </a:xfrm>
          <a:prstGeom prst="rect">
            <a:avLst/>
          </a:prstGeom>
          <a:ln>
            <a:solidFill>
              <a:schemeClr val="tx1"/>
            </a:solidFill>
          </a:ln>
        </p:spPr>
        <p:txBody>
          <a:bodyPr wrap="square">
            <a:spAutoFit/>
          </a:bodyPr>
          <a:lstStyle/>
          <a:p>
            <a:pPr algn="ctr"/>
            <a:r>
              <a:rPr kumimoji="1" lang="en-US" altLang="zh-CN" sz="1500" dirty="0" err="1"/>
              <a:t>starting_procedure</a:t>
            </a:r>
            <a:endParaRPr kumimoji="1" lang="en-US" altLang="zh-CN" sz="1500" dirty="0"/>
          </a:p>
        </p:txBody>
      </p:sp>
      <p:sp>
        <p:nvSpPr>
          <p:cNvPr id="8" name="矩形 7"/>
          <p:cNvSpPr/>
          <p:nvPr/>
        </p:nvSpPr>
        <p:spPr>
          <a:xfrm>
            <a:off x="3491880" y="4678389"/>
            <a:ext cx="1680187" cy="323165"/>
          </a:xfrm>
          <a:prstGeom prst="rect">
            <a:avLst/>
          </a:prstGeom>
          <a:ln>
            <a:solidFill>
              <a:schemeClr val="tx1"/>
            </a:solidFill>
          </a:ln>
        </p:spPr>
        <p:txBody>
          <a:bodyPr wrap="square">
            <a:spAutoFit/>
          </a:bodyPr>
          <a:lstStyle/>
          <a:p>
            <a:pPr algn="ctr"/>
            <a:r>
              <a:rPr kumimoji="1" lang="en-US" altLang="zh-CN" sz="1500" dirty="0"/>
              <a:t>EXIT_THREAD</a:t>
            </a:r>
          </a:p>
        </p:txBody>
      </p:sp>
      <p:cxnSp>
        <p:nvCxnSpPr>
          <p:cNvPr id="10" name="直线箭头连接符 9"/>
          <p:cNvCxnSpPr/>
          <p:nvPr/>
        </p:nvCxnSpPr>
        <p:spPr>
          <a:xfrm>
            <a:off x="5412093" y="4626125"/>
            <a:ext cx="0" cy="7200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3551887" y="4318349"/>
            <a:ext cx="1524648" cy="323165"/>
          </a:xfrm>
          <a:prstGeom prst="rect">
            <a:avLst/>
          </a:prstGeom>
        </p:spPr>
        <p:txBody>
          <a:bodyPr wrap="none">
            <a:spAutoFit/>
          </a:bodyPr>
          <a:lstStyle/>
          <a:p>
            <a:r>
              <a:rPr kumimoji="1" lang="en-US" altLang="zh-CN" sz="1500" dirty="0"/>
              <a:t>Stack of a Thread</a:t>
            </a:r>
            <a:endParaRPr lang="zh-CN" altLang="en-US" sz="1500" dirty="0"/>
          </a:p>
        </p:txBody>
      </p:sp>
    </p:spTree>
    <p:extLst>
      <p:ext uri="{BB962C8B-B14F-4D97-AF65-F5344CB8AC3E}">
        <p14:creationId xmlns:p14="http://schemas.microsoft.com/office/powerpoint/2010/main" val="2891277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Start the Scheduler</a:t>
            </a:r>
            <a:endParaRPr lang="zh-CN" altLang="en-US" dirty="0"/>
          </a:p>
        </p:txBody>
      </p:sp>
      <p:sp>
        <p:nvSpPr>
          <p:cNvPr id="3" name="内容占位符 2"/>
          <p:cNvSpPr>
            <a:spLocks noGrp="1"/>
          </p:cNvSpPr>
          <p:nvPr>
            <p:ph idx="1"/>
          </p:nvPr>
        </p:nvSpPr>
        <p:spPr/>
        <p:txBody>
          <a:bodyPr/>
          <a:lstStyle/>
          <a:p>
            <a:r>
              <a:rPr lang="en-US" altLang="zh-CN" dirty="0"/>
              <a:t>Processor Thread</a:t>
            </a:r>
          </a:p>
          <a:p>
            <a:pPr lvl="1"/>
            <a:r>
              <a:rPr lang="en-US" altLang="zh-CN" dirty="0"/>
              <a:t>Create a separate thread for each processor first</a:t>
            </a:r>
          </a:p>
          <a:p>
            <a:pPr lvl="1"/>
            <a:r>
              <a:rPr lang="en-US" altLang="zh-CN" dirty="0"/>
              <a:t>Its stack is not used for most of the time</a:t>
            </a:r>
          </a:p>
          <a:p>
            <a:pPr lvl="2"/>
            <a:r>
              <a:rPr lang="en-US" altLang="zh-CN" dirty="0"/>
              <a:t>Only used when running scheduler()</a:t>
            </a:r>
          </a:p>
          <a:p>
            <a:endParaRPr lang="zh-CN" altLang="en-US" dirty="0"/>
          </a:p>
        </p:txBody>
      </p:sp>
    </p:spTree>
    <p:extLst>
      <p:ext uri="{BB962C8B-B14F-4D97-AF65-F5344CB8AC3E}">
        <p14:creationId xmlns:p14="http://schemas.microsoft.com/office/powerpoint/2010/main" val="4219212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29</a:t>
            </a:fld>
            <a:endParaRPr lang="zh-CN" altLang="en-US"/>
          </a:p>
        </p:txBody>
      </p:sp>
      <p:pic>
        <p:nvPicPr>
          <p:cNvPr id="27" name="图片 26"/>
          <p:cNvPicPr>
            <a:picLocks noChangeAspect="1"/>
          </p:cNvPicPr>
          <p:nvPr/>
        </p:nvPicPr>
        <p:blipFill rotWithShape="1">
          <a:blip r:embed="rId2"/>
          <a:srcRect l="9304" r="18850"/>
          <a:stretch/>
        </p:blipFill>
        <p:spPr>
          <a:xfrm>
            <a:off x="4416189" y="1237320"/>
            <a:ext cx="3752883" cy="2350571"/>
          </a:xfrm>
          <a:prstGeom prst="rect">
            <a:avLst/>
          </a:prstGeom>
          <a:ln>
            <a:solidFill>
              <a:srgbClr val="000000"/>
            </a:solidFill>
          </a:ln>
        </p:spPr>
      </p:pic>
      <p:pic>
        <p:nvPicPr>
          <p:cNvPr id="29" name="图片 28"/>
          <p:cNvPicPr>
            <a:picLocks noChangeAspect="1"/>
          </p:cNvPicPr>
          <p:nvPr/>
        </p:nvPicPr>
        <p:blipFill rotWithShape="1">
          <a:blip r:embed="rId3"/>
          <a:srcRect t="56146"/>
          <a:stretch/>
        </p:blipFill>
        <p:spPr>
          <a:xfrm>
            <a:off x="911594" y="2968140"/>
            <a:ext cx="3378948" cy="789460"/>
          </a:xfrm>
          <a:prstGeom prst="rect">
            <a:avLst/>
          </a:prstGeom>
          <a:ln>
            <a:solidFill>
              <a:srgbClr val="000000"/>
            </a:solidFill>
          </a:ln>
        </p:spPr>
      </p:pic>
      <p:sp>
        <p:nvSpPr>
          <p:cNvPr id="30" name="标题 1"/>
          <p:cNvSpPr txBox="1">
            <a:spLocks/>
          </p:cNvSpPr>
          <p:nvPr/>
        </p:nvSpPr>
        <p:spPr>
          <a:xfrm>
            <a:off x="3935929" y="13184"/>
            <a:ext cx="4956551" cy="1260140"/>
          </a:xfrm>
          <a:prstGeom prst="rect">
            <a:avLst/>
          </a:prstGeom>
        </p:spPr>
        <p:txBody>
          <a:bodyPr vert="horz" lIns="76200" tIns="38100" rIns="76200" bIns="38100" rtlCol="0" anchor="ctr">
            <a:norm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3200" b="0" dirty="0">
                <a:latin typeface="等线" panose="02010600030101010101" pitchFamily="2" charset="-122"/>
                <a:ea typeface="等线" panose="02010600030101010101" pitchFamily="2" charset="-122"/>
              </a:rPr>
              <a:t>RUN_PROCESSOR </a:t>
            </a:r>
          </a:p>
          <a:p>
            <a:pPr algn="r"/>
            <a:r>
              <a:rPr kumimoji="1" lang="en-US" altLang="zh-CN" sz="3200" b="0" dirty="0">
                <a:latin typeface="等线" panose="02010600030101010101" pitchFamily="2" charset="-122"/>
                <a:ea typeface="等线" panose="02010600030101010101" pitchFamily="2" charset="-122"/>
              </a:rPr>
              <a:t>&amp; Create Thread</a:t>
            </a:r>
            <a:endParaRPr kumimoji="1" lang="zh-CN" altLang="en-US" sz="3200" b="0" dirty="0">
              <a:latin typeface="等线" panose="02010600030101010101" pitchFamily="2" charset="-122"/>
              <a:ea typeface="等线" panose="02010600030101010101" pitchFamily="2" charset="-122"/>
            </a:endParaRPr>
          </a:p>
        </p:txBody>
      </p:sp>
      <p:pic>
        <p:nvPicPr>
          <p:cNvPr id="36" name="图片 35"/>
          <p:cNvPicPr>
            <a:picLocks noChangeAspect="1"/>
          </p:cNvPicPr>
          <p:nvPr/>
        </p:nvPicPr>
        <p:blipFill>
          <a:blip r:embed="rId4"/>
          <a:stretch>
            <a:fillRect/>
          </a:stretch>
        </p:blipFill>
        <p:spPr>
          <a:xfrm>
            <a:off x="922853" y="667257"/>
            <a:ext cx="3360374" cy="1290143"/>
          </a:xfrm>
          <a:prstGeom prst="rect">
            <a:avLst/>
          </a:prstGeom>
          <a:ln w="38100" cmpd="sng">
            <a:solidFill>
              <a:srgbClr val="C0504D"/>
            </a:solidFill>
          </a:ln>
        </p:spPr>
      </p:pic>
      <p:sp>
        <p:nvSpPr>
          <p:cNvPr id="37" name="矩形 36"/>
          <p:cNvSpPr/>
          <p:nvPr/>
        </p:nvSpPr>
        <p:spPr>
          <a:xfrm>
            <a:off x="3191847"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38" name="矩形 37"/>
          <p:cNvSpPr/>
          <p:nvPr/>
        </p:nvSpPr>
        <p:spPr>
          <a:xfrm>
            <a:off x="3189628" y="501774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39" name="矩形 38"/>
          <p:cNvSpPr/>
          <p:nvPr/>
        </p:nvSpPr>
        <p:spPr>
          <a:xfrm>
            <a:off x="2411760"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40" name="矩形 39"/>
          <p:cNvSpPr/>
          <p:nvPr/>
        </p:nvSpPr>
        <p:spPr>
          <a:xfrm>
            <a:off x="3971933" y="446993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42" name="矩形 41"/>
          <p:cNvSpPr/>
          <p:nvPr/>
        </p:nvSpPr>
        <p:spPr>
          <a:xfrm>
            <a:off x="3969715" y="500999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43" name="矩形 42"/>
          <p:cNvSpPr/>
          <p:nvPr/>
        </p:nvSpPr>
        <p:spPr>
          <a:xfrm>
            <a:off x="1631674" y="4162161"/>
            <a:ext cx="1562735" cy="323165"/>
          </a:xfrm>
          <a:prstGeom prst="rect">
            <a:avLst/>
          </a:prstGeom>
        </p:spPr>
        <p:txBody>
          <a:bodyPr wrap="none">
            <a:spAutoFit/>
          </a:bodyPr>
          <a:lstStyle/>
          <a:p>
            <a:r>
              <a:rPr kumimoji="1" lang="en-US" altLang="zh-CN" sz="1500" dirty="0"/>
              <a:t>RUN_PROCESSOR</a:t>
            </a:r>
            <a:endParaRPr lang="zh-CN" altLang="en-US" sz="1500" dirty="0"/>
          </a:p>
        </p:txBody>
      </p:sp>
      <p:sp>
        <p:nvSpPr>
          <p:cNvPr id="44" name="矩形 43"/>
          <p:cNvSpPr/>
          <p:nvPr/>
        </p:nvSpPr>
        <p:spPr>
          <a:xfrm>
            <a:off x="3969715" y="531777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50" name="矩形 49"/>
          <p:cNvSpPr/>
          <p:nvPr/>
        </p:nvSpPr>
        <p:spPr>
          <a:xfrm>
            <a:off x="3911927" y="3877614"/>
            <a:ext cx="1440160" cy="323165"/>
          </a:xfrm>
          <a:prstGeom prst="rect">
            <a:avLst/>
          </a:prstGeom>
        </p:spPr>
        <p:txBody>
          <a:bodyPr wrap="square">
            <a:spAutoFit/>
          </a:bodyPr>
          <a:lstStyle/>
          <a:p>
            <a:r>
              <a:rPr kumimoji="1" lang="en-US" altLang="zh-CN" sz="1500" dirty="0"/>
              <a:t>Thread Create</a:t>
            </a:r>
            <a:endParaRPr lang="zh-CN" altLang="en-US" sz="1500" dirty="0"/>
          </a:p>
        </p:txBody>
      </p:sp>
      <p:sp>
        <p:nvSpPr>
          <p:cNvPr id="21" name="矩形 20"/>
          <p:cNvSpPr/>
          <p:nvPr/>
        </p:nvSpPr>
        <p:spPr>
          <a:xfrm>
            <a:off x="4509775" y="4169903"/>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41" name="矩形 40"/>
          <p:cNvSpPr/>
          <p:nvPr/>
        </p:nvSpPr>
        <p:spPr>
          <a:xfrm>
            <a:off x="4511993" y="446993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Tree>
    <p:extLst>
      <p:ext uri="{BB962C8B-B14F-4D97-AF65-F5344CB8AC3E}">
        <p14:creationId xmlns:p14="http://schemas.microsoft.com/office/powerpoint/2010/main" val="2629756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Exit</a:t>
            </a:r>
            <a:endParaRPr kumimoji="1" lang="zh-CN" altLang="en-US" dirty="0"/>
          </a:p>
        </p:txBody>
      </p:sp>
      <p:sp>
        <p:nvSpPr>
          <p:cNvPr id="3" name="内容占位符 2"/>
          <p:cNvSpPr>
            <a:spLocks noGrp="1"/>
          </p:cNvSpPr>
          <p:nvPr>
            <p:ph idx="1"/>
          </p:nvPr>
        </p:nvSpPr>
        <p:spPr/>
        <p:txBody>
          <a:bodyPr>
            <a:normAutofit/>
          </a:bodyPr>
          <a:lstStyle/>
          <a:p>
            <a:pPr>
              <a:buFontTx/>
              <a:buNone/>
            </a:pPr>
            <a:r>
              <a:rPr lang="en-US" altLang="zh-CN" sz="2000" dirty="0">
                <a:latin typeface="Times New Roman" charset="0"/>
                <a:ea typeface="MS PGothic" charset="0"/>
                <a:cs typeface="Times New Roman" charset="0"/>
              </a:rPr>
              <a:t>1 procedure EXIT_THREAD()</a:t>
            </a:r>
          </a:p>
          <a:p>
            <a:pPr>
              <a:buFontTx/>
              <a:buNone/>
            </a:pPr>
            <a:r>
              <a:rPr lang="en-US" altLang="zh-CN" sz="2000" dirty="0">
                <a:latin typeface="Times New Roman" charset="0"/>
                <a:ea typeface="MS PGothic" charset="0"/>
                <a:cs typeface="Times New Roman" charset="0"/>
              </a:rPr>
              <a:t>2 		ACQUIRE (</a:t>
            </a:r>
            <a:r>
              <a:rPr lang="en-US" altLang="zh-CN" sz="2000" i="1" dirty="0" err="1">
                <a:latin typeface="Times New Roman" charset="0"/>
                <a:ea typeface="MS PGothic" charset="0"/>
                <a:cs typeface="Times New Roman" charset="0"/>
              </a:rPr>
              <a:t>threadtable_lock</a:t>
            </a:r>
            <a:r>
              <a:rPr lang="en-US" altLang="zh-CN" sz="2000" dirty="0">
                <a:latin typeface="Times New Roman" charset="0"/>
                <a:ea typeface="MS PGothic" charset="0"/>
                <a:cs typeface="Times New Roman" charset="0"/>
              </a:rPr>
              <a:t>)</a:t>
            </a:r>
          </a:p>
          <a:p>
            <a:pPr>
              <a:buFontTx/>
              <a:buNone/>
            </a:pPr>
            <a:r>
              <a:rPr lang="en-US" altLang="zh-CN" sz="2000" dirty="0">
                <a:solidFill>
                  <a:schemeClr val="accent2"/>
                </a:solidFill>
                <a:latin typeface="Times New Roman" charset="0"/>
                <a:ea typeface="MS PGothic" charset="0"/>
                <a:cs typeface="Times New Roman" charset="0"/>
              </a:rPr>
              <a:t>3 		</a:t>
            </a:r>
            <a:r>
              <a:rPr lang="en-US" altLang="zh-CN" sz="2000" i="1" dirty="0" err="1">
                <a:solidFill>
                  <a:schemeClr val="accent2"/>
                </a:solidFill>
                <a:latin typeface="Times New Roman" charset="0"/>
                <a:ea typeface="MS PGothic" charset="0"/>
                <a:cs typeface="Times New Roman" charset="0"/>
              </a:rPr>
              <a:t>threadtable</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tid</a:t>
            </a:r>
            <a:r>
              <a:rPr lang="en-US" altLang="zh-CN" sz="2000" i="1" dirty="0">
                <a:solidFill>
                  <a:schemeClr val="accent2"/>
                </a:solidFill>
                <a:latin typeface="Times New Roman" charset="0"/>
                <a:ea typeface="MS PGothic" charset="0"/>
                <a:cs typeface="Times New Roman" charset="0"/>
              </a:rPr>
              <a:t>].</a:t>
            </a:r>
            <a:r>
              <a:rPr lang="en-US" altLang="zh-CN" sz="2000" i="1" dirty="0" err="1">
                <a:solidFill>
                  <a:schemeClr val="accent2"/>
                </a:solidFill>
                <a:latin typeface="Times New Roman" charset="0"/>
                <a:ea typeface="MS PGothic" charset="0"/>
                <a:cs typeface="Times New Roman" charset="0"/>
              </a:rPr>
              <a:t>kill_or_continue</a:t>
            </a:r>
            <a:r>
              <a:rPr lang="en-US" altLang="zh-CN" sz="2000" i="1" dirty="0">
                <a:solidFill>
                  <a:schemeClr val="accent2"/>
                </a:solidFill>
                <a:latin typeface="Times New Roman" charset="0"/>
                <a:ea typeface="MS PGothic" charset="0"/>
                <a:cs typeface="Times New Roman" charset="0"/>
              </a:rPr>
              <a:t> </a:t>
            </a:r>
            <a:r>
              <a:rPr lang="en-US" altLang="zh-CN" sz="2000" dirty="0">
                <a:solidFill>
                  <a:schemeClr val="accent2"/>
                </a:solidFill>
                <a:latin typeface="Times New Roman" charset="0"/>
                <a:ea typeface="MS PGothic" charset="0"/>
                <a:cs typeface="Times New Roman" charset="0"/>
              </a:rPr>
              <a:t>← KILL</a:t>
            </a:r>
          </a:p>
          <a:p>
            <a:pPr>
              <a:buFontTx/>
              <a:buNone/>
            </a:pPr>
            <a:r>
              <a:rPr lang="en-US" altLang="zh-CN" sz="2000" dirty="0">
                <a:latin typeface="Times New Roman" charset="0"/>
                <a:ea typeface="MS PGothic" charset="0"/>
                <a:cs typeface="Times New Roman" charset="0"/>
              </a:rPr>
              <a:t>4 		ENTER_PROCESSOR_LAYER (GET_THREAD_ID (), CPUID)</a:t>
            </a:r>
            <a:endParaRPr lang="en-US" altLang="zh-CN" sz="1667" dirty="0">
              <a:latin typeface="Times New Roman" charset="0"/>
              <a:ea typeface="MS PGothic" charset="0"/>
              <a:cs typeface="Times New Roman" charset="0"/>
            </a:endParaRPr>
          </a:p>
          <a:p>
            <a:pPr marL="0" indent="0">
              <a:buNone/>
            </a:pP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30</a:t>
            </a:fld>
            <a:endParaRPr lang="zh-CN" altLang="en-US"/>
          </a:p>
        </p:txBody>
      </p:sp>
    </p:spTree>
    <p:extLst>
      <p:ext uri="{BB962C8B-B14F-4D97-AF65-F5344CB8AC3E}">
        <p14:creationId xmlns:p14="http://schemas.microsoft.com/office/powerpoint/2010/main" val="2854435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Destroy a Thread</a:t>
            </a:r>
            <a:endParaRPr kumimoji="1" lang="zh-CN" altLang="en-US" dirty="0"/>
          </a:p>
        </p:txBody>
      </p:sp>
      <p:sp>
        <p:nvSpPr>
          <p:cNvPr id="3" name="内容占位符 2"/>
          <p:cNvSpPr>
            <a:spLocks noGrp="1"/>
          </p:cNvSpPr>
          <p:nvPr>
            <p:ph idx="1"/>
          </p:nvPr>
        </p:nvSpPr>
        <p:spPr/>
        <p:txBody>
          <a:bodyPr/>
          <a:lstStyle/>
          <a:p>
            <a:r>
              <a:rPr kumimoji="1" lang="en-US" altLang="zh-CN" dirty="0"/>
              <a:t>DESTROY_THREAD</a:t>
            </a:r>
          </a:p>
          <a:p>
            <a:pPr lvl="1"/>
            <a:r>
              <a:rPr kumimoji="1" lang="en-US" altLang="zh-CN" dirty="0"/>
              <a:t>One thread kills another thread</a:t>
            </a:r>
          </a:p>
          <a:p>
            <a:pPr lvl="1"/>
            <a:r>
              <a:rPr kumimoji="1" lang="en-US" altLang="zh-CN" dirty="0"/>
              <a:t>Problem: the target thread may be running, thus the calling thread cannot just free its resource</a:t>
            </a:r>
          </a:p>
          <a:p>
            <a:pPr lvl="1"/>
            <a:r>
              <a:rPr kumimoji="1" lang="en-US" altLang="zh-CN" dirty="0"/>
              <a:t>Solution: </a:t>
            </a:r>
            <a:r>
              <a:rPr kumimoji="1" lang="en-US" altLang="zh-CN" dirty="0" err="1"/>
              <a:t>asynchronization</a:t>
            </a:r>
            <a:r>
              <a:rPr kumimoji="1" lang="en-US" altLang="zh-CN" dirty="0"/>
              <a:t>: set KILL and return</a:t>
            </a:r>
          </a:p>
          <a:p>
            <a:pPr lvl="2"/>
            <a:r>
              <a:rPr kumimoji="1" lang="en-US" altLang="zh-CN" dirty="0"/>
              <a:t>Wait for the thread to be destroyed when SCHEDULER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31</a:t>
            </a:fld>
            <a:endParaRPr lang="zh-CN" altLang="en-US"/>
          </a:p>
        </p:txBody>
      </p:sp>
    </p:spTree>
    <p:extLst>
      <p:ext uri="{BB962C8B-B14F-4D97-AF65-F5344CB8AC3E}">
        <p14:creationId xmlns:p14="http://schemas.microsoft.com/office/powerpoint/2010/main" val="42727358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pic>
        <p:nvPicPr>
          <p:cNvPr id="5" name="图片 4"/>
          <p:cNvPicPr>
            <a:picLocks noChangeAspect="1"/>
          </p:cNvPicPr>
          <p:nvPr/>
        </p:nvPicPr>
        <p:blipFill>
          <a:blip r:embed="rId2"/>
          <a:stretch>
            <a:fillRect/>
          </a:stretch>
        </p:blipFill>
        <p:spPr>
          <a:xfrm>
            <a:off x="911594" y="457234"/>
            <a:ext cx="3360373" cy="739518"/>
          </a:xfrm>
          <a:prstGeom prst="rect">
            <a:avLst/>
          </a:prstGeom>
          <a:solidFill>
            <a:schemeClr val="accent2"/>
          </a:solidFill>
          <a:ln w="28575" cmpd="sng">
            <a:solidFill>
              <a:schemeClr val="accent2"/>
            </a:solidFill>
          </a:ln>
        </p:spPr>
      </p:pic>
      <p:sp>
        <p:nvSpPr>
          <p:cNvPr id="6" name="矩形 5"/>
          <p:cNvSpPr/>
          <p:nvPr/>
        </p:nvSpPr>
        <p:spPr>
          <a:xfrm>
            <a:off x="1451653"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7" name="矩形 6"/>
          <p:cNvSpPr/>
          <p:nvPr/>
        </p:nvSpPr>
        <p:spPr>
          <a:xfrm>
            <a:off x="2231740"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8" name="矩形 7"/>
          <p:cNvSpPr/>
          <p:nvPr/>
        </p:nvSpPr>
        <p:spPr>
          <a:xfrm>
            <a:off x="2231740"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EXIT_T</a:t>
            </a:r>
            <a:endParaRPr kumimoji="1" lang="zh-CN" altLang="en-US" sz="1167" dirty="0"/>
          </a:p>
        </p:txBody>
      </p:sp>
      <p:sp>
        <p:nvSpPr>
          <p:cNvPr id="9" name="矩形 8"/>
          <p:cNvSpPr/>
          <p:nvPr/>
        </p:nvSpPr>
        <p:spPr>
          <a:xfrm>
            <a:off x="3011827" y="4091024"/>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0" name="矩形 9"/>
          <p:cNvSpPr/>
          <p:nvPr/>
        </p:nvSpPr>
        <p:spPr>
          <a:xfrm>
            <a:off x="3011827" y="4631084"/>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1" name="矩形 10"/>
          <p:cNvSpPr/>
          <p:nvPr/>
        </p:nvSpPr>
        <p:spPr>
          <a:xfrm>
            <a:off x="3011827" y="493111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00" dirty="0"/>
              <a:t>ENTER_P</a:t>
            </a:r>
            <a:endParaRPr kumimoji="1" lang="zh-CN" altLang="en-US" sz="800" dirty="0"/>
          </a:p>
        </p:txBody>
      </p:sp>
      <p:sp>
        <p:nvSpPr>
          <p:cNvPr id="12" name="矩形 11"/>
          <p:cNvSpPr/>
          <p:nvPr/>
        </p:nvSpPr>
        <p:spPr>
          <a:xfrm>
            <a:off x="3554105"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13" name="矩形 12"/>
          <p:cNvSpPr/>
          <p:nvPr/>
        </p:nvSpPr>
        <p:spPr>
          <a:xfrm>
            <a:off x="3551887"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14" name="矩形 13"/>
          <p:cNvSpPr/>
          <p:nvPr/>
        </p:nvSpPr>
        <p:spPr>
          <a:xfrm>
            <a:off x="3551887"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5" name="矩形 14"/>
          <p:cNvSpPr/>
          <p:nvPr/>
        </p:nvSpPr>
        <p:spPr>
          <a:xfrm>
            <a:off x="4331973"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6" name="矩形 15"/>
          <p:cNvSpPr/>
          <p:nvPr/>
        </p:nvSpPr>
        <p:spPr>
          <a:xfrm>
            <a:off x="4329755" y="4638828"/>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7" name="矩形 16"/>
          <p:cNvSpPr/>
          <p:nvPr/>
        </p:nvSpPr>
        <p:spPr>
          <a:xfrm>
            <a:off x="2123728" y="3558708"/>
            <a:ext cx="883224" cy="553998"/>
          </a:xfrm>
          <a:prstGeom prst="rect">
            <a:avLst/>
          </a:prstGeom>
        </p:spPr>
        <p:txBody>
          <a:bodyPr wrap="square">
            <a:spAutoFit/>
          </a:bodyPr>
          <a:lstStyle/>
          <a:p>
            <a:r>
              <a:rPr kumimoji="1" lang="en-US" altLang="zh-CN" sz="1500" dirty="0"/>
              <a:t>Thread </a:t>
            </a:r>
          </a:p>
          <a:p>
            <a:r>
              <a:rPr kumimoji="1" lang="en-US" altLang="zh-CN" sz="1500" dirty="0"/>
              <a:t>Exit</a:t>
            </a:r>
            <a:endParaRPr lang="zh-CN" altLang="en-US" sz="1500" dirty="0"/>
          </a:p>
        </p:txBody>
      </p:sp>
      <p:sp>
        <p:nvSpPr>
          <p:cNvPr id="24" name="矩形 23"/>
          <p:cNvSpPr/>
          <p:nvPr/>
        </p:nvSpPr>
        <p:spPr>
          <a:xfrm>
            <a:off x="5112060" y="4091024"/>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a:p>
        </p:txBody>
      </p:sp>
      <p:sp>
        <p:nvSpPr>
          <p:cNvPr id="25" name="矩形 24"/>
          <p:cNvSpPr/>
          <p:nvPr/>
        </p:nvSpPr>
        <p:spPr>
          <a:xfrm>
            <a:off x="5109842" y="4631084"/>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b="1" dirty="0"/>
          </a:p>
        </p:txBody>
      </p:sp>
      <p:sp>
        <p:nvSpPr>
          <p:cNvPr id="26" name="矩形 25"/>
          <p:cNvSpPr/>
          <p:nvPr/>
        </p:nvSpPr>
        <p:spPr>
          <a:xfrm>
            <a:off x="5109842" y="4938861"/>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EXIT_P</a:t>
            </a:r>
            <a:endParaRPr kumimoji="1" lang="zh-CN" altLang="en-US" sz="1167" dirty="0"/>
          </a:p>
        </p:txBody>
      </p:sp>
      <p:sp>
        <p:nvSpPr>
          <p:cNvPr id="18" name="矩形 17"/>
          <p:cNvSpPr/>
          <p:nvPr/>
        </p:nvSpPr>
        <p:spPr>
          <a:xfrm>
            <a:off x="5652120"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9" name="矩形 18"/>
          <p:cNvSpPr/>
          <p:nvPr/>
        </p:nvSpPr>
        <p:spPr>
          <a:xfrm>
            <a:off x="5649902"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0" name="矩形 19"/>
          <p:cNvSpPr/>
          <p:nvPr/>
        </p:nvSpPr>
        <p:spPr>
          <a:xfrm>
            <a:off x="6432207"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21" name="矩形 20"/>
          <p:cNvSpPr/>
          <p:nvPr/>
        </p:nvSpPr>
        <p:spPr>
          <a:xfrm>
            <a:off x="5652120" y="493111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850" dirty="0"/>
              <a:t>ENTER_P</a:t>
            </a:r>
            <a:endParaRPr kumimoji="1" lang="zh-CN" altLang="en-US" sz="850" dirty="0"/>
          </a:p>
        </p:txBody>
      </p:sp>
      <p:sp>
        <p:nvSpPr>
          <p:cNvPr id="22" name="矩形 21"/>
          <p:cNvSpPr/>
          <p:nvPr/>
        </p:nvSpPr>
        <p:spPr>
          <a:xfrm>
            <a:off x="6432207" y="4631084"/>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23" name="矩形 22"/>
          <p:cNvSpPr/>
          <p:nvPr/>
        </p:nvSpPr>
        <p:spPr>
          <a:xfrm>
            <a:off x="7212293" y="4091024"/>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pic>
        <p:nvPicPr>
          <p:cNvPr id="27" name="图片 26"/>
          <p:cNvPicPr>
            <a:picLocks noChangeAspect="1"/>
          </p:cNvPicPr>
          <p:nvPr/>
        </p:nvPicPr>
        <p:blipFill rotWithShape="1">
          <a:blip r:embed="rId3"/>
          <a:srcRect l="9304" r="18850"/>
          <a:stretch/>
        </p:blipFill>
        <p:spPr>
          <a:xfrm>
            <a:off x="4416189" y="1057300"/>
            <a:ext cx="3752883" cy="2400267"/>
          </a:xfrm>
          <a:prstGeom prst="rect">
            <a:avLst/>
          </a:prstGeom>
          <a:ln>
            <a:solidFill>
              <a:srgbClr val="000000"/>
            </a:solidFill>
          </a:ln>
        </p:spPr>
      </p:pic>
      <p:pic>
        <p:nvPicPr>
          <p:cNvPr id="28" name="图片 27"/>
          <p:cNvPicPr>
            <a:picLocks noChangeAspect="1"/>
          </p:cNvPicPr>
          <p:nvPr/>
        </p:nvPicPr>
        <p:blipFill rotWithShape="1">
          <a:blip r:embed="rId4"/>
          <a:srcRect b="49070"/>
          <a:stretch/>
        </p:blipFill>
        <p:spPr>
          <a:xfrm>
            <a:off x="911593" y="1297327"/>
            <a:ext cx="3378948" cy="916846"/>
          </a:xfrm>
          <a:prstGeom prst="rect">
            <a:avLst/>
          </a:prstGeom>
          <a:ln>
            <a:solidFill>
              <a:srgbClr val="000000"/>
            </a:solidFill>
          </a:ln>
        </p:spPr>
      </p:pic>
      <p:pic>
        <p:nvPicPr>
          <p:cNvPr id="29" name="图片 28"/>
          <p:cNvPicPr>
            <a:picLocks noChangeAspect="1"/>
          </p:cNvPicPr>
          <p:nvPr/>
        </p:nvPicPr>
        <p:blipFill rotWithShape="1">
          <a:blip r:embed="rId4"/>
          <a:srcRect t="56146"/>
          <a:stretch/>
        </p:blipFill>
        <p:spPr>
          <a:xfrm>
            <a:off x="911594" y="2658608"/>
            <a:ext cx="3378948" cy="789460"/>
          </a:xfrm>
          <a:prstGeom prst="rect">
            <a:avLst/>
          </a:prstGeom>
          <a:ln>
            <a:solidFill>
              <a:srgbClr val="000000"/>
            </a:solidFill>
          </a:ln>
        </p:spPr>
      </p:pic>
      <p:sp>
        <p:nvSpPr>
          <p:cNvPr id="30" name="标题 1"/>
          <p:cNvSpPr txBox="1">
            <a:spLocks/>
          </p:cNvSpPr>
          <p:nvPr/>
        </p:nvSpPr>
        <p:spPr>
          <a:xfrm>
            <a:off x="5004048" y="192861"/>
            <a:ext cx="3308987" cy="648415"/>
          </a:xfrm>
          <a:prstGeom prst="rect">
            <a:avLst/>
          </a:prstGeom>
        </p:spPr>
        <p:txBody>
          <a:bodyPr vert="horz" lIns="76200" tIns="38100" rIns="76200" bIns="38100" rtlCol="0" anchor="ctr">
            <a:noAutofit/>
          </a:bodyPr>
          <a:lstStyle>
            <a:lvl1pPr algn="l" defTabSz="914400" rtl="0" eaLnBrk="1" latinLnBrk="0" hangingPunct="1">
              <a:spcBef>
                <a:spcPct val="0"/>
              </a:spcBef>
              <a:buNone/>
              <a:defRPr sz="4000" b="1" kern="1200">
                <a:solidFill>
                  <a:schemeClr val="tx1"/>
                </a:solidFill>
                <a:latin typeface="+mj-lt"/>
                <a:ea typeface="+mj-ea"/>
                <a:cs typeface="Calibri" pitchFamily="34" charset="0"/>
              </a:defRPr>
            </a:lvl1pPr>
          </a:lstStyle>
          <a:p>
            <a:pPr algn="r"/>
            <a:r>
              <a:rPr kumimoji="1" lang="en-US" altLang="zh-CN" sz="4400" b="0" dirty="0">
                <a:latin typeface="等线" panose="02010600030101010101" pitchFamily="2" charset="-122"/>
                <a:ea typeface="等线" panose="02010600030101010101" pitchFamily="2" charset="-122"/>
              </a:rPr>
              <a:t>Thread Exit</a:t>
            </a:r>
            <a:endParaRPr kumimoji="1" lang="zh-CN" altLang="en-US" sz="4400" b="0" dirty="0">
              <a:latin typeface="等线" panose="02010600030101010101" pitchFamily="2" charset="-122"/>
              <a:ea typeface="等线" panose="02010600030101010101" pitchFamily="2" charset="-122"/>
            </a:endParaRPr>
          </a:p>
        </p:txBody>
      </p:sp>
      <p:sp>
        <p:nvSpPr>
          <p:cNvPr id="32" name="右箭头 31"/>
          <p:cNvSpPr/>
          <p:nvPr/>
        </p:nvSpPr>
        <p:spPr>
          <a:xfrm>
            <a:off x="2711793" y="5118881"/>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3" name="右箭头 32"/>
          <p:cNvSpPr/>
          <p:nvPr/>
        </p:nvSpPr>
        <p:spPr>
          <a:xfrm rot="16200000">
            <a:off x="4031940" y="5317772"/>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4" name="右箭头 33"/>
          <p:cNvSpPr/>
          <p:nvPr/>
        </p:nvSpPr>
        <p:spPr>
          <a:xfrm rot="10800000">
            <a:off x="6312193" y="5118881"/>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5" name="右箭头 34"/>
          <p:cNvSpPr/>
          <p:nvPr/>
        </p:nvSpPr>
        <p:spPr>
          <a:xfrm rot="16200000">
            <a:off x="4992047" y="5298901"/>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Tree>
    <p:extLst>
      <p:ext uri="{BB962C8B-B14F-4D97-AF65-F5344CB8AC3E}">
        <p14:creationId xmlns:p14="http://schemas.microsoft.com/office/powerpoint/2010/main" val="1131601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The New Scheduler()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33</a:t>
            </a:fld>
            <a:endParaRPr lang="zh-CN" altLang="en-US"/>
          </a:p>
        </p:txBody>
      </p:sp>
      <p:sp>
        <p:nvSpPr>
          <p:cNvPr id="5" name="Content Placeholder 2"/>
          <p:cNvSpPr>
            <a:spLocks noGrp="1"/>
          </p:cNvSpPr>
          <p:nvPr>
            <p:ph idx="1"/>
          </p:nvPr>
        </p:nvSpPr>
        <p:spPr>
          <a:xfrm>
            <a:off x="1000393" y="1177313"/>
            <a:ext cx="7112000" cy="4254500"/>
          </a:xfrm>
        </p:spPr>
        <p:txBody>
          <a:bodyPr>
            <a:normAutofit fontScale="77500" lnSpcReduction="20000"/>
          </a:bodyPr>
          <a:lstStyle/>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16 </a:t>
            </a:r>
            <a:r>
              <a:rPr lang="en-US" altLang="zh-CN" sz="1667" b="1" dirty="0">
                <a:latin typeface="Consolas" panose="020B0609020204030204" pitchFamily="49" charset="0"/>
                <a:ea typeface="MS PGothic" charset="0"/>
                <a:cs typeface="Consolas" panose="020B0609020204030204" pitchFamily="49" charset="0"/>
              </a:rPr>
              <a:t>procedure </a:t>
            </a:r>
            <a:r>
              <a:rPr lang="en-US" altLang="zh-CN" sz="1667" dirty="0">
                <a:latin typeface="Consolas" panose="020B0609020204030204" pitchFamily="49" charset="0"/>
                <a:ea typeface="MS PGothic" charset="0"/>
                <a:cs typeface="Consolas" panose="020B0609020204030204" pitchFamily="49" charset="0"/>
              </a:rPr>
              <a:t>SCHEDULER</a:t>
            </a:r>
            <a:r>
              <a:rPr lang="en-US" altLang="zh-CN" sz="1667" b="1" dirty="0">
                <a:latin typeface="Consolas" panose="020B0609020204030204" pitchFamily="49" charset="0"/>
                <a:ea typeface="MS PGothic" charset="0"/>
                <a:cs typeface="Consolas" panose="020B0609020204030204" pitchFamily="49" charset="0"/>
              </a:rPr>
              <a:t> ()</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17 	    </a:t>
            </a:r>
            <a:r>
              <a:rPr lang="en-US" altLang="zh-CN" sz="1667" b="1" dirty="0">
                <a:latin typeface="Consolas" panose="020B0609020204030204" pitchFamily="49" charset="0"/>
                <a:ea typeface="MS PGothic" charset="0"/>
                <a:cs typeface="Consolas" panose="020B0609020204030204" pitchFamily="49" charset="0"/>
              </a:rPr>
              <a:t>while </a:t>
            </a:r>
            <a:r>
              <a:rPr lang="en-US" altLang="zh-CN" sz="1667" i="1" dirty="0">
                <a:solidFill>
                  <a:srgbClr val="4F81BD"/>
                </a:solidFill>
                <a:latin typeface="Consolas" panose="020B0609020204030204" pitchFamily="49" charset="0"/>
                <a:ea typeface="MS PGothic" charset="0"/>
                <a:cs typeface="Consolas" panose="020B0609020204030204" pitchFamily="49" charset="0"/>
              </a:rPr>
              <a:t>shutdown</a:t>
            </a:r>
            <a:r>
              <a:rPr lang="en-US" altLang="zh-CN" sz="1667" b="1" dirty="0">
                <a:solidFill>
                  <a:srgbClr val="4F81BD"/>
                </a:solidFill>
                <a:latin typeface="Consolas" panose="020B0609020204030204" pitchFamily="49" charset="0"/>
                <a:ea typeface="MS PGothic" charset="0"/>
                <a:cs typeface="Consolas" panose="020B0609020204030204" pitchFamily="49" charset="0"/>
              </a:rPr>
              <a:t> </a:t>
            </a:r>
            <a:r>
              <a:rPr lang="en-US" altLang="zh-CN" sz="1667" b="1" dirty="0">
                <a:latin typeface="Consolas" panose="020B0609020204030204" pitchFamily="49" charset="0"/>
                <a:ea typeface="MS PGothic" charset="0"/>
                <a:cs typeface="Consolas" panose="020B0609020204030204" pitchFamily="49" charset="0"/>
              </a:rPr>
              <a:t>= </a:t>
            </a:r>
            <a:r>
              <a:rPr lang="en-US" altLang="zh-CN" sz="1667" dirty="0">
                <a:latin typeface="Consolas" panose="020B0609020204030204" pitchFamily="49" charset="0"/>
                <a:ea typeface="MS PGothic" charset="0"/>
                <a:cs typeface="Consolas" panose="020B0609020204030204" pitchFamily="49" charset="0"/>
              </a:rPr>
              <a:t>FALSE</a:t>
            </a:r>
            <a:r>
              <a:rPr lang="en-US" altLang="zh-CN" sz="1667" b="1" dirty="0">
                <a:latin typeface="Consolas" panose="020B0609020204030204" pitchFamily="49" charset="0"/>
                <a:ea typeface="MS PGothic" charset="0"/>
                <a:cs typeface="Consolas" panose="020B0609020204030204" pitchFamily="49" charset="0"/>
              </a:rPr>
              <a:t> do</a:t>
            </a:r>
          </a:p>
          <a:p>
            <a:pPr>
              <a:lnSpc>
                <a:spcPct val="160000"/>
              </a:lnSpc>
              <a:spcBef>
                <a:spcPts val="0"/>
              </a:spcBef>
              <a:buFontTx/>
              <a:buNone/>
            </a:pPr>
            <a:r>
              <a:rPr lang="en-US" altLang="zh-CN" sz="1667" dirty="0">
                <a:solidFill>
                  <a:schemeClr val="accent1"/>
                </a:solidFill>
                <a:latin typeface="Consolas" panose="020B0609020204030204" pitchFamily="49" charset="0"/>
                <a:ea typeface="MS PGothic" charset="0"/>
                <a:cs typeface="Consolas" panose="020B0609020204030204" pitchFamily="49" charset="0"/>
              </a:rPr>
              <a:t>18 		ACQUIRE (</a:t>
            </a:r>
            <a:r>
              <a:rPr lang="en-US" altLang="zh-CN" sz="1667" i="1" dirty="0" err="1">
                <a:solidFill>
                  <a:schemeClr val="accent1"/>
                </a:solidFill>
                <a:latin typeface="Consolas" panose="020B0609020204030204" pitchFamily="49" charset="0"/>
                <a:ea typeface="MS PGothic" charset="0"/>
                <a:cs typeface="Consolas" panose="020B0609020204030204" pitchFamily="49" charset="0"/>
              </a:rPr>
              <a:t>threadtable_lock</a:t>
            </a:r>
            <a:r>
              <a:rPr lang="en-US" altLang="zh-CN" sz="1667" dirty="0">
                <a:solidFill>
                  <a:schemeClr val="accent1"/>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19 		</a:t>
            </a:r>
            <a:r>
              <a:rPr lang="en-US" altLang="zh-CN" sz="1667" b="1" dirty="0">
                <a:latin typeface="Consolas" panose="020B0609020204030204" pitchFamily="49" charset="0"/>
                <a:ea typeface="MS PGothic" charset="0"/>
                <a:cs typeface="Consolas" panose="020B0609020204030204" pitchFamily="49" charset="0"/>
              </a:rPr>
              <a:t>for </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b="1" dirty="0">
                <a:latin typeface="Consolas" panose="020B0609020204030204" pitchFamily="49" charset="0"/>
                <a:ea typeface="MS PGothic" charset="0"/>
                <a:cs typeface="Consolas" panose="020B0609020204030204" pitchFamily="49" charset="0"/>
              </a:rPr>
              <a:t> from </a:t>
            </a:r>
            <a:r>
              <a:rPr lang="en-US" altLang="zh-CN" sz="1667" dirty="0">
                <a:latin typeface="Consolas" panose="020B0609020204030204" pitchFamily="49" charset="0"/>
                <a:ea typeface="MS PGothic" charset="0"/>
                <a:cs typeface="Consolas" panose="020B0609020204030204" pitchFamily="49" charset="0"/>
              </a:rPr>
              <a:t>0</a:t>
            </a:r>
            <a:r>
              <a:rPr lang="en-US" altLang="zh-CN" sz="1667" b="1" dirty="0">
                <a:latin typeface="Consolas" panose="020B0609020204030204" pitchFamily="49" charset="0"/>
                <a:ea typeface="MS PGothic" charset="0"/>
                <a:cs typeface="Consolas" panose="020B0609020204030204" pitchFamily="49" charset="0"/>
              </a:rPr>
              <a:t> until </a:t>
            </a:r>
            <a:r>
              <a:rPr lang="en-US" altLang="zh-CN" sz="1667" dirty="0">
                <a:latin typeface="Consolas" panose="020B0609020204030204" pitchFamily="49" charset="0"/>
                <a:ea typeface="MS PGothic" charset="0"/>
                <a:cs typeface="Consolas" panose="020B0609020204030204" pitchFamily="49" charset="0"/>
              </a:rPr>
              <a:t>7</a:t>
            </a:r>
            <a:r>
              <a:rPr lang="en-US" altLang="zh-CN" sz="1667" b="1" dirty="0">
                <a:latin typeface="Consolas" panose="020B0609020204030204" pitchFamily="49" charset="0"/>
                <a:ea typeface="MS PGothic" charset="0"/>
                <a:cs typeface="Consolas" panose="020B0609020204030204" pitchFamily="49" charset="0"/>
              </a:rPr>
              <a:t> do</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20 		    </a:t>
            </a:r>
            <a:r>
              <a:rPr lang="en-US" altLang="zh-CN" sz="1667" b="1" dirty="0">
                <a:latin typeface="Consolas" panose="020B0609020204030204" pitchFamily="49" charset="0"/>
                <a:ea typeface="MS PGothic" charset="0"/>
                <a:cs typeface="Consolas" panose="020B0609020204030204" pitchFamily="49" charset="0"/>
              </a:rPr>
              <a:t>if </a:t>
            </a:r>
            <a:r>
              <a:rPr lang="en-US" altLang="zh-CN" sz="1667" dirty="0" err="1">
                <a:latin typeface="Consolas" panose="020B0609020204030204" pitchFamily="49" charset="0"/>
                <a:ea typeface="MS PGothic" charset="0"/>
                <a:cs typeface="Consolas" panose="020B0609020204030204" pitchFamily="49" charset="0"/>
              </a:rPr>
              <a:t>t</a:t>
            </a:r>
            <a:r>
              <a:rPr lang="en-US" altLang="zh-CN" sz="1667" i="1" dirty="0" err="1">
                <a:latin typeface="Consolas" panose="020B0609020204030204" pitchFamily="49" charset="0"/>
                <a:ea typeface="MS PGothic" charset="0"/>
                <a:cs typeface="Consolas" panose="020B0609020204030204" pitchFamily="49" charset="0"/>
              </a:rPr>
              <a:t>hreadtable</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a:latin typeface="Consolas" panose="020B0609020204030204" pitchFamily="49" charset="0"/>
                <a:ea typeface="MS PGothic" charset="0"/>
                <a:cs typeface="Consolas" panose="020B0609020204030204" pitchFamily="49" charset="0"/>
              </a:rPr>
              <a:t>state</a:t>
            </a:r>
            <a:r>
              <a:rPr lang="en-US" altLang="zh-CN" sz="1667" b="1" dirty="0">
                <a:latin typeface="Consolas" panose="020B0609020204030204" pitchFamily="49" charset="0"/>
                <a:ea typeface="MS PGothic" charset="0"/>
                <a:cs typeface="Consolas" panose="020B0609020204030204" pitchFamily="49" charset="0"/>
              </a:rPr>
              <a:t> = </a:t>
            </a:r>
            <a:r>
              <a:rPr lang="en-US" altLang="zh-CN" sz="1667" dirty="0">
                <a:latin typeface="Consolas" panose="020B0609020204030204" pitchFamily="49" charset="0"/>
                <a:ea typeface="MS PGothic" charset="0"/>
                <a:cs typeface="Consolas" panose="020B0609020204030204" pitchFamily="49" charset="0"/>
              </a:rPr>
              <a:t>RUNNABLE </a:t>
            </a:r>
            <a:r>
              <a:rPr lang="en-US" altLang="zh-CN" sz="1667" b="1" dirty="0">
                <a:latin typeface="Consolas" panose="020B0609020204030204" pitchFamily="49" charset="0"/>
                <a:ea typeface="MS PGothic" charset="0"/>
                <a:cs typeface="Consolas" panose="020B0609020204030204" pitchFamily="49" charset="0"/>
              </a:rPr>
              <a:t>then</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21 			</a:t>
            </a:r>
            <a:r>
              <a:rPr lang="en-US" altLang="zh-CN" sz="1667" dirty="0" err="1">
                <a:latin typeface="Consolas" panose="020B0609020204030204" pitchFamily="49" charset="0"/>
                <a:ea typeface="MS PGothic" charset="0"/>
                <a:cs typeface="Consolas" panose="020B0609020204030204" pitchFamily="49" charset="0"/>
              </a:rPr>
              <a:t>t</a:t>
            </a:r>
            <a:r>
              <a:rPr lang="en-US" altLang="zh-CN" sz="1667" i="1" dirty="0" err="1">
                <a:latin typeface="Consolas" panose="020B0609020204030204" pitchFamily="49" charset="0"/>
                <a:ea typeface="MS PGothic" charset="0"/>
                <a:cs typeface="Consolas" panose="020B0609020204030204" pitchFamily="49" charset="0"/>
              </a:rPr>
              <a:t>hreadtable</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r>
              <a:rPr lang="en-US" altLang="zh-CN" sz="1667" i="1" dirty="0">
                <a:latin typeface="Consolas" panose="020B0609020204030204" pitchFamily="49" charset="0"/>
                <a:ea typeface="MS PGothic" charset="0"/>
                <a:cs typeface="Consolas" panose="020B0609020204030204" pitchFamily="49" charset="0"/>
              </a:rPr>
              <a:t>state</a:t>
            </a:r>
            <a:r>
              <a:rPr lang="en-US" altLang="zh-CN" sz="1667" b="1" dirty="0">
                <a:latin typeface="Consolas" panose="020B0609020204030204" pitchFamily="49" charset="0"/>
                <a:ea typeface="MS PGothic" charset="0"/>
                <a:cs typeface="Consolas" panose="020B0609020204030204" pitchFamily="49" charset="0"/>
              </a:rPr>
              <a:t> </a:t>
            </a:r>
            <a:r>
              <a:rPr lang="en-US" altLang="zh-CN" sz="1667" dirty="0">
                <a:latin typeface="Consolas" panose="020B0609020204030204" pitchFamily="49" charset="0"/>
                <a:ea typeface="MS PGothic" charset="0"/>
                <a:cs typeface="Consolas" panose="020B0609020204030204" pitchFamily="49" charset="0"/>
              </a:rPr>
              <a:t>← RUNNING</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22 			</a:t>
            </a:r>
            <a:r>
              <a:rPr lang="en-US" altLang="zh-CN" sz="1667" dirty="0" err="1">
                <a:latin typeface="Consolas" panose="020B0609020204030204" pitchFamily="49" charset="0"/>
                <a:ea typeface="MS PGothic" charset="0"/>
                <a:cs typeface="Consolas" panose="020B0609020204030204" pitchFamily="49" charset="0"/>
              </a:rPr>
              <a:t>processor_table</a:t>
            </a:r>
            <a:r>
              <a:rPr lang="en-US" altLang="zh-CN" sz="1667" dirty="0">
                <a:latin typeface="Consolas" panose="020B0609020204030204" pitchFamily="49" charset="0"/>
                <a:ea typeface="MS PGothic" charset="0"/>
                <a:cs typeface="Consolas" panose="020B0609020204030204" pitchFamily="49" charset="0"/>
              </a:rPr>
              <a:t>[CPUID].</a:t>
            </a:r>
            <a:r>
              <a:rPr lang="en-US" altLang="zh-CN" sz="1667" i="1" dirty="0" err="1">
                <a:latin typeface="Consolas" panose="020B0609020204030204" pitchFamily="49" charset="0"/>
                <a:ea typeface="MS PGothic" charset="0"/>
                <a:cs typeface="Consolas" panose="020B0609020204030204" pitchFamily="49" charset="0"/>
              </a:rPr>
              <a:t>thread_id</a:t>
            </a:r>
            <a:r>
              <a:rPr lang="en-US" altLang="zh-CN" sz="1667" dirty="0">
                <a:latin typeface="Consolas" panose="020B0609020204030204" pitchFamily="49" charset="0"/>
                <a:ea typeface="MS PGothic" charset="0"/>
                <a:cs typeface="Consolas" panose="020B0609020204030204" pitchFamily="49" charset="0"/>
              </a:rPr>
              <a:t> ← </a:t>
            </a:r>
            <a:r>
              <a:rPr lang="en-US" altLang="zh-CN" sz="1667" i="1" dirty="0" err="1">
                <a:latin typeface="Consolas" panose="020B0609020204030204" pitchFamily="49" charset="0"/>
                <a:ea typeface="MS PGothic" charset="0"/>
                <a:cs typeface="Consolas" panose="020B0609020204030204" pitchFamily="49" charset="0"/>
              </a:rPr>
              <a:t>i</a:t>
            </a:r>
            <a:endParaRPr lang="en-US" altLang="zh-CN" sz="1667" i="1" dirty="0">
              <a:latin typeface="Consolas" panose="020B0609020204030204" pitchFamily="49" charset="0"/>
              <a:ea typeface="MS PGothic" charset="0"/>
              <a:cs typeface="Consolas" panose="020B0609020204030204" pitchFamily="49" charset="0"/>
            </a:endParaRP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23 			EXIT_PROCESSOR_LAYER (CPUID, </a:t>
            </a:r>
            <a:r>
              <a:rPr lang="en-US" altLang="zh-CN" sz="1667" i="1" dirty="0" err="1">
                <a:latin typeface="Consolas" panose="020B0609020204030204" pitchFamily="49" charset="0"/>
                <a:ea typeface="MS PGothic" charset="0"/>
                <a:cs typeface="Consolas" panose="020B0609020204030204" pitchFamily="49" charset="0"/>
              </a:rPr>
              <a:t>i</a:t>
            </a:r>
            <a:r>
              <a:rPr lang="en-US" altLang="zh-CN" sz="1667" dirty="0">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24 			</a:t>
            </a:r>
            <a:r>
              <a:rPr lang="en-US" altLang="zh-CN" sz="1667" b="1" dirty="0">
                <a:solidFill>
                  <a:srgbClr val="C0504D"/>
                </a:solidFill>
                <a:latin typeface="Consolas" panose="020B0609020204030204" pitchFamily="49" charset="0"/>
                <a:ea typeface="MS PGothic" charset="0"/>
                <a:cs typeface="Consolas" panose="020B0609020204030204" pitchFamily="49" charset="0"/>
              </a:rPr>
              <a:t>if </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threadtable</a:t>
            </a:r>
            <a:r>
              <a:rPr lang="en-US" altLang="zh-CN" sz="1667" i="1"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i="1"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kill_or_continue</a:t>
            </a:r>
            <a:r>
              <a:rPr lang="en-US" altLang="zh-CN" sz="1667" i="1" dirty="0">
                <a:solidFill>
                  <a:srgbClr val="C0504D"/>
                </a:solidFill>
                <a:latin typeface="Consolas" panose="020B0609020204030204" pitchFamily="49" charset="0"/>
                <a:ea typeface="MS PGothic" charset="0"/>
                <a:cs typeface="Consolas" panose="020B0609020204030204" pitchFamily="49" charset="0"/>
              </a:rPr>
              <a:t> </a:t>
            </a:r>
            <a:r>
              <a:rPr lang="en-US" altLang="zh-CN" sz="1667" dirty="0">
                <a:solidFill>
                  <a:srgbClr val="C0504D"/>
                </a:solidFill>
                <a:latin typeface="Consolas" panose="020B0609020204030204" pitchFamily="49" charset="0"/>
                <a:ea typeface="MS PGothic" charset="0"/>
                <a:cs typeface="Consolas" panose="020B0609020204030204" pitchFamily="49" charset="0"/>
              </a:rPr>
              <a:t>= KILL </a:t>
            </a:r>
            <a:r>
              <a:rPr lang="en-US" altLang="zh-CN" sz="1667" b="1" dirty="0">
                <a:solidFill>
                  <a:srgbClr val="C0504D"/>
                </a:solidFill>
                <a:latin typeface="Consolas" panose="020B0609020204030204" pitchFamily="49" charset="0"/>
                <a:ea typeface="MS PGothic" charset="0"/>
                <a:cs typeface="Consolas" panose="020B0609020204030204" pitchFamily="49" charset="0"/>
              </a:rPr>
              <a:t>then</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25 				 </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a:solidFill>
                  <a:srgbClr val="C0504D"/>
                </a:solidFill>
                <a:latin typeface="Consolas" panose="020B0609020204030204" pitchFamily="49" charset="0"/>
                <a:ea typeface="MS PGothic" charset="0"/>
                <a:cs typeface="Consolas" panose="020B0609020204030204" pitchFamily="49" charset="0"/>
              </a:rPr>
              <a:t>state</a:t>
            </a:r>
            <a:r>
              <a:rPr lang="en-US" altLang="zh-CN" sz="1667" dirty="0">
                <a:solidFill>
                  <a:srgbClr val="C0504D"/>
                </a:solidFill>
                <a:latin typeface="Consolas" panose="020B0609020204030204" pitchFamily="49" charset="0"/>
                <a:ea typeface="MS PGothic" charset="0"/>
                <a:cs typeface="Consolas" panose="020B0609020204030204" pitchFamily="49" charset="0"/>
              </a:rPr>
              <a:t> ← FREE</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26 				 DEALLOCATE(</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 </a:t>
            </a:r>
            <a:r>
              <a:rPr lang="en-US" altLang="zh-CN" sz="1667" i="1" dirty="0">
                <a:solidFill>
                  <a:srgbClr val="C0504D"/>
                </a:solidFill>
                <a:latin typeface="Consolas" panose="020B0609020204030204" pitchFamily="49" charset="0"/>
                <a:ea typeface="MS PGothic" charset="0"/>
                <a:cs typeface="Consolas" panose="020B0609020204030204" pitchFamily="49" charset="0"/>
              </a:rPr>
              <a:t>stack</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solidFill>
                  <a:srgbClr val="C0504D"/>
                </a:solidFill>
                <a:latin typeface="Consolas" panose="020B0609020204030204" pitchFamily="49" charset="0"/>
                <a:ea typeface="MS PGothic" charset="0"/>
                <a:cs typeface="Consolas" panose="020B0609020204030204" pitchFamily="49" charset="0"/>
              </a:rPr>
              <a:t>27 				 </a:t>
            </a:r>
            <a:r>
              <a:rPr lang="en-US" altLang="zh-CN" sz="1667" dirty="0" err="1">
                <a:solidFill>
                  <a:srgbClr val="C0504D"/>
                </a:solidFill>
                <a:latin typeface="Consolas" panose="020B0609020204030204" pitchFamily="49" charset="0"/>
                <a:ea typeface="MS PGothic" charset="0"/>
                <a:cs typeface="Consolas" panose="020B0609020204030204" pitchFamily="49" charset="0"/>
              </a:rPr>
              <a:t>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hreadtable</a:t>
            </a:r>
            <a:r>
              <a:rPr lang="en-US" altLang="zh-CN" sz="1667" dirty="0">
                <a:solidFill>
                  <a:srgbClr val="C0504D"/>
                </a:solidFill>
                <a:latin typeface="Consolas" panose="020B0609020204030204" pitchFamily="49" charset="0"/>
                <a:ea typeface="MS PGothic" charset="0"/>
                <a:cs typeface="Consolas" panose="020B0609020204030204" pitchFamily="49" charset="0"/>
              </a:rPr>
              <a:t>[</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i</a:t>
            </a:r>
            <a:r>
              <a:rPr lang="en-US" altLang="zh-CN" sz="1667" dirty="0">
                <a:solidFill>
                  <a:srgbClr val="C0504D"/>
                </a:solidFill>
                <a:latin typeface="Consolas" panose="020B0609020204030204" pitchFamily="49" charset="0"/>
                <a:ea typeface="MS PGothic" charset="0"/>
                <a:cs typeface="Consolas" panose="020B0609020204030204" pitchFamily="49" charset="0"/>
              </a:rPr>
              <a:t>]. </a:t>
            </a:r>
            <a:r>
              <a:rPr lang="en-US" altLang="zh-CN" sz="1667" i="1" dirty="0" err="1">
                <a:solidFill>
                  <a:srgbClr val="C0504D"/>
                </a:solidFill>
                <a:latin typeface="Consolas" panose="020B0609020204030204" pitchFamily="49" charset="0"/>
                <a:ea typeface="MS PGothic" charset="0"/>
                <a:cs typeface="Consolas" panose="020B0609020204030204" pitchFamily="49" charset="0"/>
              </a:rPr>
              <a:t>kill_or_continue</a:t>
            </a:r>
            <a:r>
              <a:rPr lang="en-US" altLang="zh-CN" sz="1667" dirty="0">
                <a:solidFill>
                  <a:srgbClr val="C0504D"/>
                </a:solidFill>
                <a:latin typeface="Consolas" panose="020B0609020204030204" pitchFamily="49" charset="0"/>
                <a:ea typeface="MS PGothic" charset="0"/>
                <a:cs typeface="Consolas" panose="020B0609020204030204" pitchFamily="49" charset="0"/>
              </a:rPr>
              <a:t> = CONTINUE</a:t>
            </a:r>
          </a:p>
          <a:p>
            <a:pPr>
              <a:lnSpc>
                <a:spcPct val="160000"/>
              </a:lnSpc>
              <a:spcBef>
                <a:spcPts val="0"/>
              </a:spcBef>
              <a:buFontTx/>
              <a:buNone/>
            </a:pPr>
            <a:r>
              <a:rPr lang="en-US" altLang="zh-CN" sz="1667" dirty="0">
                <a:solidFill>
                  <a:srgbClr val="4F81BD"/>
                </a:solidFill>
                <a:latin typeface="Consolas" panose="020B0609020204030204" pitchFamily="49" charset="0"/>
                <a:ea typeface="MS PGothic" charset="0"/>
                <a:cs typeface="Consolas" panose="020B0609020204030204" pitchFamily="49" charset="0"/>
              </a:rPr>
              <a:t>28 		RELEASE (</a:t>
            </a:r>
            <a:r>
              <a:rPr lang="en-US" altLang="zh-CN" sz="1667" i="1" dirty="0" err="1">
                <a:solidFill>
                  <a:srgbClr val="4F81BD"/>
                </a:solidFill>
                <a:latin typeface="Consolas" panose="020B0609020204030204" pitchFamily="49" charset="0"/>
                <a:ea typeface="MS PGothic" charset="0"/>
                <a:cs typeface="Consolas" panose="020B0609020204030204" pitchFamily="49" charset="0"/>
              </a:rPr>
              <a:t>threadtable_lock</a:t>
            </a:r>
            <a:r>
              <a:rPr lang="en-US" altLang="zh-CN" sz="1667" dirty="0">
                <a:solidFill>
                  <a:srgbClr val="4F81BD"/>
                </a:solidFill>
                <a:latin typeface="Consolas" panose="020B0609020204030204" pitchFamily="49" charset="0"/>
                <a:ea typeface="MS PGothic" charset="0"/>
                <a:cs typeface="Consolas" panose="020B0609020204030204" pitchFamily="49" charset="0"/>
              </a:rPr>
              <a:t>)</a:t>
            </a:r>
          </a:p>
          <a:p>
            <a:pPr>
              <a:lnSpc>
                <a:spcPct val="160000"/>
              </a:lnSpc>
              <a:spcBef>
                <a:spcPts val="0"/>
              </a:spcBef>
              <a:buFontTx/>
              <a:buNone/>
            </a:pPr>
            <a:r>
              <a:rPr lang="en-US" altLang="zh-CN" sz="1667" dirty="0">
                <a:latin typeface="Consolas" panose="020B0609020204030204" pitchFamily="49" charset="0"/>
                <a:ea typeface="MS PGothic" charset="0"/>
                <a:cs typeface="Consolas" panose="020B0609020204030204" pitchFamily="49" charset="0"/>
              </a:rPr>
              <a:t>29     </a:t>
            </a:r>
            <a:r>
              <a:rPr lang="en-US" altLang="zh-CN" sz="1667" b="1" dirty="0">
                <a:latin typeface="Consolas" panose="020B0609020204030204" pitchFamily="49" charset="0"/>
                <a:ea typeface="MS PGothic" charset="0"/>
                <a:cs typeface="Consolas" panose="020B0609020204030204" pitchFamily="49" charset="0"/>
              </a:rPr>
              <a:t>return 		</a:t>
            </a:r>
            <a:r>
              <a:rPr lang="en-US" altLang="zh-CN" sz="1667" dirty="0">
                <a:latin typeface="Consolas" panose="020B0609020204030204" pitchFamily="49" charset="0"/>
                <a:ea typeface="MS PGothic" charset="0"/>
                <a:cs typeface="Consolas" panose="020B0609020204030204" pitchFamily="49" charset="0"/>
              </a:rPr>
              <a:t>// Go shut down this processor</a:t>
            </a:r>
          </a:p>
        </p:txBody>
      </p:sp>
    </p:spTree>
    <p:extLst>
      <p:ext uri="{BB962C8B-B14F-4D97-AF65-F5344CB8AC3E}">
        <p14:creationId xmlns:p14="http://schemas.microsoft.com/office/powerpoint/2010/main" val="3014932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34</a:t>
            </a:fld>
            <a:endParaRPr lang="zh-CN" altLang="en-US"/>
          </a:p>
        </p:txBody>
      </p:sp>
      <p:pic>
        <p:nvPicPr>
          <p:cNvPr id="5" name="图片 4"/>
          <p:cNvPicPr>
            <a:picLocks noChangeAspect="1"/>
          </p:cNvPicPr>
          <p:nvPr/>
        </p:nvPicPr>
        <p:blipFill rotWithShape="1">
          <a:blip r:embed="rId3"/>
          <a:srcRect l="9304" r="18850"/>
          <a:stretch/>
        </p:blipFill>
        <p:spPr>
          <a:xfrm>
            <a:off x="4451987" y="997294"/>
            <a:ext cx="3717084" cy="2328148"/>
          </a:xfrm>
          <a:prstGeom prst="rect">
            <a:avLst/>
          </a:prstGeom>
          <a:ln>
            <a:solidFill>
              <a:srgbClr val="000000"/>
            </a:solidFill>
          </a:ln>
        </p:spPr>
      </p:pic>
      <p:sp>
        <p:nvSpPr>
          <p:cNvPr id="6" name="矩形 5"/>
          <p:cNvSpPr/>
          <p:nvPr/>
        </p:nvSpPr>
        <p:spPr>
          <a:xfrm>
            <a:off x="2193787"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7" name="矩形 6"/>
          <p:cNvSpPr/>
          <p:nvPr/>
        </p:nvSpPr>
        <p:spPr>
          <a:xfrm>
            <a:off x="2868954" y="3817607"/>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8" name="矩形 7"/>
          <p:cNvSpPr/>
          <p:nvPr/>
        </p:nvSpPr>
        <p:spPr>
          <a:xfrm>
            <a:off x="2988967"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9" name="矩形 8"/>
          <p:cNvSpPr/>
          <p:nvPr/>
        </p:nvSpPr>
        <p:spPr>
          <a:xfrm>
            <a:off x="3644304"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10" name="矩形 9"/>
          <p:cNvSpPr/>
          <p:nvPr/>
        </p:nvSpPr>
        <p:spPr>
          <a:xfrm>
            <a:off x="7705256" y="381760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1" name="矩形 10"/>
          <p:cNvSpPr/>
          <p:nvPr/>
        </p:nvSpPr>
        <p:spPr>
          <a:xfrm>
            <a:off x="4944949" y="3817607"/>
            <a:ext cx="600067"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dirty="0"/>
          </a:p>
        </p:txBody>
      </p:sp>
      <p:sp>
        <p:nvSpPr>
          <p:cNvPr id="12" name="矩形 11"/>
          <p:cNvSpPr/>
          <p:nvPr/>
        </p:nvSpPr>
        <p:spPr>
          <a:xfrm>
            <a:off x="862949" y="3828297"/>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App</a:t>
            </a:r>
            <a:endParaRPr kumimoji="1" lang="zh-CN" altLang="en-US" sz="1333" dirty="0"/>
          </a:p>
        </p:txBody>
      </p:sp>
      <p:sp>
        <p:nvSpPr>
          <p:cNvPr id="13" name="矩形 12"/>
          <p:cNvSpPr/>
          <p:nvPr/>
        </p:nvSpPr>
        <p:spPr>
          <a:xfrm>
            <a:off x="1523023" y="3817607"/>
            <a:ext cx="528698"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4" name="矩形 13"/>
          <p:cNvSpPr/>
          <p:nvPr/>
        </p:nvSpPr>
        <p:spPr>
          <a:xfrm>
            <a:off x="86227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15" name="矩形 14"/>
          <p:cNvSpPr/>
          <p:nvPr/>
        </p:nvSpPr>
        <p:spPr>
          <a:xfrm>
            <a:off x="1524719" y="4357667"/>
            <a:ext cx="528698"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16" name="矩形 15"/>
          <p:cNvSpPr/>
          <p:nvPr/>
        </p:nvSpPr>
        <p:spPr>
          <a:xfrm>
            <a:off x="2866736" y="4357667"/>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dirty="0"/>
          </a:p>
        </p:txBody>
      </p:sp>
      <p:sp>
        <p:nvSpPr>
          <p:cNvPr id="17" name="矩形 16"/>
          <p:cNvSpPr/>
          <p:nvPr/>
        </p:nvSpPr>
        <p:spPr>
          <a:xfrm>
            <a:off x="1524719" y="4665444"/>
            <a:ext cx="528698"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b="1" dirty="0"/>
              <a:t>ENTER</a:t>
            </a:r>
            <a:endParaRPr kumimoji="1" lang="zh-CN" altLang="en-US" sz="1000" b="1" dirty="0"/>
          </a:p>
        </p:txBody>
      </p:sp>
      <p:sp>
        <p:nvSpPr>
          <p:cNvPr id="18" name="矩形 17"/>
          <p:cNvSpPr/>
          <p:nvPr/>
        </p:nvSpPr>
        <p:spPr>
          <a:xfrm>
            <a:off x="2191568" y="4365410"/>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19" name="矩形 18"/>
          <p:cNvSpPr/>
          <p:nvPr/>
        </p:nvSpPr>
        <p:spPr>
          <a:xfrm>
            <a:off x="86227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20" name="矩形 19"/>
          <p:cNvSpPr/>
          <p:nvPr/>
        </p:nvSpPr>
        <p:spPr>
          <a:xfrm>
            <a:off x="1524720"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21" name="矩形 20"/>
          <p:cNvSpPr/>
          <p:nvPr/>
        </p:nvSpPr>
        <p:spPr>
          <a:xfrm>
            <a:off x="2191568"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22" name="矩形 21"/>
          <p:cNvSpPr/>
          <p:nvPr/>
        </p:nvSpPr>
        <p:spPr>
          <a:xfrm>
            <a:off x="2902504"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23" name="矩形 22"/>
          <p:cNvSpPr/>
          <p:nvPr/>
        </p:nvSpPr>
        <p:spPr>
          <a:xfrm>
            <a:off x="2866736" y="466544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24" name="右箭头 23"/>
          <p:cNvSpPr/>
          <p:nvPr/>
        </p:nvSpPr>
        <p:spPr>
          <a:xfrm>
            <a:off x="1224686"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25" name="矩形 24"/>
          <p:cNvSpPr/>
          <p:nvPr/>
        </p:nvSpPr>
        <p:spPr>
          <a:xfrm>
            <a:off x="742264" y="4779374"/>
            <a:ext cx="574196" cy="348878"/>
          </a:xfrm>
          <a:prstGeom prst="rect">
            <a:avLst/>
          </a:prstGeom>
        </p:spPr>
        <p:txBody>
          <a:bodyPr wrap="none">
            <a:spAutoFit/>
          </a:bodyPr>
          <a:lstStyle/>
          <a:p>
            <a:r>
              <a:rPr kumimoji="1" lang="en-US" altLang="zh-CN" sz="1667" b="1" dirty="0">
                <a:solidFill>
                  <a:schemeClr val="accent1"/>
                </a:solidFill>
              </a:rPr>
              <a:t>SP-1</a:t>
            </a:r>
            <a:endParaRPr lang="zh-CN" altLang="en-US" sz="1667" b="1" dirty="0">
              <a:solidFill>
                <a:schemeClr val="accent1"/>
              </a:solidFill>
            </a:endParaRPr>
          </a:p>
        </p:txBody>
      </p:sp>
      <p:sp>
        <p:nvSpPr>
          <p:cNvPr id="26" name="矩形 25"/>
          <p:cNvSpPr/>
          <p:nvPr/>
        </p:nvSpPr>
        <p:spPr>
          <a:xfrm>
            <a:off x="2986749"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27" name="矩形 26"/>
          <p:cNvSpPr/>
          <p:nvPr/>
        </p:nvSpPr>
        <p:spPr>
          <a:xfrm>
            <a:off x="2986749" y="4665444"/>
            <a:ext cx="600067"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ENTER</a:t>
            </a:r>
            <a:endParaRPr kumimoji="1" lang="zh-CN" altLang="en-US" sz="1167" dirty="0"/>
          </a:p>
        </p:txBody>
      </p:sp>
      <p:sp>
        <p:nvSpPr>
          <p:cNvPr id="28" name="右箭头 27"/>
          <p:cNvSpPr/>
          <p:nvPr/>
        </p:nvSpPr>
        <p:spPr>
          <a:xfrm rot="10800000">
            <a:off x="3622585"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29" name="矩形 28"/>
          <p:cNvSpPr/>
          <p:nvPr/>
        </p:nvSpPr>
        <p:spPr>
          <a:xfrm>
            <a:off x="3811034" y="4785457"/>
            <a:ext cx="574196" cy="348878"/>
          </a:xfrm>
          <a:prstGeom prst="rect">
            <a:avLst/>
          </a:prstGeom>
        </p:spPr>
        <p:txBody>
          <a:bodyPr wrap="none">
            <a:spAutoFit/>
          </a:bodyPr>
          <a:lstStyle/>
          <a:p>
            <a:r>
              <a:rPr kumimoji="1" lang="en-US" altLang="zh-CN" sz="1667" b="1" dirty="0">
                <a:solidFill>
                  <a:schemeClr val="accent2"/>
                </a:solidFill>
              </a:rPr>
              <a:t>SP-2</a:t>
            </a:r>
            <a:endParaRPr lang="zh-CN" altLang="en-US" sz="1667" b="1" dirty="0">
              <a:solidFill>
                <a:schemeClr val="accent2"/>
              </a:solidFill>
            </a:endParaRPr>
          </a:p>
        </p:txBody>
      </p:sp>
      <p:sp>
        <p:nvSpPr>
          <p:cNvPr id="30" name="矩形 29"/>
          <p:cNvSpPr/>
          <p:nvPr/>
        </p:nvSpPr>
        <p:spPr>
          <a:xfrm>
            <a:off x="3642086"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YIELD</a:t>
            </a:r>
            <a:endParaRPr kumimoji="1" lang="zh-CN" altLang="en-US" sz="1167" dirty="0"/>
          </a:p>
        </p:txBody>
      </p:sp>
      <p:sp>
        <p:nvSpPr>
          <p:cNvPr id="31" name="矩形 30"/>
          <p:cNvSpPr/>
          <p:nvPr/>
        </p:nvSpPr>
        <p:spPr>
          <a:xfrm>
            <a:off x="3642086"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32" name="矩形 31"/>
          <p:cNvSpPr/>
          <p:nvPr/>
        </p:nvSpPr>
        <p:spPr>
          <a:xfrm>
            <a:off x="5596029" y="3465311"/>
            <a:ext cx="694421" cy="323165"/>
          </a:xfrm>
          <a:prstGeom prst="rect">
            <a:avLst/>
          </a:prstGeom>
        </p:spPr>
        <p:txBody>
          <a:bodyPr wrap="none">
            <a:spAutoFit/>
          </a:bodyPr>
          <a:lstStyle/>
          <a:p>
            <a:r>
              <a:rPr kumimoji="1" lang="en-US" altLang="zh-CN" sz="1500" dirty="0"/>
              <a:t>ENTER</a:t>
            </a:r>
            <a:endParaRPr lang="zh-CN" altLang="en-US" sz="1500" dirty="0"/>
          </a:p>
        </p:txBody>
      </p:sp>
      <p:sp>
        <p:nvSpPr>
          <p:cNvPr id="33" name="矩形 32"/>
          <p:cNvSpPr/>
          <p:nvPr/>
        </p:nvSpPr>
        <p:spPr>
          <a:xfrm>
            <a:off x="6262877" y="3465311"/>
            <a:ext cx="708848" cy="323165"/>
          </a:xfrm>
          <a:prstGeom prst="rect">
            <a:avLst/>
          </a:prstGeom>
        </p:spPr>
        <p:txBody>
          <a:bodyPr wrap="none">
            <a:spAutoFit/>
          </a:bodyPr>
          <a:lstStyle/>
          <a:p>
            <a:r>
              <a:rPr kumimoji="1" lang="en-US" altLang="zh-CN" sz="1500" dirty="0"/>
              <a:t>SCHED</a:t>
            </a:r>
            <a:endParaRPr lang="zh-CN" altLang="en-US" sz="1500" dirty="0"/>
          </a:p>
        </p:txBody>
      </p:sp>
      <p:sp>
        <p:nvSpPr>
          <p:cNvPr id="34" name="矩形 33"/>
          <p:cNvSpPr/>
          <p:nvPr/>
        </p:nvSpPr>
        <p:spPr>
          <a:xfrm>
            <a:off x="6982958" y="3465311"/>
            <a:ext cx="519694" cy="323165"/>
          </a:xfrm>
          <a:prstGeom prst="rect">
            <a:avLst/>
          </a:prstGeom>
        </p:spPr>
        <p:txBody>
          <a:bodyPr wrap="none">
            <a:spAutoFit/>
          </a:bodyPr>
          <a:lstStyle/>
          <a:p>
            <a:r>
              <a:rPr kumimoji="1" lang="en-US" altLang="zh-CN" sz="1500" dirty="0"/>
              <a:t>EXIT</a:t>
            </a:r>
            <a:endParaRPr lang="zh-CN" altLang="en-US" sz="1500" dirty="0"/>
          </a:p>
        </p:txBody>
      </p:sp>
      <p:sp>
        <p:nvSpPr>
          <p:cNvPr id="35" name="矩形 34"/>
          <p:cNvSpPr/>
          <p:nvPr/>
        </p:nvSpPr>
        <p:spPr>
          <a:xfrm>
            <a:off x="7703037" y="4357667"/>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36" name="矩形 35"/>
          <p:cNvSpPr/>
          <p:nvPr/>
        </p:nvSpPr>
        <p:spPr>
          <a:xfrm>
            <a:off x="7703038" y="3457567"/>
            <a:ext cx="619080" cy="323165"/>
          </a:xfrm>
          <a:prstGeom prst="rect">
            <a:avLst/>
          </a:prstGeom>
        </p:spPr>
        <p:txBody>
          <a:bodyPr wrap="none">
            <a:spAutoFit/>
          </a:bodyPr>
          <a:lstStyle/>
          <a:p>
            <a:r>
              <a:rPr kumimoji="1" lang="en-US" altLang="zh-CN" sz="1500" dirty="0"/>
              <a:t>YIELD</a:t>
            </a:r>
            <a:endParaRPr lang="zh-CN" altLang="en-US" sz="1500" dirty="0"/>
          </a:p>
        </p:txBody>
      </p:sp>
      <p:sp>
        <p:nvSpPr>
          <p:cNvPr id="37" name="右箭头 36"/>
          <p:cNvSpPr/>
          <p:nvPr/>
        </p:nvSpPr>
        <p:spPr>
          <a:xfrm rot="10800000">
            <a:off x="7692240" y="4845463"/>
            <a:ext cx="240027" cy="240027"/>
          </a:xfrm>
          <a:prstGeom prst="rightArrow">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38" name="矩形 37"/>
          <p:cNvSpPr/>
          <p:nvPr/>
        </p:nvSpPr>
        <p:spPr>
          <a:xfrm>
            <a:off x="7880689" y="4785457"/>
            <a:ext cx="574196" cy="348878"/>
          </a:xfrm>
          <a:prstGeom prst="rect">
            <a:avLst/>
          </a:prstGeom>
        </p:spPr>
        <p:txBody>
          <a:bodyPr wrap="none">
            <a:spAutoFit/>
          </a:bodyPr>
          <a:lstStyle/>
          <a:p>
            <a:r>
              <a:rPr kumimoji="1" lang="en-US" altLang="zh-CN" sz="1667" b="1" dirty="0">
                <a:solidFill>
                  <a:schemeClr val="accent1"/>
                </a:solidFill>
              </a:rPr>
              <a:t>SP-1</a:t>
            </a:r>
            <a:endParaRPr kumimoji="1" lang="zh-CN" altLang="en-US" sz="1667" b="1" dirty="0">
              <a:solidFill>
                <a:schemeClr val="accent1"/>
              </a:solidFill>
            </a:endParaRPr>
          </a:p>
        </p:txBody>
      </p:sp>
      <p:sp>
        <p:nvSpPr>
          <p:cNvPr id="39" name="矩形 38"/>
          <p:cNvSpPr/>
          <p:nvPr/>
        </p:nvSpPr>
        <p:spPr>
          <a:xfrm>
            <a:off x="4942731" y="4357667"/>
            <a:ext cx="600067"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333" dirty="0"/>
              <a:t>YIELD</a:t>
            </a:r>
            <a:endParaRPr kumimoji="1" lang="zh-CN" altLang="en-US" sz="1333" dirty="0"/>
          </a:p>
        </p:txBody>
      </p:sp>
      <p:sp>
        <p:nvSpPr>
          <p:cNvPr id="40" name="矩形 39"/>
          <p:cNvSpPr/>
          <p:nvPr/>
        </p:nvSpPr>
        <p:spPr>
          <a:xfrm>
            <a:off x="4942731" y="3465311"/>
            <a:ext cx="619080" cy="323165"/>
          </a:xfrm>
          <a:prstGeom prst="rect">
            <a:avLst/>
          </a:prstGeom>
        </p:spPr>
        <p:txBody>
          <a:bodyPr wrap="none">
            <a:spAutoFit/>
          </a:bodyPr>
          <a:lstStyle/>
          <a:p>
            <a:r>
              <a:rPr kumimoji="1" lang="en-US" altLang="zh-CN" sz="1500" dirty="0"/>
              <a:t>YIELD</a:t>
            </a:r>
            <a:endParaRPr lang="zh-CN" altLang="en-US" sz="1500" dirty="0"/>
          </a:p>
        </p:txBody>
      </p:sp>
      <p:sp>
        <p:nvSpPr>
          <p:cNvPr id="41" name="右箭头 40"/>
          <p:cNvSpPr/>
          <p:nvPr/>
        </p:nvSpPr>
        <p:spPr>
          <a:xfrm>
            <a:off x="5302771" y="4845463"/>
            <a:ext cx="240027" cy="240027"/>
          </a:xfrm>
          <a:prstGeom prst="rightArrow">
            <a:avLst/>
          </a:prstGeom>
          <a:solidFill>
            <a:srgbClr val="C05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42" name="矩形 41"/>
          <p:cNvSpPr/>
          <p:nvPr/>
        </p:nvSpPr>
        <p:spPr>
          <a:xfrm>
            <a:off x="4762711" y="4779374"/>
            <a:ext cx="574196" cy="348878"/>
          </a:xfrm>
          <a:prstGeom prst="rect">
            <a:avLst/>
          </a:prstGeom>
        </p:spPr>
        <p:txBody>
          <a:bodyPr wrap="none">
            <a:spAutoFit/>
          </a:bodyPr>
          <a:lstStyle/>
          <a:p>
            <a:r>
              <a:rPr kumimoji="1" lang="en-US" altLang="zh-CN" sz="1667" b="1" dirty="0">
                <a:solidFill>
                  <a:schemeClr val="accent2"/>
                </a:solidFill>
              </a:rPr>
              <a:t>SP-2</a:t>
            </a:r>
            <a:endParaRPr kumimoji="1" lang="zh-CN" altLang="en-US" sz="1667" b="1" dirty="0">
              <a:solidFill>
                <a:schemeClr val="accent2"/>
              </a:solidFill>
            </a:endParaRPr>
          </a:p>
        </p:txBody>
      </p:sp>
      <p:sp>
        <p:nvSpPr>
          <p:cNvPr id="43" name="矩形 42"/>
          <p:cNvSpPr/>
          <p:nvPr/>
        </p:nvSpPr>
        <p:spPr>
          <a:xfrm>
            <a:off x="4282658"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4" name="矩形 43"/>
          <p:cNvSpPr/>
          <p:nvPr/>
        </p:nvSpPr>
        <p:spPr>
          <a:xfrm>
            <a:off x="4614764" y="3817607"/>
            <a:ext cx="300033"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APP</a:t>
            </a:r>
            <a:endParaRPr kumimoji="1" lang="zh-CN" altLang="en-US" sz="1167" dirty="0"/>
          </a:p>
        </p:txBody>
      </p:sp>
      <p:sp>
        <p:nvSpPr>
          <p:cNvPr id="45" name="矩形 44"/>
          <p:cNvSpPr/>
          <p:nvPr/>
        </p:nvSpPr>
        <p:spPr>
          <a:xfrm>
            <a:off x="6262877"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6" name="矩形 45"/>
          <p:cNvSpPr/>
          <p:nvPr/>
        </p:nvSpPr>
        <p:spPr>
          <a:xfrm>
            <a:off x="6938045" y="3825350"/>
            <a:ext cx="600067" cy="53711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167"/>
          </a:p>
        </p:txBody>
      </p:sp>
      <p:sp>
        <p:nvSpPr>
          <p:cNvPr id="47" name="矩形 46"/>
          <p:cNvSpPr/>
          <p:nvPr/>
        </p:nvSpPr>
        <p:spPr>
          <a:xfrm>
            <a:off x="7058058" y="3825350"/>
            <a:ext cx="600067" cy="53711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8" name="矩形 47"/>
          <p:cNvSpPr/>
          <p:nvPr/>
        </p:nvSpPr>
        <p:spPr>
          <a:xfrm>
            <a:off x="5592114" y="3825350"/>
            <a:ext cx="528698" cy="53711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49" name="矩形 48"/>
          <p:cNvSpPr/>
          <p:nvPr/>
        </p:nvSpPr>
        <p:spPr>
          <a:xfrm>
            <a:off x="5593810" y="4365410"/>
            <a:ext cx="528698" cy="307777"/>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0" name="矩形 49"/>
          <p:cNvSpPr/>
          <p:nvPr/>
        </p:nvSpPr>
        <p:spPr>
          <a:xfrm>
            <a:off x="6935827" y="4365410"/>
            <a:ext cx="600067" cy="307777"/>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1" name="矩形 50"/>
          <p:cNvSpPr/>
          <p:nvPr/>
        </p:nvSpPr>
        <p:spPr>
          <a:xfrm>
            <a:off x="5593810" y="4673187"/>
            <a:ext cx="528698" cy="300033"/>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ENTER</a:t>
            </a:r>
            <a:endParaRPr kumimoji="1" lang="zh-CN" altLang="en-US" sz="1000" dirty="0"/>
          </a:p>
        </p:txBody>
      </p:sp>
      <p:sp>
        <p:nvSpPr>
          <p:cNvPr id="52" name="矩形 51"/>
          <p:cNvSpPr/>
          <p:nvPr/>
        </p:nvSpPr>
        <p:spPr>
          <a:xfrm>
            <a:off x="6260659" y="4373154"/>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SCHED</a:t>
            </a:r>
            <a:endParaRPr kumimoji="1" lang="zh-CN" altLang="en-US" sz="1167" dirty="0"/>
          </a:p>
        </p:txBody>
      </p:sp>
      <p:sp>
        <p:nvSpPr>
          <p:cNvPr id="53" name="矩形 52"/>
          <p:cNvSpPr/>
          <p:nvPr/>
        </p:nvSpPr>
        <p:spPr>
          <a:xfrm>
            <a:off x="6935827" y="4673187"/>
            <a:ext cx="600067"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54" name="矩形 53"/>
          <p:cNvSpPr/>
          <p:nvPr/>
        </p:nvSpPr>
        <p:spPr>
          <a:xfrm>
            <a:off x="7055840" y="4365410"/>
            <a:ext cx="600067" cy="307777"/>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55" name="矩形 54"/>
          <p:cNvSpPr/>
          <p:nvPr/>
        </p:nvSpPr>
        <p:spPr>
          <a:xfrm>
            <a:off x="7055840" y="4673187"/>
            <a:ext cx="600067" cy="300033"/>
          </a:xfrm>
          <a:prstGeom prst="rect">
            <a:avLst/>
          </a:prstGeom>
          <a:solidFill>
            <a:schemeClr val="accen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a:t>ENTER</a:t>
            </a:r>
            <a:endParaRPr kumimoji="1" lang="zh-CN" altLang="en-US" sz="1200" dirty="0"/>
          </a:p>
        </p:txBody>
      </p:sp>
      <p:sp>
        <p:nvSpPr>
          <p:cNvPr id="56" name="矩形 55"/>
          <p:cNvSpPr/>
          <p:nvPr/>
        </p:nvSpPr>
        <p:spPr>
          <a:xfrm>
            <a:off x="5690073" y="3833093"/>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57" name="矩形 56"/>
          <p:cNvSpPr/>
          <p:nvPr/>
        </p:nvSpPr>
        <p:spPr>
          <a:xfrm>
            <a:off x="5690073" y="437315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58" name="矩形 57"/>
          <p:cNvSpPr/>
          <p:nvPr/>
        </p:nvSpPr>
        <p:spPr>
          <a:xfrm>
            <a:off x="151166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59" name="右箭头 58"/>
          <p:cNvSpPr/>
          <p:nvPr/>
        </p:nvSpPr>
        <p:spPr>
          <a:xfrm rot="16200000">
            <a:off x="205172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0" name="右箭头 59"/>
          <p:cNvSpPr/>
          <p:nvPr/>
        </p:nvSpPr>
        <p:spPr>
          <a:xfrm rot="16200000">
            <a:off x="277180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1" name="矩形 60"/>
          <p:cNvSpPr/>
          <p:nvPr/>
        </p:nvSpPr>
        <p:spPr>
          <a:xfrm>
            <a:off x="5568830" y="5284382"/>
            <a:ext cx="2209066" cy="348878"/>
          </a:xfrm>
          <a:prstGeom prst="rect">
            <a:avLst/>
          </a:prstGeom>
        </p:spPr>
        <p:txBody>
          <a:bodyPr wrap="none">
            <a:spAutoFit/>
          </a:bodyPr>
          <a:lstStyle/>
          <a:p>
            <a:r>
              <a:rPr kumimoji="1" lang="en-US" altLang="zh-CN" sz="1667" b="1" dirty="0"/>
              <a:t>SP of Processor Thread</a:t>
            </a:r>
            <a:endParaRPr lang="zh-CN" altLang="en-US" sz="1667" b="1" dirty="0"/>
          </a:p>
        </p:txBody>
      </p:sp>
      <p:sp>
        <p:nvSpPr>
          <p:cNvPr id="62" name="右箭头 61"/>
          <p:cNvSpPr/>
          <p:nvPr/>
        </p:nvSpPr>
        <p:spPr>
          <a:xfrm rot="16200000">
            <a:off x="610889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3" name="右箭头 62"/>
          <p:cNvSpPr/>
          <p:nvPr/>
        </p:nvSpPr>
        <p:spPr>
          <a:xfrm rot="16200000">
            <a:off x="6828970" y="5044355"/>
            <a:ext cx="240027" cy="240027"/>
          </a:xfrm>
          <a:prstGeom prst="rightArrow">
            <a:avLst/>
          </a:prstGeom>
          <a:solidFill>
            <a:schemeClr val="tx1">
              <a:lumMod val="65000"/>
              <a:lumOff val="3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64" name="矩形 63"/>
          <p:cNvSpPr/>
          <p:nvPr/>
        </p:nvSpPr>
        <p:spPr>
          <a:xfrm>
            <a:off x="5690073" y="4673187"/>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b="1" dirty="0"/>
              <a:t>EXIT</a:t>
            </a:r>
            <a:endParaRPr kumimoji="1" lang="zh-CN" altLang="en-US" sz="1167" b="1" dirty="0"/>
          </a:p>
        </p:txBody>
      </p:sp>
      <p:sp>
        <p:nvSpPr>
          <p:cNvPr id="65" name="矩形 64"/>
          <p:cNvSpPr/>
          <p:nvPr/>
        </p:nvSpPr>
        <p:spPr>
          <a:xfrm>
            <a:off x="1511660" y="3817607"/>
            <a:ext cx="540060"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66" name="矩形 65"/>
          <p:cNvSpPr/>
          <p:nvPr/>
        </p:nvSpPr>
        <p:spPr>
          <a:xfrm>
            <a:off x="1620983" y="3825350"/>
            <a:ext cx="540060" cy="540060"/>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MAIN</a:t>
            </a:r>
            <a:endParaRPr kumimoji="1" lang="zh-CN" altLang="en-US" sz="1167" dirty="0"/>
          </a:p>
        </p:txBody>
      </p:sp>
      <p:sp>
        <p:nvSpPr>
          <p:cNvPr id="67" name="矩形 66"/>
          <p:cNvSpPr/>
          <p:nvPr/>
        </p:nvSpPr>
        <p:spPr>
          <a:xfrm>
            <a:off x="1620983" y="4365410"/>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SCHED</a:t>
            </a:r>
            <a:endParaRPr kumimoji="1" lang="zh-CN" altLang="en-US" sz="1000" dirty="0"/>
          </a:p>
        </p:txBody>
      </p:sp>
      <p:sp>
        <p:nvSpPr>
          <p:cNvPr id="68" name="矩形 67"/>
          <p:cNvSpPr/>
          <p:nvPr/>
        </p:nvSpPr>
        <p:spPr>
          <a:xfrm>
            <a:off x="1620983" y="4665444"/>
            <a:ext cx="540060" cy="300033"/>
          </a:xfrm>
          <a:prstGeom prst="rect">
            <a:avLst/>
          </a:prstGeom>
          <a:solidFill>
            <a:schemeClr val="tx1">
              <a:lumMod val="65000"/>
              <a:lumOff val="3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167" dirty="0"/>
              <a:t>EXIT</a:t>
            </a:r>
            <a:endParaRPr kumimoji="1" lang="zh-CN" altLang="en-US" sz="1167" dirty="0"/>
          </a:p>
        </p:txBody>
      </p:sp>
      <p:sp>
        <p:nvSpPr>
          <p:cNvPr id="69" name="矩形 68"/>
          <p:cNvSpPr/>
          <p:nvPr/>
        </p:nvSpPr>
        <p:spPr>
          <a:xfrm>
            <a:off x="7069760" y="3828865"/>
            <a:ext cx="600067" cy="1140127"/>
          </a:xfrm>
          <a:prstGeom prst="rect">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pic>
        <p:nvPicPr>
          <p:cNvPr id="70" name="图片 69"/>
          <p:cNvPicPr>
            <a:picLocks noChangeAspect="1"/>
          </p:cNvPicPr>
          <p:nvPr/>
        </p:nvPicPr>
        <p:blipFill rotWithShape="1">
          <a:blip r:embed="rId4"/>
          <a:srcRect l="12873"/>
          <a:stretch/>
        </p:blipFill>
        <p:spPr>
          <a:xfrm>
            <a:off x="911593" y="157200"/>
            <a:ext cx="3381655" cy="960107"/>
          </a:xfrm>
          <a:prstGeom prst="rect">
            <a:avLst/>
          </a:prstGeom>
          <a:ln w="38100" cmpd="sng">
            <a:solidFill>
              <a:srgbClr val="C0504D"/>
            </a:solidFill>
          </a:ln>
        </p:spPr>
      </p:pic>
      <p:pic>
        <p:nvPicPr>
          <p:cNvPr id="71" name="图片 70"/>
          <p:cNvPicPr>
            <a:picLocks noChangeAspect="1"/>
          </p:cNvPicPr>
          <p:nvPr/>
        </p:nvPicPr>
        <p:blipFill rotWithShape="1">
          <a:blip r:embed="rId5"/>
          <a:srcRect b="49070"/>
          <a:stretch/>
        </p:blipFill>
        <p:spPr>
          <a:xfrm>
            <a:off x="911593" y="1237320"/>
            <a:ext cx="3378948" cy="916846"/>
          </a:xfrm>
          <a:prstGeom prst="rect">
            <a:avLst/>
          </a:prstGeom>
          <a:ln>
            <a:solidFill>
              <a:srgbClr val="000000"/>
            </a:solidFill>
          </a:ln>
        </p:spPr>
      </p:pic>
      <p:pic>
        <p:nvPicPr>
          <p:cNvPr id="72" name="图片 71"/>
          <p:cNvPicPr>
            <a:picLocks noChangeAspect="1"/>
          </p:cNvPicPr>
          <p:nvPr/>
        </p:nvPicPr>
        <p:blipFill rotWithShape="1">
          <a:blip r:embed="rId5"/>
          <a:srcRect t="56146"/>
          <a:stretch/>
        </p:blipFill>
        <p:spPr>
          <a:xfrm>
            <a:off x="911594" y="2548093"/>
            <a:ext cx="3378948" cy="789460"/>
          </a:xfrm>
          <a:prstGeom prst="rect">
            <a:avLst/>
          </a:prstGeom>
          <a:ln>
            <a:solidFill>
              <a:srgbClr val="000000"/>
            </a:solidFill>
          </a:ln>
        </p:spPr>
      </p:pic>
      <p:sp>
        <p:nvSpPr>
          <p:cNvPr id="73" name="标题 1"/>
          <p:cNvSpPr>
            <a:spLocks noGrp="1"/>
          </p:cNvSpPr>
          <p:nvPr>
            <p:ph type="title"/>
          </p:nvPr>
        </p:nvSpPr>
        <p:spPr>
          <a:xfrm>
            <a:off x="4863413" y="120853"/>
            <a:ext cx="3308987" cy="648415"/>
          </a:xfrm>
        </p:spPr>
        <p:txBody>
          <a:bodyPr>
            <a:noAutofit/>
          </a:bodyPr>
          <a:lstStyle/>
          <a:p>
            <a:pPr algn="r"/>
            <a:r>
              <a:rPr kumimoji="1" lang="en-US" altLang="zh-CN" dirty="0"/>
              <a:t>Context Switch</a:t>
            </a:r>
            <a:endParaRPr kumimoji="1" lang="zh-CN" altLang="en-US" dirty="0"/>
          </a:p>
        </p:txBody>
      </p:sp>
      <p:sp>
        <p:nvSpPr>
          <p:cNvPr id="76" name="右箭头 75"/>
          <p:cNvSpPr/>
          <p:nvPr/>
        </p:nvSpPr>
        <p:spPr>
          <a:xfrm>
            <a:off x="851587" y="55473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7" name="右箭头 76"/>
          <p:cNvSpPr/>
          <p:nvPr/>
        </p:nvSpPr>
        <p:spPr>
          <a:xfrm>
            <a:off x="852127" y="157484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8" name="右箭头 77"/>
          <p:cNvSpPr/>
          <p:nvPr/>
        </p:nvSpPr>
        <p:spPr>
          <a:xfrm>
            <a:off x="852127" y="1766122"/>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79" name="右箭头 78"/>
          <p:cNvSpPr/>
          <p:nvPr/>
        </p:nvSpPr>
        <p:spPr>
          <a:xfrm>
            <a:off x="852127" y="195740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0" name="右箭头 79"/>
          <p:cNvSpPr/>
          <p:nvPr/>
        </p:nvSpPr>
        <p:spPr>
          <a:xfrm>
            <a:off x="5112060" y="2257433"/>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1" name="右箭头 80"/>
          <p:cNvSpPr/>
          <p:nvPr/>
        </p:nvSpPr>
        <p:spPr>
          <a:xfrm>
            <a:off x="851587" y="2748745"/>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2" name="右箭头 81"/>
          <p:cNvSpPr/>
          <p:nvPr/>
        </p:nvSpPr>
        <p:spPr>
          <a:xfrm>
            <a:off x="851587" y="291750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3" name="右箭头 82"/>
          <p:cNvSpPr/>
          <p:nvPr/>
        </p:nvSpPr>
        <p:spPr>
          <a:xfrm>
            <a:off x="851587" y="3097527"/>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4" name="右箭头 83"/>
          <p:cNvSpPr/>
          <p:nvPr/>
        </p:nvSpPr>
        <p:spPr>
          <a:xfrm>
            <a:off x="851587" y="91477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
        <p:nvSpPr>
          <p:cNvPr id="85" name="右箭头 84"/>
          <p:cNvSpPr/>
          <p:nvPr/>
        </p:nvSpPr>
        <p:spPr>
          <a:xfrm>
            <a:off x="5112060" y="2137420"/>
            <a:ext cx="240027"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33"/>
          </a:p>
        </p:txBody>
      </p:sp>
    </p:spTree>
    <p:extLst>
      <p:ext uri="{BB962C8B-B14F-4D97-AF65-F5344CB8AC3E}">
        <p14:creationId xmlns:p14="http://schemas.microsoft.com/office/powerpoint/2010/main" val="36594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6"/>
                                        </p:tgtEl>
                                      </p:cBhvr>
                                    </p:animEffect>
                                    <p:set>
                                      <p:cBhvr>
                                        <p:cTn id="26" dur="1" fill="hold">
                                          <p:stCondLst>
                                            <p:cond delay="499"/>
                                          </p:stCondLst>
                                        </p:cTn>
                                        <p:tgtEl>
                                          <p:spTgt spid="76"/>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fade">
                                      <p:cBhvr>
                                        <p:cTn id="35" dur="500"/>
                                        <p:tgtEl>
                                          <p:spTgt spid="6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500"/>
                                        <p:tgtEl>
                                          <p:spTgt spid="77"/>
                                        </p:tgtEl>
                                      </p:cBhvr>
                                    </p:animEffect>
                                    <p:set>
                                      <p:cBhvr>
                                        <p:cTn id="46" dur="1" fill="hold">
                                          <p:stCondLst>
                                            <p:cond delay="499"/>
                                          </p:stCondLst>
                                        </p:cTn>
                                        <p:tgtEl>
                                          <p:spTgt spid="77"/>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fade">
                                      <p:cBhvr>
                                        <p:cTn id="58" dur="500"/>
                                        <p:tgtEl>
                                          <p:spTgt spid="6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8"/>
                                        </p:tgtEl>
                                      </p:cBhvr>
                                    </p:animEffect>
                                    <p:set>
                                      <p:cBhvr>
                                        <p:cTn id="72" dur="1" fill="hold">
                                          <p:stCondLst>
                                            <p:cond delay="499"/>
                                          </p:stCondLst>
                                        </p:cTn>
                                        <p:tgtEl>
                                          <p:spTgt spid="78"/>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fade">
                                      <p:cBhvr>
                                        <p:cTn id="84" dur="500"/>
                                        <p:tgtEl>
                                          <p:spTgt spid="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79"/>
                                        </p:tgtEl>
                                      </p:cBhvr>
                                    </p:animEffect>
                                    <p:set>
                                      <p:cBhvr>
                                        <p:cTn id="92" dur="1" fill="hold">
                                          <p:stCondLst>
                                            <p:cond delay="499"/>
                                          </p:stCondLst>
                                        </p:cTn>
                                        <p:tgtEl>
                                          <p:spTgt spid="79"/>
                                        </p:tgtEl>
                                        <p:attrNameLst>
                                          <p:attrName>style.visibility</p:attrName>
                                        </p:attrNameLst>
                                      </p:cBhvr>
                                      <p:to>
                                        <p:strVal val="hidden"/>
                                      </p:to>
                                    </p:set>
                                  </p:childTnLst>
                                </p:cTn>
                              </p:par>
                            </p:childTnLst>
                          </p:cTn>
                        </p:par>
                        <p:par>
                          <p:cTn id="93" fill="hold">
                            <p:stCondLst>
                              <p:cond delay="500"/>
                            </p:stCondLst>
                            <p:childTnLst>
                              <p:par>
                                <p:cTn id="94" presetID="10" presetClass="entr" presetSubtype="0" fill="hold" grpId="0" nodeType="afterEffect">
                                  <p:stCondLst>
                                    <p:cond delay="0"/>
                                  </p:stCondLst>
                                  <p:childTnLst>
                                    <p:set>
                                      <p:cBhvr>
                                        <p:cTn id="95" dur="1" fill="hold">
                                          <p:stCondLst>
                                            <p:cond delay="0"/>
                                          </p:stCondLst>
                                        </p:cTn>
                                        <p:tgtEl>
                                          <p:spTgt spid="80"/>
                                        </p:tgtEl>
                                        <p:attrNameLst>
                                          <p:attrName>style.visibility</p:attrName>
                                        </p:attrNameLst>
                                      </p:cBhvr>
                                      <p:to>
                                        <p:strVal val="visible"/>
                                      </p:to>
                                    </p:set>
                                    <p:animEffect transition="in" filter="fade">
                                      <p:cBhvr>
                                        <p:cTn id="96" dur="500"/>
                                        <p:tgtEl>
                                          <p:spTgt spid="80"/>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1" nodeType="clickEffect">
                                  <p:stCondLst>
                                    <p:cond delay="0"/>
                                  </p:stCondLst>
                                  <p:childTnLst>
                                    <p:animEffect transition="out" filter="fade">
                                      <p:cBhvr>
                                        <p:cTn id="100" dur="500"/>
                                        <p:tgtEl>
                                          <p:spTgt spid="80"/>
                                        </p:tgtEl>
                                      </p:cBhvr>
                                    </p:animEffect>
                                    <p:set>
                                      <p:cBhvr>
                                        <p:cTn id="101" dur="1" fill="hold">
                                          <p:stCondLst>
                                            <p:cond delay="499"/>
                                          </p:stCondLst>
                                        </p:cTn>
                                        <p:tgtEl>
                                          <p:spTgt spid="80"/>
                                        </p:tgtEl>
                                        <p:attrNameLst>
                                          <p:attrName>style.visibility</p:attrName>
                                        </p:attrNameLst>
                                      </p:cBhvr>
                                      <p:to>
                                        <p:strVal val="hidden"/>
                                      </p:to>
                                    </p:set>
                                  </p:childTnLst>
                                </p:cTn>
                              </p:par>
                            </p:childTnLst>
                          </p:cTn>
                        </p:par>
                        <p:par>
                          <p:cTn id="102" fill="hold">
                            <p:stCondLst>
                              <p:cond delay="500"/>
                            </p:stCondLst>
                            <p:childTnLst>
                              <p:par>
                                <p:cTn id="103" presetID="10" presetClass="entr" presetSubtype="0" fill="hold" grpId="2" nodeType="afterEffect">
                                  <p:stCondLst>
                                    <p:cond delay="0"/>
                                  </p:stCondLst>
                                  <p:childTnLst>
                                    <p:set>
                                      <p:cBhvr>
                                        <p:cTn id="104" dur="1" fill="hold">
                                          <p:stCondLst>
                                            <p:cond delay="0"/>
                                          </p:stCondLst>
                                        </p:cTn>
                                        <p:tgtEl>
                                          <p:spTgt spid="85"/>
                                        </p:tgtEl>
                                        <p:attrNameLst>
                                          <p:attrName>style.visibility</p:attrName>
                                        </p:attrNameLst>
                                      </p:cBhvr>
                                      <p:to>
                                        <p:strVal val="visible"/>
                                      </p:to>
                                    </p:set>
                                    <p:animEffect transition="in" filter="fade">
                                      <p:cBhvr>
                                        <p:cTn id="105" dur="500"/>
                                        <p:tgtEl>
                                          <p:spTgt spid="85"/>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500"/>
                                        <p:tgtEl>
                                          <p:spTgt spid="2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6"/>
                                        </p:tgtEl>
                                        <p:attrNameLst>
                                          <p:attrName>style.visibility</p:attrName>
                                        </p:attrNameLst>
                                      </p:cBhvr>
                                      <p:to>
                                        <p:strVal val="visible"/>
                                      </p:to>
                                    </p:set>
                                    <p:animEffect transition="in" filter="fade">
                                      <p:cBhvr>
                                        <p:cTn id="116" dur="500"/>
                                        <p:tgtEl>
                                          <p:spTgt spid="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500"/>
                                        <p:tgtEl>
                                          <p:spTgt spid="23"/>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xit" presetSubtype="0" fill="hold" grpId="3" nodeType="clickEffect">
                                  <p:stCondLst>
                                    <p:cond delay="0"/>
                                  </p:stCondLst>
                                  <p:childTnLst>
                                    <p:animEffect transition="out" filter="fade">
                                      <p:cBhvr>
                                        <p:cTn id="123" dur="500"/>
                                        <p:tgtEl>
                                          <p:spTgt spid="85"/>
                                        </p:tgtEl>
                                      </p:cBhvr>
                                    </p:animEffect>
                                    <p:set>
                                      <p:cBhvr>
                                        <p:cTn id="124" dur="1" fill="hold">
                                          <p:stCondLst>
                                            <p:cond delay="499"/>
                                          </p:stCondLst>
                                        </p:cTn>
                                        <p:tgtEl>
                                          <p:spTgt spid="85"/>
                                        </p:tgtEl>
                                        <p:attrNameLst>
                                          <p:attrName>style.visibility</p:attrName>
                                        </p:attrNameLst>
                                      </p:cBhvr>
                                      <p:to>
                                        <p:strVal val="hidden"/>
                                      </p:to>
                                    </p:set>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fade">
                                      <p:cBhvr>
                                        <p:cTn id="128" dur="500"/>
                                        <p:tgtEl>
                                          <p:spTgt spid="8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500"/>
                                        <p:tgtEl>
                                          <p:spTgt spid="6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81"/>
                                        </p:tgtEl>
                                      </p:cBhvr>
                                    </p:animEffect>
                                    <p:set>
                                      <p:cBhvr>
                                        <p:cTn id="138" dur="1" fill="hold">
                                          <p:stCondLst>
                                            <p:cond delay="499"/>
                                          </p:stCondLst>
                                        </p:cTn>
                                        <p:tgtEl>
                                          <p:spTgt spid="81"/>
                                        </p:tgtEl>
                                        <p:attrNameLst>
                                          <p:attrName>style.visibility</p:attrName>
                                        </p:attrNameLst>
                                      </p:cBhvr>
                                      <p:to>
                                        <p:strVal val="hidden"/>
                                      </p:to>
                                    </p:set>
                                  </p:childTnLst>
                                </p:cTn>
                              </p:par>
                            </p:childTnLst>
                          </p:cTn>
                        </p:par>
                        <p:par>
                          <p:cTn id="139" fill="hold">
                            <p:stCondLst>
                              <p:cond delay="500"/>
                            </p:stCondLst>
                            <p:childTnLst>
                              <p:par>
                                <p:cTn id="140" presetID="10" presetClass="entr" presetSubtype="0" fill="hold" grpId="0" nodeType="afterEffect">
                                  <p:stCondLst>
                                    <p:cond delay="0"/>
                                  </p:stCondLst>
                                  <p:childTnLst>
                                    <p:set>
                                      <p:cBhvr>
                                        <p:cTn id="141" dur="1" fill="hold">
                                          <p:stCondLst>
                                            <p:cond delay="0"/>
                                          </p:stCondLst>
                                        </p:cTn>
                                        <p:tgtEl>
                                          <p:spTgt spid="82"/>
                                        </p:tgtEl>
                                        <p:attrNameLst>
                                          <p:attrName>style.visibility</p:attrName>
                                        </p:attrNameLst>
                                      </p:cBhvr>
                                      <p:to>
                                        <p:strVal val="visible"/>
                                      </p:to>
                                    </p:set>
                                    <p:animEffect transition="in" filter="fade">
                                      <p:cBhvr>
                                        <p:cTn id="142" dur="500"/>
                                        <p:tgtEl>
                                          <p:spTgt spid="82"/>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8"/>
                                        </p:tgtEl>
                                        <p:attrNameLst>
                                          <p:attrName>style.visibility</p:attrName>
                                        </p:attrNameLst>
                                      </p:cBhvr>
                                      <p:to>
                                        <p:strVal val="visible"/>
                                      </p:to>
                                    </p:set>
                                    <p:animEffect transition="in" filter="fade">
                                      <p:cBhvr>
                                        <p:cTn id="147" dur="500"/>
                                        <p:tgtEl>
                                          <p:spTgt spid="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fade">
                                      <p:cBhvr>
                                        <p:cTn id="150" dur="500"/>
                                        <p:tgtEl>
                                          <p:spTgt spid="26"/>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fade">
                                      <p:cBhvr>
                                        <p:cTn id="153" dur="500"/>
                                        <p:tgtEl>
                                          <p:spTgt spid="27"/>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xit" presetSubtype="0" fill="hold" grpId="1" nodeType="clickEffect">
                                  <p:stCondLst>
                                    <p:cond delay="0"/>
                                  </p:stCondLst>
                                  <p:childTnLst>
                                    <p:animEffect transition="out" filter="fade">
                                      <p:cBhvr>
                                        <p:cTn id="163" dur="500"/>
                                        <p:tgtEl>
                                          <p:spTgt spid="82"/>
                                        </p:tgtEl>
                                      </p:cBhvr>
                                    </p:animEffect>
                                    <p:set>
                                      <p:cBhvr>
                                        <p:cTn id="164" dur="1" fill="hold">
                                          <p:stCondLst>
                                            <p:cond delay="499"/>
                                          </p:stCondLst>
                                        </p:cTn>
                                        <p:tgtEl>
                                          <p:spTgt spid="82"/>
                                        </p:tgtEl>
                                        <p:attrNameLst>
                                          <p:attrName>style.visibility</p:attrName>
                                        </p:attrNameLst>
                                      </p:cBhvr>
                                      <p:to>
                                        <p:strVal val="hidden"/>
                                      </p:to>
                                    </p:set>
                                  </p:childTnLst>
                                </p:cTn>
                              </p:par>
                            </p:childTnLst>
                          </p:cTn>
                        </p:par>
                        <p:par>
                          <p:cTn id="165" fill="hold">
                            <p:stCondLst>
                              <p:cond delay="500"/>
                            </p:stCondLst>
                            <p:childTnLst>
                              <p:par>
                                <p:cTn id="166" presetID="10" presetClass="entr" presetSubtype="0" fill="hold" grpId="0" nodeType="afterEffect">
                                  <p:stCondLst>
                                    <p:cond delay="0"/>
                                  </p:stCondLst>
                                  <p:childTnLst>
                                    <p:set>
                                      <p:cBhvr>
                                        <p:cTn id="167" dur="1" fill="hold">
                                          <p:stCondLst>
                                            <p:cond delay="0"/>
                                          </p:stCondLst>
                                        </p:cTn>
                                        <p:tgtEl>
                                          <p:spTgt spid="83"/>
                                        </p:tgtEl>
                                        <p:attrNameLst>
                                          <p:attrName>style.visibility</p:attrName>
                                        </p:attrNameLst>
                                      </p:cBhvr>
                                      <p:to>
                                        <p:strVal val="visible"/>
                                      </p:to>
                                    </p:set>
                                    <p:animEffect transition="in" filter="fade">
                                      <p:cBhvr>
                                        <p:cTn id="168" dur="500"/>
                                        <p:tgtEl>
                                          <p:spTgt spid="83"/>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31"/>
                                        </p:tgtEl>
                                        <p:attrNameLst>
                                          <p:attrName>style.visibility</p:attrName>
                                        </p:attrNameLst>
                                      </p:cBhvr>
                                      <p:to>
                                        <p:strVal val="visible"/>
                                      </p:to>
                                    </p:set>
                                    <p:animEffect transition="in" filter="fade">
                                      <p:cBhvr>
                                        <p:cTn id="173" dur="500"/>
                                        <p:tgtEl>
                                          <p:spTgt spid="3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9"/>
                                        </p:tgtEl>
                                        <p:attrNameLst>
                                          <p:attrName>style.visibility</p:attrName>
                                        </p:attrNameLst>
                                      </p:cBhvr>
                                      <p:to>
                                        <p:strVal val="visible"/>
                                      </p:to>
                                    </p:set>
                                    <p:animEffect transition="in" filter="fade">
                                      <p:cBhvr>
                                        <p:cTn id="176" dur="500"/>
                                        <p:tgtEl>
                                          <p:spTgt spid="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30"/>
                                        </p:tgtEl>
                                        <p:attrNameLst>
                                          <p:attrName>style.visibility</p:attrName>
                                        </p:attrNameLst>
                                      </p:cBhvr>
                                      <p:to>
                                        <p:strVal val="visible"/>
                                      </p:to>
                                    </p:set>
                                    <p:animEffect transition="in" filter="fade">
                                      <p:cBhvr>
                                        <p:cTn id="179" dur="500"/>
                                        <p:tgtEl>
                                          <p:spTgt spid="30"/>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xit" presetSubtype="0" fill="hold" grpId="1" nodeType="clickEffect">
                                  <p:stCondLst>
                                    <p:cond delay="0"/>
                                  </p:stCondLst>
                                  <p:childTnLst>
                                    <p:animEffect transition="out" filter="fade">
                                      <p:cBhvr>
                                        <p:cTn id="183" dur="500"/>
                                        <p:tgtEl>
                                          <p:spTgt spid="83"/>
                                        </p:tgtEl>
                                      </p:cBhvr>
                                    </p:animEffect>
                                    <p:set>
                                      <p:cBhvr>
                                        <p:cTn id="184" dur="1" fill="hold">
                                          <p:stCondLst>
                                            <p:cond delay="499"/>
                                          </p:stCondLst>
                                        </p:cTn>
                                        <p:tgtEl>
                                          <p:spTgt spid="83"/>
                                        </p:tgtEl>
                                        <p:attrNameLst>
                                          <p:attrName>style.visibility</p:attrName>
                                        </p:attrNameLst>
                                      </p:cBhvr>
                                      <p:to>
                                        <p:strVal val="hidden"/>
                                      </p:to>
                                    </p:set>
                                  </p:childTnLst>
                                </p:cTn>
                              </p:par>
                            </p:childTnLst>
                          </p:cTn>
                        </p:par>
                        <p:par>
                          <p:cTn id="185" fill="hold">
                            <p:stCondLst>
                              <p:cond delay="500"/>
                            </p:stCondLst>
                            <p:childTnLst>
                              <p:par>
                                <p:cTn id="186" presetID="10" presetClass="entr" presetSubtype="0" fill="hold" grpId="0" nodeType="afterEffect">
                                  <p:stCondLst>
                                    <p:cond delay="0"/>
                                  </p:stCondLst>
                                  <p:childTnLst>
                                    <p:set>
                                      <p:cBhvr>
                                        <p:cTn id="187" dur="1" fill="hold">
                                          <p:stCondLst>
                                            <p:cond delay="0"/>
                                          </p:stCondLst>
                                        </p:cTn>
                                        <p:tgtEl>
                                          <p:spTgt spid="84"/>
                                        </p:tgtEl>
                                        <p:attrNameLst>
                                          <p:attrName>style.visibility</p:attrName>
                                        </p:attrNameLst>
                                      </p:cBhvr>
                                      <p:to>
                                        <p:strVal val="visible"/>
                                      </p:to>
                                    </p:set>
                                    <p:animEffect transition="in" filter="fade">
                                      <p:cBhvr>
                                        <p:cTn id="188" dur="500"/>
                                        <p:tgtEl>
                                          <p:spTgt spid="84"/>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grpId="0" nodeType="clickEffect">
                                  <p:stCondLst>
                                    <p:cond delay="0"/>
                                  </p:stCondLst>
                                  <p:childTnLst>
                                    <p:set>
                                      <p:cBhvr>
                                        <p:cTn id="192" dur="1" fill="hold">
                                          <p:stCondLst>
                                            <p:cond delay="0"/>
                                          </p:stCondLst>
                                        </p:cTn>
                                        <p:tgtEl>
                                          <p:spTgt spid="43"/>
                                        </p:tgtEl>
                                        <p:attrNameLst>
                                          <p:attrName>style.visibility</p:attrName>
                                        </p:attrNameLst>
                                      </p:cBhvr>
                                      <p:to>
                                        <p:strVal val="visible"/>
                                      </p:to>
                                    </p:set>
                                    <p:animEffect transition="in" filter="fade">
                                      <p:cBhvr>
                                        <p:cTn id="193" dur="500"/>
                                        <p:tgtEl>
                                          <p:spTgt spid="43"/>
                                        </p:tgtEl>
                                      </p:cBhvr>
                                    </p:animEffect>
                                  </p:childTnLst>
                                </p:cTn>
                              </p:par>
                            </p:childTnLst>
                          </p:cTn>
                        </p:par>
                      </p:childTnLst>
                    </p:cTn>
                  </p:par>
                  <p:par>
                    <p:cTn id="194" fill="hold">
                      <p:stCondLst>
                        <p:cond delay="indefinite"/>
                      </p:stCondLst>
                      <p:childTnLst>
                        <p:par>
                          <p:cTn id="195" fill="hold">
                            <p:stCondLst>
                              <p:cond delay="0"/>
                            </p:stCondLst>
                            <p:childTnLst>
                              <p:par>
                                <p:cTn id="196" presetID="10" presetClass="exit" presetSubtype="0" fill="hold" grpId="1" nodeType="clickEffect">
                                  <p:stCondLst>
                                    <p:cond delay="0"/>
                                  </p:stCondLst>
                                  <p:childTnLst>
                                    <p:animEffect transition="out" filter="fade">
                                      <p:cBhvr>
                                        <p:cTn id="197" dur="500"/>
                                        <p:tgtEl>
                                          <p:spTgt spid="84"/>
                                        </p:tgtEl>
                                      </p:cBhvr>
                                    </p:animEffect>
                                    <p:set>
                                      <p:cBhvr>
                                        <p:cTn id="198" dur="1" fill="hold">
                                          <p:stCondLst>
                                            <p:cond delay="499"/>
                                          </p:stCondLst>
                                        </p:cTn>
                                        <p:tgtEl>
                                          <p:spTgt spid="84"/>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10" presetClass="entr" presetSubtype="0" fill="hold" grpId="0" nodeType="clickEffect">
                                  <p:stCondLst>
                                    <p:cond delay="0"/>
                                  </p:stCondLst>
                                  <p:childTnLst>
                                    <p:set>
                                      <p:cBhvr>
                                        <p:cTn id="202" dur="1" fill="hold">
                                          <p:stCondLst>
                                            <p:cond delay="0"/>
                                          </p:stCondLst>
                                        </p:cTn>
                                        <p:tgtEl>
                                          <p:spTgt spid="44"/>
                                        </p:tgtEl>
                                        <p:attrNameLst>
                                          <p:attrName>style.visibility</p:attrName>
                                        </p:attrNameLst>
                                      </p:cBhvr>
                                      <p:to>
                                        <p:strVal val="visible"/>
                                      </p:to>
                                    </p:set>
                                    <p:animEffect transition="in" filter="fade">
                                      <p:cBhvr>
                                        <p:cTn id="203" dur="500"/>
                                        <p:tgtEl>
                                          <p:spTgt spid="44"/>
                                        </p:tgtEl>
                                      </p:cBhvr>
                                    </p:animEffect>
                                  </p:childTnLst>
                                </p:cTn>
                              </p:par>
                            </p:childTnLst>
                          </p:cTn>
                        </p:par>
                      </p:childTnLst>
                    </p:cTn>
                  </p:par>
                  <p:par>
                    <p:cTn id="204" fill="hold">
                      <p:stCondLst>
                        <p:cond delay="indefinite"/>
                      </p:stCondLst>
                      <p:childTnLst>
                        <p:par>
                          <p:cTn id="205" fill="hold">
                            <p:stCondLst>
                              <p:cond delay="0"/>
                            </p:stCondLst>
                            <p:childTnLst>
                              <p:par>
                                <p:cTn id="206" presetID="10" presetClass="entr" presetSubtype="0" fill="hold" grpId="0" nodeType="clickEffect">
                                  <p:stCondLst>
                                    <p:cond delay="0"/>
                                  </p:stCondLst>
                                  <p:childTnLst>
                                    <p:set>
                                      <p:cBhvr>
                                        <p:cTn id="207" dur="1" fill="hold">
                                          <p:stCondLst>
                                            <p:cond delay="0"/>
                                          </p:stCondLst>
                                        </p:cTn>
                                        <p:tgtEl>
                                          <p:spTgt spid="40"/>
                                        </p:tgtEl>
                                        <p:attrNameLst>
                                          <p:attrName>style.visibility</p:attrName>
                                        </p:attrNameLst>
                                      </p:cBhvr>
                                      <p:to>
                                        <p:strVal val="visible"/>
                                      </p:to>
                                    </p:set>
                                    <p:animEffect transition="in" filter="fade">
                                      <p:cBhvr>
                                        <p:cTn id="208" dur="500"/>
                                        <p:tgtEl>
                                          <p:spTgt spid="40"/>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1"/>
                                        </p:tgtEl>
                                        <p:attrNameLst>
                                          <p:attrName>style.visibility</p:attrName>
                                        </p:attrNameLst>
                                      </p:cBhvr>
                                      <p:to>
                                        <p:strVal val="visible"/>
                                      </p:to>
                                    </p:set>
                                    <p:animEffect transition="in" filter="fade">
                                      <p:cBhvr>
                                        <p:cTn id="211" dur="500"/>
                                        <p:tgtEl>
                                          <p:spTgt spid="11"/>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39"/>
                                        </p:tgtEl>
                                        <p:attrNameLst>
                                          <p:attrName>style.visibility</p:attrName>
                                        </p:attrNameLst>
                                      </p:cBhvr>
                                      <p:to>
                                        <p:strVal val="visible"/>
                                      </p:to>
                                    </p:set>
                                    <p:animEffect transition="in" filter="fade">
                                      <p:cBhvr>
                                        <p:cTn id="214" dur="500"/>
                                        <p:tgtEl>
                                          <p:spTgt spid="39"/>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grpId="2" nodeType="clickEffect">
                                  <p:stCondLst>
                                    <p:cond delay="0"/>
                                  </p:stCondLst>
                                  <p:childTnLst>
                                    <p:set>
                                      <p:cBhvr>
                                        <p:cTn id="218" dur="1" fill="hold">
                                          <p:stCondLst>
                                            <p:cond delay="0"/>
                                          </p:stCondLst>
                                        </p:cTn>
                                        <p:tgtEl>
                                          <p:spTgt spid="76"/>
                                        </p:tgtEl>
                                        <p:attrNameLst>
                                          <p:attrName>style.visibility</p:attrName>
                                        </p:attrNameLst>
                                      </p:cBhvr>
                                      <p:to>
                                        <p:strVal val="visible"/>
                                      </p:to>
                                    </p:set>
                                    <p:animEffect transition="in" filter="fade">
                                      <p:cBhvr>
                                        <p:cTn id="219" dur="500"/>
                                        <p:tgtEl>
                                          <p:spTgt spid="76"/>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grpId="0" nodeType="clickEffect">
                                  <p:stCondLst>
                                    <p:cond delay="0"/>
                                  </p:stCondLst>
                                  <p:childTnLst>
                                    <p:set>
                                      <p:cBhvr>
                                        <p:cTn id="223" dur="1" fill="hold">
                                          <p:stCondLst>
                                            <p:cond delay="0"/>
                                          </p:stCondLst>
                                        </p:cTn>
                                        <p:tgtEl>
                                          <p:spTgt spid="32"/>
                                        </p:tgtEl>
                                        <p:attrNameLst>
                                          <p:attrName>style.visibility</p:attrName>
                                        </p:attrNameLst>
                                      </p:cBhvr>
                                      <p:to>
                                        <p:strVal val="visible"/>
                                      </p:to>
                                    </p:set>
                                    <p:animEffect transition="in" filter="fade">
                                      <p:cBhvr>
                                        <p:cTn id="224" dur="500"/>
                                        <p:tgtEl>
                                          <p:spTgt spid="32"/>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48"/>
                                        </p:tgtEl>
                                        <p:attrNameLst>
                                          <p:attrName>style.visibility</p:attrName>
                                        </p:attrNameLst>
                                      </p:cBhvr>
                                      <p:to>
                                        <p:strVal val="visible"/>
                                      </p:to>
                                    </p:set>
                                    <p:animEffect transition="in" filter="fade">
                                      <p:cBhvr>
                                        <p:cTn id="227" dur="500"/>
                                        <p:tgtEl>
                                          <p:spTgt spid="48"/>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9"/>
                                        </p:tgtEl>
                                        <p:attrNameLst>
                                          <p:attrName>style.visibility</p:attrName>
                                        </p:attrNameLst>
                                      </p:cBhvr>
                                      <p:to>
                                        <p:strVal val="visible"/>
                                      </p:to>
                                    </p:set>
                                    <p:animEffect transition="in" filter="fade">
                                      <p:cBhvr>
                                        <p:cTn id="230" dur="500"/>
                                        <p:tgtEl>
                                          <p:spTgt spid="49"/>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51"/>
                                        </p:tgtEl>
                                        <p:attrNameLst>
                                          <p:attrName>style.visibility</p:attrName>
                                        </p:attrNameLst>
                                      </p:cBhvr>
                                      <p:to>
                                        <p:strVal val="visible"/>
                                      </p:to>
                                    </p:set>
                                    <p:animEffect transition="in" filter="fade">
                                      <p:cBhvr>
                                        <p:cTn id="233" dur="500"/>
                                        <p:tgtEl>
                                          <p:spTgt spid="51"/>
                                        </p:tgtEl>
                                      </p:cBhvr>
                                    </p:animEffect>
                                  </p:childTnLst>
                                </p:cTn>
                              </p:par>
                            </p:childTnLst>
                          </p:cTn>
                        </p:par>
                      </p:childTnLst>
                    </p:cTn>
                  </p:par>
                  <p:par>
                    <p:cTn id="234" fill="hold">
                      <p:stCondLst>
                        <p:cond delay="indefinite"/>
                      </p:stCondLst>
                      <p:childTnLst>
                        <p:par>
                          <p:cTn id="235" fill="hold">
                            <p:stCondLst>
                              <p:cond delay="0"/>
                            </p:stCondLst>
                            <p:childTnLst>
                              <p:par>
                                <p:cTn id="236" presetID="10" presetClass="exit" presetSubtype="0" fill="hold" grpId="3" nodeType="clickEffect">
                                  <p:stCondLst>
                                    <p:cond delay="0"/>
                                  </p:stCondLst>
                                  <p:childTnLst>
                                    <p:animEffect transition="out" filter="fade">
                                      <p:cBhvr>
                                        <p:cTn id="237" dur="500"/>
                                        <p:tgtEl>
                                          <p:spTgt spid="76"/>
                                        </p:tgtEl>
                                      </p:cBhvr>
                                    </p:animEffect>
                                    <p:set>
                                      <p:cBhvr>
                                        <p:cTn id="238" dur="1" fill="hold">
                                          <p:stCondLst>
                                            <p:cond delay="499"/>
                                          </p:stCondLst>
                                        </p:cTn>
                                        <p:tgtEl>
                                          <p:spTgt spid="76"/>
                                        </p:tgtEl>
                                        <p:attrNameLst>
                                          <p:attrName>style.visibility</p:attrName>
                                        </p:attrNameLst>
                                      </p:cBhvr>
                                      <p:to>
                                        <p:strVal val="hidden"/>
                                      </p:to>
                                    </p:set>
                                  </p:childTnLst>
                                </p:cTn>
                              </p:par>
                            </p:childTnLst>
                          </p:cTn>
                        </p:par>
                        <p:par>
                          <p:cTn id="239" fill="hold">
                            <p:stCondLst>
                              <p:cond delay="500"/>
                            </p:stCondLst>
                            <p:childTnLst>
                              <p:par>
                                <p:cTn id="240" presetID="10" presetClass="entr" presetSubtype="0" fill="hold" grpId="2" nodeType="afterEffect">
                                  <p:stCondLst>
                                    <p:cond delay="0"/>
                                  </p:stCondLst>
                                  <p:childTnLst>
                                    <p:set>
                                      <p:cBhvr>
                                        <p:cTn id="241" dur="1" fill="hold">
                                          <p:stCondLst>
                                            <p:cond delay="0"/>
                                          </p:stCondLst>
                                        </p:cTn>
                                        <p:tgtEl>
                                          <p:spTgt spid="77"/>
                                        </p:tgtEl>
                                        <p:attrNameLst>
                                          <p:attrName>style.visibility</p:attrName>
                                        </p:attrNameLst>
                                      </p:cBhvr>
                                      <p:to>
                                        <p:strVal val="visible"/>
                                      </p:to>
                                    </p:set>
                                    <p:animEffect transition="in" filter="fade">
                                      <p:cBhvr>
                                        <p:cTn id="242" dur="500"/>
                                        <p:tgtEl>
                                          <p:spTgt spid="77"/>
                                        </p:tgtEl>
                                      </p:cBhvr>
                                    </p:animEffect>
                                  </p:childTnLst>
                                </p:cTn>
                              </p:par>
                            </p:childTnLst>
                          </p:cTn>
                        </p:par>
                      </p:childTnLst>
                    </p:cTn>
                  </p:par>
                  <p:par>
                    <p:cTn id="243" fill="hold">
                      <p:stCondLst>
                        <p:cond delay="indefinite"/>
                      </p:stCondLst>
                      <p:childTnLst>
                        <p:par>
                          <p:cTn id="244" fill="hold">
                            <p:stCondLst>
                              <p:cond delay="0"/>
                            </p:stCondLst>
                            <p:childTnLst>
                              <p:par>
                                <p:cTn id="245" presetID="10" presetClass="entr" presetSubtype="0" fill="hold" grpId="0" nodeType="clickEffect">
                                  <p:stCondLst>
                                    <p:cond delay="0"/>
                                  </p:stCondLst>
                                  <p:childTnLst>
                                    <p:set>
                                      <p:cBhvr>
                                        <p:cTn id="246" dur="1" fill="hold">
                                          <p:stCondLst>
                                            <p:cond delay="0"/>
                                          </p:stCondLst>
                                        </p:cTn>
                                        <p:tgtEl>
                                          <p:spTgt spid="42"/>
                                        </p:tgtEl>
                                        <p:attrNameLst>
                                          <p:attrName>style.visibility</p:attrName>
                                        </p:attrNameLst>
                                      </p:cBhvr>
                                      <p:to>
                                        <p:strVal val="visible"/>
                                      </p:to>
                                    </p:set>
                                    <p:animEffect transition="in" filter="fade">
                                      <p:cBhvr>
                                        <p:cTn id="247" dur="500"/>
                                        <p:tgtEl>
                                          <p:spTgt spid="42"/>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41"/>
                                        </p:tgtEl>
                                        <p:attrNameLst>
                                          <p:attrName>style.visibility</p:attrName>
                                        </p:attrNameLst>
                                      </p:cBhvr>
                                      <p:to>
                                        <p:strVal val="visible"/>
                                      </p:to>
                                    </p:set>
                                    <p:animEffect transition="in" filter="fade">
                                      <p:cBhvr>
                                        <p:cTn id="250" dur="500"/>
                                        <p:tgtEl>
                                          <p:spTgt spid="41"/>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xit" presetSubtype="0" fill="hold" grpId="3" nodeType="clickEffect">
                                  <p:stCondLst>
                                    <p:cond delay="0"/>
                                  </p:stCondLst>
                                  <p:childTnLst>
                                    <p:animEffect transition="out" filter="fade">
                                      <p:cBhvr>
                                        <p:cTn id="254" dur="500"/>
                                        <p:tgtEl>
                                          <p:spTgt spid="77"/>
                                        </p:tgtEl>
                                      </p:cBhvr>
                                    </p:animEffect>
                                    <p:set>
                                      <p:cBhvr>
                                        <p:cTn id="255" dur="1" fill="hold">
                                          <p:stCondLst>
                                            <p:cond delay="499"/>
                                          </p:stCondLst>
                                        </p:cTn>
                                        <p:tgtEl>
                                          <p:spTgt spid="77"/>
                                        </p:tgtEl>
                                        <p:attrNameLst>
                                          <p:attrName>style.visibility</p:attrName>
                                        </p:attrNameLst>
                                      </p:cBhvr>
                                      <p:to>
                                        <p:strVal val="hidden"/>
                                      </p:to>
                                    </p:set>
                                  </p:childTnLst>
                                </p:cTn>
                              </p:par>
                            </p:childTnLst>
                          </p:cTn>
                        </p:par>
                        <p:par>
                          <p:cTn id="256" fill="hold">
                            <p:stCondLst>
                              <p:cond delay="500"/>
                            </p:stCondLst>
                            <p:childTnLst>
                              <p:par>
                                <p:cTn id="257" presetID="10" presetClass="entr" presetSubtype="0" fill="hold" grpId="2" nodeType="afterEffect">
                                  <p:stCondLst>
                                    <p:cond delay="0"/>
                                  </p:stCondLst>
                                  <p:childTnLst>
                                    <p:set>
                                      <p:cBhvr>
                                        <p:cTn id="258" dur="1" fill="hold">
                                          <p:stCondLst>
                                            <p:cond delay="0"/>
                                          </p:stCondLst>
                                        </p:cTn>
                                        <p:tgtEl>
                                          <p:spTgt spid="78"/>
                                        </p:tgtEl>
                                        <p:attrNameLst>
                                          <p:attrName>style.visibility</p:attrName>
                                        </p:attrNameLst>
                                      </p:cBhvr>
                                      <p:to>
                                        <p:strVal val="visible"/>
                                      </p:to>
                                    </p:set>
                                    <p:animEffect transition="in" filter="fade">
                                      <p:cBhvr>
                                        <p:cTn id="259" dur="500"/>
                                        <p:tgtEl>
                                          <p:spTgt spid="78"/>
                                        </p:tgtEl>
                                      </p:cBhvr>
                                    </p:animEffect>
                                  </p:childTnLst>
                                </p:cTn>
                              </p:par>
                            </p:childTnLst>
                          </p:cTn>
                        </p:par>
                      </p:childTnLst>
                    </p:cTn>
                  </p:par>
                  <p:par>
                    <p:cTn id="260" fill="hold">
                      <p:stCondLst>
                        <p:cond delay="indefinite"/>
                      </p:stCondLst>
                      <p:childTnLst>
                        <p:par>
                          <p:cTn id="261" fill="hold">
                            <p:stCondLst>
                              <p:cond delay="0"/>
                            </p:stCondLst>
                            <p:childTnLst>
                              <p:par>
                                <p:cTn id="262" presetID="10" presetClass="entr" presetSubtype="0" fill="hold" grpId="1" nodeType="clickEffect">
                                  <p:stCondLst>
                                    <p:cond delay="0"/>
                                  </p:stCondLst>
                                  <p:childTnLst>
                                    <p:set>
                                      <p:cBhvr>
                                        <p:cTn id="263" dur="1" fill="hold">
                                          <p:stCondLst>
                                            <p:cond delay="0"/>
                                          </p:stCondLst>
                                        </p:cTn>
                                        <p:tgtEl>
                                          <p:spTgt spid="32"/>
                                        </p:tgtEl>
                                        <p:attrNameLst>
                                          <p:attrName>style.visibility</p:attrName>
                                        </p:attrNameLst>
                                      </p:cBhvr>
                                      <p:to>
                                        <p:strVal val="visible"/>
                                      </p:to>
                                    </p:set>
                                    <p:animEffect transition="in" filter="fade">
                                      <p:cBhvr>
                                        <p:cTn id="264" dur="500"/>
                                        <p:tgtEl>
                                          <p:spTgt spid="32"/>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56"/>
                                        </p:tgtEl>
                                        <p:attrNameLst>
                                          <p:attrName>style.visibility</p:attrName>
                                        </p:attrNameLst>
                                      </p:cBhvr>
                                      <p:to>
                                        <p:strVal val="visible"/>
                                      </p:to>
                                    </p:set>
                                    <p:animEffect transition="in" filter="fade">
                                      <p:cBhvr>
                                        <p:cTn id="267" dur="500"/>
                                        <p:tgtEl>
                                          <p:spTgt spid="56"/>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57"/>
                                        </p:tgtEl>
                                        <p:attrNameLst>
                                          <p:attrName>style.visibility</p:attrName>
                                        </p:attrNameLst>
                                      </p:cBhvr>
                                      <p:to>
                                        <p:strVal val="visible"/>
                                      </p:to>
                                    </p:set>
                                    <p:animEffect transition="in" filter="fade">
                                      <p:cBhvr>
                                        <p:cTn id="270" dur="500"/>
                                        <p:tgtEl>
                                          <p:spTgt spid="57"/>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64"/>
                                        </p:tgtEl>
                                        <p:attrNameLst>
                                          <p:attrName>style.visibility</p:attrName>
                                        </p:attrNameLst>
                                      </p:cBhvr>
                                      <p:to>
                                        <p:strVal val="visible"/>
                                      </p:to>
                                    </p:set>
                                    <p:animEffect transition="in" filter="fade">
                                      <p:cBhvr>
                                        <p:cTn id="273" dur="500"/>
                                        <p:tgtEl>
                                          <p:spTgt spid="64"/>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62"/>
                                        </p:tgtEl>
                                        <p:attrNameLst>
                                          <p:attrName>style.visibility</p:attrName>
                                        </p:attrNameLst>
                                      </p:cBhvr>
                                      <p:to>
                                        <p:strVal val="visible"/>
                                      </p:to>
                                    </p:set>
                                    <p:animEffect transition="in" filter="fade">
                                      <p:cBhvr>
                                        <p:cTn id="276" dur="500"/>
                                        <p:tgtEl>
                                          <p:spTgt spid="62"/>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61"/>
                                        </p:tgtEl>
                                        <p:attrNameLst>
                                          <p:attrName>style.visibility</p:attrName>
                                        </p:attrNameLst>
                                      </p:cBhvr>
                                      <p:to>
                                        <p:strVal val="visible"/>
                                      </p:to>
                                    </p:set>
                                    <p:animEffect transition="in" filter="fade">
                                      <p:cBhvr>
                                        <p:cTn id="279" dur="500"/>
                                        <p:tgtEl>
                                          <p:spTgt spid="61"/>
                                        </p:tgtEl>
                                      </p:cBhvr>
                                    </p:animEffect>
                                  </p:childTnLst>
                                </p:cTn>
                              </p:par>
                            </p:childTnLst>
                          </p:cTn>
                        </p:par>
                      </p:childTnLst>
                    </p:cTn>
                  </p:par>
                  <p:par>
                    <p:cTn id="280" fill="hold">
                      <p:stCondLst>
                        <p:cond delay="indefinite"/>
                      </p:stCondLst>
                      <p:childTnLst>
                        <p:par>
                          <p:cTn id="281" fill="hold">
                            <p:stCondLst>
                              <p:cond delay="0"/>
                            </p:stCondLst>
                            <p:childTnLst>
                              <p:par>
                                <p:cTn id="282" presetID="10" presetClass="exit" presetSubtype="0" fill="hold" grpId="3" nodeType="clickEffect">
                                  <p:stCondLst>
                                    <p:cond delay="0"/>
                                  </p:stCondLst>
                                  <p:childTnLst>
                                    <p:animEffect transition="out" filter="fade">
                                      <p:cBhvr>
                                        <p:cTn id="283" dur="500"/>
                                        <p:tgtEl>
                                          <p:spTgt spid="78"/>
                                        </p:tgtEl>
                                      </p:cBhvr>
                                    </p:animEffect>
                                    <p:set>
                                      <p:cBhvr>
                                        <p:cTn id="284" dur="1" fill="hold">
                                          <p:stCondLst>
                                            <p:cond delay="499"/>
                                          </p:stCondLst>
                                        </p:cTn>
                                        <p:tgtEl>
                                          <p:spTgt spid="78"/>
                                        </p:tgtEl>
                                        <p:attrNameLst>
                                          <p:attrName>style.visibility</p:attrName>
                                        </p:attrNameLst>
                                      </p:cBhvr>
                                      <p:to>
                                        <p:strVal val="hidden"/>
                                      </p:to>
                                    </p:set>
                                  </p:childTnLst>
                                </p:cTn>
                              </p:par>
                            </p:childTnLst>
                          </p:cTn>
                        </p:par>
                        <p:par>
                          <p:cTn id="285" fill="hold">
                            <p:stCondLst>
                              <p:cond delay="500"/>
                            </p:stCondLst>
                            <p:childTnLst>
                              <p:par>
                                <p:cTn id="286" presetID="10" presetClass="entr" presetSubtype="0" fill="hold" grpId="2" nodeType="afterEffect">
                                  <p:stCondLst>
                                    <p:cond delay="0"/>
                                  </p:stCondLst>
                                  <p:childTnLst>
                                    <p:set>
                                      <p:cBhvr>
                                        <p:cTn id="287" dur="1" fill="hold">
                                          <p:stCondLst>
                                            <p:cond delay="0"/>
                                          </p:stCondLst>
                                        </p:cTn>
                                        <p:tgtEl>
                                          <p:spTgt spid="79"/>
                                        </p:tgtEl>
                                        <p:attrNameLst>
                                          <p:attrName>style.visibility</p:attrName>
                                        </p:attrNameLst>
                                      </p:cBhvr>
                                      <p:to>
                                        <p:strVal val="visible"/>
                                      </p:to>
                                    </p:set>
                                    <p:animEffect transition="in" filter="fade">
                                      <p:cBhvr>
                                        <p:cTn id="288" dur="500"/>
                                        <p:tgtEl>
                                          <p:spTgt spid="79"/>
                                        </p:tgtEl>
                                      </p:cBhvr>
                                    </p:animEffect>
                                  </p:childTnLst>
                                </p:cTn>
                              </p:par>
                            </p:childTnLst>
                          </p:cTn>
                        </p:par>
                      </p:childTnLst>
                    </p:cTn>
                  </p:par>
                  <p:par>
                    <p:cTn id="289" fill="hold">
                      <p:stCondLst>
                        <p:cond delay="indefinite"/>
                      </p:stCondLst>
                      <p:childTnLst>
                        <p:par>
                          <p:cTn id="290" fill="hold">
                            <p:stCondLst>
                              <p:cond delay="0"/>
                            </p:stCondLst>
                            <p:childTnLst>
                              <p:par>
                                <p:cTn id="291" presetID="10" presetClass="entr" presetSubtype="0" fill="hold" grpId="0" nodeType="clickEffect">
                                  <p:stCondLst>
                                    <p:cond delay="0"/>
                                  </p:stCondLst>
                                  <p:childTnLst>
                                    <p:set>
                                      <p:cBhvr>
                                        <p:cTn id="292" dur="1" fill="hold">
                                          <p:stCondLst>
                                            <p:cond delay="0"/>
                                          </p:stCondLst>
                                        </p:cTn>
                                        <p:tgtEl>
                                          <p:spTgt spid="33"/>
                                        </p:tgtEl>
                                        <p:attrNameLst>
                                          <p:attrName>style.visibility</p:attrName>
                                        </p:attrNameLst>
                                      </p:cBhvr>
                                      <p:to>
                                        <p:strVal val="visible"/>
                                      </p:to>
                                    </p:set>
                                    <p:animEffect transition="in" filter="fade">
                                      <p:cBhvr>
                                        <p:cTn id="293" dur="500"/>
                                        <p:tgtEl>
                                          <p:spTgt spid="33"/>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45"/>
                                        </p:tgtEl>
                                        <p:attrNameLst>
                                          <p:attrName>style.visibility</p:attrName>
                                        </p:attrNameLst>
                                      </p:cBhvr>
                                      <p:to>
                                        <p:strVal val="visible"/>
                                      </p:to>
                                    </p:set>
                                    <p:animEffect transition="in" filter="fade">
                                      <p:cBhvr>
                                        <p:cTn id="296" dur="500"/>
                                        <p:tgtEl>
                                          <p:spTgt spid="45"/>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500"/>
                                        <p:tgtEl>
                                          <p:spTgt spid="52"/>
                                        </p:tgtEl>
                                      </p:cBhvr>
                                    </p:animEffect>
                                  </p:childTnLst>
                                </p:cTn>
                              </p:par>
                            </p:childTnLst>
                          </p:cTn>
                        </p:par>
                      </p:childTnLst>
                    </p:cTn>
                  </p:par>
                  <p:par>
                    <p:cTn id="300" fill="hold">
                      <p:stCondLst>
                        <p:cond delay="indefinite"/>
                      </p:stCondLst>
                      <p:childTnLst>
                        <p:par>
                          <p:cTn id="301" fill="hold">
                            <p:stCondLst>
                              <p:cond delay="0"/>
                            </p:stCondLst>
                            <p:childTnLst>
                              <p:par>
                                <p:cTn id="302" presetID="10" presetClass="exit" presetSubtype="0" fill="hold" grpId="3" nodeType="clickEffect">
                                  <p:stCondLst>
                                    <p:cond delay="0"/>
                                  </p:stCondLst>
                                  <p:childTnLst>
                                    <p:animEffect transition="out" filter="fade">
                                      <p:cBhvr>
                                        <p:cTn id="303" dur="500"/>
                                        <p:tgtEl>
                                          <p:spTgt spid="79"/>
                                        </p:tgtEl>
                                      </p:cBhvr>
                                    </p:animEffect>
                                    <p:set>
                                      <p:cBhvr>
                                        <p:cTn id="304" dur="1" fill="hold">
                                          <p:stCondLst>
                                            <p:cond delay="499"/>
                                          </p:stCondLst>
                                        </p:cTn>
                                        <p:tgtEl>
                                          <p:spTgt spid="79"/>
                                        </p:tgtEl>
                                        <p:attrNameLst>
                                          <p:attrName>style.visibility</p:attrName>
                                        </p:attrNameLst>
                                      </p:cBhvr>
                                      <p:to>
                                        <p:strVal val="hidden"/>
                                      </p:to>
                                    </p:set>
                                  </p:childTnLst>
                                </p:cTn>
                              </p:par>
                            </p:childTnLst>
                          </p:cTn>
                        </p:par>
                        <p:par>
                          <p:cTn id="305" fill="hold">
                            <p:stCondLst>
                              <p:cond delay="500"/>
                            </p:stCondLst>
                            <p:childTnLst>
                              <p:par>
                                <p:cTn id="306" presetID="10" presetClass="entr" presetSubtype="0" fill="hold" grpId="2" nodeType="afterEffect">
                                  <p:stCondLst>
                                    <p:cond delay="0"/>
                                  </p:stCondLst>
                                  <p:childTnLst>
                                    <p:set>
                                      <p:cBhvr>
                                        <p:cTn id="307" dur="1" fill="hold">
                                          <p:stCondLst>
                                            <p:cond delay="0"/>
                                          </p:stCondLst>
                                        </p:cTn>
                                        <p:tgtEl>
                                          <p:spTgt spid="80"/>
                                        </p:tgtEl>
                                        <p:attrNameLst>
                                          <p:attrName>style.visibility</p:attrName>
                                        </p:attrNameLst>
                                      </p:cBhvr>
                                      <p:to>
                                        <p:strVal val="visible"/>
                                      </p:to>
                                    </p:set>
                                    <p:animEffect transition="in" filter="fade">
                                      <p:cBhvr>
                                        <p:cTn id="308" dur="500"/>
                                        <p:tgtEl>
                                          <p:spTgt spid="80"/>
                                        </p:tgtEl>
                                      </p:cBhvr>
                                    </p:animEffect>
                                  </p:childTnLst>
                                </p:cTn>
                              </p:par>
                            </p:childTnLst>
                          </p:cTn>
                        </p:par>
                      </p:childTnLst>
                    </p:cTn>
                  </p:par>
                  <p:par>
                    <p:cTn id="309" fill="hold">
                      <p:stCondLst>
                        <p:cond delay="indefinite"/>
                      </p:stCondLst>
                      <p:childTnLst>
                        <p:par>
                          <p:cTn id="310" fill="hold">
                            <p:stCondLst>
                              <p:cond delay="0"/>
                            </p:stCondLst>
                            <p:childTnLst>
                              <p:par>
                                <p:cTn id="311" presetID="10" presetClass="entr" presetSubtype="0" fill="hold" grpId="0" nodeType="clickEffect">
                                  <p:stCondLst>
                                    <p:cond delay="0"/>
                                  </p:stCondLst>
                                  <p:childTnLst>
                                    <p:set>
                                      <p:cBhvr>
                                        <p:cTn id="312" dur="1" fill="hold">
                                          <p:stCondLst>
                                            <p:cond delay="0"/>
                                          </p:stCondLst>
                                        </p:cTn>
                                        <p:tgtEl>
                                          <p:spTgt spid="46"/>
                                        </p:tgtEl>
                                        <p:attrNameLst>
                                          <p:attrName>style.visibility</p:attrName>
                                        </p:attrNameLst>
                                      </p:cBhvr>
                                      <p:to>
                                        <p:strVal val="visible"/>
                                      </p:to>
                                    </p:set>
                                    <p:animEffect transition="in" filter="fade">
                                      <p:cBhvr>
                                        <p:cTn id="313" dur="500"/>
                                        <p:tgtEl>
                                          <p:spTgt spid="46"/>
                                        </p:tgtEl>
                                      </p:cBhvr>
                                    </p:animEffect>
                                  </p:childTnLst>
                                </p:cTn>
                              </p:par>
                              <p:par>
                                <p:cTn id="314" presetID="10" presetClass="entr" presetSubtype="0" fill="hold" grpId="0" nodeType="withEffect">
                                  <p:stCondLst>
                                    <p:cond delay="0"/>
                                  </p:stCondLst>
                                  <p:childTnLst>
                                    <p:set>
                                      <p:cBhvr>
                                        <p:cTn id="315" dur="1" fill="hold">
                                          <p:stCondLst>
                                            <p:cond delay="0"/>
                                          </p:stCondLst>
                                        </p:cTn>
                                        <p:tgtEl>
                                          <p:spTgt spid="50"/>
                                        </p:tgtEl>
                                        <p:attrNameLst>
                                          <p:attrName>style.visibility</p:attrName>
                                        </p:attrNameLst>
                                      </p:cBhvr>
                                      <p:to>
                                        <p:strVal val="visible"/>
                                      </p:to>
                                    </p:set>
                                    <p:animEffect transition="in" filter="fade">
                                      <p:cBhvr>
                                        <p:cTn id="316" dur="500"/>
                                        <p:tgtEl>
                                          <p:spTgt spid="50"/>
                                        </p:tgtEl>
                                      </p:cBhvr>
                                    </p:animEffect>
                                  </p:childTnLst>
                                </p:cTn>
                              </p:par>
                              <p:par>
                                <p:cTn id="317" presetID="10" presetClass="entr" presetSubtype="0" fill="hold" grpId="0" nodeType="withEffect">
                                  <p:stCondLst>
                                    <p:cond delay="0"/>
                                  </p:stCondLst>
                                  <p:childTnLst>
                                    <p:set>
                                      <p:cBhvr>
                                        <p:cTn id="318" dur="1" fill="hold">
                                          <p:stCondLst>
                                            <p:cond delay="0"/>
                                          </p:stCondLst>
                                        </p:cTn>
                                        <p:tgtEl>
                                          <p:spTgt spid="53"/>
                                        </p:tgtEl>
                                        <p:attrNameLst>
                                          <p:attrName>style.visibility</p:attrName>
                                        </p:attrNameLst>
                                      </p:cBhvr>
                                      <p:to>
                                        <p:strVal val="visible"/>
                                      </p:to>
                                    </p:set>
                                    <p:animEffect transition="in" filter="fade">
                                      <p:cBhvr>
                                        <p:cTn id="319" dur="500"/>
                                        <p:tgtEl>
                                          <p:spTgt spid="53"/>
                                        </p:tgtEl>
                                      </p:cBhvr>
                                    </p:animEffect>
                                  </p:childTnLst>
                                </p:cTn>
                              </p:par>
                              <p:par>
                                <p:cTn id="320" presetID="10" presetClass="entr" presetSubtype="0" fill="hold" grpId="0" nodeType="withEffect">
                                  <p:stCondLst>
                                    <p:cond delay="0"/>
                                  </p:stCondLst>
                                  <p:childTnLst>
                                    <p:set>
                                      <p:cBhvr>
                                        <p:cTn id="321" dur="1" fill="hold">
                                          <p:stCondLst>
                                            <p:cond delay="0"/>
                                          </p:stCondLst>
                                        </p:cTn>
                                        <p:tgtEl>
                                          <p:spTgt spid="34"/>
                                        </p:tgtEl>
                                        <p:attrNameLst>
                                          <p:attrName>style.visibility</p:attrName>
                                        </p:attrNameLst>
                                      </p:cBhvr>
                                      <p:to>
                                        <p:strVal val="visible"/>
                                      </p:to>
                                    </p:set>
                                    <p:animEffect transition="in" filter="fade">
                                      <p:cBhvr>
                                        <p:cTn id="322" dur="500"/>
                                        <p:tgtEl>
                                          <p:spTgt spid="34"/>
                                        </p:tgtEl>
                                      </p:cBhvr>
                                    </p:animEffect>
                                  </p:childTnLst>
                                </p:cTn>
                              </p:par>
                            </p:childTnLst>
                          </p:cTn>
                        </p:par>
                      </p:childTnLst>
                    </p:cTn>
                  </p:par>
                  <p:par>
                    <p:cTn id="323" fill="hold">
                      <p:stCondLst>
                        <p:cond delay="indefinite"/>
                      </p:stCondLst>
                      <p:childTnLst>
                        <p:par>
                          <p:cTn id="324" fill="hold">
                            <p:stCondLst>
                              <p:cond delay="0"/>
                            </p:stCondLst>
                            <p:childTnLst>
                              <p:par>
                                <p:cTn id="325" presetID="10" presetClass="exit" presetSubtype="0" fill="hold" grpId="3" nodeType="clickEffect">
                                  <p:stCondLst>
                                    <p:cond delay="0"/>
                                  </p:stCondLst>
                                  <p:childTnLst>
                                    <p:animEffect transition="out" filter="fade">
                                      <p:cBhvr>
                                        <p:cTn id="326" dur="500"/>
                                        <p:tgtEl>
                                          <p:spTgt spid="80"/>
                                        </p:tgtEl>
                                      </p:cBhvr>
                                    </p:animEffect>
                                    <p:set>
                                      <p:cBhvr>
                                        <p:cTn id="327" dur="1" fill="hold">
                                          <p:stCondLst>
                                            <p:cond delay="499"/>
                                          </p:stCondLst>
                                        </p:cTn>
                                        <p:tgtEl>
                                          <p:spTgt spid="80"/>
                                        </p:tgtEl>
                                        <p:attrNameLst>
                                          <p:attrName>style.visibility</p:attrName>
                                        </p:attrNameLst>
                                      </p:cBhvr>
                                      <p:to>
                                        <p:strVal val="hidden"/>
                                      </p:to>
                                    </p:set>
                                  </p:childTnLst>
                                </p:cTn>
                              </p:par>
                            </p:childTnLst>
                          </p:cTn>
                        </p:par>
                        <p:par>
                          <p:cTn id="328" fill="hold">
                            <p:stCondLst>
                              <p:cond delay="500"/>
                            </p:stCondLst>
                            <p:childTnLst>
                              <p:par>
                                <p:cTn id="329" presetID="10" presetClass="entr" presetSubtype="0" fill="hold" grpId="2" nodeType="afterEffect">
                                  <p:stCondLst>
                                    <p:cond delay="0"/>
                                  </p:stCondLst>
                                  <p:childTnLst>
                                    <p:set>
                                      <p:cBhvr>
                                        <p:cTn id="330" dur="1" fill="hold">
                                          <p:stCondLst>
                                            <p:cond delay="0"/>
                                          </p:stCondLst>
                                        </p:cTn>
                                        <p:tgtEl>
                                          <p:spTgt spid="81"/>
                                        </p:tgtEl>
                                        <p:attrNameLst>
                                          <p:attrName>style.visibility</p:attrName>
                                        </p:attrNameLst>
                                      </p:cBhvr>
                                      <p:to>
                                        <p:strVal val="visible"/>
                                      </p:to>
                                    </p:set>
                                    <p:animEffect transition="in" filter="fade">
                                      <p:cBhvr>
                                        <p:cTn id="331" dur="500"/>
                                        <p:tgtEl>
                                          <p:spTgt spid="81"/>
                                        </p:tgtEl>
                                      </p:cBhvr>
                                    </p:animEffect>
                                  </p:childTnLst>
                                </p:cTn>
                              </p:par>
                            </p:childTnLst>
                          </p:cTn>
                        </p:par>
                      </p:childTnLst>
                    </p:cTn>
                  </p:par>
                  <p:par>
                    <p:cTn id="332" fill="hold">
                      <p:stCondLst>
                        <p:cond delay="indefinite"/>
                      </p:stCondLst>
                      <p:childTnLst>
                        <p:par>
                          <p:cTn id="333" fill="hold">
                            <p:stCondLst>
                              <p:cond delay="0"/>
                            </p:stCondLst>
                            <p:childTnLst>
                              <p:par>
                                <p:cTn id="334" presetID="10" presetClass="entr" presetSubtype="0" fill="hold" grpId="0" nodeType="clickEffect">
                                  <p:stCondLst>
                                    <p:cond delay="0"/>
                                  </p:stCondLst>
                                  <p:childTnLst>
                                    <p:set>
                                      <p:cBhvr>
                                        <p:cTn id="335" dur="1" fill="hold">
                                          <p:stCondLst>
                                            <p:cond delay="0"/>
                                          </p:stCondLst>
                                        </p:cTn>
                                        <p:tgtEl>
                                          <p:spTgt spid="63"/>
                                        </p:tgtEl>
                                        <p:attrNameLst>
                                          <p:attrName>style.visibility</p:attrName>
                                        </p:attrNameLst>
                                      </p:cBhvr>
                                      <p:to>
                                        <p:strVal val="visible"/>
                                      </p:to>
                                    </p:set>
                                    <p:animEffect transition="in" filter="fade">
                                      <p:cBhvr>
                                        <p:cTn id="336" dur="500"/>
                                        <p:tgtEl>
                                          <p:spTgt spid="63"/>
                                        </p:tgtEl>
                                      </p:cBhvr>
                                    </p:animEffect>
                                  </p:childTnLst>
                                </p:cTn>
                              </p:par>
                            </p:childTnLst>
                          </p:cTn>
                        </p:par>
                      </p:childTnLst>
                    </p:cTn>
                  </p:par>
                  <p:par>
                    <p:cTn id="337" fill="hold">
                      <p:stCondLst>
                        <p:cond delay="indefinite"/>
                      </p:stCondLst>
                      <p:childTnLst>
                        <p:par>
                          <p:cTn id="338" fill="hold">
                            <p:stCondLst>
                              <p:cond delay="0"/>
                            </p:stCondLst>
                            <p:childTnLst>
                              <p:par>
                                <p:cTn id="339" presetID="10" presetClass="exit" presetSubtype="0" fill="hold" grpId="3" nodeType="clickEffect">
                                  <p:stCondLst>
                                    <p:cond delay="0"/>
                                  </p:stCondLst>
                                  <p:childTnLst>
                                    <p:animEffect transition="out" filter="fade">
                                      <p:cBhvr>
                                        <p:cTn id="340" dur="500"/>
                                        <p:tgtEl>
                                          <p:spTgt spid="81"/>
                                        </p:tgtEl>
                                      </p:cBhvr>
                                    </p:animEffect>
                                    <p:set>
                                      <p:cBhvr>
                                        <p:cTn id="341" dur="1" fill="hold">
                                          <p:stCondLst>
                                            <p:cond delay="499"/>
                                          </p:stCondLst>
                                        </p:cTn>
                                        <p:tgtEl>
                                          <p:spTgt spid="81"/>
                                        </p:tgtEl>
                                        <p:attrNameLst>
                                          <p:attrName>style.visibility</p:attrName>
                                        </p:attrNameLst>
                                      </p:cBhvr>
                                      <p:to>
                                        <p:strVal val="hidden"/>
                                      </p:to>
                                    </p:set>
                                  </p:childTnLst>
                                </p:cTn>
                              </p:par>
                            </p:childTnLst>
                          </p:cTn>
                        </p:par>
                        <p:par>
                          <p:cTn id="342" fill="hold">
                            <p:stCondLst>
                              <p:cond delay="500"/>
                            </p:stCondLst>
                            <p:childTnLst>
                              <p:par>
                                <p:cTn id="343" presetID="10" presetClass="entr" presetSubtype="0" fill="hold" grpId="2" nodeType="afterEffect">
                                  <p:stCondLst>
                                    <p:cond delay="0"/>
                                  </p:stCondLst>
                                  <p:childTnLst>
                                    <p:set>
                                      <p:cBhvr>
                                        <p:cTn id="344" dur="1" fill="hold">
                                          <p:stCondLst>
                                            <p:cond delay="0"/>
                                          </p:stCondLst>
                                        </p:cTn>
                                        <p:tgtEl>
                                          <p:spTgt spid="82"/>
                                        </p:tgtEl>
                                        <p:attrNameLst>
                                          <p:attrName>style.visibility</p:attrName>
                                        </p:attrNameLst>
                                      </p:cBhvr>
                                      <p:to>
                                        <p:strVal val="visible"/>
                                      </p:to>
                                    </p:set>
                                    <p:animEffect transition="in" filter="fade">
                                      <p:cBhvr>
                                        <p:cTn id="345" dur="500"/>
                                        <p:tgtEl>
                                          <p:spTgt spid="82"/>
                                        </p:tgtEl>
                                      </p:cBhvr>
                                    </p:animEffect>
                                  </p:childTnLst>
                                </p:cTn>
                              </p:par>
                            </p:childTnLst>
                          </p:cTn>
                        </p:par>
                      </p:childTnLst>
                    </p:cTn>
                  </p:par>
                  <p:par>
                    <p:cTn id="346" fill="hold">
                      <p:stCondLst>
                        <p:cond delay="indefinite"/>
                      </p:stCondLst>
                      <p:childTnLst>
                        <p:par>
                          <p:cTn id="347" fill="hold">
                            <p:stCondLst>
                              <p:cond delay="0"/>
                            </p:stCondLst>
                            <p:childTnLst>
                              <p:par>
                                <p:cTn id="348" presetID="10" presetClass="entr" presetSubtype="0" fill="hold" grpId="0" nodeType="clickEffect">
                                  <p:stCondLst>
                                    <p:cond delay="0"/>
                                  </p:stCondLst>
                                  <p:childTnLst>
                                    <p:set>
                                      <p:cBhvr>
                                        <p:cTn id="349" dur="1" fill="hold">
                                          <p:stCondLst>
                                            <p:cond delay="0"/>
                                          </p:stCondLst>
                                        </p:cTn>
                                        <p:tgtEl>
                                          <p:spTgt spid="55"/>
                                        </p:tgtEl>
                                        <p:attrNameLst>
                                          <p:attrName>style.visibility</p:attrName>
                                        </p:attrNameLst>
                                      </p:cBhvr>
                                      <p:to>
                                        <p:strVal val="visible"/>
                                      </p:to>
                                    </p:set>
                                    <p:animEffect transition="in" filter="fade">
                                      <p:cBhvr>
                                        <p:cTn id="350" dur="500"/>
                                        <p:tgtEl>
                                          <p:spTgt spid="55"/>
                                        </p:tgtEl>
                                      </p:cBhvr>
                                    </p:animEffect>
                                  </p:childTnLst>
                                </p:cTn>
                              </p:par>
                              <p:par>
                                <p:cTn id="351" presetID="10" presetClass="entr" presetSubtype="0" fill="hold" grpId="0" nodeType="withEffect">
                                  <p:stCondLst>
                                    <p:cond delay="0"/>
                                  </p:stCondLst>
                                  <p:childTnLst>
                                    <p:set>
                                      <p:cBhvr>
                                        <p:cTn id="352" dur="1" fill="hold">
                                          <p:stCondLst>
                                            <p:cond delay="0"/>
                                          </p:stCondLst>
                                        </p:cTn>
                                        <p:tgtEl>
                                          <p:spTgt spid="54"/>
                                        </p:tgtEl>
                                        <p:attrNameLst>
                                          <p:attrName>style.visibility</p:attrName>
                                        </p:attrNameLst>
                                      </p:cBhvr>
                                      <p:to>
                                        <p:strVal val="visible"/>
                                      </p:to>
                                    </p:set>
                                    <p:animEffect transition="in" filter="fade">
                                      <p:cBhvr>
                                        <p:cTn id="353" dur="500"/>
                                        <p:tgtEl>
                                          <p:spTgt spid="54"/>
                                        </p:tgtEl>
                                      </p:cBhvr>
                                    </p:animEffect>
                                  </p:childTnLst>
                                </p:cTn>
                              </p:par>
                              <p:par>
                                <p:cTn id="354" presetID="10" presetClass="entr" presetSubtype="0" fill="hold" grpId="0" nodeType="withEffect">
                                  <p:stCondLst>
                                    <p:cond delay="0"/>
                                  </p:stCondLst>
                                  <p:childTnLst>
                                    <p:set>
                                      <p:cBhvr>
                                        <p:cTn id="355" dur="1" fill="hold">
                                          <p:stCondLst>
                                            <p:cond delay="0"/>
                                          </p:stCondLst>
                                        </p:cTn>
                                        <p:tgtEl>
                                          <p:spTgt spid="69"/>
                                        </p:tgtEl>
                                        <p:attrNameLst>
                                          <p:attrName>style.visibility</p:attrName>
                                        </p:attrNameLst>
                                      </p:cBhvr>
                                      <p:to>
                                        <p:strVal val="visible"/>
                                      </p:to>
                                    </p:set>
                                    <p:animEffect transition="in" filter="fade">
                                      <p:cBhvr>
                                        <p:cTn id="356" dur="500"/>
                                        <p:tgtEl>
                                          <p:spTgt spid="69"/>
                                        </p:tgtEl>
                                      </p:cBhvr>
                                    </p:animEffect>
                                  </p:childTnLst>
                                </p:cTn>
                              </p:par>
                              <p:par>
                                <p:cTn id="357" presetID="10" presetClass="entr" presetSubtype="0" fill="hold" grpId="0" nodeType="withEffect">
                                  <p:stCondLst>
                                    <p:cond delay="0"/>
                                  </p:stCondLst>
                                  <p:childTnLst>
                                    <p:set>
                                      <p:cBhvr>
                                        <p:cTn id="358" dur="1" fill="hold">
                                          <p:stCondLst>
                                            <p:cond delay="0"/>
                                          </p:stCondLst>
                                        </p:cTn>
                                        <p:tgtEl>
                                          <p:spTgt spid="47"/>
                                        </p:tgtEl>
                                        <p:attrNameLst>
                                          <p:attrName>style.visibility</p:attrName>
                                        </p:attrNameLst>
                                      </p:cBhvr>
                                      <p:to>
                                        <p:strVal val="visible"/>
                                      </p:to>
                                    </p:set>
                                    <p:animEffect transition="in" filter="fade">
                                      <p:cBhvr>
                                        <p:cTn id="359" dur="500"/>
                                        <p:tgtEl>
                                          <p:spTgt spid="47"/>
                                        </p:tgtEl>
                                      </p:cBhvr>
                                    </p:animEffect>
                                  </p:childTnLst>
                                </p:cTn>
                              </p:par>
                              <p:par>
                                <p:cTn id="360" presetID="10" presetClass="entr" presetSubtype="0" fill="hold" grpId="0" nodeType="withEffect">
                                  <p:stCondLst>
                                    <p:cond delay="0"/>
                                  </p:stCondLst>
                                  <p:childTnLst>
                                    <p:set>
                                      <p:cBhvr>
                                        <p:cTn id="361" dur="1" fill="hold">
                                          <p:stCondLst>
                                            <p:cond delay="0"/>
                                          </p:stCondLst>
                                        </p:cTn>
                                        <p:tgtEl>
                                          <p:spTgt spid="37"/>
                                        </p:tgtEl>
                                        <p:attrNameLst>
                                          <p:attrName>style.visibility</p:attrName>
                                        </p:attrNameLst>
                                      </p:cBhvr>
                                      <p:to>
                                        <p:strVal val="visible"/>
                                      </p:to>
                                    </p:set>
                                    <p:animEffect transition="in" filter="fade">
                                      <p:cBhvr>
                                        <p:cTn id="362" dur="500"/>
                                        <p:tgtEl>
                                          <p:spTgt spid="37"/>
                                        </p:tgtEl>
                                      </p:cBhvr>
                                    </p:animEffect>
                                  </p:childTnLst>
                                </p:cTn>
                              </p:par>
                              <p:par>
                                <p:cTn id="363" presetID="10" presetClass="entr" presetSubtype="0" fill="hold" grpId="0" nodeType="withEffect">
                                  <p:stCondLst>
                                    <p:cond delay="0"/>
                                  </p:stCondLst>
                                  <p:childTnLst>
                                    <p:set>
                                      <p:cBhvr>
                                        <p:cTn id="364" dur="1" fill="hold">
                                          <p:stCondLst>
                                            <p:cond delay="0"/>
                                          </p:stCondLst>
                                        </p:cTn>
                                        <p:tgtEl>
                                          <p:spTgt spid="38"/>
                                        </p:tgtEl>
                                        <p:attrNameLst>
                                          <p:attrName>style.visibility</p:attrName>
                                        </p:attrNameLst>
                                      </p:cBhvr>
                                      <p:to>
                                        <p:strVal val="visible"/>
                                      </p:to>
                                    </p:set>
                                    <p:animEffect transition="in" filter="fade">
                                      <p:cBhvr>
                                        <p:cTn id="365" dur="500"/>
                                        <p:tgtEl>
                                          <p:spTgt spid="38"/>
                                        </p:tgtEl>
                                      </p:cBhvr>
                                    </p:animEffect>
                                  </p:childTnLst>
                                </p:cTn>
                              </p:par>
                            </p:childTnLst>
                          </p:cTn>
                        </p:par>
                      </p:childTnLst>
                    </p:cTn>
                  </p:par>
                  <p:par>
                    <p:cTn id="366" fill="hold">
                      <p:stCondLst>
                        <p:cond delay="indefinite"/>
                      </p:stCondLst>
                      <p:childTnLst>
                        <p:par>
                          <p:cTn id="367" fill="hold">
                            <p:stCondLst>
                              <p:cond delay="0"/>
                            </p:stCondLst>
                            <p:childTnLst>
                              <p:par>
                                <p:cTn id="368" presetID="10" presetClass="exit" presetSubtype="0" fill="hold" grpId="3" nodeType="clickEffect">
                                  <p:stCondLst>
                                    <p:cond delay="0"/>
                                  </p:stCondLst>
                                  <p:childTnLst>
                                    <p:animEffect transition="out" filter="fade">
                                      <p:cBhvr>
                                        <p:cTn id="369" dur="500"/>
                                        <p:tgtEl>
                                          <p:spTgt spid="82"/>
                                        </p:tgtEl>
                                      </p:cBhvr>
                                    </p:animEffect>
                                    <p:set>
                                      <p:cBhvr>
                                        <p:cTn id="370" dur="1" fill="hold">
                                          <p:stCondLst>
                                            <p:cond delay="499"/>
                                          </p:stCondLst>
                                        </p:cTn>
                                        <p:tgtEl>
                                          <p:spTgt spid="82"/>
                                        </p:tgtEl>
                                        <p:attrNameLst>
                                          <p:attrName>style.visibility</p:attrName>
                                        </p:attrNameLst>
                                      </p:cBhvr>
                                      <p:to>
                                        <p:strVal val="hidden"/>
                                      </p:to>
                                    </p:set>
                                  </p:childTnLst>
                                </p:cTn>
                              </p:par>
                            </p:childTnLst>
                          </p:cTn>
                        </p:par>
                        <p:par>
                          <p:cTn id="371" fill="hold">
                            <p:stCondLst>
                              <p:cond delay="500"/>
                            </p:stCondLst>
                            <p:childTnLst>
                              <p:par>
                                <p:cTn id="372" presetID="10" presetClass="entr" presetSubtype="0" fill="hold" grpId="2" nodeType="afterEffect">
                                  <p:stCondLst>
                                    <p:cond delay="0"/>
                                  </p:stCondLst>
                                  <p:childTnLst>
                                    <p:set>
                                      <p:cBhvr>
                                        <p:cTn id="373" dur="1" fill="hold">
                                          <p:stCondLst>
                                            <p:cond delay="0"/>
                                          </p:stCondLst>
                                        </p:cTn>
                                        <p:tgtEl>
                                          <p:spTgt spid="83"/>
                                        </p:tgtEl>
                                        <p:attrNameLst>
                                          <p:attrName>style.visibility</p:attrName>
                                        </p:attrNameLst>
                                      </p:cBhvr>
                                      <p:to>
                                        <p:strVal val="visible"/>
                                      </p:to>
                                    </p:set>
                                    <p:animEffect transition="in" filter="fade">
                                      <p:cBhvr>
                                        <p:cTn id="374" dur="500"/>
                                        <p:tgtEl>
                                          <p:spTgt spid="83"/>
                                        </p:tgtEl>
                                      </p:cBhvr>
                                    </p:animEffect>
                                  </p:childTnLst>
                                </p:cTn>
                              </p:par>
                            </p:childTnLst>
                          </p:cTn>
                        </p:par>
                      </p:childTnLst>
                    </p:cTn>
                  </p:par>
                  <p:par>
                    <p:cTn id="375" fill="hold">
                      <p:stCondLst>
                        <p:cond delay="indefinite"/>
                      </p:stCondLst>
                      <p:childTnLst>
                        <p:par>
                          <p:cTn id="376" fill="hold">
                            <p:stCondLst>
                              <p:cond delay="0"/>
                            </p:stCondLst>
                            <p:childTnLst>
                              <p:par>
                                <p:cTn id="377" presetID="10" presetClass="entr" presetSubtype="0" fill="hold" grpId="0" nodeType="clickEffect">
                                  <p:stCondLst>
                                    <p:cond delay="0"/>
                                  </p:stCondLst>
                                  <p:childTnLst>
                                    <p:set>
                                      <p:cBhvr>
                                        <p:cTn id="378" dur="1" fill="hold">
                                          <p:stCondLst>
                                            <p:cond delay="0"/>
                                          </p:stCondLst>
                                        </p:cTn>
                                        <p:tgtEl>
                                          <p:spTgt spid="36"/>
                                        </p:tgtEl>
                                        <p:attrNameLst>
                                          <p:attrName>style.visibility</p:attrName>
                                        </p:attrNameLst>
                                      </p:cBhvr>
                                      <p:to>
                                        <p:strVal val="visible"/>
                                      </p:to>
                                    </p:set>
                                    <p:animEffect transition="in" filter="fade">
                                      <p:cBhvr>
                                        <p:cTn id="379" dur="500"/>
                                        <p:tgtEl>
                                          <p:spTgt spid="36"/>
                                        </p:tgtEl>
                                      </p:cBhvr>
                                    </p:animEffect>
                                  </p:childTnLst>
                                </p:cTn>
                              </p:par>
                              <p:par>
                                <p:cTn id="380" presetID="10" presetClass="entr" presetSubtype="0" fill="hold" grpId="0" nodeType="withEffect">
                                  <p:stCondLst>
                                    <p:cond delay="0"/>
                                  </p:stCondLst>
                                  <p:childTnLst>
                                    <p:set>
                                      <p:cBhvr>
                                        <p:cTn id="381" dur="1" fill="hold">
                                          <p:stCondLst>
                                            <p:cond delay="0"/>
                                          </p:stCondLst>
                                        </p:cTn>
                                        <p:tgtEl>
                                          <p:spTgt spid="10"/>
                                        </p:tgtEl>
                                        <p:attrNameLst>
                                          <p:attrName>style.visibility</p:attrName>
                                        </p:attrNameLst>
                                      </p:cBhvr>
                                      <p:to>
                                        <p:strVal val="visible"/>
                                      </p:to>
                                    </p:set>
                                    <p:animEffect transition="in" filter="fade">
                                      <p:cBhvr>
                                        <p:cTn id="382" dur="500"/>
                                        <p:tgtEl>
                                          <p:spTgt spid="10"/>
                                        </p:tgtEl>
                                      </p:cBhvr>
                                    </p:animEffect>
                                  </p:childTnLst>
                                </p:cTn>
                              </p:par>
                              <p:par>
                                <p:cTn id="383" presetID="10" presetClass="entr" presetSubtype="0" fill="hold" grpId="0" nodeType="withEffect">
                                  <p:stCondLst>
                                    <p:cond delay="0"/>
                                  </p:stCondLst>
                                  <p:childTnLst>
                                    <p:set>
                                      <p:cBhvr>
                                        <p:cTn id="384" dur="1" fill="hold">
                                          <p:stCondLst>
                                            <p:cond delay="0"/>
                                          </p:stCondLst>
                                        </p:cTn>
                                        <p:tgtEl>
                                          <p:spTgt spid="35"/>
                                        </p:tgtEl>
                                        <p:attrNameLst>
                                          <p:attrName>style.visibility</p:attrName>
                                        </p:attrNameLst>
                                      </p:cBhvr>
                                      <p:to>
                                        <p:strVal val="visible"/>
                                      </p:to>
                                    </p:set>
                                    <p:animEffect transition="in" filter="fade">
                                      <p:cBhvr>
                                        <p:cTn id="385" dur="500"/>
                                        <p:tgtEl>
                                          <p:spTgt spid="35"/>
                                        </p:tgtEl>
                                      </p:cBhvr>
                                    </p:animEffect>
                                  </p:childTnLst>
                                </p:cTn>
                              </p:par>
                            </p:childTnLst>
                          </p:cTn>
                        </p:par>
                      </p:childTnLst>
                    </p:cTn>
                  </p:par>
                  <p:par>
                    <p:cTn id="386" fill="hold">
                      <p:stCondLst>
                        <p:cond delay="indefinite"/>
                      </p:stCondLst>
                      <p:childTnLst>
                        <p:par>
                          <p:cTn id="387" fill="hold">
                            <p:stCondLst>
                              <p:cond delay="0"/>
                            </p:stCondLst>
                            <p:childTnLst>
                              <p:par>
                                <p:cTn id="388" presetID="10" presetClass="exit" presetSubtype="0" fill="hold" grpId="3" nodeType="clickEffect">
                                  <p:stCondLst>
                                    <p:cond delay="0"/>
                                  </p:stCondLst>
                                  <p:childTnLst>
                                    <p:animEffect transition="out" filter="fade">
                                      <p:cBhvr>
                                        <p:cTn id="389" dur="500"/>
                                        <p:tgtEl>
                                          <p:spTgt spid="83"/>
                                        </p:tgtEl>
                                      </p:cBhvr>
                                    </p:animEffect>
                                    <p:set>
                                      <p:cBhvr>
                                        <p:cTn id="390" dur="1" fill="hold">
                                          <p:stCondLst>
                                            <p:cond delay="499"/>
                                          </p:stCondLst>
                                        </p:cTn>
                                        <p:tgtEl>
                                          <p:spTgt spid="83"/>
                                        </p:tgtEl>
                                        <p:attrNameLst>
                                          <p:attrName>style.visibility</p:attrName>
                                        </p:attrNameLst>
                                      </p:cBhvr>
                                      <p:to>
                                        <p:strVal val="hidden"/>
                                      </p:to>
                                    </p:set>
                                  </p:childTnLst>
                                </p:cTn>
                              </p:par>
                            </p:childTnLst>
                          </p:cTn>
                        </p:par>
                        <p:par>
                          <p:cTn id="391" fill="hold">
                            <p:stCondLst>
                              <p:cond delay="500"/>
                            </p:stCondLst>
                            <p:childTnLst>
                              <p:par>
                                <p:cTn id="392" presetID="10" presetClass="entr" presetSubtype="0" fill="hold" grpId="2" nodeType="afterEffect">
                                  <p:stCondLst>
                                    <p:cond delay="0"/>
                                  </p:stCondLst>
                                  <p:childTnLst>
                                    <p:set>
                                      <p:cBhvr>
                                        <p:cTn id="393" dur="1" fill="hold">
                                          <p:stCondLst>
                                            <p:cond delay="0"/>
                                          </p:stCondLst>
                                        </p:cTn>
                                        <p:tgtEl>
                                          <p:spTgt spid="84"/>
                                        </p:tgtEl>
                                        <p:attrNameLst>
                                          <p:attrName>style.visibility</p:attrName>
                                        </p:attrNameLst>
                                      </p:cBhvr>
                                      <p:to>
                                        <p:strVal val="visible"/>
                                      </p:to>
                                    </p:set>
                                    <p:animEffect transition="in" filter="fade">
                                      <p:cBhvr>
                                        <p:cTn id="394" dur="500"/>
                                        <p:tgtEl>
                                          <p:spTgt spid="84"/>
                                        </p:tgtEl>
                                      </p:cBhvr>
                                    </p:animEffect>
                                  </p:childTnLst>
                                </p:cTn>
                              </p:par>
                            </p:childTnLst>
                          </p:cTn>
                        </p:par>
                        <p:par>
                          <p:cTn id="395" fill="hold">
                            <p:stCondLst>
                              <p:cond delay="1000"/>
                            </p:stCondLst>
                            <p:childTnLst>
                              <p:par>
                                <p:cTn id="396" presetID="10" presetClass="entr" presetSubtype="0" fill="hold" grpId="0" nodeType="afterEffect">
                                  <p:stCondLst>
                                    <p:cond delay="0"/>
                                  </p:stCondLst>
                                  <p:childTnLst>
                                    <p:set>
                                      <p:cBhvr>
                                        <p:cTn id="397" dur="1" fill="hold">
                                          <p:stCondLst>
                                            <p:cond delay="0"/>
                                          </p:stCondLst>
                                        </p:cTn>
                                        <p:tgtEl>
                                          <p:spTgt spid="85"/>
                                        </p:tgtEl>
                                        <p:attrNameLst>
                                          <p:attrName>style.visibility</p:attrName>
                                        </p:attrNameLst>
                                      </p:cBhvr>
                                      <p:to>
                                        <p:strVal val="visible"/>
                                      </p:to>
                                    </p:set>
                                    <p:animEffect transition="in" filter="fade">
                                      <p:cBhvr>
                                        <p:cTn id="398" dur="500"/>
                                        <p:tgtEl>
                                          <p:spTgt spid="85"/>
                                        </p:tgtEl>
                                      </p:cBhvr>
                                    </p:animEffect>
                                  </p:childTnLst>
                                </p:cTn>
                              </p:par>
                            </p:childTnLst>
                          </p:cTn>
                        </p:par>
                      </p:childTnLst>
                    </p:cTn>
                  </p:par>
                  <p:par>
                    <p:cTn id="399" fill="hold">
                      <p:stCondLst>
                        <p:cond delay="indefinite"/>
                      </p:stCondLst>
                      <p:childTnLst>
                        <p:par>
                          <p:cTn id="400" fill="hold">
                            <p:stCondLst>
                              <p:cond delay="0"/>
                            </p:stCondLst>
                            <p:childTnLst>
                              <p:par>
                                <p:cTn id="401" presetID="10" presetClass="exit" presetSubtype="0" fill="hold" grpId="1" nodeType="clickEffect">
                                  <p:stCondLst>
                                    <p:cond delay="0"/>
                                  </p:stCondLst>
                                  <p:childTnLst>
                                    <p:animEffect transition="out" filter="fade">
                                      <p:cBhvr>
                                        <p:cTn id="402" dur="500"/>
                                        <p:tgtEl>
                                          <p:spTgt spid="85"/>
                                        </p:tgtEl>
                                      </p:cBhvr>
                                    </p:animEffect>
                                    <p:set>
                                      <p:cBhvr>
                                        <p:cTn id="403" dur="1" fill="hold">
                                          <p:stCondLst>
                                            <p:cond delay="499"/>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3" grpId="0" animBg="1"/>
      <p:bldP spid="15" grpId="0" animBg="1"/>
      <p:bldP spid="16" grpId="0" animBg="1"/>
      <p:bldP spid="17" grpId="0" animBg="1"/>
      <p:bldP spid="18" grpId="0" animBg="1"/>
      <p:bldP spid="20" grpId="0"/>
      <p:bldP spid="21" grpId="0"/>
      <p:bldP spid="22" grpId="0"/>
      <p:bldP spid="23" grpId="0" animBg="1"/>
      <p:bldP spid="24" grpId="0" animBg="1"/>
      <p:bldP spid="25" grpId="0"/>
      <p:bldP spid="26" grpId="0" animBg="1"/>
      <p:bldP spid="27" grpId="0" animBg="1"/>
      <p:bldP spid="28" grpId="0" animBg="1"/>
      <p:bldP spid="29" grpId="0"/>
      <p:bldP spid="30" grpId="0" animBg="1"/>
      <p:bldP spid="31" grpId="0"/>
      <p:bldP spid="32" grpId="0"/>
      <p:bldP spid="32" grpId="1"/>
      <p:bldP spid="33" grpId="0"/>
      <p:bldP spid="34" grpId="0"/>
      <p:bldP spid="35" grpId="0" animBg="1"/>
      <p:bldP spid="36" grpId="0"/>
      <p:bldP spid="37" grpId="0" animBg="1"/>
      <p:bldP spid="38" grpId="0"/>
      <p:bldP spid="39" grpId="0" animBg="1"/>
      <p:bldP spid="40" grpId="0"/>
      <p:bldP spid="41" grpId="0" animBg="1"/>
      <p:bldP spid="42" grpId="0"/>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animBg="1"/>
      <p:bldP spid="60" grpId="0" animBg="1"/>
      <p:bldP spid="61" grpId="0"/>
      <p:bldP spid="62" grpId="0" animBg="1"/>
      <p:bldP spid="63" grpId="0" animBg="1"/>
      <p:bldP spid="64" grpId="0" animBg="1"/>
      <p:bldP spid="65" grpId="0" animBg="1"/>
      <p:bldP spid="66" grpId="0" animBg="1"/>
      <p:bldP spid="67" grpId="0" animBg="1"/>
      <p:bldP spid="68" grpId="0" animBg="1"/>
      <p:bldP spid="69" grpId="0" animBg="1"/>
      <p:bldP spid="76" grpId="0" animBg="1"/>
      <p:bldP spid="76" grpId="1" animBg="1"/>
      <p:bldP spid="76" grpId="2" animBg="1"/>
      <p:bldP spid="76" grpId="3" animBg="1"/>
      <p:bldP spid="77" grpId="0" animBg="1"/>
      <p:bldP spid="77" grpId="1" animBg="1"/>
      <p:bldP spid="77" grpId="2" animBg="1"/>
      <p:bldP spid="77" grpId="3" animBg="1"/>
      <p:bldP spid="78" grpId="0" animBg="1"/>
      <p:bldP spid="78" grpId="1" animBg="1"/>
      <p:bldP spid="78" grpId="2" animBg="1"/>
      <p:bldP spid="78" grpId="3" animBg="1"/>
      <p:bldP spid="79" grpId="0" animBg="1"/>
      <p:bldP spid="79" grpId="1" animBg="1"/>
      <p:bldP spid="79" grpId="2" animBg="1"/>
      <p:bldP spid="79" grpId="3" animBg="1"/>
      <p:bldP spid="80" grpId="0" animBg="1"/>
      <p:bldP spid="80" grpId="1" animBg="1"/>
      <p:bldP spid="80" grpId="2" animBg="1"/>
      <p:bldP spid="80" grpId="3" animBg="1"/>
      <p:bldP spid="81" grpId="0" animBg="1"/>
      <p:bldP spid="81" grpId="1" animBg="1"/>
      <p:bldP spid="81" grpId="2" animBg="1"/>
      <p:bldP spid="81" grpId="3" animBg="1"/>
      <p:bldP spid="82" grpId="0" animBg="1"/>
      <p:bldP spid="82" grpId="1" animBg="1"/>
      <p:bldP spid="82" grpId="2" animBg="1"/>
      <p:bldP spid="82" grpId="3" animBg="1"/>
      <p:bldP spid="83" grpId="0" animBg="1"/>
      <p:bldP spid="83" grpId="1" animBg="1"/>
      <p:bldP spid="83" grpId="2" animBg="1"/>
      <p:bldP spid="83" grpId="3" animBg="1"/>
      <p:bldP spid="84" grpId="0" animBg="1"/>
      <p:bldP spid="84" grpId="1" animBg="1"/>
      <p:bldP spid="84" grpId="2" animBg="1"/>
      <p:bldP spid="85" grpId="0" animBg="1"/>
      <p:bldP spid="85" grpId="1" animBg="1"/>
      <p:bldP spid="85" grpId="2" animBg="1"/>
      <p:bldP spid="85" grpId="3"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35</a:t>
            </a:fld>
            <a:endParaRPr lang="zh-CN" altLang="en-US"/>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1733" y="9915"/>
            <a:ext cx="4943140" cy="56925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006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DC28806-33EB-CF48-879C-421E143B051C}" type="slidenum">
              <a:rPr lang="zh-CN" altLang="en-US" sz="1167" b="0">
                <a:latin typeface="Calibri" charset="0"/>
                <a:ea typeface="Adobe 楷体 Std R" charset="0"/>
                <a:cs typeface="Adobe 楷体 Std R" charset="0"/>
              </a:rPr>
              <a:pPr/>
              <a:t>36</a:t>
            </a:fld>
            <a:endParaRPr lang="en-US" altLang="zh-CN" sz="1167" b="0">
              <a:latin typeface="Calibri" charset="0"/>
              <a:ea typeface="Adobe 楷体 Std R" charset="0"/>
              <a:cs typeface="Adobe 楷体 Std R" charset="0"/>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93" y="937287"/>
            <a:ext cx="7366000" cy="3720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009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0CE8E79-8222-6F4D-BF0D-8F0D1A154391}" type="slidenum">
              <a:rPr lang="zh-CN" altLang="en-US" sz="1167" b="0">
                <a:latin typeface="Calibri" charset="0"/>
                <a:ea typeface="Adobe 楷体 Std R" charset="0"/>
                <a:cs typeface="Adobe 楷体 Std R" charset="0"/>
              </a:rPr>
              <a:pPr/>
              <a:t>37</a:t>
            </a:fld>
            <a:endParaRPr lang="en-US" altLang="zh-CN" sz="1167" b="0">
              <a:latin typeface="Calibri" charset="0"/>
              <a:ea typeface="Adobe 楷体 Std R" charset="0"/>
              <a:cs typeface="Adobe 楷体 Std R" charset="0"/>
            </a:endParaRP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913" y="997294"/>
            <a:ext cx="7429500" cy="3720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6956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5E18CD60-22D3-2B4B-BC6E-32FA5BB3DAD5}" type="slidenum">
              <a:rPr lang="zh-CN" altLang="en-US" sz="1167" b="0">
                <a:latin typeface="Calibri" charset="0"/>
                <a:ea typeface="Adobe 楷体 Std R" charset="0"/>
                <a:cs typeface="Adobe 楷体 Std R" charset="0"/>
              </a:rPr>
              <a:pPr/>
              <a:t>38</a:t>
            </a:fld>
            <a:endParaRPr lang="en-US" altLang="zh-CN" sz="1167" b="0">
              <a:latin typeface="Calibri" charset="0"/>
              <a:ea typeface="Adobe 楷体 Std R" charset="0"/>
              <a:cs typeface="Adobe 楷体 Std R" charset="0"/>
            </a:endParaRP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77314"/>
            <a:ext cx="7620000" cy="33603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8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pic>
        <p:nvPicPr>
          <p:cNvPr id="5" name="图片 4"/>
          <p:cNvPicPr>
            <a:picLocks noChangeAspect="1"/>
          </p:cNvPicPr>
          <p:nvPr/>
        </p:nvPicPr>
        <p:blipFill rotWithShape="1">
          <a:blip r:embed="rId2"/>
          <a:srcRect l="9304" r="18850"/>
          <a:stretch/>
        </p:blipFill>
        <p:spPr>
          <a:xfrm>
            <a:off x="4451987" y="2209539"/>
            <a:ext cx="3717084" cy="2328148"/>
          </a:xfrm>
          <a:prstGeom prst="rect">
            <a:avLst/>
          </a:prstGeom>
          <a:ln>
            <a:solidFill>
              <a:srgbClr val="000000"/>
            </a:solidFill>
          </a:ln>
        </p:spPr>
      </p:pic>
      <p:pic>
        <p:nvPicPr>
          <p:cNvPr id="70" name="图片 69"/>
          <p:cNvPicPr>
            <a:picLocks noChangeAspect="1"/>
          </p:cNvPicPr>
          <p:nvPr/>
        </p:nvPicPr>
        <p:blipFill rotWithShape="1">
          <a:blip r:embed="rId3"/>
          <a:srcRect l="12873"/>
          <a:stretch/>
        </p:blipFill>
        <p:spPr>
          <a:xfrm>
            <a:off x="911593" y="337220"/>
            <a:ext cx="3381655" cy="960107"/>
          </a:xfrm>
          <a:prstGeom prst="rect">
            <a:avLst/>
          </a:prstGeom>
          <a:ln>
            <a:solidFill>
              <a:srgbClr val="000000"/>
            </a:solidFill>
          </a:ln>
        </p:spPr>
      </p:pic>
      <p:pic>
        <p:nvPicPr>
          <p:cNvPr id="71" name="图片 70"/>
          <p:cNvPicPr>
            <a:picLocks noChangeAspect="1"/>
          </p:cNvPicPr>
          <p:nvPr/>
        </p:nvPicPr>
        <p:blipFill rotWithShape="1">
          <a:blip r:embed="rId4"/>
          <a:srcRect b="49070"/>
          <a:stretch/>
        </p:blipFill>
        <p:spPr>
          <a:xfrm>
            <a:off x="911593" y="1417340"/>
            <a:ext cx="3378948" cy="916846"/>
          </a:xfrm>
          <a:prstGeom prst="rect">
            <a:avLst/>
          </a:prstGeom>
          <a:ln>
            <a:solidFill>
              <a:srgbClr val="000000"/>
            </a:solidFill>
          </a:ln>
        </p:spPr>
      </p:pic>
      <p:pic>
        <p:nvPicPr>
          <p:cNvPr id="72" name="图片 71"/>
          <p:cNvPicPr>
            <a:picLocks noChangeAspect="1"/>
          </p:cNvPicPr>
          <p:nvPr/>
        </p:nvPicPr>
        <p:blipFill rotWithShape="1">
          <a:blip r:embed="rId4"/>
          <a:srcRect t="56146"/>
          <a:stretch/>
        </p:blipFill>
        <p:spPr>
          <a:xfrm>
            <a:off x="911594" y="4449237"/>
            <a:ext cx="3378948" cy="789460"/>
          </a:xfrm>
          <a:prstGeom prst="rect">
            <a:avLst/>
          </a:prstGeom>
          <a:ln>
            <a:solidFill>
              <a:srgbClr val="000000"/>
            </a:solidFill>
          </a:ln>
        </p:spPr>
      </p:pic>
      <p:sp>
        <p:nvSpPr>
          <p:cNvPr id="76" name="右箭头 75"/>
          <p:cNvSpPr/>
          <p:nvPr/>
        </p:nvSpPr>
        <p:spPr>
          <a:xfrm>
            <a:off x="755577" y="545845"/>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85" name="右箭头 84"/>
          <p:cNvSpPr/>
          <p:nvPr/>
        </p:nvSpPr>
        <p:spPr>
          <a:xfrm>
            <a:off x="755577" y="735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86" name="右箭头 85"/>
          <p:cNvSpPr/>
          <p:nvPr/>
        </p:nvSpPr>
        <p:spPr>
          <a:xfrm>
            <a:off x="755577" y="195740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87" name="右箭头 86"/>
          <p:cNvSpPr/>
          <p:nvPr/>
        </p:nvSpPr>
        <p:spPr>
          <a:xfrm>
            <a:off x="755577" y="213742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88" name="右箭头 87"/>
          <p:cNvSpPr/>
          <p:nvPr/>
        </p:nvSpPr>
        <p:spPr>
          <a:xfrm>
            <a:off x="5052054" y="3501080"/>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89" name="右箭头 88"/>
          <p:cNvSpPr/>
          <p:nvPr/>
        </p:nvSpPr>
        <p:spPr>
          <a:xfrm>
            <a:off x="4572000" y="416115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90" name="右箭头 89"/>
          <p:cNvSpPr/>
          <p:nvPr/>
        </p:nvSpPr>
        <p:spPr>
          <a:xfrm>
            <a:off x="4572000" y="254097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91" name="右箭头 90"/>
          <p:cNvSpPr/>
          <p:nvPr/>
        </p:nvSpPr>
        <p:spPr>
          <a:xfrm>
            <a:off x="5052054" y="3349665"/>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92" name="右箭头 91"/>
          <p:cNvSpPr/>
          <p:nvPr/>
        </p:nvSpPr>
        <p:spPr>
          <a:xfrm>
            <a:off x="755577" y="481865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93" name="右箭头 92"/>
          <p:cNvSpPr/>
          <p:nvPr/>
        </p:nvSpPr>
        <p:spPr>
          <a:xfrm>
            <a:off x="755577" y="50177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94" name="右箭头 93"/>
          <p:cNvSpPr/>
          <p:nvPr/>
        </p:nvSpPr>
        <p:spPr>
          <a:xfrm>
            <a:off x="755577" y="915420"/>
            <a:ext cx="396044"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95" name="右箭头 94"/>
          <p:cNvSpPr/>
          <p:nvPr/>
        </p:nvSpPr>
        <p:spPr>
          <a:xfrm>
            <a:off x="755577" y="1095440"/>
            <a:ext cx="396044"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cxnSp>
        <p:nvCxnSpPr>
          <p:cNvPr id="96" name="直线连接符 95"/>
          <p:cNvCxnSpPr/>
          <p:nvPr/>
        </p:nvCxnSpPr>
        <p:spPr>
          <a:xfrm>
            <a:off x="911594" y="2166025"/>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7" name="直线连接符 96"/>
          <p:cNvCxnSpPr/>
          <p:nvPr/>
        </p:nvCxnSpPr>
        <p:spPr>
          <a:xfrm>
            <a:off x="911594" y="5058677"/>
            <a:ext cx="3360373"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22" name="直线连接符 95"/>
          <p:cNvCxnSpPr/>
          <p:nvPr/>
        </p:nvCxnSpPr>
        <p:spPr>
          <a:xfrm>
            <a:off x="4451987" y="3550131"/>
            <a:ext cx="3717084" cy="0"/>
          </a:xfrm>
          <a:prstGeom prst="line">
            <a:avLst/>
          </a:prstGeom>
          <a:ln>
            <a:solidFill>
              <a:srgbClr val="00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4" name="标题 1"/>
          <p:cNvSpPr txBox="1">
            <a:spLocks/>
          </p:cNvSpPr>
          <p:nvPr/>
        </p:nvSpPr>
        <p:spPr>
          <a:xfrm>
            <a:off x="4644009" y="264869"/>
            <a:ext cx="4032448" cy="64841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kern="1200">
                <a:solidFill>
                  <a:schemeClr val="tx1"/>
                </a:solidFill>
                <a:latin typeface="Myriad Pro Cond"/>
                <a:ea typeface="黑体"/>
                <a:cs typeface="Myriad Pro Cond"/>
              </a:defRPr>
            </a:lvl1pPr>
          </a:lstStyle>
          <a:p>
            <a:pPr algn="r"/>
            <a:r>
              <a:rPr kumimoji="1" lang="en-US" altLang="zh-CN" sz="3600" dirty="0" err="1">
                <a:latin typeface="等线" panose="02010600030101010101" pitchFamily="2" charset="-122"/>
                <a:ea typeface="等线" panose="02010600030101010101" pitchFamily="2" charset="-122"/>
              </a:rPr>
              <a:t>thread_table_lock</a:t>
            </a:r>
            <a:endParaRPr kumimoji="1" lang="zh-CN" altLang="en-US" sz="3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67011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40</a:t>
            </a:fld>
            <a:endParaRPr lang="zh-CN" altLang="en-US"/>
          </a:p>
        </p:txBody>
      </p:sp>
      <p:pic>
        <p:nvPicPr>
          <p:cNvPr id="5" name="图片 4"/>
          <p:cNvPicPr>
            <a:picLocks noChangeAspect="1"/>
          </p:cNvPicPr>
          <p:nvPr/>
        </p:nvPicPr>
        <p:blipFill rotWithShape="1">
          <a:blip r:embed="rId2"/>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3"/>
          <a:srcRect l="12873" b="38725"/>
          <a:stretch/>
        </p:blipFill>
        <p:spPr>
          <a:xfrm>
            <a:off x="1271633" y="68589"/>
            <a:ext cx="3381655" cy="588303"/>
          </a:xfrm>
          <a:prstGeom prst="rect">
            <a:avLst/>
          </a:prstGeom>
          <a:ln w="38100" cmpd="sng">
            <a:solidFill>
              <a:schemeClr val="accent4"/>
            </a:solidFill>
          </a:ln>
        </p:spPr>
      </p:pic>
      <p:pic>
        <p:nvPicPr>
          <p:cNvPr id="71" name="图片 70"/>
          <p:cNvPicPr>
            <a:picLocks noChangeAspect="1"/>
          </p:cNvPicPr>
          <p:nvPr/>
        </p:nvPicPr>
        <p:blipFill rotWithShape="1">
          <a:blip r:embed="rId4"/>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4"/>
          <a:srcRect t="56146" b="11027"/>
          <a:stretch/>
        </p:blipFill>
        <p:spPr>
          <a:xfrm>
            <a:off x="3603903" y="4357235"/>
            <a:ext cx="3608391" cy="590963"/>
          </a:xfrm>
          <a:prstGeom prst="rect">
            <a:avLst/>
          </a:prstGeom>
          <a:ln>
            <a:solidFill>
              <a:srgbClr val="000000"/>
            </a:solidFill>
          </a:ln>
        </p:spPr>
      </p:pic>
      <p:pic>
        <p:nvPicPr>
          <p:cNvPr id="20" name="图片 19"/>
          <p:cNvPicPr>
            <a:picLocks noChangeAspect="1"/>
          </p:cNvPicPr>
          <p:nvPr/>
        </p:nvPicPr>
        <p:blipFill rotWithShape="1">
          <a:blip r:embed="rId3"/>
          <a:srcRect l="12873" t="61671"/>
          <a:stretch/>
        </p:blipFill>
        <p:spPr>
          <a:xfrm>
            <a:off x="1271633" y="5281208"/>
            <a:ext cx="3381655" cy="368000"/>
          </a:xfrm>
          <a:prstGeom prst="rect">
            <a:avLst/>
          </a:prstGeom>
          <a:ln w="38100" cmpd="sng">
            <a:solidFill>
              <a:schemeClr val="accent4"/>
            </a:solidFill>
          </a:ln>
        </p:spPr>
      </p:pic>
      <p:pic>
        <p:nvPicPr>
          <p:cNvPr id="21" name="图片 20"/>
          <p:cNvPicPr>
            <a:picLocks noChangeAspect="1"/>
          </p:cNvPicPr>
          <p:nvPr/>
        </p:nvPicPr>
        <p:blipFill rotWithShape="1">
          <a:blip r:embed="rId2"/>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4"/>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4"/>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311861" y="453768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311861" y="473677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0" name="右箭头 49"/>
          <p:cNvSpPr/>
          <p:nvPr/>
        </p:nvSpPr>
        <p:spPr>
          <a:xfrm>
            <a:off x="971601" y="5257767"/>
            <a:ext cx="360040"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1" name="右箭头 50"/>
          <p:cNvSpPr/>
          <p:nvPr/>
        </p:nvSpPr>
        <p:spPr>
          <a:xfrm>
            <a:off x="971601" y="543778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12</a:t>
            </a:r>
            <a:endParaRPr kumimoji="1" lang="zh-CN" altLang="en-US" sz="667" dirty="0"/>
          </a:p>
        </p:txBody>
      </p:sp>
      <p:sp>
        <p:nvSpPr>
          <p:cNvPr id="52" name="右箭头 51"/>
          <p:cNvSpPr/>
          <p:nvPr/>
        </p:nvSpPr>
        <p:spPr>
          <a:xfrm>
            <a:off x="3311861" y="1818317"/>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311861" y="2478390"/>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311861" y="3186138"/>
            <a:ext cx="360039"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311861" y="3994830"/>
            <a:ext cx="360039"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650581" y="264869"/>
            <a:ext cx="4025875" cy="648415"/>
          </a:xfrm>
        </p:spPr>
        <p:txBody>
          <a:bodyPr>
            <a:noAutofit/>
          </a:bodyPr>
          <a:lstStyle/>
          <a:p>
            <a:pPr algn="r"/>
            <a:r>
              <a:rPr kumimoji="1" lang="en-US" altLang="zh-CN" dirty="0" err="1"/>
              <a:t>thread_table_lock</a:t>
            </a:r>
            <a:endParaRPr kumimoji="1" lang="zh-CN" altLang="en-US" dirty="0"/>
          </a:p>
        </p:txBody>
      </p:sp>
    </p:spTree>
    <p:extLst>
      <p:ext uri="{BB962C8B-B14F-4D97-AF65-F5344CB8AC3E}">
        <p14:creationId xmlns:p14="http://schemas.microsoft.com/office/powerpoint/2010/main" val="2654298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41</a:t>
            </a:fld>
            <a:endParaRPr lang="zh-CN" altLang="en-US"/>
          </a:p>
        </p:txBody>
      </p:sp>
      <p:pic>
        <p:nvPicPr>
          <p:cNvPr id="5" name="图片 4"/>
          <p:cNvPicPr>
            <a:picLocks noChangeAspect="1"/>
          </p:cNvPicPr>
          <p:nvPr/>
        </p:nvPicPr>
        <p:blipFill rotWithShape="1">
          <a:blip r:embed="rId3"/>
          <a:srcRect l="9304" r="18850" b="41967"/>
          <a:stretch/>
        </p:blipFill>
        <p:spPr>
          <a:xfrm>
            <a:off x="3611893" y="2857952"/>
            <a:ext cx="3600400" cy="1351097"/>
          </a:xfrm>
          <a:prstGeom prst="rect">
            <a:avLst/>
          </a:prstGeom>
          <a:ln>
            <a:solidFill>
              <a:srgbClr val="000000"/>
            </a:solidFill>
          </a:ln>
        </p:spPr>
      </p:pic>
      <p:pic>
        <p:nvPicPr>
          <p:cNvPr id="70" name="图片 69"/>
          <p:cNvPicPr>
            <a:picLocks noChangeAspect="1"/>
          </p:cNvPicPr>
          <p:nvPr/>
        </p:nvPicPr>
        <p:blipFill rotWithShape="1">
          <a:blip r:embed="rId4"/>
          <a:srcRect l="12873" b="38725"/>
          <a:stretch/>
        </p:blipFill>
        <p:spPr>
          <a:xfrm>
            <a:off x="1271633" y="68589"/>
            <a:ext cx="3381655" cy="588303"/>
          </a:xfrm>
          <a:prstGeom prst="rect">
            <a:avLst/>
          </a:prstGeom>
          <a:ln w="9525" cmpd="sng">
            <a:solidFill>
              <a:schemeClr val="tx1"/>
            </a:solidFill>
          </a:ln>
        </p:spPr>
      </p:pic>
      <p:pic>
        <p:nvPicPr>
          <p:cNvPr id="71" name="图片 70"/>
          <p:cNvPicPr>
            <a:picLocks noChangeAspect="1"/>
          </p:cNvPicPr>
          <p:nvPr/>
        </p:nvPicPr>
        <p:blipFill rotWithShape="1">
          <a:blip r:embed="rId5"/>
          <a:srcRect b="59594"/>
          <a:stretch/>
        </p:blipFill>
        <p:spPr>
          <a:xfrm>
            <a:off x="1271633" y="807739"/>
            <a:ext cx="3378948" cy="727386"/>
          </a:xfrm>
          <a:prstGeom prst="rect">
            <a:avLst/>
          </a:prstGeom>
          <a:ln>
            <a:solidFill>
              <a:srgbClr val="000000"/>
            </a:solidFill>
          </a:ln>
        </p:spPr>
      </p:pic>
      <p:pic>
        <p:nvPicPr>
          <p:cNvPr id="72" name="图片 71"/>
          <p:cNvPicPr>
            <a:picLocks noChangeAspect="1"/>
          </p:cNvPicPr>
          <p:nvPr/>
        </p:nvPicPr>
        <p:blipFill rotWithShape="1">
          <a:blip r:embed="rId5"/>
          <a:srcRect t="56146" b="11027"/>
          <a:stretch/>
        </p:blipFill>
        <p:spPr>
          <a:xfrm>
            <a:off x="3603903" y="4357235"/>
            <a:ext cx="3608391" cy="590963"/>
          </a:xfrm>
          <a:prstGeom prst="rect">
            <a:avLst/>
          </a:prstGeom>
          <a:ln>
            <a:solidFill>
              <a:srgbClr val="000000"/>
            </a:solidFill>
          </a:ln>
        </p:spPr>
      </p:pic>
      <p:pic>
        <p:nvPicPr>
          <p:cNvPr id="21" name="图片 20"/>
          <p:cNvPicPr>
            <a:picLocks noChangeAspect="1"/>
          </p:cNvPicPr>
          <p:nvPr/>
        </p:nvPicPr>
        <p:blipFill rotWithShape="1">
          <a:blip r:embed="rId3"/>
          <a:srcRect l="9304" t="57443" r="18850"/>
          <a:stretch/>
        </p:blipFill>
        <p:spPr>
          <a:xfrm>
            <a:off x="3611893" y="1856909"/>
            <a:ext cx="3600400" cy="990788"/>
          </a:xfrm>
          <a:prstGeom prst="rect">
            <a:avLst/>
          </a:prstGeom>
          <a:ln>
            <a:solidFill>
              <a:srgbClr val="000000"/>
            </a:solidFill>
          </a:ln>
        </p:spPr>
      </p:pic>
      <p:pic>
        <p:nvPicPr>
          <p:cNvPr id="35" name="图片 34"/>
          <p:cNvPicPr>
            <a:picLocks noChangeAspect="1"/>
          </p:cNvPicPr>
          <p:nvPr/>
        </p:nvPicPr>
        <p:blipFill rotWithShape="1">
          <a:blip r:embed="rId5"/>
          <a:srcRect t="41465" b="49070"/>
          <a:stretch/>
        </p:blipFill>
        <p:spPr>
          <a:xfrm>
            <a:off x="3603903" y="1546888"/>
            <a:ext cx="3608391" cy="181960"/>
          </a:xfrm>
          <a:prstGeom prst="rect">
            <a:avLst/>
          </a:prstGeom>
          <a:ln>
            <a:solidFill>
              <a:srgbClr val="000000"/>
            </a:solidFill>
          </a:ln>
        </p:spPr>
      </p:pic>
      <p:pic>
        <p:nvPicPr>
          <p:cNvPr id="36" name="图片 35"/>
          <p:cNvPicPr>
            <a:picLocks noChangeAspect="1"/>
          </p:cNvPicPr>
          <p:nvPr/>
        </p:nvPicPr>
        <p:blipFill rotWithShape="1">
          <a:blip r:embed="rId5"/>
          <a:srcRect t="89128" b="1"/>
          <a:stretch/>
        </p:blipFill>
        <p:spPr>
          <a:xfrm>
            <a:off x="1271634" y="4957733"/>
            <a:ext cx="3378948" cy="195700"/>
          </a:xfrm>
          <a:prstGeom prst="rect">
            <a:avLst/>
          </a:prstGeom>
          <a:ln>
            <a:solidFill>
              <a:srgbClr val="000000"/>
            </a:solidFill>
          </a:ln>
        </p:spPr>
      </p:pic>
      <p:cxnSp>
        <p:nvCxnSpPr>
          <p:cNvPr id="18" name="肘形连接符 17"/>
          <p:cNvCxnSpPr>
            <a:stCxn id="72" idx="2"/>
            <a:endCxn id="35" idx="0"/>
          </p:cNvCxnSpPr>
          <p:nvPr/>
        </p:nvCxnSpPr>
        <p:spPr>
          <a:xfrm rot="5400000" flipH="1">
            <a:off x="3707443" y="3247544"/>
            <a:ext cx="3401310" cy="10583"/>
          </a:xfrm>
          <a:prstGeom prst="bentConnector5">
            <a:avLst>
              <a:gd name="adj1" fmla="val -5601"/>
              <a:gd name="adj2" fmla="val -20879732"/>
              <a:gd name="adj3" fmla="val 10560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44" name="右箭头 43"/>
          <p:cNvSpPr/>
          <p:nvPr/>
        </p:nvSpPr>
        <p:spPr>
          <a:xfrm>
            <a:off x="1031607" y="277213"/>
            <a:ext cx="300033"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1</a:t>
            </a:r>
            <a:endParaRPr kumimoji="1" lang="zh-CN" altLang="en-US" sz="1000" dirty="0"/>
          </a:p>
        </p:txBody>
      </p:sp>
      <p:sp>
        <p:nvSpPr>
          <p:cNvPr id="45" name="右箭头 44"/>
          <p:cNvSpPr/>
          <p:nvPr/>
        </p:nvSpPr>
        <p:spPr>
          <a:xfrm>
            <a:off x="1031607" y="457233"/>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2</a:t>
            </a:r>
            <a:endParaRPr kumimoji="1" lang="zh-CN" altLang="en-US" sz="1000" dirty="0"/>
          </a:p>
        </p:txBody>
      </p:sp>
      <p:sp>
        <p:nvSpPr>
          <p:cNvPr id="46" name="右箭头 45"/>
          <p:cNvSpPr/>
          <p:nvPr/>
        </p:nvSpPr>
        <p:spPr>
          <a:xfrm>
            <a:off x="1031607" y="111730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3</a:t>
            </a:r>
            <a:endParaRPr kumimoji="1" lang="zh-CN" altLang="en-US" sz="1000" dirty="0"/>
          </a:p>
        </p:txBody>
      </p:sp>
      <p:sp>
        <p:nvSpPr>
          <p:cNvPr id="47" name="右箭头 46"/>
          <p:cNvSpPr/>
          <p:nvPr/>
        </p:nvSpPr>
        <p:spPr>
          <a:xfrm>
            <a:off x="1031607" y="1297327"/>
            <a:ext cx="300033"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4</a:t>
            </a:r>
            <a:endParaRPr kumimoji="1" lang="zh-CN" altLang="en-US" sz="1000" dirty="0"/>
          </a:p>
        </p:txBody>
      </p:sp>
      <p:sp>
        <p:nvSpPr>
          <p:cNvPr id="48" name="右箭头 47"/>
          <p:cNvSpPr/>
          <p:nvPr/>
        </p:nvSpPr>
        <p:spPr>
          <a:xfrm>
            <a:off x="3275856" y="453768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9</a:t>
            </a:r>
            <a:endParaRPr kumimoji="1" lang="zh-CN" altLang="en-US" sz="1000" dirty="0"/>
          </a:p>
        </p:txBody>
      </p:sp>
      <p:sp>
        <p:nvSpPr>
          <p:cNvPr id="49" name="右箭头 48"/>
          <p:cNvSpPr/>
          <p:nvPr/>
        </p:nvSpPr>
        <p:spPr>
          <a:xfrm>
            <a:off x="3275856" y="473677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10</a:t>
            </a:r>
            <a:endParaRPr kumimoji="1" lang="zh-CN" altLang="en-US" sz="667" dirty="0"/>
          </a:p>
        </p:txBody>
      </p:sp>
      <p:sp>
        <p:nvSpPr>
          <p:cNvPr id="51" name="右箭头 50"/>
          <p:cNvSpPr/>
          <p:nvPr/>
        </p:nvSpPr>
        <p:spPr>
          <a:xfrm>
            <a:off x="971601" y="5325517"/>
            <a:ext cx="360040"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667" dirty="0"/>
              <a:t>11</a:t>
            </a:r>
            <a:endParaRPr kumimoji="1" lang="zh-CN" altLang="en-US" sz="667" dirty="0"/>
          </a:p>
        </p:txBody>
      </p:sp>
      <p:sp>
        <p:nvSpPr>
          <p:cNvPr id="52" name="右箭头 51"/>
          <p:cNvSpPr/>
          <p:nvPr/>
        </p:nvSpPr>
        <p:spPr>
          <a:xfrm>
            <a:off x="3275856" y="1818317"/>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5</a:t>
            </a:r>
            <a:endParaRPr kumimoji="1" lang="zh-CN" altLang="en-US" sz="1000" dirty="0"/>
          </a:p>
        </p:txBody>
      </p:sp>
      <p:sp>
        <p:nvSpPr>
          <p:cNvPr id="53" name="右箭头 52"/>
          <p:cNvSpPr/>
          <p:nvPr/>
        </p:nvSpPr>
        <p:spPr>
          <a:xfrm>
            <a:off x="3275856" y="2478390"/>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6</a:t>
            </a:r>
            <a:endParaRPr kumimoji="1" lang="zh-CN" altLang="en-US" sz="1000" dirty="0"/>
          </a:p>
        </p:txBody>
      </p:sp>
      <p:sp>
        <p:nvSpPr>
          <p:cNvPr id="54" name="右箭头 53"/>
          <p:cNvSpPr/>
          <p:nvPr/>
        </p:nvSpPr>
        <p:spPr>
          <a:xfrm>
            <a:off x="3275856" y="3186138"/>
            <a:ext cx="396045" cy="240027"/>
          </a:xfrm>
          <a:prstGeom prst="rightArrow">
            <a:avLst/>
          </a:prstGeom>
          <a:solidFill>
            <a:srgbClr val="C0504D"/>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7</a:t>
            </a:r>
            <a:endParaRPr kumimoji="1" lang="zh-CN" altLang="en-US" sz="1000" dirty="0"/>
          </a:p>
        </p:txBody>
      </p:sp>
      <p:sp>
        <p:nvSpPr>
          <p:cNvPr id="55" name="右箭头 54"/>
          <p:cNvSpPr/>
          <p:nvPr/>
        </p:nvSpPr>
        <p:spPr>
          <a:xfrm>
            <a:off x="3275856" y="3994830"/>
            <a:ext cx="396045" cy="240027"/>
          </a:xfrm>
          <a:prstGeom prst="rightArrow">
            <a:avLst/>
          </a:prstGeom>
          <a:solidFill>
            <a:schemeClr val="tx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000" dirty="0"/>
              <a:t>8</a:t>
            </a:r>
            <a:endParaRPr kumimoji="1" lang="zh-CN" altLang="en-US" sz="1000" dirty="0"/>
          </a:p>
        </p:txBody>
      </p:sp>
      <p:sp>
        <p:nvSpPr>
          <p:cNvPr id="25" name="矩形 24"/>
          <p:cNvSpPr/>
          <p:nvPr/>
        </p:nvSpPr>
        <p:spPr>
          <a:xfrm>
            <a:off x="1131967" y="1957400"/>
            <a:ext cx="1523750" cy="553998"/>
          </a:xfrm>
          <a:prstGeom prst="rect">
            <a:avLst/>
          </a:prstGeom>
        </p:spPr>
        <p:txBody>
          <a:bodyPr wrap="none">
            <a:spAutoFit/>
          </a:bodyPr>
          <a:lstStyle/>
          <a:p>
            <a:pPr algn="ctr"/>
            <a:r>
              <a:rPr kumimoji="1" lang="en-US" altLang="zh-CN" sz="1500" dirty="0"/>
              <a:t>Stack changes to </a:t>
            </a:r>
          </a:p>
          <a:p>
            <a:pPr algn="ctr"/>
            <a:r>
              <a:rPr kumimoji="1" lang="en-US" altLang="zh-CN" sz="1500" dirty="0"/>
              <a:t>processor thread</a:t>
            </a:r>
            <a:endParaRPr lang="zh-CN" altLang="en-US" sz="1500" dirty="0"/>
          </a:p>
        </p:txBody>
      </p:sp>
      <p:cxnSp>
        <p:nvCxnSpPr>
          <p:cNvPr id="28" name="直线箭头连接符 27"/>
          <p:cNvCxnSpPr/>
          <p:nvPr/>
        </p:nvCxnSpPr>
        <p:spPr>
          <a:xfrm flipV="1">
            <a:off x="1691680" y="1597360"/>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4" name="矩形 63"/>
          <p:cNvSpPr/>
          <p:nvPr/>
        </p:nvSpPr>
        <p:spPr>
          <a:xfrm>
            <a:off x="4894521" y="5317774"/>
            <a:ext cx="1679499" cy="323165"/>
          </a:xfrm>
          <a:prstGeom prst="rect">
            <a:avLst/>
          </a:prstGeom>
        </p:spPr>
        <p:txBody>
          <a:bodyPr wrap="none">
            <a:spAutoFit/>
          </a:bodyPr>
          <a:lstStyle/>
          <a:p>
            <a:pPr algn="ctr"/>
            <a:r>
              <a:rPr kumimoji="1" lang="en-US" altLang="zh-CN" sz="1500" dirty="0"/>
              <a:t>Stack changes back</a:t>
            </a:r>
          </a:p>
        </p:txBody>
      </p:sp>
      <p:cxnSp>
        <p:nvCxnSpPr>
          <p:cNvPr id="65" name="直线箭头连接符 64"/>
          <p:cNvCxnSpPr/>
          <p:nvPr/>
        </p:nvCxnSpPr>
        <p:spPr>
          <a:xfrm flipV="1">
            <a:off x="5172067" y="4957733"/>
            <a:ext cx="0" cy="4200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6" name="标题 1"/>
          <p:cNvSpPr>
            <a:spLocks noGrp="1"/>
          </p:cNvSpPr>
          <p:nvPr>
            <p:ph type="title"/>
          </p:nvPr>
        </p:nvSpPr>
        <p:spPr>
          <a:xfrm>
            <a:off x="4283969" y="192861"/>
            <a:ext cx="4402832" cy="648415"/>
          </a:xfrm>
        </p:spPr>
        <p:txBody>
          <a:bodyPr>
            <a:noAutofit/>
          </a:bodyPr>
          <a:lstStyle/>
          <a:p>
            <a:pPr algn="r"/>
            <a:r>
              <a:rPr kumimoji="1" lang="en-US" altLang="zh-CN" sz="2800" dirty="0"/>
              <a:t>First time of a thread</a:t>
            </a:r>
            <a:endParaRPr kumimoji="1" lang="zh-CN" altLang="en-US" sz="2800" dirty="0"/>
          </a:p>
        </p:txBody>
      </p:sp>
      <p:sp>
        <p:nvSpPr>
          <p:cNvPr id="29" name="矩形 28"/>
          <p:cNvSpPr/>
          <p:nvPr/>
        </p:nvSpPr>
        <p:spPr>
          <a:xfrm>
            <a:off x="1271633" y="5257767"/>
            <a:ext cx="1650222" cy="323165"/>
          </a:xfrm>
          <a:prstGeom prst="rect">
            <a:avLst/>
          </a:prstGeom>
          <a:ln>
            <a:solidFill>
              <a:srgbClr val="000000"/>
            </a:solidFill>
          </a:ln>
        </p:spPr>
        <p:txBody>
          <a:bodyPr wrap="square">
            <a:spAutoFit/>
          </a:bodyPr>
          <a:lstStyle/>
          <a:p>
            <a:r>
              <a:rPr kumimoji="1" lang="en-US" altLang="zh-CN" sz="1500" dirty="0" err="1"/>
              <a:t>start_procedure</a:t>
            </a:r>
            <a:r>
              <a:rPr kumimoji="1" lang="en-US" altLang="zh-CN" sz="1500" dirty="0"/>
              <a:t>()</a:t>
            </a:r>
            <a:endParaRPr lang="zh-CN" altLang="en-US" sz="1500" dirty="0"/>
          </a:p>
        </p:txBody>
      </p:sp>
      <p:sp>
        <p:nvSpPr>
          <p:cNvPr id="30" name="矩形 29"/>
          <p:cNvSpPr/>
          <p:nvPr/>
        </p:nvSpPr>
        <p:spPr>
          <a:xfrm>
            <a:off x="358851" y="4485423"/>
            <a:ext cx="1825564" cy="323165"/>
          </a:xfrm>
          <a:prstGeom prst="rect">
            <a:avLst/>
          </a:prstGeom>
        </p:spPr>
        <p:txBody>
          <a:bodyPr wrap="none">
            <a:spAutoFit/>
          </a:bodyPr>
          <a:lstStyle/>
          <a:p>
            <a:pPr algn="ctr"/>
            <a:r>
              <a:rPr kumimoji="1" lang="en-US" altLang="zh-CN" sz="1500" dirty="0">
                <a:solidFill>
                  <a:srgbClr val="FF0000"/>
                </a:solidFill>
              </a:rPr>
              <a:t>Q: still hold the lock?</a:t>
            </a:r>
          </a:p>
        </p:txBody>
      </p:sp>
    </p:spTree>
    <p:extLst>
      <p:ext uri="{BB962C8B-B14F-4D97-AF65-F5344CB8AC3E}">
        <p14:creationId xmlns:p14="http://schemas.microsoft.com/office/powerpoint/2010/main" val="7930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err="1"/>
              <a:t>Eventcount</a:t>
            </a:r>
            <a:r>
              <a:rPr kumimoji="1" lang="en-US" altLang="zh-CN" dirty="0"/>
              <a:t> &amp; Sequencer</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42</a:t>
            </a:fld>
            <a:endParaRPr lang="zh-CN" altLang="en-US"/>
          </a:p>
        </p:txBody>
      </p:sp>
    </p:spTree>
    <p:extLst>
      <p:ext uri="{BB962C8B-B14F-4D97-AF65-F5344CB8AC3E}">
        <p14:creationId xmlns:p14="http://schemas.microsoft.com/office/powerpoint/2010/main" val="2569052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Single Sender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pic>
        <p:nvPicPr>
          <p:cNvPr id="5" name="图片 4"/>
          <p:cNvPicPr>
            <a:picLocks noChangeAspect="1"/>
          </p:cNvPicPr>
          <p:nvPr/>
        </p:nvPicPr>
        <p:blipFill>
          <a:blip r:embed="rId2"/>
          <a:stretch>
            <a:fillRect/>
          </a:stretch>
        </p:blipFill>
        <p:spPr>
          <a:xfrm>
            <a:off x="2233083" y="1471083"/>
            <a:ext cx="4667250" cy="2762250"/>
          </a:xfrm>
          <a:prstGeom prst="rect">
            <a:avLst/>
          </a:prstGeom>
        </p:spPr>
      </p:pic>
    </p:spTree>
    <p:extLst>
      <p:ext uri="{BB962C8B-B14F-4D97-AF65-F5344CB8AC3E}">
        <p14:creationId xmlns:p14="http://schemas.microsoft.com/office/powerpoint/2010/main" val="1581021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4 Primitives</a:t>
            </a:r>
            <a:endParaRPr kumimoji="1" lang="zh-CN" altLang="en-US" dirty="0"/>
          </a:p>
        </p:txBody>
      </p:sp>
      <p:sp>
        <p:nvSpPr>
          <p:cNvPr id="3" name="内容占位符 2"/>
          <p:cNvSpPr>
            <a:spLocks noGrp="1"/>
          </p:cNvSpPr>
          <p:nvPr>
            <p:ph idx="1"/>
          </p:nvPr>
        </p:nvSpPr>
        <p:spPr/>
        <p:txBody>
          <a:bodyPr/>
          <a:lstStyle/>
          <a:p>
            <a:r>
              <a:rPr kumimoji="1" lang="en-US" altLang="zh-CN" dirty="0"/>
              <a:t>AWAIT (</a:t>
            </a:r>
            <a:r>
              <a:rPr kumimoji="1" lang="en-US" altLang="zh-CN" dirty="0" err="1"/>
              <a:t>eventcount</a:t>
            </a:r>
            <a:r>
              <a:rPr kumimoji="1" lang="en-US" altLang="zh-CN" dirty="0"/>
              <a:t>, value)</a:t>
            </a:r>
          </a:p>
          <a:p>
            <a:r>
              <a:rPr kumimoji="1" lang="en-US" altLang="zh-CN" dirty="0"/>
              <a:t>ADVANCE (</a:t>
            </a:r>
            <a:r>
              <a:rPr kumimoji="1" lang="en-US" altLang="zh-CN" dirty="0" err="1"/>
              <a:t>eventcount</a:t>
            </a:r>
            <a:r>
              <a:rPr kumimoji="1" lang="en-US" altLang="zh-CN" dirty="0"/>
              <a:t>)</a:t>
            </a:r>
          </a:p>
          <a:p>
            <a:r>
              <a:rPr kumimoji="1" lang="en-US" altLang="zh-CN" dirty="0"/>
              <a:t>TICKET (sequencer)</a:t>
            </a:r>
          </a:p>
          <a:p>
            <a:r>
              <a:rPr kumimoji="1" lang="en-US" altLang="zh-CN" dirty="0"/>
              <a:t>READ (</a:t>
            </a:r>
            <a:r>
              <a:rPr kumimoji="1" lang="en-US" altLang="zh-CN" dirty="0" err="1"/>
              <a:t>eventcount</a:t>
            </a:r>
            <a:r>
              <a:rPr kumimoji="1" lang="en-US" altLang="zh-CN" dirty="0"/>
              <a:t> or sequencer)</a:t>
            </a:r>
          </a:p>
          <a:p>
            <a:pPr lvl="1"/>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34633777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Multiple Senders and Single Receiver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45</a:t>
            </a:fld>
            <a:endParaRPr lang="zh-CN" altLang="en-US"/>
          </a:p>
        </p:txBody>
      </p:sp>
      <p:pic>
        <p:nvPicPr>
          <p:cNvPr id="5" name="图片 4"/>
          <p:cNvPicPr>
            <a:picLocks noChangeAspect="1"/>
          </p:cNvPicPr>
          <p:nvPr/>
        </p:nvPicPr>
        <p:blipFill>
          <a:blip r:embed="rId2"/>
          <a:stretch>
            <a:fillRect/>
          </a:stretch>
        </p:blipFill>
        <p:spPr>
          <a:xfrm>
            <a:off x="2555775" y="3938356"/>
            <a:ext cx="4056451" cy="155943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2555776" y="1135462"/>
            <a:ext cx="4045640" cy="2394358"/>
          </a:xfrm>
          <a:prstGeom prst="rect">
            <a:avLst/>
          </a:prstGeom>
          <a:ln>
            <a:solidFill>
              <a:srgbClr val="000000"/>
            </a:solidFill>
          </a:ln>
        </p:spPr>
      </p:pic>
      <p:sp>
        <p:nvSpPr>
          <p:cNvPr id="7" name="Left Arrow 4"/>
          <p:cNvSpPr/>
          <p:nvPr/>
        </p:nvSpPr>
        <p:spPr>
          <a:xfrm rot="16200000">
            <a:off x="4211960" y="3535575"/>
            <a:ext cx="480053" cy="420047"/>
          </a:xfrm>
          <a:prstGeom prst="leftArrow">
            <a:avLst/>
          </a:prstGeom>
          <a:noFill/>
          <a:ln w="28575"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8" name="圆角矩形 7"/>
          <p:cNvSpPr/>
          <p:nvPr/>
        </p:nvSpPr>
        <p:spPr>
          <a:xfrm>
            <a:off x="2807034" y="4173628"/>
            <a:ext cx="2125005" cy="556079"/>
          </a:xfrm>
          <a:prstGeom prst="roundRect">
            <a:avLst/>
          </a:prstGeom>
          <a:solidFill>
            <a:schemeClr val="accent2">
              <a:alpha val="2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500"/>
          </a:p>
        </p:txBody>
      </p:sp>
      <p:sp>
        <p:nvSpPr>
          <p:cNvPr id="9" name="矩形 8"/>
          <p:cNvSpPr/>
          <p:nvPr/>
        </p:nvSpPr>
        <p:spPr>
          <a:xfrm>
            <a:off x="6672233" y="4564302"/>
            <a:ext cx="1693092" cy="348878"/>
          </a:xfrm>
          <a:prstGeom prst="rect">
            <a:avLst/>
          </a:prstGeom>
        </p:spPr>
        <p:txBody>
          <a:bodyPr wrap="none">
            <a:spAutoFit/>
          </a:bodyPr>
          <a:lstStyle/>
          <a:p>
            <a:r>
              <a:rPr kumimoji="1" lang="en-US" altLang="zh-CN" sz="1667" dirty="0">
                <a:solidFill>
                  <a:srgbClr val="C0504D"/>
                </a:solidFill>
              </a:rPr>
              <a:t>No loop! Is it OK?</a:t>
            </a:r>
            <a:endParaRPr lang="zh-CN" altLang="en-US" sz="1667" dirty="0">
              <a:solidFill>
                <a:srgbClr val="C0504D"/>
              </a:solidFill>
            </a:endParaRPr>
          </a:p>
        </p:txBody>
      </p:sp>
    </p:spTree>
    <p:extLst>
      <p:ext uri="{BB962C8B-B14F-4D97-AF65-F5344CB8AC3E}">
        <p14:creationId xmlns:p14="http://schemas.microsoft.com/office/powerpoint/2010/main" val="2102947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fld id="{8107FB38-4DA8-4D40-A1B7-468F17DAFC82}" type="slidenum">
              <a:rPr lang="zh-CN" altLang="en-US" smtClean="0"/>
              <a:t>46</a:t>
            </a:fld>
            <a:endParaRPr lang="zh-CN" altLang="en-US"/>
          </a:p>
        </p:txBody>
      </p:sp>
      <p:pic>
        <p:nvPicPr>
          <p:cNvPr id="5" name="图片 4"/>
          <p:cNvPicPr>
            <a:picLocks noChangeAspect="1"/>
          </p:cNvPicPr>
          <p:nvPr/>
        </p:nvPicPr>
        <p:blipFill>
          <a:blip r:embed="rId2"/>
          <a:stretch>
            <a:fillRect/>
          </a:stretch>
        </p:blipFill>
        <p:spPr>
          <a:xfrm>
            <a:off x="1031607" y="281007"/>
            <a:ext cx="4980553" cy="1765168"/>
          </a:xfrm>
          <a:prstGeom prst="rect">
            <a:avLst/>
          </a:prstGeom>
          <a:ln>
            <a:solidFill>
              <a:srgbClr val="000000"/>
            </a:solidFill>
          </a:ln>
        </p:spPr>
      </p:pic>
      <p:pic>
        <p:nvPicPr>
          <p:cNvPr id="6" name="图片 5"/>
          <p:cNvPicPr>
            <a:picLocks noChangeAspect="1"/>
          </p:cNvPicPr>
          <p:nvPr/>
        </p:nvPicPr>
        <p:blipFill>
          <a:blip r:embed="rId3"/>
          <a:stretch>
            <a:fillRect/>
          </a:stretch>
        </p:blipFill>
        <p:spPr>
          <a:xfrm>
            <a:off x="1031607" y="2137419"/>
            <a:ext cx="6300700" cy="1867735"/>
          </a:xfrm>
          <a:prstGeom prst="rect">
            <a:avLst/>
          </a:prstGeom>
          <a:ln>
            <a:solidFill>
              <a:srgbClr val="000000"/>
            </a:solidFill>
          </a:ln>
        </p:spPr>
      </p:pic>
      <p:pic>
        <p:nvPicPr>
          <p:cNvPr id="7" name="图片 6"/>
          <p:cNvPicPr>
            <a:picLocks noChangeAspect="1"/>
          </p:cNvPicPr>
          <p:nvPr/>
        </p:nvPicPr>
        <p:blipFill>
          <a:blip r:embed="rId4"/>
          <a:stretch>
            <a:fillRect/>
          </a:stretch>
        </p:blipFill>
        <p:spPr>
          <a:xfrm>
            <a:off x="1031607" y="4131394"/>
            <a:ext cx="3360373" cy="1306393"/>
          </a:xfrm>
          <a:prstGeom prst="rect">
            <a:avLst/>
          </a:prstGeom>
          <a:ln>
            <a:solidFill>
              <a:srgbClr val="000000"/>
            </a:solidFill>
          </a:ln>
        </p:spPr>
      </p:pic>
      <p:pic>
        <p:nvPicPr>
          <p:cNvPr id="8" name="图片 7"/>
          <p:cNvPicPr>
            <a:picLocks noChangeAspect="1"/>
          </p:cNvPicPr>
          <p:nvPr/>
        </p:nvPicPr>
        <p:blipFill>
          <a:blip r:embed="rId5"/>
          <a:stretch>
            <a:fillRect/>
          </a:stretch>
        </p:blipFill>
        <p:spPr>
          <a:xfrm>
            <a:off x="4521853" y="4131394"/>
            <a:ext cx="3470527" cy="1043332"/>
          </a:xfrm>
          <a:prstGeom prst="rect">
            <a:avLst/>
          </a:prstGeom>
          <a:ln>
            <a:solidFill>
              <a:srgbClr val="000000"/>
            </a:solidFill>
          </a:ln>
        </p:spPr>
      </p:pic>
      <p:sp>
        <p:nvSpPr>
          <p:cNvPr id="9" name="标题 1"/>
          <p:cNvSpPr>
            <a:spLocks noGrp="1"/>
          </p:cNvSpPr>
          <p:nvPr>
            <p:ph type="title"/>
          </p:nvPr>
        </p:nvSpPr>
        <p:spPr>
          <a:xfrm>
            <a:off x="6156176" y="282145"/>
            <a:ext cx="2880320" cy="648415"/>
          </a:xfrm>
        </p:spPr>
        <p:txBody>
          <a:bodyPr>
            <a:normAutofit fontScale="90000"/>
          </a:bodyPr>
          <a:lstStyle/>
          <a:p>
            <a:pPr algn="r"/>
            <a:r>
              <a:rPr kumimoji="1" lang="en-US" altLang="zh-CN" sz="3200" dirty="0"/>
              <a:t>Implementation</a:t>
            </a:r>
            <a:endParaRPr kumimoji="1" lang="zh-CN" altLang="en-US" sz="3200" dirty="0"/>
          </a:p>
        </p:txBody>
      </p:sp>
    </p:spTree>
    <p:extLst>
      <p:ext uri="{BB962C8B-B14F-4D97-AF65-F5344CB8AC3E}">
        <p14:creationId xmlns:p14="http://schemas.microsoft.com/office/powerpoint/2010/main" val="3110181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fontScale="92500" lnSpcReduction="10000"/>
          </a:bodyPr>
          <a:lstStyle/>
          <a:p>
            <a:r>
              <a:rPr kumimoji="1" lang="en-US" altLang="zh-CN" dirty="0"/>
              <a:t>AWAIT (</a:t>
            </a:r>
            <a:r>
              <a:rPr kumimoji="1" lang="en-US" altLang="zh-CN" dirty="0" err="1"/>
              <a:t>eventcount</a:t>
            </a:r>
            <a:r>
              <a:rPr kumimoji="1" lang="en-US" altLang="zh-CN" dirty="0"/>
              <a:t>, value) is a before-or-after action </a:t>
            </a:r>
          </a:p>
          <a:p>
            <a:pPr lvl="1"/>
            <a:r>
              <a:rPr kumimoji="1" lang="en-US" altLang="zh-CN" dirty="0"/>
              <a:t>Compares </a:t>
            </a:r>
            <a:r>
              <a:rPr kumimoji="1" lang="en-US" altLang="zh-CN" i="1" dirty="0" err="1"/>
              <a:t>eventcount</a:t>
            </a:r>
            <a:r>
              <a:rPr kumimoji="1" lang="en-US" altLang="zh-CN" dirty="0"/>
              <a:t> to </a:t>
            </a:r>
            <a:r>
              <a:rPr kumimoji="1" lang="en-US" altLang="zh-CN" i="1" dirty="0"/>
              <a:t>value</a:t>
            </a:r>
          </a:p>
          <a:p>
            <a:pPr lvl="1"/>
            <a:r>
              <a:rPr kumimoji="1" lang="en-US" altLang="zh-CN" dirty="0"/>
              <a:t>If </a:t>
            </a:r>
            <a:r>
              <a:rPr kumimoji="1" lang="en-US" altLang="zh-CN" i="1" dirty="0" err="1"/>
              <a:t>eventcount</a:t>
            </a:r>
            <a:r>
              <a:rPr kumimoji="1" lang="en-US" altLang="zh-CN" dirty="0"/>
              <a:t> exceeds </a:t>
            </a:r>
            <a:r>
              <a:rPr kumimoji="1" lang="en-US" altLang="zh-CN" i="1" dirty="0"/>
              <a:t>value</a:t>
            </a:r>
          </a:p>
          <a:p>
            <a:pPr lvl="2"/>
            <a:r>
              <a:rPr kumimoji="1" lang="en-US" altLang="zh-CN" dirty="0"/>
              <a:t>AWAIT returns to its caller. </a:t>
            </a:r>
          </a:p>
          <a:p>
            <a:pPr lvl="1"/>
            <a:r>
              <a:rPr kumimoji="1" lang="en-US" altLang="zh-CN" dirty="0"/>
              <a:t>If </a:t>
            </a:r>
            <a:r>
              <a:rPr kumimoji="1" lang="en-US" altLang="zh-CN" i="1" dirty="0" err="1"/>
              <a:t>eventcount</a:t>
            </a:r>
            <a:r>
              <a:rPr kumimoji="1" lang="en-US" altLang="zh-CN" dirty="0"/>
              <a:t> is less than or equal to </a:t>
            </a:r>
            <a:r>
              <a:rPr kumimoji="1" lang="en-US" altLang="zh-CN" i="1" dirty="0"/>
              <a:t>value</a:t>
            </a:r>
            <a:endParaRPr kumimoji="1" lang="en-US" altLang="zh-CN" dirty="0"/>
          </a:p>
          <a:p>
            <a:pPr lvl="2"/>
            <a:r>
              <a:rPr kumimoji="1" lang="en-US" altLang="zh-CN" dirty="0"/>
              <a:t>Changes the state of the calling thread to WAITING</a:t>
            </a:r>
          </a:p>
          <a:p>
            <a:pPr lvl="2"/>
            <a:r>
              <a:rPr kumimoji="1" lang="en-US" altLang="zh-CN" dirty="0"/>
              <a:t>Places </a:t>
            </a:r>
            <a:r>
              <a:rPr kumimoji="1" lang="en-US" altLang="zh-CN" i="1" dirty="0"/>
              <a:t>value</a:t>
            </a:r>
            <a:r>
              <a:rPr kumimoji="1" lang="en-US" altLang="zh-CN" dirty="0"/>
              <a:t> and the name of </a:t>
            </a:r>
            <a:r>
              <a:rPr kumimoji="1" lang="en-US" altLang="zh-CN" i="1" dirty="0" err="1"/>
              <a:t>eventcount</a:t>
            </a:r>
            <a:r>
              <a:rPr kumimoji="1" lang="en-US" altLang="zh-CN" dirty="0"/>
              <a:t> in this thread's entry in the thread table</a:t>
            </a:r>
          </a:p>
          <a:p>
            <a:pPr lvl="2"/>
            <a:r>
              <a:rPr kumimoji="1" lang="en-US" altLang="zh-CN" dirty="0"/>
              <a:t>Yields its processor</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47</a:t>
            </a:fld>
            <a:endParaRPr lang="zh-CN" altLang="en-US"/>
          </a:p>
        </p:txBody>
      </p:sp>
    </p:spTree>
    <p:extLst>
      <p:ext uri="{BB962C8B-B14F-4D97-AF65-F5344CB8AC3E}">
        <p14:creationId xmlns:p14="http://schemas.microsoft.com/office/powerpoint/2010/main" val="38493602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ADVANCE (</a:t>
            </a:r>
            <a:r>
              <a:rPr kumimoji="1" lang="en-US" altLang="zh-CN" dirty="0" err="1"/>
              <a:t>eventcount</a:t>
            </a:r>
            <a:r>
              <a:rPr kumimoji="1" lang="en-US" altLang="zh-CN" dirty="0"/>
              <a:t>) is a before-or-after action</a:t>
            </a:r>
          </a:p>
          <a:p>
            <a:pPr lvl="1"/>
            <a:r>
              <a:rPr kumimoji="1" lang="en-US" altLang="zh-CN" dirty="0"/>
              <a:t>Increments </a:t>
            </a:r>
            <a:r>
              <a:rPr kumimoji="1" lang="en-US" altLang="zh-CN" i="1" dirty="0" err="1"/>
              <a:t>eventcount</a:t>
            </a:r>
            <a:r>
              <a:rPr kumimoji="1" lang="en-US" altLang="zh-CN" dirty="0"/>
              <a:t> by one</a:t>
            </a:r>
          </a:p>
          <a:p>
            <a:pPr lvl="1"/>
            <a:r>
              <a:rPr kumimoji="1" lang="en-US" altLang="zh-CN" dirty="0"/>
              <a:t>Searches the thread table for threads that are waiting on this </a:t>
            </a:r>
            <a:r>
              <a:rPr kumimoji="1" lang="en-US" altLang="zh-CN" i="1" dirty="0" err="1"/>
              <a:t>eventcount</a:t>
            </a:r>
            <a:endParaRPr kumimoji="1" lang="en-US" altLang="zh-CN" dirty="0"/>
          </a:p>
          <a:p>
            <a:pPr lvl="1"/>
            <a:r>
              <a:rPr kumimoji="1" lang="en-US" altLang="zh-CN" dirty="0"/>
              <a:t>For each one it finds, </a:t>
            </a:r>
          </a:p>
          <a:p>
            <a:pPr lvl="2"/>
            <a:r>
              <a:rPr kumimoji="1" lang="en-US" altLang="zh-CN" dirty="0"/>
              <a:t>If </a:t>
            </a:r>
            <a:r>
              <a:rPr kumimoji="1" lang="en-US" altLang="zh-CN" i="1" dirty="0" err="1"/>
              <a:t>eventcount</a:t>
            </a:r>
            <a:r>
              <a:rPr kumimoji="1" lang="en-US" altLang="zh-CN" dirty="0"/>
              <a:t> now exceeds the </a:t>
            </a:r>
            <a:r>
              <a:rPr kumimoji="1" lang="en-US" altLang="zh-CN" i="1" dirty="0"/>
              <a:t>value</a:t>
            </a:r>
            <a:r>
              <a:rPr kumimoji="1" lang="en-US" altLang="zh-CN" dirty="0"/>
              <a:t> for which that thread is waiting</a:t>
            </a:r>
          </a:p>
          <a:p>
            <a:pPr lvl="2"/>
            <a:r>
              <a:rPr kumimoji="1" lang="en-US" altLang="zh-CN" dirty="0"/>
              <a:t>Changes that thread's state to RUNNABLE</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48</a:t>
            </a:fld>
            <a:endParaRPr lang="zh-CN" altLang="en-US"/>
          </a:p>
        </p:txBody>
      </p:sp>
    </p:spTree>
    <p:extLst>
      <p:ext uri="{BB962C8B-B14F-4D97-AF65-F5344CB8AC3E}">
        <p14:creationId xmlns:p14="http://schemas.microsoft.com/office/powerpoint/2010/main" val="3611679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TICKET (sequencer) is a before-or-after action </a:t>
            </a:r>
          </a:p>
          <a:p>
            <a:pPr lvl="1"/>
            <a:r>
              <a:rPr kumimoji="1" lang="en-US" altLang="zh-CN" dirty="0"/>
              <a:t>Returns a non-negative value that increases by one on each call</a:t>
            </a:r>
          </a:p>
          <a:p>
            <a:pPr lvl="1"/>
            <a:r>
              <a:rPr kumimoji="1" lang="en-US" altLang="zh-CN" dirty="0"/>
              <a:t>Two threads concurrently calling TICKET on the same sequencer </a:t>
            </a:r>
          </a:p>
          <a:p>
            <a:pPr lvl="2"/>
            <a:r>
              <a:rPr kumimoji="1" lang="en-US" altLang="zh-CN" dirty="0"/>
              <a:t>Receive different values</a:t>
            </a:r>
          </a:p>
          <a:p>
            <a:pPr lvl="2"/>
            <a:r>
              <a:rPr kumimoji="1" lang="en-US" altLang="zh-CN" dirty="0"/>
              <a:t>The ordering of the values returned corresponds to the time ordering of the execution of TICKET</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49</a:t>
            </a:fld>
            <a:endParaRPr lang="zh-CN" altLang="en-US"/>
          </a:p>
        </p:txBody>
      </p:sp>
    </p:spTree>
    <p:extLst>
      <p:ext uri="{BB962C8B-B14F-4D97-AF65-F5344CB8AC3E}">
        <p14:creationId xmlns:p14="http://schemas.microsoft.com/office/powerpoint/2010/main" val="891664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Primitives for Sequence Coordination</a:t>
            </a:r>
            <a:endParaRPr kumimoji="1" lang="zh-CN" altLang="en-US" dirty="0"/>
          </a:p>
        </p:txBody>
      </p:sp>
      <p:sp>
        <p:nvSpPr>
          <p:cNvPr id="3" name="内容占位符 2"/>
          <p:cNvSpPr>
            <a:spLocks noGrp="1"/>
          </p:cNvSpPr>
          <p:nvPr>
            <p:ph idx="1"/>
          </p:nvPr>
        </p:nvSpPr>
        <p:spPr/>
        <p:txBody>
          <a:bodyPr/>
          <a:lstStyle/>
          <a:p>
            <a:r>
              <a:rPr kumimoji="1" lang="en-US" altLang="zh-CN" dirty="0"/>
              <a:t>READ (</a:t>
            </a:r>
            <a:r>
              <a:rPr kumimoji="1" lang="en-US" altLang="zh-CN" dirty="0" err="1"/>
              <a:t>eventcount</a:t>
            </a:r>
            <a:r>
              <a:rPr kumimoji="1" lang="en-US" altLang="zh-CN" dirty="0"/>
              <a:t> or sequencer) is a before-or-after action </a:t>
            </a:r>
          </a:p>
          <a:p>
            <a:pPr lvl="1"/>
            <a:r>
              <a:rPr kumimoji="1" lang="en-US" altLang="zh-CN" dirty="0"/>
              <a:t>Returns to the caller the current value of the variable</a:t>
            </a:r>
          </a:p>
          <a:p>
            <a:pPr lvl="1"/>
            <a:r>
              <a:rPr kumimoji="1" lang="en-US" altLang="zh-CN" dirty="0"/>
              <a:t>Having an explicit READ procedure is to assure before-or-after atomicity for </a:t>
            </a:r>
            <a:r>
              <a:rPr kumimoji="1" lang="en-US" altLang="zh-CN" i="1" dirty="0" err="1"/>
              <a:t>eventcounts</a:t>
            </a:r>
            <a:r>
              <a:rPr kumimoji="1" lang="en-US" altLang="zh-CN" dirty="0"/>
              <a:t> and sequencers whose value may grow to be larger than a memory cell</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50</a:t>
            </a:fld>
            <a:endParaRPr lang="zh-CN" altLang="en-US"/>
          </a:p>
        </p:txBody>
      </p:sp>
    </p:spTree>
    <p:extLst>
      <p:ext uri="{BB962C8B-B14F-4D97-AF65-F5344CB8AC3E}">
        <p14:creationId xmlns:p14="http://schemas.microsoft.com/office/powerpoint/2010/main" val="1736079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Thread State Diagram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51</a:t>
            </a:fld>
            <a:endParaRPr lang="zh-CN" altLang="en-U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707" y="1357334"/>
            <a:ext cx="5382865" cy="35714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191020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5829</TotalTime>
  <Words>3650</Words>
  <Application>Microsoft Macintosh PowerPoint</Application>
  <PresentationFormat>全屏显示(16:10)</PresentationFormat>
  <Paragraphs>660</Paragraphs>
  <Slides>51</Slides>
  <Notes>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51</vt:i4>
      </vt:variant>
    </vt:vector>
  </HeadingPairs>
  <TitlesOfParts>
    <vt:vector size="57" baseType="lpstr">
      <vt:lpstr>等线</vt:lpstr>
      <vt:lpstr>Arial</vt:lpstr>
      <vt:lpstr>Calibri</vt:lpstr>
      <vt:lpstr>Consolas</vt:lpstr>
      <vt:lpstr>Times New Roman</vt:lpstr>
      <vt:lpstr>Office 主题​​</vt:lpstr>
      <vt:lpstr>Thread and Condition Variable</vt:lpstr>
      <vt:lpstr>Review: Bounded Buffer Send/Receive</vt:lpstr>
      <vt:lpstr>YIELD() Implementation</vt:lpstr>
      <vt:lpstr>send() with yield()</vt:lpstr>
      <vt:lpstr>Condition Variables</vt:lpstr>
      <vt:lpstr>WAIT &amp; NOTIFY</vt:lpstr>
      <vt:lpstr>Send with WAIT/NOTIFY (Incorrect Version)</vt:lpstr>
      <vt:lpstr>The Lost Notify Problem</vt:lpstr>
      <vt:lpstr>New API: WAIT(bb.full, bb.lock)</vt:lpstr>
      <vt:lpstr>WAIT</vt:lpstr>
      <vt:lpstr>Recall YIELD()</vt:lpstr>
      <vt:lpstr>YIELD_WAIT()</vt:lpstr>
      <vt:lpstr>YIELD_WAIT()</vt:lpstr>
      <vt:lpstr>YIELD_WAIT()</vt:lpstr>
      <vt:lpstr>YIELD_WAIT()</vt:lpstr>
      <vt:lpstr>Preemption</vt:lpstr>
      <vt:lpstr>Preemptive Scheduling</vt:lpstr>
      <vt:lpstr>Implement Preemptive Scheduling</vt:lpstr>
      <vt:lpstr>Timer Interrupt Handler</vt:lpstr>
      <vt:lpstr>YIELD_WAIT()</vt:lpstr>
      <vt:lpstr>YIELD_WAIT()</vt:lpstr>
      <vt:lpstr>YIELD_WAIT()</vt:lpstr>
      <vt:lpstr>Summary</vt:lpstr>
      <vt:lpstr>Understanding The Code In Book</vt:lpstr>
      <vt:lpstr>Thread Layer and Processor Layer</vt:lpstr>
      <vt:lpstr>Context Switch</vt:lpstr>
      <vt:lpstr>Creating a Thread</vt:lpstr>
      <vt:lpstr>Start the Scheduler</vt:lpstr>
      <vt:lpstr>PowerPoint 演示文稿</vt:lpstr>
      <vt:lpstr>Thread Exit</vt:lpstr>
      <vt:lpstr>Destroy a Thread</vt:lpstr>
      <vt:lpstr>PowerPoint 演示文稿</vt:lpstr>
      <vt:lpstr>The New Scheduler()</vt:lpstr>
      <vt:lpstr>Context Switch</vt:lpstr>
      <vt:lpstr>PowerPoint 演示文稿</vt:lpstr>
      <vt:lpstr>PowerPoint 演示文稿</vt:lpstr>
      <vt:lpstr>PowerPoint 演示文稿</vt:lpstr>
      <vt:lpstr>PowerPoint 演示文稿</vt:lpstr>
      <vt:lpstr>PowerPoint 演示文稿</vt:lpstr>
      <vt:lpstr>thread_table_lock</vt:lpstr>
      <vt:lpstr>First time of a thread</vt:lpstr>
      <vt:lpstr>Eventcount &amp; Sequencer</vt:lpstr>
      <vt:lpstr>Single Sender and Single Receiver</vt:lpstr>
      <vt:lpstr>4 Primitives</vt:lpstr>
      <vt:lpstr>Multiple Senders and Single Receiver</vt:lpstr>
      <vt:lpstr>Implementation</vt:lpstr>
      <vt:lpstr>Primitives for Sequence Coordination</vt:lpstr>
      <vt:lpstr>Primitives for Sequence Coordination</vt:lpstr>
      <vt:lpstr>Primitives for Sequence Coordination</vt:lpstr>
      <vt:lpstr>Primitives for Sequence Coordination</vt:lpstr>
      <vt:lpstr>Thread State Diagram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163</cp:revision>
  <cp:lastPrinted>2016-06-13T07:55:34Z</cp:lastPrinted>
  <dcterms:created xsi:type="dcterms:W3CDTF">2017-05-12T06:55:38Z</dcterms:created>
  <dcterms:modified xsi:type="dcterms:W3CDTF">2020-10-22T00:49:05Z</dcterms:modified>
</cp:coreProperties>
</file>