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39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0" r:id="rId28"/>
    <p:sldId id="307" r:id="rId29"/>
    <p:sldId id="394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95" r:id="rId44"/>
    <p:sldId id="339" r:id="rId45"/>
    <p:sldId id="340" r:id="rId46"/>
    <p:sldId id="341" r:id="rId47"/>
    <p:sldId id="342" r:id="rId48"/>
    <p:sldId id="343" r:id="rId49"/>
    <p:sldId id="396" r:id="rId50"/>
    <p:sldId id="260" r:id="rId51"/>
    <p:sldId id="261" r:id="rId52"/>
    <p:sldId id="262" r:id="rId53"/>
    <p:sldId id="263" r:id="rId54"/>
    <p:sldId id="344" r:id="rId55"/>
    <p:sldId id="345" r:id="rId56"/>
    <p:sldId id="348" r:id="rId57"/>
    <p:sldId id="349" r:id="rId58"/>
    <p:sldId id="346" r:id="rId59"/>
    <p:sldId id="347" r:id="rId6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48" autoAdjust="0"/>
    <p:restoredTop sz="79295" autoAdjust="0"/>
  </p:normalViewPr>
  <p:slideViewPr>
    <p:cSldViewPr>
      <p:cViewPr varScale="1">
        <p:scale>
          <a:sx n="75" d="100"/>
          <a:sy n="75" d="100"/>
        </p:scale>
        <p:origin x="160" y="152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2020/10/27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When Bob is PREPARED, what if Alice crash? Bob may wait indefinitely. Here, the coordinator is a single point of failure.</a:t>
            </a:r>
          </a:p>
          <a:p>
            <a:r>
              <a:rPr lang="en-US" altLang="zh-CN" dirty="0">
                <a:latin typeface="Times New Roman" charset="0"/>
                <a:ea typeface="宋体" charset="0"/>
              </a:rPr>
              <a:t>Alice collects PREPARED responses.</a:t>
            </a:r>
          </a:p>
          <a:p>
            <a:r>
              <a:rPr lang="en-US" altLang="zh-CN" dirty="0">
                <a:latin typeface="Times New Roman" charset="0"/>
                <a:ea typeface="宋体" charset="0"/>
              </a:rPr>
              <a:t>After </a:t>
            </a:r>
            <a:r>
              <a:rPr lang="en-US" dirty="0">
                <a:latin typeface="Times New Roman" charset="0"/>
                <a:ea typeface="宋体" charset="0"/>
              </a:rPr>
              <a:t>"</a:t>
            </a:r>
            <a:r>
              <a:rPr lang="en-US" altLang="zh-CN" dirty="0">
                <a:latin typeface="Times New Roman" charset="0"/>
                <a:ea typeface="宋体" charset="0"/>
              </a:rPr>
              <a:t>thanks</a:t>
            </a:r>
            <a:r>
              <a:rPr lang="en-US" dirty="0">
                <a:latin typeface="Times New Roman" charset="0"/>
                <a:ea typeface="宋体" charset="0"/>
              </a:rPr>
              <a:t>"</a:t>
            </a:r>
            <a:r>
              <a:rPr lang="en-US" altLang="zh-CN" dirty="0">
                <a:latin typeface="Times New Roman" charset="0"/>
                <a:ea typeface="宋体" charset="0"/>
              </a:rPr>
              <a:t> from Alice, B,C,D will change from PREPARED to COMMITTED, perform post-commit actions and exit.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995D682-782A-7747-915B-E818D6FEF11F}" type="slidenum">
              <a:rPr lang="zh-CN" altLang="en-US" sz="1200" b="0">
                <a:latin typeface="Times New Roman" charset="0"/>
              </a:rPr>
              <a:pPr/>
              <a:t>13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97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444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88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06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72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971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725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232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173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78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77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459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latin typeface="+mn-lt"/>
              </a:rPr>
              <a:t>    [ demo: date +%s shows number of seconds after the Unix epoch ]</a:t>
            </a:r>
          </a:p>
          <a:p>
            <a:endParaRPr kumimoji="1" lang="zh-CN" altLang="en-US" dirty="0">
              <a:latin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363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ntpdate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-d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-n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peers</a:t>
            </a:r>
            <a:endParaRPr lang="cs-CZ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kumimoji="1" lang="cs-CZ" altLang="zh-CN" dirty="0" err="1"/>
              <a:t>ntpdate</a:t>
            </a:r>
            <a:r>
              <a:rPr kumimoji="1" lang="cs-CZ" altLang="zh-CN" dirty="0"/>
              <a:t> -d </a:t>
            </a:r>
            <a:r>
              <a:rPr kumimoji="1" lang="cs-CZ" altLang="zh-CN" dirty="0" err="1"/>
              <a:t>ntp.sjtu.edu.cn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720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589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ntpdate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-d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-n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peers</a:t>
            </a:r>
            <a:endParaRPr lang="cs-CZ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49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 a=1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            R(a)  a=3  -&gt;H1</a:t>
            </a:r>
          </a:p>
          <a:p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</a:t>
            </a:r>
          </a:p>
          <a:p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            a=1 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 R(a)  a=2             -&gt;H1</a:t>
            </a:r>
          </a:p>
          <a:p>
            <a:endParaRPr kumimoji="1" lang="zh-CN" altLang="en-US" dirty="0"/>
          </a:p>
          <a:p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420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 a=1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            R(a)  a=2  -&gt;H1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H3:                            R(a)  a=3  -&gt;H1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23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2020/10/27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Distributed Transaction</a:t>
            </a:r>
            <a:endParaRPr kumimoji="1"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Atomicity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across multiple sites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Goal: </a:t>
            </a:r>
            <a:r>
              <a:rPr lang="en-US" altLang="zh-CN" sz="24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Build Reliable Systems from Unreliable Components</a:t>
            </a:r>
            <a:endParaRPr kumimoji="1" lang="zh-CN" altLang="en-US" sz="24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479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0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The abstraction that makes that easier is </a:t>
            </a:r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transactions</a:t>
            </a:r>
            <a:r>
              <a:rPr lang="en-US" altLang="zh-CN" sz="20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, which provide </a:t>
            </a:r>
            <a:r>
              <a:rPr lang="en-US" altLang="zh-CN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atomicity </a:t>
            </a:r>
            <a:r>
              <a:rPr lang="en-US" altLang="zh-CN" sz="20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and </a:t>
            </a:r>
            <a:r>
              <a:rPr lang="en-US" altLang="zh-CN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isolation</a:t>
            </a:r>
            <a:r>
              <a:rPr lang="en-US" altLang="zh-CN" sz="20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, while not hindering </a:t>
            </a:r>
            <a:r>
              <a:rPr lang="en-US" altLang="zh-CN" sz="20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performance </a:t>
            </a:r>
            <a:endParaRPr lang="en-US" altLang="zh-CN" sz="2000" dirty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6398" y="2594632"/>
            <a:ext cx="19495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All-or-nothing </a:t>
            </a:r>
          </a:p>
        </p:txBody>
      </p:sp>
      <p:cxnSp>
        <p:nvCxnSpPr>
          <p:cNvPr id="6" name="直线箭头连接符 5"/>
          <p:cNvCxnSpPr>
            <a:cxnSpLocks/>
          </p:cNvCxnSpPr>
          <p:nvPr/>
        </p:nvCxnSpPr>
        <p:spPr>
          <a:xfrm>
            <a:off x="2411760" y="2800301"/>
            <a:ext cx="50405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987824" y="2497460"/>
            <a:ext cx="5904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shadow copies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(simple, poor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performance) or 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logs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(better performance, a bit more complex)</a:t>
            </a:r>
          </a:p>
          <a:p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544" y="3542567"/>
            <a:ext cx="1978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Before-or-after</a:t>
            </a:r>
          </a:p>
        </p:txBody>
      </p:sp>
      <p:cxnSp>
        <p:nvCxnSpPr>
          <p:cNvPr id="9" name="直线箭头连接符 8"/>
          <p:cNvCxnSpPr>
            <a:cxnSpLocks/>
          </p:cNvCxnSpPr>
          <p:nvPr/>
        </p:nvCxnSpPr>
        <p:spPr>
          <a:xfrm>
            <a:off x="2411760" y="3769796"/>
            <a:ext cx="50405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2"/>
          <p:cNvSpPr txBox="1">
            <a:spLocks/>
          </p:cNvSpPr>
          <p:nvPr/>
        </p:nvSpPr>
        <p:spPr>
          <a:xfrm>
            <a:off x="457200" y="4573861"/>
            <a:ext cx="8229600" cy="94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Eventually, we also want transaction-based systems to be </a:t>
            </a:r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distributed</a:t>
            </a:r>
            <a:r>
              <a:rPr lang="en-US" altLang="zh-CN" sz="200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: to run across multiple machines</a:t>
            </a:r>
          </a:p>
        </p:txBody>
      </p:sp>
      <p:sp>
        <p:nvSpPr>
          <p:cNvPr id="12" name="矩形 11"/>
          <p:cNvSpPr/>
          <p:nvPr/>
        </p:nvSpPr>
        <p:spPr>
          <a:xfrm>
            <a:off x="2987824" y="3388679"/>
            <a:ext cx="5698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2PL</a:t>
            </a:r>
            <a:r>
              <a:rPr lang="en-US" altLang="zh-CN" sz="2000" dirty="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(Two-phase locking) , or</a:t>
            </a:r>
          </a:p>
          <a:p>
            <a:r>
              <a:rPr lang="en-US" altLang="zh-CN" sz="2000" b="1" dirty="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OCC </a:t>
            </a:r>
            <a:r>
              <a:rPr lang="en-US" altLang="zh-CN" sz="2000" dirty="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(Optimistic Concurrency Control)</a:t>
            </a:r>
          </a:p>
        </p:txBody>
      </p:sp>
    </p:spTree>
    <p:extLst>
      <p:ext uri="{BB962C8B-B14F-4D97-AF65-F5344CB8AC3E}">
        <p14:creationId xmlns:p14="http://schemas.microsoft.com/office/powerpoint/2010/main" val="131131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multi-site</a:t>
            </a:r>
            <a:r>
              <a:rPr lang="zh-CN" altLang="en-US" dirty="0"/>
              <a:t> </a:t>
            </a:r>
            <a:r>
              <a:rPr lang="en-US" altLang="zh-CN" dirty="0"/>
              <a:t>Transaction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465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Sites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A-M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N-Z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appropriate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365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7220"/>
            <a:ext cx="7211756" cy="528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1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0"/>
            <a:ext cx="7371461" cy="518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8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Message may be lost, delayed or duplicated</a:t>
            </a:r>
          </a:p>
          <a:p>
            <a:r>
              <a:rPr lang="en-US" altLang="zh-CN" dirty="0">
                <a:ea typeface="MS PGothic" charset="0"/>
              </a:rPr>
              <a:t>Use RPC to communicate</a:t>
            </a:r>
          </a:p>
          <a:p>
            <a:pPr lvl="1"/>
            <a:r>
              <a:rPr lang="en-US" altLang="zh-CN" dirty="0">
                <a:ea typeface="MS PGothic" charset="0"/>
              </a:rPr>
              <a:t>Ensure at-least-once by persistent sender</a:t>
            </a:r>
          </a:p>
          <a:p>
            <a:pPr lvl="1"/>
            <a:r>
              <a:rPr lang="en-US" altLang="zh-CN" dirty="0">
                <a:ea typeface="MS PGothic" charset="0"/>
              </a:rPr>
              <a:t>Ensure at-most-once by duplicate suppression</a:t>
            </a:r>
          </a:p>
          <a:p>
            <a:pPr lvl="1"/>
            <a:r>
              <a:rPr lang="en-US" altLang="zh-CN" dirty="0">
                <a:ea typeface="MS PGothic" charset="0"/>
              </a:rPr>
              <a:t>However, neither is enough to ensure atomicity 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353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Multiple servers can experience </a:t>
            </a:r>
            <a:r>
              <a:rPr kumimoji="1" lang="en-US" altLang="zh-CN" b="1" dirty="0"/>
              <a:t>different</a:t>
            </a:r>
            <a:r>
              <a:rPr kumimoji="1" lang="en-US" altLang="zh-CN" dirty="0"/>
              <a:t> events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 other crashes,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 aborts, etc.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28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1"/>
            <a:ext cx="7344816" cy="512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48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Two-phase Commit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ea typeface="MS PGothic" charset="0"/>
              </a:rPr>
              <a:t>Phase-1: preparation / voting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Lower-layer transactions either aborts or </a:t>
            </a:r>
            <a:r>
              <a:rPr lang="en-US" altLang="zh-CN" sz="2000" i="1" dirty="0">
                <a:ea typeface="MS PGothic" charset="0"/>
              </a:rPr>
              <a:t>tentatively</a:t>
            </a:r>
            <a:r>
              <a:rPr lang="en-US" altLang="zh-CN" sz="2000" dirty="0">
                <a:ea typeface="MS PGothic" charset="0"/>
              </a:rPr>
              <a:t> committed</a:t>
            </a:r>
          </a:p>
          <a:p>
            <a:pPr lvl="1"/>
            <a:r>
              <a:rPr lang="en-US" altLang="zh-CN" sz="2000" dirty="0">
                <a:ea typeface="MS PGothic" charset="0"/>
              </a:rPr>
              <a:t>Higher-layer transaction evaluate lower situation</a:t>
            </a:r>
          </a:p>
          <a:p>
            <a:r>
              <a:rPr lang="en-US" altLang="zh-CN" sz="2400" b="1" dirty="0">
                <a:ea typeface="MS PGothic" charset="0"/>
              </a:rPr>
              <a:t>Phase-2: commitment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top-layer, then COMMIT or ABORT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nested itself, then become tentatively committed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6B9DA79-1C44-8E47-8ACE-C12C881E826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3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406009"/>
            <a:ext cx="8229600" cy="1239525"/>
          </a:xfrm>
        </p:spPr>
        <p:txBody>
          <a:bodyPr/>
          <a:lstStyle/>
          <a:p>
            <a:r>
              <a:rPr lang="en-US" altLang="zh-CN" b="1" dirty="0"/>
              <a:t>two-phase commit: </a:t>
            </a:r>
            <a:r>
              <a:rPr lang="en-US" altLang="zh-CN" dirty="0"/>
              <a:t>nodes agree that they are </a:t>
            </a:r>
            <a:r>
              <a:rPr lang="en-US" altLang="zh-CN" b="1" dirty="0"/>
              <a:t>ready</a:t>
            </a:r>
            <a:r>
              <a:rPr lang="en-US" altLang="zh-CN" dirty="0"/>
              <a:t> to commit before committing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80" y="337220"/>
            <a:ext cx="7524328" cy="394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1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ea typeface="MS PGothic" charset="0"/>
              </a:rPr>
              <a:t>Worker</a:t>
            </a:r>
            <a:r>
              <a:rPr lang="en-US" altLang="zh-CN" dirty="0">
                <a:ea typeface="MS PGothic" charset="0"/>
              </a:rPr>
              <a:t>: Bob, Charles, Dawn</a:t>
            </a:r>
          </a:p>
          <a:p>
            <a:pPr lvl="1"/>
            <a:r>
              <a:rPr lang="en-US" altLang="zh-CN" dirty="0">
                <a:ea typeface="MS PGothic" charset="0"/>
              </a:rPr>
              <a:t>Does three transactions: X, Y, Z</a:t>
            </a:r>
          </a:p>
          <a:p>
            <a:r>
              <a:rPr lang="en-US" altLang="zh-CN" b="1" dirty="0">
                <a:ea typeface="MS PGothic" charset="0"/>
              </a:rPr>
              <a:t>Coordinator</a:t>
            </a:r>
            <a:r>
              <a:rPr lang="en-US" altLang="zh-CN" dirty="0">
                <a:ea typeface="MS PGothic" charset="0"/>
              </a:rPr>
              <a:t>: Alice </a:t>
            </a:r>
          </a:p>
          <a:p>
            <a:pPr lvl="1"/>
            <a:r>
              <a:rPr lang="en-US" altLang="zh-CN" dirty="0">
                <a:ea typeface="MS PGothic" charset="0"/>
              </a:rPr>
              <a:t>Create a higher-layer transaction</a:t>
            </a:r>
          </a:p>
          <a:p>
            <a:pPr lvl="1"/>
            <a:r>
              <a:rPr lang="en-US" altLang="zh-CN" dirty="0">
                <a:ea typeface="MS PGothic" charset="0"/>
              </a:rPr>
              <a:t>Send three messages to the three workers</a:t>
            </a:r>
          </a:p>
          <a:p>
            <a:r>
              <a:rPr lang="en-US" altLang="zh-CN" b="1" dirty="0">
                <a:solidFill>
                  <a:schemeClr val="accent2"/>
                </a:solidFill>
                <a:ea typeface="MS PGothic" charset="0"/>
              </a:rPr>
              <a:t>Challenge</a:t>
            </a:r>
            <a:r>
              <a:rPr lang="en-US" altLang="zh-CN" dirty="0">
                <a:solidFill>
                  <a:schemeClr val="accent2"/>
                </a:solidFill>
                <a:ea typeface="MS PGothic" charset="0"/>
              </a:rPr>
              <a:t>: un-reliable communication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32F1615-51AD-F149-9F32-CCAD431BE2B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01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0972"/>
            <a:ext cx="4572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4" y="659740"/>
            <a:ext cx="3581400" cy="94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7784"/>
            <a:ext cx="8686800" cy="105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4290493"/>
            <a:ext cx="5370513" cy="99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1000" y="1906597"/>
            <a:ext cx="18867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Commit Phase-1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1" y="4271972"/>
            <a:ext cx="18867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Commit Phase-2</a:t>
            </a:r>
          </a:p>
        </p:txBody>
      </p:sp>
      <p:cxnSp>
        <p:nvCxnSpPr>
          <p:cNvPr id="37895" name="Straight Connector 14"/>
          <p:cNvCxnSpPr>
            <a:cxnSpLocks noChangeShapeType="1"/>
          </p:cNvCxnSpPr>
          <p:nvPr/>
        </p:nvCxnSpPr>
        <p:spPr bwMode="auto">
          <a:xfrm>
            <a:off x="0" y="4208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01638" y="3509972"/>
            <a:ext cx="3048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Bob: tentative committed</a:t>
            </a:r>
          </a:p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State: PREPARED</a:t>
            </a:r>
          </a:p>
        </p:txBody>
      </p:sp>
      <p:pic>
        <p:nvPicPr>
          <p:cNvPr id="3789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22472"/>
            <a:ext cx="2514600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898" name="Straight Connector 16"/>
          <p:cNvCxnSpPr>
            <a:cxnSpLocks noChangeShapeType="1"/>
          </p:cNvCxnSpPr>
          <p:nvPr/>
        </p:nvCxnSpPr>
        <p:spPr bwMode="auto">
          <a:xfrm>
            <a:off x="0" y="1795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381000" y="5018097"/>
            <a:ext cx="30480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Bob: COMMITTED</a:t>
            </a:r>
          </a:p>
        </p:txBody>
      </p:sp>
      <p:cxnSp>
        <p:nvCxnSpPr>
          <p:cNvPr id="37900" name="Straight Arrow Connector 19"/>
          <p:cNvCxnSpPr>
            <a:cxnSpLocks noChangeShapeType="1"/>
          </p:cNvCxnSpPr>
          <p:nvPr/>
        </p:nvCxnSpPr>
        <p:spPr bwMode="auto">
          <a:xfrm flipH="1">
            <a:off x="3276600" y="652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1" name="Straight Arrow Connector 20"/>
          <p:cNvCxnSpPr>
            <a:cxnSpLocks noChangeShapeType="1"/>
          </p:cNvCxnSpPr>
          <p:nvPr/>
        </p:nvCxnSpPr>
        <p:spPr bwMode="auto">
          <a:xfrm>
            <a:off x="3276600" y="16684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2" name="Straight Arrow Connector 25"/>
          <p:cNvCxnSpPr>
            <a:cxnSpLocks noChangeShapeType="1"/>
          </p:cNvCxnSpPr>
          <p:nvPr/>
        </p:nvCxnSpPr>
        <p:spPr bwMode="auto">
          <a:xfrm flipH="1">
            <a:off x="3276600" y="26209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3" name="Straight Arrow Connector 27"/>
          <p:cNvCxnSpPr>
            <a:cxnSpLocks noChangeShapeType="1"/>
          </p:cNvCxnSpPr>
          <p:nvPr/>
        </p:nvCxnSpPr>
        <p:spPr bwMode="auto">
          <a:xfrm>
            <a:off x="3276600" y="40179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4" name="Straight Arrow Connector 28"/>
          <p:cNvCxnSpPr>
            <a:cxnSpLocks noChangeShapeType="1"/>
          </p:cNvCxnSpPr>
          <p:nvPr/>
        </p:nvCxnSpPr>
        <p:spPr bwMode="auto">
          <a:xfrm flipH="1">
            <a:off x="3276600" y="4843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381000" y="5224472"/>
            <a:ext cx="31242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 will perform post-commit</a:t>
            </a:r>
          </a:p>
        </p:txBody>
      </p:sp>
    </p:spTree>
    <p:extLst>
      <p:ext uri="{BB962C8B-B14F-4D97-AF65-F5344CB8AC3E}">
        <p14:creationId xmlns:p14="http://schemas.microsoft.com/office/powerpoint/2010/main" val="1717114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B4B3117-BE29-6644-8A1F-F72D31B874F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/>
              <a:t>14</a:t>
            </a:fld>
            <a:endParaRPr lang="en-US" altLang="zh-CN" sz="1400" b="0"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  <p:pic>
        <p:nvPicPr>
          <p:cNvPr id="3993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"/>
            <a:ext cx="82296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91400" y="1079500"/>
            <a:ext cx="1676400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3N messages</a:t>
            </a:r>
          </a:p>
        </p:txBody>
      </p:sp>
    </p:spTree>
    <p:extLst>
      <p:ext uri="{BB962C8B-B14F-4D97-AF65-F5344CB8AC3E}">
        <p14:creationId xmlns:p14="http://schemas.microsoft.com/office/powerpoint/2010/main" val="2210761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800" dirty="0">
                <a:ea typeface="MS PGothic" charset="0"/>
              </a:rPr>
              <a:t>Coordinator</a:t>
            </a:r>
          </a:p>
          <a:p>
            <a:pPr lvl="1"/>
            <a:r>
              <a:rPr lang="en-US" altLang="zh-CN" sz="2400" dirty="0">
                <a:ea typeface="MS PGothic" charset="0"/>
              </a:rPr>
              <a:t>Collect some </a:t>
            </a:r>
            <a:r>
              <a:rPr lang="en-US" altLang="zh-CN" sz="2400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sz="2400" dirty="0">
                <a:ea typeface="MS PGothic" charset="0"/>
              </a:rPr>
              <a:t> or nothing: </a:t>
            </a:r>
            <a:r>
              <a:rPr lang="en-US" altLang="zh-CN" sz="2400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sz="2400" dirty="0">
                <a:ea typeface="MS PGothic" charset="0"/>
              </a:rPr>
              <a:t> or assign the work to another worker</a:t>
            </a:r>
          </a:p>
          <a:p>
            <a:pPr lvl="1"/>
            <a:r>
              <a:rPr lang="en-US" altLang="zh-CN" sz="2400" dirty="0">
                <a:ea typeface="MS PGothic" charset="0"/>
              </a:rPr>
              <a:t>Collect all </a:t>
            </a:r>
            <a:r>
              <a:rPr lang="en-US" altLang="zh-CN" sz="2400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sz="2400" dirty="0">
                <a:ea typeface="MS PGothic" charset="0"/>
              </a:rPr>
              <a:t>: then </a:t>
            </a:r>
            <a:r>
              <a:rPr lang="en-US" altLang="zh-CN" sz="2400" b="1" dirty="0">
                <a:highlight>
                  <a:srgbClr val="FFFF00"/>
                </a:highlight>
                <a:ea typeface="MS PGothic" charset="0"/>
              </a:rPr>
              <a:t>COMMIT</a:t>
            </a:r>
          </a:p>
          <a:p>
            <a:r>
              <a:rPr lang="en-US" altLang="zh-CN" sz="2800" dirty="0">
                <a:ea typeface="MS PGothic" charset="0"/>
              </a:rPr>
              <a:t>Worker</a:t>
            </a:r>
          </a:p>
          <a:p>
            <a:pPr lvl="1"/>
            <a:r>
              <a:rPr lang="en-US" altLang="zh-CN" sz="2400" dirty="0">
                <a:ea typeface="MS PGothic" charset="0"/>
              </a:rPr>
              <a:t>When receive nothing: resend </a:t>
            </a:r>
            <a:r>
              <a:rPr lang="en-US" altLang="zh-CN" sz="2400" b="1" dirty="0">
                <a:highlight>
                  <a:srgbClr val="FFFF00"/>
                </a:highlight>
                <a:ea typeface="MS PGothic" charset="0"/>
              </a:rPr>
              <a:t>PREPARED</a:t>
            </a:r>
          </a:p>
          <a:p>
            <a:pPr lvl="2"/>
            <a:r>
              <a:rPr lang="en-US" altLang="zh-CN" sz="2000" dirty="0">
                <a:ea typeface="MS PGothic" charset="0"/>
              </a:rPr>
              <a:t>Coordinator will send current state if it receives duplicate message</a:t>
            </a:r>
          </a:p>
          <a:p>
            <a:pPr lvl="1"/>
            <a:r>
              <a:rPr lang="en-US" altLang="zh-CN" sz="2400" dirty="0">
                <a:ea typeface="MS PGothic" charset="0"/>
              </a:rPr>
              <a:t>When receive </a:t>
            </a:r>
            <a:r>
              <a:rPr lang="en-US" altLang="zh-CN" sz="2400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sz="2400" dirty="0">
                <a:ea typeface="MS PGothic" charset="0"/>
              </a:rPr>
              <a:t>: then </a:t>
            </a:r>
            <a:r>
              <a:rPr lang="en-US" altLang="zh-CN" sz="2400" b="1" dirty="0">
                <a:highlight>
                  <a:srgbClr val="FFFF00"/>
                </a:highlight>
                <a:ea typeface="MS PGothic" charset="0"/>
              </a:rPr>
              <a:t>COMMIT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0F630D0-117A-A542-BA23-996E4DBA4F5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52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79613" y="1296550"/>
            <a:ext cx="2196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assume all parts of the transactions prior to </a:t>
            </a:r>
          </a:p>
          <a:p>
            <a:r>
              <a:rPr lang="en-US" altLang="zh-CN" sz="1400" dirty="0"/>
              <a:t>commit have happened </a:t>
            </a:r>
            <a:endParaRPr lang="en-US" altLang="zh-CN" sz="1400" dirty="0">
              <a:effectLst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1536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Arial" panose="020B0604020202020204" pitchFamily="34" charset="0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522067"/>
            <a:ext cx="8229600" cy="107173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altLang="zh-CN" b="1" dirty="0"/>
              <a:t>two-phase commit: </a:t>
            </a:r>
            <a:r>
              <a:rPr lang="en-US" altLang="zh-CN" dirty="0"/>
              <a:t>nodes agree that they</a:t>
            </a:r>
            <a:r>
              <a:rPr lang="zh-CN" altLang="en-US" dirty="0"/>
              <a:t> </a:t>
            </a:r>
            <a:endParaRPr lang="en-US" altLang="zh-CN" dirty="0"/>
          </a:p>
          <a:p>
            <a:pPr marL="0" indent="0" algn="ctr">
              <a:buNone/>
            </a:pPr>
            <a:r>
              <a:rPr lang="en-US" altLang="zh-CN" dirty="0"/>
              <a:t>are ready to commit before committing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8841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67240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6724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1800200" cy="0"/>
          </a:xfrm>
          <a:prstGeom prst="straightConnector1">
            <a:avLst/>
          </a:prstGeom>
          <a:ln w="1905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4251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5775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00962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36128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51368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81060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63854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317776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79360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412911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16202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968226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</a:t>
            </a:r>
            <a:r>
              <a:rPr lang="en-US" altLang="zh-CN" b="1" dirty="0"/>
              <a:t> prepare </a:t>
            </a:r>
          </a:p>
        </p:txBody>
      </p:sp>
      <p:sp>
        <p:nvSpPr>
          <p:cNvPr id="2" name="矩形 1"/>
          <p:cNvSpPr/>
          <p:nvPr/>
        </p:nvSpPr>
        <p:spPr>
          <a:xfrm>
            <a:off x="5105430" y="2425452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3200" b="1" dirty="0">
                <a:latin typeface="Helvetica" charset="0"/>
              </a:rPr>
              <a:t>X </a:t>
            </a:r>
            <a:endParaRPr lang="da-DK" altLang="zh-CN" sz="3200" dirty="0">
              <a:effectLst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59632" y="2771478"/>
            <a:ext cx="190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3419872" y="3001516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3419872" y="314553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995936" y="276096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995936" y="252794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68102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3" grpId="0" animBg="1"/>
      <p:bldP spid="44" grpId="0" animBg="1"/>
      <p:bldP spid="45" grpId="0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713212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865612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4098632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92832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346580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851920" y="2865884"/>
            <a:ext cx="1656184" cy="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内容占位符 2"/>
          <p:cNvSpPr txBox="1">
            <a:spLocks/>
          </p:cNvSpPr>
          <p:nvPr/>
        </p:nvSpPr>
        <p:spPr>
          <a:xfrm>
            <a:off x="457200" y="4772389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failure: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lost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ACK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prepare 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639367" y="263276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316077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995936" y="292950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331317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26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7" grpId="0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20" y="2424942"/>
            <a:ext cx="892696" cy="785572"/>
          </a:xfrm>
          <a:prstGeom prst="rect">
            <a:avLst/>
          </a:prstGeom>
        </p:spPr>
      </p:pic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4962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88260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763688" y="3712304"/>
            <a:ext cx="754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28025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6486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522067"/>
            <a:ext cx="8229600" cy="10717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prepare </a:t>
            </a:r>
          </a:p>
        </p:txBody>
      </p:sp>
    </p:spTree>
    <p:extLst>
      <p:ext uri="{BB962C8B-B14F-4D97-AF65-F5344CB8AC3E}">
        <p14:creationId xmlns:p14="http://schemas.microsoft.com/office/powerpoint/2010/main" val="223097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172819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6561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40234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 </a:t>
            </a:r>
            <a:r>
              <a:rPr lang="en-US" altLang="zh-CN" b="1" dirty="0"/>
              <a:t>commit</a:t>
            </a:r>
            <a:r>
              <a:rPr lang="en-US" altLang="zh-CN" dirty="0"/>
              <a:t> message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033294" y="3403947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257680" y="3712304"/>
            <a:ext cx="45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5721014" y="3529876"/>
            <a:ext cx="20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Why?</a:t>
            </a:r>
            <a:r>
              <a:rPr lang="zh-CN" altLang="en-US" b="1" dirty="0"/>
              <a:t> </a:t>
            </a:r>
            <a:r>
              <a:rPr lang="en-US" altLang="zh-CN" b="1" dirty="0"/>
              <a:t>Just</a:t>
            </a:r>
            <a:r>
              <a:rPr lang="zh-CN" altLang="en-US" b="1" dirty="0"/>
              <a:t> </a:t>
            </a:r>
            <a:r>
              <a:rPr lang="en-US" altLang="zh-CN" b="1" dirty="0"/>
              <a:t>wait..</a:t>
            </a:r>
            <a:endParaRPr lang="en-US" altLang="zh-CN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072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8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851920" y="3865612"/>
            <a:ext cx="1656184" cy="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40234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 </a:t>
            </a:r>
            <a:r>
              <a:rPr lang="en-US" altLang="zh-CN" b="1" dirty="0"/>
              <a:t>ACK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b="1" dirty="0"/>
              <a:t>commit</a:t>
            </a:r>
            <a:r>
              <a:rPr lang="en-US" altLang="zh-CN" dirty="0"/>
              <a:t> message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635896" y="364958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01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402542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2721"/>
            <a:ext cx="8229600" cy="5110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commit 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146617"/>
            <a:ext cx="590363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5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sz="4800" dirty="0"/>
              <a:t>Worker Failure During Commit </a:t>
            </a:r>
            <a:endParaRPr kumimoji="1"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If workers fail after the commit point</a:t>
            </a:r>
            <a:endParaRPr lang="zh-CN" altLang="en-US" dirty="0"/>
          </a:p>
          <a:p>
            <a:pPr lvl="1"/>
            <a:r>
              <a:rPr lang="en-US" altLang="zh-CN" dirty="0"/>
              <a:t>We </a:t>
            </a:r>
            <a:r>
              <a:rPr lang="en-US" altLang="zh-CN" b="1" dirty="0"/>
              <a:t>cannot </a:t>
            </a:r>
            <a:r>
              <a:rPr lang="en-US" altLang="zh-CN" b="1" dirty="0">
                <a:highlight>
                  <a:srgbClr val="FFFF00"/>
                </a:highlight>
              </a:rPr>
              <a:t>ABORT</a:t>
            </a:r>
            <a:r>
              <a:rPr lang="en-US" altLang="zh-CN" b="1" dirty="0"/>
              <a:t> </a:t>
            </a:r>
            <a:r>
              <a:rPr lang="en-US" altLang="zh-CN" dirty="0"/>
              <a:t>the transaction</a:t>
            </a:r>
            <a:endParaRPr lang="zh-CN" altLang="en-US" dirty="0"/>
          </a:p>
          <a:p>
            <a:pPr lvl="1"/>
            <a:r>
              <a:rPr lang="en-US" altLang="zh-CN" dirty="0"/>
              <a:t>Workers must be able to recover into a prepared state </a:t>
            </a:r>
          </a:p>
          <a:p>
            <a:pPr lvl="1"/>
            <a:r>
              <a:rPr lang="en-US" altLang="zh-CN" dirty="0"/>
              <a:t>Workers write </a:t>
            </a:r>
            <a:r>
              <a:rPr lang="en-US" altLang="zh-CN" b="1" dirty="0">
                <a:highlight>
                  <a:srgbClr val="FFFF00"/>
                </a:highlight>
              </a:rPr>
              <a:t>PREPARE</a:t>
            </a:r>
            <a:r>
              <a:rPr lang="en-US" altLang="zh-CN" b="1" dirty="0"/>
              <a:t> </a:t>
            </a:r>
            <a:r>
              <a:rPr lang="en-US" altLang="zh-CN" dirty="0"/>
              <a:t>records to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 once prepared </a:t>
            </a:r>
            <a:endParaRPr lang="zh-CN" altLang="en-US" dirty="0"/>
          </a:p>
          <a:p>
            <a:r>
              <a:rPr lang="en-US" altLang="zh-CN" dirty="0"/>
              <a:t>The recovery process will:</a:t>
            </a:r>
            <a:endParaRPr lang="zh-CN" altLang="en-US" dirty="0"/>
          </a:p>
          <a:p>
            <a:pPr lvl="1"/>
            <a:r>
              <a:rPr lang="en-US" altLang="zh-CN" dirty="0"/>
              <a:t>Read through the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endParaRPr lang="zh-CN" altLang="en-US" dirty="0"/>
          </a:p>
          <a:p>
            <a:pPr lvl="1"/>
            <a:r>
              <a:rPr lang="en-US" altLang="zh-CN" dirty="0"/>
              <a:t>Indicate which transactions are prepared but not committed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7167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commit 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8908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4148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011176" y="445691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44167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244618" y="420807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84368" y="413840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restart</a:t>
            </a:r>
            <a:endParaRPr lang="zh-CN" altLang="en-US" b="1" dirty="0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8" y="3834032"/>
            <a:ext cx="358431" cy="3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93762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67944" y="3721596"/>
            <a:ext cx="7505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09002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</a:t>
            </a:r>
            <a:r>
              <a:rPr lang="en-US" altLang="zh-CN" dirty="0"/>
              <a:t>: coordinator failure during prepare 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47306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62546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067944" y="4240892"/>
            <a:ext cx="735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328954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89392" y="3115052"/>
            <a:ext cx="21242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sz="1600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sz="16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2881997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6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线箭头连接符 36"/>
          <p:cNvCxnSpPr/>
          <p:nvPr/>
        </p:nvCxnSpPr>
        <p:spPr>
          <a:xfrm>
            <a:off x="3419872" y="35775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36966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976504" y="4153644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52206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</a:t>
            </a:r>
            <a:r>
              <a:rPr lang="en-US" altLang="zh-CN" dirty="0"/>
              <a:t>: coordinator failure during commit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983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507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976504" y="446620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404010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47864" y="3835132"/>
            <a:ext cx="2196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76504" y="336155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4" name="直线箭头连接符 33"/>
          <p:cNvCxnSpPr/>
          <p:nvPr/>
        </p:nvCxnSpPr>
        <p:spPr>
          <a:xfrm>
            <a:off x="3419872" y="37299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313714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3419872" y="328954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011176" y="28897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2" name="直线箭头连接符 41"/>
          <p:cNvCxnSpPr/>
          <p:nvPr/>
        </p:nvCxnSpPr>
        <p:spPr>
          <a:xfrm>
            <a:off x="1085136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1879888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3680209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b="1" dirty="0"/>
              <a:t>Two-phase commit </a:t>
            </a:r>
            <a:r>
              <a:rPr lang="en-US" altLang="zh-CN" sz="2000" dirty="0"/>
              <a:t>allows us to achieve </a:t>
            </a:r>
            <a:r>
              <a:rPr lang="en-US" altLang="zh-CN" sz="2000" b="1" dirty="0"/>
              <a:t>multi-site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atomicity:</a:t>
            </a:r>
            <a:r>
              <a:rPr lang="zh-CN" altLang="en-US" sz="2000" b="1" dirty="0"/>
              <a:t> </a:t>
            </a:r>
            <a:r>
              <a:rPr lang="en-US" altLang="zh-CN" sz="2000" dirty="0"/>
              <a:t>transaction</a:t>
            </a:r>
            <a:r>
              <a:rPr lang="zh-CN" altLang="en-US" sz="2000" dirty="0"/>
              <a:t> </a:t>
            </a:r>
            <a:r>
              <a:rPr lang="en-US" altLang="zh-CN" sz="2000" dirty="0"/>
              <a:t>remains</a:t>
            </a:r>
            <a:r>
              <a:rPr lang="en-US" altLang="zh-CN" sz="2000" b="1" dirty="0"/>
              <a:t> </a:t>
            </a:r>
            <a:r>
              <a:rPr lang="en-US" altLang="zh-CN" sz="2000" dirty="0"/>
              <a:t>atomic</a:t>
            </a:r>
            <a:r>
              <a:rPr lang="zh-CN" altLang="en-US" sz="2000" dirty="0"/>
              <a:t> </a:t>
            </a:r>
            <a:r>
              <a:rPr lang="en-US" altLang="zh-CN" sz="2000" dirty="0"/>
              <a:t>even</a:t>
            </a:r>
            <a:r>
              <a:rPr lang="zh-CN" altLang="en-US" sz="2000" dirty="0"/>
              <a:t> </a:t>
            </a:r>
            <a:r>
              <a:rPr lang="en-US" altLang="zh-CN" sz="2000" dirty="0"/>
              <a:t>when</a:t>
            </a:r>
            <a:r>
              <a:rPr lang="zh-CN" altLang="en-US" sz="2000" dirty="0"/>
              <a:t> </a:t>
            </a:r>
            <a:r>
              <a:rPr lang="en-US" altLang="zh-CN" sz="2000" dirty="0"/>
              <a:t>they</a:t>
            </a:r>
            <a:r>
              <a:rPr lang="zh-CN" altLang="en-US" sz="2000" dirty="0"/>
              <a:t> </a:t>
            </a:r>
            <a:r>
              <a:rPr lang="en-US" altLang="zh-CN" sz="2000" dirty="0"/>
              <a:t>require communication with multiple machines </a:t>
            </a:r>
            <a:endParaRPr lang="zh-CN" altLang="en-US" sz="2000" dirty="0"/>
          </a:p>
          <a:p>
            <a:r>
              <a:rPr lang="en-US" altLang="zh-CN" sz="2000" dirty="0"/>
              <a:t>In two-phase commit, failures prior to the commit point can be aborted. If workers (or the coordinator) fail after the commit point, they </a:t>
            </a:r>
            <a:r>
              <a:rPr lang="en-US" altLang="zh-CN" sz="2000" b="1" dirty="0"/>
              <a:t>recover into the </a:t>
            </a:r>
            <a:r>
              <a:rPr lang="en-US" altLang="zh-CN" sz="2000" b="1" dirty="0">
                <a:solidFill>
                  <a:schemeClr val="accent2"/>
                </a:solidFill>
                <a:highlight>
                  <a:srgbClr val="FFFF00"/>
                </a:highlight>
              </a:rPr>
              <a:t>PREPARED</a:t>
            </a:r>
            <a:r>
              <a:rPr lang="en-US" altLang="zh-CN" sz="2000" b="1" dirty="0">
                <a:solidFill>
                  <a:schemeClr val="accent2"/>
                </a:solidFill>
              </a:rPr>
              <a:t> </a:t>
            </a:r>
            <a:r>
              <a:rPr lang="en-US" altLang="zh-CN" sz="2000" b="1" dirty="0"/>
              <a:t>state</a:t>
            </a:r>
            <a:r>
              <a:rPr lang="en-US" altLang="zh-CN" sz="2000" dirty="0"/>
              <a:t>, and complete the transaction</a:t>
            </a:r>
          </a:p>
          <a:p>
            <a:r>
              <a:rPr lang="en-US" altLang="zh-CN" sz="2000" dirty="0"/>
              <a:t>Our remaining issue deals with availability and replication: we will replicate data across sites to improve availability, but must deal with keeping multiple copies of the data </a:t>
            </a:r>
            <a:r>
              <a:rPr lang="en-US" altLang="zh-CN" sz="2000" b="1" dirty="0"/>
              <a:t>consistent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31240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434CB1C-9547-084D-9191-93E1D0C7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4FBDC14-FF05-7948-8C33-998F9F1E3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6953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36D76B-7F2F-2247-AFC3-493794B6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67B097-304C-0D43-ACE2-01B5A5611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throughput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concurrently</a:t>
            </a:r>
          </a:p>
          <a:p>
            <a:pPr lvl="1"/>
            <a:r>
              <a:rPr kumimoji="1" lang="en-US" altLang="zh-CN" dirty="0"/>
              <a:t>Lower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latency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</a:p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2"/>
                </a:solidFill>
              </a:rPr>
              <a:t>availability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00925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Optimistic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</a:p>
          <a:p>
            <a:r>
              <a:rPr lang="en-US" altLang="zh-CN" b="1" dirty="0"/>
              <a:t>Pessimistic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8676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Optimistic Replication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95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of Distributed Files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Resolving inconsistencies</a:t>
            </a:r>
          </a:p>
          <a:p>
            <a:pPr lvl="1"/>
            <a:r>
              <a:rPr lang="en-US" altLang="zh-CN" dirty="0"/>
              <a:t>Suppose we have two computers: laptop and desktop</a:t>
            </a:r>
          </a:p>
          <a:p>
            <a:pPr lvl="1"/>
            <a:r>
              <a:rPr lang="en-US" altLang="zh-CN" dirty="0"/>
              <a:t>File could have been modified on either system</a:t>
            </a:r>
          </a:p>
          <a:p>
            <a:r>
              <a:rPr lang="en-US" altLang="zh-CN" dirty="0"/>
              <a:t>How to figure out which one was updated?</a:t>
            </a:r>
          </a:p>
          <a:p>
            <a:pPr lvl="1"/>
            <a:r>
              <a:rPr lang="en-US" altLang="zh-CN" dirty="0"/>
              <a:t>One approach: use timestamps to figure out which was updated recently</a:t>
            </a:r>
          </a:p>
          <a:p>
            <a:pPr lvl="1"/>
            <a:r>
              <a:rPr lang="en-US" altLang="zh-CN" dirty="0"/>
              <a:t>Many file synchronization tools use this approach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241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Use of Time in Computer Systems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b="1" dirty="0">
                <a:solidFill>
                  <a:srgbClr val="0096FF"/>
                </a:solidFill>
              </a:rPr>
              <a:t>Time</a:t>
            </a:r>
            <a:r>
              <a:rPr lang="en-US" altLang="zh-CN" sz="2800" dirty="0"/>
              <a:t> is used by many distributed systems</a:t>
            </a:r>
          </a:p>
          <a:p>
            <a:pPr lvl="1"/>
            <a:r>
              <a:rPr lang="en-US" altLang="zh-CN" sz="2400" dirty="0"/>
              <a:t>E.g., cache expiration (DNS, HTTP), file synchronizers, Kerberos, ..</a:t>
            </a:r>
          </a:p>
          <a:p>
            <a:pPr lvl="1"/>
            <a:r>
              <a:rPr lang="en-US" altLang="zh-CN" sz="2400" b="1" dirty="0"/>
              <a:t>Time intervals</a:t>
            </a:r>
            <a:r>
              <a:rPr lang="en-US" altLang="zh-CN" sz="2400" dirty="0"/>
              <a:t>: how long did some operation take?</a:t>
            </a:r>
          </a:p>
          <a:p>
            <a:pPr lvl="1"/>
            <a:r>
              <a:rPr lang="en-US" altLang="zh-CN" sz="2400" b="1" dirty="0"/>
              <a:t>Calendar time</a:t>
            </a:r>
            <a:r>
              <a:rPr lang="en-US" altLang="zh-CN" sz="2400" dirty="0"/>
              <a:t>: what time/date did some event happen at?</a:t>
            </a:r>
          </a:p>
          <a:p>
            <a:pPr lvl="1"/>
            <a:r>
              <a:rPr lang="en-US" altLang="zh-CN" sz="2400" b="1" dirty="0"/>
              <a:t>Ordering of events</a:t>
            </a:r>
            <a:r>
              <a:rPr lang="en-US" altLang="zh-CN" sz="2400" dirty="0"/>
              <a:t>: in what order did some events happen?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3634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618856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Measuring </a:t>
            </a:r>
            <a:r>
              <a:rPr lang="en-US" altLang="zh-CN" sz="2400" b="1" dirty="0">
                <a:solidFill>
                  <a:srgbClr val="0096FF"/>
                </a:solidFill>
              </a:rPr>
              <a:t>time intervals</a:t>
            </a:r>
          </a:p>
          <a:p>
            <a:pPr lvl="1"/>
            <a:r>
              <a:rPr lang="en-US" altLang="zh-CN" sz="2000" dirty="0"/>
              <a:t>Computer has a reasonably-fixed-frequency oscillator</a:t>
            </a:r>
          </a:p>
          <a:p>
            <a:pPr lvl="2"/>
            <a:r>
              <a:rPr lang="en-US" altLang="zh-CN" sz="1600" dirty="0"/>
              <a:t>E.g., quartz crystal</a:t>
            </a:r>
          </a:p>
          <a:p>
            <a:pPr lvl="1"/>
            <a:r>
              <a:rPr lang="en-US" altLang="zh-CN" sz="2000" dirty="0"/>
              <a:t>Represent time interval as a count of oscillator's cycles</a:t>
            </a:r>
          </a:p>
          <a:p>
            <a:pPr lvl="2"/>
            <a:r>
              <a:rPr lang="en-US" altLang="zh-CN" sz="1800" dirty="0">
                <a:solidFill>
                  <a:schemeClr val="accent2"/>
                </a:solidFill>
              </a:rPr>
              <a:t>time period = count / frequency</a:t>
            </a:r>
          </a:p>
          <a:p>
            <a:pPr lvl="2"/>
            <a:r>
              <a:rPr lang="en-US" altLang="zh-CN" sz="1800" dirty="0"/>
              <a:t>e.g., with a 1MHz oscillator, 1000 cycles means 1msec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EAA91B-2590-EF4B-A1BB-799CF8E34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53444"/>
            <a:ext cx="4193475" cy="236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9B Series">
            <a:extLst>
              <a:ext uri="{FF2B5EF4-FFF2-40B4-BE49-F238E27FC236}">
                <a16:creationId xmlns:a16="http://schemas.microsoft.com/office/drawing/2014/main" id="{822CEF63-3C4F-0C4D-88C3-598A64B48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624" y="846841"/>
            <a:ext cx="1360727" cy="136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196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Keeping track of calendar time</a:t>
            </a:r>
          </a:p>
          <a:p>
            <a:pPr lvl="1"/>
            <a:r>
              <a:rPr lang="en-US" altLang="zh-CN" sz="2400" dirty="0"/>
              <a:t>Typically, calendar time is represented using a counter from some fixed epoch</a:t>
            </a:r>
          </a:p>
          <a:p>
            <a:pPr lvl="1"/>
            <a:r>
              <a:rPr lang="en-US" altLang="zh-CN" sz="2400" dirty="0"/>
              <a:t>For example, Unix time is #seconds since midnight UTC at start of </a:t>
            </a:r>
            <a:r>
              <a:rPr lang="en-US" altLang="zh-CN" sz="2400" i="1" dirty="0"/>
              <a:t>Jan 1, 1970</a:t>
            </a:r>
          </a:p>
          <a:p>
            <a:pPr lvl="1"/>
            <a:r>
              <a:rPr lang="en-US" altLang="zh-CN" sz="2400" dirty="0"/>
              <a:t>Can convert this counter value into human-readable date/time, and vice-versa</a:t>
            </a:r>
          </a:p>
          <a:p>
            <a:pPr lvl="2"/>
            <a:r>
              <a:rPr lang="en-US" altLang="zh-CN" sz="2000" dirty="0"/>
              <a:t>Conversion requires two more inputs: time zone, data on leap seconds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386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What happens when turn off the computer?</a:t>
            </a:r>
          </a:p>
          <a:p>
            <a:pPr lvl="1"/>
            <a:r>
              <a:rPr lang="en-US" altLang="zh-CN" sz="2000" dirty="0"/>
              <a:t>"Real-Time Clock" (RTC) chip remains powered, with battery / capacitor</a:t>
            </a:r>
          </a:p>
          <a:p>
            <a:pPr lvl="1"/>
            <a:r>
              <a:rPr lang="en-US" altLang="zh-CN" sz="2000" dirty="0"/>
              <a:t>Stores current calendar time, has an oscillator that increments periodically</a:t>
            </a:r>
          </a:p>
          <a:p>
            <a:r>
              <a:rPr lang="en-US" altLang="zh-CN" sz="2400" dirty="0"/>
              <a:t>Maintaining accurate time</a:t>
            </a:r>
          </a:p>
          <a:p>
            <a:pPr lvl="1"/>
            <a:r>
              <a:rPr lang="en-US" altLang="zh-CN" sz="2000" dirty="0"/>
              <a:t>Accuracy: for calendar time, need to set the clock correctly at some point</a:t>
            </a:r>
          </a:p>
          <a:p>
            <a:pPr lvl="1"/>
            <a:r>
              <a:rPr lang="en-US" altLang="zh-CN" sz="2000" dirty="0"/>
              <a:t>Precision: need to know oscillator frequency (drift due to age, temp, etc.)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1554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1380153"/>
          </a:xfrm>
        </p:spPr>
        <p:txBody>
          <a:bodyPr>
            <a:normAutofit/>
          </a:bodyPr>
          <a:lstStyle/>
          <a:p>
            <a:r>
              <a:rPr lang="en-US" altLang="zh-CN" dirty="0"/>
              <a:t>Synchronizing a clock over the internet: NTP</a:t>
            </a:r>
          </a:p>
          <a:p>
            <a:pPr lvl="1"/>
            <a:r>
              <a:rPr lang="en-US" altLang="zh-CN" dirty="0"/>
              <a:t>Query server's time, adjust local time accordingly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7" y="2497460"/>
            <a:ext cx="5787985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426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4044279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/>
              <a:t>Need to take into account network latency</a:t>
            </a:r>
          </a:p>
          <a:p>
            <a:pPr lvl="1"/>
            <a:r>
              <a:rPr lang="en-US" altLang="zh-CN" sz="2400" dirty="0"/>
              <a:t>Simple estimate: RTT/2</a:t>
            </a:r>
          </a:p>
          <a:p>
            <a:pPr lvl="1"/>
            <a:r>
              <a:rPr lang="en-US" altLang="zh-CN" sz="2400" dirty="0"/>
              <a:t>When does this fail to work well?</a:t>
            </a:r>
          </a:p>
          <a:p>
            <a:pPr lvl="2"/>
            <a:r>
              <a:rPr lang="en-US" altLang="zh-CN" sz="2000" dirty="0"/>
              <a:t>Asymmetric routes, with different latency in each direction</a:t>
            </a:r>
          </a:p>
          <a:p>
            <a:pPr lvl="2"/>
            <a:r>
              <a:rPr lang="en-US" altLang="zh-CN" sz="2000" dirty="0"/>
              <a:t>Queuing delay, unlikely to be symmetric even for symmetric routes</a:t>
            </a:r>
          </a:p>
          <a:p>
            <a:pPr lvl="2"/>
            <a:r>
              <a:rPr lang="en-US" altLang="zh-CN" sz="2000" dirty="0"/>
              <a:t>Busy server might take a long time to process client's request</a:t>
            </a:r>
          </a:p>
          <a:p>
            <a:pPr lvl="1"/>
            <a:r>
              <a:rPr lang="en-US" altLang="zh-CN" sz="2400" dirty="0"/>
              <a:t>Can use repeated queries to average out (or estimate variance) for second two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005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Estimating Network Latency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sync(server):</a:t>
            </a: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t_begin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latin typeface="Consolas" charset="0"/>
                <a:ea typeface="Consolas" charset="0"/>
                <a:cs typeface="Consolas" charset="0"/>
              </a:rPr>
              <a:t>getTime</a:t>
            </a: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(server)</a:t>
            </a:r>
          </a:p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delay = (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t_end-t_begin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) / 2</a:t>
            </a: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offset = (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-delay) -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tsrv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- offset</a:t>
            </a:r>
            <a:endParaRPr kumimoji="1" lang="zh-CN" altLang="en-US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8180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4116287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computer's clock is too fast</a:t>
            </a:r>
          </a:p>
          <a:p>
            <a:pPr lvl="1"/>
            <a:r>
              <a:rPr lang="en-US" altLang="zh-CN" sz="1800" dirty="0"/>
              <a:t>E.g., 5 seconds ahead</a:t>
            </a:r>
          </a:p>
          <a:p>
            <a:pPr lvl="1"/>
            <a:r>
              <a:rPr lang="en-US" altLang="zh-CN" sz="1800" dirty="0"/>
              <a:t>Naive plan: reset it to the correct time</a:t>
            </a:r>
          </a:p>
          <a:p>
            <a:pPr lvl="2"/>
            <a:r>
              <a:rPr lang="en-US" altLang="zh-CN" sz="1600" dirty="0"/>
              <a:t>Can break time intervals being measured (e.g., negative interval)</a:t>
            </a:r>
          </a:p>
          <a:p>
            <a:pPr lvl="2"/>
            <a:r>
              <a:rPr lang="en-US" altLang="zh-CN" sz="1600" dirty="0"/>
              <a:t>Can break ordering (e.g., older files were created in the future)</a:t>
            </a:r>
          </a:p>
          <a:p>
            <a:pPr lvl="1"/>
            <a:r>
              <a:rPr lang="en-US" altLang="zh-CN" sz="1800" dirty="0"/>
              <a:t>"make" is particularly prone to these errors</a:t>
            </a:r>
          </a:p>
          <a:p>
            <a:r>
              <a:rPr lang="en-US" altLang="zh-CN" sz="2000" dirty="0"/>
              <a:t>Principle: time never goes backwards</a:t>
            </a:r>
          </a:p>
          <a:p>
            <a:pPr lvl="1"/>
            <a:r>
              <a:rPr lang="en-US" altLang="zh-CN" sz="1800" dirty="0"/>
              <a:t>Idea: temporarily slow down or speed up the clock</a:t>
            </a:r>
          </a:p>
          <a:p>
            <a:pPr lvl="1"/>
            <a:r>
              <a:rPr lang="en-US" altLang="zh-CN" sz="1800" dirty="0"/>
              <a:t>Typically cannot adjust oscillator (fixed hardware)</a:t>
            </a:r>
          </a:p>
          <a:p>
            <a:pPr lvl="1"/>
            <a:r>
              <a:rPr lang="en-US" altLang="zh-CN" sz="1800" dirty="0"/>
              <a:t>Adjust oscillator frequency estimate, so counter advances faster / slower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9292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Slew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3317"/>
            <a:ext cx="8229600" cy="43804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sync(server):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t_begin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getTime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(server)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delay = (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t_end-t_begin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) / 2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offset = (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-delay) -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base +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ε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* sign(offset)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sleep(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* abs(offset) /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ε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base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endParaRPr kumimoji="1" lang="en-US" altLang="zh-CN" sz="18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timer_intr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():      # on every oscillator tick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+ 1/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endParaRPr kumimoji="1" lang="zh-CN" altLang="en-US" sz="18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右大括号 4"/>
          <p:cNvSpPr/>
          <p:nvPr/>
        </p:nvSpPr>
        <p:spPr>
          <a:xfrm>
            <a:off x="6300192" y="3469568"/>
            <a:ext cx="288032" cy="900100"/>
          </a:xfrm>
          <a:prstGeom prst="rightBrace">
            <a:avLst>
              <a:gd name="adj1" fmla="val 4595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732240" y="3313356"/>
            <a:ext cx="2376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temporarily speed up / slow down local clock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217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Improving Time Precision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 dirty="0"/>
              <a:t>If only adjust time once</a:t>
            </a:r>
          </a:p>
          <a:p>
            <a:pPr lvl="1"/>
            <a:r>
              <a:rPr lang="en-US" altLang="zh-CN" sz="2000" dirty="0"/>
              <a:t>An inaccurate clock will lose accuracy</a:t>
            </a:r>
          </a:p>
          <a:p>
            <a:pPr lvl="1"/>
            <a:r>
              <a:rPr lang="en-US" altLang="zh-CN" sz="2000" dirty="0"/>
              <a:t>Need to also improve precision, so no</a:t>
            </a:r>
            <a:r>
              <a:rPr lang="zh-CN" altLang="en-US" sz="2000" dirty="0"/>
              <a:t> </a:t>
            </a:r>
            <a:r>
              <a:rPr lang="en-US" altLang="zh-CN" sz="2000" dirty="0"/>
              <a:t>need to slew as often</a:t>
            </a:r>
          </a:p>
          <a:p>
            <a:r>
              <a:rPr lang="en-US" altLang="zh-CN" sz="2400" dirty="0"/>
              <a:t>Assumption: poor precision caused by poor estimate of oscillator frequency</a:t>
            </a:r>
          </a:p>
          <a:p>
            <a:pPr lvl="1"/>
            <a:r>
              <a:rPr lang="en-US" altLang="zh-CN" sz="2000" dirty="0"/>
              <a:t>Can measure difference between local and remote clock "speeds" over time</a:t>
            </a:r>
          </a:p>
          <a:p>
            <a:pPr lvl="1"/>
            <a:r>
              <a:rPr lang="en-US" altLang="zh-CN" sz="2000" dirty="0"/>
              <a:t>Adjust local frequency estimate based on that information</a:t>
            </a:r>
          </a:p>
          <a:p>
            <a:pPr lvl="1"/>
            <a:r>
              <a:rPr lang="en-US" altLang="zh-CN" sz="2000" dirty="0"/>
              <a:t>In practice, may want more stable feedback loop (PLL): look at control theory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282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BA53FAA-627C-A94F-BE46-4F473339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Case: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Reconciliation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584868-0B16-8E4D-90F4-A1DEA1DB9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9742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Key Problem</a:t>
            </a:r>
          </a:p>
          <a:p>
            <a:pPr lvl="1"/>
            <a:r>
              <a:rPr kumimoji="1" lang="en-US" altLang="zh-CN" sz="2000" dirty="0">
                <a:solidFill>
                  <a:schemeClr val="accent2"/>
                </a:solidFill>
              </a:rPr>
              <a:t>Determine which machine has the newer version of file</a:t>
            </a:r>
          </a:p>
          <a:p>
            <a:r>
              <a:rPr kumimoji="1" lang="en-US" altLang="zh-CN" sz="2400" dirty="0"/>
              <a:t>Straw-man</a:t>
            </a:r>
          </a:p>
          <a:p>
            <a:pPr lvl="1"/>
            <a:r>
              <a:rPr kumimoji="1" lang="en-US" altLang="zh-CN" sz="2000" dirty="0"/>
              <a:t>Use the file with the highest </a:t>
            </a:r>
            <a:r>
              <a:rPr kumimoji="1" lang="en-US" altLang="zh-CN" sz="2000" i="1" dirty="0" err="1"/>
              <a:t>mtime</a:t>
            </a:r>
            <a:r>
              <a:rPr kumimoji="1" lang="en-US" altLang="zh-CN" sz="2000" dirty="0"/>
              <a:t> timestamp</a:t>
            </a:r>
          </a:p>
          <a:p>
            <a:pPr lvl="1"/>
            <a:r>
              <a:rPr lang="en-US" altLang="zh-CN" sz="2000" dirty="0"/>
              <a:t>Works when only one side updates the file per reconciliation</a:t>
            </a:r>
          </a:p>
          <a:p>
            <a:pPr lvl="1"/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3370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7"/>
            <a:ext cx="8229600" cy="3960439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Better plan</a:t>
            </a:r>
          </a:p>
          <a:p>
            <a:pPr lvl="1"/>
            <a:r>
              <a:rPr lang="en-US" altLang="zh-CN" sz="2000" dirty="0"/>
              <a:t>Track last reconcile time on each machine</a:t>
            </a:r>
          </a:p>
          <a:p>
            <a:pPr lvl="1"/>
            <a:r>
              <a:rPr lang="en-US" altLang="zh-CN" sz="2000" dirty="0"/>
              <a:t>Send file if changed since then, and update last reconcile time</a:t>
            </a:r>
          </a:p>
          <a:p>
            <a:pPr lvl="1"/>
            <a:r>
              <a:rPr lang="en-US" altLang="zh-CN" sz="2000" dirty="0"/>
              <a:t>When receiving, check if local file also changed since last reconcile</a:t>
            </a:r>
            <a:endParaRPr kumimoji="1" lang="en-US" altLang="zh-CN" sz="2000" dirty="0"/>
          </a:p>
          <a:p>
            <a:r>
              <a:rPr kumimoji="1" lang="en-US" altLang="zh-CN" sz="2400" dirty="0"/>
              <a:t>New</a:t>
            </a:r>
            <a:r>
              <a:rPr kumimoji="1" lang="en-US" altLang="zh-CN" sz="2800" dirty="0"/>
              <a:t> </a:t>
            </a:r>
            <a:r>
              <a:rPr kumimoji="1" lang="en-US" altLang="zh-CN" sz="2400" dirty="0"/>
              <a:t>Outcome</a:t>
            </a:r>
          </a:p>
          <a:p>
            <a:pPr lvl="1"/>
            <a:r>
              <a:rPr kumimoji="1" lang="en-US" altLang="zh-CN" sz="2000" dirty="0"/>
              <a:t>Timestamps on two versions of a file could be concurrent</a:t>
            </a:r>
          </a:p>
          <a:p>
            <a:pPr lvl="1"/>
            <a:r>
              <a:rPr kumimoji="1" lang="en-US" altLang="zh-CN" sz="2000" dirty="0"/>
              <a:t>Key issue with optimistic concurrency control: </a:t>
            </a:r>
            <a:r>
              <a:rPr kumimoji="1" lang="en-US" altLang="zh-CN" sz="2000" u="sng" dirty="0"/>
              <a:t>optimism was unwarranted</a:t>
            </a:r>
          </a:p>
          <a:p>
            <a:pPr lvl="1"/>
            <a:r>
              <a:rPr kumimoji="1" lang="en-US" altLang="zh-CN" sz="2000" dirty="0"/>
              <a:t>Generally, try various heuristics to merge changes (text diff/merge, </a:t>
            </a:r>
            <a:r>
              <a:rPr kumimoji="1" lang="en-US" altLang="zh-CN" sz="2000" dirty="0" err="1"/>
              <a:t>etc</a:t>
            </a:r>
            <a:r>
              <a:rPr kumimoji="1" lang="en-US" altLang="zh-CN" sz="2000" dirty="0"/>
              <a:t>)</a:t>
            </a:r>
          </a:p>
          <a:p>
            <a:pPr lvl="1"/>
            <a:r>
              <a:rPr kumimoji="1" lang="en-US" altLang="zh-CN" sz="2000" dirty="0"/>
              <a:t>Worst case, ask the user (e.g., if edited same line of code in C file)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77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Goal: </a:t>
            </a:r>
            <a:r>
              <a:rPr kumimoji="1" lang="en-US" altLang="zh-CN" sz="2800" b="1" dirty="0"/>
              <a:t>No Lost Updates</a:t>
            </a:r>
          </a:p>
          <a:p>
            <a:pPr lvl="1"/>
            <a:r>
              <a:rPr kumimoji="1" lang="en-US" altLang="zh-CN" dirty="0"/>
              <a:t>V2 should overwrite V1 if V2 contains all updates that V1 contained</a:t>
            </a:r>
          </a:p>
          <a:p>
            <a:pPr lvl="1"/>
            <a:r>
              <a:rPr kumimoji="1" lang="en-US" altLang="zh-CN" dirty="0"/>
              <a:t> Simple timestamps 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help us determine this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6256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/>
              <a:t>Idea: </a:t>
            </a:r>
            <a:r>
              <a:rPr lang="en-US" altLang="zh-CN" sz="2400" b="1" dirty="0"/>
              <a:t>vector timestamps</a:t>
            </a:r>
          </a:p>
          <a:p>
            <a:pPr lvl="1"/>
            <a:r>
              <a:rPr lang="en-US" altLang="zh-CN" sz="2000" dirty="0"/>
              <a:t>Store a vector of timestamps from each machine</a:t>
            </a:r>
          </a:p>
          <a:p>
            <a:pPr lvl="1"/>
            <a:r>
              <a:rPr lang="en-US" altLang="zh-CN" sz="2000" dirty="0"/>
              <a:t>Entry in vector keeps track of the last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V1 is newer than V2 if all of V1's timestamps are &gt;= V2’s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V1 is older than V2 if all of V1's timestamps are &lt;= V2’s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Otherwise, V1 and V2 were modified concurrently, so conflict</a:t>
            </a:r>
          </a:p>
          <a:p>
            <a:pPr lvl="1"/>
            <a:r>
              <a:rPr lang="en-US" altLang="zh-CN" sz="2000" dirty="0"/>
              <a:t>If two vectors are concurrent, one computer modified file </a:t>
            </a:r>
            <a:r>
              <a:rPr lang="en-US" altLang="zh-CN" sz="2200" dirty="0"/>
              <a:t>without seeing the latest version from another computer</a:t>
            </a:r>
          </a:p>
          <a:p>
            <a:pPr lvl="1"/>
            <a:r>
              <a:rPr lang="en-US" altLang="zh-CN" sz="2000" dirty="0"/>
              <a:t>If vectors are ordered, everything is OK as before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2157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 dirty="0"/>
              <a:t>Cool property of </a:t>
            </a:r>
            <a:r>
              <a:rPr lang="en-US" altLang="zh-CN" sz="2400" b="1" dirty="0"/>
              <a:t>version vectors</a:t>
            </a:r>
            <a:r>
              <a:rPr lang="en-US" altLang="zh-CN" sz="2400" dirty="0"/>
              <a:t>:</a:t>
            </a:r>
          </a:p>
          <a:p>
            <a:pPr lvl="1"/>
            <a:r>
              <a:rPr lang="en-US" altLang="zh-CN" sz="2000" dirty="0"/>
              <a:t>A node's timestamps are only compared to other timestamps from same node</a:t>
            </a:r>
          </a:p>
          <a:p>
            <a:pPr lvl="1"/>
            <a:r>
              <a:rPr lang="en-US" altLang="zh-CN" sz="2000" dirty="0"/>
              <a:t>Time synchronization not necessary for reconciliation w/ vector timestamps</a:t>
            </a:r>
          </a:p>
          <a:p>
            <a:pPr lvl="1"/>
            <a:r>
              <a:rPr lang="en-US" altLang="zh-CN" sz="2000" dirty="0"/>
              <a:t>Can use a monotonic counter on each machine</a:t>
            </a:r>
          </a:p>
          <a:p>
            <a:r>
              <a:rPr lang="en-US" altLang="zh-CN" sz="2400" dirty="0"/>
              <a:t>Does calendar time still matter?</a:t>
            </a:r>
          </a:p>
          <a:p>
            <a:pPr lvl="1"/>
            <a:r>
              <a:rPr lang="en-US" altLang="zh-CN" sz="2000" dirty="0"/>
              <a:t>More compact than vector timestamps</a:t>
            </a:r>
          </a:p>
          <a:p>
            <a:pPr lvl="1"/>
            <a:r>
              <a:rPr lang="en-US" altLang="zh-CN" sz="2000" dirty="0"/>
              <a:t>Can help synchronize two systems that do</a:t>
            </a:r>
            <a:r>
              <a:rPr lang="zh-CN" altLang="en-US" sz="2000" dirty="0"/>
              <a:t> </a:t>
            </a:r>
            <a:r>
              <a:rPr lang="en-US" altLang="zh-CN" sz="2000" dirty="0"/>
              <a:t>not share vector timestamps</a:t>
            </a:r>
          </a:p>
          <a:p>
            <a:pPr lvl="1"/>
            <a:endParaRPr lang="en-US" altLang="zh-CN" sz="2000" dirty="0"/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9065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D6FA3-F6CE-0E43-9CF4-9C91F098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Sidebar: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Lamport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</a:t>
            </a:r>
            <a:endParaRPr kumimoji="1" lang="zh-CN" altLang="en-US" dirty="0"/>
          </a:p>
        </p:txBody>
      </p:sp>
      <p:pic>
        <p:nvPicPr>
          <p:cNvPr id="2050" name="Picture 2" descr="Image for post">
            <a:extLst>
              <a:ext uri="{FF2B5EF4-FFF2-40B4-BE49-F238E27FC236}">
                <a16:creationId xmlns:a16="http://schemas.microsoft.com/office/drawing/2014/main" id="{242DD661-17B2-3F41-9890-5873DD5F1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7"/>
          <a:stretch/>
        </p:blipFill>
        <p:spPr bwMode="auto">
          <a:xfrm>
            <a:off x="1812129" y="1351416"/>
            <a:ext cx="5519742" cy="357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06618C2-6813-B745-85D9-51CB2095728E}"/>
              </a:ext>
            </a:extLst>
          </p:cNvPr>
          <p:cNvSpPr/>
          <p:nvPr/>
        </p:nvSpPr>
        <p:spPr>
          <a:xfrm>
            <a:off x="590872" y="5019481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 err="1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Lamport</a:t>
            </a:r>
            <a:r>
              <a:rPr lang="en" altLang="zh-CN" dirty="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clocks can guarantee that if a &lt; b then C(a) &lt; C(b). </a:t>
            </a:r>
          </a:p>
          <a:p>
            <a:r>
              <a:rPr lang="en" altLang="zh-CN" dirty="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 it can’t guarantee, that if C(a) &lt; C(b) then event a happened before b.</a:t>
            </a:r>
          </a:p>
        </p:txBody>
      </p:sp>
    </p:spTree>
    <p:extLst>
      <p:ext uri="{BB962C8B-B14F-4D97-AF65-F5344CB8AC3E}">
        <p14:creationId xmlns:p14="http://schemas.microsoft.com/office/powerpoint/2010/main" val="28721271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RSM &amp; </a:t>
            </a:r>
            <a:r>
              <a:rPr kumimoji="1" lang="en-US" altLang="zh-CN" dirty="0" err="1"/>
              <a:t>Paxos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3984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Some applications may prefer not to tolerate inconsistency</a:t>
            </a:r>
          </a:p>
          <a:p>
            <a:pPr lvl="1"/>
            <a:r>
              <a:rPr lang="en-US" altLang="zh-CN" dirty="0"/>
              <a:t>E.g., a replicated lock server, or replicated coordinator for 2PC</a:t>
            </a:r>
          </a:p>
          <a:p>
            <a:pPr lvl="1"/>
            <a:r>
              <a:rPr lang="en-US" altLang="zh-CN" dirty="0"/>
              <a:t>E.g., better not give out the same lock twice</a:t>
            </a:r>
          </a:p>
          <a:p>
            <a:pPr lvl="1"/>
            <a:r>
              <a:rPr lang="en-US" altLang="zh-CN" dirty="0"/>
              <a:t>E.g., better have a consistent decision about whether transaction commits</a:t>
            </a:r>
          </a:p>
          <a:p>
            <a:r>
              <a:rPr lang="en-US" altLang="zh-CN" b="1" dirty="0"/>
              <a:t>Trade-off</a:t>
            </a:r>
            <a:r>
              <a:rPr lang="zh-CN" altLang="en-US" b="1" dirty="0"/>
              <a:t> </a:t>
            </a:r>
            <a:r>
              <a:rPr lang="en-US" altLang="zh-CN" b="1" dirty="0"/>
              <a:t>between</a:t>
            </a:r>
            <a:r>
              <a:rPr lang="zh-CN" altLang="en-US" b="1" dirty="0"/>
              <a:t> </a:t>
            </a:r>
            <a:r>
              <a:rPr lang="en-US" altLang="zh-CN" b="1" dirty="0"/>
              <a:t>consistency</a:t>
            </a:r>
            <a:r>
              <a:rPr lang="zh-CN" altLang="en-US" b="1" dirty="0"/>
              <a:t> </a:t>
            </a:r>
            <a:r>
              <a:rPr lang="en-US" altLang="zh-CN" b="1" dirty="0"/>
              <a:t>and</a:t>
            </a:r>
            <a:r>
              <a:rPr lang="zh-CN" altLang="en-US" b="1" dirty="0"/>
              <a:t> </a:t>
            </a:r>
            <a:r>
              <a:rPr lang="en-US" altLang="zh-CN" b="1" dirty="0"/>
              <a:t>availability</a:t>
            </a:r>
          </a:p>
          <a:p>
            <a:pPr lvl="1"/>
            <a:r>
              <a:rPr lang="en-US" altLang="zh-CN" dirty="0"/>
              <a:t>Stronger consistency with pessimistic replication means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chemeClr val="accent2"/>
                </a:solidFill>
              </a:rPr>
              <a:t>lower availability</a:t>
            </a:r>
            <a:r>
              <a:rPr lang="en-US" altLang="zh-CN" dirty="0"/>
              <a:t> than what you might get with optimistic replication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2059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Single-copy Consistency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 of optimistic way: replicas get out of sync</a:t>
            </a:r>
          </a:p>
          <a:p>
            <a:pPr lvl="1"/>
            <a:r>
              <a:rPr lang="en-US" altLang="zh-CN" sz="1800" dirty="0"/>
              <a:t>One replica writes data, another does</a:t>
            </a:r>
            <a:r>
              <a:rPr lang="zh-CN" altLang="en-US" sz="1800" dirty="0"/>
              <a:t> </a:t>
            </a:r>
            <a:r>
              <a:rPr lang="en-US" altLang="zh-CN" sz="1800" dirty="0"/>
              <a:t>not see the changes</a:t>
            </a:r>
          </a:p>
          <a:p>
            <a:pPr lvl="1"/>
            <a:r>
              <a:rPr lang="en-US" altLang="zh-CN" sz="1800" dirty="0"/>
              <a:t>This behavior was impossible with a single server</a:t>
            </a:r>
          </a:p>
          <a:p>
            <a:r>
              <a:rPr lang="en-US" altLang="zh-CN" sz="2000" dirty="0"/>
              <a:t>Ideal goal: </a:t>
            </a:r>
            <a:r>
              <a:rPr lang="en-US" altLang="zh-CN" sz="2000" dirty="0">
                <a:solidFill>
                  <a:schemeClr val="accent2"/>
                </a:solidFill>
              </a:rPr>
              <a:t>single-copy consistency</a:t>
            </a:r>
          </a:p>
          <a:p>
            <a:pPr lvl="1"/>
            <a:r>
              <a:rPr lang="en-US" altLang="zh-CN" sz="1800" dirty="0"/>
              <a:t>Property of the externally-visible behavior of a replicated system</a:t>
            </a:r>
          </a:p>
          <a:p>
            <a:pPr lvl="1"/>
            <a:r>
              <a:rPr lang="en-US" altLang="zh-CN" sz="1800" dirty="0"/>
              <a:t>Operations appear to execute as if there's only a single copy of the data</a:t>
            </a:r>
          </a:p>
          <a:p>
            <a:pPr lvl="2"/>
            <a:r>
              <a:rPr lang="en-US" altLang="zh-CN" sz="1600" dirty="0"/>
              <a:t>Internally, there may be failures or disagreement, which we have to mask</a:t>
            </a:r>
          </a:p>
          <a:p>
            <a:pPr lvl="1"/>
            <a:r>
              <a:rPr lang="en-US" altLang="zh-CN" sz="1800" dirty="0"/>
              <a:t>Similar to how we defined serializability goal ("as if executed serially")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5925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Replicating a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Straw-man</a:t>
            </a:r>
            <a:r>
              <a:rPr lang="zh-CN" altLang="en-US" sz="2800" dirty="0"/>
              <a:t> </a:t>
            </a:r>
            <a:r>
              <a:rPr lang="en-US" altLang="zh-CN" sz="2800" dirty="0"/>
              <a:t>approach</a:t>
            </a:r>
          </a:p>
          <a:p>
            <a:pPr lvl="1"/>
            <a:r>
              <a:rPr lang="en-US" altLang="zh-CN" sz="2400" dirty="0"/>
              <a:t>Clients send requests to both servers</a:t>
            </a:r>
          </a:p>
          <a:p>
            <a:pPr lvl="1"/>
            <a:r>
              <a:rPr lang="en-US" altLang="zh-CN" sz="2400" dirty="0"/>
              <a:t>Tolerating faults: if one server is down, clients send to the other</a:t>
            </a:r>
          </a:p>
          <a:p>
            <a:r>
              <a:rPr lang="en-US" altLang="zh-CN" sz="2800" dirty="0"/>
              <a:t>Tricky case: what if there's a network partition?</a:t>
            </a:r>
          </a:p>
          <a:p>
            <a:pPr lvl="1"/>
            <a:r>
              <a:rPr lang="en-US" altLang="zh-CN" sz="2400" dirty="0"/>
              <a:t>Each client thinks the other server is dead, keeps using its server</a:t>
            </a:r>
          </a:p>
          <a:p>
            <a:pPr lvl="1"/>
            <a:r>
              <a:rPr lang="en-US" altLang="zh-CN" sz="2400" dirty="0"/>
              <a:t>Bad situation: not single-copy consistency!</a:t>
            </a:r>
          </a:p>
          <a:p>
            <a:endParaRPr lang="en-US" altLang="zh-CN" sz="2800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8339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4212468"/>
          </a:xfrm>
        </p:spPr>
        <p:txBody>
          <a:bodyPr>
            <a:normAutofit fontScale="92500"/>
          </a:bodyPr>
          <a:lstStyle/>
          <a:p>
            <a:r>
              <a:rPr lang="en-US" altLang="zh-CN" sz="2800" dirty="0"/>
              <a:t>Issue:</a:t>
            </a:r>
            <a:r>
              <a:rPr lang="zh-CN" altLang="en-US" sz="2800" dirty="0"/>
              <a:t> </a:t>
            </a:r>
            <a:r>
              <a:rPr lang="en-US" altLang="zh-CN" sz="2400" dirty="0"/>
              <a:t>Clients may disagree about what servers are up</a:t>
            </a:r>
          </a:p>
          <a:p>
            <a:pPr lvl="1"/>
            <a:r>
              <a:rPr lang="en-US" altLang="zh-CN" sz="2400" dirty="0"/>
              <a:t>Hard to solve with 2 servers, but possible with 3 servers</a:t>
            </a:r>
          </a:p>
          <a:p>
            <a:r>
              <a:rPr lang="en-US" altLang="zh-CN" sz="2800" dirty="0"/>
              <a:t>Idea: require a </a:t>
            </a:r>
            <a:r>
              <a:rPr lang="en-US" altLang="zh-CN" sz="2800" dirty="0">
                <a:solidFill>
                  <a:srgbClr val="0096FF"/>
                </a:solidFill>
              </a:rPr>
              <a:t>majority</a:t>
            </a:r>
            <a:r>
              <a:rPr lang="en-US" altLang="zh-CN" sz="2800" dirty="0"/>
              <a:t> servers to perform operation</a:t>
            </a:r>
          </a:p>
          <a:p>
            <a:pPr lvl="1"/>
            <a:r>
              <a:rPr lang="en-US" altLang="zh-CN" sz="2400" dirty="0"/>
              <a:t>In case of 3 servers, 2 form a majority</a:t>
            </a:r>
          </a:p>
          <a:p>
            <a:pPr lvl="1"/>
            <a:r>
              <a:rPr lang="en-US" altLang="zh-CN" sz="2400" dirty="0"/>
              <a:t>If client can contact 2 servers, it can perform operation (otherwise, wait)</a:t>
            </a:r>
          </a:p>
          <a:p>
            <a:pPr lvl="1"/>
            <a:r>
              <a:rPr lang="en-US" altLang="zh-CN" sz="2400" dirty="0"/>
              <a:t>Thus, can handle any 1 server failure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4979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Quorum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507288" cy="4047836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>
                <a:ea typeface="MS PGothic" charset="0"/>
              </a:rPr>
              <a:t>Define separate read &amp;write quorums: </a:t>
            </a:r>
            <a:r>
              <a:rPr lang="en-US" altLang="zh-CN" sz="28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800" dirty="0">
                <a:ea typeface="MS PGothic" charset="0"/>
              </a:rPr>
              <a:t> &amp; </a:t>
            </a:r>
            <a:r>
              <a:rPr lang="en-US" altLang="zh-CN" sz="28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endParaRPr lang="en-US" altLang="zh-CN" sz="2400" baseline="-25000" dirty="0">
              <a:ea typeface="MS PGothic" charset="0"/>
            </a:endParaRPr>
          </a:p>
          <a:p>
            <a:pPr lvl="1"/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+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&gt;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baseline="-250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 (Why?)</a:t>
            </a:r>
          </a:p>
          <a:p>
            <a:pPr lvl="2"/>
            <a:r>
              <a:rPr lang="en-US" altLang="zh-CN" sz="2000" dirty="0">
                <a:ea typeface="MS PGothic" charset="0"/>
              </a:rPr>
              <a:t>Confirm a write after writing to at least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sz="2000" baseline="-25000" dirty="0" err="1">
                <a:ea typeface="MS PGothic" charset="0"/>
              </a:rPr>
              <a:t>w</a:t>
            </a:r>
            <a:r>
              <a:rPr lang="en-US" altLang="zh-CN" sz="2000" dirty="0">
                <a:ea typeface="MS PGothic" charset="0"/>
              </a:rPr>
              <a:t> of replicas</a:t>
            </a:r>
          </a:p>
          <a:p>
            <a:pPr lvl="2"/>
            <a:r>
              <a:rPr lang="en-US" altLang="zh-CN" sz="2000" dirty="0">
                <a:ea typeface="MS PGothic" charset="0"/>
              </a:rPr>
              <a:t>Read at least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sz="2000" baseline="-25000" dirty="0" err="1">
                <a:ea typeface="MS PGothic" charset="0"/>
              </a:rPr>
              <a:t>r</a:t>
            </a:r>
            <a:r>
              <a:rPr lang="en-US" altLang="zh-CN" sz="2000" dirty="0">
                <a:ea typeface="MS PGothic" charset="0"/>
              </a:rPr>
              <a:t> agree on the data or witness value</a:t>
            </a:r>
          </a:p>
          <a:p>
            <a:r>
              <a:rPr lang="en-US" altLang="zh-CN" sz="2800" dirty="0">
                <a:ea typeface="MS PGothic" charset="0"/>
              </a:rPr>
              <a:t>Example</a:t>
            </a:r>
          </a:p>
          <a:p>
            <a:pPr lvl="1"/>
            <a:r>
              <a:rPr lang="en-US" altLang="zh-CN" sz="2400" dirty="0">
                <a:ea typeface="MS PGothic" charset="0"/>
              </a:rPr>
              <a:t>In favor of reading: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= 5,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4,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2</a:t>
            </a:r>
          </a:p>
          <a:p>
            <a:pPr lvl="1"/>
            <a:r>
              <a:rPr lang="en-US" altLang="zh-CN" sz="2400" dirty="0">
                <a:ea typeface="MS PGothic" charset="0"/>
              </a:rPr>
              <a:t>In favor or updating: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= 5,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2,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4</a:t>
            </a:r>
          </a:p>
          <a:p>
            <a:pPr lvl="1"/>
            <a:r>
              <a:rPr lang="en-US" altLang="zh-CN" sz="2400" dirty="0">
                <a:ea typeface="MS PGothic" charset="0"/>
              </a:rPr>
              <a:t>Enhance availability by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&amp;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1</a:t>
            </a:r>
          </a:p>
          <a:p>
            <a:pPr lvl="2"/>
            <a:endParaRPr lang="en-US" altLang="zh-CN" sz="1800" dirty="0">
              <a:ea typeface="MS PGothic" charset="0"/>
            </a:endParaRPr>
          </a:p>
          <a:p>
            <a:pPr lvl="2"/>
            <a:endParaRPr lang="en-US" altLang="zh-CN" sz="1800" dirty="0">
              <a:ea typeface="MS PGothic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1025FD2-94AC-2C48-9407-DAD52CE32EF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8603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Why does the majority rule work?</a:t>
            </a:r>
          </a:p>
          <a:p>
            <a:pPr lvl="1"/>
            <a:r>
              <a:rPr lang="en-US" altLang="zh-CN" sz="2400" dirty="0"/>
              <a:t>Any two majority sets of servers overlap</a:t>
            </a:r>
          </a:p>
          <a:p>
            <a:pPr lvl="1"/>
            <a:r>
              <a:rPr lang="en-US" altLang="zh-CN" sz="2400" dirty="0"/>
              <a:t>Suppose two clients issue operations to a majority of servers</a:t>
            </a:r>
          </a:p>
          <a:p>
            <a:pPr lvl="1"/>
            <a:r>
              <a:rPr lang="en-US" altLang="zh-CN" sz="2400" dirty="0"/>
              <a:t>Must have overlapped in at least one server, will help ensure single-copy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4348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Problem: replicas can become inconsistent</a:t>
            </a:r>
          </a:p>
          <a:p>
            <a:pPr lvl="1"/>
            <a:r>
              <a:rPr lang="en-US" altLang="zh-CN" dirty="0"/>
              <a:t>Issue: clients' requests to different servers can arrive in different order</a:t>
            </a:r>
          </a:p>
          <a:p>
            <a:pPr lvl="1"/>
            <a:r>
              <a:rPr lang="en-US" altLang="zh-CN" dirty="0"/>
              <a:t>How do we ensure the servers remain consistent?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306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Quorum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610600" cy="4104456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MS PGothic" charset="0"/>
              </a:rPr>
              <a:t>Provide no before-or-after or all-or-nothing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&amp; writing requests come from a site</a:t>
            </a:r>
          </a:p>
          <a:p>
            <a:pPr lvl="2"/>
            <a:r>
              <a:rPr lang="en-US" altLang="zh-CN" sz="1800" dirty="0">
                <a:ea typeface="MS PGothic" charset="0"/>
              </a:rPr>
              <a:t>Easy…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from multiple sites, writing from one site</a:t>
            </a:r>
          </a:p>
          <a:p>
            <a:pPr lvl="2"/>
            <a:r>
              <a:rPr lang="en-US" altLang="zh-CN" sz="1800" dirty="0">
                <a:ea typeface="MS PGothic" charset="0"/>
              </a:rPr>
              <a:t>Need</a:t>
            </a:r>
            <a:r>
              <a:rPr lang="zh-CN" altLang="en-US" sz="1800" dirty="0">
                <a:ea typeface="MS PGothic" charset="0"/>
              </a:rPr>
              <a:t> </a:t>
            </a:r>
            <a:r>
              <a:rPr lang="en-US" altLang="zh-CN" sz="1800" dirty="0">
                <a:ea typeface="MS PGothic" charset="0"/>
              </a:rPr>
              <a:t>to</a:t>
            </a:r>
            <a:r>
              <a:rPr lang="zh-CN" altLang="en-US" sz="1800" dirty="0">
                <a:ea typeface="MS PGothic" charset="0"/>
              </a:rPr>
              <a:t> </a:t>
            </a:r>
            <a:r>
              <a:rPr lang="en-US" altLang="zh-CN" sz="1800" dirty="0">
                <a:ea typeface="MS PGothic" charset="0"/>
              </a:rPr>
              <a:t>maintain a version number at the</a:t>
            </a:r>
            <a:r>
              <a:rPr lang="zh-CN" altLang="en-US" sz="1800" dirty="0">
                <a:ea typeface="MS PGothic" charset="0"/>
              </a:rPr>
              <a:t> </a:t>
            </a:r>
            <a:r>
              <a:rPr lang="en-US" altLang="zh-CN" sz="1800" dirty="0">
                <a:ea typeface="MS PGothic" charset="0"/>
              </a:rPr>
              <a:t>writing</a:t>
            </a:r>
            <a:r>
              <a:rPr lang="zh-CN" altLang="en-US" sz="1800" dirty="0">
                <a:ea typeface="MS PGothic" charset="0"/>
              </a:rPr>
              <a:t> </a:t>
            </a:r>
            <a:r>
              <a:rPr lang="en-US" altLang="zh-CN" sz="1800" dirty="0">
                <a:ea typeface="MS PGothic" charset="0"/>
              </a:rPr>
              <a:t>site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writing from multiple sites</a:t>
            </a:r>
          </a:p>
          <a:p>
            <a:pPr lvl="2"/>
            <a:r>
              <a:rPr lang="en-US" altLang="zh-CN" sz="1800" dirty="0">
                <a:ea typeface="MS PGothic" charset="0"/>
              </a:rPr>
              <a:t>Need</a:t>
            </a:r>
            <a:r>
              <a:rPr lang="zh-CN" altLang="en-US" sz="1800" dirty="0">
                <a:ea typeface="MS PGothic" charset="0"/>
              </a:rPr>
              <a:t> </a:t>
            </a:r>
            <a:r>
              <a:rPr lang="en-US" altLang="zh-CN" sz="1800" dirty="0">
                <a:ea typeface="MS PGothic" charset="0"/>
              </a:rPr>
              <a:t>a</a:t>
            </a:r>
            <a:r>
              <a:rPr lang="zh-CN" altLang="en-US" sz="1800" dirty="0">
                <a:ea typeface="MS PGothic" charset="0"/>
              </a:rPr>
              <a:t> </a:t>
            </a:r>
            <a:r>
              <a:rPr lang="en-US" altLang="zh-CN" sz="1800" dirty="0">
                <a:ea typeface="MS PGothic" charset="0"/>
              </a:rPr>
              <a:t>protocol providing a distributed sequencer</a:t>
            </a:r>
          </a:p>
          <a:p>
            <a:r>
              <a:rPr lang="en-US" altLang="zh-CN" sz="2400" dirty="0">
                <a:ea typeface="MS PGothic" charset="0"/>
              </a:rPr>
              <a:t>Another complicating consideration</a:t>
            </a:r>
          </a:p>
          <a:p>
            <a:pPr lvl="1"/>
            <a:r>
              <a:rPr lang="en-US" altLang="zh-CN" sz="2000" dirty="0">
                <a:ea typeface="MS PGothic" charset="0"/>
              </a:rPr>
              <a:t>Performance maximization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C4D5368-BA8A-5F4C-B4C6-F5DC8384E29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2673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Simple Implementation: Replicated Logs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zh-CN" sz="2400" dirty="0"/>
              <a:t>Replicated Logs</a:t>
            </a:r>
          </a:p>
          <a:p>
            <a:pPr lvl="1"/>
            <a:r>
              <a:rPr lang="en-US" altLang="zh-CN" sz="2000" dirty="0"/>
              <a:t>Log client operations, including both R/W, and numbered</a:t>
            </a:r>
          </a:p>
          <a:p>
            <a:r>
              <a:rPr lang="en-US" altLang="zh-CN" sz="2400" dirty="0"/>
              <a:t>Key issue: agreeing on the order of operations</a:t>
            </a:r>
          </a:p>
          <a:p>
            <a:pPr lvl="1"/>
            <a:r>
              <a:rPr lang="en-US" altLang="zh-CN" sz="2000" dirty="0"/>
              <a:t>Coordinator handles one client operation at a time</a:t>
            </a:r>
          </a:p>
          <a:p>
            <a:pPr lvl="1"/>
            <a:r>
              <a:rPr lang="en-US" altLang="zh-CN" sz="2000" dirty="0"/>
              <a:t>Coordinator chooses an order for all operations (assigns log sequence number)</a:t>
            </a:r>
          </a:p>
          <a:p>
            <a:pPr lvl="1"/>
            <a:r>
              <a:rPr lang="en-US" altLang="zh-CN" sz="2000" dirty="0"/>
              <a:t>Coordinator issues the operation to each replica</a:t>
            </a:r>
          </a:p>
          <a:p>
            <a:pPr lvl="1"/>
            <a:r>
              <a:rPr lang="en-US" altLang="zh-CN" sz="2000" dirty="0"/>
              <a:t>When is it OK to reply to client?</a:t>
            </a:r>
          </a:p>
          <a:p>
            <a:pPr lvl="2"/>
            <a:r>
              <a:rPr lang="en-US" altLang="zh-CN" sz="1800" dirty="0"/>
              <a:t>Must wait for majority of replicas to reply</a:t>
            </a:r>
          </a:p>
          <a:p>
            <a:pPr lvl="2"/>
            <a:r>
              <a:rPr lang="en-US" altLang="zh-CN" sz="1800" dirty="0"/>
              <a:t>Otherwise, if a minority crashes, remaining servers may continue without op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783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10539</TotalTime>
  <Words>2712</Words>
  <Application>Microsoft Macintosh PowerPoint</Application>
  <PresentationFormat>全屏显示(16:10)</PresentationFormat>
  <Paragraphs>494</Paragraphs>
  <Slides>59</Slides>
  <Notes>18</Notes>
  <HiddenSlides>1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7" baseType="lpstr">
      <vt:lpstr>等线</vt:lpstr>
      <vt:lpstr>Myriad Pro Light SemiCond</vt:lpstr>
      <vt:lpstr>Arial</vt:lpstr>
      <vt:lpstr>Calibri</vt:lpstr>
      <vt:lpstr>Consolas</vt:lpstr>
      <vt:lpstr>Helvetica</vt:lpstr>
      <vt:lpstr>Times New Roman</vt:lpstr>
      <vt:lpstr>Office 主题​​</vt:lpstr>
      <vt:lpstr>Distributed Transaction</vt:lpstr>
      <vt:lpstr>Goal: Build Reliable Systems from Unreliable Components</vt:lpstr>
      <vt:lpstr>multi-site Transaction</vt:lpstr>
      <vt:lpstr>Transaction across Multiple Sites</vt:lpstr>
      <vt:lpstr>PowerPoint 演示文稿</vt:lpstr>
      <vt:lpstr>PowerPoint 演示文稿</vt:lpstr>
      <vt:lpstr>Deal with the Network</vt:lpstr>
      <vt:lpstr>The Main Problem</vt:lpstr>
      <vt:lpstr>PowerPoint 演示文稿</vt:lpstr>
      <vt:lpstr>Two-phase Commit</vt:lpstr>
      <vt:lpstr>PowerPoint 演示文稿</vt:lpstr>
      <vt:lpstr>Multiple-site Atomicity</vt:lpstr>
      <vt:lpstr>PowerPoint 演示文稿</vt:lpstr>
      <vt:lpstr>PowerPoint 演示文稿</vt:lpstr>
      <vt:lpstr>Multiple-site Atomicity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Worker Failure During Commit </vt:lpstr>
      <vt:lpstr>PowerPoint 演示文稿</vt:lpstr>
      <vt:lpstr>PowerPoint 演示文稿</vt:lpstr>
      <vt:lpstr>PowerPoint 演示文稿</vt:lpstr>
      <vt:lpstr>Summary of 2-phase Commit</vt:lpstr>
      <vt:lpstr>Replication Consistency</vt:lpstr>
      <vt:lpstr>Why Replication?</vt:lpstr>
      <vt:lpstr>Replication Consistency</vt:lpstr>
      <vt:lpstr>Optimistic Replication</vt:lpstr>
      <vt:lpstr>Consistency of Distributed Files</vt:lpstr>
      <vt:lpstr>Use of Time in Computer Systems</vt:lpstr>
      <vt:lpstr>Time Measuring</vt:lpstr>
      <vt:lpstr>Time Measuring</vt:lpstr>
      <vt:lpstr>Time Measuring</vt:lpstr>
      <vt:lpstr>Clock Synchronizing</vt:lpstr>
      <vt:lpstr>Clock Synchronizing</vt:lpstr>
      <vt:lpstr>Estimating Network Latency</vt:lpstr>
      <vt:lpstr>Clock Synchronizing</vt:lpstr>
      <vt:lpstr>Slew Time</vt:lpstr>
      <vt:lpstr>Improving Time Precision</vt:lpstr>
      <vt:lpstr>Case: File Reconciliation</vt:lpstr>
      <vt:lpstr>File Reconciliation with Timestamps</vt:lpstr>
      <vt:lpstr>File Reconciliation with Timestamps</vt:lpstr>
      <vt:lpstr>File Reconciliation with Timestamps</vt:lpstr>
      <vt:lpstr>Vector Timestamps</vt:lpstr>
      <vt:lpstr>Vector Timestamps</vt:lpstr>
      <vt:lpstr>Sidebar: Lamport Logical Clock</vt:lpstr>
      <vt:lpstr>Pessimistic replication</vt:lpstr>
      <vt:lpstr>Pessimistic Replication</vt:lpstr>
      <vt:lpstr>Single-copy Consistency</vt:lpstr>
      <vt:lpstr>Replicating a Server</vt:lpstr>
      <vt:lpstr>Handling Network Partitions</vt:lpstr>
      <vt:lpstr>Quorum</vt:lpstr>
      <vt:lpstr>Handling Network Partitions</vt:lpstr>
      <vt:lpstr>Handling Network Partitions</vt:lpstr>
      <vt:lpstr>Quorum</vt:lpstr>
      <vt:lpstr>Simple Implementation: Replicated Logs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280</cp:revision>
  <cp:lastPrinted>2016-06-13T07:55:34Z</cp:lastPrinted>
  <dcterms:created xsi:type="dcterms:W3CDTF">2017-05-12T06:55:38Z</dcterms:created>
  <dcterms:modified xsi:type="dcterms:W3CDTF">2020-10-27T01:34:03Z</dcterms:modified>
</cp:coreProperties>
</file>