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56" r:id="rId2"/>
    <p:sldId id="351" r:id="rId3"/>
    <p:sldId id="352" r:id="rId4"/>
    <p:sldId id="394" r:id="rId5"/>
    <p:sldId id="327" r:id="rId6"/>
    <p:sldId id="260" r:id="rId7"/>
    <p:sldId id="261" r:id="rId8"/>
    <p:sldId id="262" r:id="rId9"/>
    <p:sldId id="263" r:id="rId10"/>
    <p:sldId id="345" r:id="rId11"/>
    <p:sldId id="346" r:id="rId12"/>
    <p:sldId id="347" r:id="rId13"/>
    <p:sldId id="349" r:id="rId14"/>
    <p:sldId id="350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2" autoAdjust="0"/>
    <p:restoredTop sz="79295" autoAdjust="0"/>
  </p:normalViewPr>
  <p:slideViewPr>
    <p:cSldViewPr>
      <p:cViewPr varScale="1">
        <p:scale>
          <a:sx n="131" d="100"/>
          <a:sy n="131" d="100"/>
        </p:scale>
        <p:origin x="184" y="52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2020/10/29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594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367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07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sz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majority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&lt;accepted&gt;,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received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92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2020/10/29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RSM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&amp;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PAXOS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Consistency across multiple machines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Review: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Two-phase Commit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Lower-layer transactions either aborts or </a:t>
            </a:r>
            <a:r>
              <a:rPr lang="en-US" altLang="zh-CN" sz="2000" i="1" dirty="0">
                <a:ea typeface="MS PGothic" charset="0"/>
              </a:rPr>
              <a:t>tentatively</a:t>
            </a:r>
            <a:r>
              <a:rPr lang="en-US" altLang="zh-CN" sz="2000" dirty="0">
                <a:ea typeface="MS PGothic" charset="0"/>
              </a:rPr>
              <a:t> committed</a:t>
            </a:r>
          </a:p>
          <a:p>
            <a:pPr lvl="1"/>
            <a:r>
              <a:rPr lang="en-US" altLang="zh-CN" sz="2000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sz="2400" b="1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top-layer, then COMMIT or ABORT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nested itself, then become tentatively committed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6B9DA79-1C44-8E47-8ACE-C12C881E826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838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b="1" dirty="0"/>
              <a:t>Two-phase commit </a:t>
            </a:r>
            <a:r>
              <a:rPr lang="en-US" altLang="zh-CN" sz="2000" dirty="0"/>
              <a:t>allows us to achieve </a:t>
            </a:r>
            <a:r>
              <a:rPr lang="en-US" altLang="zh-CN" sz="2000" b="1" dirty="0"/>
              <a:t>multi-site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atomicity:</a:t>
            </a:r>
            <a:r>
              <a:rPr lang="zh-CN" altLang="en-US" sz="2000" b="1" dirty="0"/>
              <a:t> </a:t>
            </a:r>
            <a:r>
              <a:rPr lang="en-US" altLang="zh-CN" sz="2000" dirty="0"/>
              <a:t>transaction</a:t>
            </a:r>
            <a:r>
              <a:rPr lang="zh-CN" altLang="en-US" sz="2000" dirty="0"/>
              <a:t> </a:t>
            </a:r>
            <a:r>
              <a:rPr lang="en-US" altLang="zh-CN" sz="2000" dirty="0"/>
              <a:t>remains</a:t>
            </a:r>
            <a:r>
              <a:rPr lang="en-US" altLang="zh-CN" sz="2000" b="1" dirty="0"/>
              <a:t> </a:t>
            </a:r>
            <a:r>
              <a:rPr lang="en-US" altLang="zh-CN" sz="2000" dirty="0"/>
              <a:t>atomic</a:t>
            </a:r>
            <a:r>
              <a:rPr lang="zh-CN" altLang="en-US" sz="2000" dirty="0"/>
              <a:t> </a:t>
            </a:r>
            <a:r>
              <a:rPr lang="en-US" altLang="zh-CN" sz="2000" dirty="0"/>
              <a:t>even</a:t>
            </a:r>
            <a:r>
              <a:rPr lang="zh-CN" altLang="en-US" sz="2000" dirty="0"/>
              <a:t> </a:t>
            </a:r>
            <a:r>
              <a:rPr lang="en-US" altLang="zh-CN" sz="2000" dirty="0"/>
              <a:t>when</a:t>
            </a:r>
            <a:r>
              <a:rPr lang="zh-CN" altLang="en-US" sz="2000" dirty="0"/>
              <a:t> </a:t>
            </a:r>
            <a:r>
              <a:rPr lang="en-US" altLang="zh-CN" sz="2000" dirty="0"/>
              <a:t>they</a:t>
            </a:r>
            <a:r>
              <a:rPr lang="zh-CN" altLang="en-US" sz="2000" dirty="0"/>
              <a:t> </a:t>
            </a:r>
            <a:r>
              <a:rPr lang="en-US" altLang="zh-CN" sz="2000" dirty="0"/>
              <a:t>require communication with multiple machines </a:t>
            </a:r>
            <a:endParaRPr lang="zh-CN" altLang="en-US" sz="2000" dirty="0"/>
          </a:p>
          <a:p>
            <a:r>
              <a:rPr lang="en-US" altLang="zh-CN" sz="2000" dirty="0"/>
              <a:t>In two-phase commit, failures prior to the commit point can be aborted. If workers (or the coordinator) fail after the commit point, they </a:t>
            </a:r>
            <a:r>
              <a:rPr lang="en-US" altLang="zh-CN" sz="2000" b="1" dirty="0"/>
              <a:t>recover into the </a:t>
            </a:r>
            <a:r>
              <a:rPr lang="en-US" altLang="zh-CN" sz="2000" b="1" dirty="0">
                <a:solidFill>
                  <a:schemeClr val="accent2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sz="2000" b="1" dirty="0">
                <a:solidFill>
                  <a:schemeClr val="accent2"/>
                </a:solidFill>
              </a:rPr>
              <a:t> </a:t>
            </a:r>
            <a:r>
              <a:rPr lang="en-US" altLang="zh-CN" sz="2000" b="1" dirty="0"/>
              <a:t>state</a:t>
            </a:r>
            <a:r>
              <a:rPr lang="en-US" altLang="zh-CN" sz="2000" dirty="0"/>
              <a:t>, and complete the transaction</a:t>
            </a:r>
          </a:p>
          <a:p>
            <a:r>
              <a:rPr lang="en-US" altLang="zh-CN" sz="2000" dirty="0"/>
              <a:t>Our remaining issue deals with availability and replication: we will replicate data across sites to improve availability, but must deal with keeping multiple copies of the data </a:t>
            </a:r>
            <a:r>
              <a:rPr lang="en-US" altLang="zh-CN" sz="2000" b="1" dirty="0"/>
              <a:t>consistent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417437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36D76B-7F2F-2247-AFC3-493794B6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67B097-304C-0D43-ACE2-01B5A5611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throughput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concurrently</a:t>
            </a:r>
          </a:p>
          <a:p>
            <a:pPr lvl="1"/>
            <a:r>
              <a:rPr kumimoji="1" lang="en-US" altLang="zh-CN" dirty="0"/>
              <a:t>Lower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latency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availability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869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Optimistic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</a:p>
          <a:p>
            <a:r>
              <a:rPr lang="en-US" altLang="zh-CN" b="1" dirty="0"/>
              <a:t>Pessimistic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26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RSM &amp; </a:t>
            </a:r>
            <a:r>
              <a:rPr kumimoji="1" lang="en-US" altLang="zh-CN" dirty="0" err="1"/>
              <a:t>Paxos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3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Some applications may prefer not to tolerate inconsistency</a:t>
            </a:r>
          </a:p>
          <a:p>
            <a:pPr lvl="1"/>
            <a:r>
              <a:rPr lang="en-US" altLang="zh-CN" dirty="0"/>
              <a:t>E.g., a replicated lock server, or replicated coordinator for 2PC</a:t>
            </a:r>
          </a:p>
          <a:p>
            <a:pPr lvl="1"/>
            <a:r>
              <a:rPr lang="en-US" altLang="zh-CN" dirty="0"/>
              <a:t>E.g., Better not give out the same lock twice</a:t>
            </a:r>
          </a:p>
          <a:p>
            <a:pPr lvl="1"/>
            <a:r>
              <a:rPr lang="en-US" altLang="zh-CN" dirty="0"/>
              <a:t>E.g., Better have a consistent decision about whether transaction commits</a:t>
            </a:r>
          </a:p>
          <a:p>
            <a:r>
              <a:rPr lang="en-US" altLang="zh-CN" dirty="0"/>
              <a:t>Trade-off: stronger consistency with pessimistic replication means:</a:t>
            </a:r>
          </a:p>
          <a:p>
            <a:pPr lvl="1"/>
            <a:r>
              <a:rPr lang="en-US" altLang="zh-CN" dirty="0"/>
              <a:t>Lower availability than what you might get with optimistic replication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599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Single-copy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 of optimistic way: replicas get out of sync</a:t>
            </a:r>
          </a:p>
          <a:p>
            <a:pPr lvl="1"/>
            <a:r>
              <a:rPr lang="en-US" altLang="zh-CN" sz="1800" dirty="0"/>
              <a:t>One replica writes data, another doesn't see the changes</a:t>
            </a:r>
          </a:p>
          <a:p>
            <a:pPr lvl="1"/>
            <a:r>
              <a:rPr lang="en-US" altLang="zh-CN" sz="1800" dirty="0"/>
              <a:t>This behavior was impossible with a single server</a:t>
            </a:r>
          </a:p>
          <a:p>
            <a:r>
              <a:rPr lang="en-US" altLang="zh-CN" sz="2000" dirty="0"/>
              <a:t>Ideal goal: single-copy consistency</a:t>
            </a:r>
          </a:p>
          <a:p>
            <a:pPr lvl="1"/>
            <a:r>
              <a:rPr lang="en-US" altLang="zh-CN" sz="1800" dirty="0"/>
              <a:t>Property of the externally-visible behavior of a replicated system</a:t>
            </a:r>
          </a:p>
          <a:p>
            <a:pPr lvl="1"/>
            <a:r>
              <a:rPr lang="en-US" altLang="zh-CN" sz="1800" dirty="0"/>
              <a:t>Operations appear to execute as if there's only a single copy of the data</a:t>
            </a:r>
          </a:p>
          <a:p>
            <a:pPr lvl="2"/>
            <a:r>
              <a:rPr lang="en-US" altLang="zh-CN" sz="1600" dirty="0"/>
              <a:t>Internally, there may be failures or disagreement, which we have to mask</a:t>
            </a:r>
          </a:p>
          <a:p>
            <a:pPr lvl="1"/>
            <a:r>
              <a:rPr lang="en-US" altLang="zh-CN" sz="1800" dirty="0"/>
              <a:t>Similar to how we defined serializability goal ("as if executed serially")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80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Replicating a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Straw-man</a:t>
            </a:r>
          </a:p>
          <a:p>
            <a:pPr lvl="1"/>
            <a:r>
              <a:rPr lang="en-US" altLang="zh-CN" sz="2400" dirty="0"/>
              <a:t>Clients send requests to both servers</a:t>
            </a:r>
          </a:p>
          <a:p>
            <a:pPr lvl="1"/>
            <a:r>
              <a:rPr lang="en-US" altLang="zh-CN" sz="2400" dirty="0"/>
              <a:t>Tolerating faults: if one server is down, clients send to the other</a:t>
            </a:r>
          </a:p>
          <a:p>
            <a:r>
              <a:rPr lang="en-US" altLang="zh-CN" sz="2800" dirty="0"/>
              <a:t>Tricky case: what if there's a network partition?</a:t>
            </a:r>
          </a:p>
          <a:p>
            <a:pPr lvl="1"/>
            <a:r>
              <a:rPr lang="en-US" altLang="zh-CN" sz="2400" dirty="0"/>
              <a:t>Each client thinks the other server is dead, keeps using its server</a:t>
            </a:r>
          </a:p>
          <a:p>
            <a:pPr lvl="1"/>
            <a:r>
              <a:rPr lang="en-US" altLang="zh-CN" sz="2400" dirty="0"/>
              <a:t>Bad situation: not single-copy consistency!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89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4212468"/>
          </a:xfrm>
        </p:spPr>
        <p:txBody>
          <a:bodyPr>
            <a:normAutofit fontScale="92500"/>
          </a:bodyPr>
          <a:lstStyle/>
          <a:p>
            <a:r>
              <a:rPr lang="en-US" altLang="zh-CN" b="1" dirty="0"/>
              <a:t>Issue</a:t>
            </a:r>
            <a:r>
              <a:rPr lang="en-US" altLang="zh-CN" sz="3000" dirty="0"/>
              <a:t>:</a:t>
            </a:r>
            <a:r>
              <a:rPr lang="zh-CN" altLang="en-US" sz="3000" dirty="0"/>
              <a:t> </a:t>
            </a:r>
            <a:r>
              <a:rPr lang="en-US" altLang="zh-CN" dirty="0"/>
              <a:t>Clients may disagree about what servers are up</a:t>
            </a:r>
          </a:p>
          <a:p>
            <a:pPr lvl="1"/>
            <a:r>
              <a:rPr lang="en-US" altLang="zh-CN" sz="2400" dirty="0"/>
              <a:t>Hard to solve with 2 servers, but possible with 3 servers</a:t>
            </a:r>
          </a:p>
          <a:p>
            <a:r>
              <a:rPr lang="en-US" altLang="zh-CN" b="1" dirty="0"/>
              <a:t>Idea</a:t>
            </a:r>
            <a:r>
              <a:rPr lang="en-US" altLang="zh-CN" dirty="0"/>
              <a:t>: require a </a:t>
            </a:r>
            <a:r>
              <a:rPr lang="en-US" altLang="zh-CN" dirty="0">
                <a:solidFill>
                  <a:srgbClr val="0096FF"/>
                </a:solidFill>
              </a:rPr>
              <a:t>majority</a:t>
            </a:r>
            <a:r>
              <a:rPr lang="en-US" altLang="zh-CN" dirty="0"/>
              <a:t> servers to perform operation</a:t>
            </a:r>
          </a:p>
          <a:p>
            <a:pPr lvl="1"/>
            <a:r>
              <a:rPr lang="en-US" altLang="zh-CN" sz="2400" dirty="0"/>
              <a:t>In case of 3 servers, 2 form a majority</a:t>
            </a:r>
          </a:p>
          <a:p>
            <a:pPr lvl="1"/>
            <a:r>
              <a:rPr lang="en-US" altLang="zh-CN" sz="2400" dirty="0"/>
              <a:t>If client can contact 2 servers, it can perform operation (otherwise, wait)</a:t>
            </a:r>
          </a:p>
          <a:p>
            <a:pPr lvl="1"/>
            <a:r>
              <a:rPr lang="en-US" altLang="zh-CN" sz="2400" dirty="0"/>
              <a:t>Thus, can handle any 1-server failure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603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07288" cy="4047836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>
                <a:ea typeface="MS PGothic" charset="0"/>
              </a:rPr>
              <a:t>Define separate read &amp;write quorums: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800" dirty="0">
                <a:ea typeface="MS PGothic" charset="0"/>
              </a:rPr>
              <a:t> &amp;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endParaRPr lang="en-US" altLang="zh-CN" sz="2400" baseline="-25000" dirty="0">
              <a:ea typeface="MS PGothic" charset="0"/>
            </a:endParaRPr>
          </a:p>
          <a:p>
            <a:pPr lvl="1"/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+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&gt;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baseline="-250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 (Why?)</a:t>
            </a:r>
          </a:p>
          <a:p>
            <a:pPr lvl="2"/>
            <a:r>
              <a:rPr lang="en-US" altLang="zh-CN" sz="2000" dirty="0">
                <a:ea typeface="MS PGothic" charset="0"/>
              </a:rPr>
              <a:t>Confirm a write after writing to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w</a:t>
            </a:r>
            <a:r>
              <a:rPr lang="en-US" altLang="zh-CN" sz="2000" dirty="0">
                <a:ea typeface="MS PGothic" charset="0"/>
              </a:rPr>
              <a:t> of replicas</a:t>
            </a:r>
          </a:p>
          <a:p>
            <a:pPr lvl="2"/>
            <a:r>
              <a:rPr lang="en-US" altLang="zh-CN" sz="2000" dirty="0">
                <a:ea typeface="MS PGothic" charset="0"/>
              </a:rPr>
              <a:t>Read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r</a:t>
            </a:r>
            <a:r>
              <a:rPr lang="en-US" altLang="zh-CN" sz="2000" dirty="0">
                <a:ea typeface="MS PGothic" charset="0"/>
              </a:rPr>
              <a:t> agree on the data or witness value</a:t>
            </a:r>
          </a:p>
          <a:p>
            <a:r>
              <a:rPr lang="en-US" altLang="zh-CN" sz="2800" dirty="0">
                <a:ea typeface="MS PGothic" charset="0"/>
              </a:rPr>
              <a:t>Example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of reading: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4,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2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or updating: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2,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4</a:t>
            </a:r>
          </a:p>
          <a:p>
            <a:pPr lvl="1"/>
            <a:r>
              <a:rPr lang="en-US" altLang="zh-CN" sz="2400" dirty="0">
                <a:ea typeface="MS PGothic" charset="0"/>
              </a:rPr>
              <a:t>Enhance availability by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&amp;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1</a:t>
            </a:r>
          </a:p>
          <a:p>
            <a:pPr lvl="2"/>
            <a:endParaRPr lang="en-US" altLang="zh-CN" sz="1800" dirty="0">
              <a:ea typeface="MS PGothic" charset="0"/>
            </a:endParaRPr>
          </a:p>
          <a:p>
            <a:pPr lvl="2"/>
            <a:endParaRPr lang="en-US" altLang="zh-CN" sz="1800" dirty="0">
              <a:ea typeface="MS PGothic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1025FD2-94AC-2C48-9407-DAD52CE32E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711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610600" cy="410445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MS PGothic" charset="0"/>
              </a:rPr>
              <a:t>Provide no before-or-after or all-or-nothing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&amp; writing requests come from a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Easy…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from multiple sites, writing from one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Maintain a version number at that site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writing from multiple sites</a:t>
            </a:r>
          </a:p>
          <a:p>
            <a:pPr lvl="2"/>
            <a:r>
              <a:rPr lang="en-US" altLang="zh-CN" sz="1800" dirty="0">
                <a:ea typeface="MS PGothic" charset="0"/>
              </a:rPr>
              <a:t>Protocol providing a </a:t>
            </a:r>
            <a:r>
              <a:rPr lang="en-US" altLang="zh-CN" sz="1800" dirty="0">
                <a:solidFill>
                  <a:schemeClr val="accent2"/>
                </a:solidFill>
                <a:ea typeface="MS PGothic" charset="0"/>
              </a:rPr>
              <a:t>distributed sequencer</a:t>
            </a:r>
          </a:p>
          <a:p>
            <a:r>
              <a:rPr lang="en-US" altLang="zh-CN" sz="2400" dirty="0">
                <a:ea typeface="MS PGothic" charset="0"/>
              </a:rPr>
              <a:t>Another complicating consideration</a:t>
            </a:r>
          </a:p>
          <a:p>
            <a:pPr lvl="1"/>
            <a:r>
              <a:rPr lang="en-US" altLang="zh-CN" sz="2000" dirty="0">
                <a:ea typeface="MS PGothic" charset="0"/>
              </a:rPr>
              <a:t>Performance maximization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C4D5368-BA8A-5F4C-B4C6-F5DC8384E29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026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Majority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Distributed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Why does the majority rule work?</a:t>
            </a:r>
          </a:p>
          <a:p>
            <a:pPr lvl="1"/>
            <a:r>
              <a:rPr lang="en-US" altLang="zh-CN" sz="1800" dirty="0"/>
              <a:t>Any two majority sets of servers overlap</a:t>
            </a:r>
          </a:p>
          <a:p>
            <a:pPr lvl="1"/>
            <a:r>
              <a:rPr lang="en-US" altLang="zh-CN" sz="1800" dirty="0"/>
              <a:t>Suppose two clients issue operations to a majority of servers</a:t>
            </a:r>
          </a:p>
          <a:p>
            <a:pPr lvl="1"/>
            <a:r>
              <a:rPr lang="en-US" altLang="zh-CN" sz="1800" dirty="0"/>
              <a:t>Must have overlapped in at least one server, will help ensure single-copy</a:t>
            </a:r>
          </a:p>
          <a:p>
            <a:r>
              <a:rPr lang="en-US" altLang="zh-CN" sz="2000" dirty="0"/>
              <a:t>When is it OK to reply to client?</a:t>
            </a:r>
          </a:p>
          <a:p>
            <a:pPr lvl="1"/>
            <a:r>
              <a:rPr lang="en-US" altLang="zh-CN" sz="1800" dirty="0"/>
              <a:t>Must wait for majority of replicas to reply</a:t>
            </a:r>
          </a:p>
          <a:p>
            <a:pPr lvl="1"/>
            <a:r>
              <a:rPr lang="en-US" altLang="zh-CN" sz="1800" dirty="0"/>
              <a:t>Otherwise, if a minority crashes, remaining servers may continue without op</a:t>
            </a:r>
          </a:p>
          <a:p>
            <a:pPr lvl="1"/>
            <a:endParaRPr lang="en-US" altLang="zh-CN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080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Inconsistency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Replicas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Problem: replicas can become inconsistent</a:t>
            </a:r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446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RSM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3378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RSM: Replicated State Machines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 general approach to making consistent replicas of a server:</a:t>
            </a:r>
          </a:p>
          <a:p>
            <a:pPr lvl="1"/>
            <a:r>
              <a:rPr lang="en-US" altLang="zh-CN" sz="1800" dirty="0"/>
              <a:t>Start with the </a:t>
            </a:r>
            <a:r>
              <a:rPr lang="en-US" altLang="zh-CN" sz="1800" b="1" dirty="0">
                <a:solidFill>
                  <a:srgbClr val="0096FF"/>
                </a:solidFill>
              </a:rPr>
              <a:t>same initial state</a:t>
            </a:r>
            <a:r>
              <a:rPr lang="en-US" altLang="zh-CN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on each server</a:t>
            </a:r>
          </a:p>
          <a:p>
            <a:pPr lvl="1"/>
            <a:r>
              <a:rPr lang="en-US" altLang="zh-CN" sz="1800" dirty="0"/>
              <a:t>Provide each replica with the </a:t>
            </a:r>
            <a:r>
              <a:rPr lang="en-US" altLang="zh-CN" sz="1800" b="1" dirty="0">
                <a:solidFill>
                  <a:srgbClr val="0096FF"/>
                </a:solidFill>
              </a:rPr>
              <a:t>same input</a:t>
            </a:r>
            <a:r>
              <a:rPr lang="en-US" altLang="zh-CN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operations, in </a:t>
            </a:r>
            <a:r>
              <a:rPr lang="en-US" altLang="zh-CN" sz="1800" b="1" dirty="0">
                <a:solidFill>
                  <a:srgbClr val="0096FF"/>
                </a:solidFill>
              </a:rPr>
              <a:t>same order</a:t>
            </a:r>
          </a:p>
          <a:p>
            <a:pPr lvl="1"/>
            <a:r>
              <a:rPr lang="en-US" altLang="zh-CN" sz="1800" dirty="0"/>
              <a:t>Ensure all operations are </a:t>
            </a:r>
            <a:r>
              <a:rPr lang="en-US" altLang="zh-CN" sz="1800" b="1" dirty="0">
                <a:solidFill>
                  <a:srgbClr val="0096FF"/>
                </a:solidFill>
              </a:rPr>
              <a:t>deterministic</a:t>
            </a:r>
          </a:p>
          <a:p>
            <a:pPr lvl="2"/>
            <a:r>
              <a:rPr lang="en-US" altLang="zh-CN" sz="1600" dirty="0"/>
              <a:t>E.g., no randomness, no reading of current time, etc.</a:t>
            </a:r>
          </a:p>
          <a:p>
            <a:r>
              <a:rPr lang="en-US" altLang="zh-CN" sz="2000" dirty="0"/>
              <a:t>These rules ensure each server will end up in the </a:t>
            </a:r>
            <a:r>
              <a:rPr lang="en-US" altLang="zh-CN" sz="2000" b="1" dirty="0">
                <a:solidFill>
                  <a:srgbClr val="0096FF"/>
                </a:solidFill>
              </a:rPr>
              <a:t>same final state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557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F00A2B7-8A32-9942-AC73-8DE2FD7BBFB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196"/>
            <a:ext cx="823182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451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95736" y="179857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5736" y="367078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12EBA97-075F-7A4A-8F3E-1C8FD15E3437}"/>
              </a:ext>
            </a:extLst>
          </p:cNvPr>
          <p:cNvSpPr/>
          <p:nvPr/>
        </p:nvSpPr>
        <p:spPr>
          <a:xfrm>
            <a:off x="1092060" y="491587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C167ACC-5CA2-E448-8E02-1BF370107A5A}"/>
              </a:ext>
            </a:extLst>
          </p:cNvPr>
          <p:cNvSpPr/>
          <p:nvPr/>
        </p:nvSpPr>
        <p:spPr>
          <a:xfrm>
            <a:off x="5857286" y="491586"/>
            <a:ext cx="124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0A1EA58-E691-B648-8ED1-7CFE25BCE241}"/>
              </a:ext>
            </a:extLst>
          </p:cNvPr>
          <p:cNvSpPr/>
          <p:nvPr/>
        </p:nvSpPr>
        <p:spPr>
          <a:xfrm>
            <a:off x="1259632" y="1633364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8D2A850-CA85-8A43-A4C9-180FC9A83410}"/>
              </a:ext>
            </a:extLst>
          </p:cNvPr>
          <p:cNvSpPr/>
          <p:nvPr/>
        </p:nvSpPr>
        <p:spPr>
          <a:xfrm>
            <a:off x="1259632" y="350557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60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948264" y="156774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48264" y="20294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48264" y="344633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48264" y="390800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544" y="4998576"/>
            <a:ext cx="8075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problem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: How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to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ensure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order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of</a:t>
            </a:r>
            <a:r>
              <a:rPr lang="zh-CN" altLang="en-US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operations?</a:t>
            </a:r>
            <a:endParaRPr lang="zh-CN" altLang="en-US" sz="2400" dirty="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A0FB410-0D4F-FF49-8D5B-182682C7948F}"/>
              </a:ext>
            </a:extLst>
          </p:cNvPr>
          <p:cNvSpPr/>
          <p:nvPr/>
        </p:nvSpPr>
        <p:spPr>
          <a:xfrm>
            <a:off x="1092060" y="491587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BE0B9EC-9E89-974D-A47C-A951E44DDE1E}"/>
              </a:ext>
            </a:extLst>
          </p:cNvPr>
          <p:cNvSpPr/>
          <p:nvPr/>
        </p:nvSpPr>
        <p:spPr>
          <a:xfrm>
            <a:off x="5857286" y="491586"/>
            <a:ext cx="1245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Servers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160892D-9454-4D4A-9DE1-CB669318F149}"/>
              </a:ext>
            </a:extLst>
          </p:cNvPr>
          <p:cNvSpPr/>
          <p:nvPr/>
        </p:nvSpPr>
        <p:spPr>
          <a:xfrm>
            <a:off x="1259632" y="1633364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C4EECC4-6CC1-A84D-A537-0AC8BB4A6489}"/>
              </a:ext>
            </a:extLst>
          </p:cNvPr>
          <p:cNvSpPr/>
          <p:nvPr/>
        </p:nvSpPr>
        <p:spPr>
          <a:xfrm>
            <a:off x="1259632" y="3505572"/>
            <a:ext cx="79208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164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RSM: Replicated State Machines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RSMs provide single-copy consistency</a:t>
            </a:r>
          </a:p>
          <a:p>
            <a:pPr lvl="1"/>
            <a:r>
              <a:rPr lang="en-US" altLang="zh-CN" sz="2000" dirty="0"/>
              <a:t>Operations complete as if there is a single copy of the data</a:t>
            </a:r>
          </a:p>
          <a:p>
            <a:pPr lvl="1"/>
            <a:r>
              <a:rPr lang="en-US" altLang="zh-CN" sz="2000" dirty="0"/>
              <a:t>Though internally there are replicas</a:t>
            </a:r>
          </a:p>
          <a:p>
            <a:r>
              <a:rPr lang="en-US" altLang="zh-CN" sz="2400" dirty="0"/>
              <a:t>RSMs use a primary-backup mechanism for replication</a:t>
            </a:r>
          </a:p>
          <a:p>
            <a:pPr lvl="1"/>
            <a:r>
              <a:rPr lang="en-US" altLang="zh-CN" sz="2000" dirty="0"/>
              <a:t>Using </a:t>
            </a:r>
            <a:r>
              <a:rPr lang="en-US" altLang="zh-CN" sz="2000" b="1" dirty="0">
                <a:solidFill>
                  <a:schemeClr val="accent2"/>
                </a:solidFill>
              </a:rPr>
              <a:t>view server </a:t>
            </a:r>
            <a:r>
              <a:rPr lang="en-US" altLang="zh-CN" sz="2000" dirty="0"/>
              <a:t>to</a:t>
            </a:r>
            <a:r>
              <a:rPr lang="zh-CN" altLang="en-US" sz="2000" dirty="0"/>
              <a:t> </a:t>
            </a:r>
            <a:r>
              <a:rPr lang="en-US" altLang="zh-CN" sz="2000" dirty="0"/>
              <a:t>ensure only one replica acts as the primary</a:t>
            </a:r>
          </a:p>
          <a:p>
            <a:pPr lvl="1"/>
            <a:r>
              <a:rPr lang="en-US" altLang="zh-CN" sz="2000" dirty="0"/>
              <a:t>It can also recruit new backups after servers fail</a:t>
            </a:r>
          </a:p>
        </p:txBody>
      </p:sp>
    </p:spTree>
    <p:extLst>
      <p:ext uri="{BB962C8B-B14F-4D97-AF65-F5344CB8AC3E}">
        <p14:creationId xmlns:p14="http://schemas.microsoft.com/office/powerpoint/2010/main" val="147517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Primary does important stuff     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Ensures that it sends all updates to the backup before </a:t>
            </a:r>
            <a:r>
              <a:rPr kumimoji="1" lang="en-US" altLang="zh-CN" sz="2000" dirty="0" err="1"/>
              <a:t>ACKing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coordinator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Chooses an ordering for all operations, so that the primary 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backup agree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Decides all </a:t>
            </a:r>
            <a:r>
              <a:rPr kumimoji="1" lang="en-US" altLang="zh-CN" sz="2000" dirty="0">
                <a:solidFill>
                  <a:srgbClr val="0096FF"/>
                </a:solidFill>
              </a:rPr>
              <a:t>non-deterministic</a:t>
            </a:r>
            <a:r>
              <a:rPr kumimoji="1" lang="en-US" altLang="zh-CN" sz="2000" dirty="0"/>
              <a:t> values (e.g.,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random</a:t>
            </a:r>
            <a:r>
              <a:rPr kumimoji="1" lang="en-US" altLang="zh-CN" sz="2000" dirty="0"/>
              <a:t>(),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time</a:t>
            </a:r>
            <a:r>
              <a:rPr kumimoji="1" lang="en-US" altLang="zh-CN" sz="2000" dirty="0"/>
              <a:t>())   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83493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Primary Fails?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sz="2400" b="1" dirty="0"/>
              <a:t>Idea 1: </a:t>
            </a:r>
            <a:r>
              <a:rPr kumimoji="1" lang="en-US" altLang="zh-CN" sz="2400" dirty="0"/>
              <a:t>Coordinator knows about both primary and backup, and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decides which to use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Won't work: split brain syndrome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Multiple coordinators come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 independent, and different, conclusions about who 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primary when there are network partitions</a:t>
            </a:r>
            <a:endParaRPr kumimoji="1" lang="zh-CN" altLang="en-US" sz="2000" dirty="0"/>
          </a:p>
          <a:p>
            <a:r>
              <a:rPr kumimoji="1" lang="en-US" altLang="zh-CN" sz="2400" b="1" dirty="0"/>
              <a:t>Idea 2:</a:t>
            </a:r>
            <a:r>
              <a:rPr kumimoji="1" lang="en-US" altLang="zh-CN" sz="2400" dirty="0"/>
              <a:t> Have human decide when to switch from primary to backup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Not unreasonable for small web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services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0758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4" name="直线箭头连接符 23"/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7200" y="3361556"/>
            <a:ext cx="28083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if primary fails,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C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 knows about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, and switches </a:t>
            </a:r>
          </a:p>
          <a:p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Arial" panose="020B0604020202020204" pitchFamily="34" charset="0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9" name="直线箭头连接符 28"/>
          <p:cNvCxnSpPr>
            <a:stCxn id="4" idx="3"/>
            <a:endCxn id="18" idx="1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/>
          <p:cNvCxnSpPr/>
          <p:nvPr/>
        </p:nvCxnSpPr>
        <p:spPr>
          <a:xfrm flipV="1">
            <a:off x="2987824" y="20141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A62CD9FD-1646-EE44-87F2-86FCAFADE80B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910E982-3D70-4A48-8DED-40D9DB6C7285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21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7200" y="3361556"/>
            <a:ext cx="28083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if primary fails,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about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and switches </a:t>
            </a:r>
          </a:p>
          <a:p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cxnSp>
        <p:nvCxnSpPr>
          <p:cNvPr id="29" name="直线箭头连接符 28"/>
          <p:cNvCxnSpPr>
            <a:stCxn id="4" idx="3"/>
            <a:endCxn id="18" idx="1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4EC441C-FD37-DF4E-BC2D-22667A01C013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2510284-1E3A-E447-9305-71F2495D05B1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777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56176" y="400108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7200" y="3361556"/>
            <a:ext cx="28083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if primary fails,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about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and switches </a:t>
            </a:r>
          </a:p>
          <a:p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cxnSp>
        <p:nvCxnSpPr>
          <p:cNvPr id="29" name="直线箭头连接符 28"/>
          <p:cNvCxnSpPr>
            <a:stCxn id="4" idx="3"/>
            <a:endCxn id="20" idx="1"/>
          </p:cNvCxnSpPr>
          <p:nvPr/>
        </p:nvCxnSpPr>
        <p:spPr>
          <a:xfrm>
            <a:off x="2987824" y="2749488"/>
            <a:ext cx="3312368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9C541BE-80DE-174C-A331-7BC37F6ECB3F}"/>
              </a:ext>
            </a:extLst>
          </p:cNvPr>
          <p:cNvSpPr/>
          <p:nvPr/>
        </p:nvSpPr>
        <p:spPr>
          <a:xfrm>
            <a:off x="479992" y="1552459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Clients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B9B555-A00C-EE4C-BBE4-6F963DE4279F}"/>
              </a:ext>
            </a:extLst>
          </p:cNvPr>
          <p:cNvSpPr/>
          <p:nvPr/>
        </p:nvSpPr>
        <p:spPr>
          <a:xfrm>
            <a:off x="1688271" y="1552459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462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Multiple Coordinators + the Network = Problems 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4" name="直线箭头连接符 13"/>
          <p:cNvCxnSpPr>
            <a:stCxn id="4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/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6" name="直线箭头连接符 25"/>
          <p:cNvCxnSpPr/>
          <p:nvPr/>
        </p:nvCxnSpPr>
        <p:spPr>
          <a:xfrm flipV="1">
            <a:off x="2987824" y="2038565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 flipV="1">
            <a:off x="2987824" y="2179789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3" name="直线箭头连接符 32"/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cxnSp>
        <p:nvCxnSpPr>
          <p:cNvPr id="38" name="直线连接符 37"/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79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Multiple Coordinators + the Network = Problems 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4" name="直线箭头连接符 13"/>
          <p:cNvCxnSpPr>
            <a:stCxn id="4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/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9" name="直线箭头连接符 28"/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3" name="直线箭头连接符 32"/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5652120" y="403111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(backup,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but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primary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for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1600" b="1" baseline="-2500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="1" dirty="0">
              <a:solidFill>
                <a:schemeClr val="accent2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using different primaries; 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no longer </a:t>
            </a:r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consistent </a:t>
            </a:r>
          </a:p>
        </p:txBody>
      </p:sp>
      <p:cxnSp>
        <p:nvCxnSpPr>
          <p:cNvPr id="38" name="直线连接符 37"/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7" name="直线箭头连接符 36"/>
          <p:cNvCxnSpPr/>
          <p:nvPr/>
        </p:nvCxnSpPr>
        <p:spPr>
          <a:xfrm flipV="1">
            <a:off x="2987824" y="363817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/>
          <p:cNvCxnSpPr/>
          <p:nvPr/>
        </p:nvCxnSpPr>
        <p:spPr>
          <a:xfrm flipV="1">
            <a:off x="2987824" y="350557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093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 server keeps a table that maintains a sequence of "view"</a:t>
            </a:r>
            <a:endParaRPr kumimoji="1" lang="zh-CN" altLang="en-US" dirty="0"/>
          </a:p>
          <a:p>
            <a:pPr lvl="1"/>
            <a:r>
              <a:rPr kumimoji="1" lang="en-US" altLang="zh-CN" sz="2100" dirty="0"/>
              <a:t>Each view contains the view number, the primary</a:t>
            </a:r>
            <a:r>
              <a:rPr kumimoji="1" lang="zh-CN" altLang="en-US" sz="2100" dirty="0"/>
              <a:t> </a:t>
            </a:r>
            <a:r>
              <a:rPr kumimoji="1" lang="en-US" altLang="zh-CN" sz="2100" dirty="0"/>
              <a:t>server, and the backup server</a:t>
            </a:r>
            <a:endParaRPr kumimoji="1" lang="zh-CN" altLang="en-US" sz="2100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alerts each server as to whether it's the primary 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backup     </a:t>
            </a:r>
            <a:endParaRPr kumimoji="1" lang="zh-CN" altLang="en-US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Upon receiving any updates, the primary will receive an 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the backup before responding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(just as before)    </a:t>
            </a:r>
            <a:endParaRPr kumimoji="1" lang="zh-CN" altLang="en-US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Coordinators make requests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asking who is primary</a:t>
            </a:r>
            <a:endParaRPr kumimoji="1" lang="zh-CN" altLang="en-US" dirty="0"/>
          </a:p>
          <a:p>
            <a:pPr lvl="1"/>
            <a:r>
              <a:rPr kumimoji="1" lang="en-US" altLang="zh-CN" sz="2100" dirty="0"/>
              <a:t>Coordinators then contact the primary  </a:t>
            </a:r>
            <a:endParaRPr kumimoji="1"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50465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504" y="4916115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/>
          <p:cNvCxnSpPr>
            <a:stCxn id="11" idx="3"/>
            <a:endCxn id="12" idx="1"/>
          </p:cNvCxnSpPr>
          <p:nvPr/>
        </p:nvCxnSpPr>
        <p:spPr>
          <a:xfrm flipV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>
            <a:stCxn id="11" idx="3"/>
            <a:endCxn id="13" idx="1"/>
          </p:cNvCxnSpPr>
          <p:nvPr/>
        </p:nvCxnSpPr>
        <p:spPr>
          <a:xfrm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 rot="20442566">
            <a:off x="5383625" y="1954313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245948">
            <a:off x="5436095" y="280949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backup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49" name="曲线连接符 48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62274"/>
            <a:ext cx="283511" cy="26211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5" name="直线箭头连接符 54"/>
          <p:cNvCxnSpPr>
            <a:stCxn id="12" idx="1"/>
            <a:endCxn id="11" idx="3"/>
          </p:cNvCxnSpPr>
          <p:nvPr/>
        </p:nvCxnSpPr>
        <p:spPr>
          <a:xfrm flipH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/>
          <p:cNvCxnSpPr>
            <a:stCxn id="13" idx="1"/>
            <a:endCxn id="11" idx="3"/>
          </p:cNvCxnSpPr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5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2" grpId="1"/>
      <p:bldP spid="23" grpId="0"/>
      <p:bldP spid="23" grpId="1"/>
      <p:bldP spid="24" grpId="0"/>
      <p:bldP spid="25" grpId="0"/>
      <p:bldP spid="26" grpId="0" animBg="1"/>
      <p:bldP spid="45" grpId="0"/>
      <p:bldP spid="4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397227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sz="2400" b="1" dirty="0"/>
              <a:t>To discover failures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Replicas ping to the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If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misses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 pings in a row, it deems a server to be dead </a:t>
            </a:r>
            <a:endParaRPr kumimoji="1" lang="zh-CN" altLang="en-US" sz="2000" dirty="0"/>
          </a:p>
          <a:p>
            <a:r>
              <a:rPr kumimoji="1" lang="en-US" altLang="zh-CN" sz="2400" b="1" dirty="0"/>
              <a:t>Basic failure</a:t>
            </a:r>
            <a:r>
              <a:rPr kumimoji="1" lang="en-US" altLang="zh-CN" sz="2400" dirty="0"/>
              <a:t> (actual worker crash):     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1. Primary fails; pings cease     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2.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lets S2 know it's primary, and it handles any client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requests</a:t>
            </a:r>
            <a:endParaRPr kumimoji="1" lang="zh-CN" altLang="en-US" sz="2000" dirty="0"/>
          </a:p>
          <a:p>
            <a:pPr lvl="2"/>
            <a:r>
              <a:rPr kumimoji="1" lang="en-US" altLang="zh-CN" sz="1800" dirty="0"/>
              <a:t>Before S2 knowing it's the primary, it will simply </a:t>
            </a:r>
            <a:r>
              <a:rPr kumimoji="1" lang="en-US" altLang="zh-CN" sz="1800" dirty="0">
                <a:solidFill>
                  <a:srgbClr val="C00000"/>
                </a:solidFill>
              </a:rPr>
              <a:t>reject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requests that come directly from coordinators     </a:t>
            </a:r>
            <a:endParaRPr kumimoji="1" lang="zh-CN" altLang="en-US" sz="1800" dirty="0"/>
          </a:p>
          <a:p>
            <a:pPr lvl="1"/>
            <a:r>
              <a:rPr kumimoji="1" lang="en-US" altLang="zh-CN" sz="2000" dirty="0"/>
              <a:t>3.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will eventually recruit a new idle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to act as backup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13903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9511" y="4916115"/>
            <a:ext cx="8878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" name="矩形 2"/>
          <p:cNvSpPr/>
          <p:nvPr/>
        </p:nvSpPr>
        <p:spPr>
          <a:xfrm>
            <a:off x="6358382" y="2353444"/>
            <a:ext cx="26994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</p:spTree>
    <p:extLst>
      <p:ext uri="{BB962C8B-B14F-4D97-AF65-F5344CB8AC3E}">
        <p14:creationId xmlns:p14="http://schemas.microsoft.com/office/powerpoint/2010/main" val="1752978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-108520" y="4995406"/>
            <a:ext cx="9505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before 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it's primary, it will </a:t>
            </a:r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reject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any requests from clients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6" name="矩形 35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rot="1266714">
            <a:off x="5508104" y="282687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3" name="直线箭头连接符 22"/>
          <p:cNvCxnSpPr/>
          <p:nvPr/>
        </p:nvCxnSpPr>
        <p:spPr>
          <a:xfrm flipH="1" flipV="1">
            <a:off x="4846177" y="2757782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曲线连接符 15"/>
          <p:cNvCxnSpPr>
            <a:endCxn id="4" idx="2"/>
          </p:cNvCxnSpPr>
          <p:nvPr/>
        </p:nvCxnSpPr>
        <p:spPr>
          <a:xfrm rot="10800000">
            <a:off x="2231741" y="3073524"/>
            <a:ext cx="5062709" cy="787436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3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/>
      <p:bldP spid="29" grpId="1"/>
      <p:bldP spid="30" grpId="0"/>
      <p:bldP spid="30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Rules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Primary must wait for backup to accept each request    </a:t>
            </a:r>
            <a:endParaRPr kumimoji="1" lang="zh-CN" altLang="en-US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Non-primary must reject direct coordinator requests</a:t>
            </a:r>
            <a:endParaRPr kumimoji="1" lang="zh-CN" altLang="en-US" dirty="0"/>
          </a:p>
          <a:p>
            <a:pPr lvl="1"/>
            <a:r>
              <a:rPr kumimoji="1" lang="en-US" altLang="zh-CN" sz="1900" dirty="0"/>
              <a:t>That's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what happened in the earlier failure, in the interim between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the failure and S2 hearing that it was primary</a:t>
            </a:r>
            <a:endParaRPr kumimoji="1" lang="zh-CN" altLang="en-US" sz="1900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Primary must reject forwarded requests</a:t>
            </a:r>
            <a:endParaRPr kumimoji="1" lang="zh-CN" altLang="en-US" dirty="0"/>
          </a:p>
          <a:p>
            <a:pPr lvl="1"/>
            <a:r>
              <a:rPr kumimoji="1" lang="en-US" altLang="zh-CN" sz="1900" dirty="0"/>
              <a:t>i.e., it won't accept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an update from the backup</a:t>
            </a:r>
            <a:endParaRPr kumimoji="1" lang="zh-CN" altLang="en-US" sz="1900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Primary in view </a:t>
            </a:r>
            <a:r>
              <a:rPr kumimoji="1" lang="en-US" altLang="zh-CN" b="1" i="1" dirty="0" err="1"/>
              <a:t>i</a:t>
            </a:r>
            <a:r>
              <a:rPr kumimoji="1" lang="en-US" altLang="zh-CN" dirty="0"/>
              <a:t> must have been primary or backup in view </a:t>
            </a:r>
            <a:r>
              <a:rPr kumimoji="1" lang="en-US" altLang="zh-CN" b="1" i="1" dirty="0"/>
              <a:t>i-1</a:t>
            </a:r>
            <a:r>
              <a:rPr kumimoji="1" lang="en-US" altLang="zh-CN" dirty="0"/>
              <a:t>  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0433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7200" y="4873724"/>
            <a:ext cx="8075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49266" y="1467864"/>
            <a:ext cx="2653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  <p:sp>
        <p:nvSpPr>
          <p:cNvPr id="29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AD29CB-4ECC-B14F-BA32-1815230A3628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377A782-E665-5D4E-9660-5809A1EDB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784A2D10-7D17-B748-A1A8-EAE389E7AE47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93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5051410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before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it's the primary? 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87289" y="1825287"/>
            <a:ext cx="2553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makes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primary</a:t>
            </a:r>
          </a:p>
        </p:txBody>
      </p:sp>
      <p:cxnSp>
        <p:nvCxnSpPr>
          <p:cNvPr id="29" name="直线箭头连接符 28"/>
          <p:cNvCxnSpPr/>
          <p:nvPr/>
        </p:nvCxnSpPr>
        <p:spPr>
          <a:xfrm flipH="1" flipV="1">
            <a:off x="4860032" y="2569468"/>
            <a:ext cx="1723036" cy="658808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 rot="1266714">
            <a:off x="5508104" y="269359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 rot="313494">
            <a:off x="3777089" y="3778651"/>
            <a:ext cx="204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67544" y="429766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it's okay! S2 will act as backup </a:t>
            </a:r>
            <a:endParaRPr lang="zh-CN" altLang="en-US" sz="24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(accept updates from S1, reject coordinator's requests) </a:t>
            </a:r>
          </a:p>
        </p:txBody>
      </p:sp>
      <p:sp>
        <p:nvSpPr>
          <p:cNvPr id="33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65BD2F0-FE78-4B42-BDA6-A52A83E0C51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5D49E1DA-0CA3-AA40-9208-CFC6750A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1308346B-1BC0-3241-8419-C5AD685E5E65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83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6" grpId="0"/>
      <p:bldP spid="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4916115"/>
            <a:ext cx="8075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after S2 knows it's the primary, 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but S1 also thinks it is? 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467544" y="429766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also okay! S1 won't be able to act as primary </a:t>
            </a:r>
            <a:endParaRPr lang="zh-CN" altLang="en-US" sz="24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(can't accept client requests because it won't get ACKs from S2) </a:t>
            </a:r>
          </a:p>
        </p:txBody>
      </p:sp>
      <p:sp>
        <p:nvSpPr>
          <p:cNvPr id="30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 rot="21154324">
            <a:off x="2255816" y="1237637"/>
            <a:ext cx="3097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zh-CN" altLang="en-US" sz="1600" baseline="-250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(Cannot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get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ACK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from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2CF4787-1A36-3F47-939A-077A5659752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6D67E92C-D72C-A54C-90AF-F7F6F422C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CC091ECE-21B4-7648-BFAE-54E10C3635F9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33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7" grpId="0"/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Consider S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 being Partitioned from the VS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1800" b="1" dirty="0"/>
              <a:t>Before S2 hears about View #2: </a:t>
            </a:r>
            <a:r>
              <a:rPr kumimoji="1" lang="en-US" altLang="zh-CN" sz="1800" dirty="0"/>
              <a:t>      </a:t>
            </a:r>
            <a:endParaRPr kumimoji="1" lang="zh-CN" altLang="en-US" sz="1800" dirty="0"/>
          </a:p>
          <a:p>
            <a:pPr lvl="1"/>
            <a:r>
              <a:rPr kumimoji="1" lang="en-US" altLang="zh-CN" sz="1600" dirty="0"/>
              <a:t>S1 can process operations from coordinators, S2 will accept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forwarded requests</a:t>
            </a:r>
            <a:endParaRPr kumimoji="1" lang="zh-CN" altLang="en-US" sz="1600" dirty="0"/>
          </a:p>
          <a:p>
            <a:pPr lvl="1"/>
            <a:r>
              <a:rPr kumimoji="1" lang="en-US" altLang="zh-CN" sz="1600" dirty="0"/>
              <a:t>S2 will reject operations from coordinators who have heard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about view #2    </a:t>
            </a:r>
            <a:endParaRPr kumimoji="1" lang="zh-CN" altLang="en-US" sz="1600" dirty="0"/>
          </a:p>
          <a:p>
            <a:r>
              <a:rPr kumimoji="1" lang="en-US" altLang="zh-CN" sz="1800" b="1" dirty="0"/>
              <a:t>After S2 hears about View #2: </a:t>
            </a:r>
            <a:r>
              <a:rPr kumimoji="1" lang="en-US" altLang="zh-CN" sz="1800" dirty="0"/>
              <a:t> </a:t>
            </a:r>
            <a:endParaRPr kumimoji="1" lang="zh-CN" altLang="en-US" sz="1800" dirty="0"/>
          </a:p>
          <a:p>
            <a:pPr lvl="1"/>
            <a:r>
              <a:rPr kumimoji="1" lang="en-US" altLang="zh-CN" sz="1600" dirty="0"/>
              <a:t>If S1 receives coordinator requests, it will forward.  S2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will reject (not ACK), so S1 can no longer act as primary     </a:t>
            </a:r>
            <a:endParaRPr kumimoji="1" lang="zh-CN" altLang="en-US" sz="1600" dirty="0"/>
          </a:p>
          <a:p>
            <a:pPr lvl="1"/>
            <a:r>
              <a:rPr kumimoji="1" lang="en-US" altLang="zh-CN" sz="1600" dirty="0"/>
              <a:t>S1 will send error to coordinator, coordinator will ask VS for new view, learn about view #2, and coordinator will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re-send to S2</a:t>
            </a:r>
            <a:endParaRPr kumimoji="1" lang="zh-CN" altLang="en-US" sz="1600" dirty="0"/>
          </a:p>
          <a:p>
            <a:r>
              <a:rPr kumimoji="1" lang="en-US" altLang="zh-CN" sz="1800" b="1" dirty="0"/>
              <a:t>The</a:t>
            </a:r>
            <a:r>
              <a:rPr kumimoji="1" lang="zh-CN" altLang="en-US" sz="1800" b="1" dirty="0"/>
              <a:t> </a:t>
            </a:r>
            <a:r>
              <a:rPr kumimoji="1" lang="en-US" altLang="zh-CN" sz="1800" b="1" dirty="0"/>
              <a:t>commit</a:t>
            </a:r>
            <a:r>
              <a:rPr kumimoji="1" lang="zh-CN" altLang="en-US" sz="1800" b="1" dirty="0"/>
              <a:t> </a:t>
            </a:r>
            <a:r>
              <a:rPr kumimoji="1" lang="en-US" altLang="zh-CN" sz="1800" b="1" dirty="0"/>
              <a:t>point of switch-over</a:t>
            </a:r>
            <a:r>
              <a:rPr kumimoji="1" lang="en-US" altLang="zh-CN" sz="1800" dirty="0"/>
              <a:t>:</a:t>
            </a:r>
          </a:p>
          <a:p>
            <a:pPr lvl="1"/>
            <a:r>
              <a:rPr kumimoji="1" lang="en-US" altLang="zh-CN" sz="1600" dirty="0"/>
              <a:t>W</a:t>
            </a:r>
            <a:r>
              <a:rPr kumimoji="1" lang="en" altLang="zh-CN" sz="1600" dirty="0"/>
              <a:t>hen S2 hears about View #2</a:t>
            </a:r>
          </a:p>
          <a:p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4284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4585692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if view server fails?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26" idx="1"/>
            <a:endCxn id="11" idx="3"/>
          </p:cNvCxnSpPr>
          <p:nvPr/>
        </p:nvCxnSpPr>
        <p:spPr>
          <a:xfrm flipH="1">
            <a:off x="4860032" y="1885392"/>
            <a:ext cx="2448272" cy="7920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172277" y="2179811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19322"/>
            <a:ext cx="283511" cy="26211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745CEA9-16DC-254C-BB3A-D63F528734EC}"/>
              </a:ext>
            </a:extLst>
          </p:cNvPr>
          <p:cNvSpPr/>
          <p:nvPr/>
        </p:nvSpPr>
        <p:spPr>
          <a:xfrm>
            <a:off x="3309060" y="5017740"/>
            <a:ext cx="2270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We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need</a:t>
            </a:r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 err="1">
                <a:latin typeface="等线" panose="02010600030101010101" pitchFamily="2" charset="-122"/>
                <a:ea typeface="MS PGothic" charset="0"/>
                <a:cs typeface="Myriad Pro Light SemiCond"/>
              </a:rPr>
              <a:t>Paxos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145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Paxos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Distributed </a:t>
            </a:r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</a:rPr>
              <a:t>consensus</a:t>
            </a:r>
            <a:r>
              <a:rPr kumimoji="1" lang="en-US" altLang="zh-CN" dirty="0"/>
              <a:t> mechanism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3008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Leslie </a:t>
            </a:r>
            <a:r>
              <a:rPr kumimoji="1" lang="en-US" altLang="zh-CN" dirty="0" err="1"/>
              <a:t>Lamport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273325"/>
            <a:ext cx="2736304" cy="37105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11560" y="516175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/>
              <a:t>http://</a:t>
            </a:r>
            <a:r>
              <a:rPr lang="en-US" altLang="zh-CN" i="1" dirty="0" err="1"/>
              <a:t>ipads.se.sjtu.edu.cn</a:t>
            </a:r>
            <a:r>
              <a:rPr lang="en-US" altLang="zh-CN" i="1" dirty="0"/>
              <a:t>/courses/</a:t>
            </a:r>
            <a:r>
              <a:rPr lang="en-US" altLang="zh-CN" i="1" dirty="0" err="1"/>
              <a:t>cse</a:t>
            </a:r>
            <a:r>
              <a:rPr lang="en-US" altLang="zh-CN" i="1" dirty="0"/>
              <a:t>-g/2012f/</a:t>
            </a:r>
            <a:r>
              <a:rPr lang="en-US" altLang="zh-CN" i="1" dirty="0" err="1"/>
              <a:t>Schedule_files</a:t>
            </a:r>
            <a:r>
              <a:rPr lang="en-US" altLang="zh-CN" i="1" dirty="0"/>
              <a:t>/</a:t>
            </a:r>
            <a:r>
              <a:rPr lang="en-US" altLang="zh-CN" i="1" dirty="0" err="1"/>
              <a:t>paxos-simple.pdf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273506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3566314" y="2720504"/>
            <a:ext cx="1694148" cy="1089803"/>
            <a:chOff x="3276496" y="3419714"/>
            <a:chExt cx="1896936" cy="1201097"/>
          </a:xfrm>
        </p:grpSpPr>
        <p:sp>
          <p:nvSpPr>
            <p:cNvPr id="7" name="Cloud 15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8" name="Rectangle 16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9" name="内容占位符 2"/>
          <p:cNvSpPr txBox="1">
            <a:spLocks/>
          </p:cNvSpPr>
          <p:nvPr/>
        </p:nvSpPr>
        <p:spPr>
          <a:xfrm>
            <a:off x="315706" y="437037"/>
            <a:ext cx="8072718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  <a:buFont typeface="Arial" pitchFamily="34" charset="0"/>
              <a:buNone/>
            </a:pPr>
            <a:r>
              <a:rPr lang="en-US" altLang="zh-CN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properties: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correct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fault-tolerance</a:t>
            </a:r>
            <a:endParaRPr lang="en-US" altLang="zh-CN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1600" i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guaranteed </a:t>
            </a:r>
            <a:r>
              <a:rPr lang="en-US" altLang="zh-TW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termination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(i.e.,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lack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availability</a:t>
            </a:r>
            <a:r>
              <a:rPr lang="zh-CN" altLang="en-US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guarantee)</a:t>
            </a:r>
            <a:endParaRPr lang="en-US" altLang="zh-TW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"/>
          <p:cNvSpPr/>
          <p:nvPr/>
        </p:nvSpPr>
        <p:spPr>
          <a:xfrm>
            <a:off x="1397000" y="3018504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4997500" y="2808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3537000" y="3673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7"/>
          <p:cNvSpPr/>
          <p:nvPr/>
        </p:nvSpPr>
        <p:spPr>
          <a:xfrm>
            <a:off x="2677314" y="2232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804314" y="2359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2931314" y="2486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0"/>
          <p:cNvSpPr/>
          <p:nvPr/>
        </p:nvSpPr>
        <p:spPr>
          <a:xfrm>
            <a:off x="5124500" y="2935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ounded Rectangle 11"/>
          <p:cNvSpPr/>
          <p:nvPr/>
        </p:nvSpPr>
        <p:spPr>
          <a:xfrm>
            <a:off x="5251500" y="3062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3664000" y="3800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13"/>
          <p:cNvSpPr/>
          <p:nvPr/>
        </p:nvSpPr>
        <p:spPr>
          <a:xfrm>
            <a:off x="3791000" y="3927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17"/>
          <p:cNvSpPr/>
          <p:nvPr/>
        </p:nvSpPr>
        <p:spPr>
          <a:xfrm>
            <a:off x="2486815" y="2022004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1714500" y="4701641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one machine may serve several roles</a:t>
            </a:r>
          </a:p>
        </p:txBody>
      </p:sp>
      <p:sp>
        <p:nvSpPr>
          <p:cNvPr id="22" name="Rectangle 20"/>
          <p:cNvSpPr/>
          <p:nvPr/>
        </p:nvSpPr>
        <p:spPr>
          <a:xfrm>
            <a:off x="3627710" y="1840159"/>
            <a:ext cx="444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Goal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have all acceptors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to a value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associated with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proposal</a:t>
            </a:r>
            <a:endParaRPr lang="en-US" altLang="zh-CN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2521939" y="3228504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22"/>
          <p:cNvCxnSpPr/>
          <p:nvPr/>
        </p:nvCxnSpPr>
        <p:spPr>
          <a:xfrm flipV="1">
            <a:off x="3048000" y="295850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3"/>
          <p:cNvSpPr/>
          <p:nvPr/>
        </p:nvSpPr>
        <p:spPr>
          <a:xfrm>
            <a:off x="5328812" y="3790544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6" name="Straight Arrow Connector 24"/>
          <p:cNvCxnSpPr/>
          <p:nvPr/>
        </p:nvCxnSpPr>
        <p:spPr>
          <a:xfrm flipV="1">
            <a:off x="5932618" y="352054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206A32B9-E53F-4A48-A594-780D3D7B3C43}"/>
              </a:ext>
            </a:extLst>
          </p:cNvPr>
          <p:cNvSpPr txBox="1"/>
          <p:nvPr/>
        </p:nvSpPr>
        <p:spPr>
          <a:xfrm>
            <a:off x="6967283" y="2625431"/>
            <a:ext cx="1565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E.g.,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a</a:t>
            </a:r>
            <a:r>
              <a:rPr lang="zh-CN" altLang="en-US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highlight>
                  <a:srgbClr val="FFFF00"/>
                </a:highlight>
                <a:latin typeface="Eras Medium ITC" pitchFamily="34" charset="0"/>
                <a:ea typeface="ＭＳ Ｐゴシック" charset="-128"/>
              </a:rPr>
              <a:t>view</a:t>
            </a:r>
            <a:endParaRPr lang="zh-CN" altLang="en-US" sz="2000" dirty="0">
              <a:solidFill>
                <a:prstClr val="black"/>
              </a:solidFill>
              <a:highlight>
                <a:srgbClr val="FFFF00"/>
              </a:highligh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47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Players</a:t>
            </a:r>
            <a:endParaRPr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063157" y="2187115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Get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run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elected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Coordinator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3063157" y="3264666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Remember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state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of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any majority of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Acceptors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157" y="4342219"/>
            <a:ext cx="4699000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When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agreement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has been reached,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Learner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executes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and/or sends a response back to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063157" y="1417340"/>
            <a:ext cx="198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makes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9177" y="141734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29177" y="2187115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75656" y="3264667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19177" y="4342219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368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General Approach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181366"/>
            <a:ext cx="7048500" cy="2982179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One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decides to be the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en-US" altLang="zh-C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proposes a value and solicits acceptance from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(majority)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announces result or try again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16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079500" y="3238500"/>
            <a:ext cx="65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&gt;1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become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simultaneously?</a:t>
            </a:r>
          </a:p>
        </p:txBody>
      </p:sp>
      <p:sp>
        <p:nvSpPr>
          <p:cNvPr id="6" name="Rectangle 4"/>
          <p:cNvSpPr/>
          <p:nvPr/>
        </p:nvSpPr>
        <p:spPr>
          <a:xfrm>
            <a:off x="1853500" y="3762923"/>
            <a:ext cx="456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there is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network partition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?</a:t>
            </a:r>
          </a:p>
        </p:txBody>
      </p:sp>
      <p:sp>
        <p:nvSpPr>
          <p:cNvPr id="7" name="Rectangle 5"/>
          <p:cNvSpPr/>
          <p:nvPr/>
        </p:nvSpPr>
        <p:spPr>
          <a:xfrm>
            <a:off x="1587500" y="4246134"/>
            <a:ext cx="62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in the middle of solicitation?</a:t>
            </a:r>
          </a:p>
        </p:txBody>
      </p:sp>
      <p:sp>
        <p:nvSpPr>
          <p:cNvPr id="8" name="Rectangle 6"/>
          <p:cNvSpPr/>
          <p:nvPr/>
        </p:nvSpPr>
        <p:spPr>
          <a:xfrm>
            <a:off x="7334250" y="5071634"/>
            <a:ext cx="60325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45500" y="4762500"/>
            <a:ext cx="483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after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deciding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but before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announcing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results?</a:t>
            </a:r>
          </a:p>
        </p:txBody>
      </p:sp>
    </p:spTree>
    <p:extLst>
      <p:ext uri="{BB962C8B-B14F-4D97-AF65-F5344CB8AC3E}">
        <p14:creationId xmlns:p14="http://schemas.microsoft.com/office/powerpoint/2010/main" val="388491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ＭＳ Ｐゴシック" panose="020B0600070205080204" pitchFamily="34" charset="-128"/>
              </a:rPr>
              <a:t>Political Science 101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err="1">
                <a:ea typeface="ＭＳ Ｐゴシック" panose="020B0600070205080204" pitchFamily="34" charset="-128"/>
              </a:rPr>
              <a:t>Paxos</a:t>
            </a:r>
            <a:r>
              <a:rPr lang="en-US" altLang="zh-CN" sz="2400" dirty="0">
                <a:ea typeface="ＭＳ Ｐゴシック" panose="020B0600070205080204" pitchFamily="34" charset="-128"/>
              </a:rPr>
              <a:t> has </a:t>
            </a:r>
            <a:r>
              <a:rPr lang="en-US" altLang="zh-CN" sz="24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rounds</a:t>
            </a:r>
            <a:r>
              <a:rPr lang="en-US" altLang="zh-CN" sz="2400" dirty="0">
                <a:ea typeface="ＭＳ Ｐゴシック" panose="020B0600070205080204" pitchFamily="34" charset="-128"/>
              </a:rPr>
              <a:t>; each round has a unique ID</a:t>
            </a:r>
            <a:r>
              <a:rPr lang="zh-CN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zh-CN" sz="2400" dirty="0">
                <a:ea typeface="ＭＳ Ｐゴシック" panose="020B0600070205080204" pitchFamily="34" charset="-128"/>
              </a:rPr>
              <a:t>(N)</a:t>
            </a:r>
          </a:p>
          <a:p>
            <a:r>
              <a:rPr lang="en-US" altLang="zh-CN" sz="2400" dirty="0">
                <a:ea typeface="ＭＳ Ｐゴシック" panose="020B0600070205080204" pitchFamily="34" charset="-128"/>
              </a:rPr>
              <a:t>Rounds are </a:t>
            </a:r>
            <a:r>
              <a:rPr lang="en-US" altLang="zh-CN" sz="24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asynchronous</a:t>
            </a: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Time synchronization not required</a:t>
            </a: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If you are in round </a:t>
            </a:r>
            <a:r>
              <a:rPr lang="en-US" altLang="zh-CN" sz="2000" i="1" dirty="0">
                <a:ea typeface="ＭＳ Ｐゴシック" panose="020B0600070205080204" pitchFamily="34" charset="-128"/>
              </a:rPr>
              <a:t>j </a:t>
            </a:r>
            <a:r>
              <a:rPr lang="en-US" altLang="zh-CN" sz="2000" dirty="0">
                <a:ea typeface="ＭＳ Ｐゴシック" panose="020B0600070205080204" pitchFamily="34" charset="-128"/>
              </a:rPr>
              <a:t>and hear a message from round </a:t>
            </a:r>
            <a:r>
              <a:rPr lang="en-US" altLang="zh-CN" sz="2000" i="1" dirty="0">
                <a:ea typeface="ＭＳ Ｐゴシック" panose="020B0600070205080204" pitchFamily="34" charset="-128"/>
              </a:rPr>
              <a:t>j+1</a:t>
            </a:r>
            <a:r>
              <a:rPr lang="en-US" altLang="zh-CN" sz="2000" dirty="0">
                <a:ea typeface="ＭＳ Ｐゴシック" panose="020B0600070205080204" pitchFamily="34" charset="-128"/>
              </a:rPr>
              <a:t>, abort everything and move over to round </a:t>
            </a:r>
            <a:r>
              <a:rPr lang="en-US" altLang="zh-CN" sz="2000" i="1" dirty="0">
                <a:ea typeface="ＭＳ Ｐゴシック" panose="020B0600070205080204" pitchFamily="34" charset="-128"/>
              </a:rPr>
              <a:t>j+1</a:t>
            </a: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Use timeouts; may be pessimistic</a:t>
            </a:r>
          </a:p>
          <a:p>
            <a:r>
              <a:rPr lang="en-US" altLang="zh-CN" sz="2400" dirty="0">
                <a:ea typeface="ＭＳ Ｐゴシック" panose="020B0600070205080204" pitchFamily="34" charset="-128"/>
              </a:rPr>
              <a:t>Each round itself broken into </a:t>
            </a:r>
            <a:r>
              <a:rPr lang="en-US" altLang="zh-CN" sz="24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phases</a:t>
            </a:r>
            <a:r>
              <a:rPr lang="en-US" altLang="zh-CN" sz="2400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 </a:t>
            </a:r>
            <a:endParaRPr lang="zh-CN" altLang="en-US" sz="24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Phases</a:t>
            </a:r>
            <a:r>
              <a:rPr lang="zh-CN" altLang="en-US" sz="2000" dirty="0">
                <a:ea typeface="ＭＳ Ｐゴシック" panose="020B0600070205080204" pitchFamily="34" charset="-128"/>
              </a:rPr>
              <a:t> </a:t>
            </a:r>
            <a:r>
              <a:rPr lang="en-US" altLang="zh-CN" sz="2000" dirty="0">
                <a:ea typeface="ＭＳ Ｐゴシック" panose="020B0600070205080204" pitchFamily="34" charset="-128"/>
              </a:rPr>
              <a:t>are also asynchronous</a:t>
            </a:r>
          </a:p>
        </p:txBody>
      </p:sp>
    </p:spTree>
    <p:extLst>
      <p:ext uri="{BB962C8B-B14F-4D97-AF65-F5344CB8AC3E}">
        <p14:creationId xmlns:p14="http://schemas.microsoft.com/office/powerpoint/2010/main" val="3316711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0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048500" cy="635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 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a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en-US" altLang="zh-CN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7314" y="3067500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6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22"/>
          <p:cNvSpPr/>
          <p:nvPr/>
        </p:nvSpPr>
        <p:spPr>
          <a:xfrm>
            <a:off x="2243077" y="3437758"/>
            <a:ext cx="423923" cy="446690"/>
          </a:xfrm>
          <a:custGeom>
            <a:avLst/>
            <a:gdLst>
              <a:gd name="connsiteX0" fmla="*/ 51508 w 508708"/>
              <a:gd name="connsiteY0" fmla="*/ 536028 h 536028"/>
              <a:gd name="connsiteX1" fmla="*/ 256460 w 508708"/>
              <a:gd name="connsiteY1" fmla="*/ 378373 h 536028"/>
              <a:gd name="connsiteX2" fmla="*/ 4211 w 508708"/>
              <a:gd name="connsiteY2" fmla="*/ 189187 h 536028"/>
              <a:gd name="connsiteX3" fmla="*/ 508708 w 508708"/>
              <a:gd name="connsiteY3" fmla="*/ 0 h 53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08" h="536028">
                <a:moveTo>
                  <a:pt x="51508" y="536028"/>
                </a:moveTo>
                <a:cubicBezTo>
                  <a:pt x="157925" y="486104"/>
                  <a:pt x="264343" y="436180"/>
                  <a:pt x="256460" y="378373"/>
                </a:cubicBezTo>
                <a:cubicBezTo>
                  <a:pt x="248577" y="320566"/>
                  <a:pt x="-37830" y="252249"/>
                  <a:pt x="4211" y="189187"/>
                </a:cubicBezTo>
                <a:cubicBezTo>
                  <a:pt x="46252" y="126125"/>
                  <a:pt x="277480" y="63062"/>
                  <a:pt x="50870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23"/>
          <p:cNvSpPr/>
          <p:nvPr/>
        </p:nvSpPr>
        <p:spPr>
          <a:xfrm>
            <a:off x="1312468" y="3274279"/>
            <a:ext cx="1039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4265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1a (Prepare)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971600" y="1206500"/>
            <a:ext cx="8181528" cy="1143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creates a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and send to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en-US" altLang="zh-CN" sz="18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7"/>
          <p:cNvSpPr/>
          <p:nvPr/>
        </p:nvSpPr>
        <p:spPr>
          <a:xfrm>
            <a:off x="2476500" y="2032000"/>
            <a:ext cx="483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is greater than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any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previous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proposal number seen by this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</a:t>
            </a:r>
          </a:p>
        </p:txBody>
      </p:sp>
      <p:grpSp>
        <p:nvGrpSpPr>
          <p:cNvPr id="17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8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0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Rectangle 33"/>
          <p:cNvSpPr/>
          <p:nvPr/>
        </p:nvSpPr>
        <p:spPr>
          <a:xfrm>
            <a:off x="4182376" y="3175000"/>
            <a:ext cx="1425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35"/>
          <p:cNvCxnSpPr/>
          <p:nvPr/>
        </p:nvCxnSpPr>
        <p:spPr>
          <a:xfrm>
            <a:off x="5364088" y="1575000"/>
            <a:ext cx="0" cy="420000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742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1b (Prepare)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112000" cy="1524000"/>
          </a:xfrm>
        </p:spPr>
        <p:txBody>
          <a:bodyPr>
            <a:normAutofit fontScale="77500" lnSpcReduction="2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  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previous proposal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reply with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past proposal number and value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promise to ignore all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IDs &lt; N</a:t>
            </a: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(proposal is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rejected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18443" y="3175000"/>
            <a:ext cx="1353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05862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2a (Accept)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112000" cy="1640697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receive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enough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promise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set a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the proposal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 can be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decided value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or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new value 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with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chosen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125731" y="3175000"/>
            <a:ext cx="2533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request(N, V)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5284077" y="5080000"/>
            <a:ext cx="2970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1974161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2b (Accept)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239000" cy="1628053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promise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still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holds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register the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accepted message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Proposer/Learners</a:t>
            </a:r>
            <a:endParaRPr lang="en-US" altLang="zh-CN" sz="20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the message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82565" y="3175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 flipV="1">
            <a:off x="4997500" y="4064803"/>
            <a:ext cx="0" cy="824697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6"/>
          <p:cNvCxnSpPr/>
          <p:nvPr/>
        </p:nvCxnSpPr>
        <p:spPr>
          <a:xfrm flipV="1">
            <a:off x="4997500" y="4191000"/>
            <a:ext cx="127000" cy="698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31"/>
          <p:cNvCxnSpPr/>
          <p:nvPr/>
        </p:nvCxnSpPr>
        <p:spPr>
          <a:xfrm flipV="1">
            <a:off x="4997500" y="4309305"/>
            <a:ext cx="262963" cy="58019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38"/>
          <p:cNvSpPr/>
          <p:nvPr/>
        </p:nvSpPr>
        <p:spPr>
          <a:xfrm>
            <a:off x="3744577" y="4318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7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21111023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3 (Learn)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6604000" cy="1333501"/>
          </a:xfrm>
        </p:spPr>
        <p:txBody>
          <a:bodyPr vert="horz" lIns="76200" tIns="38100" rIns="76200" bIns="38100" rtlCol="0">
            <a:normAutofit/>
          </a:bodyPr>
          <a:lstStyle/>
          <a:p>
            <a:pPr marL="1419433" indent="-1371810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Learner: 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responds to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and/or take action on the request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9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29"/>
          <p:cNvCxnSpPr/>
          <p:nvPr/>
        </p:nvCxnSpPr>
        <p:spPr>
          <a:xfrm>
            <a:off x="2243077" y="4274000"/>
            <a:ext cx="1619238" cy="615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41505780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err="1"/>
              <a:t>Paxos</a:t>
            </a:r>
            <a:r>
              <a:rPr lang="en-US" altLang="zh-CN" sz="3200" dirty="0"/>
              <a:t> Setup</a:t>
            </a:r>
            <a:endParaRPr lang="zh-CN" alt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1841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41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41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5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830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830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830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25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267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32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32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32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42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76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43500" y="2827359"/>
            <a:ext cx="69850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65896" y="786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 flipH="1">
            <a:off x="3101500" y="1206500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ounded Rectangle 23"/>
          <p:cNvSpPr/>
          <p:nvPr/>
        </p:nvSpPr>
        <p:spPr>
          <a:xfrm>
            <a:off x="6604000" y="698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>
            <a:off x="7112000" y="1118500"/>
            <a:ext cx="0" cy="469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Rectangle 27"/>
          <p:cNvSpPr/>
          <p:nvPr/>
        </p:nvSpPr>
        <p:spPr>
          <a:xfrm>
            <a:off x="2738500" y="3746500"/>
            <a:ext cx="4554000" cy="129169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  <p:sp>
        <p:nvSpPr>
          <p:cNvPr id="25" name="Rectangle 28"/>
          <p:cNvSpPr/>
          <p:nvPr/>
        </p:nvSpPr>
        <p:spPr>
          <a:xfrm>
            <a:off x="2603500" y="5012779"/>
            <a:ext cx="40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each round of Paxos, each Node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36576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1143000" y="1079501"/>
            <a:ext cx="7239000" cy="1920999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node decides to be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chooses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all nodes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receives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endParaRPr lang="en-US" altLang="zh-CN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019708"/>
            <a:ext cx="3429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&lt;promise-ok,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</p:txBody>
      </p:sp>
      <p:sp>
        <p:nvSpPr>
          <p:cNvPr id="7" name="Rectangle 47"/>
          <p:cNvSpPr/>
          <p:nvPr/>
        </p:nvSpPr>
        <p:spPr>
          <a:xfrm>
            <a:off x="4621500" y="3012430"/>
            <a:ext cx="3118852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  <a:r>
              <a:rPr lang="en-US" altLang="zh-CN" sz="2000" baseline="-25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h</a:t>
            </a:r>
          </a:p>
        </p:txBody>
      </p:sp>
      <p:cxnSp>
        <p:nvCxnSpPr>
          <p:cNvPr id="8" name="Straight Connector 19"/>
          <p:cNvCxnSpPr/>
          <p:nvPr/>
        </p:nvCxnSpPr>
        <p:spPr>
          <a:xfrm>
            <a:off x="1206500" y="2353444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7">
            <a:extLst>
              <a:ext uri="{FF2B5EF4-FFF2-40B4-BE49-F238E27FC236}">
                <a16:creationId xmlns:a16="http://schemas.microsoft.com/office/drawing/2014/main" id="{BBE18394-4874-8347-ADF4-2E098BF3583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05292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079500"/>
            <a:ext cx="7239000" cy="2914681"/>
          </a:xfrm>
        </p:spPr>
        <p:txBody>
          <a:bodyPr>
            <a:normAutofit fontScale="92500" lnSpcReduction="2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Upon receiving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3955812"/>
            <a:ext cx="3175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&lt;accept-ok&gt;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1490000"/>
            <a:ext cx="5648796" cy="105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!=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null,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the value of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received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18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 = null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then Leader can pick any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 txBox="1">
            <a:spLocks/>
          </p:cNvSpPr>
          <p:nvPr/>
        </p:nvSpPr>
        <p:spPr>
          <a:xfrm>
            <a:off x="1587500" y="2984500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cxnSp>
        <p:nvCxnSpPr>
          <p:cNvPr id="9" name="Straight Connector 49"/>
          <p:cNvCxnSpPr/>
          <p:nvPr/>
        </p:nvCxnSpPr>
        <p:spPr>
          <a:xfrm>
            <a:off x="1206500" y="3429000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7">
            <a:extLst>
              <a:ext uri="{FF2B5EF4-FFF2-40B4-BE49-F238E27FC236}">
                <a16:creationId xmlns:a16="http://schemas.microsoft.com/office/drawing/2014/main" id="{ED81B55B-D913-A545-81C3-ABD1C08CFA67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8154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345332"/>
            <a:ext cx="7605464" cy="2648849"/>
          </a:xfrm>
        </p:spPr>
        <p:txBody>
          <a:bodyPr>
            <a:normAutofit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1954341"/>
            <a:ext cx="3560564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&lt;decide,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139841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8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7">
            <a:extLst>
              <a:ext uri="{FF2B5EF4-FFF2-40B4-BE49-F238E27FC236}">
                <a16:creationId xmlns:a16="http://schemas.microsoft.com/office/drawing/2014/main" id="{48F73C20-3EBF-2541-B593-C67FAB60543E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69733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Rectangle 7"/>
          <p:cNvSpPr/>
          <p:nvPr/>
        </p:nvSpPr>
        <p:spPr>
          <a:xfrm>
            <a:off x="1079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N0:0</a:t>
            </a:r>
          </a:p>
        </p:txBody>
      </p:sp>
      <p:sp>
        <p:nvSpPr>
          <p:cNvPr id="5" name="Rectangle 8"/>
          <p:cNvSpPr/>
          <p:nvPr/>
        </p:nvSpPr>
        <p:spPr>
          <a:xfrm>
            <a:off x="3746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N1:0</a:t>
            </a:r>
          </a:p>
        </p:txBody>
      </p:sp>
      <p:sp>
        <p:nvSpPr>
          <p:cNvPr id="6" name="Rectangle 9"/>
          <p:cNvSpPr/>
          <p:nvPr/>
        </p:nvSpPr>
        <p:spPr>
          <a:xfrm>
            <a:off x="6413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N2:0</a:t>
            </a:r>
          </a:p>
        </p:txBody>
      </p:sp>
      <p:cxnSp>
        <p:nvCxnSpPr>
          <p:cNvPr id="7" name="Straight Arrow Connector 4"/>
          <p:cNvCxnSpPr/>
          <p:nvPr/>
        </p:nvCxnSpPr>
        <p:spPr>
          <a:xfrm>
            <a:off x="2222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2"/>
          <p:cNvCxnSpPr/>
          <p:nvPr/>
        </p:nvCxnSpPr>
        <p:spPr>
          <a:xfrm>
            <a:off x="4586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3"/>
          <p:cNvCxnSpPr/>
          <p:nvPr/>
        </p:nvCxnSpPr>
        <p:spPr>
          <a:xfrm>
            <a:off x="69850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0"/>
          <p:cNvSpPr/>
          <p:nvPr/>
        </p:nvSpPr>
        <p:spPr>
          <a:xfrm>
            <a:off x="1086069" y="5286178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1"/>
          <p:cNvSpPr/>
          <p:nvPr/>
        </p:nvSpPr>
        <p:spPr>
          <a:xfrm>
            <a:off x="2222500" y="2280816"/>
            <a:ext cx="2364001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Freeform 18"/>
          <p:cNvSpPr/>
          <p:nvPr/>
        </p:nvSpPr>
        <p:spPr>
          <a:xfrm flipH="1">
            <a:off x="4586500" y="2344316"/>
            <a:ext cx="2398500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2444796" y="2137891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14" name="Rectangle 14"/>
          <p:cNvSpPr/>
          <p:nvPr/>
        </p:nvSpPr>
        <p:spPr>
          <a:xfrm>
            <a:off x="4609472" y="1896095"/>
            <a:ext cx="1143262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</p:txBody>
      </p:sp>
      <p:sp>
        <p:nvSpPr>
          <p:cNvPr id="15" name="Rectangle 15"/>
          <p:cNvSpPr/>
          <p:nvPr/>
        </p:nvSpPr>
        <p:spPr>
          <a:xfrm>
            <a:off x="1079501" y="2534816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6" name="Rectangle 23"/>
          <p:cNvSpPr/>
          <p:nvPr/>
        </p:nvSpPr>
        <p:spPr>
          <a:xfrm>
            <a:off x="7048499" y="2598316"/>
            <a:ext cx="1306269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7" name="Freeform 26"/>
          <p:cNvSpPr/>
          <p:nvPr/>
        </p:nvSpPr>
        <p:spPr>
          <a:xfrm flipH="1">
            <a:off x="2222499" y="3042816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8" name="Rectangle 27"/>
          <p:cNvSpPr/>
          <p:nvPr/>
        </p:nvSpPr>
        <p:spPr>
          <a:xfrm>
            <a:off x="2413000" y="2836391"/>
            <a:ext cx="2159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19" name="Freeform 28"/>
          <p:cNvSpPr/>
          <p:nvPr/>
        </p:nvSpPr>
        <p:spPr>
          <a:xfrm>
            <a:off x="4586500" y="3169817"/>
            <a:ext cx="2413001" cy="270154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0" name="Rectangle 29"/>
          <p:cNvSpPr/>
          <p:nvPr/>
        </p:nvSpPr>
        <p:spPr>
          <a:xfrm>
            <a:off x="4598028" y="2979316"/>
            <a:ext cx="238697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21" name="Freeform 30"/>
          <p:cNvSpPr/>
          <p:nvPr/>
        </p:nvSpPr>
        <p:spPr>
          <a:xfrm>
            <a:off x="2222500" y="3757241"/>
            <a:ext cx="2364001" cy="3510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31"/>
          <p:cNvSpPr/>
          <p:nvPr/>
        </p:nvSpPr>
        <p:spPr>
          <a:xfrm flipH="1">
            <a:off x="4586501" y="3868317"/>
            <a:ext cx="2398500" cy="313779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2406152" y="3550816"/>
            <a:ext cx="201369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4" name="Rectangle 34"/>
          <p:cNvSpPr/>
          <p:nvPr/>
        </p:nvSpPr>
        <p:spPr>
          <a:xfrm>
            <a:off x="4637958" y="3614316"/>
            <a:ext cx="202954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5" name="Rectangle 35"/>
          <p:cNvSpPr/>
          <p:nvPr/>
        </p:nvSpPr>
        <p:spPr>
          <a:xfrm>
            <a:off x="4953000" y="2217316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26" name="Freeform 36"/>
          <p:cNvSpPr/>
          <p:nvPr/>
        </p:nvSpPr>
        <p:spPr>
          <a:xfrm flipH="1">
            <a:off x="2222500" y="4380037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Freeform 37"/>
          <p:cNvSpPr/>
          <p:nvPr/>
        </p:nvSpPr>
        <p:spPr>
          <a:xfrm>
            <a:off x="4586502" y="4508048"/>
            <a:ext cx="2413001" cy="23109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8" name="Rectangle 38"/>
          <p:cNvSpPr/>
          <p:nvPr/>
        </p:nvSpPr>
        <p:spPr>
          <a:xfrm>
            <a:off x="2476500" y="4185816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29" name="Rectangle 39"/>
          <p:cNvSpPr/>
          <p:nvPr/>
        </p:nvSpPr>
        <p:spPr>
          <a:xfrm>
            <a:off x="5098363" y="4296891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30" name="Rectangle 40"/>
          <p:cNvSpPr/>
          <p:nvPr/>
        </p:nvSpPr>
        <p:spPr>
          <a:xfrm>
            <a:off x="1079501" y="3974431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sp>
        <p:nvSpPr>
          <p:cNvPr id="31" name="Rectangle 41"/>
          <p:cNvSpPr/>
          <p:nvPr/>
        </p:nvSpPr>
        <p:spPr>
          <a:xfrm>
            <a:off x="7048501" y="3931816"/>
            <a:ext cx="1168766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cxnSp>
        <p:nvCxnSpPr>
          <p:cNvPr id="32" name="Straight Arrow Connector 21"/>
          <p:cNvCxnSpPr/>
          <p:nvPr/>
        </p:nvCxnSpPr>
        <p:spPr>
          <a:xfrm flipH="1">
            <a:off x="2220042" y="5011316"/>
            <a:ext cx="2366457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44"/>
          <p:cNvCxnSpPr/>
          <p:nvPr/>
        </p:nvCxnSpPr>
        <p:spPr>
          <a:xfrm>
            <a:off x="4586499" y="5074816"/>
            <a:ext cx="2398502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8"/>
          <p:cNvSpPr/>
          <p:nvPr/>
        </p:nvSpPr>
        <p:spPr>
          <a:xfrm>
            <a:off x="2763344" y="4820816"/>
            <a:ext cx="144462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5" name="Rectangle 49"/>
          <p:cNvSpPr/>
          <p:nvPr/>
        </p:nvSpPr>
        <p:spPr>
          <a:xfrm>
            <a:off x="4953000" y="4884316"/>
            <a:ext cx="164608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8A92E198-BE20-B949-9D82-6C45AD9D845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68001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  <p:bldP spid="34" grpId="0"/>
      <p:bldP spid="3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39552" y="1206500"/>
            <a:ext cx="8208912" cy="4318000"/>
          </a:xfrm>
        </p:spPr>
        <p:txBody>
          <a:bodyPr>
            <a:normAutofit lnSpcReduction="10000"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setups multiple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Failure of the single acceptor halts decision</a:t>
            </a:r>
            <a:endParaRPr lang="en-US" altLang="zh-TW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not accepts the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first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proposal and rejects the rest?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Multiple leaders result in no majority accepting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dies</a:t>
            </a: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more than one leader is active?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 both leaders see a </a:t>
            </a:r>
            <a:r>
              <a:rPr lang="en-US" altLang="zh-TW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majority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of promises?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13A8495E-9E10-F84D-9A81-EAD7394D1C4D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40855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7861300" cy="4508500"/>
          </a:xfrm>
        </p:spPr>
        <p:txBody>
          <a:bodyPr>
            <a:normAutofit fontScale="92500" lnSpcReduction="20000"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&lt;promise, …&gt;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majority acceptors receive &lt;accept, N, V&gt;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&lt;accepted, …&gt;</a:t>
            </a:r>
          </a:p>
          <a:p>
            <a:pPr marL="34394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sending promise?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receiving accept?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leader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while sending accept?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again</a:t>
            </a: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827584" y="2353444"/>
            <a:ext cx="6902124" cy="360040"/>
          </a:xfrm>
          <a:prstGeom prst="rect">
            <a:avLst/>
          </a:prstGeom>
          <a:noFill/>
          <a:ln w="12700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0717D953-405F-0F46-9AAF-489219877F64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35701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2603500"/>
            <a:ext cx="8363272" cy="2921000"/>
          </a:xfrm>
        </p:spPr>
        <p:txBody>
          <a:bodyPr>
            <a:noAutofit/>
          </a:bodyPr>
          <a:lstStyle/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1&gt;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requests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both. Because a majority accepted,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"foo"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chosen. However,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crashes before sending 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2&gt;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2, "bar"&gt;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both, so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"bar"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 </a:t>
            </a:r>
          </a:p>
        </p:txBody>
      </p:sp>
      <p:sp>
        <p:nvSpPr>
          <p:cNvPr id="5" name="Rectangle 3"/>
          <p:cNvSpPr/>
          <p:nvPr/>
        </p:nvSpPr>
        <p:spPr>
          <a:xfrm>
            <a:off x="686249" y="1088101"/>
            <a:ext cx="7845193" cy="12613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Suppose that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acceptors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also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How does Paxos ensure that the following sequence of events can't happen? What actually happens, and which value is ultimately chosen? 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B1CBFA83-897E-5B42-A9D9-B108B19C9D6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8275433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5042528" y="3984575"/>
            <a:ext cx="164203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240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bar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82F66F5-FCF8-D44E-B0A9-D3CF3C65E28B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25263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4773250" y="3984575"/>
            <a:ext cx="220717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1, foo&gt;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7A36C30-1A99-DC4C-A225-58A12041D49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0831900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Could Go Wrong?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Process fails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Majority does not include it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When process restarts, it uses log to retrieve a past decision (if any) and past-seen ballot ids. Tries to know of past decisions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Leader fails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Start another round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Messages dropped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If too flaky, just start another round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Protocol may never end – tough luck!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Impossibility result not violated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If things go well sometime in the future, consensus reached</a:t>
            </a:r>
          </a:p>
        </p:txBody>
      </p:sp>
    </p:spTree>
    <p:extLst>
      <p:ext uri="{BB962C8B-B14F-4D97-AF65-F5344CB8AC3E}">
        <p14:creationId xmlns:p14="http://schemas.microsoft.com/office/powerpoint/2010/main" val="4465915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Summary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8363272" cy="4318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allows us to ensure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consistent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(total)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ordering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over a set of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events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a group of nodes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Events = commands / actions / state updates</a:t>
            </a:r>
          </a:p>
          <a:p>
            <a:pPr marL="34394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Each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machine will have the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latest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state or </a:t>
            </a:r>
            <a:b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previous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version of the state</a:t>
            </a:r>
          </a:p>
        </p:txBody>
      </p:sp>
    </p:spTree>
    <p:extLst>
      <p:ext uri="{BB962C8B-B14F-4D97-AF65-F5344CB8AC3E}">
        <p14:creationId xmlns:p14="http://schemas.microsoft.com/office/powerpoint/2010/main" val="16921954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Summary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8579296" cy="417128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make a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change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the system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Tell 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the </a:t>
            </a:r>
            <a:r>
              <a:rPr lang="en-US" altLang="zh-TW" sz="2000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(NOTE: these requests may occur </a:t>
            </a:r>
            <a:r>
              <a:rPr lang="en-US" altLang="zh-TW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concurrently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2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picks its next highest ID and asks proposal to all 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with that ID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3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When the majority of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accept the </a:t>
            </a:r>
            <a:r>
              <a:rPr lang="en-US" altLang="zh-TW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accepted </a:t>
            </a:r>
            <a:r>
              <a:rPr lang="en-US" altLang="zh-TW" sz="2000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are sent to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learners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learners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do event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(e.g., update system state)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869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for RSM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07504" y="1165944"/>
            <a:ext cx="8928992" cy="4318000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Fault-tolerant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RSM requires </a:t>
            </a:r>
            <a:r>
              <a:rPr lang="en-US" altLang="zh-CN" sz="3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consistent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replica </a:t>
            </a: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  <a:endParaRPr lang="en-US" altLang="zh-CN" sz="3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View: &lt;primary, backups&gt; (e.g., </a:t>
            </a:r>
            <a:r>
              <a:rPr lang="en-US" altLang="zh-TW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&lt;node1, node2&gt;</a:t>
            </a: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altLang="zh-TW" sz="1333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 </a:t>
            </a: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active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nodes must agree on the sequence of </a:t>
            </a: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  <a:r>
              <a:rPr lang="en-US" altLang="zh-CN" sz="26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changes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&lt;vid-1, primary, backups&gt;, . . .</a:t>
            </a: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 </a:t>
            </a:r>
            <a:r>
              <a:rPr lang="en-US" altLang="zh-CN" sz="3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agree on the </a:t>
            </a:r>
            <a:r>
              <a:rPr lang="en-US" altLang="zh-C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&lt;primary,</a:t>
            </a:r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backups&gt;</a:t>
            </a:r>
            <a:endParaRPr lang="en-US" altLang="zh-CN" sz="3000" b="1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Each Paxos instance agree to a single </a:t>
            </a:r>
            <a:r>
              <a:rPr lang="en-US" altLang="zh-TW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(</a:t>
            </a: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e.g., </a:t>
            </a:r>
            <a:r>
              <a:rPr lang="en-US" altLang="zh-TW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&lt;2, Node1, Node2&gt;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3198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CAP Theorem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6461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Amazon has two zones: US and Euro</a:t>
            </a:r>
          </a:p>
          <a:p>
            <a:pPr lvl="1"/>
            <a:r>
              <a:rPr lang="en-US" altLang="zh-CN" sz="2400" dirty="0"/>
              <a:t>All US users connect to the US zone</a:t>
            </a:r>
          </a:p>
          <a:p>
            <a:pPr lvl="1"/>
            <a:r>
              <a:rPr lang="en-US" altLang="zh-CN" sz="2400" dirty="0"/>
              <a:t>All Euro users connect to the Euro zone</a:t>
            </a:r>
          </a:p>
          <a:p>
            <a:r>
              <a:rPr lang="en-US" altLang="zh-CN" sz="2800" dirty="0"/>
              <a:t>Define </a:t>
            </a:r>
            <a:r>
              <a:rPr lang="en-US" altLang="zh-CN" sz="2800" b="1" dirty="0">
                <a:solidFill>
                  <a:schemeClr val="accent2"/>
                </a:solidFill>
              </a:rPr>
              <a:t>Availability</a:t>
            </a:r>
            <a:r>
              <a:rPr lang="en-US" altLang="zh-CN" sz="2800" dirty="0"/>
              <a:t> and </a:t>
            </a:r>
            <a:r>
              <a:rPr lang="en-US" altLang="zh-CN" sz="2800" b="1" dirty="0">
                <a:solidFill>
                  <a:schemeClr val="accent2"/>
                </a:solidFill>
              </a:rPr>
              <a:t>Consistency</a:t>
            </a:r>
          </a:p>
          <a:p>
            <a:pPr lvl="1"/>
            <a:r>
              <a:rPr lang="en-US" altLang="zh-CN" sz="2400" b="1" dirty="0"/>
              <a:t>C</a:t>
            </a:r>
            <a:r>
              <a:rPr lang="en-US" altLang="zh-CN" sz="2400" dirty="0"/>
              <a:t>: all users see the actual number of items</a:t>
            </a:r>
          </a:p>
          <a:p>
            <a:pPr lvl="2"/>
            <a:r>
              <a:rPr lang="en-US" altLang="zh-CN" sz="2000" dirty="0"/>
              <a:t>Not-C: users see 1 item left, but actually is 0</a:t>
            </a:r>
          </a:p>
          <a:p>
            <a:pPr lvl="1"/>
            <a:r>
              <a:rPr lang="en-US" altLang="zh-CN" sz="2400" b="1" dirty="0"/>
              <a:t>A</a:t>
            </a:r>
            <a:r>
              <a:rPr lang="en-US" altLang="zh-CN" sz="2400" dirty="0"/>
              <a:t>: all users can buy items at any time (if there</a:t>
            </a:r>
            <a:r>
              <a:rPr lang="zh-CN" altLang="en-US" sz="2400" dirty="0"/>
              <a:t> </a:t>
            </a:r>
            <a:r>
              <a:rPr lang="en-US" altLang="zh-CN" sz="2400" dirty="0"/>
              <a:t>are some)</a:t>
            </a:r>
          </a:p>
          <a:p>
            <a:pPr lvl="2"/>
            <a:r>
              <a:rPr lang="en-US" altLang="zh-CN" sz="2000" dirty="0"/>
              <a:t>Not-A: users might get "cannot buy now, please wait and retry"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407962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CAP Theorem: 2 out of 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It is impossible for a distributed computer system to simultaneously provide all three of the following guarantees</a:t>
            </a:r>
          </a:p>
          <a:p>
            <a:pPr lvl="1"/>
            <a:r>
              <a:rPr lang="en-US" altLang="zh-CN" sz="2000" b="1" dirty="0">
                <a:solidFill>
                  <a:schemeClr val="accent2"/>
                </a:solidFill>
              </a:rPr>
              <a:t>Consistency</a:t>
            </a:r>
            <a:r>
              <a:rPr lang="en-US" altLang="zh-CN" sz="2000" dirty="0"/>
              <a:t> (all nodes see the same data at the same time)</a:t>
            </a:r>
          </a:p>
          <a:p>
            <a:pPr lvl="1"/>
            <a:r>
              <a:rPr lang="en-US" altLang="zh-CN" sz="2000" b="1" dirty="0">
                <a:solidFill>
                  <a:schemeClr val="accent2"/>
                </a:solidFill>
              </a:rPr>
              <a:t>Availability</a:t>
            </a:r>
            <a:r>
              <a:rPr lang="en-US" altLang="zh-CN" sz="2000" dirty="0"/>
              <a:t> (a guarantee that every request receives a response about whether it succeeded or failed)</a:t>
            </a:r>
          </a:p>
          <a:p>
            <a:pPr lvl="1"/>
            <a:r>
              <a:rPr lang="en-US" altLang="zh-CN" sz="2000" b="1" dirty="0">
                <a:solidFill>
                  <a:schemeClr val="accent2"/>
                </a:solidFill>
              </a:rPr>
              <a:t>Partition tolerance </a:t>
            </a:r>
            <a:r>
              <a:rPr lang="en-US" altLang="zh-CN" sz="2000" dirty="0"/>
              <a:t>(the system continues to operate despite arbitrary message loss or failure of part of the system)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254366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Partition Tolerance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"</a:t>
            </a:r>
            <a:r>
              <a:rPr lang="en-US" altLang="zh-CN" sz="2400" b="1" dirty="0"/>
              <a:t>P</a:t>
            </a:r>
            <a:r>
              <a:rPr lang="en-US" altLang="zh-CN" sz="2400" dirty="0"/>
              <a:t>" is usually a reality</a:t>
            </a:r>
          </a:p>
          <a:p>
            <a:pPr lvl="1"/>
            <a:r>
              <a:rPr lang="en-US" altLang="zh-CN" sz="2000" dirty="0"/>
              <a:t>You can never count on the network connectivity</a:t>
            </a:r>
          </a:p>
          <a:p>
            <a:r>
              <a:rPr lang="en-US" altLang="zh-CN" sz="2400" b="1" dirty="0"/>
              <a:t>AP</a:t>
            </a:r>
            <a:r>
              <a:rPr lang="en-US" altLang="zh-CN" sz="2400" dirty="0"/>
              <a:t>: sacrifice C</a:t>
            </a:r>
          </a:p>
          <a:p>
            <a:pPr lvl="1"/>
            <a:r>
              <a:rPr lang="en-US" altLang="zh-CN" sz="2000" dirty="0"/>
              <a:t>If you are selling books, and cannot deliver a book your customer ordered</a:t>
            </a:r>
          </a:p>
          <a:p>
            <a:pPr lvl="1"/>
            <a:r>
              <a:rPr lang="en-US" altLang="zh-CN" sz="2000" dirty="0"/>
              <a:t>Maybe just an apology and a small gift coupon</a:t>
            </a:r>
          </a:p>
          <a:p>
            <a:r>
              <a:rPr lang="en-US" altLang="zh-CN" sz="2400" b="1" dirty="0"/>
              <a:t>CP</a:t>
            </a:r>
            <a:r>
              <a:rPr lang="en-US" altLang="zh-CN" sz="2400" dirty="0"/>
              <a:t>: sacrifice A</a:t>
            </a:r>
          </a:p>
          <a:p>
            <a:pPr lvl="1"/>
            <a:r>
              <a:rPr lang="en-US" altLang="zh-CN" sz="2000" dirty="0"/>
              <a:t>If you are selling airplane ticket but cannot deliver</a:t>
            </a:r>
          </a:p>
          <a:p>
            <a:pPr lvl="1"/>
            <a:r>
              <a:rPr lang="en-US" altLang="zh-CN" sz="2000" dirty="0"/>
              <a:t>Customer may sue you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463787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Not a Binary Decision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Example: a CP system does not mean no "A" at all during network partition</a:t>
            </a:r>
          </a:p>
          <a:p>
            <a:pPr lvl="1"/>
            <a:r>
              <a:rPr lang="en-US" altLang="zh-CN" dirty="0"/>
              <a:t>If the Euro zone and US zone are disconnected, the US zone can still keep available</a:t>
            </a:r>
          </a:p>
          <a:p>
            <a:pPr lvl="1"/>
            <a:r>
              <a:rPr lang="en-US" altLang="zh-CN" dirty="0"/>
              <a:t>Only the Euro zone is not available</a:t>
            </a:r>
          </a:p>
          <a:p>
            <a:pPr lvl="1"/>
            <a:r>
              <a:rPr lang="en-US" altLang="zh-CN" dirty="0"/>
              <a:t>When the network connects again, apply US zone data to Euro zone for consistency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1313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70" y="0"/>
            <a:ext cx="656126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9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11164</TotalTime>
  <Words>3995</Words>
  <Application>Microsoft Macintosh PowerPoint</Application>
  <PresentationFormat>全屏显示(16:10)</PresentationFormat>
  <Paragraphs>709</Paragraphs>
  <Slides>70</Slides>
  <Notes>4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70</vt:i4>
      </vt:variant>
    </vt:vector>
  </HeadingPairs>
  <TitlesOfParts>
    <vt:vector size="79" baseType="lpstr">
      <vt:lpstr>等线</vt:lpstr>
      <vt:lpstr>Arial</vt:lpstr>
      <vt:lpstr>Calibri</vt:lpstr>
      <vt:lpstr>Candara</vt:lpstr>
      <vt:lpstr>Consolas</vt:lpstr>
      <vt:lpstr>Eras Medium ITC</vt:lpstr>
      <vt:lpstr>Tahoma</vt:lpstr>
      <vt:lpstr>Verdana</vt:lpstr>
      <vt:lpstr>Office 主题​​</vt:lpstr>
      <vt:lpstr>RSM &amp; PAXOS</vt:lpstr>
      <vt:lpstr>Review: Two-phase Commit</vt:lpstr>
      <vt:lpstr>Review: 2-phase Commit</vt:lpstr>
      <vt:lpstr>Review: Why Replication?</vt:lpstr>
      <vt:lpstr>Review: Replication Consistency</vt:lpstr>
      <vt:lpstr>Pessimistic replication</vt:lpstr>
      <vt:lpstr>Pessimistic Replication</vt:lpstr>
      <vt:lpstr>Single-copy Consistency</vt:lpstr>
      <vt:lpstr>Replicating a Server</vt:lpstr>
      <vt:lpstr>Handling Network Partitions</vt:lpstr>
      <vt:lpstr>Quorum</vt:lpstr>
      <vt:lpstr>Quorum</vt:lpstr>
      <vt:lpstr>Majority in Distributed Systems</vt:lpstr>
      <vt:lpstr>Inconsistency of Replicas</vt:lpstr>
      <vt:lpstr>RSM</vt:lpstr>
      <vt:lpstr>RSM: Replicated State Machines</vt:lpstr>
      <vt:lpstr>PowerPoint 演示文稿</vt:lpstr>
      <vt:lpstr>PowerPoint 演示文稿</vt:lpstr>
      <vt:lpstr>PowerPoint 演示文稿</vt:lpstr>
      <vt:lpstr>RSM: Replicated State Machines</vt:lpstr>
      <vt:lpstr>Primary/Backup Model</vt:lpstr>
      <vt:lpstr>What if Primary Fails?</vt:lpstr>
      <vt:lpstr>Primary/Backup Model</vt:lpstr>
      <vt:lpstr>Primary/Backup Model</vt:lpstr>
      <vt:lpstr>Primary/Backup Model</vt:lpstr>
      <vt:lpstr>Multiple Coordinators + the Network = Problems </vt:lpstr>
      <vt:lpstr>Multiple Coordinators + the Network = Problems </vt:lpstr>
      <vt:lpstr>View Server</vt:lpstr>
      <vt:lpstr>View Server</vt:lpstr>
      <vt:lpstr>View Server</vt:lpstr>
      <vt:lpstr>Failure of Primary</vt:lpstr>
      <vt:lpstr>Failure of Primary</vt:lpstr>
      <vt:lpstr>Rules when Facing Network Partitions</vt:lpstr>
      <vt:lpstr>Network Partitions</vt:lpstr>
      <vt:lpstr>Network Partitions</vt:lpstr>
      <vt:lpstr>Network Partitions</vt:lpstr>
      <vt:lpstr>Consider S1 being Partitioned from the VS</vt:lpstr>
      <vt:lpstr>PowerPoint 演示文稿</vt:lpstr>
      <vt:lpstr>Paxos</vt:lpstr>
      <vt:lpstr>Leslie Lamport</vt:lpstr>
      <vt:lpstr>PowerPoint 演示文稿</vt:lpstr>
      <vt:lpstr>Paxos Players</vt:lpstr>
      <vt:lpstr>General Approach</vt:lpstr>
      <vt:lpstr>Political Science 101</vt:lpstr>
      <vt:lpstr>Paxos in Action: Phase 0</vt:lpstr>
      <vt:lpstr>Paxos in Action: Phase 1a (Prepare)</vt:lpstr>
      <vt:lpstr>Paxos in Action: Phase 1b (Prepare)</vt:lpstr>
      <vt:lpstr>Paxos in Action: Phase 2a (Accept)</vt:lpstr>
      <vt:lpstr>Paxos in Action: Phase 2b (Accept)</vt:lpstr>
      <vt:lpstr>Paxos in Action: Phase 3 (Learn)</vt:lpstr>
      <vt:lpstr>Paxos Setup</vt:lpstr>
      <vt:lpstr>Paxos Pseudo-code</vt:lpstr>
      <vt:lpstr>Paxos Pseudo-code</vt:lpstr>
      <vt:lpstr>Paxos Pseudo-code</vt:lpstr>
      <vt:lpstr>Paxos Pseudo-code</vt:lpstr>
      <vt:lpstr>Inside of Paxos</vt:lpstr>
      <vt:lpstr>Inside of Paxos</vt:lpstr>
      <vt:lpstr>Question</vt:lpstr>
      <vt:lpstr>Question</vt:lpstr>
      <vt:lpstr>Question</vt:lpstr>
      <vt:lpstr>What Could Go Wrong?</vt:lpstr>
      <vt:lpstr>Paxos Summary</vt:lpstr>
      <vt:lpstr>Paxos Summary</vt:lpstr>
      <vt:lpstr>Paxos for RSM</vt:lpstr>
      <vt:lpstr>The CAP Theorem</vt:lpstr>
      <vt:lpstr>An Example</vt:lpstr>
      <vt:lpstr>The CAP Theorem: 2 out of 3</vt:lpstr>
      <vt:lpstr>Partition Tolerance</vt:lpstr>
      <vt:lpstr>Not a Binary Decision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305</cp:revision>
  <cp:lastPrinted>2016-06-13T07:55:34Z</cp:lastPrinted>
  <dcterms:created xsi:type="dcterms:W3CDTF">2017-05-12T06:55:38Z</dcterms:created>
  <dcterms:modified xsi:type="dcterms:W3CDTF">2020-10-29T01:41:09Z</dcterms:modified>
</cp:coreProperties>
</file>