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3"/>
  </p:notesMasterIdLst>
  <p:handoutMasterIdLst>
    <p:handoutMasterId r:id="rId94"/>
  </p:handoutMasterIdLst>
  <p:sldIdLst>
    <p:sldId id="256" r:id="rId2"/>
    <p:sldId id="270" r:id="rId3"/>
    <p:sldId id="308" r:id="rId4"/>
    <p:sldId id="309" r:id="rId5"/>
    <p:sldId id="310" r:id="rId6"/>
    <p:sldId id="311" r:id="rId7"/>
    <p:sldId id="313" r:id="rId8"/>
    <p:sldId id="314" r:id="rId9"/>
    <p:sldId id="315" r:id="rId10"/>
    <p:sldId id="316" r:id="rId11"/>
    <p:sldId id="317" r:id="rId12"/>
    <p:sldId id="318" r:id="rId13"/>
    <p:sldId id="319" r:id="rId14"/>
    <p:sldId id="393" r:id="rId15"/>
    <p:sldId id="411" r:id="rId16"/>
    <p:sldId id="398" r:id="rId17"/>
    <p:sldId id="399" r:id="rId18"/>
    <p:sldId id="400" r:id="rId19"/>
    <p:sldId id="401" r:id="rId20"/>
    <p:sldId id="402" r:id="rId21"/>
    <p:sldId id="403" r:id="rId22"/>
    <p:sldId id="404" r:id="rId23"/>
    <p:sldId id="405" r:id="rId24"/>
    <p:sldId id="406" r:id="rId25"/>
    <p:sldId id="407" r:id="rId26"/>
    <p:sldId id="408" r:id="rId27"/>
    <p:sldId id="409" r:id="rId28"/>
    <p:sldId id="410" r:id="rId29"/>
    <p:sldId id="412" r:id="rId30"/>
    <p:sldId id="413" r:id="rId31"/>
    <p:sldId id="394" r:id="rId32"/>
    <p:sldId id="396" r:id="rId33"/>
    <p:sldId id="395" r:id="rId34"/>
    <p:sldId id="397" r:id="rId35"/>
    <p:sldId id="416" r:id="rId36"/>
    <p:sldId id="415" r:id="rId37"/>
    <p:sldId id="417" r:id="rId38"/>
    <p:sldId id="320" r:id="rId39"/>
    <p:sldId id="414" r:id="rId40"/>
    <p:sldId id="321" r:id="rId41"/>
    <p:sldId id="322" r:id="rId42"/>
    <p:sldId id="323" r:id="rId43"/>
    <p:sldId id="324" r:id="rId44"/>
    <p:sldId id="325" r:id="rId45"/>
    <p:sldId id="330" r:id="rId46"/>
    <p:sldId id="331" r:id="rId47"/>
    <p:sldId id="332" r:id="rId48"/>
    <p:sldId id="333" r:id="rId49"/>
    <p:sldId id="334" r:id="rId50"/>
    <p:sldId id="335" r:id="rId51"/>
    <p:sldId id="345" r:id="rId52"/>
    <p:sldId id="346" r:id="rId53"/>
    <p:sldId id="347" r:id="rId54"/>
    <p:sldId id="348" r:id="rId55"/>
    <p:sldId id="349" r:id="rId56"/>
    <p:sldId id="350" r:id="rId57"/>
    <p:sldId id="355" r:id="rId58"/>
    <p:sldId id="356" r:id="rId59"/>
    <p:sldId id="357" r:id="rId60"/>
    <p:sldId id="359" r:id="rId61"/>
    <p:sldId id="360" r:id="rId62"/>
    <p:sldId id="361" r:id="rId63"/>
    <p:sldId id="362" r:id="rId64"/>
    <p:sldId id="392" r:id="rId65"/>
    <p:sldId id="363" r:id="rId66"/>
    <p:sldId id="364" r:id="rId67"/>
    <p:sldId id="365" r:id="rId68"/>
    <p:sldId id="367" r:id="rId69"/>
    <p:sldId id="368" r:id="rId70"/>
    <p:sldId id="369" r:id="rId71"/>
    <p:sldId id="370" r:id="rId72"/>
    <p:sldId id="371" r:id="rId73"/>
    <p:sldId id="372" r:id="rId74"/>
    <p:sldId id="373" r:id="rId75"/>
    <p:sldId id="374" r:id="rId76"/>
    <p:sldId id="375" r:id="rId77"/>
    <p:sldId id="376" r:id="rId78"/>
    <p:sldId id="377" r:id="rId79"/>
    <p:sldId id="378" r:id="rId80"/>
    <p:sldId id="379" r:id="rId81"/>
    <p:sldId id="380" r:id="rId82"/>
    <p:sldId id="381" r:id="rId83"/>
    <p:sldId id="382" r:id="rId84"/>
    <p:sldId id="383" r:id="rId85"/>
    <p:sldId id="384" r:id="rId86"/>
    <p:sldId id="385" r:id="rId87"/>
    <p:sldId id="386" r:id="rId88"/>
    <p:sldId id="387" r:id="rId89"/>
    <p:sldId id="388" r:id="rId90"/>
    <p:sldId id="389" r:id="rId91"/>
    <p:sldId id="391" r:id="rId92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6FF"/>
    <a:srgbClr val="FF2600"/>
    <a:srgbClr val="1F3551"/>
    <a:srgbClr val="403152"/>
    <a:srgbClr val="604A7B"/>
    <a:srgbClr val="2C4D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73" autoAdjust="0"/>
    <p:restoredTop sz="83150" autoAdjust="0"/>
  </p:normalViewPr>
  <p:slideViewPr>
    <p:cSldViewPr>
      <p:cViewPr varScale="1">
        <p:scale>
          <a:sx n="105" d="100"/>
          <a:sy n="105" d="100"/>
        </p:scale>
        <p:origin x="200" y="1144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presProps" Target="pres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notesMaster" Target="notesMasters/notesMaster1.xml"/><Relationship Id="rId9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2020/11/10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2020/11/10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kumimoji="1" lang="en-US" altLang="zh-CN" sz="2400" dirty="0"/>
              <a:t>The</a:t>
            </a:r>
            <a:endParaRPr kumimoji="1" lang="en-US" altLang="zh-CN" sz="2400" dirty="0">
              <a:solidFill>
                <a:srgbClr val="0096FF"/>
              </a:solidFill>
            </a:endParaRPr>
          </a:p>
          <a:p>
            <a:pPr lvl="1">
              <a:lnSpc>
                <a:spcPct val="100000"/>
              </a:lnSpc>
            </a:pPr>
            <a:r>
              <a:rPr kumimoji="1" lang="en-US" altLang="zh-CN" sz="2000" dirty="0"/>
              <a:t>Control-plane the table, data-plane </a:t>
            </a:r>
            <a:r>
              <a:rPr kumimoji="1" lang="en-US" altLang="zh-CN" sz="2000" i="1" dirty="0"/>
              <a:t>reads</a:t>
            </a:r>
            <a:r>
              <a:rPr kumimoji="1" lang="en-US" altLang="zh-CN" sz="2000" dirty="0"/>
              <a:t> the table</a:t>
            </a:r>
            <a:endParaRPr kumimoji="1" lang="zh-CN" altLang="en-US" sz="2000" dirty="0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80722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16941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从一端收到的路由信息，不能再从原路被发送回去。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93526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基带冲突检测的载波监听多路访问技术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载波监听多点接入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碰撞检测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7271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2020/11/10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142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6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  <a:lvl2pPr>
              <a:lnSpc>
                <a:spcPct val="120000"/>
              </a:lnSpc>
              <a:defRPr sz="24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2pPr>
            <a:lvl3pPr>
              <a:lnSpc>
                <a:spcPct val="120000"/>
              </a:lnSpc>
              <a:defRPr sz="20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8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4pPr>
            <a:lvl5pPr>
              <a:lnSpc>
                <a:spcPct val="120000"/>
              </a:lnSpc>
              <a:defRPr sz="18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2020/11/10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57077" y="457235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9560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0" cap="all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2020/11/10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36512" y="3793604"/>
            <a:ext cx="179512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4694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2020/11/10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714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9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9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2020/11/10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94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2020/11/10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825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2020/11/10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422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4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4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4" y="1195919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2020/11/10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853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将图片拖动到占位符，或单击添加图标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3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2020/11/10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217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2020/11/10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84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2020/11/10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566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2020/11/10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90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6822" y="0"/>
            <a:ext cx="9162764" cy="37215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683568" y="2497460"/>
            <a:ext cx="7772400" cy="1225021"/>
          </a:xfrm>
        </p:spPr>
        <p:txBody>
          <a:bodyPr>
            <a:normAutofit/>
          </a:bodyPr>
          <a:lstStyle/>
          <a:p>
            <a:r>
              <a:rPr kumimoji="1" lang="en-US" altLang="zh-CN" sz="4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Network Layer</a:t>
            </a:r>
            <a:endParaRPr kumimoji="1" lang="zh-CN" altLang="en-US" sz="4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副标题 2"/>
          <p:cNvSpPr>
            <a:spLocks noGrp="1"/>
          </p:cNvSpPr>
          <p:nvPr>
            <p:ph type="subTitle" idx="1"/>
          </p:nvPr>
        </p:nvSpPr>
        <p:spPr>
          <a:xfrm>
            <a:off x="467544" y="252559"/>
            <a:ext cx="7416824" cy="504056"/>
          </a:xfrm>
        </p:spPr>
        <p:txBody>
          <a:bodyPr>
            <a:normAutofit/>
          </a:bodyPr>
          <a:lstStyle/>
          <a:p>
            <a:pPr lvl="0" algn="l"/>
            <a:r>
              <a:rPr lang="en-US" altLang="zh-CN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sz="1600" dirty="0">
                <a:solidFill>
                  <a:srgbClr val="1F497D">
                    <a:lumMod val="20000"/>
                    <a:lumOff val="8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omputer</a:t>
            </a:r>
            <a:r>
              <a:rPr lang="zh-CN" altLang="en-US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altLang="zh-CN" sz="1600" dirty="0">
                <a:solidFill>
                  <a:srgbClr val="1F497D">
                    <a:lumMod val="20000"/>
                    <a:lumOff val="8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ystem</a:t>
            </a:r>
            <a:r>
              <a:rPr lang="zh-CN" altLang="en-US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zh-CN" sz="1600" dirty="0">
                <a:solidFill>
                  <a:srgbClr val="1F497D">
                    <a:lumMod val="20000"/>
                    <a:lumOff val="8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ngineering</a:t>
            </a:r>
            <a:r>
              <a:rPr lang="en-US" altLang="zh-CN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zh-CN" altLang="en-US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Fall</a:t>
            </a:r>
            <a:r>
              <a:rPr lang="zh-CN" altLang="en-US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2020</a:t>
            </a:r>
            <a:r>
              <a:rPr lang="zh-CN" altLang="en-US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dirty="0">
                <a:solidFill>
                  <a:srgbClr val="1F497D">
                    <a:lumMod val="20000"/>
                    <a:lumOff val="8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(IPADS,</a:t>
            </a:r>
            <a:r>
              <a:rPr lang="zh-CN" altLang="en-US" sz="1600" dirty="0">
                <a:solidFill>
                  <a:srgbClr val="1F497D">
                    <a:lumMod val="20000"/>
                    <a:lumOff val="8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dirty="0">
                <a:solidFill>
                  <a:srgbClr val="1F497D">
                    <a:lumMod val="20000"/>
                    <a:lumOff val="8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SJTU)</a:t>
            </a:r>
            <a:endParaRPr lang="zh-CN" altLang="en-US" sz="1600" dirty="0">
              <a:solidFill>
                <a:srgbClr val="1F497D">
                  <a:lumMod val="20000"/>
                  <a:lumOff val="8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30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/>
          <p:cNvPicPr>
            <a:picLocks noChangeAspect="1" noChangeArrowheads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871" y="252559"/>
            <a:ext cx="1465253" cy="385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标题 4"/>
          <p:cNvSpPr txBox="1">
            <a:spLocks/>
          </p:cNvSpPr>
          <p:nvPr/>
        </p:nvSpPr>
        <p:spPr>
          <a:xfrm>
            <a:off x="683568" y="3720711"/>
            <a:ext cx="7772400" cy="864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83567" y="3892766"/>
            <a:ext cx="79208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All about routing</a:t>
            </a:r>
          </a:p>
        </p:txBody>
      </p:sp>
      <p:sp>
        <p:nvSpPr>
          <p:cNvPr id="9" name="矩形 8"/>
          <p:cNvSpPr/>
          <p:nvPr/>
        </p:nvSpPr>
        <p:spPr>
          <a:xfrm>
            <a:off x="683567" y="4801779"/>
            <a:ext cx="79208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Yubin Xia</a:t>
            </a:r>
          </a:p>
        </p:txBody>
      </p:sp>
    </p:spTree>
    <p:extLst>
      <p:ext uri="{BB962C8B-B14F-4D97-AF65-F5344CB8AC3E}">
        <p14:creationId xmlns:p14="http://schemas.microsoft.com/office/powerpoint/2010/main" val="2645984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OSI, TCP/IP &amp; Protocol Stack</a:t>
            </a:r>
            <a:endParaRPr lang="zh-CN" altLang="en-US"/>
          </a:p>
        </p:txBody>
      </p:sp>
      <p:sp>
        <p:nvSpPr>
          <p:cNvPr id="21506" name="矩形 3"/>
          <p:cNvSpPr>
            <a:spLocks noChangeArrowheads="1"/>
          </p:cNvSpPr>
          <p:nvPr/>
        </p:nvSpPr>
        <p:spPr bwMode="auto">
          <a:xfrm>
            <a:off x="459581" y="1771650"/>
            <a:ext cx="1749029" cy="400050"/>
          </a:xfrm>
          <a:prstGeom prst="rect">
            <a:avLst/>
          </a:prstGeom>
          <a:solidFill>
            <a:srgbClr val="FCFFFF"/>
          </a:solidFill>
          <a:ln w="9525">
            <a:solidFill>
              <a:srgbClr val="E0E9F8"/>
            </a:solidFill>
            <a:round/>
            <a:headEnd/>
            <a:tailEnd/>
          </a:ln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7th Application Layer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1507" name="矩形 4"/>
          <p:cNvSpPr>
            <a:spLocks noChangeArrowheads="1"/>
          </p:cNvSpPr>
          <p:nvPr/>
        </p:nvSpPr>
        <p:spPr bwMode="auto">
          <a:xfrm>
            <a:off x="459581" y="2171700"/>
            <a:ext cx="1749029" cy="400050"/>
          </a:xfrm>
          <a:prstGeom prst="rect">
            <a:avLst/>
          </a:prstGeom>
          <a:solidFill>
            <a:srgbClr val="E6F5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6th Presentation Layer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1508" name="矩形 5"/>
          <p:cNvSpPr>
            <a:spLocks noChangeArrowheads="1"/>
          </p:cNvSpPr>
          <p:nvPr/>
        </p:nvSpPr>
        <p:spPr bwMode="auto">
          <a:xfrm>
            <a:off x="459581" y="2971800"/>
            <a:ext cx="1749029" cy="400050"/>
          </a:xfrm>
          <a:prstGeom prst="rect">
            <a:avLst/>
          </a:prstGeom>
          <a:solidFill>
            <a:srgbClr val="84C3F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4th Transport Layer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1509" name="矩形 6"/>
          <p:cNvSpPr>
            <a:spLocks noChangeArrowheads="1"/>
          </p:cNvSpPr>
          <p:nvPr/>
        </p:nvSpPr>
        <p:spPr bwMode="auto">
          <a:xfrm>
            <a:off x="459581" y="3371850"/>
            <a:ext cx="1749029" cy="400050"/>
          </a:xfrm>
          <a:prstGeom prst="rect">
            <a:avLst/>
          </a:prstGeom>
          <a:solidFill>
            <a:srgbClr val="32AA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3th Network Layer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1510" name="矩形 7"/>
          <p:cNvSpPr>
            <a:spLocks noChangeArrowheads="1"/>
          </p:cNvSpPr>
          <p:nvPr/>
        </p:nvSpPr>
        <p:spPr bwMode="auto">
          <a:xfrm>
            <a:off x="459581" y="3771900"/>
            <a:ext cx="1749029" cy="400050"/>
          </a:xfrm>
          <a:prstGeom prst="rect">
            <a:avLst/>
          </a:prstGeom>
          <a:solidFill>
            <a:srgbClr val="257FD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2nd Link Layer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1511" name="矩形 8"/>
          <p:cNvSpPr>
            <a:spLocks noChangeArrowheads="1"/>
          </p:cNvSpPr>
          <p:nvPr/>
        </p:nvSpPr>
        <p:spPr bwMode="auto">
          <a:xfrm>
            <a:off x="459581" y="4171950"/>
            <a:ext cx="1749029" cy="400050"/>
          </a:xfrm>
          <a:prstGeom prst="rect">
            <a:avLst/>
          </a:prstGeom>
          <a:solidFill>
            <a:srgbClr val="1A5B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1st Physical Layer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1512" name="矩形 9"/>
          <p:cNvSpPr>
            <a:spLocks noChangeArrowheads="1"/>
          </p:cNvSpPr>
          <p:nvPr/>
        </p:nvSpPr>
        <p:spPr bwMode="auto">
          <a:xfrm>
            <a:off x="2478882" y="1771650"/>
            <a:ext cx="1459706" cy="1200150"/>
          </a:xfrm>
          <a:prstGeom prst="rect">
            <a:avLst/>
          </a:prstGeom>
          <a:solidFill>
            <a:srgbClr val="E4F0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Application Layer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矩形 10"/>
          <p:cNvSpPr/>
          <p:nvPr/>
        </p:nvSpPr>
        <p:spPr bwMode="auto">
          <a:xfrm>
            <a:off x="3940969" y="1771650"/>
            <a:ext cx="610791" cy="12001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HTTP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矩形 11"/>
          <p:cNvSpPr/>
          <p:nvPr/>
        </p:nvSpPr>
        <p:spPr bwMode="auto">
          <a:xfrm>
            <a:off x="3940969" y="2971800"/>
            <a:ext cx="1539479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TCP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矩形 12"/>
          <p:cNvSpPr/>
          <p:nvPr/>
        </p:nvSpPr>
        <p:spPr bwMode="auto">
          <a:xfrm>
            <a:off x="3940969" y="3771900"/>
            <a:ext cx="1550194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Ethernet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" name="矩形 13"/>
          <p:cNvSpPr/>
          <p:nvPr/>
        </p:nvSpPr>
        <p:spPr bwMode="auto">
          <a:xfrm>
            <a:off x="5466160" y="2971800"/>
            <a:ext cx="1438275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UDP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 bwMode="auto">
          <a:xfrm>
            <a:off x="3940969" y="3371850"/>
            <a:ext cx="2963466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矩形 15"/>
          <p:cNvSpPr/>
          <p:nvPr/>
        </p:nvSpPr>
        <p:spPr bwMode="auto">
          <a:xfrm>
            <a:off x="5487592" y="3771900"/>
            <a:ext cx="648890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PPP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" name="矩形 16"/>
          <p:cNvSpPr/>
          <p:nvPr/>
        </p:nvSpPr>
        <p:spPr bwMode="auto">
          <a:xfrm>
            <a:off x="6141244" y="3771900"/>
            <a:ext cx="763191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…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8" name="矩形 17"/>
          <p:cNvSpPr/>
          <p:nvPr/>
        </p:nvSpPr>
        <p:spPr bwMode="auto">
          <a:xfrm>
            <a:off x="4556522" y="1771650"/>
            <a:ext cx="609600" cy="12001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SMTP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9" name="矩形 18"/>
          <p:cNvSpPr/>
          <p:nvPr/>
        </p:nvSpPr>
        <p:spPr bwMode="auto">
          <a:xfrm>
            <a:off x="5173267" y="1771650"/>
            <a:ext cx="610790" cy="12001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POP3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0" name="矩形 19"/>
          <p:cNvSpPr/>
          <p:nvPr/>
        </p:nvSpPr>
        <p:spPr bwMode="auto">
          <a:xfrm>
            <a:off x="5791200" y="1771650"/>
            <a:ext cx="610791" cy="12001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FTP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1" name="矩形 20"/>
          <p:cNvSpPr/>
          <p:nvPr/>
        </p:nvSpPr>
        <p:spPr bwMode="auto">
          <a:xfrm>
            <a:off x="6403181" y="1771650"/>
            <a:ext cx="501254" cy="12001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…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2" name="矩形 21"/>
          <p:cNvSpPr/>
          <p:nvPr/>
        </p:nvSpPr>
        <p:spPr bwMode="auto">
          <a:xfrm>
            <a:off x="6009085" y="3486150"/>
            <a:ext cx="800100" cy="2000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ICMP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3" name="矩形 22"/>
          <p:cNvSpPr/>
          <p:nvPr/>
        </p:nvSpPr>
        <p:spPr bwMode="auto">
          <a:xfrm>
            <a:off x="4217194" y="3687366"/>
            <a:ext cx="1053704" cy="17025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&amp; RARP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1526" name="矩形 23"/>
          <p:cNvSpPr>
            <a:spLocks noChangeArrowheads="1"/>
          </p:cNvSpPr>
          <p:nvPr/>
        </p:nvSpPr>
        <p:spPr bwMode="auto">
          <a:xfrm>
            <a:off x="2478882" y="2971800"/>
            <a:ext cx="1459706" cy="400050"/>
          </a:xfrm>
          <a:prstGeom prst="rect">
            <a:avLst/>
          </a:prstGeom>
          <a:solidFill>
            <a:srgbClr val="CFE47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Transport Layer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1527" name="矩形 24"/>
          <p:cNvSpPr>
            <a:spLocks noChangeArrowheads="1"/>
          </p:cNvSpPr>
          <p:nvPr/>
        </p:nvSpPr>
        <p:spPr bwMode="auto">
          <a:xfrm>
            <a:off x="459581" y="2571750"/>
            <a:ext cx="1749029" cy="400050"/>
          </a:xfrm>
          <a:prstGeom prst="rect">
            <a:avLst/>
          </a:prstGeom>
          <a:solidFill>
            <a:srgbClr val="C9E1F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5th Session Layer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1528" name="矩形 25"/>
          <p:cNvSpPr>
            <a:spLocks noChangeArrowheads="1"/>
          </p:cNvSpPr>
          <p:nvPr/>
        </p:nvSpPr>
        <p:spPr bwMode="auto">
          <a:xfrm>
            <a:off x="2478882" y="3371850"/>
            <a:ext cx="1459706" cy="400050"/>
          </a:xfrm>
          <a:prstGeom prst="rect">
            <a:avLst/>
          </a:prstGeom>
          <a:solidFill>
            <a:srgbClr val="B0D7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Network Layer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1529" name="矩形 26"/>
          <p:cNvSpPr>
            <a:spLocks noChangeArrowheads="1"/>
          </p:cNvSpPr>
          <p:nvPr/>
        </p:nvSpPr>
        <p:spPr bwMode="auto">
          <a:xfrm>
            <a:off x="2478882" y="3771900"/>
            <a:ext cx="1459706" cy="800100"/>
          </a:xfrm>
          <a:prstGeom prst="rect">
            <a:avLst/>
          </a:prstGeom>
          <a:solidFill>
            <a:srgbClr val="77B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Link Layer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1530" name="矩形 28"/>
          <p:cNvSpPr>
            <a:spLocks noChangeArrowheads="1"/>
          </p:cNvSpPr>
          <p:nvPr/>
        </p:nvSpPr>
        <p:spPr bwMode="auto">
          <a:xfrm>
            <a:off x="7198519" y="1770460"/>
            <a:ext cx="1459706" cy="1606153"/>
          </a:xfrm>
          <a:prstGeom prst="rect">
            <a:avLst/>
          </a:prstGeom>
          <a:solidFill>
            <a:srgbClr val="F9D3E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End-to-end Layer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1531" name="矩形 29"/>
          <p:cNvSpPr>
            <a:spLocks noChangeArrowheads="1"/>
          </p:cNvSpPr>
          <p:nvPr/>
        </p:nvSpPr>
        <p:spPr bwMode="auto">
          <a:xfrm>
            <a:off x="7198519" y="3376613"/>
            <a:ext cx="1459706" cy="400050"/>
          </a:xfrm>
          <a:prstGeom prst="rect">
            <a:avLst/>
          </a:prstGeom>
          <a:solidFill>
            <a:srgbClr val="F3A5C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Network Layer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1532" name="矩形 30"/>
          <p:cNvSpPr>
            <a:spLocks noChangeArrowheads="1"/>
          </p:cNvSpPr>
          <p:nvPr/>
        </p:nvSpPr>
        <p:spPr bwMode="auto">
          <a:xfrm>
            <a:off x="7198519" y="3776663"/>
            <a:ext cx="1459706" cy="800100"/>
          </a:xfrm>
          <a:prstGeom prst="rect">
            <a:avLst/>
          </a:prstGeom>
          <a:solidFill>
            <a:srgbClr val="ED6A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Link Layer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1533" name="TextBox 1"/>
          <p:cNvSpPr txBox="1">
            <a:spLocks noChangeArrowheads="1"/>
          </p:cNvSpPr>
          <p:nvPr/>
        </p:nvSpPr>
        <p:spPr bwMode="auto">
          <a:xfrm>
            <a:off x="466726" y="4720829"/>
            <a:ext cx="175617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OSI</a:t>
            </a: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1534" name="TextBox 28"/>
          <p:cNvSpPr txBox="1">
            <a:spLocks noChangeArrowheads="1"/>
          </p:cNvSpPr>
          <p:nvPr/>
        </p:nvSpPr>
        <p:spPr bwMode="auto">
          <a:xfrm>
            <a:off x="2470548" y="4720829"/>
            <a:ext cx="444460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TCP/IP</a:t>
            </a:r>
            <a:endParaRPr kumimoji="0" lang="zh-CN" altLang="en-US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1535" name="TextBox 32"/>
          <p:cNvSpPr txBox="1">
            <a:spLocks noChangeArrowheads="1"/>
          </p:cNvSpPr>
          <p:nvPr/>
        </p:nvSpPr>
        <p:spPr bwMode="auto">
          <a:xfrm>
            <a:off x="7193756" y="4720829"/>
            <a:ext cx="147756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CSE</a:t>
            </a:r>
            <a:endParaRPr kumimoji="0" lang="zh-CN" altLang="en-US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3" name="矩形 32"/>
          <p:cNvSpPr/>
          <p:nvPr/>
        </p:nvSpPr>
        <p:spPr bwMode="auto">
          <a:xfrm>
            <a:off x="3943561" y="4171950"/>
            <a:ext cx="608200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WiFi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" name="矩形 33"/>
          <p:cNvSpPr/>
          <p:nvPr/>
        </p:nvSpPr>
        <p:spPr bwMode="auto">
          <a:xfrm>
            <a:off x="4551760" y="4171950"/>
            <a:ext cx="608200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Fiber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" name="矩形 34"/>
          <p:cNvSpPr/>
          <p:nvPr/>
        </p:nvSpPr>
        <p:spPr bwMode="auto">
          <a:xfrm>
            <a:off x="5162059" y="4171950"/>
            <a:ext cx="656735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TD-LTE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6" name="矩形 35"/>
          <p:cNvSpPr/>
          <p:nvPr/>
        </p:nvSpPr>
        <p:spPr bwMode="auto">
          <a:xfrm>
            <a:off x="5821978" y="4171950"/>
            <a:ext cx="580014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FDD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7" name="矩形 36"/>
          <p:cNvSpPr/>
          <p:nvPr/>
        </p:nvSpPr>
        <p:spPr bwMode="auto">
          <a:xfrm>
            <a:off x="6397735" y="4171950"/>
            <a:ext cx="506700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…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16474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Network</a:t>
            </a:r>
            <a:r>
              <a:rPr kumimoji="1" lang="zh-CN" altLang="en-US" dirty="0"/>
              <a:t> </a:t>
            </a:r>
            <a:r>
              <a:rPr kumimoji="1" lang="en-US" altLang="zh-CN" dirty="0"/>
              <a:t>Layer</a:t>
            </a:r>
            <a:endParaRPr kumimoji="1"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278003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IP: Best-effort Network</a:t>
            </a:r>
            <a:endParaRPr lang="zh-CN" altLang="en-US" dirty="0"/>
          </a:p>
        </p:txBody>
      </p:sp>
      <p:sp>
        <p:nvSpPr>
          <p:cNvPr id="29698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8829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zh-CN" sz="2000" dirty="0">
                <a:ea typeface="等线" panose="02010600030101010101" pitchFamily="2" charset="-122"/>
              </a:rPr>
              <a:t>1.</a:t>
            </a:r>
            <a:r>
              <a:rPr lang="zh-CN" altLang="en-US" sz="2000" dirty="0">
                <a:ea typeface="等线" panose="02010600030101010101" pitchFamily="2" charset="-122"/>
              </a:rPr>
              <a:t> </a:t>
            </a:r>
            <a:r>
              <a:rPr lang="en-US" altLang="zh-CN" sz="2000" b="1" dirty="0">
                <a:ea typeface="等线" panose="02010600030101010101" pitchFamily="2" charset="-122"/>
              </a:rPr>
              <a:t>Best-effort network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800" dirty="0">
                <a:ea typeface="等线" panose="02010600030101010101" pitchFamily="2" charset="-122"/>
              </a:rPr>
              <a:t>If it cannot dispatch, may discard a packet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000" dirty="0">
                <a:ea typeface="等线" panose="02010600030101010101" pitchFamily="2" charset="-122"/>
              </a:rPr>
              <a:t>2.</a:t>
            </a:r>
            <a:r>
              <a:rPr lang="zh-CN" altLang="en-US" sz="2000" dirty="0">
                <a:ea typeface="等线" panose="02010600030101010101" pitchFamily="2" charset="-122"/>
              </a:rPr>
              <a:t> </a:t>
            </a:r>
            <a:r>
              <a:rPr lang="en-US" altLang="zh-CN" sz="2000" b="1" dirty="0">
                <a:ea typeface="等线" panose="02010600030101010101" pitchFamily="2" charset="-122"/>
              </a:rPr>
              <a:t>Guaranteed-delivery network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800" dirty="0">
                <a:ea typeface="等线" panose="02010600030101010101" pitchFamily="2" charset="-122"/>
              </a:rPr>
              <a:t>Also called </a:t>
            </a:r>
            <a:r>
              <a:rPr lang="en-US" altLang="zh-CN" sz="1800" dirty="0">
                <a:solidFill>
                  <a:srgbClr val="0096FF"/>
                </a:solidFill>
                <a:ea typeface="等线" panose="02010600030101010101" pitchFamily="2" charset="-122"/>
              </a:rPr>
              <a:t>store-and-forward</a:t>
            </a:r>
            <a:r>
              <a:rPr lang="en-US" altLang="zh-CN" sz="1800" dirty="0">
                <a:ea typeface="等线" panose="02010600030101010101" pitchFamily="2" charset="-122"/>
              </a:rPr>
              <a:t> network, no discarding data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800" dirty="0">
                <a:ea typeface="等线" panose="02010600030101010101" pitchFamily="2" charset="-122"/>
              </a:rPr>
              <a:t>Work with complete messages rather than packets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800" dirty="0">
                <a:ea typeface="等线" panose="02010600030101010101" pitchFamily="2" charset="-122"/>
              </a:rPr>
              <a:t>Use disk for buffering to handle peaks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800" dirty="0">
                <a:ea typeface="等线" panose="02010600030101010101" pitchFamily="2" charset="-122"/>
              </a:rPr>
              <a:t>Tracks individual message to make sure none are lost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000" dirty="0">
                <a:ea typeface="等线" panose="02010600030101010101" pitchFamily="2" charset="-122"/>
              </a:rPr>
              <a:t>In real world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800" dirty="0">
                <a:ea typeface="等线" panose="02010600030101010101" pitchFamily="2" charset="-122"/>
              </a:rPr>
              <a:t>No absolute guarantee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800" dirty="0">
                <a:ea typeface="等线" panose="02010600030101010101" pitchFamily="2" charset="-122"/>
              </a:rPr>
              <a:t>Guaranteed-delivery: higher layer; best-effort: lower layer</a:t>
            </a:r>
            <a:endParaRPr lang="zh-CN" altLang="en-US" sz="1800" dirty="0">
              <a:ea typeface="等线" panose="02010600030101010101" pitchFamily="2" charset="-122"/>
            </a:endParaRPr>
          </a:p>
        </p:txBody>
      </p:sp>
      <p:sp>
        <p:nvSpPr>
          <p:cNvPr id="29699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C24DE3-83BD-0D4A-8E1A-7E53889118F4}" type="slidenum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Adobe 楷体 Std R" charset="0"/>
                <a:cs typeface="Adobe 楷体 Std R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80988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Duplicate Packets and Suppression</a:t>
            </a:r>
            <a:endParaRPr lang="zh-CN" altLang="en-US" dirty="0"/>
          </a:p>
        </p:txBody>
      </p:sp>
      <p:sp>
        <p:nvSpPr>
          <p:cNvPr id="30722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CN" sz="2400" dirty="0">
                <a:ea typeface="等线" panose="02010600030101010101" pitchFamily="2" charset="-122"/>
              </a:rPr>
              <a:t>Discarding packets is common case</a:t>
            </a:r>
          </a:p>
          <a:p>
            <a:pPr lvl="1"/>
            <a:r>
              <a:rPr lang="en-US" altLang="zh-CN" sz="2000" dirty="0">
                <a:ea typeface="等线" panose="02010600030101010101" pitchFamily="2" charset="-122"/>
              </a:rPr>
              <a:t>Many network protocol includes timeout and resend mechanism</a:t>
            </a:r>
          </a:p>
          <a:p>
            <a:pPr eaLnBrk="1" hangingPunct="1"/>
            <a:r>
              <a:rPr lang="en-US" altLang="zh-CN" sz="2400" dirty="0">
                <a:ea typeface="等线" panose="02010600030101010101" pitchFamily="2" charset="-122"/>
              </a:rPr>
              <a:t>When a congested forwarder discards a packet</a:t>
            </a:r>
          </a:p>
          <a:p>
            <a:pPr lvl="1"/>
            <a:r>
              <a:rPr lang="en-US" altLang="zh-CN" sz="2000" dirty="0">
                <a:ea typeface="等线" panose="02010600030101010101" pitchFamily="2" charset="-122"/>
              </a:rPr>
              <a:t>Client does</a:t>
            </a:r>
            <a:r>
              <a:rPr lang="zh-CN" altLang="en-US" sz="2000" dirty="0">
                <a:ea typeface="等线" panose="02010600030101010101" pitchFamily="2" charset="-122"/>
              </a:rPr>
              <a:t> </a:t>
            </a:r>
            <a:r>
              <a:rPr lang="en-US" altLang="zh-CN" sz="2000" dirty="0">
                <a:ea typeface="等线" panose="02010600030101010101" pitchFamily="2" charset="-122"/>
              </a:rPr>
              <a:t>not receive a response as quickly as originally hoped</a:t>
            </a:r>
          </a:p>
          <a:p>
            <a:pPr lvl="1"/>
            <a:r>
              <a:rPr lang="en-US" altLang="zh-CN" sz="2000" dirty="0">
                <a:ea typeface="等线" panose="02010600030101010101" pitchFamily="2" charset="-122"/>
              </a:rPr>
              <a:t>Users may prepared for duplicate requests and responses</a:t>
            </a:r>
          </a:p>
          <a:p>
            <a:pPr lvl="1"/>
            <a:r>
              <a:rPr lang="en-US" altLang="zh-CN" sz="2000" dirty="0">
                <a:ea typeface="等线" panose="02010600030101010101" pitchFamily="2" charset="-122"/>
              </a:rPr>
              <a:t>Detecting duplicates may or may not be important</a:t>
            </a:r>
            <a:endParaRPr lang="zh-CN" altLang="en-US" sz="2000" dirty="0">
              <a:ea typeface="等线" panose="02010600030101010101" pitchFamily="2" charset="-122"/>
            </a:endParaRPr>
          </a:p>
        </p:txBody>
      </p:sp>
      <p:sp>
        <p:nvSpPr>
          <p:cNvPr id="30723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9D53F7-C0DE-3C4C-8BF3-3CCB15E2A159}" type="slidenum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Adobe 楷体 Std R" charset="0"/>
                <a:cs typeface="Adobe 楷体 Std R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75179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841276"/>
            <a:ext cx="3451821" cy="2966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The Network Layer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>
          <a:xfrm>
            <a:off x="628650" y="1521354"/>
            <a:ext cx="8323660" cy="3626115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CN" sz="1800" dirty="0">
                <a:ea typeface="等线" panose="02010600030101010101" pitchFamily="2" charset="-122"/>
              </a:rPr>
              <a:t>Addressing interface</a:t>
            </a:r>
          </a:p>
          <a:p>
            <a:pPr lvl="1"/>
            <a:r>
              <a:rPr lang="en-US" altLang="zh-CN" sz="1800" dirty="0">
                <a:ea typeface="等线" panose="02010600030101010101" pitchFamily="2" charset="-122"/>
              </a:rPr>
              <a:t>Network attachment points</a:t>
            </a:r>
          </a:p>
          <a:p>
            <a:pPr lvl="1"/>
            <a:r>
              <a:rPr lang="en-US" altLang="zh-CN" sz="1800" dirty="0">
                <a:ea typeface="等线" panose="02010600030101010101" pitchFamily="2" charset="-122"/>
              </a:rPr>
              <a:t>Network address</a:t>
            </a:r>
          </a:p>
          <a:p>
            <a:pPr lvl="1"/>
            <a:r>
              <a:rPr lang="en-US" altLang="zh-CN" sz="1800" dirty="0">
                <a:ea typeface="等线" panose="02010600030101010101" pitchFamily="2" charset="-122"/>
              </a:rPr>
              <a:t>Source &amp; destination</a:t>
            </a:r>
          </a:p>
          <a:p>
            <a:pPr lvl="1" eaLnBrk="1" hangingPunct="1"/>
            <a:endParaRPr lang="en-US" altLang="zh-CN" sz="1800" dirty="0">
              <a:ea typeface="等线" panose="02010600030101010101" pitchFamily="2" charset="-122"/>
            </a:endParaRPr>
          </a:p>
          <a:p>
            <a:pPr lvl="1" eaLnBrk="1" hangingPunct="1"/>
            <a:endParaRPr lang="en-US" altLang="zh-CN" sz="1800" dirty="0">
              <a:ea typeface="等线" panose="02010600030101010101" pitchFamily="2" charset="-122"/>
            </a:endParaRPr>
          </a:p>
          <a:p>
            <a:pPr eaLnBrk="1" hangingPunct="1"/>
            <a:r>
              <a:rPr lang="en-US" altLang="zh-CN" sz="1600" b="1" dirty="0">
                <a:ea typeface="等线" panose="02010600030101010101" pitchFamily="2" charset="-122"/>
              </a:rPr>
              <a:t>NETWORK_SEND</a:t>
            </a:r>
            <a:r>
              <a:rPr lang="en-US" altLang="zh-CN" sz="1600" dirty="0">
                <a:ea typeface="等线" panose="02010600030101010101" pitchFamily="2" charset="-122"/>
              </a:rPr>
              <a:t> (</a:t>
            </a:r>
            <a:r>
              <a:rPr lang="en-US" altLang="zh-CN" sz="1600" dirty="0" err="1">
                <a:ea typeface="等线" panose="02010600030101010101" pitchFamily="2" charset="-122"/>
              </a:rPr>
              <a:t>segment_buffer</a:t>
            </a:r>
            <a:r>
              <a:rPr lang="en-US" altLang="zh-CN" sz="1600" dirty="0">
                <a:ea typeface="等线" panose="02010600030101010101" pitchFamily="2" charset="-122"/>
              </a:rPr>
              <a:t>, </a:t>
            </a:r>
            <a:r>
              <a:rPr lang="en-US" altLang="zh-CN" sz="1600" dirty="0" err="1">
                <a:ea typeface="等线" panose="02010600030101010101" pitchFamily="2" charset="-122"/>
              </a:rPr>
              <a:t>destnation</a:t>
            </a:r>
            <a:r>
              <a:rPr lang="en-US" altLang="zh-CN" sz="1600" dirty="0">
                <a:ea typeface="等线" panose="02010600030101010101" pitchFamily="2" charset="-122"/>
              </a:rPr>
              <a:t>, </a:t>
            </a:r>
            <a:r>
              <a:rPr lang="en-US" altLang="zh-CN" sz="1600" dirty="0" err="1">
                <a:ea typeface="等线" panose="02010600030101010101" pitchFamily="2" charset="-122"/>
              </a:rPr>
              <a:t>network_protocol</a:t>
            </a:r>
            <a:r>
              <a:rPr lang="en-US" altLang="zh-CN" sz="1600" dirty="0">
                <a:ea typeface="等线" panose="02010600030101010101" pitchFamily="2" charset="-122"/>
              </a:rPr>
              <a:t>, </a:t>
            </a:r>
            <a:r>
              <a:rPr lang="en-US" altLang="zh-CN" sz="1600" dirty="0" err="1">
                <a:ea typeface="等线" panose="02010600030101010101" pitchFamily="2" charset="-122"/>
              </a:rPr>
              <a:t>end_layer_protocol</a:t>
            </a:r>
            <a:r>
              <a:rPr lang="en-US" altLang="zh-CN" sz="1600" dirty="0">
                <a:ea typeface="等线" panose="02010600030101010101" pitchFamily="2" charset="-122"/>
              </a:rPr>
              <a:t>)</a:t>
            </a:r>
          </a:p>
          <a:p>
            <a:pPr eaLnBrk="1" hangingPunct="1"/>
            <a:r>
              <a:rPr lang="en-US" altLang="zh-CN" sz="1600" b="1" dirty="0">
                <a:ea typeface="等线" panose="02010600030101010101" pitchFamily="2" charset="-122"/>
              </a:rPr>
              <a:t>NETWORK_HANDLE </a:t>
            </a:r>
            <a:r>
              <a:rPr lang="en-US" altLang="zh-CN" sz="1600" dirty="0">
                <a:ea typeface="等线" panose="02010600030101010101" pitchFamily="2" charset="-122"/>
              </a:rPr>
              <a:t>(packet, </a:t>
            </a:r>
            <a:r>
              <a:rPr lang="en-US" altLang="zh-CN" sz="1600" dirty="0" err="1">
                <a:ea typeface="等线" panose="02010600030101010101" pitchFamily="2" charset="-122"/>
              </a:rPr>
              <a:t>network_protocol</a:t>
            </a:r>
            <a:r>
              <a:rPr lang="en-US" altLang="zh-CN" sz="1600" dirty="0">
                <a:ea typeface="等线" panose="02010600030101010101" pitchFamily="2" charset="-122"/>
              </a:rPr>
              <a:t>)</a:t>
            </a:r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88DBE6-FAF8-5A45-9443-D62EC7F411F8}" type="slidenum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dobe 楷体 Std R" charset="0"/>
                <a:cs typeface="Arial" panose="020B0604020202020204" pitchFamily="34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Adobe 楷体 Std R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74995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Managing the Forwarding Table: Routing</a:t>
            </a:r>
          </a:p>
        </p:txBody>
      </p:sp>
      <p:sp>
        <p:nvSpPr>
          <p:cNvPr id="36866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zh-CN" sz="2000" dirty="0">
                <a:ea typeface="等线" panose="02010600030101010101" pitchFamily="2" charset="-122"/>
              </a:rPr>
              <a:t>Routing (or path-finding)</a:t>
            </a:r>
          </a:p>
          <a:p>
            <a:pPr lvl="1" eaLnBrk="1" hangingPunct="1"/>
            <a:r>
              <a:rPr lang="en-US" altLang="zh-CN" sz="1800" dirty="0">
                <a:ea typeface="等线" panose="02010600030101010101" pitchFamily="2" charset="-122"/>
              </a:rPr>
              <a:t>Constructing the tables</a:t>
            </a:r>
          </a:p>
          <a:p>
            <a:pPr eaLnBrk="1" hangingPunct="1"/>
            <a:r>
              <a:rPr lang="en-US" altLang="zh-CN" sz="2000" dirty="0">
                <a:ea typeface="等线" panose="02010600030101010101" pitchFamily="2" charset="-122"/>
              </a:rPr>
              <a:t>Impractical by hand</a:t>
            </a:r>
          </a:p>
          <a:p>
            <a:pPr lvl="1" eaLnBrk="1" hangingPunct="1"/>
            <a:r>
              <a:rPr lang="en-US" altLang="zh-CN" sz="1800" dirty="0">
                <a:ea typeface="等线" panose="02010600030101010101" pitchFamily="2" charset="-122"/>
              </a:rPr>
              <a:t>Determining the best paths requires calculation</a:t>
            </a:r>
          </a:p>
          <a:p>
            <a:pPr lvl="1" eaLnBrk="1" hangingPunct="1"/>
            <a:r>
              <a:rPr lang="en-US" altLang="zh-CN" sz="1800" dirty="0">
                <a:ea typeface="等线" panose="02010600030101010101" pitchFamily="2" charset="-122"/>
              </a:rPr>
              <a:t>Recalculating the table when links change</a:t>
            </a:r>
          </a:p>
          <a:p>
            <a:pPr lvl="1" eaLnBrk="1" hangingPunct="1"/>
            <a:r>
              <a:rPr lang="en-US" altLang="zh-CN" sz="1800" dirty="0">
                <a:ea typeface="等线" panose="02010600030101010101" pitchFamily="2" charset="-122"/>
              </a:rPr>
              <a:t>Recalculating the table when link fails</a:t>
            </a:r>
          </a:p>
          <a:p>
            <a:pPr lvl="1" eaLnBrk="1" hangingPunct="1"/>
            <a:r>
              <a:rPr lang="en-US" altLang="zh-CN" sz="1800" dirty="0">
                <a:ea typeface="等线" panose="02010600030101010101" pitchFamily="2" charset="-122"/>
              </a:rPr>
              <a:t>Adapt according to traffic congestion</a:t>
            </a:r>
          </a:p>
          <a:p>
            <a:pPr eaLnBrk="1" hangingPunct="1"/>
            <a:r>
              <a:rPr lang="en-US" altLang="zh-CN" sz="2000" dirty="0">
                <a:ea typeface="等线" panose="02010600030101010101" pitchFamily="2" charset="-122"/>
              </a:rPr>
              <a:t>Static routing vs. adaptive routing</a:t>
            </a:r>
          </a:p>
          <a:p>
            <a:pPr lvl="1" eaLnBrk="1" hangingPunct="1"/>
            <a:r>
              <a:rPr lang="en-US" altLang="zh-CN" sz="1800" dirty="0">
                <a:ea typeface="等线" panose="02010600030101010101" pitchFamily="2" charset="-122"/>
              </a:rPr>
              <a:t>Adaptive routing requires exchange of info</a:t>
            </a:r>
          </a:p>
        </p:txBody>
      </p:sp>
      <p:sp>
        <p:nvSpPr>
          <p:cNvPr id="36867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CE7CAD-4E83-2D45-AE1C-F8E16CFA27D7}" type="slidenum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dobe 楷体 Std R" charset="0"/>
                <a:cs typeface="Arial" panose="020B0604020202020204" pitchFamily="34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Adobe 楷体 Std R" charset="0"/>
              <a:cs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9496" y="1633364"/>
            <a:ext cx="504056" cy="50405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1633364"/>
            <a:ext cx="504056" cy="50405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5944" y="1633364"/>
            <a:ext cx="504056" cy="50405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9344" y="1633364"/>
            <a:ext cx="504056" cy="50405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2744" y="1633364"/>
            <a:ext cx="504056" cy="50405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1948" y="3073524"/>
            <a:ext cx="432048" cy="432048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280420" y="2632874"/>
            <a:ext cx="21749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96FF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Where are you going?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96FF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cxnSp>
        <p:nvCxnSpPr>
          <p:cNvPr id="10" name="肘形连接符 9"/>
          <p:cNvCxnSpPr>
            <a:stCxn id="4" idx="0"/>
            <a:endCxn id="2" idx="2"/>
          </p:cNvCxnSpPr>
          <p:nvPr/>
        </p:nvCxnSpPr>
        <p:spPr>
          <a:xfrm rot="16200000" flipV="1">
            <a:off x="6596973" y="1861971"/>
            <a:ext cx="495454" cy="1046352"/>
          </a:xfrm>
          <a:prstGeom prst="bentConnector3">
            <a:avLst/>
          </a:prstGeom>
          <a:ln>
            <a:solidFill>
              <a:srgbClr val="0096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肘形连接符 13"/>
          <p:cNvCxnSpPr>
            <a:stCxn id="4" idx="0"/>
            <a:endCxn id="6" idx="2"/>
          </p:cNvCxnSpPr>
          <p:nvPr/>
        </p:nvCxnSpPr>
        <p:spPr>
          <a:xfrm rot="16200000" flipV="1">
            <a:off x="6856337" y="2121335"/>
            <a:ext cx="495454" cy="527624"/>
          </a:xfrm>
          <a:prstGeom prst="bentConnector3">
            <a:avLst>
              <a:gd name="adj1" fmla="val 50000"/>
            </a:avLst>
          </a:prstGeom>
          <a:ln>
            <a:solidFill>
              <a:srgbClr val="0096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肘形连接符 16"/>
          <p:cNvCxnSpPr>
            <a:stCxn id="4" idx="0"/>
            <a:endCxn id="7" idx="2"/>
          </p:cNvCxnSpPr>
          <p:nvPr/>
        </p:nvCxnSpPr>
        <p:spPr>
          <a:xfrm rot="5400000" flipH="1" flipV="1">
            <a:off x="7120197" y="2385099"/>
            <a:ext cx="495454" cy="96"/>
          </a:xfrm>
          <a:prstGeom prst="bentConnector3">
            <a:avLst>
              <a:gd name="adj1" fmla="val 50000"/>
            </a:avLst>
          </a:prstGeom>
          <a:ln>
            <a:solidFill>
              <a:srgbClr val="0096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肘形连接符 19"/>
          <p:cNvCxnSpPr>
            <a:stCxn id="4" idx="0"/>
            <a:endCxn id="8" idx="2"/>
          </p:cNvCxnSpPr>
          <p:nvPr/>
        </p:nvCxnSpPr>
        <p:spPr>
          <a:xfrm rot="5400000" flipH="1" flipV="1">
            <a:off x="7386897" y="2118399"/>
            <a:ext cx="495454" cy="533496"/>
          </a:xfrm>
          <a:prstGeom prst="bentConnector3">
            <a:avLst>
              <a:gd name="adj1" fmla="val 50000"/>
            </a:avLst>
          </a:prstGeom>
          <a:ln>
            <a:solidFill>
              <a:srgbClr val="0096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肘形连接符 22"/>
          <p:cNvCxnSpPr>
            <a:stCxn id="4" idx="0"/>
            <a:endCxn id="9" idx="2"/>
          </p:cNvCxnSpPr>
          <p:nvPr/>
        </p:nvCxnSpPr>
        <p:spPr>
          <a:xfrm rot="5400000" flipH="1" flipV="1">
            <a:off x="7653597" y="1851699"/>
            <a:ext cx="495454" cy="1066896"/>
          </a:xfrm>
          <a:prstGeom prst="bentConnector3">
            <a:avLst>
              <a:gd name="adj1" fmla="val 50000"/>
            </a:avLst>
          </a:prstGeom>
          <a:ln>
            <a:solidFill>
              <a:srgbClr val="0096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23602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IP Route Table</a:t>
            </a:r>
            <a:endParaRPr lang="zh-CN" altLang="en-US" dirty="0"/>
          </a:p>
        </p:txBody>
      </p:sp>
      <p:sp>
        <p:nvSpPr>
          <p:cNvPr id="37890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8F6ED4-1EA7-B649-8F86-ABB56CE789A8}" type="slidenum">
              <a:rPr kumimoji="0" lang="zh-CN" altLang="en-US" sz="9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7891" name="Picture 6" descr="http://wiki.olc.edu/images/4/49/Network_router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8" t="3098" r="1968" b="3011"/>
          <a:stretch>
            <a:fillRect/>
          </a:stretch>
        </p:blipFill>
        <p:spPr bwMode="auto">
          <a:xfrm>
            <a:off x="1600200" y="1587500"/>
            <a:ext cx="5740004" cy="3395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2" name="矩形 7"/>
          <p:cNvSpPr>
            <a:spLocks noChangeArrowheads="1"/>
          </p:cNvSpPr>
          <p:nvPr/>
        </p:nvSpPr>
        <p:spPr bwMode="auto">
          <a:xfrm>
            <a:off x="3962400" y="2984500"/>
            <a:ext cx="1828800" cy="1333500"/>
          </a:xfrm>
          <a:prstGeom prst="rect">
            <a:avLst/>
          </a:prstGeom>
          <a:noFill/>
          <a:ln w="38100">
            <a:solidFill>
              <a:srgbClr val="009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71323" tIns="35662" rIns="71323" bIns="35662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6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1026" name="Picture 2" descr="“路由器”的图片搜索结果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162" b="37679"/>
          <a:stretch/>
        </p:blipFill>
        <p:spPr bwMode="auto">
          <a:xfrm>
            <a:off x="4644008" y="4513684"/>
            <a:ext cx="285750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4620879" y="5236436"/>
            <a:ext cx="2857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96FF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Interface 1 … Interface N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96FF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cxnSp>
        <p:nvCxnSpPr>
          <p:cNvPr id="4" name="直接连接符 3"/>
          <p:cNvCxnSpPr/>
          <p:nvPr/>
        </p:nvCxnSpPr>
        <p:spPr>
          <a:xfrm flipH="1">
            <a:off x="5580112" y="4896604"/>
            <a:ext cx="211088" cy="339832"/>
          </a:xfrm>
          <a:prstGeom prst="line">
            <a:avLst/>
          </a:prstGeom>
          <a:ln w="12700">
            <a:solidFill>
              <a:srgbClr val="009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6526777" y="4922893"/>
            <a:ext cx="205463" cy="313543"/>
          </a:xfrm>
          <a:prstGeom prst="line">
            <a:avLst/>
          </a:prstGeom>
          <a:ln w="12700">
            <a:solidFill>
              <a:srgbClr val="009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48327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Control-plane VS. Data-plane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533376"/>
            <a:ext cx="3610744" cy="411628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kumimoji="1" lang="en-US" altLang="zh-CN" sz="2400" b="1" dirty="0"/>
              <a:t>Control-plane</a:t>
            </a:r>
          </a:p>
          <a:p>
            <a:pPr lvl="1">
              <a:lnSpc>
                <a:spcPct val="100000"/>
              </a:lnSpc>
            </a:pPr>
            <a:r>
              <a:rPr kumimoji="1" lang="en-US" altLang="zh-CN" sz="2000" dirty="0"/>
              <a:t>Control the data flow by defining rules</a:t>
            </a:r>
          </a:p>
          <a:p>
            <a:pPr lvl="1">
              <a:lnSpc>
                <a:spcPct val="100000"/>
              </a:lnSpc>
            </a:pPr>
            <a:r>
              <a:rPr kumimoji="1" lang="en-US" altLang="zh-CN" sz="2000" dirty="0"/>
              <a:t>E.g., the routing algorithm</a:t>
            </a:r>
          </a:p>
        </p:txBody>
      </p: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C90D1DE8-CCAB-4744-B708-26F381E5A75D}"/>
              </a:ext>
            </a:extLst>
          </p:cNvPr>
          <p:cNvSpPr txBox="1">
            <a:spLocks/>
          </p:cNvSpPr>
          <p:nvPr/>
        </p:nvSpPr>
        <p:spPr>
          <a:xfrm>
            <a:off x="4572000" y="1549524"/>
            <a:ext cx="4114800" cy="41162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kumimoji="1" lang="en-US" altLang="zh-CN" sz="2400" b="1" dirty="0">
                <a:latin typeface="Arial" panose="020B0604020202020204" pitchFamily="34" charset="0"/>
                <a:cs typeface="Arial" panose="020B0604020202020204" pitchFamily="34" charset="0"/>
              </a:rPr>
              <a:t>Data-plane</a:t>
            </a:r>
          </a:p>
          <a:p>
            <a:pPr lvl="1">
              <a:lnSpc>
                <a:spcPct val="100000"/>
              </a:lnSpc>
            </a:pPr>
            <a:r>
              <a:rPr kumimoji="1"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The data-path which copies data according to the rules</a:t>
            </a:r>
          </a:p>
          <a:p>
            <a:pPr lvl="1">
              <a:lnSpc>
                <a:spcPct val="100000"/>
              </a:lnSpc>
            </a:pPr>
            <a:r>
              <a:rPr kumimoji="1"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Performance critical</a:t>
            </a:r>
          </a:p>
          <a:p>
            <a:pPr lvl="1">
              <a:lnSpc>
                <a:spcPct val="100000"/>
              </a:lnSpc>
            </a:pPr>
            <a:r>
              <a:rPr kumimoji="1"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E.g., the IP forwarding process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4BA9C057-263C-0049-815B-CECC95800A75}"/>
              </a:ext>
            </a:extLst>
          </p:cNvPr>
          <p:cNvSpPr/>
          <p:nvPr/>
        </p:nvSpPr>
        <p:spPr>
          <a:xfrm>
            <a:off x="3460192" y="4150320"/>
            <a:ext cx="1728192" cy="2160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DC3EF2C-A70D-D242-ACA7-A2115EE5B021}"/>
              </a:ext>
            </a:extLst>
          </p:cNvPr>
          <p:cNvSpPr/>
          <p:nvPr/>
        </p:nvSpPr>
        <p:spPr>
          <a:xfrm>
            <a:off x="3460192" y="4353520"/>
            <a:ext cx="1728192" cy="2160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A0DCB0EC-DBA9-0241-8056-09E368D258A5}"/>
              </a:ext>
            </a:extLst>
          </p:cNvPr>
          <p:cNvSpPr/>
          <p:nvPr/>
        </p:nvSpPr>
        <p:spPr>
          <a:xfrm>
            <a:off x="3460192" y="4569544"/>
            <a:ext cx="1728192" cy="2160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F63B8AFD-67BA-0440-A003-2A1C701DAD83}"/>
              </a:ext>
            </a:extLst>
          </p:cNvPr>
          <p:cNvSpPr/>
          <p:nvPr/>
        </p:nvSpPr>
        <p:spPr>
          <a:xfrm>
            <a:off x="3460192" y="4785568"/>
            <a:ext cx="1728192" cy="2160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肘形连接符 11">
            <a:extLst>
              <a:ext uri="{FF2B5EF4-FFF2-40B4-BE49-F238E27FC236}">
                <a16:creationId xmlns:a16="http://schemas.microsoft.com/office/drawing/2014/main" id="{ED42CFFE-13DA-4B49-AE96-F180472610D6}"/>
              </a:ext>
            </a:extLst>
          </p:cNvPr>
          <p:cNvCxnSpPr>
            <a:cxnSpLocks/>
          </p:cNvCxnSpPr>
          <p:nvPr/>
        </p:nvCxnSpPr>
        <p:spPr>
          <a:xfrm>
            <a:off x="1835696" y="3777456"/>
            <a:ext cx="1372468" cy="804912"/>
          </a:xfrm>
          <a:prstGeom prst="bentConnector3">
            <a:avLst>
              <a:gd name="adj1" fmla="val -585"/>
            </a:avLst>
          </a:prstGeom>
          <a:ln w="1587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肘形连接符 15">
            <a:extLst>
              <a:ext uri="{FF2B5EF4-FFF2-40B4-BE49-F238E27FC236}">
                <a16:creationId xmlns:a16="http://schemas.microsoft.com/office/drawing/2014/main" id="{59C5B0BF-F237-ED4E-98D7-F8784107F518}"/>
              </a:ext>
            </a:extLst>
          </p:cNvPr>
          <p:cNvCxnSpPr>
            <a:cxnSpLocks/>
          </p:cNvCxnSpPr>
          <p:nvPr/>
        </p:nvCxnSpPr>
        <p:spPr>
          <a:xfrm flipV="1">
            <a:off x="5292080" y="3777456"/>
            <a:ext cx="1656184" cy="804912"/>
          </a:xfrm>
          <a:prstGeom prst="bentConnector3">
            <a:avLst>
              <a:gd name="adj1" fmla="val 100099"/>
            </a:avLst>
          </a:prstGeom>
          <a:ln w="1587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>
            <a:extLst>
              <a:ext uri="{FF2B5EF4-FFF2-40B4-BE49-F238E27FC236}">
                <a16:creationId xmlns:a16="http://schemas.microsoft.com/office/drawing/2014/main" id="{66484204-CF1B-454E-B095-C24605AC63D3}"/>
              </a:ext>
            </a:extLst>
          </p:cNvPr>
          <p:cNvSpPr/>
          <p:nvPr/>
        </p:nvSpPr>
        <p:spPr>
          <a:xfrm>
            <a:off x="2143909" y="4166221"/>
            <a:ext cx="6662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i="1" dirty="0">
                <a:solidFill>
                  <a:srgbClr val="009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write</a:t>
            </a:r>
            <a:endParaRPr lang="zh-CN" altLang="en-US" dirty="0">
              <a:solidFill>
                <a:srgbClr val="0096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4A061624-AD6B-3A40-80B2-7DE37E599692}"/>
              </a:ext>
            </a:extLst>
          </p:cNvPr>
          <p:cNvSpPr/>
          <p:nvPr/>
        </p:nvSpPr>
        <p:spPr>
          <a:xfrm>
            <a:off x="5682956" y="4127843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i="1" dirty="0">
                <a:solidFill>
                  <a:srgbClr val="009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read</a:t>
            </a:r>
            <a:endParaRPr lang="zh-CN" altLang="en-US" dirty="0">
              <a:solidFill>
                <a:srgbClr val="0096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FBBEC420-1D2B-D24D-9984-40265DA6A400}"/>
              </a:ext>
            </a:extLst>
          </p:cNvPr>
          <p:cNvSpPr/>
          <p:nvPr/>
        </p:nvSpPr>
        <p:spPr>
          <a:xfrm>
            <a:off x="3563888" y="5032950"/>
            <a:ext cx="15824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009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routing table</a:t>
            </a:r>
            <a:endParaRPr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29574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Routing</a:t>
            </a:r>
            <a:endParaRPr kumimoji="1"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How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routing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table?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542851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Goal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Routing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Protocol</a:t>
            </a:r>
            <a:endParaRPr kumimoji="1"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260303"/>
          </a:xfrm>
        </p:spPr>
        <p:txBody>
          <a:bodyPr>
            <a:normAutofit fontScale="85000" lnSpcReduction="20000"/>
          </a:bodyPr>
          <a:lstStyle/>
          <a:p>
            <a:r>
              <a:rPr kumimoji="1" lang="en-US" altLang="zh-CN" sz="2800" dirty="0"/>
              <a:t>Allow each switch to know, for every node </a:t>
            </a:r>
            <a:r>
              <a:rPr kumimoji="1" lang="en-US" altLang="zh-CN" sz="2800" b="1" dirty="0" err="1">
                <a:solidFill>
                  <a:srgbClr val="0096FF"/>
                </a:solidFill>
              </a:rPr>
              <a:t>dst</a:t>
            </a:r>
            <a:r>
              <a:rPr kumimoji="1" lang="en-US" altLang="zh-CN" sz="2800" dirty="0">
                <a:solidFill>
                  <a:schemeClr val="accent2"/>
                </a:solidFill>
              </a:rPr>
              <a:t> </a:t>
            </a:r>
            <a:r>
              <a:rPr kumimoji="1" lang="en-US" altLang="zh-CN" sz="2800" dirty="0"/>
              <a:t>in the network, a route to </a:t>
            </a:r>
            <a:r>
              <a:rPr kumimoji="1" lang="en-US" altLang="zh-CN" sz="2800" b="1" dirty="0" err="1">
                <a:solidFill>
                  <a:srgbClr val="0096FF"/>
                </a:solidFill>
              </a:rPr>
              <a:t>dst</a:t>
            </a:r>
            <a:r>
              <a:rPr kumimoji="1" lang="en-US" altLang="zh-CN" sz="2800" dirty="0">
                <a:solidFill>
                  <a:schemeClr val="accent2"/>
                </a:solidFill>
              </a:rPr>
              <a:t> </a:t>
            </a:r>
            <a:endParaRPr kumimoji="1" lang="zh-CN" altLang="en-US" sz="2800" dirty="0">
              <a:solidFill>
                <a:schemeClr val="accent2"/>
              </a:solidFill>
            </a:endParaRPr>
          </a:p>
          <a:p>
            <a:endParaRPr kumimoji="1" lang="zh-CN" altLang="en-US" sz="2800" dirty="0">
              <a:solidFill>
                <a:schemeClr val="accent2"/>
              </a:solidFill>
            </a:endParaRPr>
          </a:p>
          <a:p>
            <a:r>
              <a:rPr kumimoji="1" lang="en-US" altLang="zh-CN" sz="2800" dirty="0"/>
              <a:t>Allow each switch to know, for every node </a:t>
            </a:r>
            <a:r>
              <a:rPr kumimoji="1" lang="en-US" altLang="zh-CN" sz="2800" b="1" dirty="0" err="1">
                <a:solidFill>
                  <a:srgbClr val="0096FF"/>
                </a:solidFill>
              </a:rPr>
              <a:t>dst</a:t>
            </a:r>
            <a:r>
              <a:rPr kumimoji="1" lang="en-US" altLang="zh-CN" sz="2800" dirty="0">
                <a:solidFill>
                  <a:schemeClr val="accent2"/>
                </a:solidFill>
              </a:rPr>
              <a:t> </a:t>
            </a:r>
            <a:r>
              <a:rPr kumimoji="1" lang="en-US" altLang="zh-CN" sz="2800" dirty="0"/>
              <a:t>in the network, a </a:t>
            </a:r>
            <a:r>
              <a:rPr kumimoji="1" lang="en-US" altLang="zh-CN" sz="2800" b="1" dirty="0"/>
              <a:t>minimum-cost</a:t>
            </a:r>
            <a:r>
              <a:rPr kumimoji="1" lang="en-US" altLang="zh-CN" sz="2800" dirty="0"/>
              <a:t> </a:t>
            </a:r>
            <a:r>
              <a:rPr kumimoji="1" lang="en-US" altLang="zh-CN" sz="2800" b="1" dirty="0"/>
              <a:t>route</a:t>
            </a:r>
            <a:r>
              <a:rPr kumimoji="1" lang="en-US" altLang="zh-CN" sz="2800" dirty="0"/>
              <a:t> to </a:t>
            </a:r>
            <a:r>
              <a:rPr kumimoji="1" lang="en-US" altLang="zh-CN" sz="2800" b="1" dirty="0" err="1">
                <a:solidFill>
                  <a:srgbClr val="0096FF"/>
                </a:solidFill>
              </a:rPr>
              <a:t>dst</a:t>
            </a:r>
            <a:r>
              <a:rPr kumimoji="1" lang="en-US" altLang="zh-CN" sz="2800" b="1" dirty="0">
                <a:solidFill>
                  <a:srgbClr val="0096FF"/>
                </a:solidFill>
              </a:rPr>
              <a:t> </a:t>
            </a:r>
            <a:endParaRPr kumimoji="1" lang="zh-CN" altLang="en-US" sz="2800" b="1" dirty="0">
              <a:solidFill>
                <a:srgbClr val="0096FF"/>
              </a:solidFill>
            </a:endParaRPr>
          </a:p>
          <a:p>
            <a:endParaRPr lang="zh-CN" altLang="en-US" sz="2800" dirty="0"/>
          </a:p>
          <a:p>
            <a:r>
              <a:rPr lang="en-US" altLang="zh-CN" sz="2800" dirty="0"/>
              <a:t>Build a routing table at each switch, such that </a:t>
            </a:r>
            <a:r>
              <a:rPr lang="en-US" altLang="zh-CN" sz="2800" dirty="0" err="1"/>
              <a:t>routing_table</a:t>
            </a:r>
            <a:r>
              <a:rPr lang="en-US" altLang="zh-CN" sz="2800" dirty="0"/>
              <a:t>[</a:t>
            </a:r>
            <a:r>
              <a:rPr kumimoji="1" lang="en-US" altLang="zh-CN" sz="2800" b="1" dirty="0" err="1">
                <a:solidFill>
                  <a:srgbClr val="0096FF"/>
                </a:solidFill>
              </a:rPr>
              <a:t>dst</a:t>
            </a:r>
            <a:r>
              <a:rPr lang="en-US" altLang="zh-CN" sz="2800" dirty="0"/>
              <a:t>] contains a </a:t>
            </a:r>
            <a:r>
              <a:rPr lang="en-US" altLang="zh-CN" sz="2800" b="1" dirty="0"/>
              <a:t>minimum-cost route </a:t>
            </a:r>
            <a:r>
              <a:rPr lang="en-US" altLang="zh-CN" sz="2800" dirty="0"/>
              <a:t>to </a:t>
            </a:r>
            <a:r>
              <a:rPr kumimoji="1" lang="en-US" altLang="zh-CN" sz="2800" b="1" dirty="0" err="1">
                <a:solidFill>
                  <a:srgbClr val="0096FF"/>
                </a:solidFill>
              </a:rPr>
              <a:t>dst</a:t>
            </a:r>
            <a:r>
              <a:rPr kumimoji="1" lang="en-US" altLang="zh-CN" sz="2800" b="1" dirty="0">
                <a:solidFill>
                  <a:srgbClr val="0096FF"/>
                </a:solidFill>
              </a:rPr>
              <a:t> </a:t>
            </a:r>
          </a:p>
          <a:p>
            <a:endParaRPr kumimoji="1" lang="zh-CN" altLang="en-US" sz="2800" dirty="0"/>
          </a:p>
        </p:txBody>
      </p:sp>
      <p:sp>
        <p:nvSpPr>
          <p:cNvPr id="6" name="下箭头 5"/>
          <p:cNvSpPr/>
          <p:nvPr/>
        </p:nvSpPr>
        <p:spPr>
          <a:xfrm>
            <a:off x="4210448" y="2281436"/>
            <a:ext cx="360040" cy="432048"/>
          </a:xfrm>
          <a:prstGeom prst="dow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下箭头 6"/>
          <p:cNvSpPr/>
          <p:nvPr/>
        </p:nvSpPr>
        <p:spPr>
          <a:xfrm>
            <a:off x="4210448" y="3793604"/>
            <a:ext cx="360040" cy="432048"/>
          </a:xfrm>
          <a:prstGeom prst="dow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80845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Distributed Routing:</a:t>
            </a:r>
            <a:r>
              <a:rPr kumimoji="1" lang="zh-CN" altLang="en-US" dirty="0"/>
              <a:t> </a:t>
            </a:r>
            <a:r>
              <a:rPr kumimoji="1" lang="en-US" altLang="zh-CN" dirty="0"/>
              <a:t>3</a:t>
            </a:r>
            <a:r>
              <a:rPr kumimoji="1" lang="zh-CN" altLang="en-US" dirty="0"/>
              <a:t> </a:t>
            </a:r>
            <a:r>
              <a:rPr kumimoji="1" lang="en-US" altLang="zh-CN" dirty="0"/>
              <a:t>Steps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General 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6315044" cy="3771636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kumimoji="1" lang="en-US" altLang="zh-CN" sz="2400" dirty="0"/>
              <a:t>Nodes learn about their neighbors via the </a:t>
            </a:r>
            <a:r>
              <a:rPr kumimoji="1" lang="en-US" altLang="zh-CN" sz="2400" b="1" dirty="0">
                <a:solidFill>
                  <a:srgbClr val="0096FF"/>
                </a:solidFill>
              </a:rPr>
              <a:t>HELLO protocol </a:t>
            </a:r>
            <a:endParaRPr kumimoji="1" lang="zh-CN" altLang="en-US" sz="2400" b="1" dirty="0">
              <a:solidFill>
                <a:srgbClr val="0096FF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kumimoji="1" lang="en-US" altLang="zh-CN" sz="2400" dirty="0"/>
              <a:t>Nodes learn about other reachable nodes via </a:t>
            </a:r>
            <a:r>
              <a:rPr kumimoji="1" lang="en-US" altLang="zh-CN" sz="2400" b="1" dirty="0">
                <a:solidFill>
                  <a:srgbClr val="0096FF"/>
                </a:solidFill>
              </a:rPr>
              <a:t>advertisements</a:t>
            </a:r>
            <a:r>
              <a:rPr kumimoji="1" lang="en-US" altLang="zh-CN" sz="2400" dirty="0">
                <a:solidFill>
                  <a:schemeClr val="accent2"/>
                </a:solidFill>
              </a:rPr>
              <a:t> </a:t>
            </a:r>
            <a:endParaRPr kumimoji="1" lang="zh-CN" altLang="en-US" sz="2400" dirty="0">
              <a:solidFill>
                <a:schemeClr val="accent2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kumimoji="1" lang="en-US" altLang="zh-CN" sz="2400" dirty="0"/>
              <a:t>Nodes determine the </a:t>
            </a:r>
            <a:r>
              <a:rPr kumimoji="1" lang="en-US" altLang="zh-CN" sz="2400" b="1" dirty="0">
                <a:solidFill>
                  <a:srgbClr val="0096FF"/>
                </a:solidFill>
              </a:rPr>
              <a:t>minimum-cost</a:t>
            </a:r>
            <a:r>
              <a:rPr kumimoji="1" lang="en-US" altLang="zh-CN" sz="2400" dirty="0"/>
              <a:t> routes (of the routes they know about) 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4248" y="1057300"/>
            <a:ext cx="2099320" cy="137117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2244" y="2497460"/>
            <a:ext cx="2156619" cy="144416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4248" y="4013633"/>
            <a:ext cx="2041300" cy="1370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9899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Two</a:t>
            </a:r>
            <a:r>
              <a:rPr kumimoji="1" lang="zh-CN" altLang="en-US" dirty="0"/>
              <a:t> </a:t>
            </a:r>
            <a:r>
              <a:rPr kumimoji="1" lang="en-US" altLang="zh-CN" dirty="0"/>
              <a:t>Types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Routing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Protocol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723312" cy="3771636"/>
          </a:xfrm>
        </p:spPr>
        <p:txBody>
          <a:bodyPr>
            <a:normAutofit/>
          </a:bodyPr>
          <a:lstStyle/>
          <a:p>
            <a:r>
              <a:rPr kumimoji="1" lang="en-US" altLang="zh-CN" sz="2400" dirty="0"/>
              <a:t>Protocol 1: </a:t>
            </a:r>
            <a:r>
              <a:rPr kumimoji="1" lang="en-US" altLang="zh-CN" sz="2400" b="1" dirty="0">
                <a:solidFill>
                  <a:srgbClr val="0096FF"/>
                </a:solidFill>
              </a:rPr>
              <a:t>Link-state</a:t>
            </a:r>
            <a:endParaRPr kumimoji="1" lang="zh-CN" altLang="en-US" sz="2400" b="1" dirty="0">
              <a:solidFill>
                <a:srgbClr val="0096FF"/>
              </a:solidFill>
            </a:endParaRPr>
          </a:p>
          <a:p>
            <a:pPr lvl="1"/>
            <a:r>
              <a:rPr kumimoji="1" lang="en-US" altLang="zh-CN" sz="2000" dirty="0"/>
              <a:t>Nodes advertise to </a:t>
            </a:r>
            <a:r>
              <a:rPr kumimoji="1" lang="en-US" altLang="zh-CN" sz="2000" u="sng" dirty="0"/>
              <a:t>everyone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their </a:t>
            </a:r>
            <a:r>
              <a:rPr kumimoji="1" lang="en-US" altLang="zh-CN" sz="2000" u="sng" dirty="0"/>
              <a:t>costs to their neighbors</a:t>
            </a:r>
            <a:endParaRPr kumimoji="1" lang="zh-CN" altLang="en-US" sz="2000" u="sng" dirty="0"/>
          </a:p>
          <a:p>
            <a:pPr lvl="2"/>
            <a:r>
              <a:rPr kumimoji="1" lang="en-US" altLang="zh-CN" sz="1800" dirty="0"/>
              <a:t>via </a:t>
            </a:r>
            <a:r>
              <a:rPr kumimoji="1" lang="en-US" altLang="zh-CN" sz="1800" i="1" dirty="0">
                <a:solidFill>
                  <a:schemeClr val="accent2"/>
                </a:solidFill>
              </a:rPr>
              <a:t>flooding</a:t>
            </a:r>
            <a:endParaRPr kumimoji="1" lang="zh-CN" altLang="en-US" sz="1800" i="1" dirty="0">
              <a:solidFill>
                <a:schemeClr val="accent2"/>
              </a:solidFill>
            </a:endParaRPr>
          </a:p>
          <a:p>
            <a:pPr lvl="1"/>
            <a:r>
              <a:rPr kumimoji="1" lang="en-US" altLang="zh-CN" sz="2000" dirty="0"/>
              <a:t>Integrate using </a:t>
            </a:r>
            <a:r>
              <a:rPr kumimoji="1" lang="en-US" altLang="zh-CN" sz="2000" b="1" dirty="0"/>
              <a:t>Dijkstra's</a:t>
            </a:r>
            <a:r>
              <a:rPr kumimoji="1" lang="zh-CN" altLang="en-US" sz="2000" b="1" dirty="0"/>
              <a:t> </a:t>
            </a:r>
            <a:r>
              <a:rPr kumimoji="1" lang="en-US" altLang="zh-CN" sz="2000" b="1" dirty="0"/>
              <a:t>shortest</a:t>
            </a:r>
            <a:r>
              <a:rPr kumimoji="1" lang="zh-CN" altLang="en-US" sz="2000" b="1" dirty="0"/>
              <a:t> </a:t>
            </a:r>
            <a:r>
              <a:rPr kumimoji="1" lang="en-US" altLang="zh-CN" sz="2000" b="1" dirty="0"/>
              <a:t>path</a:t>
            </a:r>
            <a:r>
              <a:rPr kumimoji="1" lang="zh-CN" altLang="en-US" sz="2000" b="1" dirty="0"/>
              <a:t> </a:t>
            </a:r>
            <a:r>
              <a:rPr kumimoji="1" lang="en-US" altLang="zh-CN" sz="2000" b="1" dirty="0"/>
              <a:t>algorithm</a:t>
            </a:r>
          </a:p>
          <a:p>
            <a:r>
              <a:rPr kumimoji="1" lang="en-US" altLang="zh-CN" sz="2400" dirty="0"/>
              <a:t>Protocol 2: </a:t>
            </a:r>
            <a:r>
              <a:rPr kumimoji="1" lang="en-US" altLang="zh-CN" sz="2400" b="1" dirty="0">
                <a:solidFill>
                  <a:srgbClr val="0096FF"/>
                </a:solidFill>
              </a:rPr>
              <a:t>Distance-vector</a:t>
            </a:r>
            <a:endParaRPr kumimoji="1" lang="zh-CN" altLang="en-US" sz="2400" b="1" dirty="0">
              <a:solidFill>
                <a:srgbClr val="0096FF"/>
              </a:solidFill>
            </a:endParaRPr>
          </a:p>
          <a:p>
            <a:pPr lvl="1"/>
            <a:r>
              <a:rPr kumimoji="1" lang="en-US" altLang="zh-CN" sz="2000" dirty="0"/>
              <a:t>Nodes advertise to </a:t>
            </a:r>
            <a:r>
              <a:rPr kumimoji="1" lang="en-US" altLang="zh-CN" sz="2000" u="sng" dirty="0"/>
              <a:t>neighbors</a:t>
            </a:r>
            <a:r>
              <a:rPr kumimoji="1" lang="en-US" altLang="zh-CN" sz="2000" dirty="0"/>
              <a:t> with their </a:t>
            </a:r>
            <a:r>
              <a:rPr kumimoji="1" lang="en-US" altLang="zh-CN" sz="2000" u="sng" dirty="0"/>
              <a:t>cost to all known nodes</a:t>
            </a:r>
            <a:endParaRPr kumimoji="1" lang="zh-CN" altLang="en-US" sz="2000" u="sng" dirty="0"/>
          </a:p>
          <a:p>
            <a:pPr lvl="1"/>
            <a:r>
              <a:rPr kumimoji="1" lang="en-US" altLang="zh-CN" sz="2000" dirty="0"/>
              <a:t>Update routes via </a:t>
            </a:r>
            <a:r>
              <a:rPr kumimoji="1" lang="en-US" altLang="zh-CN" sz="2000" b="1" dirty="0"/>
              <a:t>Bellman-Ford</a:t>
            </a:r>
            <a:r>
              <a:rPr kumimoji="1" lang="zh-CN" altLang="en-US" sz="2000" b="1" dirty="0"/>
              <a:t> </a:t>
            </a:r>
            <a:r>
              <a:rPr kumimoji="1" lang="en-US" altLang="zh-CN" sz="2000" dirty="0"/>
              <a:t>integration</a:t>
            </a:r>
            <a:endParaRPr kumimoji="1" lang="zh-CN" altLang="en-US" sz="2000" dirty="0"/>
          </a:p>
          <a:p>
            <a:pPr lvl="1"/>
            <a:endParaRPr kumimoji="1"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40973912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634790-3C0F-CB4B-81B1-8DEC51628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Link-state Routing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8B857CA-0A21-5044-A772-E6CDC668C3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808" y="1204002"/>
            <a:ext cx="8028384" cy="4510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5667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59A742E-E6D9-0F4B-B1C2-B91A164DE7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Link-state Routing</a:t>
            </a:r>
            <a:r>
              <a:rPr kumimoji="1" lang="zh-CN" altLang="en-US" dirty="0"/>
              <a:t> 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CB570B7-91E5-A64D-9DDA-CA41438433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88295"/>
          </a:xfrm>
        </p:spPr>
        <p:txBody>
          <a:bodyPr>
            <a:normAutofit fontScale="70000" lnSpcReduction="20000"/>
          </a:bodyPr>
          <a:lstStyle/>
          <a:p>
            <a:r>
              <a:rPr kumimoji="1" lang="en-US" altLang="zh-CN" dirty="0"/>
              <a:t>K</a:t>
            </a:r>
            <a:r>
              <a:rPr kumimoji="1" lang="en" altLang="zh-CN" dirty="0" err="1"/>
              <a:t>eep</a:t>
            </a:r>
            <a:r>
              <a:rPr kumimoji="1" lang="en" altLang="zh-CN" dirty="0"/>
              <a:t> track of W, the set of nodes haven't processed yet</a:t>
            </a:r>
          </a:p>
          <a:p>
            <a:pPr lvl="1"/>
            <a:r>
              <a:rPr kumimoji="1" lang="en" altLang="zh-CN" dirty="0"/>
              <a:t>Initially, W is all nodes in the network</a:t>
            </a:r>
          </a:p>
          <a:p>
            <a:r>
              <a:rPr kumimoji="1" lang="en-US" altLang="zh-CN" dirty="0"/>
              <a:t>K</a:t>
            </a:r>
            <a:r>
              <a:rPr kumimoji="1" lang="en" altLang="zh-CN" dirty="0" err="1"/>
              <a:t>eep</a:t>
            </a:r>
            <a:r>
              <a:rPr kumimoji="1" lang="en" altLang="zh-CN" dirty="0"/>
              <a:t> track of the current costs and routes to all of the nodes. Initially:</a:t>
            </a:r>
          </a:p>
          <a:p>
            <a:pPr lvl="1"/>
            <a:r>
              <a:rPr kumimoji="1" lang="en" altLang="zh-CN" dirty="0" err="1"/>
              <a:t>routing_table</a:t>
            </a:r>
            <a:r>
              <a:rPr kumimoji="1" lang="en" altLang="zh-CN" dirty="0"/>
              <a:t>[self] = Self; </a:t>
            </a:r>
            <a:r>
              <a:rPr kumimoji="1" lang="en" altLang="zh-CN" dirty="0" err="1"/>
              <a:t>routing_table</a:t>
            </a:r>
            <a:r>
              <a:rPr kumimoji="1" lang="en" altLang="zh-CN" dirty="0"/>
              <a:t>[anyone else] = ? </a:t>
            </a:r>
          </a:p>
          <a:p>
            <a:pPr lvl="1"/>
            <a:r>
              <a:rPr kumimoji="1" lang="en" altLang="zh-CN" dirty="0" err="1"/>
              <a:t>cost_table</a:t>
            </a:r>
            <a:r>
              <a:rPr kumimoji="1" lang="en" altLang="zh-CN" dirty="0"/>
              <a:t>[self] = 0; </a:t>
            </a:r>
            <a:r>
              <a:rPr kumimoji="1" lang="en" altLang="zh-CN" dirty="0" err="1"/>
              <a:t>cost_table</a:t>
            </a:r>
            <a:r>
              <a:rPr kumimoji="1" lang="en" altLang="zh-CN" dirty="0"/>
              <a:t>[anyone else] = infinity</a:t>
            </a:r>
          </a:p>
          <a:p>
            <a:r>
              <a:rPr kumimoji="1" lang="en" altLang="zh-CN" dirty="0"/>
              <a:t>While W is not empty:</a:t>
            </a:r>
          </a:p>
          <a:p>
            <a:pPr lvl="1"/>
            <a:r>
              <a:rPr kumimoji="1" lang="en" altLang="zh-CN" dirty="0"/>
              <a:t>1. u = the node in W we have the minimum cost to so far </a:t>
            </a:r>
          </a:p>
          <a:p>
            <a:pPr lvl="1"/>
            <a:r>
              <a:rPr kumimoji="1" lang="en" altLang="zh-CN" dirty="0"/>
              <a:t>2. Remove u from W</a:t>
            </a:r>
          </a:p>
          <a:p>
            <a:pPr lvl="1"/>
            <a:r>
              <a:rPr kumimoji="1" lang="en" altLang="zh-CN" dirty="0"/>
              <a:t>3. For every neighbor v of u:</a:t>
            </a:r>
            <a:r>
              <a:rPr kumimoji="1" lang="zh-CN" altLang="en-US" dirty="0"/>
              <a:t> </a:t>
            </a:r>
            <a:br>
              <a:rPr kumimoji="1" lang="en-US" altLang="zh-CN" dirty="0"/>
            </a:br>
            <a:r>
              <a:rPr kumimoji="1" lang="en-US" altLang="zh-CN" dirty="0"/>
              <a:t>	</a:t>
            </a:r>
            <a:r>
              <a:rPr kumimoji="1" lang="en" altLang="zh-CN" dirty="0"/>
              <a:t>d = </a:t>
            </a:r>
            <a:r>
              <a:rPr kumimoji="1" lang="en" altLang="zh-CN" dirty="0" err="1"/>
              <a:t>cost_table</a:t>
            </a:r>
            <a:r>
              <a:rPr kumimoji="1" lang="en" altLang="zh-CN" dirty="0"/>
              <a:t>[u] + cost(u, v) </a:t>
            </a:r>
            <a:br>
              <a:rPr kumimoji="1" lang="en" altLang="zh-CN" dirty="0"/>
            </a:br>
            <a:r>
              <a:rPr kumimoji="1" lang="en-US" altLang="zh-CN" dirty="0"/>
              <a:t>	</a:t>
            </a:r>
            <a:r>
              <a:rPr kumimoji="1" lang="en" altLang="zh-CN" dirty="0"/>
              <a:t>if d &lt; </a:t>
            </a:r>
            <a:r>
              <a:rPr kumimoji="1" lang="en" altLang="zh-CN" dirty="0" err="1"/>
              <a:t>cost_table</a:t>
            </a:r>
            <a:r>
              <a:rPr kumimoji="1" lang="en" altLang="zh-CN" dirty="0"/>
              <a:t>[v]</a:t>
            </a:r>
            <a:br>
              <a:rPr kumimoji="1" lang="en" altLang="zh-CN" dirty="0"/>
            </a:br>
            <a:r>
              <a:rPr kumimoji="1" lang="en" altLang="zh-CN" dirty="0"/>
              <a:t>	</a:t>
            </a:r>
            <a:r>
              <a:rPr kumimoji="1" lang="zh-CN" altLang="en-US" dirty="0"/>
              <a:t>    </a:t>
            </a:r>
            <a:r>
              <a:rPr kumimoji="1" lang="en" altLang="zh-CN" dirty="0" err="1"/>
              <a:t>cost_table</a:t>
            </a:r>
            <a:r>
              <a:rPr kumimoji="1" lang="en" altLang="zh-CN" dirty="0"/>
              <a:t>[v] = d</a:t>
            </a:r>
            <a:br>
              <a:rPr kumimoji="1" lang="en" altLang="zh-CN" dirty="0"/>
            </a:br>
            <a:r>
              <a:rPr kumimoji="1" lang="en-US" altLang="zh-CN" dirty="0"/>
              <a:t>	</a:t>
            </a:r>
            <a:r>
              <a:rPr kumimoji="1" lang="zh-CN" altLang="en-US" dirty="0"/>
              <a:t>    </a:t>
            </a:r>
            <a:r>
              <a:rPr kumimoji="1" lang="en" altLang="zh-CN" dirty="0" err="1"/>
              <a:t>routing_table</a:t>
            </a:r>
            <a:r>
              <a:rPr kumimoji="1" lang="en" altLang="zh-CN" dirty="0"/>
              <a:t>[v] = </a:t>
            </a:r>
            <a:r>
              <a:rPr kumimoji="1" lang="en" altLang="zh-CN" dirty="0" err="1"/>
              <a:t>routing_table</a:t>
            </a:r>
            <a:r>
              <a:rPr kumimoji="1" lang="en" altLang="zh-CN" dirty="0"/>
              <a:t>[u]</a:t>
            </a:r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549034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8342D7-5EE4-B845-8E67-A44137DCC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Link-state Routing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7AF18A6B-89D0-4E46-A11D-EB9DD245D1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4025" y="1273324"/>
            <a:ext cx="7221943" cy="3456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4999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314A882-7820-E445-A4F9-1FC60F2E9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Link-state Routing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EB83743-5AEB-3A44-B68E-2BDC3688CF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4016" y="1057300"/>
            <a:ext cx="9324528" cy="3531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5436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B922925-9A3A-CF44-AA13-A9999E7E3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Link-state Routing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A83510FD-8CDD-484C-AC6D-AAB865FF7C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65764"/>
            <a:ext cx="9144000" cy="3491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6336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3ADAC4A-51DA-A840-BF2A-79C2182B5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Link-state Routing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0FC8E75-FB81-054B-A4C4-FBE5652ED0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08910"/>
            <a:ext cx="9144000" cy="3497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2929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840CFE7-7663-FC4A-8BD2-50BE86165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Link-state Routing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88E4912-8EE8-F04C-9245-34ADB31FFA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72655"/>
            <a:ext cx="9144000" cy="3369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8622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0A0C98F-500F-7A4F-978B-862962180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Link-state Routing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FDD0500-6028-F748-8DB8-9830C2C87A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55074"/>
            <a:ext cx="9144000" cy="3404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014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6747D10-ED89-414E-B257-05F698249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Link-state Routing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9B86C10-7206-EA4F-957F-31EB531D1D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96" y="1129002"/>
            <a:ext cx="9144001" cy="3528698"/>
          </a:xfrm>
          <a:prstGeom prst="rect">
            <a:avLst/>
          </a:prstGeom>
        </p:spPr>
      </p:pic>
      <p:cxnSp>
        <p:nvCxnSpPr>
          <p:cNvPr id="6" name="直线箭头连接符 5">
            <a:extLst>
              <a:ext uri="{FF2B5EF4-FFF2-40B4-BE49-F238E27FC236}">
                <a16:creationId xmlns:a16="http://schemas.microsoft.com/office/drawing/2014/main" id="{FE09C6ED-0AEA-1E4A-A688-F5406784F39B}"/>
              </a:ext>
            </a:extLst>
          </p:cNvPr>
          <p:cNvCxnSpPr/>
          <p:nvPr/>
        </p:nvCxnSpPr>
        <p:spPr>
          <a:xfrm>
            <a:off x="971600" y="2641476"/>
            <a:ext cx="50405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>
            <a:extLst>
              <a:ext uri="{FF2B5EF4-FFF2-40B4-BE49-F238E27FC236}">
                <a16:creationId xmlns:a16="http://schemas.microsoft.com/office/drawing/2014/main" id="{DDBFA659-DF18-9145-9281-116074B14515}"/>
              </a:ext>
            </a:extLst>
          </p:cNvPr>
          <p:cNvSpPr txBox="1"/>
          <p:nvPr/>
        </p:nvSpPr>
        <p:spPr>
          <a:xfrm>
            <a:off x="12469" y="2247172"/>
            <a:ext cx="11624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Through</a:t>
            </a:r>
            <a:r>
              <a:rPr kumimoji="1" lang="zh-CN" altLang="en-US" dirty="0"/>
              <a:t> </a:t>
            </a:r>
            <a:r>
              <a:rPr kumimoji="1" lang="en-US" altLang="zh-CN" dirty="0"/>
              <a:t>C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faster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149620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FDA1EF4-1C09-F34E-913D-69569512B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Link-state Routing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6AC4B35-9A94-A540-B42C-6ED968E9C7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37500"/>
            <a:ext cx="9144000" cy="3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6819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B5107E9-FD9C-0E46-924E-3D9C08D97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Link-state Routing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931934E-CECE-DD49-A658-C36663C8FD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33433"/>
            <a:ext cx="9144000" cy="3448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5926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C4E7B5-2BFA-8A4E-826D-874D613C4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Link-state Routing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3F9D149-9F5D-454C-8CAE-D6EACB5168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77330"/>
            <a:ext cx="9144000" cy="3360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2885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32505D-597B-D843-AF71-F3005E8C9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Link-state Routing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1CCFAE6-AD23-5344-BFDE-A24E167E8D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31990"/>
            <a:ext cx="9144000" cy="3451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425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45DA0D0-9B44-8047-AE27-CBA5EAF01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Link-state Routing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8F748B2-A139-6A4A-83E2-B7BBD5094A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17113"/>
            <a:ext cx="9144000" cy="3480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5089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8AA36BC-4307-8940-8CF6-45ACF68D7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Link-state Routing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4F26DBA-B799-BC46-992E-514FE5A506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792" y="1057300"/>
            <a:ext cx="8316416" cy="4629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7961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5E15A6A-3F2A-A546-BB6F-5535E7335C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Distance-vector Routing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A23AE85-BCEF-D34E-98ED-FE395D6173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kumimoji="1" lang="en" altLang="zh-CN" b="1" dirty="0"/>
              <a:t>In link-state, nodes calculate full shortest paths. </a:t>
            </a:r>
            <a:r>
              <a:rPr kumimoji="1" lang="en-US" altLang="zh-CN" b="1" dirty="0"/>
              <a:t>But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actually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t</a:t>
            </a:r>
            <a:r>
              <a:rPr kumimoji="1" lang="en" altLang="zh-CN" b="1" dirty="0"/>
              <a:t>hey only need the route (first-hop) to a destination</a:t>
            </a:r>
          </a:p>
          <a:p>
            <a:r>
              <a:rPr kumimoji="1" lang="en" altLang="zh-CN" dirty="0"/>
              <a:t>Advertisement format: Each node's advertisement is a list of all</a:t>
            </a:r>
            <a:r>
              <a:rPr kumimoji="1" lang="zh-CN" altLang="en-US" dirty="0"/>
              <a:t> </a:t>
            </a:r>
            <a:r>
              <a:rPr kumimoji="1" lang="en" altLang="zh-CN" dirty="0"/>
              <a:t>the nodes it knows about, and its current costs to those nodes</a:t>
            </a:r>
          </a:p>
          <a:p>
            <a:pPr lvl="1"/>
            <a:r>
              <a:rPr kumimoji="1" lang="en" altLang="zh-CN" dirty="0"/>
              <a:t>Initially, this advertisement is just [(self, 0)].</a:t>
            </a:r>
          </a:p>
          <a:p>
            <a:r>
              <a:rPr kumimoji="1" lang="en" altLang="zh-CN" dirty="0"/>
              <a:t>Nodes who receive an advertisement: Node X's advertisement will</a:t>
            </a:r>
            <a:r>
              <a:rPr kumimoji="1" lang="zh-CN" altLang="en-US" dirty="0"/>
              <a:t> </a:t>
            </a:r>
            <a:r>
              <a:rPr kumimoji="1" lang="en" altLang="zh-CN" dirty="0"/>
              <a:t>be received only by its neighbors</a:t>
            </a:r>
          </a:p>
          <a:p>
            <a:r>
              <a:rPr kumimoji="1" lang="en" altLang="zh-CN" dirty="0"/>
              <a:t>Integrate step: When node X receives an advertisement from its</a:t>
            </a:r>
            <a:r>
              <a:rPr kumimoji="1" lang="zh-CN" altLang="en-US" dirty="0"/>
              <a:t> </a:t>
            </a:r>
            <a:r>
              <a:rPr kumimoji="1" lang="en" altLang="zh-CN" dirty="0"/>
              <a:t>neighbor Y, this advertisement will be a list of [(</a:t>
            </a:r>
            <a:r>
              <a:rPr kumimoji="1" lang="en" altLang="zh-CN" dirty="0" err="1"/>
              <a:t>dst</a:t>
            </a:r>
            <a:r>
              <a:rPr kumimoji="1" lang="en" altLang="zh-CN" dirty="0"/>
              <a:t>, cost)] pairs. Each cost represents Y's cost to </a:t>
            </a:r>
            <a:r>
              <a:rPr kumimoji="1" lang="en" altLang="zh-CN" dirty="0" err="1"/>
              <a:t>dst</a:t>
            </a:r>
            <a:endParaRPr kumimoji="1" lang="en" altLang="zh-CN" dirty="0"/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674852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1C00CF1-DD6E-D746-B5BE-77E1C2956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Distance-vector Routing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AD42488-E8EE-F84B-BC42-0F1B4CE558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" altLang="zh-CN" sz="2400" dirty="0"/>
              <a:t>For each (</a:t>
            </a:r>
            <a:r>
              <a:rPr lang="en" altLang="zh-CN" sz="2400" dirty="0" err="1"/>
              <a:t>dst</a:t>
            </a:r>
            <a:r>
              <a:rPr lang="en" altLang="zh-CN" sz="2400" dirty="0"/>
              <a:t>, cost) in the advertisement, X needs to check for two things: </a:t>
            </a:r>
          </a:p>
          <a:p>
            <a:pPr lvl="1"/>
            <a:r>
              <a:rPr lang="en" altLang="zh-CN" sz="2000" dirty="0"/>
              <a:t>If X is already using Y to get to </a:t>
            </a:r>
            <a:r>
              <a:rPr lang="en" altLang="zh-CN" sz="2000" dirty="0" err="1"/>
              <a:t>dst</a:t>
            </a:r>
            <a:r>
              <a:rPr lang="en" altLang="zh-CN" sz="2000" dirty="0"/>
              <a:t>, update the cost information (remember, costs can change!) </a:t>
            </a:r>
          </a:p>
          <a:p>
            <a:pPr lvl="1"/>
            <a:r>
              <a:rPr lang="en" altLang="zh-CN" sz="2000" dirty="0"/>
              <a:t>If X is not already using Y to get to </a:t>
            </a:r>
            <a:r>
              <a:rPr lang="en" altLang="zh-CN" sz="2000" dirty="0" err="1"/>
              <a:t>dst</a:t>
            </a:r>
            <a:r>
              <a:rPr lang="en" altLang="zh-CN" sz="2000" dirty="0"/>
              <a:t>, see if Y could provide a better path; if so, update the routing and cost information </a:t>
            </a:r>
          </a:p>
          <a:p>
            <a:endParaRPr kumimoji="1"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40177105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8C4C056-8CF9-F749-8569-6EB60A454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" altLang="zh-CN" dirty="0"/>
              <a:t>Distance-vector Routing 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FD09D78-6FD7-6740-BAF5-8F71023DC7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61356"/>
            <a:ext cx="9144000" cy="400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5287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759A9C7-5467-0C4A-9BDF-D99089C3B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Distance-vector Routing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ADAD9C3-193A-414B-8BE2-0223E9AAB3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1403386"/>
            <a:ext cx="8604448" cy="4091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8746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6683091-382B-D84F-840B-9B7C2ABAB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Distance-vector Routing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7030F01-3993-6449-92A5-0A7C66B75D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232556"/>
            <a:ext cx="8686800" cy="4498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6132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5C48C34-9992-A84C-B09D-300135565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Distance-vector Routing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1EACE49-BC84-D44A-9574-511E4FA31F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6764" y="1008112"/>
            <a:ext cx="6541740" cy="4729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66341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0BA4A3C-A918-D64F-867C-A7AB7AE4B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" altLang="zh-CN" dirty="0"/>
              <a:t>Problem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" altLang="zh-CN" dirty="0"/>
              <a:t>INFINITY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138FC8B-A0DC-BB47-938A-51DFCB7ABA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" altLang="zh-CN" sz="2200" dirty="0"/>
              <a:t>When a node A has no route to destination B, it will advertise</a:t>
            </a:r>
            <a:r>
              <a:rPr kumimoji="1" lang="zh-CN" altLang="en-US" sz="2200" dirty="0"/>
              <a:t> </a:t>
            </a:r>
            <a:r>
              <a:rPr kumimoji="1" lang="en" altLang="zh-CN" sz="2200" dirty="0"/>
              <a:t>a cost of INFINITY to B</a:t>
            </a:r>
          </a:p>
          <a:p>
            <a:pPr lvl="1"/>
            <a:r>
              <a:rPr kumimoji="1" lang="en" altLang="zh-CN" sz="2000" dirty="0"/>
              <a:t>A cost of INFINITY B is interpreted as there being no route to B</a:t>
            </a:r>
          </a:p>
          <a:p>
            <a:pPr lvl="1"/>
            <a:r>
              <a:rPr kumimoji="1" lang="en" altLang="zh-CN" sz="2000" dirty="0"/>
              <a:t>So INFINITY must be larger than the longest path in the network</a:t>
            </a:r>
          </a:p>
          <a:p>
            <a:r>
              <a:rPr kumimoji="1" lang="en" altLang="zh-CN" sz="2200" dirty="0"/>
              <a:t>But because the order in which advertisements are sent</a:t>
            </a:r>
            <a:r>
              <a:rPr kumimoji="1" lang="zh-CN" altLang="en-US" sz="2200" dirty="0"/>
              <a:t> </a:t>
            </a:r>
            <a:r>
              <a:rPr kumimoji="1" lang="en" altLang="zh-CN" sz="2200" dirty="0"/>
              <a:t>matters,</a:t>
            </a:r>
            <a:r>
              <a:rPr kumimoji="1" lang="zh-CN" altLang="en-US" sz="2200" dirty="0"/>
              <a:t> </a:t>
            </a:r>
            <a:r>
              <a:rPr kumimoji="1" lang="en" altLang="zh-CN" sz="2200" dirty="0"/>
              <a:t>sometimes nodes can incorrectly think there's a route when there isn't one</a:t>
            </a:r>
          </a:p>
          <a:p>
            <a:r>
              <a:rPr kumimoji="1" lang="en" altLang="zh-CN" sz="2200" dirty="0"/>
              <a:t>This can last for up to INFINITY steps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(usually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16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or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32)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7662019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56E8885B-5DE9-5045-B7BA-FF89CDA519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778" y="0"/>
            <a:ext cx="8020443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73973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4B857454-A4DC-C14C-A064-A6137B6FD7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55" y="0"/>
            <a:ext cx="801089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48427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Link-State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Summary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400" dirty="0"/>
              <a:t>Pros:</a:t>
            </a:r>
            <a:r>
              <a:rPr kumimoji="1" lang="zh-CN" altLang="en-US" sz="2400" dirty="0"/>
              <a:t> </a:t>
            </a:r>
            <a:endParaRPr kumimoji="1" lang="en-US" altLang="zh-CN" sz="2400" dirty="0"/>
          </a:p>
          <a:p>
            <a:pPr lvl="1"/>
            <a:r>
              <a:rPr kumimoji="1" lang="en-US" altLang="zh-CN" dirty="0"/>
              <a:t>Fast convergence</a:t>
            </a:r>
            <a:endParaRPr kumimoji="1" lang="zh-CN" altLang="en-US" dirty="0"/>
          </a:p>
          <a:p>
            <a:r>
              <a:rPr kumimoji="1" lang="en-US" altLang="zh-CN" sz="2400" dirty="0"/>
              <a:t>Cons:</a:t>
            </a:r>
            <a:r>
              <a:rPr kumimoji="1" lang="zh-CN" altLang="en-US" sz="2400" dirty="0"/>
              <a:t> </a:t>
            </a:r>
            <a:endParaRPr kumimoji="1" lang="en-US" altLang="zh-CN" sz="2400" dirty="0"/>
          </a:p>
          <a:p>
            <a:pPr lvl="1"/>
            <a:r>
              <a:rPr kumimoji="1" lang="en-US" altLang="zh-CN" dirty="0"/>
              <a:t>flooding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costly:</a:t>
            </a:r>
            <a:r>
              <a:rPr kumimoji="1" lang="zh-CN" altLang="en-US" dirty="0"/>
              <a:t> </a:t>
            </a:r>
            <a:r>
              <a:rPr kumimoji="1" lang="en-US" altLang="zh-CN" u="sng" dirty="0"/>
              <a:t>2</a:t>
            </a:r>
            <a:r>
              <a:rPr kumimoji="1" lang="zh-CN" altLang="en-US" u="sng" dirty="0"/>
              <a:t> </a:t>
            </a:r>
            <a:r>
              <a:rPr kumimoji="1" lang="en-US" altLang="zh-CN" u="sng" dirty="0"/>
              <a:t>x</a:t>
            </a:r>
            <a:r>
              <a:rPr kumimoji="1" lang="zh-CN" altLang="en-US" u="sng" dirty="0"/>
              <a:t> </a:t>
            </a:r>
            <a:r>
              <a:rPr kumimoji="1" lang="en-US" altLang="zh-CN" u="sng" dirty="0"/>
              <a:t>#Node</a:t>
            </a:r>
            <a:r>
              <a:rPr kumimoji="1" lang="zh-CN" altLang="en-US" u="sng" dirty="0"/>
              <a:t> </a:t>
            </a:r>
            <a:r>
              <a:rPr kumimoji="1" lang="en-US" altLang="zh-CN" u="sng" dirty="0"/>
              <a:t>x</a:t>
            </a:r>
            <a:r>
              <a:rPr kumimoji="1" lang="zh-CN" altLang="en-US" u="sng" dirty="0"/>
              <a:t> </a:t>
            </a:r>
            <a:r>
              <a:rPr kumimoji="1" lang="en-US" altLang="zh-CN" u="sng" dirty="0"/>
              <a:t>#Line</a:t>
            </a:r>
            <a:r>
              <a:rPr kumimoji="1" lang="zh-CN" altLang="en-US" dirty="0"/>
              <a:t> </a:t>
            </a:r>
            <a:r>
              <a:rPr kumimoji="1" lang="en-US" altLang="zh-CN" dirty="0"/>
              <a:t>advertisements</a:t>
            </a:r>
            <a:endParaRPr kumimoji="1" lang="zh-CN" altLang="en-US" dirty="0"/>
          </a:p>
          <a:p>
            <a:r>
              <a:rPr kumimoji="1" lang="en-US" altLang="zh-CN" sz="2400" dirty="0">
                <a:solidFill>
                  <a:srgbClr val="0096FF"/>
                </a:solidFill>
              </a:rPr>
              <a:t>Only</a:t>
            </a:r>
            <a:r>
              <a:rPr kumimoji="1" lang="zh-CN" altLang="en-US" sz="2400" dirty="0">
                <a:solidFill>
                  <a:srgbClr val="0096FF"/>
                </a:solidFill>
              </a:rPr>
              <a:t> </a:t>
            </a:r>
            <a:r>
              <a:rPr kumimoji="1" lang="en-US" altLang="zh-CN" sz="2400" dirty="0">
                <a:solidFill>
                  <a:srgbClr val="0096FF"/>
                </a:solidFill>
              </a:rPr>
              <a:t>good</a:t>
            </a:r>
            <a:r>
              <a:rPr kumimoji="1" lang="zh-CN" altLang="en-US" sz="2400" dirty="0">
                <a:solidFill>
                  <a:srgbClr val="0096FF"/>
                </a:solidFill>
              </a:rPr>
              <a:t> </a:t>
            </a:r>
            <a:r>
              <a:rPr kumimoji="1" lang="en-US" altLang="zh-CN" sz="2400" dirty="0">
                <a:solidFill>
                  <a:srgbClr val="0096FF"/>
                </a:solidFill>
              </a:rPr>
              <a:t>for</a:t>
            </a:r>
            <a:r>
              <a:rPr kumimoji="1" lang="zh-CN" altLang="en-US" sz="2400" dirty="0">
                <a:solidFill>
                  <a:srgbClr val="0096FF"/>
                </a:solidFill>
              </a:rPr>
              <a:t> </a:t>
            </a:r>
            <a:r>
              <a:rPr kumimoji="1" lang="en-US" altLang="zh-CN" sz="2400" dirty="0">
                <a:solidFill>
                  <a:srgbClr val="0096FF"/>
                </a:solidFill>
              </a:rPr>
              <a:t>small</a:t>
            </a:r>
            <a:r>
              <a:rPr kumimoji="1" lang="zh-CN" altLang="en-US" sz="2400" dirty="0">
                <a:solidFill>
                  <a:srgbClr val="0096FF"/>
                </a:solidFill>
              </a:rPr>
              <a:t> </a:t>
            </a:r>
            <a:r>
              <a:rPr kumimoji="1" lang="en-US" altLang="zh-CN" sz="2400" dirty="0">
                <a:solidFill>
                  <a:srgbClr val="0096FF"/>
                </a:solidFill>
              </a:rPr>
              <a:t>networks</a:t>
            </a:r>
            <a:endParaRPr kumimoji="1" lang="zh-CN" altLang="en-US" sz="2400" dirty="0">
              <a:solidFill>
                <a:srgbClr val="0096FF"/>
              </a:solidFill>
            </a:endParaRPr>
          </a:p>
          <a:p>
            <a:endParaRPr kumimoji="1" lang="zh-CN" altLang="en-US" sz="2400" dirty="0">
              <a:solidFill>
                <a:srgbClr val="009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043145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5BA4F99-60E6-0040-95C7-BE4FB99F7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Distance</a:t>
            </a:r>
            <a:r>
              <a:rPr kumimoji="1" lang="zh-CN" altLang="en-US" dirty="0"/>
              <a:t> </a:t>
            </a:r>
            <a:r>
              <a:rPr kumimoji="1" lang="en-US" altLang="zh-CN" dirty="0"/>
              <a:t>Vector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36DB0AE-8D2B-2144-9291-EF2B38034E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88295"/>
          </a:xfrm>
        </p:spPr>
        <p:txBody>
          <a:bodyPr>
            <a:normAutofit/>
          </a:bodyPr>
          <a:lstStyle/>
          <a:p>
            <a:r>
              <a:rPr kumimoji="1" lang="en-US" altLang="zh-CN" sz="2200" dirty="0"/>
              <a:t>Pros:</a:t>
            </a:r>
          </a:p>
          <a:p>
            <a:pPr lvl="1"/>
            <a:r>
              <a:rPr kumimoji="1" lang="en-US" altLang="zh-CN" sz="2000" dirty="0"/>
              <a:t>Low overhead:</a:t>
            </a:r>
            <a:r>
              <a:rPr kumimoji="1" lang="zh-CN" altLang="en-US" sz="2000" dirty="0"/>
              <a:t> </a:t>
            </a:r>
            <a:r>
              <a:rPr kumimoji="1" lang="en-US" altLang="zh-CN" sz="2000" u="sng" dirty="0"/>
              <a:t>2x</a:t>
            </a:r>
            <a:r>
              <a:rPr kumimoji="1" lang="zh-CN" altLang="en-US" sz="2000" u="sng" dirty="0"/>
              <a:t> </a:t>
            </a:r>
            <a:r>
              <a:rPr kumimoji="1" lang="en-US" altLang="zh-CN" sz="2000" u="sng" dirty="0"/>
              <a:t>#Line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advertisements</a:t>
            </a:r>
            <a:endParaRPr kumimoji="1" lang="zh-CN" altLang="en-US" sz="2000" dirty="0"/>
          </a:p>
          <a:p>
            <a:r>
              <a:rPr kumimoji="1" lang="en-US" altLang="zh-CN" sz="2200" dirty="0"/>
              <a:t>Cons:</a:t>
            </a:r>
            <a:r>
              <a:rPr kumimoji="1" lang="zh-CN" altLang="en-US" sz="2200" dirty="0"/>
              <a:t> </a:t>
            </a:r>
            <a:endParaRPr kumimoji="1" lang="en-US" altLang="zh-CN" sz="2200" dirty="0"/>
          </a:p>
          <a:p>
            <a:pPr lvl="1"/>
            <a:r>
              <a:rPr kumimoji="1" lang="en-US" altLang="zh-CN" sz="2000" dirty="0"/>
              <a:t>Convergence time is proportional to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longest path</a:t>
            </a:r>
          </a:p>
          <a:p>
            <a:pPr lvl="1"/>
            <a:r>
              <a:rPr kumimoji="1" lang="en-US" altLang="zh-CN" sz="2000" dirty="0"/>
              <a:t>The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infinity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problem</a:t>
            </a:r>
            <a:endParaRPr kumimoji="1" lang="zh-CN" altLang="en-US" sz="2000" dirty="0"/>
          </a:p>
          <a:p>
            <a:r>
              <a:rPr kumimoji="1" lang="en-US" altLang="zh-CN" sz="2200" dirty="0">
                <a:solidFill>
                  <a:srgbClr val="0096FF"/>
                </a:solidFill>
              </a:rPr>
              <a:t>Only</a:t>
            </a:r>
            <a:r>
              <a:rPr kumimoji="1" lang="zh-CN" altLang="en-US" sz="2200" dirty="0">
                <a:solidFill>
                  <a:srgbClr val="0096FF"/>
                </a:solidFill>
              </a:rPr>
              <a:t> </a:t>
            </a:r>
            <a:r>
              <a:rPr kumimoji="1" lang="en-US" altLang="zh-CN" sz="2200" dirty="0">
                <a:solidFill>
                  <a:srgbClr val="0096FF"/>
                </a:solidFill>
              </a:rPr>
              <a:t>good for small networks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2892530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3</a:t>
            </a:r>
            <a:r>
              <a:rPr kumimoji="1" lang="zh-CN" altLang="en-US" dirty="0"/>
              <a:t> </a:t>
            </a:r>
            <a:r>
              <a:rPr kumimoji="1" lang="en-US" altLang="zh-CN" dirty="0"/>
              <a:t>Ways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Scale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3584" cy="4188295"/>
          </a:xfrm>
        </p:spPr>
        <p:txBody>
          <a:bodyPr>
            <a:normAutofit/>
          </a:bodyPr>
          <a:lstStyle/>
          <a:p>
            <a:r>
              <a:rPr kumimoji="1" lang="en-US" altLang="zh-CN" sz="2400" b="1" dirty="0"/>
              <a:t>Path-vector Routing</a:t>
            </a:r>
            <a:endParaRPr kumimoji="1" lang="zh-CN" altLang="en-US" sz="2400" b="1" dirty="0"/>
          </a:p>
          <a:p>
            <a:pPr lvl="1"/>
            <a:r>
              <a:rPr kumimoji="1" lang="en-US" altLang="zh-CN" sz="2000" dirty="0"/>
              <a:t>Advertisements include the path, to better </a:t>
            </a:r>
            <a:br>
              <a:rPr kumimoji="1" lang="zh-CN" altLang="en-US" sz="2000" dirty="0"/>
            </a:br>
            <a:r>
              <a:rPr kumimoji="1" lang="en-US" altLang="zh-CN" sz="2000" dirty="0"/>
              <a:t>detect routing loops</a:t>
            </a:r>
            <a:endParaRPr kumimoji="1" lang="zh-CN" altLang="en-US" sz="2000" dirty="0"/>
          </a:p>
          <a:p>
            <a:r>
              <a:rPr lang="en-US" altLang="zh-CN" sz="2400" b="1" dirty="0"/>
              <a:t>Hierarchy of Routing</a:t>
            </a:r>
            <a:endParaRPr lang="zh-CN" altLang="en-US" sz="2400" b="1" dirty="0"/>
          </a:p>
          <a:p>
            <a:pPr lvl="1"/>
            <a:r>
              <a:rPr lang="en-US" altLang="zh-CN" sz="2000" dirty="0"/>
              <a:t>Route between </a:t>
            </a:r>
            <a:r>
              <a:rPr lang="en-US" altLang="zh-CN" sz="2000" b="1" dirty="0">
                <a:solidFill>
                  <a:srgbClr val="0096FF"/>
                </a:solidFill>
              </a:rPr>
              <a:t>regions</a:t>
            </a:r>
            <a:r>
              <a:rPr lang="en-US" altLang="zh-CN" sz="2000" dirty="0"/>
              <a:t>, and then within a</a:t>
            </a:r>
            <a:br>
              <a:rPr lang="zh-CN" altLang="en-US" sz="2000" dirty="0"/>
            </a:br>
            <a:r>
              <a:rPr lang="en-US" altLang="zh-CN" sz="2000" dirty="0"/>
              <a:t>region </a:t>
            </a:r>
            <a:endParaRPr lang="zh-CN" altLang="en-US" sz="2000" dirty="0"/>
          </a:p>
          <a:p>
            <a:r>
              <a:rPr lang="en-US" altLang="zh-CN" sz="2400" b="1" dirty="0"/>
              <a:t>Topological Addressing</a:t>
            </a:r>
            <a:endParaRPr lang="zh-CN" altLang="en-US" sz="2400" b="1" dirty="0"/>
          </a:p>
          <a:p>
            <a:pPr lvl="1"/>
            <a:r>
              <a:rPr lang="en-US" altLang="zh-CN" sz="2000" dirty="0"/>
              <a:t>Assign addresses in contiguous blocks to </a:t>
            </a:r>
            <a:br>
              <a:rPr lang="zh-CN" altLang="en-US" sz="2000" dirty="0"/>
            </a:br>
            <a:r>
              <a:rPr lang="en-US" altLang="zh-CN" sz="2000" dirty="0"/>
              <a:t>make advertisements smaller </a:t>
            </a:r>
            <a:endParaRPr kumimoji="1" lang="en-US" altLang="zh-CN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2200" y="1273324"/>
            <a:ext cx="2270948" cy="388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88945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Path Vector Exchange</a:t>
            </a:r>
          </a:p>
        </p:txBody>
      </p:sp>
      <p:sp>
        <p:nvSpPr>
          <p:cNvPr id="40962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CN" sz="2400" dirty="0">
                <a:ea typeface="ＭＳ Ｐゴシック" charset="0"/>
              </a:rPr>
              <a:t>Each participant maintains a path vector</a:t>
            </a:r>
          </a:p>
          <a:p>
            <a:pPr lvl="1" eaLnBrk="1" hangingPunct="1"/>
            <a:r>
              <a:rPr lang="en-US" altLang="zh-CN" sz="2000" dirty="0">
                <a:ea typeface="ＭＳ Ｐゴシック" charset="0"/>
              </a:rPr>
              <a:t>A complete path to some destination</a:t>
            </a:r>
          </a:p>
          <a:p>
            <a:pPr lvl="1" eaLnBrk="1" hangingPunct="1"/>
            <a:r>
              <a:rPr lang="en-US" altLang="zh-CN" sz="2000" dirty="0">
                <a:ea typeface="ＭＳ Ｐゴシック" charset="0"/>
              </a:rPr>
              <a:t>E.g., zero-length path to itself</a:t>
            </a:r>
          </a:p>
          <a:p>
            <a:pPr lvl="1" eaLnBrk="1" hangingPunct="1"/>
            <a:r>
              <a:rPr lang="en-US" altLang="zh-CN" sz="2000" dirty="0">
                <a:ea typeface="ＭＳ Ｐゴシック" charset="0"/>
              </a:rPr>
              <a:t>Gradually learns about other paths</a:t>
            </a:r>
          </a:p>
          <a:p>
            <a:pPr lvl="1" eaLnBrk="1" hangingPunct="1"/>
            <a:r>
              <a:rPr lang="en-US" altLang="zh-CN" sz="2000" dirty="0">
                <a:ea typeface="ＭＳ Ｐゴシック" charset="0"/>
              </a:rPr>
              <a:t>Construct a new forwarding table from its new path vector</a:t>
            </a:r>
          </a:p>
          <a:p>
            <a:pPr eaLnBrk="1" hangingPunct="1"/>
            <a:r>
              <a:rPr lang="en-US" altLang="zh-CN" sz="2400" dirty="0">
                <a:ea typeface="ＭＳ Ｐゴシック" charset="0"/>
              </a:rPr>
              <a:t>Algorithm</a:t>
            </a:r>
          </a:p>
          <a:p>
            <a:pPr lvl="1" eaLnBrk="1" hangingPunct="1"/>
            <a:r>
              <a:rPr lang="en-US" altLang="zh-CN" sz="2000" dirty="0">
                <a:ea typeface="ＭＳ Ｐゴシック" charset="0"/>
              </a:rPr>
              <a:t>Advertising</a:t>
            </a:r>
          </a:p>
          <a:p>
            <a:pPr lvl="1" eaLnBrk="1" hangingPunct="1"/>
            <a:r>
              <a:rPr lang="en-US" altLang="zh-CN" sz="2000" dirty="0">
                <a:ea typeface="ＭＳ Ｐゴシック" charset="0"/>
              </a:rPr>
              <a:t>Path selection</a:t>
            </a:r>
          </a:p>
        </p:txBody>
      </p:sp>
      <p:sp>
        <p:nvSpPr>
          <p:cNvPr id="40963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6BFAC1-E25A-7F4C-9458-2C606A240D56}" type="slidenum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Adobe 楷体 Std R" charset="0"/>
                <a:cs typeface="Adobe 楷体 Std R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4096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3865612"/>
            <a:ext cx="1815704" cy="1256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864906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Path Vector Exchange</a:t>
            </a:r>
          </a:p>
        </p:txBody>
      </p:sp>
      <p:sp>
        <p:nvSpPr>
          <p:cNvPr id="41986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D2A6E0-D587-EF4B-8EE0-384BC5300D2A}" type="slidenum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Adobe 楷体 Std R" charset="0"/>
                <a:cs typeface="Adobe 楷体 Std R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41987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135" y="1383845"/>
            <a:ext cx="4533900" cy="2697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8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591" y="2479146"/>
            <a:ext cx="2737247" cy="2391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9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591" y="1172104"/>
            <a:ext cx="2571750" cy="910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90" name="Content Placeholder 2"/>
          <p:cNvSpPr>
            <a:spLocks noGrp="1"/>
          </p:cNvSpPr>
          <p:nvPr>
            <p:ph idx="1"/>
          </p:nvPr>
        </p:nvSpPr>
        <p:spPr>
          <a:xfrm>
            <a:off x="682228" y="4729708"/>
            <a:ext cx="8080772" cy="731292"/>
          </a:xfrm>
        </p:spPr>
        <p:txBody>
          <a:bodyPr/>
          <a:lstStyle/>
          <a:p>
            <a:pPr eaLnBrk="1" hangingPunct="1"/>
            <a:r>
              <a:rPr lang="en-US" altLang="zh-CN" dirty="0">
                <a:ea typeface="ＭＳ Ｐゴシック" charset="0"/>
              </a:rPr>
              <a:t>Need coordination to ensure no loop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087791" y="918104"/>
            <a:ext cx="547688" cy="349019"/>
          </a:xfrm>
          <a:prstGeom prst="rect">
            <a:avLst/>
          </a:prstGeom>
          <a:noFill/>
        </p:spPr>
        <p:txBody>
          <a:bodyPr lIns="71323" tIns="35662" rIns="71323" bIns="35662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87791" y="2188104"/>
            <a:ext cx="547688" cy="349019"/>
          </a:xfrm>
          <a:prstGeom prst="rect">
            <a:avLst/>
          </a:prstGeom>
          <a:noFill/>
        </p:spPr>
        <p:txBody>
          <a:bodyPr lIns="71323" tIns="35662" rIns="71323" bIns="35662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</a:t>
            </a:r>
          </a:p>
        </p:txBody>
      </p:sp>
    </p:spTree>
    <p:extLst>
      <p:ext uri="{BB962C8B-B14F-4D97-AF65-F5344CB8AC3E}">
        <p14:creationId xmlns:p14="http://schemas.microsoft.com/office/powerpoint/2010/main" val="224232319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6629400" y="5143500"/>
            <a:ext cx="1295400" cy="3810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F36B403-50F7-414B-8C90-B2A0B37D7BE6}" type="slidenum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Adobe 楷体 Std R" charset="0"/>
                <a:cs typeface="Adobe 楷体 Std R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43010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6573"/>
            <a:ext cx="8153400" cy="1243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1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567" y="1524000"/>
            <a:ext cx="1926431" cy="196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2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524000"/>
            <a:ext cx="2180035" cy="196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3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710782"/>
            <a:ext cx="8229600" cy="1940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4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397001"/>
            <a:ext cx="1219200" cy="2178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5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5873" y="1397000"/>
            <a:ext cx="1558528" cy="2181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6" name="Down Arrow 11"/>
          <p:cNvSpPr>
            <a:spLocks noChangeArrowheads="1"/>
          </p:cNvSpPr>
          <p:nvPr/>
        </p:nvSpPr>
        <p:spPr bwMode="auto">
          <a:xfrm>
            <a:off x="1676400" y="1270000"/>
            <a:ext cx="457200" cy="3175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6699FF"/>
          </a:solidFill>
          <a:ln w="9525">
            <a:noFill/>
            <a:round/>
            <a:headEnd/>
            <a:tailEnd/>
          </a:ln>
        </p:spPr>
        <p:txBody>
          <a:bodyPr lIns="71323" tIns="35662" rIns="71323" bIns="35662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3017" name="Down Arrow 12"/>
          <p:cNvSpPr>
            <a:spLocks noChangeArrowheads="1"/>
          </p:cNvSpPr>
          <p:nvPr/>
        </p:nvSpPr>
        <p:spPr bwMode="auto">
          <a:xfrm>
            <a:off x="1676400" y="3429000"/>
            <a:ext cx="457200" cy="3175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6699FF"/>
          </a:solidFill>
          <a:ln w="9525">
            <a:noFill/>
            <a:round/>
            <a:headEnd/>
            <a:tailEnd/>
          </a:ln>
        </p:spPr>
        <p:txBody>
          <a:bodyPr lIns="71323" tIns="35662" rIns="71323" bIns="35662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3018" name="Down Arrow 13"/>
          <p:cNvSpPr>
            <a:spLocks noChangeArrowheads="1"/>
          </p:cNvSpPr>
          <p:nvPr/>
        </p:nvSpPr>
        <p:spPr bwMode="auto">
          <a:xfrm rot="10800000">
            <a:off x="6553200" y="3492500"/>
            <a:ext cx="457200" cy="3175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6699FF"/>
          </a:solidFill>
          <a:ln w="9525">
            <a:noFill/>
            <a:round/>
            <a:headEnd/>
            <a:tailEnd/>
          </a:ln>
        </p:spPr>
        <p:txBody>
          <a:bodyPr lIns="71323" tIns="35662" rIns="71323" bIns="35662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964209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Path Vector Exchange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400" dirty="0"/>
              <a:t>Better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for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scaling</a:t>
            </a:r>
            <a:endParaRPr kumimoji="1" lang="zh-CN" altLang="en-US" sz="2400" dirty="0"/>
          </a:p>
          <a:p>
            <a:pPr lvl="1"/>
            <a:r>
              <a:rPr kumimoji="1" lang="en-US" altLang="zh-CN" sz="2000" dirty="0"/>
              <a:t>Like Distance-Vector, but include the full path in the routing advertisements</a:t>
            </a:r>
            <a:endParaRPr kumimoji="1" lang="zh-CN" altLang="en-US" sz="2000" dirty="0"/>
          </a:p>
          <a:p>
            <a:pPr lvl="1"/>
            <a:r>
              <a:rPr kumimoji="1" lang="en-US" altLang="zh-CN" sz="2000" dirty="0"/>
              <a:t>Overhead increases (advertises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are larger), but convergence time decreases (avoid counting to infinity)    </a:t>
            </a:r>
            <a:endParaRPr kumimoji="1" lang="zh-CN" altLang="en-US" sz="2000" dirty="0"/>
          </a:p>
          <a:p>
            <a:pPr lvl="1"/>
            <a:r>
              <a:rPr kumimoji="1" lang="en-US" altLang="zh-CN" sz="2000" dirty="0"/>
              <a:t>Overhead is still lower than Link-State</a:t>
            </a:r>
            <a:endParaRPr kumimoji="1" lang="zh-CN" altLang="en-US" sz="2000" dirty="0"/>
          </a:p>
          <a:p>
            <a:endParaRPr kumimoji="1"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42480619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Question on Path Vector</a:t>
            </a:r>
          </a:p>
        </p:txBody>
      </p:sp>
      <p:sp>
        <p:nvSpPr>
          <p:cNvPr id="44034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16287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CN" sz="2400" dirty="0">
                <a:ea typeface="宋体" charset="0"/>
              </a:rPr>
              <a:t>How do we avoid permanent loops? </a:t>
            </a:r>
          </a:p>
          <a:p>
            <a:pPr lvl="1"/>
            <a:r>
              <a:rPr lang="en-US" altLang="zh-CN" sz="1800" dirty="0">
                <a:ea typeface="宋体" charset="0"/>
              </a:rPr>
              <a:t>When a node updates its paths, it never accepts a path that has itself</a:t>
            </a:r>
          </a:p>
          <a:p>
            <a:pPr eaLnBrk="1" hangingPunct="1"/>
            <a:r>
              <a:rPr lang="en-US" altLang="zh-CN" sz="2400" dirty="0">
                <a:ea typeface="宋体" charset="0"/>
              </a:rPr>
              <a:t>What happens when a node hears multiple paths to the same destination?</a:t>
            </a:r>
          </a:p>
          <a:p>
            <a:pPr lvl="1"/>
            <a:r>
              <a:rPr lang="en-US" altLang="zh-CN" sz="1800" dirty="0">
                <a:ea typeface="宋体" charset="0"/>
              </a:rPr>
              <a:t>It picks the better path</a:t>
            </a:r>
          </a:p>
          <a:p>
            <a:pPr eaLnBrk="1" hangingPunct="1"/>
            <a:r>
              <a:rPr lang="en-US" altLang="zh-CN" sz="2400" dirty="0">
                <a:ea typeface="宋体" charset="0"/>
              </a:rPr>
              <a:t>What happens if the graph changes? </a:t>
            </a:r>
          </a:p>
          <a:p>
            <a:pPr lvl="1"/>
            <a:r>
              <a:rPr lang="en-US" altLang="zh-CN" sz="1800" dirty="0">
                <a:ea typeface="宋体" charset="0"/>
              </a:rPr>
              <a:t>Algorithm deals well with new links</a:t>
            </a:r>
          </a:p>
          <a:p>
            <a:pPr lvl="1"/>
            <a:r>
              <a:rPr lang="en-US" altLang="zh-CN" sz="1800" dirty="0">
                <a:ea typeface="宋体" charset="0"/>
              </a:rPr>
              <a:t>To deal with links that go down, each router should discard any path that a neighbor stops advertising</a:t>
            </a:r>
          </a:p>
          <a:p>
            <a:pPr eaLnBrk="1" hangingPunct="1"/>
            <a:endParaRPr lang="en-US" altLang="zh-CN" sz="2400" dirty="0">
              <a:ea typeface="宋体" charset="0"/>
            </a:endParaRPr>
          </a:p>
        </p:txBody>
      </p:sp>
      <p:sp>
        <p:nvSpPr>
          <p:cNvPr id="48131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42D354-FB73-D045-9E96-E0A5D8D35AEF}" type="slidenum">
              <a:rPr kumimoji="0" lang="zh-CN" altLang="en-US" sz="9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charset="0"/>
                <a:ea typeface="宋体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charset="0"/>
              <a:ea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0533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0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40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40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40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Hierarchical Address Assignment &amp; Routing</a:t>
            </a:r>
          </a:p>
        </p:txBody>
      </p:sp>
      <p:sp>
        <p:nvSpPr>
          <p:cNvPr id="49154" name="Content Placeholder 2"/>
          <p:cNvSpPr>
            <a:spLocks noGrp="1"/>
          </p:cNvSpPr>
          <p:nvPr>
            <p:ph idx="1"/>
          </p:nvPr>
        </p:nvSpPr>
        <p:spPr>
          <a:xfrm>
            <a:off x="457200" y="1333501"/>
            <a:ext cx="8363272" cy="3771636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zh-CN" sz="2400" dirty="0">
                <a:ea typeface="ＭＳ Ｐゴシック" charset="0"/>
              </a:rPr>
              <a:t>Two problems of the path vector implementation</a:t>
            </a:r>
          </a:p>
          <a:p>
            <a:pPr lvl="1"/>
            <a:r>
              <a:rPr lang="en-US" altLang="zh-CN" sz="2000" dirty="0">
                <a:ea typeface="ＭＳ Ｐゴシック" charset="0"/>
              </a:rPr>
              <a:t>Every attachment point must have a unique address</a:t>
            </a:r>
          </a:p>
          <a:p>
            <a:pPr lvl="1"/>
            <a:r>
              <a:rPr lang="en-US" altLang="zh-CN" sz="2000" dirty="0">
                <a:ea typeface="ＭＳ Ｐゴシック" charset="0"/>
              </a:rPr>
              <a:t>The path vector grows in size with the number of attachment points</a:t>
            </a:r>
            <a:endParaRPr lang="zh-CN" altLang="en-US" sz="2000" dirty="0">
              <a:ea typeface="ＭＳ Ｐゴシック" charset="0"/>
            </a:endParaRPr>
          </a:p>
          <a:p>
            <a:pPr eaLnBrk="1" hangingPunct="1"/>
            <a:r>
              <a:rPr lang="en-US" altLang="zh-CN" sz="2400" dirty="0">
                <a:ea typeface="ＭＳ Ｐゴシック" charset="0"/>
              </a:rPr>
              <a:t>Hierarchy for better scalability</a:t>
            </a:r>
          </a:p>
          <a:p>
            <a:pPr lvl="1"/>
            <a:r>
              <a:rPr lang="en-US" altLang="zh-CN" sz="2000" dirty="0">
                <a:ea typeface="ＭＳ Ｐゴシック" charset="0"/>
              </a:rPr>
              <a:t>Two parts of network address: region &amp; station, e.g., </a:t>
            </a:r>
            <a:r>
              <a:rPr lang="en-US" sz="2000" dirty="0">
                <a:ea typeface="ＭＳ Ｐゴシック" charset="0"/>
              </a:rPr>
              <a:t>"</a:t>
            </a:r>
            <a:r>
              <a:rPr lang="en-US" altLang="zh-CN" sz="2000" dirty="0">
                <a:ea typeface="ＭＳ Ｐゴシック" charset="0"/>
              </a:rPr>
              <a:t>11,75</a:t>
            </a:r>
            <a:r>
              <a:rPr lang="en-US" sz="2000" dirty="0">
                <a:ea typeface="ＭＳ Ｐゴシック" charset="0"/>
              </a:rPr>
              <a:t>"</a:t>
            </a:r>
            <a:endParaRPr lang="en-US" altLang="zh-CN" sz="2000" dirty="0">
              <a:ea typeface="ＭＳ Ｐゴシック" charset="0"/>
            </a:endParaRPr>
          </a:p>
          <a:p>
            <a:pPr lvl="1"/>
            <a:r>
              <a:rPr lang="en-US" altLang="zh-CN" sz="2000" dirty="0">
                <a:ea typeface="ＭＳ Ｐゴシック" charset="0"/>
              </a:rPr>
              <a:t>Regions correspond to the set of closely-connected entities</a:t>
            </a:r>
          </a:p>
          <a:p>
            <a:pPr lvl="1"/>
            <a:r>
              <a:rPr lang="en-US" altLang="zh-CN" sz="2000" dirty="0">
                <a:ea typeface="ＭＳ Ｐゴシック" charset="0"/>
              </a:rPr>
              <a:t>E.g., region-11 has </a:t>
            </a:r>
            <a:r>
              <a:rPr lang="en-US" altLang="zh-CN" sz="2000" dirty="0">
                <a:solidFill>
                  <a:srgbClr val="0096FF"/>
                </a:solidFill>
                <a:ea typeface="ＭＳ Ｐゴシック" charset="0"/>
              </a:rPr>
              <a:t>only 1 entry </a:t>
            </a:r>
            <a:r>
              <a:rPr lang="en-US" altLang="zh-CN" sz="2000" dirty="0">
                <a:ea typeface="ＭＳ Ｐゴシック" charset="0"/>
              </a:rPr>
              <a:t>in other region routers</a:t>
            </a:r>
            <a:r>
              <a:rPr lang="en-US" sz="2000" dirty="0">
                <a:ea typeface="ＭＳ Ｐゴシック" charset="0"/>
              </a:rPr>
              <a:t>'</a:t>
            </a:r>
            <a:r>
              <a:rPr lang="en-US" altLang="zh-CN" sz="2000" dirty="0">
                <a:ea typeface="ＭＳ Ｐゴシック" charset="0"/>
              </a:rPr>
              <a:t> table</a:t>
            </a:r>
          </a:p>
        </p:txBody>
      </p:sp>
      <p:sp>
        <p:nvSpPr>
          <p:cNvPr id="49155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1051F2-7EF6-E14D-875F-4A508A5230D9}" type="slidenum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Adobe 楷体 Std R" charset="0"/>
                <a:cs typeface="Adobe 楷体 Std R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128945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Hierarchical Address Assignment &amp; Routing</a:t>
            </a:r>
          </a:p>
        </p:txBody>
      </p:sp>
      <p:sp>
        <p:nvSpPr>
          <p:cNvPr id="50178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C4BF32-8B65-614C-A477-BFF4557D7754}" type="slidenum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Adobe 楷体 Std R" charset="0"/>
                <a:cs typeface="Adobe 楷体 Std R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50179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61356"/>
            <a:ext cx="8040706" cy="2964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899592" y="4835295"/>
            <a:ext cx="74244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96FF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Region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96FF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96FF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is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96FF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96FF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also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96FF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96FF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as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96FF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96FF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known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96FF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96FF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as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96FF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96FF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AS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96FF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: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96FF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96FF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Autonomous System</a:t>
            </a:r>
          </a:p>
        </p:txBody>
      </p:sp>
    </p:spTree>
    <p:extLst>
      <p:ext uri="{BB962C8B-B14F-4D97-AF65-F5344CB8AC3E}">
        <p14:creationId xmlns:p14="http://schemas.microsoft.com/office/powerpoint/2010/main" val="140759253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Hierarchical Address Assignment &amp; Routing</a:t>
            </a:r>
          </a:p>
        </p:txBody>
      </p:sp>
      <p:sp>
        <p:nvSpPr>
          <p:cNvPr id="51202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044279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CN" sz="2400" dirty="0">
                <a:ea typeface="ＭＳ Ｐゴシック" charset="0"/>
              </a:rPr>
              <a:t>Problems introduced by hierarchy: more complex</a:t>
            </a:r>
          </a:p>
          <a:p>
            <a:pPr lvl="1"/>
            <a:r>
              <a:rPr lang="en-US" altLang="zh-CN" sz="2000" dirty="0">
                <a:ea typeface="ＭＳ Ｐゴシック" charset="0"/>
              </a:rPr>
              <a:t>Binding address with location</a:t>
            </a:r>
          </a:p>
          <a:p>
            <a:pPr lvl="2"/>
            <a:r>
              <a:rPr lang="en-US" altLang="zh-CN" sz="1800" dirty="0">
                <a:ea typeface="ＭＳ Ｐゴシック" charset="0"/>
              </a:rPr>
              <a:t>Has to change address after changing location</a:t>
            </a:r>
          </a:p>
          <a:p>
            <a:pPr lvl="1"/>
            <a:r>
              <a:rPr lang="en-US" altLang="zh-CN" sz="2000" dirty="0">
                <a:ea typeface="ＭＳ Ｐゴシック" charset="0"/>
              </a:rPr>
              <a:t>Paths may no longer be the shortest possible</a:t>
            </a:r>
          </a:p>
          <a:p>
            <a:pPr lvl="2"/>
            <a:r>
              <a:rPr lang="en-US" altLang="zh-CN" sz="1800" dirty="0">
                <a:ea typeface="ＭＳ Ｐゴシック" charset="0"/>
              </a:rPr>
              <a:t>Algorithm has less detailed information</a:t>
            </a:r>
          </a:p>
          <a:p>
            <a:pPr eaLnBrk="1" hangingPunct="1"/>
            <a:r>
              <a:rPr lang="en-US" altLang="zh-CN" sz="2400" dirty="0">
                <a:ea typeface="ＭＳ Ｐゴシック" charset="0"/>
              </a:rPr>
              <a:t>More about hierarchy</a:t>
            </a:r>
          </a:p>
          <a:p>
            <a:pPr lvl="1"/>
            <a:r>
              <a:rPr lang="en-US" altLang="zh-CN" sz="2000" dirty="0">
                <a:ea typeface="ＭＳ Ｐゴシック" charset="0"/>
              </a:rPr>
              <a:t>Can extend to more levels</a:t>
            </a:r>
          </a:p>
          <a:p>
            <a:pPr lvl="1"/>
            <a:r>
              <a:rPr lang="en-US" altLang="zh-CN" sz="2000" dirty="0">
                <a:ea typeface="ＭＳ Ｐゴシック" charset="0"/>
              </a:rPr>
              <a:t>Different places can have different levels</a:t>
            </a:r>
          </a:p>
        </p:txBody>
      </p:sp>
      <p:sp>
        <p:nvSpPr>
          <p:cNvPr id="51203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7C175E-F5B5-7E4D-A012-CE731D2671E8}" type="slidenum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Adobe 楷体 Std R" charset="0"/>
                <a:cs typeface="Adobe 楷体 Std R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775530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Routing Hierarchy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6176" y="276694"/>
            <a:ext cx="2736304" cy="1739799"/>
          </a:xfrm>
          <a:prstGeom prst="rect">
            <a:avLst/>
          </a:prstGeom>
        </p:spPr>
      </p:pic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16287"/>
          </a:xfrm>
        </p:spPr>
        <p:txBody>
          <a:bodyPr>
            <a:normAutofit/>
          </a:bodyPr>
          <a:lstStyle/>
          <a:p>
            <a:r>
              <a:rPr kumimoji="1" lang="en-US" altLang="zh-CN" sz="2200" dirty="0"/>
              <a:t>Across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Region</a:t>
            </a:r>
            <a:endParaRPr kumimoji="1" lang="zh-CN" altLang="en-US" sz="2200" dirty="0"/>
          </a:p>
          <a:p>
            <a:pPr lvl="1"/>
            <a:r>
              <a:rPr kumimoji="1" lang="en-US" altLang="zh-CN" sz="2000" dirty="0"/>
              <a:t>Use one routing protocol to route </a:t>
            </a:r>
            <a:r>
              <a:rPr kumimoji="1" lang="en-US" altLang="zh-CN" sz="2000" b="1" dirty="0">
                <a:solidFill>
                  <a:srgbClr val="0096FF"/>
                </a:solidFill>
              </a:rPr>
              <a:t>across regions</a:t>
            </a:r>
            <a:r>
              <a:rPr kumimoji="1" lang="en-US" altLang="zh-CN" sz="2000" dirty="0"/>
              <a:t>, and a </a:t>
            </a:r>
            <a:br>
              <a:rPr kumimoji="1" lang="zh-CN" altLang="en-US" sz="2000" dirty="0"/>
            </a:br>
            <a:r>
              <a:rPr kumimoji="1" lang="en-US" altLang="zh-CN" sz="2000" dirty="0"/>
              <a:t>different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protocol to route </a:t>
            </a:r>
            <a:r>
              <a:rPr kumimoji="1" lang="en-US" altLang="zh-CN" sz="2000" b="1" dirty="0">
                <a:solidFill>
                  <a:srgbClr val="0096FF"/>
                </a:solidFill>
              </a:rPr>
              <a:t>within regions</a:t>
            </a:r>
            <a:endParaRPr kumimoji="1" lang="zh-CN" altLang="en-US" sz="2000" b="1" dirty="0">
              <a:solidFill>
                <a:srgbClr val="0096FF"/>
              </a:solidFill>
            </a:endParaRPr>
          </a:p>
          <a:p>
            <a:pPr lvl="1"/>
            <a:r>
              <a:rPr kumimoji="1" lang="en-US" altLang="zh-CN" sz="2000" dirty="0"/>
              <a:t>Implies that there are devices on the edge of each region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that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can "translate" between or "speak" both protocols</a:t>
            </a:r>
            <a:endParaRPr kumimoji="1" lang="zh-CN" altLang="en-US" sz="2000" dirty="0"/>
          </a:p>
          <a:p>
            <a:pPr lvl="1"/>
            <a:endParaRPr kumimoji="1" lang="en-US" altLang="zh-CN" sz="2000" b="1" dirty="0"/>
          </a:p>
          <a:p>
            <a:r>
              <a:rPr kumimoji="1" lang="en-US" altLang="zh-CN" sz="2200" b="1" dirty="0"/>
              <a:t>BGP</a:t>
            </a:r>
            <a:r>
              <a:rPr kumimoji="1" lang="en-US" altLang="zh-CN" sz="2200" dirty="0"/>
              <a:t> is the path-vector protocol used across regions</a:t>
            </a:r>
          </a:p>
          <a:p>
            <a:pPr lvl="1"/>
            <a:r>
              <a:rPr kumimoji="1" lang="en-US" altLang="zh-CN" sz="2000" dirty="0"/>
              <a:t>Border Gateway Protocol</a:t>
            </a:r>
          </a:p>
        </p:txBody>
      </p:sp>
    </p:spTree>
    <p:extLst>
      <p:ext uri="{BB962C8B-B14F-4D97-AF65-F5344CB8AC3E}">
        <p14:creationId xmlns:p14="http://schemas.microsoft.com/office/powerpoint/2010/main" val="57272567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Topological Addressing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000" dirty="0"/>
              <a:t>Further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reduce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the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routing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table</a:t>
            </a:r>
            <a:endParaRPr kumimoji="1" lang="zh-CN" altLang="en-US" sz="2000" dirty="0"/>
          </a:p>
          <a:p>
            <a:pPr lvl="1"/>
            <a:r>
              <a:rPr kumimoji="1" lang="en-US" altLang="zh-CN" sz="1800" dirty="0"/>
              <a:t>Despite being between regions, BGP still routes to IP addresses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(e.g., to </a:t>
            </a:r>
            <a:r>
              <a:rPr kumimoji="1" lang="en-US" altLang="zh-CN" sz="1800" i="1" dirty="0"/>
              <a:t>18.0.0.1</a:t>
            </a:r>
            <a:r>
              <a:rPr kumimoji="1" lang="en-US" altLang="zh-CN" sz="1800" dirty="0"/>
              <a:t>, not to </a:t>
            </a:r>
            <a:r>
              <a:rPr kumimoji="1" lang="en-US" altLang="zh-CN" sz="1800" i="1" dirty="0"/>
              <a:t>region-3 </a:t>
            </a:r>
            <a:r>
              <a:rPr kumimoji="1" lang="en-US" altLang="zh-CN" sz="1800" dirty="0"/>
              <a:t>)    </a:t>
            </a:r>
            <a:endParaRPr kumimoji="1" lang="zh-CN" altLang="en-US" sz="1800" dirty="0"/>
          </a:p>
          <a:p>
            <a:pPr lvl="1"/>
            <a:r>
              <a:rPr kumimoji="1" lang="en-US" altLang="zh-CN" sz="1800" dirty="0"/>
              <a:t>Addresses are given to regions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in </a:t>
            </a:r>
            <a:r>
              <a:rPr kumimoji="1" lang="en-US" altLang="zh-CN" sz="1800" b="1" dirty="0">
                <a:solidFill>
                  <a:srgbClr val="0096FF"/>
                </a:solidFill>
              </a:rPr>
              <a:t>contiguous blocks</a:t>
            </a:r>
            <a:r>
              <a:rPr kumimoji="1" lang="en-US" altLang="zh-CN" sz="1800" dirty="0"/>
              <a:t>, so that they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can be specified succinctly via a particular notation ("CIDR"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notation)</a:t>
            </a:r>
          </a:p>
          <a:p>
            <a:pPr lvl="2"/>
            <a:r>
              <a:rPr kumimoji="1" lang="en-US" altLang="zh-CN" sz="1600" dirty="0"/>
              <a:t>CIDR: Classless Inter Domain Routing</a:t>
            </a:r>
            <a:endParaRPr kumimoji="1" lang="zh-CN" altLang="en-US" sz="1600" dirty="0"/>
          </a:p>
          <a:p>
            <a:pPr lvl="1"/>
            <a:r>
              <a:rPr kumimoji="1" lang="en-US" altLang="zh-CN" sz="1800" dirty="0"/>
              <a:t>Keeps advertisements small</a:t>
            </a:r>
            <a:endParaRPr kumimoji="1" lang="zh-CN" altLang="en-US" sz="18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1800" y="4081636"/>
            <a:ext cx="3240360" cy="1321597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364088" y="5218567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96FF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CIDR Notation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96FF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cxnSp>
        <p:nvCxnSpPr>
          <p:cNvPr id="7" name="直接连接符 6"/>
          <p:cNvCxnSpPr>
            <a:endCxn id="5" idx="1"/>
          </p:cNvCxnSpPr>
          <p:nvPr/>
        </p:nvCxnSpPr>
        <p:spPr>
          <a:xfrm>
            <a:off x="5148064" y="5218567"/>
            <a:ext cx="216024" cy="184666"/>
          </a:xfrm>
          <a:prstGeom prst="line">
            <a:avLst/>
          </a:prstGeom>
          <a:ln>
            <a:solidFill>
              <a:srgbClr val="009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469851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kumimoji="1" lang="en-US" altLang="zh-CN" sz="3200" dirty="0"/>
              <a:t>Data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Plane: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Packet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Forwarding</a:t>
            </a:r>
            <a:endParaRPr kumimoji="1" lang="zh-CN" altLang="en-US" sz="3200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9912830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Network Layer Interface</a:t>
            </a:r>
          </a:p>
        </p:txBody>
      </p:sp>
      <p:sp>
        <p:nvSpPr>
          <p:cNvPr id="3277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sz="1900" b="1">
                <a:latin typeface="Consolas" charset="0"/>
                <a:ea typeface="宋体" charset="0"/>
                <a:cs typeface="Consolas" charset="0"/>
              </a:rPr>
              <a:t>structure</a:t>
            </a:r>
            <a:r>
              <a:rPr lang="en-US" altLang="zh-CN" sz="1900">
                <a:latin typeface="Consolas" charset="0"/>
                <a:ea typeface="宋体" charset="0"/>
                <a:cs typeface="Consolas" charset="0"/>
              </a:rPr>
              <a:t> packet </a:t>
            </a:r>
          </a:p>
          <a:p>
            <a:pPr marL="0" indent="0">
              <a:buNone/>
            </a:pPr>
            <a:r>
              <a:rPr lang="en-US" altLang="zh-CN" sz="1900">
                <a:latin typeface="Consolas" charset="0"/>
                <a:ea typeface="宋体" charset="0"/>
                <a:cs typeface="Consolas" charset="0"/>
              </a:rPr>
              <a:t>    </a:t>
            </a:r>
            <a:r>
              <a:rPr lang="en-US" altLang="zh-CN" sz="1900" b="1">
                <a:latin typeface="Consolas" charset="0"/>
                <a:ea typeface="宋体" charset="0"/>
                <a:cs typeface="Consolas" charset="0"/>
              </a:rPr>
              <a:t>bit_string </a:t>
            </a:r>
            <a:r>
              <a:rPr lang="en-US" altLang="zh-CN" sz="1900">
                <a:latin typeface="Consolas" charset="0"/>
                <a:ea typeface="宋体" charset="0"/>
                <a:cs typeface="Consolas" charset="0"/>
              </a:rPr>
              <a:t>source </a:t>
            </a:r>
          </a:p>
          <a:p>
            <a:pPr marL="0" indent="0">
              <a:buNone/>
            </a:pPr>
            <a:r>
              <a:rPr lang="en-US" altLang="zh-CN" sz="1900">
                <a:latin typeface="Consolas" charset="0"/>
                <a:ea typeface="宋体" charset="0"/>
                <a:cs typeface="Consolas" charset="0"/>
              </a:rPr>
              <a:t>    </a:t>
            </a:r>
            <a:r>
              <a:rPr lang="en-US" altLang="zh-CN" sz="1900" b="1">
                <a:latin typeface="Consolas" charset="0"/>
                <a:ea typeface="宋体" charset="0"/>
                <a:cs typeface="Consolas" charset="0"/>
              </a:rPr>
              <a:t>bit_string</a:t>
            </a:r>
            <a:r>
              <a:rPr lang="en-US" altLang="zh-CN" sz="1900">
                <a:latin typeface="Consolas" charset="0"/>
                <a:ea typeface="宋体" charset="0"/>
                <a:cs typeface="Consolas" charset="0"/>
              </a:rPr>
              <a:t> destination </a:t>
            </a:r>
          </a:p>
          <a:p>
            <a:pPr marL="0" indent="0">
              <a:buNone/>
            </a:pPr>
            <a:r>
              <a:rPr lang="en-US" altLang="zh-CN" sz="1900">
                <a:latin typeface="Consolas" charset="0"/>
                <a:ea typeface="宋体" charset="0"/>
                <a:cs typeface="Consolas" charset="0"/>
              </a:rPr>
              <a:t>    </a:t>
            </a:r>
            <a:r>
              <a:rPr lang="en-US" altLang="zh-CN" sz="1900" b="1">
                <a:latin typeface="Consolas" charset="0"/>
                <a:ea typeface="宋体" charset="0"/>
                <a:cs typeface="Consolas" charset="0"/>
              </a:rPr>
              <a:t>bit_string</a:t>
            </a:r>
            <a:r>
              <a:rPr lang="en-US" altLang="zh-CN" sz="1900">
                <a:latin typeface="Consolas" charset="0"/>
                <a:ea typeface="宋体" charset="0"/>
                <a:cs typeface="Consolas" charset="0"/>
              </a:rPr>
              <a:t> end_protocol </a:t>
            </a:r>
          </a:p>
          <a:p>
            <a:pPr marL="0" indent="0">
              <a:buNone/>
            </a:pPr>
            <a:r>
              <a:rPr lang="en-US" altLang="zh-CN" sz="1900">
                <a:latin typeface="Consolas" charset="0"/>
                <a:ea typeface="宋体" charset="0"/>
                <a:cs typeface="Consolas" charset="0"/>
              </a:rPr>
              <a:t>    </a:t>
            </a:r>
            <a:r>
              <a:rPr lang="en-US" altLang="zh-CN" sz="1900" b="1">
                <a:latin typeface="Consolas" charset="0"/>
                <a:ea typeface="宋体" charset="0"/>
                <a:cs typeface="Consolas" charset="0"/>
              </a:rPr>
              <a:t>bit_string</a:t>
            </a:r>
            <a:r>
              <a:rPr lang="en-US" altLang="zh-CN" sz="1900">
                <a:latin typeface="Consolas" charset="0"/>
                <a:ea typeface="宋体" charset="0"/>
                <a:cs typeface="Consolas" charset="0"/>
              </a:rPr>
              <a:t> payload</a:t>
            </a:r>
          </a:p>
        </p:txBody>
      </p:sp>
      <p:sp>
        <p:nvSpPr>
          <p:cNvPr id="32771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93FB80-6A52-534F-BF74-B9BE1B2DC35B}" type="slidenum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Adobe 楷体 Std R" charset="0"/>
                <a:cs typeface="Adobe 楷体 Std R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242950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Content Placeholder 2"/>
          <p:cNvSpPr>
            <a:spLocks noGrp="1"/>
          </p:cNvSpPr>
          <p:nvPr>
            <p:ph idx="1"/>
          </p:nvPr>
        </p:nvSpPr>
        <p:spPr>
          <a:xfrm>
            <a:off x="395536" y="409228"/>
            <a:ext cx="8568952" cy="5192003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altLang="zh-CN" sz="1600" dirty="0">
                <a:latin typeface="Consolas" charset="0"/>
                <a:ea typeface="宋体" charset="0"/>
                <a:cs typeface="Consolas" charset="0"/>
              </a:rPr>
              <a:t>1 </a:t>
            </a:r>
            <a:r>
              <a:rPr lang="en-US" altLang="zh-CN" sz="1600" b="1" dirty="0">
                <a:latin typeface="Consolas" charset="0"/>
                <a:ea typeface="宋体" charset="0"/>
                <a:cs typeface="Consolas" charset="0"/>
              </a:rPr>
              <a:t>procedure</a:t>
            </a:r>
            <a:r>
              <a:rPr lang="en-US" altLang="zh-CN" sz="1600" dirty="0">
                <a:latin typeface="Consolas" charset="0"/>
                <a:ea typeface="宋体" charset="0"/>
                <a:cs typeface="Consolas" charset="0"/>
              </a:rPr>
              <a:t> </a:t>
            </a:r>
            <a:r>
              <a:rPr lang="en-US" altLang="zh-CN" sz="1600" dirty="0">
                <a:solidFill>
                  <a:srgbClr val="800000"/>
                </a:solidFill>
                <a:latin typeface="Consolas" charset="0"/>
                <a:ea typeface="宋体" charset="0"/>
                <a:cs typeface="Consolas" charset="0"/>
              </a:rPr>
              <a:t>NETWORK_SEND</a:t>
            </a:r>
            <a:r>
              <a:rPr lang="en-US" altLang="zh-CN" sz="1600" dirty="0">
                <a:latin typeface="Consolas" charset="0"/>
                <a:ea typeface="宋体" charset="0"/>
                <a:cs typeface="Consolas" charset="0"/>
              </a:rPr>
              <a:t> (</a:t>
            </a:r>
            <a:r>
              <a:rPr lang="en-US" altLang="zh-CN" sz="1600" dirty="0" err="1">
                <a:latin typeface="Consolas" charset="0"/>
                <a:ea typeface="宋体" charset="0"/>
                <a:cs typeface="Consolas" charset="0"/>
              </a:rPr>
              <a:t>segment_buffer</a:t>
            </a:r>
            <a:r>
              <a:rPr lang="en-US" altLang="zh-CN" sz="1600" dirty="0">
                <a:latin typeface="Consolas" charset="0"/>
                <a:ea typeface="宋体" charset="0"/>
                <a:cs typeface="Consolas" charset="0"/>
              </a:rPr>
              <a:t>, destination,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600" dirty="0">
                <a:latin typeface="Consolas" charset="0"/>
                <a:ea typeface="宋体" charset="0"/>
                <a:cs typeface="Consolas" charset="0"/>
              </a:rPr>
              <a:t>2                         </a:t>
            </a:r>
            <a:r>
              <a:rPr lang="en-US" altLang="zh-CN" sz="1600" dirty="0" err="1">
                <a:latin typeface="Consolas" charset="0"/>
                <a:ea typeface="宋体" charset="0"/>
                <a:cs typeface="Consolas" charset="0"/>
              </a:rPr>
              <a:t>net_protocol</a:t>
            </a:r>
            <a:r>
              <a:rPr lang="en-US" altLang="zh-CN" sz="1600" dirty="0">
                <a:latin typeface="Consolas" charset="0"/>
                <a:ea typeface="宋体" charset="0"/>
                <a:cs typeface="Consolas" charset="0"/>
              </a:rPr>
              <a:t>, </a:t>
            </a:r>
            <a:r>
              <a:rPr lang="en-US" altLang="zh-CN" sz="1600" dirty="0" err="1">
                <a:latin typeface="Consolas" charset="0"/>
                <a:ea typeface="宋体" charset="0"/>
                <a:cs typeface="Consolas" charset="0"/>
              </a:rPr>
              <a:t>end_protocol</a:t>
            </a:r>
            <a:r>
              <a:rPr lang="en-US" altLang="zh-CN" sz="1600" dirty="0">
                <a:latin typeface="Consolas" charset="0"/>
                <a:ea typeface="宋体" charset="0"/>
                <a:cs typeface="Consolas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600" dirty="0">
                <a:latin typeface="Consolas" charset="0"/>
                <a:ea typeface="宋体" charset="0"/>
                <a:cs typeface="Consolas" charset="0"/>
              </a:rPr>
              <a:t>3     packet </a:t>
            </a:r>
            <a:r>
              <a:rPr lang="en-US" altLang="zh-CN" sz="1600" b="1" dirty="0">
                <a:latin typeface="Consolas" charset="0"/>
                <a:ea typeface="宋体" charset="0"/>
                <a:cs typeface="Consolas" charset="0"/>
              </a:rPr>
              <a:t>instance</a:t>
            </a:r>
            <a:r>
              <a:rPr lang="en-US" altLang="zh-CN" sz="1600" dirty="0">
                <a:latin typeface="Consolas" charset="0"/>
                <a:ea typeface="宋体" charset="0"/>
                <a:cs typeface="Consolas" charset="0"/>
              </a:rPr>
              <a:t> </a:t>
            </a:r>
            <a:r>
              <a:rPr lang="en-US" altLang="zh-CN" sz="1600" dirty="0" err="1">
                <a:latin typeface="Consolas" charset="0"/>
                <a:ea typeface="宋体" charset="0"/>
                <a:cs typeface="Consolas" charset="0"/>
              </a:rPr>
              <a:t>outgoing_packet</a:t>
            </a:r>
            <a:r>
              <a:rPr lang="en-US" altLang="zh-CN" sz="1600" dirty="0">
                <a:latin typeface="Consolas" charset="0"/>
                <a:ea typeface="宋体" charset="0"/>
                <a:cs typeface="Consolas" charset="0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600" dirty="0">
                <a:latin typeface="Consolas" charset="0"/>
                <a:ea typeface="宋体" charset="0"/>
                <a:cs typeface="Consolas" charset="0"/>
              </a:rPr>
              <a:t>4     </a:t>
            </a:r>
            <a:r>
              <a:rPr lang="en-US" altLang="zh-CN" sz="1600" dirty="0" err="1">
                <a:latin typeface="Consolas" charset="0"/>
                <a:ea typeface="宋体" charset="0"/>
                <a:cs typeface="Consolas" charset="0"/>
              </a:rPr>
              <a:t>outgoing_packet.payload</a:t>
            </a:r>
            <a:r>
              <a:rPr lang="en-US" altLang="zh-CN" sz="1600" dirty="0">
                <a:latin typeface="Consolas" charset="0"/>
                <a:ea typeface="宋体" charset="0"/>
                <a:cs typeface="Consolas" charset="0"/>
              </a:rPr>
              <a:t> ← </a:t>
            </a:r>
            <a:r>
              <a:rPr lang="en-US" altLang="zh-CN" sz="1600" dirty="0" err="1">
                <a:latin typeface="Consolas" charset="0"/>
                <a:ea typeface="宋体" charset="0"/>
                <a:cs typeface="Consolas" charset="0"/>
              </a:rPr>
              <a:t>segment_buffer</a:t>
            </a:r>
            <a:r>
              <a:rPr lang="en-US" altLang="zh-CN" sz="1600" dirty="0">
                <a:latin typeface="Consolas" charset="0"/>
                <a:ea typeface="宋体" charset="0"/>
                <a:cs typeface="Consolas" charset="0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600" dirty="0">
                <a:latin typeface="Consolas" charset="0"/>
                <a:ea typeface="宋体" charset="0"/>
                <a:cs typeface="Consolas" charset="0"/>
              </a:rPr>
              <a:t>5     </a:t>
            </a:r>
            <a:r>
              <a:rPr lang="en-US" altLang="zh-CN" sz="1600" dirty="0" err="1">
                <a:latin typeface="Consolas" charset="0"/>
                <a:ea typeface="宋体" charset="0"/>
                <a:cs typeface="Consolas" charset="0"/>
              </a:rPr>
              <a:t>outgoing_packet.end_protocol</a:t>
            </a:r>
            <a:r>
              <a:rPr lang="en-US" altLang="zh-CN" sz="1600" dirty="0">
                <a:latin typeface="Consolas" charset="0"/>
                <a:ea typeface="宋体" charset="0"/>
                <a:cs typeface="Consolas" charset="0"/>
              </a:rPr>
              <a:t> ← </a:t>
            </a:r>
            <a:r>
              <a:rPr lang="en-US" altLang="zh-CN" sz="1600" dirty="0" err="1">
                <a:latin typeface="Consolas" charset="0"/>
                <a:ea typeface="宋体" charset="0"/>
                <a:cs typeface="Consolas" charset="0"/>
              </a:rPr>
              <a:t>end_protocol</a:t>
            </a:r>
            <a:r>
              <a:rPr lang="en-US" altLang="zh-CN" sz="1600" dirty="0">
                <a:latin typeface="Consolas" charset="0"/>
                <a:ea typeface="宋体" charset="0"/>
                <a:cs typeface="Consolas" charset="0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600" dirty="0">
                <a:latin typeface="Consolas" charset="0"/>
                <a:ea typeface="宋体" charset="0"/>
                <a:cs typeface="Consolas" charset="0"/>
              </a:rPr>
              <a:t>6     </a:t>
            </a:r>
            <a:r>
              <a:rPr lang="en-US" altLang="zh-CN" sz="1600" dirty="0" err="1">
                <a:latin typeface="Consolas" charset="0"/>
                <a:ea typeface="宋体" charset="0"/>
                <a:cs typeface="Consolas" charset="0"/>
              </a:rPr>
              <a:t>outgoing_packet.source</a:t>
            </a:r>
            <a:r>
              <a:rPr lang="en-US" altLang="zh-CN" sz="1600" dirty="0">
                <a:latin typeface="Consolas" charset="0"/>
                <a:ea typeface="宋体" charset="0"/>
                <a:cs typeface="Consolas" charset="0"/>
              </a:rPr>
              <a:t> ← MY_NETWORK_ADDRESS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600" dirty="0">
                <a:latin typeface="Consolas" charset="0"/>
                <a:ea typeface="宋体" charset="0"/>
                <a:cs typeface="Consolas" charset="0"/>
              </a:rPr>
              <a:t>7     </a:t>
            </a:r>
            <a:r>
              <a:rPr lang="en-US" altLang="zh-CN" sz="1600" dirty="0" err="1">
                <a:latin typeface="Consolas" charset="0"/>
                <a:ea typeface="宋体" charset="0"/>
                <a:cs typeface="Consolas" charset="0"/>
              </a:rPr>
              <a:t>outgoing_packet.destination</a:t>
            </a:r>
            <a:r>
              <a:rPr lang="en-US" altLang="zh-CN" sz="1600" dirty="0">
                <a:latin typeface="Consolas" charset="0"/>
                <a:ea typeface="宋体" charset="0"/>
                <a:cs typeface="Consolas" charset="0"/>
              </a:rPr>
              <a:t> ← destination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600" dirty="0">
                <a:latin typeface="Consolas" charset="0"/>
                <a:ea typeface="宋体" charset="0"/>
                <a:cs typeface="Consolas" charset="0"/>
              </a:rPr>
              <a:t>8     </a:t>
            </a:r>
            <a:r>
              <a:rPr lang="en-US" altLang="zh-CN" sz="1600" dirty="0">
                <a:solidFill>
                  <a:srgbClr val="800000"/>
                </a:solidFill>
                <a:latin typeface="Consolas" charset="0"/>
                <a:ea typeface="宋体" charset="0"/>
                <a:cs typeface="Consolas" charset="0"/>
              </a:rPr>
              <a:t>NETWORK_HANDLE</a:t>
            </a:r>
            <a:r>
              <a:rPr lang="en-US" altLang="zh-CN" sz="1600" dirty="0">
                <a:latin typeface="Consolas" charset="0"/>
                <a:ea typeface="宋体" charset="0"/>
                <a:cs typeface="Consolas" charset="0"/>
              </a:rPr>
              <a:t> (</a:t>
            </a:r>
            <a:r>
              <a:rPr lang="en-US" altLang="zh-CN" sz="1600" dirty="0" err="1">
                <a:latin typeface="Consolas" charset="0"/>
                <a:ea typeface="宋体" charset="0"/>
                <a:cs typeface="Consolas" charset="0"/>
              </a:rPr>
              <a:t>outgoing_packet</a:t>
            </a:r>
            <a:r>
              <a:rPr lang="en-US" altLang="zh-CN" sz="1600" dirty="0">
                <a:latin typeface="Consolas" charset="0"/>
                <a:ea typeface="宋体" charset="0"/>
                <a:cs typeface="Consolas" charset="0"/>
              </a:rPr>
              <a:t>, </a:t>
            </a:r>
            <a:r>
              <a:rPr lang="en-US" altLang="zh-CN" sz="1600" dirty="0" err="1">
                <a:latin typeface="Consolas" charset="0"/>
                <a:ea typeface="宋体" charset="0"/>
                <a:cs typeface="Consolas" charset="0"/>
              </a:rPr>
              <a:t>net_protocol</a:t>
            </a:r>
            <a:r>
              <a:rPr lang="en-US" altLang="zh-CN" sz="1600" dirty="0">
                <a:latin typeface="Consolas" charset="0"/>
                <a:ea typeface="宋体" charset="0"/>
                <a:cs typeface="Consolas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endParaRPr lang="en-US" altLang="zh-CN" sz="1600" dirty="0">
              <a:latin typeface="Consolas" charset="0"/>
              <a:ea typeface="宋体" charset="0"/>
              <a:cs typeface="Consolas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v-SE" altLang="zh-CN" sz="1600" dirty="0">
                <a:latin typeface="Consolas" charset="0"/>
                <a:ea typeface="宋体" charset="0"/>
                <a:cs typeface="Consolas" charset="0"/>
              </a:rPr>
              <a:t>9 </a:t>
            </a:r>
            <a:r>
              <a:rPr lang="sv-SE" altLang="zh-CN" sz="1600" b="1" dirty="0">
                <a:latin typeface="Consolas" charset="0"/>
                <a:ea typeface="宋体" charset="0"/>
                <a:cs typeface="Consolas" charset="0"/>
              </a:rPr>
              <a:t>procedure</a:t>
            </a:r>
            <a:r>
              <a:rPr lang="sv-SE" altLang="zh-CN" sz="1600" dirty="0">
                <a:latin typeface="Consolas" charset="0"/>
                <a:ea typeface="宋体" charset="0"/>
                <a:cs typeface="Consolas" charset="0"/>
              </a:rPr>
              <a:t> </a:t>
            </a:r>
            <a:r>
              <a:rPr lang="sv-SE" altLang="zh-CN" sz="1600" dirty="0">
                <a:solidFill>
                  <a:srgbClr val="800000"/>
                </a:solidFill>
                <a:latin typeface="Consolas" charset="0"/>
                <a:ea typeface="宋体" charset="0"/>
                <a:cs typeface="Consolas" charset="0"/>
              </a:rPr>
              <a:t>NETWORK_HANDLE</a:t>
            </a:r>
            <a:r>
              <a:rPr lang="sv-SE" altLang="zh-CN" sz="1600" dirty="0">
                <a:latin typeface="Consolas" charset="0"/>
                <a:ea typeface="宋体" charset="0"/>
                <a:cs typeface="Consolas" charset="0"/>
              </a:rPr>
              <a:t> (net_packet, net_protocol) </a:t>
            </a:r>
          </a:p>
          <a:p>
            <a:pPr marL="0" indent="0">
              <a:spcBef>
                <a:spcPts val="0"/>
              </a:spcBef>
              <a:buNone/>
            </a:pPr>
            <a:r>
              <a:rPr lang="sv-SE" altLang="zh-CN" sz="1600" dirty="0">
                <a:latin typeface="Consolas" charset="0"/>
                <a:ea typeface="宋体" charset="0"/>
                <a:cs typeface="Consolas" charset="0"/>
              </a:rPr>
              <a:t>10    packet </a:t>
            </a:r>
            <a:r>
              <a:rPr lang="sv-SE" altLang="zh-CN" sz="1600" b="1" dirty="0">
                <a:latin typeface="Consolas" charset="0"/>
                <a:ea typeface="宋体" charset="0"/>
                <a:cs typeface="Consolas" charset="0"/>
              </a:rPr>
              <a:t>instance</a:t>
            </a:r>
            <a:r>
              <a:rPr lang="sv-SE" altLang="zh-CN" sz="1600" dirty="0">
                <a:latin typeface="Consolas" charset="0"/>
                <a:ea typeface="宋体" charset="0"/>
                <a:cs typeface="Consolas" charset="0"/>
              </a:rPr>
              <a:t> net_packet </a:t>
            </a:r>
          </a:p>
          <a:p>
            <a:pPr marL="0" indent="0">
              <a:spcBef>
                <a:spcPts val="0"/>
              </a:spcBef>
              <a:buNone/>
            </a:pPr>
            <a:r>
              <a:rPr lang="sv-SE" altLang="zh-CN" sz="1600" dirty="0">
                <a:latin typeface="Consolas" charset="0"/>
                <a:ea typeface="宋体" charset="0"/>
                <a:cs typeface="Consolas" charset="0"/>
              </a:rPr>
              <a:t>11    </a:t>
            </a:r>
            <a:r>
              <a:rPr lang="sv-SE" altLang="zh-CN" sz="1600" b="1" dirty="0">
                <a:latin typeface="Consolas" charset="0"/>
                <a:ea typeface="宋体" charset="0"/>
                <a:cs typeface="Consolas" charset="0"/>
              </a:rPr>
              <a:t>if</a:t>
            </a:r>
            <a:r>
              <a:rPr lang="sv-SE" altLang="zh-CN" sz="1600" dirty="0">
                <a:latin typeface="Consolas" charset="0"/>
                <a:ea typeface="宋体" charset="0"/>
                <a:cs typeface="Consolas" charset="0"/>
              </a:rPr>
              <a:t> net_packet.destination != MY_NETWORK_ADDRESS </a:t>
            </a:r>
            <a:r>
              <a:rPr lang="sv-SE" altLang="zh-CN" sz="1600" b="1" dirty="0">
                <a:latin typeface="Consolas" charset="0"/>
                <a:ea typeface="宋体" charset="0"/>
                <a:cs typeface="Consolas" charset="0"/>
              </a:rPr>
              <a:t>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sv-SE" altLang="zh-CN" sz="1600" dirty="0">
                <a:latin typeface="Consolas" charset="0"/>
                <a:ea typeface="宋体" charset="0"/>
                <a:cs typeface="Consolas" charset="0"/>
              </a:rPr>
              <a:t>12        next_hop </a:t>
            </a:r>
            <a:r>
              <a:rPr lang="en-US" altLang="zh-CN" sz="1600" dirty="0">
                <a:latin typeface="Consolas" charset="0"/>
                <a:ea typeface="宋体" charset="0"/>
                <a:cs typeface="Consolas" charset="0"/>
              </a:rPr>
              <a:t>← </a:t>
            </a:r>
            <a:r>
              <a:rPr lang="en-US" altLang="zh-CN" sz="1600" dirty="0">
                <a:solidFill>
                  <a:srgbClr val="800000"/>
                </a:solidFill>
                <a:latin typeface="Consolas" charset="0"/>
                <a:ea typeface="宋体" charset="0"/>
                <a:cs typeface="Consolas" charset="0"/>
              </a:rPr>
              <a:t>LOOKUP</a:t>
            </a:r>
            <a:r>
              <a:rPr lang="en-US" altLang="zh-CN" sz="1600" dirty="0">
                <a:latin typeface="Consolas" charset="0"/>
                <a:ea typeface="宋体" charset="0"/>
                <a:cs typeface="Consolas" charset="0"/>
              </a:rPr>
              <a:t> (</a:t>
            </a:r>
            <a:r>
              <a:rPr lang="en-US" altLang="zh-CN" sz="1600" dirty="0" err="1">
                <a:latin typeface="Consolas" charset="0"/>
                <a:ea typeface="宋体" charset="0"/>
                <a:cs typeface="Consolas" charset="0"/>
              </a:rPr>
              <a:t>net_packet.destination</a:t>
            </a:r>
            <a:r>
              <a:rPr lang="en-US" altLang="zh-CN" sz="1600" dirty="0">
                <a:latin typeface="Consolas" charset="0"/>
                <a:ea typeface="宋体" charset="0"/>
                <a:cs typeface="Consolas" charset="0"/>
              </a:rPr>
              <a:t>, </a:t>
            </a:r>
            <a:r>
              <a:rPr lang="en-US" altLang="zh-CN" sz="1600" dirty="0" err="1">
                <a:latin typeface="Consolas" charset="0"/>
                <a:ea typeface="宋体" charset="0"/>
                <a:cs typeface="Consolas" charset="0"/>
              </a:rPr>
              <a:t>forwarding_table</a:t>
            </a:r>
            <a:r>
              <a:rPr lang="en-US" altLang="zh-CN" sz="1600" dirty="0">
                <a:latin typeface="Consolas" charset="0"/>
                <a:ea typeface="宋体" charset="0"/>
                <a:cs typeface="Consolas" charset="0"/>
              </a:rPr>
              <a:t>)</a:t>
            </a:r>
            <a:endParaRPr lang="sv-SE" altLang="zh-CN" sz="1600" dirty="0">
              <a:latin typeface="Consolas" charset="0"/>
              <a:ea typeface="宋体" charset="0"/>
              <a:cs typeface="Consolas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v-SE" altLang="zh-CN" sz="1600" dirty="0">
                <a:latin typeface="Consolas" charset="0"/>
                <a:ea typeface="宋体" charset="0"/>
                <a:cs typeface="Consolas" charset="0"/>
              </a:rPr>
              <a:t>13        </a:t>
            </a:r>
            <a:r>
              <a:rPr lang="sv-SE" altLang="zh-CN" sz="1600" dirty="0">
                <a:solidFill>
                  <a:srgbClr val="800000"/>
                </a:solidFill>
                <a:latin typeface="Consolas" charset="0"/>
                <a:ea typeface="宋体" charset="0"/>
                <a:cs typeface="Consolas" charset="0"/>
              </a:rPr>
              <a:t>LINK_SEND</a:t>
            </a:r>
            <a:r>
              <a:rPr lang="sv-SE" altLang="zh-CN" sz="1600" dirty="0">
                <a:latin typeface="Consolas" charset="0"/>
                <a:ea typeface="宋体" charset="0"/>
                <a:cs typeface="Consolas" charset="0"/>
              </a:rPr>
              <a:t> (net_packet, next_hop, link_protocol, net_protocol)</a:t>
            </a:r>
          </a:p>
          <a:p>
            <a:pPr marL="0" indent="0">
              <a:spcBef>
                <a:spcPts val="0"/>
              </a:spcBef>
              <a:buNone/>
            </a:pPr>
            <a:r>
              <a:rPr lang="sv-SE" altLang="zh-CN" sz="1600" dirty="0">
                <a:latin typeface="Consolas" charset="0"/>
                <a:ea typeface="宋体" charset="0"/>
                <a:cs typeface="Consolas" charset="0"/>
              </a:rPr>
              <a:t>14    </a:t>
            </a:r>
            <a:r>
              <a:rPr lang="sv-SE" altLang="zh-CN" sz="1600" b="1" dirty="0">
                <a:latin typeface="Consolas" charset="0"/>
                <a:ea typeface="宋体" charset="0"/>
                <a:cs typeface="Consolas" charset="0"/>
              </a:rPr>
              <a:t>else</a:t>
            </a:r>
          </a:p>
          <a:p>
            <a:pPr marL="0" indent="0">
              <a:spcBef>
                <a:spcPts val="0"/>
              </a:spcBef>
              <a:buNone/>
            </a:pPr>
            <a:r>
              <a:rPr lang="sv-SE" altLang="zh-CN" sz="1600" dirty="0">
                <a:latin typeface="Consolas" charset="0"/>
                <a:ea typeface="宋体" charset="0"/>
                <a:cs typeface="Consolas" charset="0"/>
              </a:rPr>
              <a:t>15        </a:t>
            </a:r>
            <a:r>
              <a:rPr lang="sv-SE" altLang="zh-CN" sz="1600" dirty="0">
                <a:solidFill>
                  <a:srgbClr val="800000"/>
                </a:solidFill>
                <a:latin typeface="Consolas" charset="0"/>
                <a:ea typeface="宋体" charset="0"/>
                <a:cs typeface="Consolas" charset="0"/>
              </a:rPr>
              <a:t>GIVE_TO_END_LAYER</a:t>
            </a:r>
            <a:r>
              <a:rPr lang="sv-SE" altLang="zh-CN" sz="1600" dirty="0">
                <a:latin typeface="Consolas" charset="0"/>
                <a:ea typeface="宋体" charset="0"/>
                <a:cs typeface="Consolas" charset="0"/>
              </a:rPr>
              <a:t> (net_packet.payload,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sv-SE" altLang="zh-CN" sz="1600" dirty="0">
                <a:latin typeface="Consolas" charset="0"/>
                <a:ea typeface="宋体" charset="0"/>
                <a:cs typeface="Consolas" charset="0"/>
              </a:rPr>
              <a:t>16                          net_packet.end_protocol, net_packet.source)</a:t>
            </a:r>
          </a:p>
        </p:txBody>
      </p:sp>
      <p:sp>
        <p:nvSpPr>
          <p:cNvPr id="33795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D9EB81-167D-B14E-A4A4-636D0830A421}" type="slidenum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Adobe 楷体 Std R" charset="0"/>
                <a:cs typeface="Adobe 楷体 Std R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423947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矩形 170"/>
          <p:cNvSpPr/>
          <p:nvPr/>
        </p:nvSpPr>
        <p:spPr>
          <a:xfrm>
            <a:off x="0" y="1"/>
            <a:ext cx="9144000" cy="87709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70" name="矩形 169"/>
          <p:cNvSpPr/>
          <p:nvPr/>
        </p:nvSpPr>
        <p:spPr>
          <a:xfrm>
            <a:off x="0" y="877094"/>
            <a:ext cx="9144000" cy="24606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69" name="矩形 168"/>
          <p:cNvSpPr/>
          <p:nvPr/>
        </p:nvSpPr>
        <p:spPr>
          <a:xfrm>
            <a:off x="0" y="3300678"/>
            <a:ext cx="9144000" cy="241432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3556398" y="4897438"/>
            <a:ext cx="2231231" cy="42068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sendproc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67916" y="1177396"/>
            <a:ext cx="2232422" cy="4193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NETWORK_SEND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557588" y="2497667"/>
            <a:ext cx="2232422" cy="4193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484960" y="2422261"/>
            <a:ext cx="2231231" cy="4206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NETWORK_HANDLE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486150" y="96574"/>
            <a:ext cx="2230041" cy="42068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GIVE_TO_END_LAYER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482578" y="3757084"/>
            <a:ext cx="2233613" cy="42068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LINK_SEND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482578" y="1177396"/>
            <a:ext cx="2232422" cy="6006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GIVE_TO_NETWORK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_HANDLER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435328" y="3757084"/>
            <a:ext cx="2232422" cy="42068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LINK_RECEIVE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3482578" y="4837907"/>
            <a:ext cx="2233613" cy="41936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sendproc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115" name="肘形连接符 114"/>
          <p:cNvCxnSpPr>
            <a:stCxn id="5" idx="2"/>
            <a:endCxn id="13" idx="0"/>
          </p:cNvCxnSpPr>
          <p:nvPr/>
        </p:nvCxnSpPr>
        <p:spPr>
          <a:xfrm rot="5400000">
            <a:off x="4142913" y="3299421"/>
            <a:ext cx="914135" cy="1190"/>
          </a:xfrm>
          <a:prstGeom prst="bentConnector3">
            <a:avLst>
              <a:gd name="adj1" fmla="val 50000"/>
            </a:avLst>
          </a:prstGeom>
          <a:ln w="28575">
            <a:solidFill>
              <a:schemeClr val="tx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肘形连接符 148"/>
          <p:cNvCxnSpPr>
            <a:stCxn id="5" idx="3"/>
            <a:endCxn id="9" idx="3"/>
          </p:cNvCxnSpPr>
          <p:nvPr/>
        </p:nvCxnSpPr>
        <p:spPr>
          <a:xfrm flipV="1">
            <a:off x="5716191" y="306917"/>
            <a:ext cx="13097" cy="2325688"/>
          </a:xfrm>
          <a:prstGeom prst="bentConnector3">
            <a:avLst>
              <a:gd name="adj1" fmla="val 7640000"/>
            </a:avLst>
          </a:prstGeom>
          <a:ln w="28575">
            <a:solidFill>
              <a:schemeClr val="tx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肘形连接符 150"/>
          <p:cNvCxnSpPr>
            <a:stCxn id="21" idx="0"/>
            <a:endCxn id="19" idx="3"/>
          </p:cNvCxnSpPr>
          <p:nvPr/>
        </p:nvCxnSpPr>
        <p:spPr>
          <a:xfrm rot="16200000" flipV="1">
            <a:off x="5493875" y="1698823"/>
            <a:ext cx="2279385" cy="1837135"/>
          </a:xfrm>
          <a:prstGeom prst="bentConnector2">
            <a:avLst/>
          </a:prstGeom>
          <a:ln w="28575">
            <a:solidFill>
              <a:schemeClr val="tx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矩形 156"/>
          <p:cNvSpPr/>
          <p:nvPr/>
        </p:nvSpPr>
        <p:spPr>
          <a:xfrm>
            <a:off x="3267075" y="997480"/>
            <a:ext cx="2665810" cy="2099469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58" name="矩形 157"/>
          <p:cNvSpPr/>
          <p:nvPr/>
        </p:nvSpPr>
        <p:spPr>
          <a:xfrm>
            <a:off x="3267075" y="3577167"/>
            <a:ext cx="2663429" cy="1920875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cxnSp>
        <p:nvCxnSpPr>
          <p:cNvPr id="160" name="直接箭头连接符 159"/>
          <p:cNvCxnSpPr>
            <a:stCxn id="19" idx="2"/>
            <a:endCxn id="5" idx="0"/>
          </p:cNvCxnSpPr>
          <p:nvPr/>
        </p:nvCxnSpPr>
        <p:spPr>
          <a:xfrm>
            <a:off x="4599385" y="1778000"/>
            <a:ext cx="1190" cy="644261"/>
          </a:xfrm>
          <a:prstGeom prst="straightConnector1">
            <a:avLst/>
          </a:prstGeom>
          <a:ln w="28575">
            <a:solidFill>
              <a:schemeClr val="tx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矩形 31"/>
          <p:cNvSpPr/>
          <p:nvPr/>
        </p:nvSpPr>
        <p:spPr>
          <a:xfrm>
            <a:off x="3843337" y="1957917"/>
            <a:ext cx="1510904" cy="29897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1323" tIns="35662" rIns="71323" bIns="35662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net_handler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[]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162" name="直接箭头连接符 161"/>
          <p:cNvCxnSpPr>
            <a:stCxn id="13" idx="2"/>
            <a:endCxn id="52" idx="0"/>
          </p:cNvCxnSpPr>
          <p:nvPr/>
        </p:nvCxnSpPr>
        <p:spPr>
          <a:xfrm>
            <a:off x="4599385" y="4177771"/>
            <a:ext cx="0" cy="660136"/>
          </a:xfrm>
          <a:prstGeom prst="straightConnector1">
            <a:avLst/>
          </a:prstGeom>
          <a:ln w="28575">
            <a:solidFill>
              <a:schemeClr val="tx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矩形 42"/>
          <p:cNvSpPr/>
          <p:nvPr/>
        </p:nvSpPr>
        <p:spPr>
          <a:xfrm>
            <a:off x="3699272" y="4357688"/>
            <a:ext cx="1800225" cy="300303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1323" tIns="35662" rIns="71323" bIns="35662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link_protocol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[]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8" name="矩形 167"/>
          <p:cNvSpPr/>
          <p:nvPr/>
        </p:nvSpPr>
        <p:spPr>
          <a:xfrm>
            <a:off x="4832748" y="2737115"/>
            <a:ext cx="1034653" cy="30030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LOOKUP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172" name="直接箭头连接符 171"/>
          <p:cNvCxnSpPr>
            <a:endCxn id="4" idx="0"/>
          </p:cNvCxnSpPr>
          <p:nvPr/>
        </p:nvCxnSpPr>
        <p:spPr>
          <a:xfrm>
            <a:off x="1584722" y="498740"/>
            <a:ext cx="0" cy="678656"/>
          </a:xfrm>
          <a:prstGeom prst="straightConnector1">
            <a:avLst/>
          </a:prstGeom>
          <a:ln w="28575">
            <a:solidFill>
              <a:schemeClr val="tx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6" name="矩形 175"/>
          <p:cNvSpPr/>
          <p:nvPr/>
        </p:nvSpPr>
        <p:spPr>
          <a:xfrm>
            <a:off x="467916" y="2362729"/>
            <a:ext cx="2232422" cy="12144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struct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 packet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    source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    destination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    </a:t>
            </a:r>
            <a:r>
              <a:rPr kumimoji="0" lang="en-US" altLang="zh-CN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end_protocol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    payload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179" name="肘形连接符 178"/>
          <p:cNvCxnSpPr>
            <a:stCxn id="4" idx="3"/>
            <a:endCxn id="5" idx="1"/>
          </p:cNvCxnSpPr>
          <p:nvPr/>
        </p:nvCxnSpPr>
        <p:spPr>
          <a:xfrm>
            <a:off x="2700338" y="1387741"/>
            <a:ext cx="784622" cy="1244864"/>
          </a:xfrm>
          <a:prstGeom prst="bentConnector3">
            <a:avLst>
              <a:gd name="adj1" fmla="val 41138"/>
            </a:avLst>
          </a:prstGeom>
          <a:ln w="28575">
            <a:solidFill>
              <a:schemeClr val="tx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2" name="矩形 181"/>
          <p:cNvSpPr/>
          <p:nvPr/>
        </p:nvSpPr>
        <p:spPr>
          <a:xfrm>
            <a:off x="467916" y="4282282"/>
            <a:ext cx="2232422" cy="121576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struct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 frame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    </a:t>
            </a:r>
            <a:r>
              <a:rPr kumimoji="0" lang="en-US" altLang="zh-CN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struct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 </a:t>
            </a:r>
            <a:r>
              <a:rPr kumimoji="0" lang="en-US" altLang="zh-CN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checked_cnt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        </a:t>
            </a:r>
            <a:r>
              <a:rPr kumimoji="0" lang="en-US" altLang="zh-CN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net_protocol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        payload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    checksum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183" name="直接箭头连接符 182"/>
          <p:cNvCxnSpPr>
            <a:endCxn id="21" idx="2"/>
          </p:cNvCxnSpPr>
          <p:nvPr/>
        </p:nvCxnSpPr>
        <p:spPr>
          <a:xfrm flipV="1">
            <a:off x="7552135" y="4177771"/>
            <a:ext cx="0" cy="930011"/>
          </a:xfrm>
          <a:prstGeom prst="straightConnector1">
            <a:avLst/>
          </a:prstGeom>
          <a:ln w="28575">
            <a:solidFill>
              <a:schemeClr val="tx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885925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Forwarding an IP Packet</a:t>
            </a:r>
          </a:p>
        </p:txBody>
      </p:sp>
      <p:sp>
        <p:nvSpPr>
          <p:cNvPr id="39938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zh-CN" sz="2400" dirty="0">
                <a:ea typeface="等线" panose="02010600030101010101" pitchFamily="2" charset="-122"/>
              </a:rPr>
              <a:t>Lookup packet</a:t>
            </a:r>
            <a:r>
              <a:rPr lang="en-US" sz="2400" dirty="0">
                <a:ea typeface="等线" panose="02010600030101010101" pitchFamily="2" charset="-122"/>
              </a:rPr>
              <a:t>'</a:t>
            </a:r>
            <a:r>
              <a:rPr lang="en-US" altLang="zh-CN" sz="2400" dirty="0">
                <a:ea typeface="等线" panose="02010600030101010101" pitchFamily="2" charset="-122"/>
              </a:rPr>
              <a:t>s destination in forwarding table</a:t>
            </a:r>
          </a:p>
          <a:p>
            <a:pPr lvl="1" eaLnBrk="1" hangingPunct="1"/>
            <a:r>
              <a:rPr lang="en-US" altLang="zh-CN" sz="2000" dirty="0">
                <a:ea typeface="等线" panose="02010600030101010101" pitchFamily="2" charset="-122"/>
              </a:rPr>
              <a:t>If known, find the corresponding outgoing link</a:t>
            </a:r>
          </a:p>
          <a:p>
            <a:pPr lvl="1" eaLnBrk="1" hangingPunct="1"/>
            <a:r>
              <a:rPr lang="en-US" altLang="zh-CN" sz="2000" dirty="0">
                <a:ea typeface="等线" panose="02010600030101010101" pitchFamily="2" charset="-122"/>
              </a:rPr>
              <a:t>If unknown, drop packet </a:t>
            </a:r>
          </a:p>
          <a:p>
            <a:pPr eaLnBrk="1" hangingPunct="1"/>
            <a:r>
              <a:rPr lang="en-US" altLang="zh-CN" sz="2400" dirty="0">
                <a:ea typeface="等线" panose="02010600030101010101" pitchFamily="2" charset="-122"/>
              </a:rPr>
              <a:t>Decrement TTL (Time To Live)</a:t>
            </a:r>
          </a:p>
          <a:p>
            <a:pPr lvl="1" eaLnBrk="1" hangingPunct="1"/>
            <a:r>
              <a:rPr lang="en-US" altLang="zh-CN" sz="2000" dirty="0">
                <a:ea typeface="等线" panose="02010600030101010101" pitchFamily="2" charset="-122"/>
              </a:rPr>
              <a:t>Drop packet if TTL is zero</a:t>
            </a:r>
          </a:p>
          <a:p>
            <a:pPr eaLnBrk="1" hangingPunct="1"/>
            <a:r>
              <a:rPr lang="en-US" altLang="zh-CN" sz="2400" dirty="0">
                <a:ea typeface="等线" panose="02010600030101010101" pitchFamily="2" charset="-122"/>
              </a:rPr>
              <a:t>Update header checksum</a:t>
            </a:r>
          </a:p>
          <a:p>
            <a:pPr eaLnBrk="1" hangingPunct="1"/>
            <a:r>
              <a:rPr lang="en-US" altLang="zh-CN" sz="2400" dirty="0">
                <a:ea typeface="等线" panose="02010600030101010101" pitchFamily="2" charset="-122"/>
              </a:rPr>
              <a:t>Forward packet to outgoing port </a:t>
            </a:r>
          </a:p>
          <a:p>
            <a:pPr eaLnBrk="1" hangingPunct="1"/>
            <a:r>
              <a:rPr lang="en-US" altLang="zh-CN" sz="2400" dirty="0">
                <a:ea typeface="等线" panose="02010600030101010101" pitchFamily="2" charset="-122"/>
              </a:rPr>
              <a:t>Transmit packet onto link </a:t>
            </a:r>
          </a:p>
        </p:txBody>
      </p:sp>
      <p:sp>
        <p:nvSpPr>
          <p:cNvPr id="39939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8C3693-F7F3-CF46-AF13-299B66A94103}" type="slidenum">
              <a:rPr kumimoji="0" lang="zh-CN" altLang="en-US" sz="9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charset="0"/>
                <a:ea typeface="宋体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charset="0"/>
              <a:ea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795821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Data-plane Case</a:t>
            </a:r>
            <a:r>
              <a:rPr kumimoji="1" lang="zh-CN" altLang="en-US" dirty="0"/>
              <a:t> </a:t>
            </a:r>
            <a:r>
              <a:rPr kumimoji="1" lang="en-US" altLang="zh-CN" dirty="0"/>
              <a:t>Study: Intel's DPDK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3322712" cy="4188295"/>
          </a:xfrm>
        </p:spPr>
        <p:txBody>
          <a:bodyPr>
            <a:normAutofit fontScale="85000" lnSpcReduction="10000"/>
          </a:bodyPr>
          <a:lstStyle/>
          <a:p>
            <a:r>
              <a:rPr kumimoji="1" lang="en-US" altLang="zh-CN" sz="2400" dirty="0"/>
              <a:t>DPDK: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Data Plane Development Kit</a:t>
            </a:r>
          </a:p>
          <a:p>
            <a:pPr lvl="1"/>
            <a:r>
              <a:rPr kumimoji="1" lang="en-US" altLang="zh-CN" sz="2200" dirty="0"/>
              <a:t>Bypass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kernel</a:t>
            </a:r>
          </a:p>
          <a:p>
            <a:r>
              <a:rPr kumimoji="1" lang="en-US" altLang="zh-CN" sz="2400" dirty="0"/>
              <a:t>Network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card</a:t>
            </a:r>
          </a:p>
          <a:p>
            <a:pPr lvl="1"/>
            <a:r>
              <a:rPr kumimoji="1" lang="en-US" altLang="zh-CN" sz="2000" dirty="0"/>
              <a:t>Has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several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ports</a:t>
            </a:r>
          </a:p>
          <a:p>
            <a:pPr lvl="1"/>
            <a:r>
              <a:rPr kumimoji="1" lang="en-US" altLang="zh-CN" sz="2000" dirty="0"/>
              <a:t>A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port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has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RX/TX</a:t>
            </a:r>
          </a:p>
          <a:p>
            <a:r>
              <a:rPr kumimoji="1" lang="en-US" altLang="zh-CN" sz="2400" dirty="0"/>
              <a:t>Processor</a:t>
            </a:r>
          </a:p>
          <a:p>
            <a:pPr lvl="1"/>
            <a:r>
              <a:rPr kumimoji="1" lang="en-US" altLang="zh-CN" sz="2000" dirty="0"/>
              <a:t>Read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packets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from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RX</a:t>
            </a:r>
          </a:p>
          <a:p>
            <a:pPr lvl="2"/>
            <a:r>
              <a:rPr kumimoji="1" lang="en-US" altLang="zh-CN" sz="1600" dirty="0"/>
              <a:t>Polling</a:t>
            </a:r>
          </a:p>
          <a:p>
            <a:pPr lvl="1"/>
            <a:r>
              <a:rPr kumimoji="1" lang="en-US" altLang="zh-CN" sz="2000" dirty="0"/>
              <a:t>Find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output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port</a:t>
            </a:r>
          </a:p>
          <a:p>
            <a:pPr lvl="1"/>
            <a:r>
              <a:rPr kumimoji="1" lang="en-US" altLang="zh-CN" sz="2000" dirty="0"/>
              <a:t>Write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packets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to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TX</a:t>
            </a:r>
            <a:endParaRPr kumimoji="1" lang="zh-CN" altLang="en-US" sz="20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28" y="1216738"/>
            <a:ext cx="4608512" cy="3801002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839BB38F-F40A-F643-BA74-19044E7C1EAC}"/>
              </a:ext>
            </a:extLst>
          </p:cNvPr>
          <p:cNvSpPr txBox="1"/>
          <p:nvPr/>
        </p:nvSpPr>
        <p:spPr>
          <a:xfrm>
            <a:off x="5652120" y="5031804"/>
            <a:ext cx="1872208" cy="664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RX</a:t>
            </a:r>
            <a:r>
              <a:rPr kumimoji="1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for</a:t>
            </a:r>
            <a:r>
              <a:rPr kumimoji="1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receiving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TX</a:t>
            </a:r>
            <a:r>
              <a:rPr kumimoji="1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for</a:t>
            </a:r>
            <a:r>
              <a:rPr kumimoji="1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sending</a:t>
            </a:r>
            <a:endParaRPr kumimoji="1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661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NAT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922875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NAT (Network Address Translation)</a:t>
            </a:r>
          </a:p>
        </p:txBody>
      </p:sp>
      <p:sp>
        <p:nvSpPr>
          <p:cNvPr id="54274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zh-CN" sz="2000" dirty="0">
                <a:ea typeface="ＭＳ Ｐゴシック" charset="0"/>
              </a:rPr>
              <a:t>Private network</a:t>
            </a:r>
          </a:p>
          <a:p>
            <a:pPr lvl="1" eaLnBrk="1" hangingPunct="1"/>
            <a:r>
              <a:rPr lang="en-US" altLang="zh-CN" sz="1800" dirty="0">
                <a:ea typeface="ＭＳ Ｐゴシック" charset="0"/>
              </a:rPr>
              <a:t>Public routers do</a:t>
            </a:r>
            <a:r>
              <a:rPr lang="zh-CN" altLang="en-US" sz="1800" dirty="0">
                <a:ea typeface="ＭＳ Ｐゴシック" charset="0"/>
              </a:rPr>
              <a:t> </a:t>
            </a:r>
            <a:r>
              <a:rPr lang="en-US" altLang="zh-CN" sz="1800" dirty="0">
                <a:ea typeface="ＭＳ Ｐゴシック" charset="0"/>
              </a:rPr>
              <a:t>not accept routes to network 10</a:t>
            </a:r>
            <a:r>
              <a:rPr lang="zh-CN" altLang="en-US" sz="1800" dirty="0">
                <a:ea typeface="ＭＳ Ｐゴシック" charset="0"/>
              </a:rPr>
              <a:t> </a:t>
            </a:r>
            <a:r>
              <a:rPr lang="en-US" altLang="zh-CN" sz="1800" dirty="0">
                <a:ea typeface="ＭＳ Ｐゴシック" charset="0"/>
              </a:rPr>
              <a:t>(e.g.,</a:t>
            </a:r>
            <a:r>
              <a:rPr lang="zh-CN" altLang="en-US" sz="1800" dirty="0">
                <a:ea typeface="ＭＳ Ｐゴシック" charset="0"/>
              </a:rPr>
              <a:t> </a:t>
            </a:r>
            <a:r>
              <a:rPr lang="en-US" altLang="zh-CN" sz="1800" dirty="0">
                <a:ea typeface="ＭＳ Ｐゴシック" charset="0"/>
              </a:rPr>
              <a:t>10.8.8.8)</a:t>
            </a:r>
          </a:p>
          <a:p>
            <a:pPr eaLnBrk="1" hangingPunct="1"/>
            <a:r>
              <a:rPr lang="en-US" altLang="zh-CN" sz="2000" dirty="0">
                <a:ea typeface="ＭＳ Ｐゴシック" charset="0"/>
              </a:rPr>
              <a:t>NAT router: bridge the private networks</a:t>
            </a:r>
          </a:p>
          <a:p>
            <a:pPr lvl="1" eaLnBrk="1" hangingPunct="1"/>
            <a:r>
              <a:rPr lang="en-US" altLang="zh-CN" sz="1800" dirty="0">
                <a:ea typeface="ＭＳ Ｐゴシック" charset="0"/>
              </a:rPr>
              <a:t>Router between private &amp; public network</a:t>
            </a:r>
          </a:p>
          <a:p>
            <a:pPr lvl="1" eaLnBrk="1" hangingPunct="1"/>
            <a:r>
              <a:rPr lang="en-US" altLang="zh-CN" sz="1800" dirty="0">
                <a:ea typeface="ＭＳ Ｐゴシック" charset="0"/>
              </a:rPr>
              <a:t>Send: modify source address to temp public address</a:t>
            </a:r>
          </a:p>
          <a:p>
            <a:pPr lvl="1" eaLnBrk="1" hangingPunct="1"/>
            <a:r>
              <a:rPr lang="en-US" altLang="zh-CN" sz="1800" dirty="0">
                <a:ea typeface="ＭＳ Ｐゴシック" charset="0"/>
              </a:rPr>
              <a:t>Receive: modify back by looking mapping table</a:t>
            </a:r>
          </a:p>
          <a:p>
            <a:pPr eaLnBrk="1" hangingPunct="1"/>
            <a:r>
              <a:rPr lang="en-US" altLang="zh-CN" sz="2000" dirty="0">
                <a:ea typeface="ＭＳ Ｐゴシック" charset="0"/>
              </a:rPr>
              <a:t>Limitations</a:t>
            </a:r>
          </a:p>
          <a:p>
            <a:pPr lvl="1" eaLnBrk="1" hangingPunct="1"/>
            <a:r>
              <a:rPr lang="en-US" altLang="zh-CN" sz="1800" dirty="0">
                <a:ea typeface="ＭＳ Ｐゴシック" charset="0"/>
              </a:rPr>
              <a:t>Some end-to-end protocols place address in payloads</a:t>
            </a:r>
          </a:p>
          <a:p>
            <a:pPr lvl="1" eaLnBrk="1" hangingPunct="1"/>
            <a:r>
              <a:rPr lang="en-US" altLang="zh-CN" sz="1800" dirty="0">
                <a:ea typeface="ＭＳ Ｐゴシック" charset="0"/>
              </a:rPr>
              <a:t>The translator may become the bottleneck</a:t>
            </a:r>
          </a:p>
          <a:p>
            <a:pPr lvl="1" eaLnBrk="1" hangingPunct="1"/>
            <a:r>
              <a:rPr lang="en-US" altLang="zh-CN" sz="1800" dirty="0">
                <a:ea typeface="ＭＳ Ｐゴシック" charset="0"/>
              </a:rPr>
              <a:t>What if two private network merge?</a:t>
            </a:r>
          </a:p>
        </p:txBody>
      </p:sp>
      <p:sp>
        <p:nvSpPr>
          <p:cNvPr id="54275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10682-A800-D94D-998B-028E039F0BFB}" type="slidenum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Adobe 楷体 Std R" charset="0"/>
                <a:cs typeface="Adobe 楷体 Std R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180852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NAT</a:t>
            </a:r>
            <a:endParaRPr lang="zh-CN" altLang="en-US" dirty="0"/>
          </a:p>
        </p:txBody>
      </p:sp>
      <p:pic>
        <p:nvPicPr>
          <p:cNvPr id="55298" name="Picture 1027" descr="C:\Documents and Settings\Administrator\My Documents\cs580\images\an090601 cop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662"/>
          <a:stretch>
            <a:fillRect/>
          </a:stretch>
        </p:blipFill>
        <p:spPr bwMode="auto">
          <a:xfrm>
            <a:off x="1403648" y="913284"/>
            <a:ext cx="6912768" cy="4514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083298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547664" y="409228"/>
            <a:ext cx="1512168" cy="216024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Src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IP: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192.168.1.2</a:t>
            </a:r>
            <a:endParaRPr kumimoji="1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Arial Narrow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547664" y="625252"/>
            <a:ext cx="1512168" cy="216024"/>
          </a:xfrm>
          <a:prstGeom prst="rect">
            <a:avLst/>
          </a:prstGeom>
          <a:solidFill>
            <a:schemeClr val="tx2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Dst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IP: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173.194.72.104</a:t>
            </a:r>
            <a:endParaRPr kumimoji="1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Arial Narrow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547664" y="841276"/>
            <a:ext cx="1512168" cy="216024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Src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Port: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54321</a:t>
            </a:r>
            <a:endParaRPr kumimoji="1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Arial Narrow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547664" y="1057300"/>
            <a:ext cx="1512168" cy="216024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Dst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Port: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80</a:t>
            </a:r>
            <a:endParaRPr kumimoji="1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Arial Narrow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547664" y="1273324"/>
            <a:ext cx="1512168" cy="648072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Data</a:t>
            </a:r>
            <a:endParaRPr kumimoji="1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Arial Narrow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436096" y="409228"/>
            <a:ext cx="1512168" cy="216024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Src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IP: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202.120.40.85</a:t>
            </a:r>
            <a:endParaRPr kumimoji="1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Arial Narrow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436096" y="625252"/>
            <a:ext cx="1512168" cy="216024"/>
          </a:xfrm>
          <a:prstGeom prst="rect">
            <a:avLst/>
          </a:prstGeom>
          <a:solidFill>
            <a:schemeClr val="tx2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Dst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IP: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173.194.72.104</a:t>
            </a:r>
            <a:endParaRPr kumimoji="1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Arial Narrow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436096" y="841276"/>
            <a:ext cx="1512168" cy="216024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Src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Port: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60001</a:t>
            </a:r>
            <a:endParaRPr kumimoji="1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Arial Narrow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436096" y="1057300"/>
            <a:ext cx="1512168" cy="216024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Dst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Port: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80</a:t>
            </a:r>
            <a:endParaRPr kumimoji="1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Arial Narrow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436096" y="1273324"/>
            <a:ext cx="1512168" cy="648072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Data</a:t>
            </a:r>
            <a:endParaRPr kumimoji="1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Arial Narrow"/>
            </a:endParaRPr>
          </a:p>
        </p:txBody>
      </p:sp>
      <p:sp>
        <p:nvSpPr>
          <p:cNvPr id="14" name="八边形 13"/>
          <p:cNvSpPr/>
          <p:nvPr/>
        </p:nvSpPr>
        <p:spPr>
          <a:xfrm>
            <a:off x="3635896" y="1993404"/>
            <a:ext cx="1296144" cy="1296144"/>
          </a:xfrm>
          <a:prstGeom prst="octagon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</a:rPr>
              <a:t>Netgate</a:t>
            </a:r>
            <a:endParaRPr kumimoji="1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411760" y="2477715"/>
            <a:ext cx="14401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</a:rPr>
              <a:t>192.168.1.1</a:t>
            </a:r>
            <a:endParaRPr kumimoji="1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788024" y="2477715"/>
            <a:ext cx="15121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</a:rPr>
              <a:t>202.120.40.85</a:t>
            </a:r>
            <a:endParaRPr kumimoji="1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7" name="右箭头 16"/>
          <p:cNvSpPr/>
          <p:nvPr/>
        </p:nvSpPr>
        <p:spPr>
          <a:xfrm rot="2638149">
            <a:off x="3146917" y="1659303"/>
            <a:ext cx="605874" cy="288032"/>
          </a:xfrm>
          <a:prstGeom prst="rightArrow">
            <a:avLst>
              <a:gd name="adj1" fmla="val 27604"/>
              <a:gd name="adj2" fmla="val 74262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8" name="右箭头 17"/>
          <p:cNvSpPr/>
          <p:nvPr/>
        </p:nvSpPr>
        <p:spPr>
          <a:xfrm rot="19255541">
            <a:off x="4667027" y="1720094"/>
            <a:ext cx="605874" cy="288032"/>
          </a:xfrm>
          <a:prstGeom prst="rightArrow">
            <a:avLst>
              <a:gd name="adj1" fmla="val 27604"/>
              <a:gd name="adj2" fmla="val 74262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0" name="右箭头 19"/>
          <p:cNvSpPr/>
          <p:nvPr/>
        </p:nvSpPr>
        <p:spPr>
          <a:xfrm rot="19255541">
            <a:off x="918770" y="1648086"/>
            <a:ext cx="605874" cy="288032"/>
          </a:xfrm>
          <a:prstGeom prst="rightArrow">
            <a:avLst>
              <a:gd name="adj1" fmla="val 27604"/>
              <a:gd name="adj2" fmla="val 74262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" name="右箭头 20"/>
          <p:cNvSpPr/>
          <p:nvPr/>
        </p:nvSpPr>
        <p:spPr>
          <a:xfrm rot="2638149">
            <a:off x="6975384" y="1731311"/>
            <a:ext cx="605874" cy="288032"/>
          </a:xfrm>
          <a:prstGeom prst="rightArrow">
            <a:avLst>
              <a:gd name="adj1" fmla="val 27604"/>
              <a:gd name="adj2" fmla="val 74262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pic>
        <p:nvPicPr>
          <p:cNvPr id="22" name="图片 21" descr="imgr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9156" y="1921396"/>
            <a:ext cx="1489348" cy="1489348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6300192" y="2477715"/>
            <a:ext cx="15121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</a:rPr>
              <a:t>173.194.72.104</a:t>
            </a:r>
            <a:endParaRPr kumimoji="1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547664" y="3577580"/>
            <a:ext cx="1512168" cy="216024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Src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IP: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173.194.72.104</a:t>
            </a:r>
            <a:endParaRPr kumimoji="1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Arial Narrow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547664" y="3793604"/>
            <a:ext cx="1512168" cy="216024"/>
          </a:xfrm>
          <a:prstGeom prst="rect">
            <a:avLst/>
          </a:prstGeom>
          <a:solidFill>
            <a:schemeClr val="tx2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Dst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IP: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192.168.1.2</a:t>
            </a:r>
            <a:endParaRPr kumimoji="1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Arial Narrow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547664" y="4009628"/>
            <a:ext cx="1512168" cy="216024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Src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Port: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80</a:t>
            </a:r>
            <a:endParaRPr kumimoji="1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Arial Narrow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547664" y="4225652"/>
            <a:ext cx="1512168" cy="216024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Dst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Port: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54321</a:t>
            </a:r>
            <a:endParaRPr kumimoji="1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Arial Narrow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547664" y="4441676"/>
            <a:ext cx="1512168" cy="648072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Data</a:t>
            </a:r>
            <a:endParaRPr kumimoji="1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Arial Narrow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436096" y="3793604"/>
            <a:ext cx="1512168" cy="216024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Dst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IP: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202.120.40.85</a:t>
            </a:r>
            <a:endParaRPr kumimoji="1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Arial Narrow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436096" y="3577580"/>
            <a:ext cx="1512168" cy="216024"/>
          </a:xfrm>
          <a:prstGeom prst="rect">
            <a:avLst/>
          </a:prstGeom>
          <a:solidFill>
            <a:schemeClr val="tx2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Src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IP: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173.194.72.104</a:t>
            </a:r>
            <a:endParaRPr kumimoji="1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Arial Narrow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5436096" y="4009628"/>
            <a:ext cx="1512168" cy="216024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Src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Port: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80</a:t>
            </a:r>
            <a:endParaRPr kumimoji="1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Arial Narrow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436096" y="4225652"/>
            <a:ext cx="1512168" cy="216024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Dst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Port: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60001</a:t>
            </a:r>
            <a:endParaRPr kumimoji="1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Arial Narrow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5436096" y="4441676"/>
            <a:ext cx="1512168" cy="648072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Data</a:t>
            </a:r>
            <a:endParaRPr kumimoji="1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Arial Narrow"/>
            </a:endParaRPr>
          </a:p>
        </p:txBody>
      </p:sp>
      <p:sp>
        <p:nvSpPr>
          <p:cNvPr id="36" name="右箭头 35"/>
          <p:cNvSpPr/>
          <p:nvPr/>
        </p:nvSpPr>
        <p:spPr>
          <a:xfrm rot="8191984">
            <a:off x="3075833" y="3242432"/>
            <a:ext cx="605874" cy="288032"/>
          </a:xfrm>
          <a:prstGeom prst="rightArrow">
            <a:avLst>
              <a:gd name="adj1" fmla="val 27604"/>
              <a:gd name="adj2" fmla="val 74262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7" name="右箭头 36"/>
          <p:cNvSpPr/>
          <p:nvPr/>
        </p:nvSpPr>
        <p:spPr>
          <a:xfrm rot="8191984">
            <a:off x="6964263" y="3098416"/>
            <a:ext cx="605874" cy="288032"/>
          </a:xfrm>
          <a:prstGeom prst="rightArrow">
            <a:avLst>
              <a:gd name="adj1" fmla="val 27604"/>
              <a:gd name="adj2" fmla="val 74262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8" name="右箭头 37"/>
          <p:cNvSpPr/>
          <p:nvPr/>
        </p:nvSpPr>
        <p:spPr>
          <a:xfrm rot="13155958">
            <a:off x="4810776" y="3160733"/>
            <a:ext cx="605874" cy="288032"/>
          </a:xfrm>
          <a:prstGeom prst="rightArrow">
            <a:avLst>
              <a:gd name="adj1" fmla="val 27604"/>
              <a:gd name="adj2" fmla="val 74262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9" name="右箭头 38"/>
          <p:cNvSpPr/>
          <p:nvPr/>
        </p:nvSpPr>
        <p:spPr>
          <a:xfrm rot="13155958">
            <a:off x="922344" y="3232743"/>
            <a:ext cx="605874" cy="288032"/>
          </a:xfrm>
          <a:prstGeom prst="rightArrow">
            <a:avLst>
              <a:gd name="adj1" fmla="val 27604"/>
              <a:gd name="adj2" fmla="val 74262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aphicFrame>
        <p:nvGraphicFramePr>
          <p:cNvPr id="41" name="表格 40"/>
          <p:cNvGraphicFramePr>
            <a:graphicFrameLocks noGrp="1"/>
          </p:cNvGraphicFramePr>
          <p:nvPr/>
        </p:nvGraphicFramePr>
        <p:xfrm>
          <a:off x="3275856" y="3577580"/>
          <a:ext cx="2016225" cy="153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40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60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CN" sz="1100" dirty="0" err="1">
                          <a:solidFill>
                            <a:schemeClr val="bg1"/>
                          </a:solidFill>
                          <a:latin typeface="Arial Narrow"/>
                          <a:cs typeface="Arial Narrow"/>
                        </a:rPr>
                        <a:t>Src</a:t>
                      </a:r>
                      <a:r>
                        <a:rPr lang="zh-CN" altLang="en-US" sz="1100" dirty="0">
                          <a:solidFill>
                            <a:schemeClr val="bg1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lang="en-US" altLang="zh-CN" sz="1100" dirty="0">
                          <a:solidFill>
                            <a:schemeClr val="bg1"/>
                          </a:solidFill>
                          <a:latin typeface="Arial Narrow"/>
                          <a:cs typeface="Arial Narrow"/>
                        </a:rPr>
                        <a:t>IP</a:t>
                      </a:r>
                      <a:endParaRPr lang="zh-CN" altLang="en-US" sz="1100" dirty="0">
                        <a:solidFill>
                          <a:schemeClr val="bg1"/>
                        </a:solidFill>
                        <a:latin typeface="Arial Narrow"/>
                        <a:cs typeface="Arial Narrow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dirty="0" err="1">
                          <a:solidFill>
                            <a:schemeClr val="bg1"/>
                          </a:solidFill>
                          <a:latin typeface="Arial Narrow"/>
                          <a:cs typeface="Arial Narrow"/>
                        </a:rPr>
                        <a:t>Src</a:t>
                      </a:r>
                      <a:r>
                        <a:rPr lang="zh-CN" altLang="en-US" sz="1100" dirty="0">
                          <a:solidFill>
                            <a:schemeClr val="bg1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lang="en-US" altLang="zh-CN" sz="1100" dirty="0">
                          <a:solidFill>
                            <a:schemeClr val="bg1"/>
                          </a:solidFill>
                          <a:latin typeface="Arial Narrow"/>
                          <a:cs typeface="Arial Narrow"/>
                        </a:rPr>
                        <a:t>Port</a:t>
                      </a:r>
                      <a:endParaRPr lang="zh-CN" altLang="en-US" sz="1100" dirty="0">
                        <a:solidFill>
                          <a:schemeClr val="bg1"/>
                        </a:solidFill>
                        <a:latin typeface="Arial Narrow"/>
                        <a:cs typeface="Arial Narrow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dirty="0">
                          <a:solidFill>
                            <a:schemeClr val="bg1"/>
                          </a:solidFill>
                          <a:latin typeface="Arial Narrow"/>
                          <a:cs typeface="Arial Narrow"/>
                        </a:rPr>
                        <a:t>NAT</a:t>
                      </a:r>
                      <a:r>
                        <a:rPr lang="zh-CN" altLang="en-US" sz="1100" dirty="0">
                          <a:solidFill>
                            <a:schemeClr val="bg1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lang="en-US" altLang="zh-CN" sz="1100" dirty="0">
                          <a:solidFill>
                            <a:schemeClr val="bg1"/>
                          </a:solidFill>
                          <a:latin typeface="Arial Narrow"/>
                          <a:cs typeface="Arial Narrow"/>
                        </a:rPr>
                        <a:t>Port</a:t>
                      </a:r>
                      <a:endParaRPr lang="zh-CN" altLang="en-US" sz="1100" dirty="0">
                        <a:solidFill>
                          <a:schemeClr val="bg1"/>
                        </a:solidFill>
                        <a:latin typeface="Arial Narrow"/>
                        <a:cs typeface="Arial Narrow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100" dirty="0">
                          <a:solidFill>
                            <a:schemeClr val="bg1"/>
                          </a:solidFill>
                          <a:latin typeface="Arial Narrow"/>
                          <a:cs typeface="Arial Narrow"/>
                        </a:rPr>
                        <a:t>192.168.1.2</a:t>
                      </a:r>
                      <a:endParaRPr lang="zh-CN" altLang="en-US" sz="1100" dirty="0">
                        <a:solidFill>
                          <a:schemeClr val="bg1"/>
                        </a:solidFill>
                        <a:latin typeface="Arial Narrow"/>
                        <a:cs typeface="Arial Narrow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dirty="0">
                          <a:solidFill>
                            <a:schemeClr val="bg1"/>
                          </a:solidFill>
                          <a:latin typeface="Arial Narrow"/>
                          <a:cs typeface="Arial Narrow"/>
                        </a:rPr>
                        <a:t>54321</a:t>
                      </a:r>
                      <a:endParaRPr lang="zh-CN" altLang="en-US" sz="1100" dirty="0">
                        <a:solidFill>
                          <a:schemeClr val="bg1"/>
                        </a:solidFill>
                        <a:latin typeface="Arial Narrow"/>
                        <a:cs typeface="Arial Narrow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dirty="0">
                          <a:solidFill>
                            <a:schemeClr val="bg1"/>
                          </a:solidFill>
                          <a:latin typeface="Arial Narrow"/>
                          <a:cs typeface="Arial Narrow"/>
                        </a:rPr>
                        <a:t>60001</a:t>
                      </a:r>
                      <a:endParaRPr lang="zh-CN" altLang="en-US" sz="1100" dirty="0">
                        <a:solidFill>
                          <a:schemeClr val="bg1"/>
                        </a:solidFill>
                        <a:latin typeface="Arial Narrow"/>
                        <a:cs typeface="Arial Narrow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100" dirty="0">
                          <a:solidFill>
                            <a:schemeClr val="bg1"/>
                          </a:solidFill>
                          <a:latin typeface="Arial Narrow"/>
                          <a:cs typeface="Arial Narrow"/>
                        </a:rPr>
                        <a:t>192.168.1.2</a:t>
                      </a:r>
                      <a:endParaRPr lang="zh-CN" altLang="en-US" sz="1100" dirty="0">
                        <a:solidFill>
                          <a:schemeClr val="bg1"/>
                        </a:solidFill>
                        <a:latin typeface="Arial Narrow"/>
                        <a:cs typeface="Arial Narrow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dirty="0">
                          <a:solidFill>
                            <a:schemeClr val="bg1"/>
                          </a:solidFill>
                          <a:latin typeface="Arial Narrow"/>
                          <a:cs typeface="Arial Narrow"/>
                        </a:rPr>
                        <a:t>12345</a:t>
                      </a:r>
                      <a:endParaRPr lang="zh-CN" altLang="en-US" sz="1100" dirty="0">
                        <a:solidFill>
                          <a:schemeClr val="bg1"/>
                        </a:solidFill>
                        <a:latin typeface="Arial Narrow"/>
                        <a:cs typeface="Arial Narrow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dirty="0">
                          <a:solidFill>
                            <a:schemeClr val="bg1"/>
                          </a:solidFill>
                          <a:latin typeface="Arial Narrow"/>
                          <a:cs typeface="Arial Narrow"/>
                        </a:rPr>
                        <a:t>60002</a:t>
                      </a:r>
                      <a:endParaRPr lang="zh-CN" altLang="en-US" sz="1100" dirty="0">
                        <a:solidFill>
                          <a:schemeClr val="bg1"/>
                        </a:solidFill>
                        <a:latin typeface="Arial Narrow"/>
                        <a:cs typeface="Arial Narrow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100" dirty="0">
                          <a:solidFill>
                            <a:schemeClr val="bg1"/>
                          </a:solidFill>
                          <a:latin typeface="Arial Narrow"/>
                          <a:cs typeface="Arial Narrow"/>
                        </a:rPr>
                        <a:t>...</a:t>
                      </a:r>
                      <a:endParaRPr lang="zh-CN" altLang="en-US" sz="1100" dirty="0">
                        <a:solidFill>
                          <a:schemeClr val="bg1"/>
                        </a:solidFill>
                        <a:latin typeface="Arial Narrow"/>
                        <a:cs typeface="Arial Narrow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100" dirty="0">
                        <a:solidFill>
                          <a:schemeClr val="bg1"/>
                        </a:solidFill>
                        <a:latin typeface="Arial Narrow"/>
                        <a:cs typeface="Arial Narrow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100" dirty="0">
                        <a:solidFill>
                          <a:schemeClr val="bg1"/>
                        </a:solidFill>
                        <a:latin typeface="Arial Narrow"/>
                        <a:cs typeface="Arial Narrow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09428"/>
            <a:ext cx="1465061" cy="901576"/>
          </a:xfrm>
          <a:prstGeom prst="rect">
            <a:avLst/>
          </a:prstGeom>
        </p:spPr>
      </p:pic>
      <p:sp>
        <p:nvSpPr>
          <p:cNvPr id="40" name="文本框 39"/>
          <p:cNvSpPr txBox="1"/>
          <p:nvPr/>
        </p:nvSpPr>
        <p:spPr>
          <a:xfrm>
            <a:off x="683568" y="2477715"/>
            <a:ext cx="14401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</a:rPr>
              <a:t>192.168.1.2</a:t>
            </a:r>
            <a:endParaRPr kumimoji="1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3677767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CASE: Ethernet Mapping</a:t>
            </a:r>
            <a:endParaRPr kumimoji="1"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Mapping Internet to Ethernet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8319944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Case Study: Mapping Internet to Ethernet</a:t>
            </a:r>
            <a:endParaRPr lang="zh-CN" altLang="en-US" dirty="0"/>
          </a:p>
        </p:txBody>
      </p:sp>
      <p:sp>
        <p:nvSpPr>
          <p:cNvPr id="58370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044279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n-US" altLang="zh-CN" sz="2800" dirty="0">
                <a:ea typeface="MS PGothic" charset="0"/>
              </a:rPr>
              <a:t>Listen-before-sending rule, collision</a:t>
            </a:r>
          </a:p>
          <a:p>
            <a:pPr eaLnBrk="1" hangingPunct="1"/>
            <a:r>
              <a:rPr lang="en-US" altLang="zh-CN" sz="2800" dirty="0">
                <a:ea typeface="MS PGothic" charset="0"/>
              </a:rPr>
              <a:t>Ethernet: CSMA/CD</a:t>
            </a:r>
          </a:p>
          <a:p>
            <a:pPr lvl="1" eaLnBrk="1" hangingPunct="1"/>
            <a:r>
              <a:rPr lang="en-US" altLang="zh-CN" sz="2400" dirty="0">
                <a:ea typeface="MS PGothic" charset="0"/>
              </a:rPr>
              <a:t>Carrier Sense Multiple Access with Collision Detection</a:t>
            </a:r>
          </a:p>
          <a:p>
            <a:pPr eaLnBrk="1" hangingPunct="1"/>
            <a:r>
              <a:rPr lang="en-US" altLang="zh-CN" sz="2800" dirty="0">
                <a:ea typeface="MS PGothic" charset="0"/>
              </a:rPr>
              <a:t>Ethernet type</a:t>
            </a:r>
          </a:p>
          <a:p>
            <a:pPr lvl="1" eaLnBrk="1" hangingPunct="1"/>
            <a:r>
              <a:rPr lang="en-US" altLang="zh-CN" sz="2400" dirty="0">
                <a:ea typeface="MS PGothic" charset="0"/>
              </a:rPr>
              <a:t>Experimental Ethernet, 3 </a:t>
            </a:r>
            <a:r>
              <a:rPr lang="en-US" altLang="zh-CN" sz="2400" dirty="0" err="1">
                <a:ea typeface="MS PGothic" charset="0"/>
              </a:rPr>
              <a:t>mpbs</a:t>
            </a:r>
            <a:endParaRPr lang="en-US" altLang="zh-CN" sz="2400" dirty="0">
              <a:ea typeface="MS PGothic" charset="0"/>
            </a:endParaRPr>
          </a:p>
          <a:p>
            <a:pPr lvl="1" eaLnBrk="1" hangingPunct="1"/>
            <a:r>
              <a:rPr lang="en-US" altLang="zh-CN" sz="2400" dirty="0">
                <a:ea typeface="MS PGothic" charset="0"/>
              </a:rPr>
              <a:t>Standard Ethernet, 10 mbps</a:t>
            </a:r>
          </a:p>
          <a:p>
            <a:pPr lvl="1" eaLnBrk="1" hangingPunct="1"/>
            <a:r>
              <a:rPr lang="en-US" altLang="zh-CN" sz="2400" dirty="0">
                <a:ea typeface="MS PGothic" charset="0"/>
              </a:rPr>
              <a:t>Fast Ethernet, 100 mbps</a:t>
            </a:r>
          </a:p>
          <a:p>
            <a:pPr lvl="1" eaLnBrk="1" hangingPunct="1"/>
            <a:r>
              <a:rPr lang="en-US" altLang="zh-CN" sz="2400" dirty="0">
                <a:ea typeface="MS PGothic" charset="0"/>
              </a:rPr>
              <a:t>Gigabit Ethernet, 1000 mbps</a:t>
            </a:r>
            <a:endParaRPr lang="zh-CN" altLang="en-US" sz="2400" dirty="0">
              <a:ea typeface="MS PGothic" charset="0"/>
            </a:endParaRPr>
          </a:p>
        </p:txBody>
      </p:sp>
      <p:sp>
        <p:nvSpPr>
          <p:cNvPr id="58371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8039F6-ABA2-694E-8C4D-918A558BA88A}" type="slidenum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Adobe 楷体 Std R" charset="0"/>
                <a:cs typeface="Adobe 楷体 Std R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6374455"/>
      </p:ext>
    </p:extLst>
  </p:cSld>
  <p:clrMapOvr>
    <a:masterClrMapping/>
  </p:clrMapOvr>
  <p:transition spd="slow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Overview of Ethernet</a:t>
            </a:r>
            <a:endParaRPr lang="zh-CN" altLang="en-US" dirty="0"/>
          </a:p>
        </p:txBody>
      </p:sp>
      <p:sp>
        <p:nvSpPr>
          <p:cNvPr id="59394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CN" sz="2000" dirty="0">
                <a:ea typeface="MS PGothic" charset="0"/>
              </a:rPr>
              <a:t>A half duplex Ethernet</a:t>
            </a:r>
          </a:p>
          <a:p>
            <a:pPr lvl="1" eaLnBrk="1" hangingPunct="1"/>
            <a:r>
              <a:rPr lang="en-US" altLang="zh-CN" sz="1800" dirty="0">
                <a:ea typeface="MS PGothic" charset="0"/>
              </a:rPr>
              <a:t>The max propagation time is less than the 576 bit times, the shortest allowable packet</a:t>
            </a:r>
          </a:p>
          <a:p>
            <a:pPr lvl="1" eaLnBrk="1" hangingPunct="1"/>
            <a:r>
              <a:rPr lang="en-US" altLang="zh-CN" sz="1800" dirty="0">
                <a:ea typeface="MS PGothic" charset="0"/>
              </a:rPr>
              <a:t>So that two parties can detect a collision together</a:t>
            </a:r>
          </a:p>
          <a:p>
            <a:pPr lvl="1" eaLnBrk="1" hangingPunct="1"/>
            <a:r>
              <a:rPr lang="en-US" altLang="zh-CN" sz="1800" dirty="0">
                <a:ea typeface="MS PGothic" charset="0"/>
              </a:rPr>
              <a:t>If collision: wait random first time, exponential </a:t>
            </a:r>
            <a:r>
              <a:rPr lang="en-US" altLang="zh-CN" sz="1800" dirty="0" err="1">
                <a:ea typeface="MS PGothic" charset="0"/>
              </a:rPr>
              <a:t>backoff</a:t>
            </a:r>
            <a:r>
              <a:rPr lang="en-US" altLang="zh-CN" sz="1800" dirty="0">
                <a:ea typeface="MS PGothic" charset="0"/>
              </a:rPr>
              <a:t> if repeat </a:t>
            </a:r>
          </a:p>
          <a:p>
            <a:pPr eaLnBrk="1" hangingPunct="1"/>
            <a:r>
              <a:rPr lang="en-US" altLang="zh-CN" sz="2000" dirty="0">
                <a:ea typeface="MS PGothic" charset="0"/>
              </a:rPr>
              <a:t>A full duplex &amp; point-to-point Ethernet</a:t>
            </a:r>
          </a:p>
          <a:p>
            <a:pPr lvl="1" eaLnBrk="1" hangingPunct="1"/>
            <a:r>
              <a:rPr lang="en-US" altLang="zh-CN" sz="1800" dirty="0">
                <a:ea typeface="MS PGothic" charset="0"/>
              </a:rPr>
              <a:t>No collisions &amp; the max length of the link is determined by the physical medium</a:t>
            </a:r>
            <a:endParaRPr lang="zh-CN" altLang="en-US" sz="1800" dirty="0">
              <a:ea typeface="MS PGothic" charset="0"/>
            </a:endParaRPr>
          </a:p>
        </p:txBody>
      </p:sp>
      <p:sp>
        <p:nvSpPr>
          <p:cNvPr id="59395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78A1C0-0E5A-D241-9EAD-9F3AA1248CBF}" type="slidenum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Adobe 楷体 Std R" charset="0"/>
                <a:cs typeface="Adobe 楷体 Std R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4608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3985"/>
            <a:ext cx="8280920" cy="627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62427499"/>
      </p:ext>
    </p:extLst>
  </p:cSld>
  <p:clrMapOvr>
    <a:masterClrMapping/>
  </p:clrMapOvr>
  <p:transition spd="slow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Difference</a:t>
            </a:r>
            <a:r>
              <a:rPr kumimoji="1" lang="zh-CN" altLang="en-US" dirty="0"/>
              <a:t> </a:t>
            </a:r>
            <a:r>
              <a:rPr kumimoji="1" lang="en-US" altLang="zh-CN" dirty="0"/>
              <a:t>between</a:t>
            </a:r>
            <a:r>
              <a:rPr kumimoji="1" lang="zh-CN" altLang="en-US" dirty="0"/>
              <a:t> </a:t>
            </a:r>
            <a:r>
              <a:rPr kumimoji="1" lang="en-US" altLang="zh-CN" dirty="0"/>
              <a:t>Hub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Switch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3828255"/>
          </a:xfrm>
        </p:spPr>
        <p:txBody>
          <a:bodyPr>
            <a:normAutofit fontScale="92500" lnSpcReduction="10000"/>
          </a:bodyPr>
          <a:lstStyle/>
          <a:p>
            <a:r>
              <a:rPr kumimoji="1" lang="en-US" altLang="zh-CN" sz="2800" dirty="0"/>
              <a:t>Hub</a:t>
            </a:r>
          </a:p>
          <a:p>
            <a:pPr lvl="1"/>
            <a:r>
              <a:rPr kumimoji="1" lang="en-US" altLang="zh-CN" sz="2400" dirty="0"/>
              <a:t>A frame is "broadcast" to every one of its ports</a:t>
            </a:r>
          </a:p>
          <a:p>
            <a:pPr lvl="1"/>
            <a:r>
              <a:rPr kumimoji="1" lang="en-US" altLang="zh-CN" sz="2400" dirty="0"/>
              <a:t>A 10/100Mbps hub must share its bandwidth with each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port</a:t>
            </a:r>
          </a:p>
          <a:p>
            <a:r>
              <a:rPr kumimoji="1" lang="en-US" altLang="zh-CN" sz="2800" dirty="0"/>
              <a:t>Switch</a:t>
            </a:r>
          </a:p>
          <a:p>
            <a:pPr lvl="1"/>
            <a:r>
              <a:rPr kumimoji="1" lang="en-US" altLang="zh-CN" sz="2400" dirty="0"/>
              <a:t>Keeps a record of the MAC addresses of all the devices</a:t>
            </a:r>
          </a:p>
          <a:p>
            <a:pPr lvl="1"/>
            <a:r>
              <a:rPr kumimoji="1" lang="en-US" altLang="zh-CN" sz="2400" dirty="0"/>
              <a:t>A 10/100Mbps switch will allocate a full 10/100Mbps to each of its ports</a:t>
            </a:r>
            <a:endParaRPr kumimoji="1"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405005268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Broadcast Aspects of Ethernet</a:t>
            </a:r>
            <a:endParaRPr lang="zh-CN" altLang="en-US" dirty="0"/>
          </a:p>
        </p:txBody>
      </p:sp>
      <p:sp>
        <p:nvSpPr>
          <p:cNvPr id="60418" name="内容占位符 2"/>
          <p:cNvSpPr>
            <a:spLocks noGrp="1"/>
          </p:cNvSpPr>
          <p:nvPr>
            <p:ph idx="1"/>
          </p:nvPr>
        </p:nvSpPr>
        <p:spPr>
          <a:xfrm>
            <a:off x="457200" y="2476500"/>
            <a:ext cx="8305800" cy="3117304"/>
          </a:xfrm>
        </p:spPr>
        <p:txBody>
          <a:bodyPr>
            <a:noAutofit/>
          </a:bodyPr>
          <a:lstStyle/>
          <a:p>
            <a:pPr eaLnBrk="1" hangingPunct="1">
              <a:lnSpc>
                <a:spcPct val="100000"/>
              </a:lnSpc>
            </a:pPr>
            <a:r>
              <a:rPr lang="en-US" altLang="zh-CN" sz="2400" dirty="0">
                <a:ea typeface="MS PGothic" charset="0"/>
              </a:rPr>
              <a:t>Broadcast network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>
                <a:ea typeface="MS PGothic" charset="0"/>
              </a:rPr>
              <a:t>Every frame is delivered to every station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>
                <a:ea typeface="MS PGothic" charset="0"/>
              </a:rPr>
              <a:t>(Compare with forwarding network)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400" b="1" dirty="0">
                <a:ea typeface="MS PGothic" charset="0"/>
              </a:rPr>
              <a:t>ETHERNET_SEND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>
                <a:ea typeface="MS PGothic" charset="0"/>
              </a:rPr>
              <a:t>Pass the call along to the link layer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400" b="1" dirty="0">
                <a:ea typeface="MS PGothic" charset="0"/>
              </a:rPr>
              <a:t>ETHERNET_HANDLE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>
                <a:ea typeface="MS PGothic" charset="0"/>
              </a:rPr>
              <a:t>Simple, can even be implemented in hardware</a:t>
            </a:r>
            <a:endParaRPr lang="zh-CN" altLang="en-US" sz="2000" dirty="0">
              <a:ea typeface="MS PGothic" charset="0"/>
            </a:endParaRPr>
          </a:p>
        </p:txBody>
      </p:sp>
      <p:sp>
        <p:nvSpPr>
          <p:cNvPr id="60419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9B5B26F-8FB6-9047-A9A9-FE5882FADCAD}" type="slidenum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Adobe 楷体 Std R" charset="0"/>
                <a:cs typeface="Adobe 楷体 Std R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65</a:t>
            </a:fld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4710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2" y="1206500"/>
            <a:ext cx="7843838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280229"/>
      </p:ext>
    </p:extLst>
  </p:cSld>
  <p:clrMapOvr>
    <a:masterClrMapping/>
  </p:clrMapOvr>
  <p:transition spd="slow"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Broadcast Aspects of Ethernet</a:t>
            </a:r>
            <a:endParaRPr lang="zh-CN" altLang="en-US" dirty="0"/>
          </a:p>
        </p:txBody>
      </p:sp>
      <p:sp>
        <p:nvSpPr>
          <p:cNvPr id="61442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altLang="zh-CN" sz="1900" b="1" dirty="0">
                <a:latin typeface="Consolas" charset="0"/>
                <a:ea typeface="宋体" charset="0"/>
                <a:cs typeface="Consolas" charset="0"/>
              </a:rPr>
              <a:t>procedure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ETHERNET_HANDLE (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, length)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destination ← 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net_packet.target_id</a:t>
            </a:r>
            <a:endParaRPr lang="en-US" altLang="zh-CN" sz="1900" dirty="0">
              <a:latin typeface="Consolas" charset="0"/>
              <a:ea typeface="宋体" charset="0"/>
              <a:cs typeface="Consolas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</a:t>
            </a:r>
            <a:r>
              <a:rPr lang="en-US" altLang="zh-CN" sz="1900" b="1" dirty="0">
                <a:latin typeface="Consolas" charset="0"/>
                <a:ea typeface="宋体" charset="0"/>
                <a:cs typeface="Consolas" charset="0"/>
              </a:rPr>
              <a:t>if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destination = 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my_station_id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endParaRPr lang="en-US" altLang="zh-CN" sz="1900" dirty="0">
              <a:latin typeface="Consolas" charset="0"/>
              <a:ea typeface="宋体" charset="0"/>
              <a:cs typeface="Consolas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b="1" dirty="0">
                <a:latin typeface="Consolas" charset="0"/>
                <a:ea typeface="宋体" charset="0"/>
                <a:cs typeface="Consolas" charset="0"/>
              </a:rPr>
              <a:t>    then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  GIVE_TO_END_LAYER (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net_packet.data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                     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net_packet.end_protocol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                     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net_packet.source_id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</a:t>
            </a:r>
            <a:r>
              <a:rPr lang="en-US" altLang="zh-CN" sz="1900" b="1" dirty="0">
                <a:latin typeface="Consolas" charset="0"/>
                <a:ea typeface="宋体" charset="0"/>
                <a:cs typeface="Consolas" charset="0"/>
              </a:rPr>
              <a:t>else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  ignore packet</a:t>
            </a:r>
            <a:endParaRPr lang="zh-CN" altLang="en-US" sz="1900" dirty="0">
              <a:latin typeface="Consolas" charset="0"/>
              <a:ea typeface="MS PGothic" charset="0"/>
              <a:cs typeface="MS PGothic" charset="0"/>
            </a:endParaRPr>
          </a:p>
        </p:txBody>
      </p:sp>
      <p:sp>
        <p:nvSpPr>
          <p:cNvPr id="61443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CE65ED-649A-6348-92B6-8C554BC3EE7E}" type="slidenum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Adobe 楷体 Std R" charset="0"/>
                <a:cs typeface="Adobe 楷体 Std R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Adobe 楷体 Std R" charset="0"/>
              <a:cs typeface="Adobe 楷体 Std R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 rot="-633163">
            <a:off x="4648200" y="4655595"/>
            <a:ext cx="4343400" cy="441352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71323" tIns="35662" rIns="71323" bIns="35662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</a:rPr>
              <a:t>no need to do any forwarding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2593732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Broadcast Aspects of Ethernet</a:t>
            </a:r>
            <a:endParaRPr lang="zh-CN" altLang="en-US" dirty="0"/>
          </a:p>
        </p:txBody>
      </p:sp>
      <p:sp>
        <p:nvSpPr>
          <p:cNvPr id="62466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altLang="zh-CN" sz="1900" b="1" dirty="0">
                <a:latin typeface="Consolas" charset="0"/>
                <a:ea typeface="宋体" charset="0"/>
                <a:cs typeface="Consolas" charset="0"/>
              </a:rPr>
              <a:t>procedure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ETHERNET_HANDLE (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, length)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destination ← 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net_packet.target_id</a:t>
            </a:r>
            <a:endParaRPr lang="en-US" altLang="zh-CN" sz="1900" dirty="0">
              <a:latin typeface="Consolas" charset="0"/>
              <a:ea typeface="宋体" charset="0"/>
              <a:cs typeface="Consolas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</a:t>
            </a:r>
            <a:r>
              <a:rPr lang="en-US" altLang="zh-CN" sz="1900" b="1" dirty="0">
                <a:latin typeface="Consolas" charset="0"/>
                <a:ea typeface="宋体" charset="0"/>
                <a:cs typeface="Consolas" charset="0"/>
              </a:rPr>
              <a:t>if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destination = 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my_station_id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solidFill>
                  <a:srgbClr val="C00000"/>
                </a:solidFill>
                <a:latin typeface="Consolas" charset="0"/>
                <a:ea typeface="宋体" charset="0"/>
                <a:cs typeface="Consolas" charset="0"/>
              </a:rPr>
              <a:t>      or destination = BROADCAST_ID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b="1" dirty="0">
                <a:latin typeface="Consolas" charset="0"/>
                <a:ea typeface="宋体" charset="0"/>
                <a:cs typeface="Consolas" charset="0"/>
              </a:rPr>
              <a:t>    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  GIVE_TO_END_LAYER (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net_packet.data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                     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net_packet.end_protocol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                     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net_packet.source_id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</a:t>
            </a:r>
            <a:r>
              <a:rPr lang="en-US" altLang="zh-CN" sz="1900" b="1" dirty="0">
                <a:latin typeface="Consolas" charset="0"/>
                <a:ea typeface="宋体" charset="0"/>
                <a:cs typeface="Consolas" charset="0"/>
              </a:rPr>
              <a:t>else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  ignore packet</a:t>
            </a:r>
            <a:endParaRPr lang="zh-CN" altLang="en-US" sz="1900" dirty="0">
              <a:latin typeface="Consolas" charset="0"/>
              <a:ea typeface="MS PGothic" charset="0"/>
              <a:cs typeface="MS PGothic" charset="0"/>
            </a:endParaRPr>
          </a:p>
        </p:txBody>
      </p:sp>
      <p:sp>
        <p:nvSpPr>
          <p:cNvPr id="62467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72B7AE-4E1B-8E43-97A4-279F40CA273E}" type="slidenum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Adobe 楷体 Std R" charset="0"/>
                <a:cs typeface="Adobe 楷体 Std R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67</a:t>
            </a:fld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9797626"/>
      </p:ext>
    </p:extLst>
  </p:cSld>
  <p:clrMapOvr>
    <a:masterClrMapping/>
  </p:clrMapOvr>
  <p:transition spd="slow"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标题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458200" cy="762000"/>
          </a:xfrm>
        </p:spPr>
        <p:txBody>
          <a:bodyPr>
            <a:noAutofit/>
          </a:bodyPr>
          <a:lstStyle/>
          <a:p>
            <a:r>
              <a:rPr lang="en-US" altLang="zh-CN" sz="2400" dirty="0"/>
              <a:t>Layer Mapping: Attach Ethernet to Forwarding Network</a:t>
            </a:r>
            <a:endParaRPr lang="zh-CN" altLang="en-US" sz="2400" dirty="0"/>
          </a:p>
        </p:txBody>
      </p:sp>
      <p:sp>
        <p:nvSpPr>
          <p:cNvPr id="63490" name="内容占位符 2"/>
          <p:cNvSpPr>
            <a:spLocks noGrp="1"/>
          </p:cNvSpPr>
          <p:nvPr>
            <p:ph idx="1"/>
          </p:nvPr>
        </p:nvSpPr>
        <p:spPr>
          <a:xfrm>
            <a:off x="251520" y="4297660"/>
            <a:ext cx="8712968" cy="82550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zh-CN" sz="2000" dirty="0">
                <a:ea typeface="MS PGothic" charset="0"/>
              </a:rPr>
              <a:t>L sends a RPC to N by sending to station 18 of link 1</a:t>
            </a:r>
          </a:p>
          <a:p>
            <a:pPr eaLnBrk="1" hangingPunct="1"/>
            <a:r>
              <a:rPr lang="en-US" altLang="zh-CN" sz="2000" dirty="0">
                <a:ea typeface="MS PGothic" charset="0"/>
              </a:rPr>
              <a:t>L sends a RPC to E by sending to K, E may have 15 as address, as well as M</a:t>
            </a:r>
            <a:endParaRPr lang="zh-CN" altLang="en-US" sz="2000" dirty="0">
              <a:ea typeface="MS PGothic" charset="0"/>
            </a:endParaRPr>
          </a:p>
        </p:txBody>
      </p:sp>
      <p:sp>
        <p:nvSpPr>
          <p:cNvPr id="63491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C13D-864F-CC42-8314-E4DBE825F360}" type="slidenum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Adobe 楷体 Std R" charset="0"/>
                <a:cs typeface="Adobe 楷体 Std R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68</a:t>
            </a:fld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5018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1" y="1270000"/>
            <a:ext cx="7271147" cy="295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63493" name="TextBox 4"/>
          <p:cNvSpPr txBox="1">
            <a:spLocks noChangeArrowheads="1"/>
          </p:cNvSpPr>
          <p:nvPr/>
        </p:nvSpPr>
        <p:spPr bwMode="auto">
          <a:xfrm>
            <a:off x="7812360" y="2701322"/>
            <a:ext cx="533400" cy="318242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1323" tIns="35662" rIns="71323" bIns="35662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charset="0"/>
                <a:ea typeface="宋体" charset="0"/>
              </a:rPr>
              <a:t>15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charset="0"/>
              <a:ea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7478681"/>
      </p:ext>
    </p:extLst>
  </p:cSld>
  <p:clrMapOvr>
    <a:masterClrMapping/>
  </p:clrMapOvr>
  <p:transition spd="slow"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Layer Mapping</a:t>
            </a:r>
            <a:endParaRPr lang="zh-CN" altLang="en-US" dirty="0"/>
          </a:p>
        </p:txBody>
      </p:sp>
      <p:sp>
        <p:nvSpPr>
          <p:cNvPr id="64514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CN" dirty="0">
                <a:ea typeface="MS PGothic" charset="0"/>
              </a:rPr>
              <a:t>The Internet network layer</a:t>
            </a:r>
          </a:p>
          <a:p>
            <a:pPr lvl="1" eaLnBrk="1" hangingPunct="1"/>
            <a:r>
              <a:rPr lang="en-US" altLang="zh-CN" b="1" dirty="0">
                <a:ea typeface="MS PGothic" charset="0"/>
              </a:rPr>
              <a:t>NETWORK_SEND</a:t>
            </a:r>
            <a:r>
              <a:rPr lang="en-US" altLang="zh-CN" dirty="0">
                <a:ea typeface="MS PGothic" charset="0"/>
              </a:rPr>
              <a:t> (data, length, RPC, INTERNET, N)</a:t>
            </a:r>
          </a:p>
          <a:p>
            <a:pPr lvl="1" eaLnBrk="1" hangingPunct="1"/>
            <a:r>
              <a:rPr lang="en-US" altLang="zh-CN" b="1" dirty="0">
                <a:ea typeface="MS PGothic" charset="0"/>
              </a:rPr>
              <a:t>NETWORK_SEND</a:t>
            </a:r>
            <a:r>
              <a:rPr lang="en-US" altLang="zh-CN" dirty="0">
                <a:ea typeface="MS PGothic" charset="0"/>
              </a:rPr>
              <a:t> (data, length, RPC, ENET, 18)</a:t>
            </a:r>
          </a:p>
          <a:p>
            <a:pPr eaLnBrk="1" hangingPunct="1"/>
            <a:r>
              <a:rPr lang="en-US" altLang="zh-CN" dirty="0">
                <a:ea typeface="MS PGothic" charset="0"/>
              </a:rPr>
              <a:t>L must maintain a table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64515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5C72D2-08A7-EC41-AA89-4CCF178C078F}" type="slidenum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Adobe 楷体 Std R" charset="0"/>
                <a:cs typeface="Adobe 楷体 Std R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69</a:t>
            </a:fld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5120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7037" y="3577580"/>
            <a:ext cx="2671763" cy="184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64517" name="矩形 4"/>
          <p:cNvSpPr>
            <a:spLocks noChangeArrowheads="1"/>
          </p:cNvSpPr>
          <p:nvPr/>
        </p:nvSpPr>
        <p:spPr bwMode="auto">
          <a:xfrm>
            <a:off x="3313510" y="5157143"/>
            <a:ext cx="1981200" cy="158750"/>
          </a:xfrm>
          <a:prstGeom prst="rect">
            <a:avLst/>
          </a:prstGeom>
          <a:noFill/>
          <a:ln w="9525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71323" tIns="35662" rIns="71323" bIns="35662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6886246"/>
      </p:ext>
    </p:extLst>
  </p:cSld>
  <p:clrMapOvr>
    <a:masterClrMapping/>
  </p:clrMapOvr>
  <p:transition spd="slow"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ARP (Address Resolution Protocol)</a:t>
            </a:r>
            <a:endParaRPr lang="zh-CN" altLang="en-US" dirty="0"/>
          </a:p>
        </p:txBody>
      </p:sp>
      <p:sp>
        <p:nvSpPr>
          <p:cNvPr id="65538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91264" cy="3771636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CN" sz="1800" b="1" dirty="0">
                <a:ea typeface="MS PGothic" charset="0"/>
              </a:rPr>
              <a:t>NETWORK_SEND</a:t>
            </a:r>
            <a:r>
              <a:rPr lang="en-US" altLang="zh-CN" sz="1800" dirty="0">
                <a:ea typeface="MS PGothic" charset="0"/>
              </a:rPr>
              <a:t> ("</a:t>
            </a:r>
            <a:r>
              <a:rPr lang="en-US" altLang="zh-CN" sz="1800" dirty="0">
                <a:solidFill>
                  <a:srgbClr val="0096FF"/>
                </a:solidFill>
                <a:ea typeface="MS PGothic" charset="0"/>
              </a:rPr>
              <a:t>where is M?</a:t>
            </a:r>
            <a:r>
              <a:rPr lang="en-US" altLang="zh-CN" sz="1800" dirty="0">
                <a:ea typeface="MS PGothic" charset="0"/>
              </a:rPr>
              <a:t>", 11, ARP, ENET, BROADCAST)</a:t>
            </a:r>
          </a:p>
          <a:p>
            <a:pPr eaLnBrk="1" hangingPunct="1"/>
            <a:r>
              <a:rPr lang="en-US" altLang="zh-CN" sz="1800" b="1" dirty="0">
                <a:ea typeface="MS PGothic" charset="0"/>
              </a:rPr>
              <a:t>NETWORK_SEND</a:t>
            </a:r>
            <a:r>
              <a:rPr lang="en-US" altLang="zh-CN" sz="1800" dirty="0">
                <a:ea typeface="MS PGothic" charset="0"/>
              </a:rPr>
              <a:t> ("</a:t>
            </a:r>
            <a:r>
              <a:rPr lang="en-US" altLang="zh-CN" sz="1800" dirty="0">
                <a:solidFill>
                  <a:srgbClr val="0096FF"/>
                </a:solidFill>
                <a:ea typeface="MS PGothic" charset="0"/>
              </a:rPr>
              <a:t>M is at station 15</a:t>
            </a:r>
            <a:r>
              <a:rPr lang="en-US" altLang="zh-CN" sz="1800" dirty="0">
                <a:ea typeface="MS PGothic" charset="0"/>
              </a:rPr>
              <a:t>", 18, ARP, ENET, BROADCAST)</a:t>
            </a:r>
          </a:p>
          <a:p>
            <a:pPr eaLnBrk="1" hangingPunct="1"/>
            <a:r>
              <a:rPr lang="en-US" altLang="zh-CN" sz="1800" dirty="0">
                <a:ea typeface="MS PGothic" charset="0"/>
              </a:rPr>
              <a:t>L asks E's Ethernet address, E does not hear the Ethernet broadcast, but the router at station 19 does, and it sends a suitable ARP response instead</a:t>
            </a:r>
          </a:p>
          <a:p>
            <a:pPr eaLnBrk="1" hangingPunct="1"/>
            <a:r>
              <a:rPr lang="en-US" altLang="zh-CN" sz="1800" dirty="0">
                <a:ea typeface="MS PGothic" charset="0"/>
              </a:rPr>
              <a:t>Manage forwarding table as a cache</a:t>
            </a:r>
          </a:p>
        </p:txBody>
      </p:sp>
      <p:sp>
        <p:nvSpPr>
          <p:cNvPr id="65539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3D5869-72B0-3649-9F92-802AA936B049}" type="slidenum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Adobe 楷体 Std R" charset="0"/>
                <a:cs typeface="Adobe 楷体 Std R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70</a:t>
            </a:fld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5222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7" y="4021770"/>
            <a:ext cx="2893071" cy="1224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5223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7618" y="3949762"/>
            <a:ext cx="3002734" cy="1368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86634093"/>
      </p:ext>
    </p:extLst>
  </p:cSld>
  <p:clrMapOvr>
    <a:masterClrMapping/>
  </p:clrMapOvr>
  <p:transition spd="slow"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ARP &amp; RARP Protocol</a:t>
            </a:r>
            <a:endParaRPr lang="zh-CN" altLang="en-US" dirty="0"/>
          </a:p>
        </p:txBody>
      </p:sp>
      <p:sp>
        <p:nvSpPr>
          <p:cNvPr id="66562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81F422-790C-3C4A-84D0-5DEFDD9BAF4A}" type="slidenum">
              <a:rPr kumimoji="0" lang="zh-CN" altLang="en-US" sz="9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charset="0"/>
                <a:ea typeface="宋体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71</a:t>
            </a:fld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charset="0"/>
              <a:ea typeface="宋体" charset="0"/>
            </a:endParaRPr>
          </a:p>
        </p:txBody>
      </p:sp>
      <p:pic>
        <p:nvPicPr>
          <p:cNvPr id="66563" name="Picture 2" descr="http://www.rigacci.org/docs/biblio/online/intro_to_networking/stdimages/page250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512" y="1263386"/>
            <a:ext cx="6047808" cy="3466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4" name="内容占位符 2"/>
          <p:cNvSpPr>
            <a:spLocks noGrp="1"/>
          </p:cNvSpPr>
          <p:nvPr>
            <p:ph idx="1"/>
          </p:nvPr>
        </p:nvSpPr>
        <p:spPr>
          <a:xfrm>
            <a:off x="457200" y="4759796"/>
            <a:ext cx="8305800" cy="7620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CN" dirty="0">
                <a:ea typeface="宋体" charset="0"/>
              </a:rPr>
              <a:t>Name mapping: IP address &lt;-&gt; MAC address</a:t>
            </a:r>
            <a:endParaRPr lang="zh-CN" altLang="en-US" dirty="0">
              <a:ea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21610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147650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ARP &amp; </a:t>
            </a:r>
            <a:br>
              <a:rPr kumimoji="1" lang="en-US" altLang="zh-CN" dirty="0"/>
            </a:br>
            <a:r>
              <a:rPr kumimoji="1" lang="en-US" altLang="zh-CN" dirty="0"/>
              <a:t>RARP</a:t>
            </a:r>
            <a:endParaRPr kumimoji="1" lang="zh-CN" alt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37220"/>
            <a:ext cx="5856956" cy="52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373653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Network Topology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Take SJTU network for example</a:t>
            </a:r>
          </a:p>
          <a:p>
            <a:pPr lvl="1"/>
            <a:r>
              <a:rPr kumimoji="1" lang="en-US" altLang="zh-CN" dirty="0"/>
              <a:t>Subnet: usually like 192.168.0.2 or 10.0.0.2</a:t>
            </a:r>
          </a:p>
          <a:p>
            <a:pPr lvl="1"/>
            <a:r>
              <a:rPr kumimoji="1" lang="en-US" altLang="zh-CN" dirty="0"/>
              <a:t>Gateway: usually like 192.168.0.1</a:t>
            </a:r>
          </a:p>
          <a:p>
            <a:pPr lvl="2"/>
            <a:r>
              <a:rPr kumimoji="1" lang="en-US" altLang="zh-CN" dirty="0"/>
              <a:t>Get the global IP address:</a:t>
            </a:r>
            <a:r>
              <a:rPr kumimoji="1" lang="zh-CN" altLang="en-US" dirty="0"/>
              <a:t> </a:t>
            </a:r>
            <a:r>
              <a:rPr kumimoji="1" lang="en-US" altLang="zh-CN" dirty="0"/>
              <a:t>202.120.40.82</a:t>
            </a:r>
          </a:p>
          <a:p>
            <a:pPr lvl="2"/>
            <a:r>
              <a:rPr kumimoji="1" lang="en-US" altLang="zh-CN" dirty="0"/>
              <a:t>A gateway usually has two</a:t>
            </a:r>
            <a:r>
              <a:rPr kumimoji="1" lang="zh-CN" altLang="en-US" dirty="0"/>
              <a:t> </a:t>
            </a:r>
            <a:r>
              <a:rPr kumimoji="1" lang="en-US" altLang="zh-CN" dirty="0"/>
              <a:t>(or</a:t>
            </a:r>
            <a:r>
              <a:rPr kumimoji="1" lang="zh-CN" altLang="en-US" dirty="0"/>
              <a:t> </a:t>
            </a:r>
            <a:r>
              <a:rPr kumimoji="1" lang="en-US" altLang="zh-CN" dirty="0"/>
              <a:t>more)</a:t>
            </a:r>
            <a:r>
              <a:rPr kumimoji="1" lang="zh-CN" altLang="en-US" dirty="0"/>
              <a:t> </a:t>
            </a:r>
            <a:r>
              <a:rPr kumimoji="1" lang="en-US" altLang="zh-CN" dirty="0"/>
              <a:t>IP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address</a:t>
            </a:r>
          </a:p>
          <a:p>
            <a:pPr lvl="1"/>
            <a:r>
              <a:rPr kumimoji="1" lang="en-US" altLang="zh-CN" dirty="0"/>
              <a:t>Proxy:</a:t>
            </a:r>
            <a:r>
              <a:rPr kumimoji="1" lang="zh-CN" altLang="en-US" dirty="0"/>
              <a:t> </a:t>
            </a:r>
            <a:r>
              <a:rPr kumimoji="1" lang="en-US" altLang="zh-CN" dirty="0"/>
              <a:t>get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proxy's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address</a:t>
            </a:r>
          </a:p>
          <a:p>
            <a:pPr lvl="2"/>
            <a:r>
              <a:rPr kumimoji="1" lang="en-US" altLang="zh-CN" dirty="0"/>
              <a:t>E.g., 106.185.46.164</a:t>
            </a:r>
            <a:r>
              <a:rPr kumimoji="1" lang="zh-CN" altLang="en-US" dirty="0"/>
              <a:t> </a:t>
            </a:r>
            <a:r>
              <a:rPr kumimoji="1" lang="en-US" altLang="zh-CN" dirty="0"/>
              <a:t>(Japan)</a:t>
            </a:r>
          </a:p>
        </p:txBody>
      </p:sp>
    </p:spTree>
    <p:extLst>
      <p:ext uri="{BB962C8B-B14F-4D97-AF65-F5344CB8AC3E}">
        <p14:creationId xmlns:p14="http://schemas.microsoft.com/office/powerpoint/2010/main" val="64726516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kumimoji="1" lang="en-US" altLang="zh-CN" dirty="0">
                <a:ea typeface="等线" panose="02010600030101010101" pitchFamily="2" charset="-122"/>
              </a:rPr>
              <a:t>Network Topology</a:t>
            </a:r>
            <a:endParaRPr kumimoji="1" lang="zh-CN" altLang="en-US" dirty="0">
              <a:ea typeface="等线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547664" y="1601460"/>
            <a:ext cx="504056" cy="50405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</a:t>
            </a: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547664" y="2465556"/>
            <a:ext cx="504056" cy="50405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B</a:t>
            </a: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547664" y="3689692"/>
            <a:ext cx="504056" cy="50405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C</a:t>
            </a: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八边形 9"/>
          <p:cNvSpPr/>
          <p:nvPr/>
        </p:nvSpPr>
        <p:spPr>
          <a:xfrm>
            <a:off x="3559501" y="2969612"/>
            <a:ext cx="720080" cy="720080"/>
          </a:xfrm>
          <a:prstGeom prst="octagon">
            <a:avLst/>
          </a:prstGeom>
          <a:solidFill>
            <a:schemeClr val="bg1"/>
          </a:solidFill>
          <a:ln w="76200" cmpd="sng">
            <a:solidFill>
              <a:schemeClr val="accent6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E46C0A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G</a:t>
            </a:r>
            <a:endParaRPr kumimoji="1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E46C0A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剪去对角的矩形 10"/>
          <p:cNvSpPr/>
          <p:nvPr/>
        </p:nvSpPr>
        <p:spPr>
          <a:xfrm>
            <a:off x="5863757" y="3689692"/>
            <a:ext cx="1008112" cy="504056"/>
          </a:xfrm>
          <a:prstGeom prst="snip2Diag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Proxy</a:t>
            </a: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596336" y="3446932"/>
            <a:ext cx="1008112" cy="100811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"/>
              </a:rPr>
              <a:t>Google</a:t>
            </a: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415485" y="3689692"/>
            <a:ext cx="1031051" cy="369332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"/>
              </a:rPr>
              <a:t>Gateway</a:t>
            </a: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79646">
                  <a:lumMod val="75000"/>
                </a:srgbClr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596336" y="1345332"/>
            <a:ext cx="1008112" cy="100811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"/>
              </a:rPr>
              <a:t>Baidu</a:t>
            </a: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"/>
            </a:endParaRPr>
          </a:p>
        </p:txBody>
      </p:sp>
      <p:cxnSp>
        <p:nvCxnSpPr>
          <p:cNvPr id="42" name="直线箭头连接符 41"/>
          <p:cNvCxnSpPr>
            <a:stCxn id="11" idx="0"/>
            <a:endCxn id="12" idx="1"/>
          </p:cNvCxnSpPr>
          <p:nvPr/>
        </p:nvCxnSpPr>
        <p:spPr>
          <a:xfrm>
            <a:off x="6871869" y="3941720"/>
            <a:ext cx="724467" cy="9268"/>
          </a:xfrm>
          <a:prstGeom prst="straightConnector1">
            <a:avLst/>
          </a:prstGeom>
          <a:ln>
            <a:solidFill>
              <a:srgbClr val="E46C0A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肘形连接符 54"/>
          <p:cNvCxnSpPr>
            <a:stCxn id="4" idx="3"/>
            <a:endCxn id="10" idx="4"/>
          </p:cNvCxnSpPr>
          <p:nvPr/>
        </p:nvCxnSpPr>
        <p:spPr>
          <a:xfrm>
            <a:off x="2051720" y="1853488"/>
            <a:ext cx="1507781" cy="1625300"/>
          </a:xfrm>
          <a:prstGeom prst="bentConnector3">
            <a:avLst>
              <a:gd name="adj1" fmla="val 50000"/>
            </a:avLst>
          </a:prstGeom>
          <a:ln>
            <a:solidFill>
              <a:schemeClr val="accent6">
                <a:lumMod val="75000"/>
              </a:schemeClr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肘形连接符 56"/>
          <p:cNvCxnSpPr>
            <a:stCxn id="5" idx="3"/>
            <a:endCxn id="10" idx="4"/>
          </p:cNvCxnSpPr>
          <p:nvPr/>
        </p:nvCxnSpPr>
        <p:spPr>
          <a:xfrm>
            <a:off x="2051720" y="2717584"/>
            <a:ext cx="1507781" cy="761204"/>
          </a:xfrm>
          <a:prstGeom prst="bentConnector3">
            <a:avLst>
              <a:gd name="adj1" fmla="val 50000"/>
            </a:avLst>
          </a:prstGeom>
          <a:ln>
            <a:solidFill>
              <a:schemeClr val="accent6">
                <a:lumMod val="75000"/>
              </a:schemeClr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肘形连接符 67"/>
          <p:cNvCxnSpPr>
            <a:stCxn id="10" idx="1"/>
            <a:endCxn id="15" idx="1"/>
          </p:cNvCxnSpPr>
          <p:nvPr/>
        </p:nvCxnSpPr>
        <p:spPr>
          <a:xfrm flipV="1">
            <a:off x="4279581" y="1849388"/>
            <a:ext cx="3316755" cy="1629400"/>
          </a:xfrm>
          <a:prstGeom prst="bentConnector3">
            <a:avLst>
              <a:gd name="adj1" fmla="val 23519"/>
            </a:avLst>
          </a:prstGeom>
          <a:ln>
            <a:solidFill>
              <a:schemeClr val="accent6">
                <a:lumMod val="75000"/>
              </a:schemeClr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肘形连接符 73"/>
          <p:cNvCxnSpPr>
            <a:stCxn id="7" idx="3"/>
            <a:endCxn id="10" idx="4"/>
          </p:cNvCxnSpPr>
          <p:nvPr/>
        </p:nvCxnSpPr>
        <p:spPr>
          <a:xfrm flipV="1">
            <a:off x="2051720" y="3478788"/>
            <a:ext cx="1507781" cy="462932"/>
          </a:xfrm>
          <a:prstGeom prst="bentConnector3">
            <a:avLst>
              <a:gd name="adj1" fmla="val 50000"/>
            </a:avLst>
          </a:prstGeom>
          <a:ln>
            <a:solidFill>
              <a:schemeClr val="accent6">
                <a:lumMod val="75000"/>
              </a:schemeClr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肘形连接符 76"/>
          <p:cNvCxnSpPr>
            <a:stCxn id="10" idx="1"/>
            <a:endCxn id="11" idx="2"/>
          </p:cNvCxnSpPr>
          <p:nvPr/>
        </p:nvCxnSpPr>
        <p:spPr>
          <a:xfrm>
            <a:off x="4279581" y="3478788"/>
            <a:ext cx="1584176" cy="462932"/>
          </a:xfrm>
          <a:prstGeom prst="bentConnector3">
            <a:avLst>
              <a:gd name="adj1" fmla="val 49199"/>
            </a:avLst>
          </a:prstGeom>
          <a:ln>
            <a:solidFill>
              <a:schemeClr val="accent6">
                <a:lumMod val="75000"/>
              </a:schemeClr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1" name="矩形 80"/>
          <p:cNvSpPr/>
          <p:nvPr/>
        </p:nvSpPr>
        <p:spPr>
          <a:xfrm>
            <a:off x="252127" y="1646732"/>
            <a:ext cx="1313180" cy="369332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192.168.0.2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247133" y="2510828"/>
            <a:ext cx="1313180" cy="369332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192.168.0.3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247133" y="3734964"/>
            <a:ext cx="1313180" cy="369332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192.168.0.4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2555776" y="4301736"/>
            <a:ext cx="1313180" cy="369332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192.168.0.1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79646">
                  <a:lumMod val="75000"/>
                </a:srgbClr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3039497" y="4301736"/>
            <a:ext cx="2480167" cy="369332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marL="914400" marR="0" lvl="2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202.120.40.82</a:t>
            </a:r>
          </a:p>
        </p:txBody>
      </p:sp>
      <p:sp>
        <p:nvSpPr>
          <p:cNvPr id="88" name="矩形 87"/>
          <p:cNvSpPr/>
          <p:nvPr/>
        </p:nvSpPr>
        <p:spPr>
          <a:xfrm>
            <a:off x="5643346" y="4311028"/>
            <a:ext cx="1678665" cy="369332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75000"/>
                  </a:srgbClr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106.185.46.164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89" name="矩形 88"/>
          <p:cNvSpPr/>
          <p:nvPr/>
        </p:nvSpPr>
        <p:spPr>
          <a:xfrm>
            <a:off x="7297556" y="2438820"/>
            <a:ext cx="1678665" cy="369332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220.181.57.217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90" name="矩形 89"/>
          <p:cNvSpPr/>
          <p:nvPr/>
        </p:nvSpPr>
        <p:spPr>
          <a:xfrm>
            <a:off x="7297556" y="4527052"/>
            <a:ext cx="1678665" cy="369332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173.194.38.198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</p:spTree>
    <p:extLst>
      <p:ext uri="{BB962C8B-B14F-4D97-AF65-F5344CB8AC3E}">
        <p14:creationId xmlns:p14="http://schemas.microsoft.com/office/powerpoint/2010/main" val="252259129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sz="2800" dirty="0"/>
              <a:t>How to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Use </a:t>
            </a:r>
            <a:r>
              <a:rPr kumimoji="1" lang="en-US" altLang="zh-CN" sz="2800" dirty="0">
                <a:latin typeface="Consolas" panose="020B0609020204030204" pitchFamily="49" charset="0"/>
                <a:cs typeface="Consolas" panose="020B0609020204030204" pitchFamily="49" charset="0"/>
              </a:rPr>
              <a:t>socket</a:t>
            </a:r>
            <a:r>
              <a:rPr kumimoji="1" lang="en-US" altLang="zh-CN" sz="2800" dirty="0"/>
              <a:t> to Access </a:t>
            </a:r>
            <a:r>
              <a:rPr kumimoji="1" lang="en-US" altLang="zh-CN" sz="2800" dirty="0" err="1"/>
              <a:t>www.baidu.com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?</a:t>
            </a:r>
            <a:endParaRPr kumimoji="1" lang="zh-CN" altLang="en-US" sz="2800" dirty="0"/>
          </a:p>
        </p:txBody>
      </p:sp>
      <p:sp>
        <p:nvSpPr>
          <p:cNvPr id="4" name="矩形 3"/>
          <p:cNvSpPr/>
          <p:nvPr/>
        </p:nvSpPr>
        <p:spPr>
          <a:xfrm>
            <a:off x="2771800" y="3649588"/>
            <a:ext cx="504056" cy="50405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C</a:t>
            </a: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111096" y="3658880"/>
            <a:ext cx="1008112" cy="100811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yriad Pro"/>
                <a:ea typeface="宋体" panose="02010600030101010101" pitchFamily="2" charset="-122"/>
                <a:cs typeface="Myriad Pro"/>
              </a:rPr>
              <a:t>Baidu</a:t>
            </a: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yriad Pro"/>
              <a:ea typeface="宋体" panose="02010600030101010101" pitchFamily="2" charset="-122"/>
              <a:cs typeface="Myriad Pro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483768" y="4153644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yriad Pro Light SemiCond"/>
                <a:ea typeface="宋体" panose="02010600030101010101" pitchFamily="2" charset="-122"/>
                <a:cs typeface="Myriad Pro Light SemiCond"/>
              </a:rPr>
              <a:t>192.168.0.4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yriad Pro Light SemiCond"/>
              <a:ea typeface="宋体" panose="02010600030101010101" pitchFamily="2" charset="-122"/>
              <a:cs typeface="Myriad Pro Light SemiCond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895072" y="4657700"/>
            <a:ext cx="14510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Myriad Pro Light SemiCond"/>
                <a:ea typeface="宋体" panose="02010600030101010101" pitchFamily="2" charset="-122"/>
                <a:cs typeface="Myriad Pro Light SemiCond"/>
              </a:rPr>
              <a:t>220.181.57.217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Myriad Pro Light SemiCond"/>
              <a:ea typeface="宋体" panose="02010600030101010101" pitchFamily="2" charset="-122"/>
              <a:cs typeface="Myriad Pro Light SemiCond"/>
            </a:endParaRPr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2073351"/>
          </a:xfrm>
        </p:spPr>
        <p:txBody>
          <a:bodyPr/>
          <a:lstStyle/>
          <a:p>
            <a:r>
              <a:rPr kumimoji="1" lang="en-US" altLang="zh-CN" dirty="0"/>
              <a:t>You code as if your PC connect directly with Baidu</a:t>
            </a:r>
          </a:p>
          <a:p>
            <a:pPr lvl="1"/>
            <a:r>
              <a:rPr kumimoji="1" lang="en-US" altLang="zh-CN" dirty="0"/>
              <a:t>Call connect() with Baidu's IP address</a:t>
            </a:r>
          </a:p>
          <a:p>
            <a:r>
              <a:rPr kumimoji="1" lang="en-US" altLang="zh-CN" dirty="0"/>
              <a:t>But how does the system find next hop?</a:t>
            </a:r>
          </a:p>
          <a:p>
            <a:pPr lvl="1"/>
            <a:endParaRPr kumimoji="1" lang="zh-CN" altLang="en-US" dirty="0"/>
          </a:p>
        </p:txBody>
      </p:sp>
      <p:cxnSp>
        <p:nvCxnSpPr>
          <p:cNvPr id="9" name="肘形连接符 8"/>
          <p:cNvCxnSpPr>
            <a:stCxn id="4" idx="3"/>
            <a:endCxn id="5" idx="1"/>
          </p:cNvCxnSpPr>
          <p:nvPr/>
        </p:nvCxnSpPr>
        <p:spPr>
          <a:xfrm>
            <a:off x="3275856" y="3901616"/>
            <a:ext cx="1835240" cy="261320"/>
          </a:xfrm>
          <a:prstGeom prst="bentConnector3">
            <a:avLst>
              <a:gd name="adj1" fmla="val 50000"/>
            </a:avLst>
          </a:prstGeom>
          <a:ln>
            <a:solidFill>
              <a:schemeClr val="accent6">
                <a:lumMod val="75000"/>
              </a:schemeClr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018183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ea typeface="等线" panose="02010600030101010101" pitchFamily="2" charset="-122"/>
              </a:rPr>
              <a:t>Putting All Together</a:t>
            </a:r>
            <a:endParaRPr kumimoji="1" lang="zh-CN" altLang="en-US" dirty="0">
              <a:ea typeface="等线" panose="02010600030101010101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01316"/>
            <a:ext cx="8229600" cy="4260303"/>
          </a:xfrm>
        </p:spPr>
        <p:txBody>
          <a:bodyPr>
            <a:noAutofit/>
          </a:bodyPr>
          <a:lstStyle/>
          <a:p>
            <a:r>
              <a:rPr kumimoji="1" lang="en-US" altLang="zh-CN" sz="2400" b="1" dirty="0">
                <a:ea typeface="等线" panose="02010600030101010101" pitchFamily="2" charset="-122"/>
              </a:rPr>
              <a:t>App</a:t>
            </a:r>
            <a:r>
              <a:rPr kumimoji="1" lang="en-US" altLang="zh-CN" sz="2400" dirty="0">
                <a:ea typeface="等线" panose="02010600030101010101" pitchFamily="2" charset="-122"/>
              </a:rPr>
              <a:t>: I want to send a packet to Baidu, here is the packet with Baidu's IP in its header as target IP,</a:t>
            </a:r>
            <a:r>
              <a:rPr kumimoji="1" lang="zh-CN" altLang="en-US" sz="2400" dirty="0"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ea typeface="等线" panose="02010600030101010101" pitchFamily="2" charset="-122"/>
              </a:rPr>
              <a:t>and</a:t>
            </a:r>
            <a:r>
              <a:rPr kumimoji="1" lang="zh-CN" altLang="en-US" sz="2400" dirty="0"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ea typeface="等线" panose="02010600030101010101" pitchFamily="2" charset="-122"/>
              </a:rPr>
              <a:t>client's</a:t>
            </a:r>
            <a:r>
              <a:rPr kumimoji="1" lang="zh-CN" altLang="en-US" sz="2400" dirty="0"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ea typeface="等线" panose="02010600030101010101" pitchFamily="2" charset="-122"/>
              </a:rPr>
              <a:t>IP</a:t>
            </a:r>
            <a:r>
              <a:rPr kumimoji="1" lang="zh-CN" altLang="en-US" sz="2400" dirty="0"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ea typeface="等线" panose="02010600030101010101" pitchFamily="2" charset="-122"/>
              </a:rPr>
              <a:t>as</a:t>
            </a:r>
            <a:r>
              <a:rPr kumimoji="1" lang="zh-CN" altLang="en-US" sz="2400" dirty="0"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ea typeface="等线" panose="02010600030101010101" pitchFamily="2" charset="-122"/>
              </a:rPr>
              <a:t>source</a:t>
            </a:r>
            <a:r>
              <a:rPr kumimoji="1" lang="zh-CN" altLang="en-US" sz="2400" dirty="0"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ea typeface="等线" panose="02010600030101010101" pitchFamily="2" charset="-122"/>
              </a:rPr>
              <a:t>IP</a:t>
            </a:r>
            <a:r>
              <a:rPr kumimoji="1" lang="zh-CN" altLang="en-US" sz="2400" dirty="0"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ea typeface="等线" panose="02010600030101010101" pitchFamily="2" charset="-122"/>
              </a:rPr>
              <a:t>(Node-C)</a:t>
            </a:r>
          </a:p>
          <a:p>
            <a:endParaRPr kumimoji="1" lang="en-US" altLang="zh-CN" sz="2400" dirty="0">
              <a:ea typeface="等线" panose="02010600030101010101" pitchFamily="2" charset="-122"/>
            </a:endParaRPr>
          </a:p>
          <a:p>
            <a:r>
              <a:rPr kumimoji="1" lang="en-US" altLang="zh-CN" sz="2400" b="1" dirty="0">
                <a:ea typeface="等线" panose="02010600030101010101" pitchFamily="2" charset="-122"/>
              </a:rPr>
              <a:t>OS</a:t>
            </a:r>
            <a:r>
              <a:rPr kumimoji="1" lang="en-US" altLang="zh-CN" sz="2400" dirty="0">
                <a:ea typeface="等线" panose="02010600030101010101" pitchFamily="2" charset="-122"/>
              </a:rPr>
              <a:t>: I don't know how to get to Baidu, I'll just send it to the router (gateway). But I cannot change the source IP of the packet, so I'll just change the MAC target address of the packet to the router's MAC address</a:t>
            </a:r>
          </a:p>
        </p:txBody>
      </p:sp>
      <p:sp>
        <p:nvSpPr>
          <p:cNvPr id="4" name="矩形 3"/>
          <p:cNvSpPr/>
          <p:nvPr/>
        </p:nvSpPr>
        <p:spPr>
          <a:xfrm>
            <a:off x="8316416" y="2713484"/>
            <a:ext cx="72008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Data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283968" y="2713484"/>
            <a:ext cx="2016224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Target IP: Baidu's IP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300192" y="2713484"/>
            <a:ext cx="2016224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Source IP: Node-C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2256" y="2713484"/>
            <a:ext cx="205172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Target MAC: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123976" y="2713484"/>
            <a:ext cx="216024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Source MAC: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316416" y="5161756"/>
            <a:ext cx="72008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Data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283968" y="5161756"/>
            <a:ext cx="2016224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Target IP: Baidu's IP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300192" y="5161756"/>
            <a:ext cx="2016224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Source IP: Node-C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2256" y="5161756"/>
            <a:ext cx="205172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Target MAC: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Gateway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123976" y="5161756"/>
            <a:ext cx="216024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Source MAC: 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Node-C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922798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ea typeface="等线" panose="02010600030101010101" pitchFamily="2" charset="-122"/>
              </a:rPr>
              <a:t>Putting All Together</a:t>
            </a:r>
            <a:endParaRPr kumimoji="1" lang="zh-CN" altLang="en-US" dirty="0">
              <a:ea typeface="等线" panose="02010600030101010101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435280" cy="3771636"/>
          </a:xfrm>
        </p:spPr>
        <p:txBody>
          <a:bodyPr>
            <a:normAutofit fontScale="92500" lnSpcReduction="20000"/>
          </a:bodyPr>
          <a:lstStyle/>
          <a:p>
            <a:endParaRPr kumimoji="1" lang="en-US" altLang="zh-CN" sz="2400" b="1" dirty="0">
              <a:ea typeface="等线" panose="02010600030101010101" pitchFamily="2" charset="-122"/>
            </a:endParaRPr>
          </a:p>
          <a:p>
            <a:r>
              <a:rPr kumimoji="1" lang="en-US" altLang="zh-CN" sz="2400" b="1" dirty="0">
                <a:ea typeface="等线" panose="02010600030101010101" pitchFamily="2" charset="-122"/>
              </a:rPr>
              <a:t>The router-1 (gateway)</a:t>
            </a:r>
            <a:r>
              <a:rPr kumimoji="1" lang="en-US" altLang="zh-CN" sz="2400" dirty="0">
                <a:ea typeface="等线" panose="02010600030101010101" pitchFamily="2" charset="-122"/>
              </a:rPr>
              <a:t>: I get a packet with my MAC as target address. Is it my IP? No… So I'll just forward it to next hop, by changing the target MAC</a:t>
            </a:r>
            <a:r>
              <a:rPr kumimoji="1" lang="zh-CN" altLang="en-US" sz="2400" dirty="0"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ea typeface="等线" panose="02010600030101010101" pitchFamily="2" charset="-122"/>
              </a:rPr>
              <a:t>address</a:t>
            </a:r>
            <a:r>
              <a:rPr kumimoji="1" lang="zh-CN" altLang="en-US" sz="2400" dirty="0"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ea typeface="等线" panose="02010600030101010101" pitchFamily="2" charset="-122"/>
              </a:rPr>
              <a:t>to</a:t>
            </a:r>
            <a:r>
              <a:rPr kumimoji="1" lang="zh-CN" altLang="en-US" sz="2400" dirty="0"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ea typeface="等线" panose="02010600030101010101" pitchFamily="2" charset="-122"/>
              </a:rPr>
              <a:t>next hop's MAC</a:t>
            </a:r>
            <a:r>
              <a:rPr kumimoji="1" lang="zh-CN" altLang="en-US" sz="2400" dirty="0"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ea typeface="等线" panose="02010600030101010101" pitchFamily="2" charset="-122"/>
              </a:rPr>
              <a:t>address (NAT: change source IP and source port as well)</a:t>
            </a:r>
          </a:p>
          <a:p>
            <a:endParaRPr kumimoji="1" lang="en-US" altLang="zh-CN" sz="2400" dirty="0">
              <a:ea typeface="等线" panose="02010600030101010101" pitchFamily="2" charset="-122"/>
            </a:endParaRPr>
          </a:p>
          <a:p>
            <a:endParaRPr kumimoji="1" lang="en-US" altLang="zh-CN" sz="2400" dirty="0">
              <a:ea typeface="等线" panose="02010600030101010101" pitchFamily="2" charset="-122"/>
            </a:endParaRPr>
          </a:p>
          <a:p>
            <a:r>
              <a:rPr kumimoji="1" lang="en-US" altLang="zh-CN" sz="2400" b="1" dirty="0">
                <a:ea typeface="等线" panose="02010600030101010101" pitchFamily="2" charset="-122"/>
              </a:rPr>
              <a:t>Router-2</a:t>
            </a:r>
            <a:r>
              <a:rPr kumimoji="1" lang="en-US" altLang="zh-CN" sz="2400" dirty="0">
                <a:ea typeface="等线" panose="02010600030101010101" pitchFamily="2" charset="-122"/>
              </a:rPr>
              <a:t>:</a:t>
            </a:r>
            <a:r>
              <a:rPr kumimoji="1" lang="zh-CN" altLang="en-US" sz="2400" dirty="0"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ea typeface="等线" panose="02010600030101010101" pitchFamily="2" charset="-122"/>
              </a:rPr>
              <a:t>I</a:t>
            </a:r>
            <a:r>
              <a:rPr kumimoji="1" lang="zh-CN" altLang="en-US" sz="2400" dirty="0"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ea typeface="等线" panose="02010600030101010101" pitchFamily="2" charset="-122"/>
              </a:rPr>
              <a:t>connect</a:t>
            </a:r>
            <a:r>
              <a:rPr kumimoji="1" lang="zh-CN" altLang="en-US" sz="2400" dirty="0"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ea typeface="等线" panose="02010600030101010101" pitchFamily="2" charset="-122"/>
              </a:rPr>
              <a:t>directly</a:t>
            </a:r>
            <a:r>
              <a:rPr kumimoji="1" lang="zh-CN" altLang="en-US" sz="2400" dirty="0"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ea typeface="等线" panose="02010600030101010101" pitchFamily="2" charset="-122"/>
              </a:rPr>
              <a:t>to Baidu,</a:t>
            </a:r>
            <a:r>
              <a:rPr kumimoji="1" lang="zh-CN" altLang="en-US" sz="2400" dirty="0"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ea typeface="等线" panose="02010600030101010101" pitchFamily="2" charset="-122"/>
              </a:rPr>
              <a:t>I'll</a:t>
            </a:r>
            <a:r>
              <a:rPr kumimoji="1" lang="zh-CN" altLang="en-US" sz="2400" dirty="0"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ea typeface="等线" panose="02010600030101010101" pitchFamily="2" charset="-122"/>
              </a:rPr>
              <a:t>just</a:t>
            </a:r>
            <a:r>
              <a:rPr kumimoji="1" lang="zh-CN" altLang="en-US" sz="2400" dirty="0"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ea typeface="等线" panose="02010600030101010101" pitchFamily="2" charset="-122"/>
              </a:rPr>
              <a:t>change</a:t>
            </a:r>
            <a:r>
              <a:rPr kumimoji="1" lang="zh-CN" altLang="en-US" sz="2400" dirty="0"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ea typeface="等线" panose="02010600030101010101" pitchFamily="2" charset="-122"/>
              </a:rPr>
              <a:t>the</a:t>
            </a:r>
            <a:r>
              <a:rPr kumimoji="1" lang="zh-CN" altLang="en-US" sz="2400" dirty="0"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ea typeface="等线" panose="02010600030101010101" pitchFamily="2" charset="-122"/>
              </a:rPr>
              <a:t>target</a:t>
            </a:r>
            <a:r>
              <a:rPr kumimoji="1" lang="zh-CN" altLang="en-US" sz="2400" dirty="0"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ea typeface="等线" panose="02010600030101010101" pitchFamily="2" charset="-122"/>
              </a:rPr>
              <a:t>MAC</a:t>
            </a:r>
            <a:r>
              <a:rPr kumimoji="1" lang="zh-CN" altLang="en-US" sz="2400" dirty="0"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ea typeface="等线" panose="02010600030101010101" pitchFamily="2" charset="-122"/>
              </a:rPr>
              <a:t>address</a:t>
            </a:r>
            <a:r>
              <a:rPr kumimoji="1" lang="zh-CN" altLang="en-US" sz="2400" dirty="0"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ea typeface="等线" panose="02010600030101010101" pitchFamily="2" charset="-122"/>
              </a:rPr>
              <a:t>to Baidu</a:t>
            </a:r>
            <a:endParaRPr kumimoji="1" lang="zh-CN" altLang="en-US" sz="2400" dirty="0">
              <a:ea typeface="等线" panose="02010600030101010101" pitchFamily="2" charset="-122"/>
            </a:endParaRPr>
          </a:p>
          <a:p>
            <a:endParaRPr kumimoji="1" lang="zh-CN" altLang="en-US" sz="2400" dirty="0">
              <a:ea typeface="等线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316416" y="1333501"/>
            <a:ext cx="72008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Data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283968" y="1333501"/>
            <a:ext cx="2016224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Target IP: Baidu's IP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300192" y="1333501"/>
            <a:ext cx="2016224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Source IP: Node-C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2256" y="1333501"/>
            <a:ext cx="205172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Target MAC: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Gateway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123976" y="1333501"/>
            <a:ext cx="216024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Source MAC: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Node-C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319120" y="3577580"/>
            <a:ext cx="72008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Data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286672" y="3577580"/>
            <a:ext cx="2016224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Target IP: Baidu's IP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302896" y="3577580"/>
            <a:ext cx="2016224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Source IP: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Router-1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4960" y="3577580"/>
            <a:ext cx="205172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Target MAC: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Router-2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126680" y="3577580"/>
            <a:ext cx="216024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Source MAC: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Router-1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331820" y="5173308"/>
            <a:ext cx="72008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Data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299372" y="5173308"/>
            <a:ext cx="2016224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Target IP: Baidu's IP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315596" y="5173308"/>
            <a:ext cx="2016224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Source IP: Router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87660" y="5173308"/>
            <a:ext cx="205172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Target MAC: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Baidu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139380" y="5173308"/>
            <a:ext cx="216024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Source MAC: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Router-2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521145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ARP Spoofing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201316"/>
            <a:ext cx="8064896" cy="4191000"/>
          </a:xfrm>
        </p:spPr>
        <p:txBody>
          <a:bodyPr>
            <a:normAutofit lnSpcReduction="10000"/>
          </a:bodyPr>
          <a:lstStyle/>
          <a:p>
            <a:r>
              <a:rPr lang="en-US" altLang="zh-TW" dirty="0"/>
              <a:t>Construct spoofed ARP replies</a:t>
            </a:r>
          </a:p>
          <a:p>
            <a:r>
              <a:rPr lang="en-US" altLang="zh-TW" dirty="0"/>
              <a:t>A target computer could be convinced to send frames destined for computer A to instead go to computer B</a:t>
            </a:r>
          </a:p>
          <a:p>
            <a:r>
              <a:rPr lang="en-US" altLang="zh-TW" dirty="0"/>
              <a:t>Computer A will have no idea that this redirection took place</a:t>
            </a:r>
          </a:p>
          <a:p>
            <a:r>
              <a:rPr lang="en-US" altLang="zh-TW" dirty="0"/>
              <a:t>This process of updating a target computer's ARP cache is referred to as "</a:t>
            </a:r>
            <a:r>
              <a:rPr lang="en-US" altLang="zh-TW" dirty="0">
                <a:solidFill>
                  <a:schemeClr val="accent2"/>
                </a:solidFill>
              </a:rPr>
              <a:t>ARP poisoning</a:t>
            </a:r>
            <a:r>
              <a:rPr lang="en-US" altLang="zh-TW" dirty="0"/>
              <a:t>"</a:t>
            </a:r>
          </a:p>
        </p:txBody>
      </p:sp>
    </p:spTree>
    <p:extLst>
      <p:ext uri="{BB962C8B-B14F-4D97-AF65-F5344CB8AC3E}">
        <p14:creationId xmlns:p14="http://schemas.microsoft.com/office/powerpoint/2010/main" val="65339623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1060648" y="3369146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IP:10.0.0.1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MAC:aa:aa:aa:aa</a:t>
            </a: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4032448" y="3369146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IP:10.0.0.2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MAC:bb:bb:bb:bb</a:t>
            </a:r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6928048" y="3369146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Hacker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IP:10.0.0.3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MAC:cc:cc:cc:cc</a:t>
            </a:r>
          </a:p>
        </p:txBody>
      </p:sp>
      <p:sp>
        <p:nvSpPr>
          <p:cNvPr id="22534" name="Oval 6"/>
          <p:cNvSpPr>
            <a:spLocks noChangeArrowheads="1"/>
          </p:cNvSpPr>
          <p:nvPr/>
        </p:nvSpPr>
        <p:spPr bwMode="auto">
          <a:xfrm>
            <a:off x="4108648" y="1400646"/>
            <a:ext cx="1524000" cy="5715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switch</a:t>
            </a:r>
          </a:p>
        </p:txBody>
      </p:sp>
      <p:sp>
        <p:nvSpPr>
          <p:cNvPr id="22535" name="Line 7"/>
          <p:cNvSpPr>
            <a:spLocks noChangeShapeType="1"/>
          </p:cNvSpPr>
          <p:nvPr/>
        </p:nvSpPr>
        <p:spPr bwMode="auto">
          <a:xfrm>
            <a:off x="4870648" y="1972146"/>
            <a:ext cx="0" cy="139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2536" name="Line 8"/>
          <p:cNvSpPr>
            <a:spLocks noChangeShapeType="1"/>
          </p:cNvSpPr>
          <p:nvPr/>
        </p:nvSpPr>
        <p:spPr bwMode="auto">
          <a:xfrm flipV="1">
            <a:off x="1822648" y="1654646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2537" name="Line 9"/>
          <p:cNvSpPr>
            <a:spLocks noChangeShapeType="1"/>
          </p:cNvSpPr>
          <p:nvPr/>
        </p:nvSpPr>
        <p:spPr bwMode="auto">
          <a:xfrm flipV="1">
            <a:off x="1822648" y="1654646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2538" name="Line 10"/>
          <p:cNvSpPr>
            <a:spLocks noChangeShapeType="1"/>
          </p:cNvSpPr>
          <p:nvPr/>
        </p:nvSpPr>
        <p:spPr bwMode="auto">
          <a:xfrm>
            <a:off x="5632648" y="1654646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2539" name="Line 11"/>
          <p:cNvSpPr>
            <a:spLocks noChangeShapeType="1"/>
          </p:cNvSpPr>
          <p:nvPr/>
        </p:nvSpPr>
        <p:spPr bwMode="auto">
          <a:xfrm flipH="1" flipV="1">
            <a:off x="7842448" y="1654646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graphicFrame>
        <p:nvGraphicFramePr>
          <p:cNvPr id="22594" name="Group 66"/>
          <p:cNvGraphicFramePr>
            <a:graphicFrameLocks noGrp="1"/>
          </p:cNvGraphicFramePr>
          <p:nvPr/>
        </p:nvGraphicFramePr>
        <p:xfrm>
          <a:off x="679648" y="4956646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10.0.0.2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bb:bb:bb:bb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2596" name="Text Box 68"/>
          <p:cNvSpPr txBox="1">
            <a:spLocks noChangeArrowheads="1"/>
          </p:cNvSpPr>
          <p:nvPr/>
        </p:nvSpPr>
        <p:spPr bwMode="auto">
          <a:xfrm>
            <a:off x="1365448" y="4575647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ARP cache</a:t>
            </a:r>
          </a:p>
        </p:txBody>
      </p:sp>
      <p:graphicFrame>
        <p:nvGraphicFramePr>
          <p:cNvPr id="22597" name="Group 69"/>
          <p:cNvGraphicFramePr>
            <a:graphicFrameLocks noGrp="1"/>
          </p:cNvGraphicFramePr>
          <p:nvPr/>
        </p:nvGraphicFramePr>
        <p:xfrm>
          <a:off x="3727648" y="4956646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10.0.0.1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aa:aa:aa:aa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2608" name="Text Box 80"/>
          <p:cNvSpPr txBox="1">
            <a:spLocks noChangeArrowheads="1"/>
          </p:cNvSpPr>
          <p:nvPr/>
        </p:nvSpPr>
        <p:spPr bwMode="auto">
          <a:xfrm>
            <a:off x="4261048" y="4575647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ARP cache</a:t>
            </a:r>
          </a:p>
        </p:txBody>
      </p:sp>
      <p:grpSp>
        <p:nvGrpSpPr>
          <p:cNvPr id="22613" name="Group 85"/>
          <p:cNvGrpSpPr>
            <a:grpSpLocks/>
          </p:cNvGrpSpPr>
          <p:nvPr/>
        </p:nvGrpSpPr>
        <p:grpSpPr bwMode="auto">
          <a:xfrm>
            <a:off x="5940152" y="384646"/>
            <a:ext cx="1905000" cy="1079500"/>
            <a:chOff x="3696" y="240"/>
            <a:chExt cx="1200" cy="576"/>
          </a:xfrm>
        </p:grpSpPr>
        <p:sp>
          <p:nvSpPr>
            <p:cNvPr id="22610" name="Rectangle 82"/>
            <p:cNvSpPr>
              <a:spLocks noChangeArrowheads="1"/>
            </p:cNvSpPr>
            <p:nvPr/>
          </p:nvSpPr>
          <p:spPr bwMode="auto">
            <a:xfrm>
              <a:off x="3696" y="240"/>
              <a:ext cx="1200" cy="432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Spoofed ARP reply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IP:10.0.0.2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MAC:cc:cc:cc:cc</a:t>
              </a:r>
            </a:p>
          </p:txBody>
        </p:sp>
        <p:sp>
          <p:nvSpPr>
            <p:cNvPr id="22612" name="Line 84"/>
            <p:cNvSpPr>
              <a:spLocks noChangeShapeType="1"/>
            </p:cNvSpPr>
            <p:nvPr/>
          </p:nvSpPr>
          <p:spPr bwMode="auto">
            <a:xfrm flipH="1">
              <a:off x="3744" y="816"/>
              <a:ext cx="960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endParaRPr>
            </a:p>
          </p:txBody>
        </p:sp>
      </p:grpSp>
      <p:grpSp>
        <p:nvGrpSpPr>
          <p:cNvPr id="22614" name="Group 86"/>
          <p:cNvGrpSpPr>
            <a:grpSpLocks/>
          </p:cNvGrpSpPr>
          <p:nvPr/>
        </p:nvGrpSpPr>
        <p:grpSpPr bwMode="auto">
          <a:xfrm rot="-5423267">
            <a:off x="162758" y="1869553"/>
            <a:ext cx="1587500" cy="1122686"/>
            <a:chOff x="3696" y="240"/>
            <a:chExt cx="1200" cy="576"/>
          </a:xfrm>
        </p:grpSpPr>
        <p:sp>
          <p:nvSpPr>
            <p:cNvPr id="22615" name="Rectangle 87"/>
            <p:cNvSpPr>
              <a:spLocks noChangeArrowheads="1"/>
            </p:cNvSpPr>
            <p:nvPr/>
          </p:nvSpPr>
          <p:spPr bwMode="auto">
            <a:xfrm>
              <a:off x="3696" y="240"/>
              <a:ext cx="1200" cy="432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Spoofed ARP reply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IP:10.0.0.2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MAC:cc:cc:cc:cc</a:t>
              </a:r>
              <a:endPara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endParaRPr>
            </a:p>
          </p:txBody>
        </p:sp>
        <p:sp>
          <p:nvSpPr>
            <p:cNvPr id="22616" name="Line 88"/>
            <p:cNvSpPr>
              <a:spLocks noChangeShapeType="1"/>
            </p:cNvSpPr>
            <p:nvPr/>
          </p:nvSpPr>
          <p:spPr bwMode="auto">
            <a:xfrm flipH="1">
              <a:off x="3744" y="816"/>
              <a:ext cx="960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endParaRPr>
            </a:p>
          </p:txBody>
        </p:sp>
      </p:grpSp>
      <p:grpSp>
        <p:nvGrpSpPr>
          <p:cNvPr id="22617" name="Group 89"/>
          <p:cNvGrpSpPr>
            <a:grpSpLocks/>
          </p:cNvGrpSpPr>
          <p:nvPr/>
        </p:nvGrpSpPr>
        <p:grpSpPr bwMode="auto">
          <a:xfrm>
            <a:off x="1802904" y="384646"/>
            <a:ext cx="1905000" cy="1079500"/>
            <a:chOff x="3696" y="240"/>
            <a:chExt cx="1200" cy="576"/>
          </a:xfrm>
        </p:grpSpPr>
        <p:sp>
          <p:nvSpPr>
            <p:cNvPr id="22618" name="Rectangle 90"/>
            <p:cNvSpPr>
              <a:spLocks noChangeArrowheads="1"/>
            </p:cNvSpPr>
            <p:nvPr/>
          </p:nvSpPr>
          <p:spPr bwMode="auto">
            <a:xfrm>
              <a:off x="3696" y="240"/>
              <a:ext cx="1200" cy="432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Spoofed ARP reply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IP:10.0.0.2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MAC:cc:cc:cc:cc</a:t>
              </a:r>
            </a:p>
          </p:txBody>
        </p:sp>
        <p:sp>
          <p:nvSpPr>
            <p:cNvPr id="22619" name="Line 91"/>
            <p:cNvSpPr>
              <a:spLocks noChangeShapeType="1"/>
            </p:cNvSpPr>
            <p:nvPr/>
          </p:nvSpPr>
          <p:spPr bwMode="auto">
            <a:xfrm flipH="1">
              <a:off x="3744" y="816"/>
              <a:ext cx="960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32048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1060648" y="3361524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IP:10.0.0.1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MAC:aa:aa:aa:aa</a:t>
            </a: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4032448" y="3361524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IP:10.0.0.2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MAC:bb:bb:bb:bb</a:t>
            </a:r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6928048" y="3361524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Hacker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IP:10.0.0.3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MAC:cc:cc:cc:cc</a:t>
            </a:r>
          </a:p>
        </p:txBody>
      </p:sp>
      <p:sp>
        <p:nvSpPr>
          <p:cNvPr id="23557" name="Oval 5"/>
          <p:cNvSpPr>
            <a:spLocks noChangeArrowheads="1"/>
          </p:cNvSpPr>
          <p:nvPr/>
        </p:nvSpPr>
        <p:spPr bwMode="auto">
          <a:xfrm>
            <a:off x="4108648" y="1393024"/>
            <a:ext cx="1524000" cy="5715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switch</a:t>
            </a:r>
          </a:p>
        </p:txBody>
      </p:sp>
      <p:sp>
        <p:nvSpPr>
          <p:cNvPr id="23558" name="Line 6"/>
          <p:cNvSpPr>
            <a:spLocks noChangeShapeType="1"/>
          </p:cNvSpPr>
          <p:nvPr/>
        </p:nvSpPr>
        <p:spPr bwMode="auto">
          <a:xfrm>
            <a:off x="4870648" y="1964524"/>
            <a:ext cx="0" cy="139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3559" name="Line 7"/>
          <p:cNvSpPr>
            <a:spLocks noChangeShapeType="1"/>
          </p:cNvSpPr>
          <p:nvPr/>
        </p:nvSpPr>
        <p:spPr bwMode="auto">
          <a:xfrm flipV="1">
            <a:off x="1822648" y="1647024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3560" name="Line 8"/>
          <p:cNvSpPr>
            <a:spLocks noChangeShapeType="1"/>
          </p:cNvSpPr>
          <p:nvPr/>
        </p:nvSpPr>
        <p:spPr bwMode="auto">
          <a:xfrm flipV="1">
            <a:off x="1822648" y="1647024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3561" name="Line 9"/>
          <p:cNvSpPr>
            <a:spLocks noChangeShapeType="1"/>
          </p:cNvSpPr>
          <p:nvPr/>
        </p:nvSpPr>
        <p:spPr bwMode="auto">
          <a:xfrm>
            <a:off x="5632648" y="1647024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3562" name="Line 10"/>
          <p:cNvSpPr>
            <a:spLocks noChangeShapeType="1"/>
          </p:cNvSpPr>
          <p:nvPr/>
        </p:nvSpPr>
        <p:spPr bwMode="auto">
          <a:xfrm flipH="1" flipV="1">
            <a:off x="7842448" y="1647024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graphicFrame>
        <p:nvGraphicFramePr>
          <p:cNvPr id="23563" name="Group 11"/>
          <p:cNvGraphicFramePr>
            <a:graphicFrameLocks noGrp="1"/>
          </p:cNvGraphicFramePr>
          <p:nvPr/>
        </p:nvGraphicFramePr>
        <p:xfrm>
          <a:off x="679648" y="4949024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10.0.0.2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cc:cc:cc:cc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3574" name="Text Box 22"/>
          <p:cNvSpPr txBox="1">
            <a:spLocks noChangeArrowheads="1"/>
          </p:cNvSpPr>
          <p:nvPr/>
        </p:nvSpPr>
        <p:spPr bwMode="auto">
          <a:xfrm>
            <a:off x="1365448" y="4568025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ARP cache</a:t>
            </a:r>
          </a:p>
        </p:txBody>
      </p:sp>
      <p:graphicFrame>
        <p:nvGraphicFramePr>
          <p:cNvPr id="23575" name="Group 23"/>
          <p:cNvGraphicFramePr>
            <a:graphicFrameLocks noGrp="1"/>
          </p:cNvGraphicFramePr>
          <p:nvPr/>
        </p:nvGraphicFramePr>
        <p:xfrm>
          <a:off x="3727648" y="4949024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10.0.0.1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aa:aa:aa:aa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3586" name="Text Box 34"/>
          <p:cNvSpPr txBox="1">
            <a:spLocks noChangeArrowheads="1"/>
          </p:cNvSpPr>
          <p:nvPr/>
        </p:nvSpPr>
        <p:spPr bwMode="auto">
          <a:xfrm>
            <a:off x="4261048" y="4568025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ARP cache</a:t>
            </a:r>
          </a:p>
        </p:txBody>
      </p:sp>
      <p:sp>
        <p:nvSpPr>
          <p:cNvPr id="23596" name="Text Box 44"/>
          <p:cNvSpPr txBox="1">
            <a:spLocks noChangeArrowheads="1"/>
          </p:cNvSpPr>
          <p:nvPr/>
        </p:nvSpPr>
        <p:spPr bwMode="auto">
          <a:xfrm>
            <a:off x="924327" y="4262191"/>
            <a:ext cx="242085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A's cache is poisoned</a:t>
            </a:r>
          </a:p>
        </p:txBody>
      </p:sp>
    </p:spTree>
    <p:extLst>
      <p:ext uri="{BB962C8B-B14F-4D97-AF65-F5344CB8AC3E}">
        <p14:creationId xmlns:p14="http://schemas.microsoft.com/office/powerpoint/2010/main" val="115267491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ARP Spoofing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altLang="zh-TW" sz="2400" dirty="0"/>
              <a:t>Now all the packets that A intends to send to B will go to the hacker's machine</a:t>
            </a:r>
          </a:p>
          <a:p>
            <a:r>
              <a:rPr lang="en-US" altLang="zh-TW" sz="2400" dirty="0"/>
              <a:t>Cache entry would expire, so it needs to be updated by sending the ARP reply again</a:t>
            </a:r>
          </a:p>
          <a:p>
            <a:pPr lvl="1"/>
            <a:r>
              <a:rPr lang="en-US" altLang="zh-TW" sz="2000" dirty="0"/>
              <a:t>How often?</a:t>
            </a:r>
          </a:p>
          <a:p>
            <a:pPr lvl="1"/>
            <a:r>
              <a:rPr lang="en-US" altLang="zh-TW" sz="2000" dirty="0"/>
              <a:t> depends on the particular system</a:t>
            </a:r>
          </a:p>
          <a:p>
            <a:pPr lvl="1"/>
            <a:r>
              <a:rPr lang="en-US" altLang="zh-TW" sz="2000" dirty="0"/>
              <a:t>Usually every 40s should be sufficient</a:t>
            </a:r>
          </a:p>
          <a:p>
            <a:r>
              <a:rPr lang="en-US" altLang="zh-TW" sz="2400" dirty="0"/>
              <a:t>In addition the hacker may not want his Ethernet driver talk too much</a:t>
            </a:r>
          </a:p>
          <a:p>
            <a:pPr lvl="1"/>
            <a:r>
              <a:rPr lang="en-US" altLang="zh-TW" sz="2000" dirty="0"/>
              <a:t>Accomplish with </a:t>
            </a:r>
            <a:r>
              <a:rPr lang="en-US" altLang="zh-TW" sz="2000" dirty="0" err="1">
                <a:solidFill>
                  <a:srgbClr val="FF0000"/>
                </a:solidFill>
              </a:rPr>
              <a:t>ifconfig</a:t>
            </a:r>
            <a:r>
              <a:rPr lang="en-US" altLang="zh-TW" sz="2000" dirty="0">
                <a:solidFill>
                  <a:srgbClr val="FF0000"/>
                </a:solidFill>
              </a:rPr>
              <a:t> -</a:t>
            </a:r>
            <a:r>
              <a:rPr lang="en-US" altLang="zh-TW" sz="2000" dirty="0" err="1">
                <a:solidFill>
                  <a:srgbClr val="FF0000"/>
                </a:solidFill>
              </a:rPr>
              <a:t>arp</a:t>
            </a:r>
            <a:endParaRPr lang="en-US" altLang="zh-TW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997097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Man-in-the-Middle Attack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tabLst>
                <a:tab pos="1612900" algn="l"/>
              </a:tabLst>
            </a:pPr>
            <a:r>
              <a:rPr lang="en-US" altLang="zh-TW" sz="2400" dirty="0"/>
              <a:t>A hacker inserts his computer between the communications path of two target computers</a:t>
            </a:r>
          </a:p>
          <a:p>
            <a:pPr>
              <a:tabLst>
                <a:tab pos="1612900" algn="l"/>
              </a:tabLst>
            </a:pPr>
            <a:r>
              <a:rPr lang="en-US" altLang="zh-TW" sz="2400" dirty="0"/>
              <a:t>The hacker will forward frames between the two target computers so communications are not interrupted</a:t>
            </a:r>
          </a:p>
          <a:p>
            <a:pPr>
              <a:tabLst>
                <a:tab pos="1612900" algn="l"/>
              </a:tabLst>
            </a:pPr>
            <a:r>
              <a:rPr lang="en-US" altLang="zh-TW" sz="2400" dirty="0"/>
              <a:t>E.g., Hunt, Ettercap</a:t>
            </a:r>
            <a:r>
              <a:rPr lang="en-US" altLang="zh-CN" sz="2400" dirty="0"/>
              <a:t>,</a:t>
            </a:r>
            <a:r>
              <a:rPr lang="en-US" altLang="zh-TW" sz="2400" dirty="0"/>
              <a:t> etc</a:t>
            </a:r>
            <a:r>
              <a:rPr lang="en-US" altLang="zh-CN" sz="2400" dirty="0"/>
              <a:t>.</a:t>
            </a:r>
            <a:endParaRPr lang="en-US" altLang="zh-TW" sz="2400" dirty="0"/>
          </a:p>
          <a:p>
            <a:pPr lvl="1">
              <a:tabLst>
                <a:tab pos="1612900" algn="l"/>
              </a:tabLst>
            </a:pPr>
            <a:r>
              <a:rPr lang="en-US" altLang="zh-TW" sz="2000" dirty="0"/>
              <a:t>Can be obtained easily in many web archives</a:t>
            </a:r>
          </a:p>
        </p:txBody>
      </p:sp>
    </p:spTree>
    <p:extLst>
      <p:ext uri="{BB962C8B-B14F-4D97-AF65-F5344CB8AC3E}">
        <p14:creationId xmlns:p14="http://schemas.microsoft.com/office/powerpoint/2010/main" val="346009654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Man-in-the-Middle Attack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609600" indent="-609600"/>
            <a:r>
              <a:rPr lang="en-US" altLang="zh-TW" dirty="0"/>
              <a:t>The attack is performed as follows:</a:t>
            </a:r>
          </a:p>
          <a:p>
            <a:pPr marL="990600" lvl="1" indent="-533400"/>
            <a:r>
              <a:rPr lang="en-US" altLang="zh-TW" dirty="0"/>
              <a:t>Suppose X is the hacker's computer</a:t>
            </a:r>
          </a:p>
          <a:p>
            <a:pPr marL="990600" lvl="1" indent="-533400"/>
            <a:r>
              <a:rPr lang="en-US" altLang="zh-TW" dirty="0"/>
              <a:t>T1 and T2 are the targets</a:t>
            </a:r>
          </a:p>
          <a:p>
            <a:pPr marL="990600" lvl="1" indent="-533400">
              <a:buFontTx/>
              <a:buAutoNum type="arabicPeriod"/>
            </a:pPr>
            <a:r>
              <a:rPr lang="en-US" altLang="zh-TW" dirty="0"/>
              <a:t>X poisons the ARP cache of T1 and T2</a:t>
            </a:r>
          </a:p>
          <a:p>
            <a:pPr marL="990600" lvl="1" indent="-533400">
              <a:buFontTx/>
              <a:buAutoNum type="arabicPeriod"/>
            </a:pPr>
            <a:r>
              <a:rPr lang="en-US" altLang="zh-TW" dirty="0"/>
              <a:t>T1 associates T2's IP with X's MAC</a:t>
            </a:r>
          </a:p>
          <a:p>
            <a:pPr marL="990600" lvl="1" indent="-533400">
              <a:buFontTx/>
              <a:buAutoNum type="arabicPeriod"/>
            </a:pPr>
            <a:r>
              <a:rPr lang="en-US" altLang="zh-TW" dirty="0"/>
              <a:t>T2 associates T1's IP with X's MAC</a:t>
            </a:r>
          </a:p>
          <a:p>
            <a:pPr marL="990600" lvl="1" indent="-533400">
              <a:buFontTx/>
              <a:buAutoNum type="arabicPeriod"/>
            </a:pPr>
            <a:r>
              <a:rPr lang="en-US" altLang="zh-TW" dirty="0"/>
              <a:t>All of T1 and T2's traffic will then go to X first, instead of directly to each other</a:t>
            </a:r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2601704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6858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MAC:aa:aa:aa:aa</a:t>
            </a:r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36576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MAC:bb:bb:bb:bb</a:t>
            </a:r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65532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Hacker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MAC:cc:cc:cc:cc</a:t>
            </a:r>
          </a:p>
        </p:txBody>
      </p:sp>
      <p:sp>
        <p:nvSpPr>
          <p:cNvPr id="27653" name="Oval 5"/>
          <p:cNvSpPr>
            <a:spLocks noChangeArrowheads="1"/>
          </p:cNvSpPr>
          <p:nvPr/>
        </p:nvSpPr>
        <p:spPr bwMode="auto">
          <a:xfrm>
            <a:off x="3733800" y="1016000"/>
            <a:ext cx="1524000" cy="5715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switch</a:t>
            </a:r>
          </a:p>
        </p:txBody>
      </p:sp>
      <p:sp>
        <p:nvSpPr>
          <p:cNvPr id="27654" name="Line 6"/>
          <p:cNvSpPr>
            <a:spLocks noChangeShapeType="1"/>
          </p:cNvSpPr>
          <p:nvPr/>
        </p:nvSpPr>
        <p:spPr bwMode="auto">
          <a:xfrm>
            <a:off x="4495800" y="1587500"/>
            <a:ext cx="0" cy="139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655" name="Line 7"/>
          <p:cNvSpPr>
            <a:spLocks noChangeShapeType="1"/>
          </p:cNvSpPr>
          <p:nvPr/>
        </p:nvSpPr>
        <p:spPr bwMode="auto">
          <a:xfrm flipV="1">
            <a:off x="14478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656" name="Line 8"/>
          <p:cNvSpPr>
            <a:spLocks noChangeShapeType="1"/>
          </p:cNvSpPr>
          <p:nvPr/>
        </p:nvSpPr>
        <p:spPr bwMode="auto">
          <a:xfrm flipV="1">
            <a:off x="144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657" name="Line 9"/>
          <p:cNvSpPr>
            <a:spLocks noChangeShapeType="1"/>
          </p:cNvSpPr>
          <p:nvPr/>
        </p:nvSpPr>
        <p:spPr bwMode="auto">
          <a:xfrm>
            <a:off x="525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658" name="Line 10"/>
          <p:cNvSpPr>
            <a:spLocks noChangeShapeType="1"/>
          </p:cNvSpPr>
          <p:nvPr/>
        </p:nvSpPr>
        <p:spPr bwMode="auto">
          <a:xfrm flipH="1" flipV="1">
            <a:off x="74676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graphicFrame>
        <p:nvGraphicFramePr>
          <p:cNvPr id="27659" name="Group 11"/>
          <p:cNvGraphicFramePr>
            <a:graphicFrameLocks noGrp="1"/>
          </p:cNvGraphicFramePr>
          <p:nvPr/>
        </p:nvGraphicFramePr>
        <p:xfrm>
          <a:off x="304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10.0.0.2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bb:bb:bb:bb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7670" name="Text Box 22"/>
          <p:cNvSpPr txBox="1">
            <a:spLocks noChangeArrowheads="1"/>
          </p:cNvSpPr>
          <p:nvPr/>
        </p:nvSpPr>
        <p:spPr bwMode="auto">
          <a:xfrm>
            <a:off x="9906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graphicFrame>
        <p:nvGraphicFramePr>
          <p:cNvPr id="27671" name="Group 23"/>
          <p:cNvGraphicFramePr>
            <a:graphicFrameLocks noGrp="1"/>
          </p:cNvGraphicFramePr>
          <p:nvPr/>
        </p:nvGraphicFramePr>
        <p:xfrm>
          <a:off x="3352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10.0.0.1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aa:aa:aa:aa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7682" name="Text Box 34"/>
          <p:cNvSpPr txBox="1">
            <a:spLocks noChangeArrowheads="1"/>
          </p:cNvSpPr>
          <p:nvPr/>
        </p:nvSpPr>
        <p:spPr bwMode="auto">
          <a:xfrm>
            <a:off x="38862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grpSp>
        <p:nvGrpSpPr>
          <p:cNvPr id="27683" name="Group 35"/>
          <p:cNvGrpSpPr>
            <a:grpSpLocks/>
          </p:cNvGrpSpPr>
          <p:nvPr/>
        </p:nvGrpSpPr>
        <p:grpSpPr bwMode="auto">
          <a:xfrm>
            <a:off x="5867400" y="49808"/>
            <a:ext cx="1905000" cy="1079500"/>
            <a:chOff x="3696" y="240"/>
            <a:chExt cx="1200" cy="576"/>
          </a:xfrm>
        </p:grpSpPr>
        <p:sp>
          <p:nvSpPr>
            <p:cNvPr id="27684" name="Rectangle 36"/>
            <p:cNvSpPr>
              <a:spLocks noChangeArrowheads="1"/>
            </p:cNvSpPr>
            <p:nvPr/>
          </p:nvSpPr>
          <p:spPr bwMode="auto">
            <a:xfrm>
              <a:off x="3696" y="240"/>
              <a:ext cx="1200" cy="432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Spoofed ARP reply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IP:10.0.0.2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MAC:cc:cc:cc:cc</a:t>
              </a:r>
            </a:p>
          </p:txBody>
        </p:sp>
        <p:sp>
          <p:nvSpPr>
            <p:cNvPr id="27685" name="Line 37"/>
            <p:cNvSpPr>
              <a:spLocks noChangeShapeType="1"/>
            </p:cNvSpPr>
            <p:nvPr/>
          </p:nvSpPr>
          <p:spPr bwMode="auto">
            <a:xfrm flipH="1">
              <a:off x="3744" y="816"/>
              <a:ext cx="960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27686" name="Group 38"/>
          <p:cNvGrpSpPr>
            <a:grpSpLocks/>
          </p:cNvGrpSpPr>
          <p:nvPr/>
        </p:nvGrpSpPr>
        <p:grpSpPr bwMode="auto">
          <a:xfrm rot="-5423267">
            <a:off x="-275855" y="1490137"/>
            <a:ext cx="1920875" cy="914400"/>
            <a:chOff x="3706" y="240"/>
            <a:chExt cx="1452" cy="576"/>
          </a:xfrm>
        </p:grpSpPr>
        <p:sp>
          <p:nvSpPr>
            <p:cNvPr id="27687" name="Rectangle 39"/>
            <p:cNvSpPr>
              <a:spLocks noChangeArrowheads="1"/>
            </p:cNvSpPr>
            <p:nvPr/>
          </p:nvSpPr>
          <p:spPr bwMode="auto">
            <a:xfrm>
              <a:off x="3706" y="240"/>
              <a:ext cx="1452" cy="432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Spoofed ARP reply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IP:10.0.0.2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MAC:cc:cc:cc:cc</a:t>
              </a:r>
              <a:endPara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688" name="Line 40"/>
            <p:cNvSpPr>
              <a:spLocks noChangeShapeType="1"/>
            </p:cNvSpPr>
            <p:nvPr/>
          </p:nvSpPr>
          <p:spPr bwMode="auto">
            <a:xfrm flipH="1">
              <a:off x="3744" y="816"/>
              <a:ext cx="960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27689" name="Group 41"/>
          <p:cNvGrpSpPr>
            <a:grpSpLocks/>
          </p:cNvGrpSpPr>
          <p:nvPr/>
        </p:nvGrpSpPr>
        <p:grpSpPr bwMode="auto">
          <a:xfrm>
            <a:off x="1371600" y="49808"/>
            <a:ext cx="1905000" cy="1079500"/>
            <a:chOff x="3696" y="240"/>
            <a:chExt cx="1200" cy="576"/>
          </a:xfrm>
        </p:grpSpPr>
        <p:sp>
          <p:nvSpPr>
            <p:cNvPr id="27690" name="Rectangle 42"/>
            <p:cNvSpPr>
              <a:spLocks noChangeArrowheads="1"/>
            </p:cNvSpPr>
            <p:nvPr/>
          </p:nvSpPr>
          <p:spPr bwMode="auto">
            <a:xfrm>
              <a:off x="3696" y="240"/>
              <a:ext cx="1200" cy="432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Spoofed ARP reply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IP:10.0.0.2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MAC:cc:cc:cc:cc</a:t>
              </a:r>
              <a:endPara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691" name="Line 43"/>
            <p:cNvSpPr>
              <a:spLocks noChangeShapeType="1"/>
            </p:cNvSpPr>
            <p:nvPr/>
          </p:nvSpPr>
          <p:spPr bwMode="auto">
            <a:xfrm flipH="1">
              <a:off x="3744" y="816"/>
              <a:ext cx="960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73917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6858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MAC:aa:aa:aa:aa</a:t>
            </a:r>
          </a:p>
        </p:txBody>
      </p:sp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36576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MAC:bb:bb:bb:bb</a:t>
            </a:r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65532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Hacker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MAC:cc:cc:cc:cc</a:t>
            </a:r>
          </a:p>
        </p:txBody>
      </p:sp>
      <p:sp>
        <p:nvSpPr>
          <p:cNvPr id="30725" name="Oval 5"/>
          <p:cNvSpPr>
            <a:spLocks noChangeArrowheads="1"/>
          </p:cNvSpPr>
          <p:nvPr/>
        </p:nvSpPr>
        <p:spPr bwMode="auto">
          <a:xfrm>
            <a:off x="3733800" y="1016000"/>
            <a:ext cx="1524000" cy="5715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switch</a:t>
            </a:r>
          </a:p>
        </p:txBody>
      </p:sp>
      <p:sp>
        <p:nvSpPr>
          <p:cNvPr id="30726" name="Line 6"/>
          <p:cNvSpPr>
            <a:spLocks noChangeShapeType="1"/>
          </p:cNvSpPr>
          <p:nvPr/>
        </p:nvSpPr>
        <p:spPr bwMode="auto">
          <a:xfrm>
            <a:off x="4495800" y="1587500"/>
            <a:ext cx="0" cy="139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727" name="Line 7"/>
          <p:cNvSpPr>
            <a:spLocks noChangeShapeType="1"/>
          </p:cNvSpPr>
          <p:nvPr/>
        </p:nvSpPr>
        <p:spPr bwMode="auto">
          <a:xfrm flipV="1">
            <a:off x="14478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728" name="Line 8"/>
          <p:cNvSpPr>
            <a:spLocks noChangeShapeType="1"/>
          </p:cNvSpPr>
          <p:nvPr/>
        </p:nvSpPr>
        <p:spPr bwMode="auto">
          <a:xfrm flipV="1">
            <a:off x="144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729" name="Line 9"/>
          <p:cNvSpPr>
            <a:spLocks noChangeShapeType="1"/>
          </p:cNvSpPr>
          <p:nvPr/>
        </p:nvSpPr>
        <p:spPr bwMode="auto">
          <a:xfrm>
            <a:off x="525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730" name="Line 10"/>
          <p:cNvSpPr>
            <a:spLocks noChangeShapeType="1"/>
          </p:cNvSpPr>
          <p:nvPr/>
        </p:nvSpPr>
        <p:spPr bwMode="auto">
          <a:xfrm flipH="1" flipV="1">
            <a:off x="74676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graphicFrame>
        <p:nvGraphicFramePr>
          <p:cNvPr id="30731" name="Group 11"/>
          <p:cNvGraphicFramePr>
            <a:graphicFrameLocks noGrp="1"/>
          </p:cNvGraphicFramePr>
          <p:nvPr/>
        </p:nvGraphicFramePr>
        <p:xfrm>
          <a:off x="304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10.0.0.2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cc:cc:cc:cc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0742" name="Text Box 22"/>
          <p:cNvSpPr txBox="1">
            <a:spLocks noChangeArrowheads="1"/>
          </p:cNvSpPr>
          <p:nvPr/>
        </p:nvSpPr>
        <p:spPr bwMode="auto">
          <a:xfrm>
            <a:off x="9906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graphicFrame>
        <p:nvGraphicFramePr>
          <p:cNvPr id="30743" name="Group 23"/>
          <p:cNvGraphicFramePr>
            <a:graphicFrameLocks noGrp="1"/>
          </p:cNvGraphicFramePr>
          <p:nvPr/>
        </p:nvGraphicFramePr>
        <p:xfrm>
          <a:off x="3352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10.0.0.1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aa:aa:aa:aa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0754" name="Text Box 34"/>
          <p:cNvSpPr txBox="1">
            <a:spLocks noChangeArrowheads="1"/>
          </p:cNvSpPr>
          <p:nvPr/>
        </p:nvSpPr>
        <p:spPr bwMode="auto">
          <a:xfrm>
            <a:off x="38862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sp>
        <p:nvSpPr>
          <p:cNvPr id="30755" name="Text Box 35"/>
          <p:cNvSpPr txBox="1">
            <a:spLocks noChangeArrowheads="1"/>
          </p:cNvSpPr>
          <p:nvPr/>
        </p:nvSpPr>
        <p:spPr bwMode="auto">
          <a:xfrm>
            <a:off x="212725" y="5177896"/>
            <a:ext cx="239841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T1's cache is poisoned</a:t>
            </a:r>
          </a:p>
        </p:txBody>
      </p:sp>
    </p:spTree>
    <p:extLst>
      <p:ext uri="{BB962C8B-B14F-4D97-AF65-F5344CB8AC3E}">
        <p14:creationId xmlns:p14="http://schemas.microsoft.com/office/powerpoint/2010/main" val="306327577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6858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MAC:aa:aa:aa:aa</a:t>
            </a: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36576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MAC:bb:bb:bb:bb</a:t>
            </a:r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65532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Hacker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MAC:cc:cc:cc:cc</a:t>
            </a:r>
          </a:p>
        </p:txBody>
      </p:sp>
      <p:sp>
        <p:nvSpPr>
          <p:cNvPr id="31749" name="Oval 5"/>
          <p:cNvSpPr>
            <a:spLocks noChangeArrowheads="1"/>
          </p:cNvSpPr>
          <p:nvPr/>
        </p:nvSpPr>
        <p:spPr bwMode="auto">
          <a:xfrm>
            <a:off x="3733800" y="1016000"/>
            <a:ext cx="1524000" cy="5715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switch</a:t>
            </a:r>
          </a:p>
        </p:txBody>
      </p:sp>
      <p:sp>
        <p:nvSpPr>
          <p:cNvPr id="31750" name="Line 6"/>
          <p:cNvSpPr>
            <a:spLocks noChangeShapeType="1"/>
          </p:cNvSpPr>
          <p:nvPr/>
        </p:nvSpPr>
        <p:spPr bwMode="auto">
          <a:xfrm>
            <a:off x="4495800" y="1587500"/>
            <a:ext cx="0" cy="139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751" name="Line 7"/>
          <p:cNvSpPr>
            <a:spLocks noChangeShapeType="1"/>
          </p:cNvSpPr>
          <p:nvPr/>
        </p:nvSpPr>
        <p:spPr bwMode="auto">
          <a:xfrm flipV="1">
            <a:off x="14478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752" name="Line 8"/>
          <p:cNvSpPr>
            <a:spLocks noChangeShapeType="1"/>
          </p:cNvSpPr>
          <p:nvPr/>
        </p:nvSpPr>
        <p:spPr bwMode="auto">
          <a:xfrm flipV="1">
            <a:off x="144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753" name="Line 9"/>
          <p:cNvSpPr>
            <a:spLocks noChangeShapeType="1"/>
          </p:cNvSpPr>
          <p:nvPr/>
        </p:nvSpPr>
        <p:spPr bwMode="auto">
          <a:xfrm>
            <a:off x="525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754" name="Line 10"/>
          <p:cNvSpPr>
            <a:spLocks noChangeShapeType="1"/>
          </p:cNvSpPr>
          <p:nvPr/>
        </p:nvSpPr>
        <p:spPr bwMode="auto">
          <a:xfrm flipH="1" flipV="1">
            <a:off x="74676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graphicFrame>
        <p:nvGraphicFramePr>
          <p:cNvPr id="31755" name="Group 11"/>
          <p:cNvGraphicFramePr>
            <a:graphicFrameLocks noGrp="1"/>
          </p:cNvGraphicFramePr>
          <p:nvPr/>
        </p:nvGraphicFramePr>
        <p:xfrm>
          <a:off x="304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10.0.0.2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cc:cc:cc:cc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1766" name="Text Box 22"/>
          <p:cNvSpPr txBox="1">
            <a:spLocks noChangeArrowheads="1"/>
          </p:cNvSpPr>
          <p:nvPr/>
        </p:nvSpPr>
        <p:spPr bwMode="auto">
          <a:xfrm>
            <a:off x="9906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graphicFrame>
        <p:nvGraphicFramePr>
          <p:cNvPr id="31767" name="Group 23"/>
          <p:cNvGraphicFramePr>
            <a:graphicFrameLocks noGrp="1"/>
          </p:cNvGraphicFramePr>
          <p:nvPr/>
        </p:nvGraphicFramePr>
        <p:xfrm>
          <a:off x="3352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10.0.0.1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aa:aa:aa:aa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1778" name="Text Box 34"/>
          <p:cNvSpPr txBox="1">
            <a:spLocks noChangeArrowheads="1"/>
          </p:cNvSpPr>
          <p:nvPr/>
        </p:nvSpPr>
        <p:spPr bwMode="auto">
          <a:xfrm>
            <a:off x="38862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grpSp>
        <p:nvGrpSpPr>
          <p:cNvPr id="31779" name="Group 35"/>
          <p:cNvGrpSpPr>
            <a:grpSpLocks/>
          </p:cNvGrpSpPr>
          <p:nvPr/>
        </p:nvGrpSpPr>
        <p:grpSpPr bwMode="auto">
          <a:xfrm>
            <a:off x="5867400" y="49808"/>
            <a:ext cx="1905000" cy="1079500"/>
            <a:chOff x="3696" y="240"/>
            <a:chExt cx="1200" cy="576"/>
          </a:xfrm>
        </p:grpSpPr>
        <p:sp>
          <p:nvSpPr>
            <p:cNvPr id="31780" name="Rectangle 36"/>
            <p:cNvSpPr>
              <a:spLocks noChangeArrowheads="1"/>
            </p:cNvSpPr>
            <p:nvPr/>
          </p:nvSpPr>
          <p:spPr bwMode="auto">
            <a:xfrm>
              <a:off x="3696" y="240"/>
              <a:ext cx="1200" cy="432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Forged ARP replies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IP:10.0.0.1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MAC:cc:cc:cc:cc</a:t>
              </a:r>
              <a:endParaRPr kumimoji="0" lang="en-US" altLang="zh-TW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781" name="Line 37"/>
            <p:cNvSpPr>
              <a:spLocks noChangeShapeType="1"/>
            </p:cNvSpPr>
            <p:nvPr/>
          </p:nvSpPr>
          <p:spPr bwMode="auto">
            <a:xfrm flipH="1">
              <a:off x="3744" y="816"/>
              <a:ext cx="960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31788" name="Group 44"/>
          <p:cNvGrpSpPr>
            <a:grpSpLocks/>
          </p:cNvGrpSpPr>
          <p:nvPr/>
        </p:nvGrpSpPr>
        <p:grpSpPr bwMode="auto">
          <a:xfrm rot="-5423267">
            <a:off x="2635250" y="1733550"/>
            <a:ext cx="1587500" cy="914400"/>
            <a:chOff x="3696" y="240"/>
            <a:chExt cx="1200" cy="576"/>
          </a:xfrm>
        </p:grpSpPr>
        <p:sp>
          <p:nvSpPr>
            <p:cNvPr id="31789" name="Rectangle 45"/>
            <p:cNvSpPr>
              <a:spLocks noChangeArrowheads="1"/>
            </p:cNvSpPr>
            <p:nvPr/>
          </p:nvSpPr>
          <p:spPr bwMode="auto">
            <a:xfrm>
              <a:off x="3696" y="240"/>
              <a:ext cx="1200" cy="432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Forged ARP replies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IP:10.0.0.1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MAC:cc:cc:cc:cc</a:t>
              </a:r>
              <a:endParaRPr kumimoji="0" lang="en-US" altLang="zh-TW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790" name="Line 46"/>
            <p:cNvSpPr>
              <a:spLocks noChangeShapeType="1"/>
            </p:cNvSpPr>
            <p:nvPr/>
          </p:nvSpPr>
          <p:spPr bwMode="auto">
            <a:xfrm flipH="1">
              <a:off x="3744" y="816"/>
              <a:ext cx="960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13831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6858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MAC:aa:aa:aa:aa</a:t>
            </a:r>
          </a:p>
        </p:txBody>
      </p:sp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36576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MAC:bb:bb:bb:bb</a:t>
            </a:r>
          </a:p>
        </p:txBody>
      </p:sp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65532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Hacker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MAC:cc:cc:cc:cc</a:t>
            </a:r>
          </a:p>
        </p:txBody>
      </p:sp>
      <p:sp>
        <p:nvSpPr>
          <p:cNvPr id="32773" name="Oval 5"/>
          <p:cNvSpPr>
            <a:spLocks noChangeArrowheads="1"/>
          </p:cNvSpPr>
          <p:nvPr/>
        </p:nvSpPr>
        <p:spPr bwMode="auto">
          <a:xfrm>
            <a:off x="3733800" y="1016000"/>
            <a:ext cx="1524000" cy="5715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switch</a:t>
            </a:r>
          </a:p>
        </p:txBody>
      </p:sp>
      <p:sp>
        <p:nvSpPr>
          <p:cNvPr id="32774" name="Line 6"/>
          <p:cNvSpPr>
            <a:spLocks noChangeShapeType="1"/>
          </p:cNvSpPr>
          <p:nvPr/>
        </p:nvSpPr>
        <p:spPr bwMode="auto">
          <a:xfrm>
            <a:off x="4495800" y="1587500"/>
            <a:ext cx="0" cy="139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775" name="Line 7"/>
          <p:cNvSpPr>
            <a:spLocks noChangeShapeType="1"/>
          </p:cNvSpPr>
          <p:nvPr/>
        </p:nvSpPr>
        <p:spPr bwMode="auto">
          <a:xfrm flipV="1">
            <a:off x="14478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776" name="Line 8"/>
          <p:cNvSpPr>
            <a:spLocks noChangeShapeType="1"/>
          </p:cNvSpPr>
          <p:nvPr/>
        </p:nvSpPr>
        <p:spPr bwMode="auto">
          <a:xfrm flipV="1">
            <a:off x="144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777" name="Line 9"/>
          <p:cNvSpPr>
            <a:spLocks noChangeShapeType="1"/>
          </p:cNvSpPr>
          <p:nvPr/>
        </p:nvSpPr>
        <p:spPr bwMode="auto">
          <a:xfrm>
            <a:off x="525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778" name="Line 10"/>
          <p:cNvSpPr>
            <a:spLocks noChangeShapeType="1"/>
          </p:cNvSpPr>
          <p:nvPr/>
        </p:nvSpPr>
        <p:spPr bwMode="auto">
          <a:xfrm flipH="1" flipV="1">
            <a:off x="74676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graphicFrame>
        <p:nvGraphicFramePr>
          <p:cNvPr id="32779" name="Group 11"/>
          <p:cNvGraphicFramePr>
            <a:graphicFrameLocks noGrp="1"/>
          </p:cNvGraphicFramePr>
          <p:nvPr/>
        </p:nvGraphicFramePr>
        <p:xfrm>
          <a:off x="304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10.0.0.2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cc:cc:cc:cc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2790" name="Text Box 22"/>
          <p:cNvSpPr txBox="1">
            <a:spLocks noChangeArrowheads="1"/>
          </p:cNvSpPr>
          <p:nvPr/>
        </p:nvSpPr>
        <p:spPr bwMode="auto">
          <a:xfrm>
            <a:off x="9906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graphicFrame>
        <p:nvGraphicFramePr>
          <p:cNvPr id="32791" name="Group 23"/>
          <p:cNvGraphicFramePr>
            <a:graphicFrameLocks noGrp="1"/>
          </p:cNvGraphicFramePr>
          <p:nvPr/>
        </p:nvGraphicFramePr>
        <p:xfrm>
          <a:off x="3352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10.0.0.1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cc:cc:cc:cc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2802" name="Text Box 34"/>
          <p:cNvSpPr txBox="1">
            <a:spLocks noChangeArrowheads="1"/>
          </p:cNvSpPr>
          <p:nvPr/>
        </p:nvSpPr>
        <p:spPr bwMode="auto">
          <a:xfrm>
            <a:off x="38862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sp>
        <p:nvSpPr>
          <p:cNvPr id="32803" name="Text Box 35"/>
          <p:cNvSpPr txBox="1">
            <a:spLocks noChangeArrowheads="1"/>
          </p:cNvSpPr>
          <p:nvPr/>
        </p:nvSpPr>
        <p:spPr bwMode="auto">
          <a:xfrm>
            <a:off x="3200400" y="5207000"/>
            <a:ext cx="239841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T2's cache is poisoned</a:t>
            </a:r>
          </a:p>
        </p:txBody>
      </p:sp>
    </p:spTree>
    <p:extLst>
      <p:ext uri="{BB962C8B-B14F-4D97-AF65-F5344CB8AC3E}">
        <p14:creationId xmlns:p14="http://schemas.microsoft.com/office/powerpoint/2010/main" val="183803901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6858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MAC:aa:aa:aa:aa</a:t>
            </a:r>
          </a:p>
        </p:txBody>
      </p:sp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36576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MAC:bb:bb:bb:bb</a:t>
            </a:r>
          </a:p>
        </p:txBody>
      </p:sp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65532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Hacker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MAC:cc:cc:cc:cc</a:t>
            </a:r>
          </a:p>
        </p:txBody>
      </p:sp>
      <p:sp>
        <p:nvSpPr>
          <p:cNvPr id="34821" name="Oval 5"/>
          <p:cNvSpPr>
            <a:spLocks noChangeArrowheads="1"/>
          </p:cNvSpPr>
          <p:nvPr/>
        </p:nvSpPr>
        <p:spPr bwMode="auto">
          <a:xfrm>
            <a:off x="3733800" y="1016000"/>
            <a:ext cx="1524000" cy="5715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switch</a:t>
            </a:r>
          </a:p>
        </p:txBody>
      </p:sp>
      <p:sp>
        <p:nvSpPr>
          <p:cNvPr id="34822" name="Line 6"/>
          <p:cNvSpPr>
            <a:spLocks noChangeShapeType="1"/>
          </p:cNvSpPr>
          <p:nvPr/>
        </p:nvSpPr>
        <p:spPr bwMode="auto">
          <a:xfrm>
            <a:off x="4495800" y="1587500"/>
            <a:ext cx="0" cy="139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823" name="Line 7"/>
          <p:cNvSpPr>
            <a:spLocks noChangeShapeType="1"/>
          </p:cNvSpPr>
          <p:nvPr/>
        </p:nvSpPr>
        <p:spPr bwMode="auto">
          <a:xfrm flipV="1">
            <a:off x="14478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824" name="Line 8"/>
          <p:cNvSpPr>
            <a:spLocks noChangeShapeType="1"/>
          </p:cNvSpPr>
          <p:nvPr/>
        </p:nvSpPr>
        <p:spPr bwMode="auto">
          <a:xfrm flipV="1">
            <a:off x="144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825" name="Line 9"/>
          <p:cNvSpPr>
            <a:spLocks noChangeShapeType="1"/>
          </p:cNvSpPr>
          <p:nvPr/>
        </p:nvSpPr>
        <p:spPr bwMode="auto">
          <a:xfrm>
            <a:off x="525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826" name="Line 10"/>
          <p:cNvSpPr>
            <a:spLocks noChangeShapeType="1"/>
          </p:cNvSpPr>
          <p:nvPr/>
        </p:nvSpPr>
        <p:spPr bwMode="auto">
          <a:xfrm flipH="1" flipV="1">
            <a:off x="74676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graphicFrame>
        <p:nvGraphicFramePr>
          <p:cNvPr id="34827" name="Group 11"/>
          <p:cNvGraphicFramePr>
            <a:graphicFrameLocks noGrp="1"/>
          </p:cNvGraphicFramePr>
          <p:nvPr/>
        </p:nvGraphicFramePr>
        <p:xfrm>
          <a:off x="304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10.0.0.2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cc:cc:cc:cc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4838" name="Text Box 22"/>
          <p:cNvSpPr txBox="1">
            <a:spLocks noChangeArrowheads="1"/>
          </p:cNvSpPr>
          <p:nvPr/>
        </p:nvSpPr>
        <p:spPr bwMode="auto">
          <a:xfrm>
            <a:off x="9906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graphicFrame>
        <p:nvGraphicFramePr>
          <p:cNvPr id="34839" name="Group 23"/>
          <p:cNvGraphicFramePr>
            <a:graphicFrameLocks noGrp="1"/>
          </p:cNvGraphicFramePr>
          <p:nvPr/>
        </p:nvGraphicFramePr>
        <p:xfrm>
          <a:off x="3352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10.0.0.1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cc:cc:cc:cc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4850" name="Text Box 34"/>
          <p:cNvSpPr txBox="1">
            <a:spLocks noChangeArrowheads="1"/>
          </p:cNvSpPr>
          <p:nvPr/>
        </p:nvSpPr>
        <p:spPr bwMode="auto">
          <a:xfrm>
            <a:off x="38862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sp>
        <p:nvSpPr>
          <p:cNvPr id="34854" name="Line 38"/>
          <p:cNvSpPr>
            <a:spLocks noChangeShapeType="1"/>
          </p:cNvSpPr>
          <p:nvPr/>
        </p:nvSpPr>
        <p:spPr bwMode="auto">
          <a:xfrm flipV="1">
            <a:off x="914400" y="444500"/>
            <a:ext cx="0" cy="2286000"/>
          </a:xfrm>
          <a:prstGeom prst="line">
            <a:avLst/>
          </a:prstGeom>
          <a:noFill/>
          <a:ln w="38100">
            <a:solidFill>
              <a:srgbClr val="3333CC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858" name="Line 42"/>
          <p:cNvSpPr>
            <a:spLocks noChangeShapeType="1"/>
          </p:cNvSpPr>
          <p:nvPr/>
        </p:nvSpPr>
        <p:spPr bwMode="auto">
          <a:xfrm>
            <a:off x="914400" y="444500"/>
            <a:ext cx="7162800" cy="0"/>
          </a:xfrm>
          <a:prstGeom prst="line">
            <a:avLst/>
          </a:prstGeom>
          <a:noFill/>
          <a:ln w="38100">
            <a:solidFill>
              <a:srgbClr val="3333CC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859" name="Line 43"/>
          <p:cNvSpPr>
            <a:spLocks noChangeShapeType="1"/>
          </p:cNvSpPr>
          <p:nvPr/>
        </p:nvSpPr>
        <p:spPr bwMode="auto">
          <a:xfrm>
            <a:off x="8077200" y="444500"/>
            <a:ext cx="0" cy="2286000"/>
          </a:xfrm>
          <a:prstGeom prst="line">
            <a:avLst/>
          </a:prstGeom>
          <a:noFill/>
          <a:ln w="38100">
            <a:solidFill>
              <a:srgbClr val="3333CC"/>
            </a:solidFill>
            <a:prstDash val="dash"/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860" name="Text Box 44"/>
          <p:cNvSpPr txBox="1">
            <a:spLocks noChangeArrowheads="1"/>
          </p:cNvSpPr>
          <p:nvPr/>
        </p:nvSpPr>
        <p:spPr bwMode="auto">
          <a:xfrm>
            <a:off x="2743201" y="0"/>
            <a:ext cx="338265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Message intended to send to T2</a:t>
            </a:r>
          </a:p>
        </p:txBody>
      </p:sp>
      <p:sp>
        <p:nvSpPr>
          <p:cNvPr id="34862" name="Line 46"/>
          <p:cNvSpPr>
            <a:spLocks noChangeShapeType="1"/>
          </p:cNvSpPr>
          <p:nvPr/>
        </p:nvSpPr>
        <p:spPr bwMode="auto">
          <a:xfrm flipV="1">
            <a:off x="6934200" y="1651000"/>
            <a:ext cx="0" cy="1206500"/>
          </a:xfrm>
          <a:prstGeom prst="line">
            <a:avLst/>
          </a:prstGeom>
          <a:noFill/>
          <a:ln w="38100">
            <a:solidFill>
              <a:srgbClr val="FF00FF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864" name="Line 48"/>
          <p:cNvSpPr>
            <a:spLocks noChangeShapeType="1"/>
          </p:cNvSpPr>
          <p:nvPr/>
        </p:nvSpPr>
        <p:spPr bwMode="auto">
          <a:xfrm flipH="1">
            <a:off x="5029200" y="1651000"/>
            <a:ext cx="1905000" cy="0"/>
          </a:xfrm>
          <a:prstGeom prst="line">
            <a:avLst/>
          </a:prstGeom>
          <a:noFill/>
          <a:ln w="38100">
            <a:solidFill>
              <a:srgbClr val="FF00FF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865" name="Line 49"/>
          <p:cNvSpPr>
            <a:spLocks noChangeShapeType="1"/>
          </p:cNvSpPr>
          <p:nvPr/>
        </p:nvSpPr>
        <p:spPr bwMode="auto">
          <a:xfrm>
            <a:off x="5029200" y="1651000"/>
            <a:ext cx="0" cy="1143000"/>
          </a:xfrm>
          <a:prstGeom prst="line">
            <a:avLst/>
          </a:prstGeom>
          <a:noFill/>
          <a:ln w="38100">
            <a:solidFill>
              <a:srgbClr val="FF00FF"/>
            </a:solidFill>
            <a:prstDash val="dash"/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866" name="Text Box 50"/>
          <p:cNvSpPr txBox="1">
            <a:spLocks noChangeArrowheads="1"/>
          </p:cNvSpPr>
          <p:nvPr/>
        </p:nvSpPr>
        <p:spPr bwMode="auto">
          <a:xfrm>
            <a:off x="5181600" y="1841500"/>
            <a:ext cx="124906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Hacker will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relay the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message</a:t>
            </a:r>
          </a:p>
        </p:txBody>
      </p:sp>
    </p:spTree>
    <p:extLst>
      <p:ext uri="{BB962C8B-B14F-4D97-AF65-F5344CB8AC3E}">
        <p14:creationId xmlns:p14="http://schemas.microsoft.com/office/powerpoint/2010/main" val="147010632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6858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MAC:aa:aa:aa:aa</a:t>
            </a:r>
          </a:p>
        </p:txBody>
      </p:sp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36576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MAC:bb:bb:bb:bb</a:t>
            </a:r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65532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Hacker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MAC:cc:cc:cc:cc</a:t>
            </a:r>
          </a:p>
        </p:txBody>
      </p:sp>
      <p:sp>
        <p:nvSpPr>
          <p:cNvPr id="35845" name="Oval 5"/>
          <p:cNvSpPr>
            <a:spLocks noChangeArrowheads="1"/>
          </p:cNvSpPr>
          <p:nvPr/>
        </p:nvSpPr>
        <p:spPr bwMode="auto">
          <a:xfrm>
            <a:off x="3733800" y="1016000"/>
            <a:ext cx="1524000" cy="5715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switch</a:t>
            </a:r>
          </a:p>
        </p:txBody>
      </p:sp>
      <p:sp>
        <p:nvSpPr>
          <p:cNvPr id="35846" name="Line 6"/>
          <p:cNvSpPr>
            <a:spLocks noChangeShapeType="1"/>
          </p:cNvSpPr>
          <p:nvPr/>
        </p:nvSpPr>
        <p:spPr bwMode="auto">
          <a:xfrm>
            <a:off x="4495800" y="1587500"/>
            <a:ext cx="0" cy="139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847" name="Line 7"/>
          <p:cNvSpPr>
            <a:spLocks noChangeShapeType="1"/>
          </p:cNvSpPr>
          <p:nvPr/>
        </p:nvSpPr>
        <p:spPr bwMode="auto">
          <a:xfrm flipV="1">
            <a:off x="14478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848" name="Line 8"/>
          <p:cNvSpPr>
            <a:spLocks noChangeShapeType="1"/>
          </p:cNvSpPr>
          <p:nvPr/>
        </p:nvSpPr>
        <p:spPr bwMode="auto">
          <a:xfrm flipV="1">
            <a:off x="144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849" name="Line 9"/>
          <p:cNvSpPr>
            <a:spLocks noChangeShapeType="1"/>
          </p:cNvSpPr>
          <p:nvPr/>
        </p:nvSpPr>
        <p:spPr bwMode="auto">
          <a:xfrm>
            <a:off x="525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850" name="Line 10"/>
          <p:cNvSpPr>
            <a:spLocks noChangeShapeType="1"/>
          </p:cNvSpPr>
          <p:nvPr/>
        </p:nvSpPr>
        <p:spPr bwMode="auto">
          <a:xfrm flipH="1" flipV="1">
            <a:off x="74676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graphicFrame>
        <p:nvGraphicFramePr>
          <p:cNvPr id="35851" name="Group 11"/>
          <p:cNvGraphicFramePr>
            <a:graphicFrameLocks noGrp="1"/>
          </p:cNvGraphicFramePr>
          <p:nvPr/>
        </p:nvGraphicFramePr>
        <p:xfrm>
          <a:off x="304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10.0.0.2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cc:cc:cc:cc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5862" name="Text Box 22"/>
          <p:cNvSpPr txBox="1">
            <a:spLocks noChangeArrowheads="1"/>
          </p:cNvSpPr>
          <p:nvPr/>
        </p:nvSpPr>
        <p:spPr bwMode="auto">
          <a:xfrm>
            <a:off x="9906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graphicFrame>
        <p:nvGraphicFramePr>
          <p:cNvPr id="35863" name="Group 23"/>
          <p:cNvGraphicFramePr>
            <a:graphicFrameLocks noGrp="1"/>
          </p:cNvGraphicFramePr>
          <p:nvPr/>
        </p:nvGraphicFramePr>
        <p:xfrm>
          <a:off x="3352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10.0.0.1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cc:cc:cc:cc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5874" name="Text Box 34"/>
          <p:cNvSpPr txBox="1">
            <a:spLocks noChangeArrowheads="1"/>
          </p:cNvSpPr>
          <p:nvPr/>
        </p:nvSpPr>
        <p:spPr bwMode="auto">
          <a:xfrm>
            <a:off x="38862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sp>
        <p:nvSpPr>
          <p:cNvPr id="35875" name="Line 35"/>
          <p:cNvSpPr>
            <a:spLocks noChangeShapeType="1"/>
          </p:cNvSpPr>
          <p:nvPr/>
        </p:nvSpPr>
        <p:spPr bwMode="auto">
          <a:xfrm flipV="1">
            <a:off x="914400" y="444500"/>
            <a:ext cx="0" cy="2286000"/>
          </a:xfrm>
          <a:prstGeom prst="line">
            <a:avLst/>
          </a:prstGeom>
          <a:noFill/>
          <a:ln w="38100">
            <a:solidFill>
              <a:srgbClr val="FF00FF"/>
            </a:solidFill>
            <a:prstDash val="dash"/>
            <a:round/>
            <a:headEnd type="triangle" w="lg" len="lg"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876" name="Line 36"/>
          <p:cNvSpPr>
            <a:spLocks noChangeShapeType="1"/>
          </p:cNvSpPr>
          <p:nvPr/>
        </p:nvSpPr>
        <p:spPr bwMode="auto">
          <a:xfrm>
            <a:off x="914400" y="444500"/>
            <a:ext cx="7162800" cy="0"/>
          </a:xfrm>
          <a:prstGeom prst="line">
            <a:avLst/>
          </a:prstGeom>
          <a:noFill/>
          <a:ln w="38100">
            <a:solidFill>
              <a:srgbClr val="FF00FF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877" name="Line 37"/>
          <p:cNvSpPr>
            <a:spLocks noChangeShapeType="1"/>
          </p:cNvSpPr>
          <p:nvPr/>
        </p:nvSpPr>
        <p:spPr bwMode="auto">
          <a:xfrm>
            <a:off x="8077200" y="444500"/>
            <a:ext cx="0" cy="2286000"/>
          </a:xfrm>
          <a:prstGeom prst="line">
            <a:avLst/>
          </a:prstGeom>
          <a:noFill/>
          <a:ln w="38100">
            <a:solidFill>
              <a:srgbClr val="FF00FF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878" name="Text Box 38"/>
          <p:cNvSpPr txBox="1">
            <a:spLocks noChangeArrowheads="1"/>
          </p:cNvSpPr>
          <p:nvPr/>
        </p:nvSpPr>
        <p:spPr bwMode="auto">
          <a:xfrm>
            <a:off x="2743201" y="0"/>
            <a:ext cx="309571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Hacker will relay the message</a:t>
            </a:r>
          </a:p>
        </p:txBody>
      </p:sp>
      <p:sp>
        <p:nvSpPr>
          <p:cNvPr id="35879" name="Line 39"/>
          <p:cNvSpPr>
            <a:spLocks noChangeShapeType="1"/>
          </p:cNvSpPr>
          <p:nvPr/>
        </p:nvSpPr>
        <p:spPr bwMode="auto">
          <a:xfrm flipV="1">
            <a:off x="6934200" y="1651000"/>
            <a:ext cx="0" cy="1206500"/>
          </a:xfrm>
          <a:prstGeom prst="line">
            <a:avLst/>
          </a:prstGeom>
          <a:noFill/>
          <a:ln w="38100">
            <a:solidFill>
              <a:schemeClr val="accent2"/>
            </a:solidFill>
            <a:prstDash val="dash"/>
            <a:round/>
            <a:headEnd type="triangle" w="lg" len="lg"/>
            <a:tailEnd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882" name="Text Box 42"/>
          <p:cNvSpPr txBox="1">
            <a:spLocks noChangeArrowheads="1"/>
          </p:cNvSpPr>
          <p:nvPr/>
        </p:nvSpPr>
        <p:spPr bwMode="auto">
          <a:xfrm>
            <a:off x="5181600" y="1841500"/>
            <a:ext cx="1335622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Message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intended to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send to T1</a:t>
            </a:r>
          </a:p>
        </p:txBody>
      </p:sp>
      <p:sp>
        <p:nvSpPr>
          <p:cNvPr id="35883" name="Line 43"/>
          <p:cNvSpPr>
            <a:spLocks noChangeShapeType="1"/>
          </p:cNvSpPr>
          <p:nvPr/>
        </p:nvSpPr>
        <p:spPr bwMode="auto">
          <a:xfrm>
            <a:off x="5029200" y="1651000"/>
            <a:ext cx="0" cy="1206500"/>
          </a:xfrm>
          <a:prstGeom prst="line">
            <a:avLst/>
          </a:prstGeom>
          <a:noFill/>
          <a:ln w="38100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3" name="Line 48"/>
          <p:cNvSpPr>
            <a:spLocks noChangeShapeType="1"/>
          </p:cNvSpPr>
          <p:nvPr/>
        </p:nvSpPr>
        <p:spPr bwMode="auto">
          <a:xfrm flipH="1">
            <a:off x="5029200" y="1651000"/>
            <a:ext cx="1905000" cy="0"/>
          </a:xfrm>
          <a:prstGeom prst="line">
            <a:avLst/>
          </a:prstGeom>
          <a:noFill/>
          <a:ln w="38100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4047192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Defenses against ARP Spoofing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70000"/>
            <a:ext cx="7772400" cy="3937000"/>
          </a:xfrm>
        </p:spPr>
        <p:txBody>
          <a:bodyPr>
            <a:normAutofit fontScale="92500" lnSpcReduction="10000"/>
          </a:bodyPr>
          <a:lstStyle/>
          <a:p>
            <a:r>
              <a:rPr lang="en-US" altLang="zh-TW" dirty="0"/>
              <a:t>No Universal defense (!)</a:t>
            </a:r>
          </a:p>
          <a:p>
            <a:r>
              <a:rPr lang="en-US" altLang="zh-TW" dirty="0"/>
              <a:t>Use static ARP entries</a:t>
            </a:r>
          </a:p>
          <a:p>
            <a:pPr lvl="1"/>
            <a:r>
              <a:rPr lang="en-US" altLang="zh-TW" dirty="0"/>
              <a:t>Cannot be updated</a:t>
            </a:r>
          </a:p>
          <a:p>
            <a:pPr lvl="1"/>
            <a:r>
              <a:rPr lang="en-US" altLang="zh-TW" dirty="0"/>
              <a:t>Spoofed ARP replies are ignored</a:t>
            </a:r>
          </a:p>
          <a:p>
            <a:pPr lvl="1"/>
            <a:r>
              <a:rPr lang="en-US" altLang="zh-TW" dirty="0"/>
              <a:t>ARP table needs a static entry for each machine on the network</a:t>
            </a:r>
          </a:p>
          <a:p>
            <a:pPr lvl="1"/>
            <a:r>
              <a:rPr lang="en-US" altLang="zh-TW" dirty="0"/>
              <a:t>Large overhead</a:t>
            </a:r>
          </a:p>
          <a:p>
            <a:pPr lvl="2"/>
            <a:r>
              <a:rPr lang="en-US" altLang="zh-TW" dirty="0"/>
              <a:t>Deploying these tables</a:t>
            </a:r>
          </a:p>
          <a:p>
            <a:pPr lvl="2"/>
            <a:r>
              <a:rPr lang="en-US" altLang="zh-TW" dirty="0"/>
              <a:t>Keep the table up-to-date</a:t>
            </a:r>
          </a:p>
        </p:txBody>
      </p:sp>
    </p:spTree>
    <p:extLst>
      <p:ext uri="{BB962C8B-B14F-4D97-AF65-F5344CB8AC3E}">
        <p14:creationId xmlns:p14="http://schemas.microsoft.com/office/powerpoint/2010/main" val="271789200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Arpwatch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000" dirty="0"/>
              <a:t>A free UNIX program which listens for ARP replies on a network</a:t>
            </a:r>
          </a:p>
          <a:p>
            <a:r>
              <a:rPr kumimoji="1" lang="en-US" altLang="zh-CN" sz="2000" dirty="0"/>
              <a:t>Build a table of IP/MAC associations and store it in a file</a:t>
            </a:r>
          </a:p>
          <a:p>
            <a:r>
              <a:rPr kumimoji="1" lang="en-US" altLang="zh-CN" sz="2000" dirty="0"/>
              <a:t>When a MAC/IP pair changes (flip-flop), an email is sent to an administrator</a:t>
            </a:r>
          </a:p>
          <a:p>
            <a:r>
              <a:rPr kumimoji="1" lang="en-US" altLang="zh-CN" sz="2000" dirty="0"/>
              <a:t>Some programs, such as </a:t>
            </a:r>
            <a:r>
              <a:rPr kumimoji="1" lang="en-US" altLang="zh-CN" sz="2000" dirty="0" err="1"/>
              <a:t>Ettercap</a:t>
            </a:r>
            <a:r>
              <a:rPr kumimoji="1" lang="en-US" altLang="zh-CN" sz="2000" dirty="0"/>
              <a:t>, cause only a few flip flops is difficult to be detected on a DHCP-enabled network, where flip flops occur at regular intervals</a:t>
            </a:r>
          </a:p>
          <a:p>
            <a:endParaRPr kumimoji="1"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0766931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" id="{85B1D284-D5D3-E84D-BD28-707B0D140669}" vid="{EAB3F4BA-066D-9146-B9C6-197746E0B32B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for CSE</Template>
  <TotalTime>9288</TotalTime>
  <Words>4051</Words>
  <Application>Microsoft Macintosh PowerPoint</Application>
  <PresentationFormat>全屏显示(16:10)</PresentationFormat>
  <Paragraphs>761</Paragraphs>
  <Slides>91</Slides>
  <Notes>4</Notes>
  <HiddenSlides>1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91</vt:i4>
      </vt:variant>
    </vt:vector>
  </HeadingPairs>
  <TitlesOfParts>
    <vt:vector size="99" baseType="lpstr">
      <vt:lpstr>等线</vt:lpstr>
      <vt:lpstr>Myriad Pro</vt:lpstr>
      <vt:lpstr>Myriad Pro Light SemiCond</vt:lpstr>
      <vt:lpstr>Arial</vt:lpstr>
      <vt:lpstr>Arial Narrow</vt:lpstr>
      <vt:lpstr>Calibri</vt:lpstr>
      <vt:lpstr>Consolas</vt:lpstr>
      <vt:lpstr>Office 主题​​</vt:lpstr>
      <vt:lpstr>Network Layer</vt:lpstr>
      <vt:lpstr>OSI, TCP/IP &amp; Protocol Stack</vt:lpstr>
      <vt:lpstr>Network Layer</vt:lpstr>
      <vt:lpstr>IP: Best-effort Network</vt:lpstr>
      <vt:lpstr>Duplicate Packets and Suppression</vt:lpstr>
      <vt:lpstr>The Network Layer</vt:lpstr>
      <vt:lpstr>Managing the Forwarding Table: Routing</vt:lpstr>
      <vt:lpstr>IP Route Table</vt:lpstr>
      <vt:lpstr>Control-plane VS. Data-plane</vt:lpstr>
      <vt:lpstr>Routing</vt:lpstr>
      <vt:lpstr>Goal of A Routing Protocol</vt:lpstr>
      <vt:lpstr>Distributed Routing: 3 Steps in General </vt:lpstr>
      <vt:lpstr>Two Types of Routing Protocol</vt:lpstr>
      <vt:lpstr>Link-state Routing</vt:lpstr>
      <vt:lpstr>Link-state Routing </vt:lpstr>
      <vt:lpstr>Link-state Routing</vt:lpstr>
      <vt:lpstr>Link-state Routing</vt:lpstr>
      <vt:lpstr>Link-state Routing</vt:lpstr>
      <vt:lpstr>Link-state Routing</vt:lpstr>
      <vt:lpstr>Link-state Routing</vt:lpstr>
      <vt:lpstr>Link-state Routing</vt:lpstr>
      <vt:lpstr>Link-state Routing</vt:lpstr>
      <vt:lpstr>Link-state Routing</vt:lpstr>
      <vt:lpstr>Link-state Routing</vt:lpstr>
      <vt:lpstr>Link-state Routing</vt:lpstr>
      <vt:lpstr>Link-state Routing</vt:lpstr>
      <vt:lpstr>Link-state Routing</vt:lpstr>
      <vt:lpstr>Link-state Routing</vt:lpstr>
      <vt:lpstr>Distance-vector Routing </vt:lpstr>
      <vt:lpstr>Distance-vector Routing </vt:lpstr>
      <vt:lpstr>Distance-vector Routing </vt:lpstr>
      <vt:lpstr>Distance-vector Routing</vt:lpstr>
      <vt:lpstr>Distance-vector Routing</vt:lpstr>
      <vt:lpstr>Distance-vector Routing</vt:lpstr>
      <vt:lpstr>Problem of INFINITY</vt:lpstr>
      <vt:lpstr>PowerPoint 演示文稿</vt:lpstr>
      <vt:lpstr>PowerPoint 演示文稿</vt:lpstr>
      <vt:lpstr>Link-State Summary</vt:lpstr>
      <vt:lpstr>Distance Vector</vt:lpstr>
      <vt:lpstr>3 Ways to Scale</vt:lpstr>
      <vt:lpstr>Path Vector Exchange</vt:lpstr>
      <vt:lpstr>Path Vector Exchange</vt:lpstr>
      <vt:lpstr>PowerPoint 演示文稿</vt:lpstr>
      <vt:lpstr>Path Vector Exchange</vt:lpstr>
      <vt:lpstr>Question on Path Vector</vt:lpstr>
      <vt:lpstr>Hierarchical Address Assignment &amp; Routing</vt:lpstr>
      <vt:lpstr>Hierarchical Address Assignment &amp; Routing</vt:lpstr>
      <vt:lpstr>Hierarchical Address Assignment &amp; Routing</vt:lpstr>
      <vt:lpstr>Routing Hierarchy</vt:lpstr>
      <vt:lpstr>Topological Addressing</vt:lpstr>
      <vt:lpstr>Data Plane: Packet Forwarding</vt:lpstr>
      <vt:lpstr>Network Layer Interface</vt:lpstr>
      <vt:lpstr>PowerPoint 演示文稿</vt:lpstr>
      <vt:lpstr>PowerPoint 演示文稿</vt:lpstr>
      <vt:lpstr>Forwarding an IP Packet</vt:lpstr>
      <vt:lpstr>Data-plane Case Study: Intel's DPDK</vt:lpstr>
      <vt:lpstr>NAT</vt:lpstr>
      <vt:lpstr>NAT (Network Address Translation)</vt:lpstr>
      <vt:lpstr>NAT</vt:lpstr>
      <vt:lpstr>PowerPoint 演示文稿</vt:lpstr>
      <vt:lpstr>CASE: Ethernet Mapping</vt:lpstr>
      <vt:lpstr>Case Study: Mapping Internet to Ethernet</vt:lpstr>
      <vt:lpstr>Overview of Ethernet</vt:lpstr>
      <vt:lpstr>Difference between Hub and Switch</vt:lpstr>
      <vt:lpstr>Broadcast Aspects of Ethernet</vt:lpstr>
      <vt:lpstr>Broadcast Aspects of Ethernet</vt:lpstr>
      <vt:lpstr>Broadcast Aspects of Ethernet</vt:lpstr>
      <vt:lpstr>Layer Mapping: Attach Ethernet to Forwarding Network</vt:lpstr>
      <vt:lpstr>Layer Mapping</vt:lpstr>
      <vt:lpstr>ARP (Address Resolution Protocol)</vt:lpstr>
      <vt:lpstr>ARP &amp; RARP Protocol</vt:lpstr>
      <vt:lpstr>ARP &amp;  RARP</vt:lpstr>
      <vt:lpstr>Network Topology</vt:lpstr>
      <vt:lpstr>Network Topology</vt:lpstr>
      <vt:lpstr>How to Use socket to Access www.baidu.com ?</vt:lpstr>
      <vt:lpstr>Putting All Together</vt:lpstr>
      <vt:lpstr>Putting All Together</vt:lpstr>
      <vt:lpstr>ARP Spoofing</vt:lpstr>
      <vt:lpstr>PowerPoint 演示文稿</vt:lpstr>
      <vt:lpstr>PowerPoint 演示文稿</vt:lpstr>
      <vt:lpstr>ARP Spoofing</vt:lpstr>
      <vt:lpstr>Man-in-the-Middle Attack</vt:lpstr>
      <vt:lpstr>Man-in-the-Middle Attack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Defenses against ARP Spoofing</vt:lpstr>
      <vt:lpstr>Arpwatch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Xia Yubin</dc:creator>
  <cp:lastModifiedBy>Yubin Xia</cp:lastModifiedBy>
  <cp:revision>224</cp:revision>
  <cp:lastPrinted>2016-06-13T07:55:34Z</cp:lastPrinted>
  <dcterms:created xsi:type="dcterms:W3CDTF">2017-05-12T06:55:38Z</dcterms:created>
  <dcterms:modified xsi:type="dcterms:W3CDTF">2020-11-10T01:39:46Z</dcterms:modified>
</cp:coreProperties>
</file>