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4" r:id="rId10"/>
    <p:sldId id="352" r:id="rId11"/>
    <p:sldId id="353" r:id="rId12"/>
    <p:sldId id="342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339" r:id="rId25"/>
    <p:sldId id="283" r:id="rId26"/>
    <p:sldId id="284" r:id="rId27"/>
    <p:sldId id="340" r:id="rId28"/>
    <p:sldId id="285" r:id="rId29"/>
    <p:sldId id="286" r:id="rId30"/>
    <p:sldId id="341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  <p:sldId id="301" r:id="rId45"/>
    <p:sldId id="304" r:id="rId46"/>
    <p:sldId id="305" r:id="rId47"/>
    <p:sldId id="306" r:id="rId48"/>
    <p:sldId id="307" r:id="rId49"/>
    <p:sldId id="308" r:id="rId50"/>
    <p:sldId id="310" r:id="rId51"/>
    <p:sldId id="312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77" autoAdjust="0"/>
    <p:restoredTop sz="80014" autoAdjust="0"/>
  </p:normalViewPr>
  <p:slideViewPr>
    <p:cSldViewPr>
      <p:cViewPr varScale="1">
        <p:scale>
          <a:sx n="89" d="100"/>
          <a:sy n="89" d="100"/>
        </p:scale>
        <p:origin x="176" y="72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54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690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</a:rPr>
              <a:t>Consider RTT is 0. Similar as bounded-buffer on a single machine.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DC4C720-39E3-4B5A-9A27-EA8A496248BF}" type="slidenum">
              <a:rPr lang="zh-CN" altLang="en-US" sz="1200"/>
              <a:pPr/>
              <a:t>47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288670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cwnd: congestion window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27AB423-9C84-488B-84F7-2FDF916FEA0A}" type="slidenum">
              <a:rPr lang="zh-CN" altLang="en-US" sz="1200"/>
              <a:pPr/>
              <a:t>53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6332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Since TCP does not know whether a duplicate ACK is caused by a lost segment or just a reordering of segments, it waits for a small number of duplicate ACKs to be received.</a:t>
            </a:r>
          </a:p>
          <a:p>
            <a:endParaRPr lang="zh-CN" altLang="en-US"/>
          </a:p>
        </p:txBody>
      </p:sp>
      <p:sp>
        <p:nvSpPr>
          <p:cNvPr id="61443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7E4D0FF-41E6-45FA-888E-176643E8D8B2}" type="slidenum">
              <a:rPr lang="zh-CN" altLang="en-US" sz="1200"/>
              <a:pPr/>
              <a:t>56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57725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AIMD: addition increase, multiple decrease.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3886EE3-7B14-491B-838D-AA0E218CEEA9}" type="slidenum">
              <a:rPr lang="zh-CN" altLang="en-US" sz="1200"/>
              <a:pPr/>
              <a:t>59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1539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ecurityaffairs.co/wordpress/66838/hacking/bgp-hijacking-russia.html" TargetMode="Externa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End-to-end Layer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Best-effort is not enough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Border Gateway Protocol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748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 Routing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Autofit/>
          </a:bodyPr>
          <a:lstStyle/>
          <a:p>
            <a:r>
              <a:rPr kumimoji="1" lang="en-US" altLang="zh-CN" sz="1800" dirty="0"/>
              <a:t>Regions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also want to implement their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own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policies</a:t>
            </a:r>
            <a:endParaRPr kumimoji="1" lang="zh-CN" altLang="en-US" sz="1800" dirty="0"/>
          </a:p>
          <a:p>
            <a:pPr lvl="1"/>
            <a:r>
              <a:rPr kumimoji="1" lang="en-US" altLang="zh-CN" sz="1600" dirty="0"/>
              <a:t>Switches make routing decisions based on some policies set by a human</a:t>
            </a:r>
            <a:endParaRPr kumimoji="1" lang="zh-CN" altLang="en-US" sz="1600" dirty="0"/>
          </a:p>
          <a:p>
            <a:pPr lvl="1"/>
            <a:r>
              <a:rPr kumimoji="1" lang="en-US" altLang="zh-CN" sz="1600" dirty="0"/>
              <a:t>Routing protocol must disseminate enough info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 enable those policies</a:t>
            </a:r>
            <a:endParaRPr kumimoji="1" lang="zh-CN" altLang="en-US" sz="1600" dirty="0"/>
          </a:p>
          <a:p>
            <a:r>
              <a:rPr kumimoji="1" lang="en-US" altLang="zh-CN" sz="1800" dirty="0"/>
              <a:t>What policies are typical in BGP?</a:t>
            </a:r>
            <a:endParaRPr kumimoji="1" lang="zh-CN" altLang="en-US" sz="1800" dirty="0"/>
          </a:p>
          <a:p>
            <a:pPr lvl="1"/>
            <a:r>
              <a:rPr kumimoji="1" lang="en-US" altLang="zh-CN" sz="1600" dirty="0"/>
              <a:t>Regions don't want to send traffic on a path unless they have financial incentive to do so</a:t>
            </a:r>
            <a:endParaRPr kumimoji="1" lang="zh-CN" altLang="en-US" sz="1600" dirty="0"/>
          </a:p>
          <a:p>
            <a:pPr lvl="1"/>
            <a:r>
              <a:rPr kumimoji="1" lang="en-US" altLang="zh-CN" sz="1600" dirty="0"/>
              <a:t>Mechanism of enforcement: selective advertisements</a:t>
            </a:r>
            <a:endParaRPr kumimoji="1" lang="zh-CN" altLang="en-US" sz="1600" dirty="0"/>
          </a:p>
          <a:p>
            <a:pPr lvl="2"/>
            <a:r>
              <a:rPr kumimoji="1" lang="en-US" altLang="zh-CN" sz="1400" dirty="0"/>
              <a:t>Region-1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won't tell region-2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about a path unless it will make money by letting region-2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use the path    </a:t>
            </a:r>
            <a:endParaRPr kumimoji="1" lang="zh-CN" altLang="en-US" sz="1400" dirty="0"/>
          </a:p>
          <a:p>
            <a:pPr lvl="2"/>
            <a:r>
              <a:rPr kumimoji="1" lang="en-US" altLang="zh-CN" sz="1400" dirty="0"/>
              <a:t>Each region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will have a different view of the network, and that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view will (almost certainly) </a:t>
            </a:r>
            <a:r>
              <a:rPr kumimoji="1" lang="en-US" altLang="zh-CN" sz="1400" i="1" dirty="0"/>
              <a:t>not</a:t>
            </a:r>
            <a:r>
              <a:rPr kumimoji="1" lang="en-US" altLang="zh-CN" sz="1400" dirty="0"/>
              <a:t> contain every physical link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0633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Typical BGP Relationships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Customer/provider 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Customers pay for access (transit), which the provider provides</a:t>
            </a:r>
            <a:endParaRPr kumimoji="1" lang="zh-CN" altLang="en-US" sz="2000" dirty="0"/>
          </a:p>
          <a:p>
            <a:r>
              <a:rPr kumimoji="1" lang="en-US" altLang="zh-CN" sz="2400" dirty="0"/>
              <a:t>Peers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Peers provide mutual access to a subset of each's routing tables</a:t>
            </a:r>
            <a:endParaRPr kumimoji="1" lang="zh-CN" altLang="en-US" sz="2000" dirty="0"/>
          </a:p>
          <a:p>
            <a:pPr lvl="2"/>
            <a:r>
              <a:rPr kumimoji="1" lang="en-US" altLang="zh-CN" sz="1800" dirty="0"/>
              <a:t>The subset that contains their transit customers</a:t>
            </a:r>
            <a:endParaRPr kumimoji="1" lang="zh-CN" altLang="en-US" sz="1800" dirty="0"/>
          </a:p>
          <a:p>
            <a:pPr lvl="1"/>
            <a:r>
              <a:rPr kumimoji="1" lang="en-US" altLang="zh-CN" sz="2000" dirty="0"/>
              <a:t>Why peer?  Can save money and improve performance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Why </a:t>
            </a:r>
            <a:r>
              <a:rPr kumimoji="1" lang="en-US" altLang="zh-CN" sz="2000" i="1" dirty="0"/>
              <a:t>not</a:t>
            </a:r>
            <a:r>
              <a:rPr kumimoji="1" lang="en-US" altLang="zh-CN" sz="2000" dirty="0"/>
              <a:t> peer?  You'd rather have customers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28713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059016" cy="3771636"/>
          </a:xfrm>
        </p:spPr>
        <p:txBody>
          <a:bodyPr/>
          <a:lstStyle/>
          <a:p>
            <a:r>
              <a:rPr lang="en-US" altLang="zh-CN" b="1" dirty="0"/>
              <a:t>Customer/Provider ("transit") </a:t>
            </a:r>
            <a:endParaRPr lang="en-US" altLang="zh-CN" dirty="0"/>
          </a:p>
          <a:p>
            <a:pPr lvl="1"/>
            <a:r>
              <a:rPr lang="en-US" altLang="zh-CN" dirty="0"/>
              <a:t>Customer pays provider for transit </a:t>
            </a:r>
            <a:endParaRPr lang="zh-CN" altLang="en-US" dirty="0"/>
          </a:p>
          <a:p>
            <a:pPr lvl="1"/>
            <a:endParaRPr lang="en-US" altLang="zh-CN" dirty="0"/>
          </a:p>
          <a:p>
            <a:r>
              <a:rPr lang="en-US" altLang="zh-CN" b="1" dirty="0"/>
              <a:t>Peers </a:t>
            </a:r>
            <a:endParaRPr lang="en-US" altLang="zh-CN" dirty="0"/>
          </a:p>
          <a:p>
            <a:pPr lvl="1"/>
            <a:r>
              <a:rPr lang="en-US" altLang="zh-CN" dirty="0"/>
              <a:t>Peers allow (</a:t>
            </a:r>
            <a:r>
              <a:rPr lang="en-US" altLang="zh-CN" b="1" i="1" dirty="0"/>
              <a:t>free</a:t>
            </a:r>
            <a:r>
              <a:rPr lang="en-US" altLang="zh-CN" dirty="0"/>
              <a:t>) mutual access to each other's customers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1129308"/>
            <a:ext cx="941609" cy="185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3501962"/>
            <a:ext cx="1728192" cy="113313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64288" y="149516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yriad Pro Light SemiCond"/>
                <a:ea typeface="楷体"/>
                <a:cs typeface="Myriad Pro Light SemiCond"/>
              </a:rPr>
              <a:t>buy</a:t>
            </a:r>
            <a:endParaRPr lang="zh-CN" altLang="en-US" sz="2800" dirty="0">
              <a:latin typeface="Myriad Pro Light SemiCond"/>
              <a:ea typeface="楷体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64288" y="2169358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yriad Pro Light SemiCond"/>
                <a:ea typeface="楷体"/>
                <a:cs typeface="Myriad Pro Light SemiCond"/>
              </a:rPr>
              <a:t>buy</a:t>
            </a:r>
            <a:endParaRPr lang="zh-CN" altLang="en-US" sz="2800" dirty="0">
              <a:latin typeface="Myriad Pro Light SemiCond"/>
              <a:ea typeface="楷体"/>
              <a:cs typeface="Myriad Pro Light SemiCond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00392" y="3897550"/>
            <a:ext cx="586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yriad Pro Light SemiCond"/>
                <a:ea typeface="楷体"/>
                <a:cs typeface="Myriad Pro Light SemiCond"/>
              </a:rPr>
              <a:t>buy</a:t>
            </a:r>
            <a:endParaRPr lang="zh-CN" altLang="en-US" sz="2800" dirty="0">
              <a:latin typeface="Myriad Pro Light SemiCond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26048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5122912" cy="3771636"/>
          </a:xfrm>
        </p:spPr>
        <p:txBody>
          <a:bodyPr>
            <a:normAutofit lnSpcReduction="10000"/>
          </a:bodyPr>
          <a:lstStyle/>
          <a:p>
            <a:r>
              <a:rPr lang="en-US" altLang="zh-CN" b="1" dirty="0"/>
              <a:t>Customer/provider ("transit") </a:t>
            </a:r>
            <a:endParaRPr lang="en-US" altLang="zh-CN" dirty="0"/>
          </a:p>
          <a:p>
            <a:pPr lvl="1"/>
            <a:r>
              <a:rPr lang="en-US" altLang="zh-CN" dirty="0"/>
              <a:t>Providers tell everyone about themselves their customers</a:t>
            </a:r>
            <a:endParaRPr lang="zh-CN" altLang="en-US" dirty="0"/>
          </a:p>
          <a:p>
            <a:pPr lvl="1"/>
            <a:r>
              <a:rPr lang="en-US" altLang="zh-CN" dirty="0"/>
              <a:t>and tell their customers about everyone </a:t>
            </a:r>
          </a:p>
          <a:p>
            <a:r>
              <a:rPr lang="en-US" altLang="zh-CN" b="1" dirty="0"/>
              <a:t>Peers </a:t>
            </a:r>
            <a:endParaRPr lang="en-US" altLang="zh-CN" dirty="0"/>
          </a:p>
          <a:p>
            <a:pPr lvl="1"/>
            <a:r>
              <a:rPr lang="en-US" altLang="zh-CN" dirty="0"/>
              <a:t>Peers tell each other about their customers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216101"/>
            <a:ext cx="2988816" cy="20014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3334940"/>
            <a:ext cx="2592884" cy="21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5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Customer &gt; peer &gt; provider </a:t>
            </a:r>
            <a:endParaRPr lang="en-US" altLang="zh-CN" dirty="0"/>
          </a:p>
          <a:p>
            <a:pPr lvl="1"/>
            <a:r>
              <a:rPr lang="en-US" altLang="zh-CN" dirty="0"/>
              <a:t>And then a variety of other attributes when this rule isn't sufficient 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Goal:</a:t>
            </a:r>
            <a:r>
              <a:rPr kumimoji="1" lang="zh-CN" altLang="en-US" dirty="0"/>
              <a:t> </a:t>
            </a:r>
            <a:r>
              <a:rPr kumimoji="1" lang="en-US" altLang="zh-CN" b="1" dirty="0"/>
              <a:t>make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money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26335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499"/>
            <a:ext cx="8229600" cy="2664297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</a:pPr>
            <a:r>
              <a:rPr kumimoji="1" lang="en-US" altLang="zh-CN" dirty="0"/>
              <a:t>Z will tell X about C; C is a customer of Z, and X and Z are peers  </a:t>
            </a:r>
            <a:endParaRPr kumimoji="1" lang="zh-CN" altLang="en-US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X will tell Z and Y about C1, C2, and C3</a:t>
            </a:r>
            <a:endParaRPr kumimoji="1" lang="zh-CN" altLang="en-US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Y will tell X about D</a:t>
            </a:r>
            <a:endParaRPr kumimoji="1" lang="zh-CN" altLang="en-US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X will </a:t>
            </a:r>
            <a:r>
              <a:rPr kumimoji="1" lang="en-US" altLang="zh-CN" i="1" dirty="0"/>
              <a:t>not</a:t>
            </a:r>
            <a:r>
              <a:rPr kumimoji="1" lang="en-US" altLang="zh-CN" dirty="0"/>
              <a:t> tell Y about C; it makes no money to provide transit from Y to C  </a:t>
            </a:r>
            <a:endParaRPr kumimoji="1" lang="zh-CN" altLang="en-US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X doesn't tell Y about T; it would lose money to provide transit from Y to T</a:t>
            </a:r>
            <a:endParaRPr kumimoji="1" lang="zh-CN" altLang="en-US" dirty="0"/>
          </a:p>
          <a:p>
            <a:pPr>
              <a:spcBef>
                <a:spcPts val="600"/>
              </a:spcBef>
            </a:pPr>
            <a:endParaRPr kumimoji="1" lang="zh-CN" altLang="en-US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In example, </a:t>
            </a:r>
            <a:r>
              <a:rPr kumimoji="1" lang="en-US" altLang="zh-CN" dirty="0">
                <a:solidFill>
                  <a:srgbClr val="FF0000"/>
                </a:solidFill>
              </a:rPr>
              <a:t>Y appears disconnected</a:t>
            </a:r>
            <a:r>
              <a:rPr kumimoji="1" lang="en-US" altLang="zh-CN" dirty="0"/>
              <a:t> from part of the network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543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499"/>
            <a:ext cx="8229600" cy="2664297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kumimoji="1" lang="en-US" altLang="zh-CN" sz="1800" dirty="0"/>
              <a:t>BGP doesn't prevent this.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 practice, it never happens. Because: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Almost every AS is a customer of someone else (i.e., Y would buy transit from someone)  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Typically: small </a:t>
            </a:r>
            <a:r>
              <a:rPr kumimoji="1" lang="en-US" altLang="zh-CN" sz="1600" dirty="0" err="1"/>
              <a:t>ASes</a:t>
            </a:r>
            <a:r>
              <a:rPr kumimoji="1" lang="en-US" altLang="zh-CN" sz="1600" dirty="0"/>
              <a:t> buy Internet from Tier-3 ISPs, which buy Internet from Tier-2 ISPs, which buy Internet from Tier-1 ISPs. Tier-1's are huge; there are only a handful (10-15)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Additionally, all Tier-1 ISPs peer with one another.  So each Tier-1 ISP can provide global connectivity</a:t>
            </a:r>
          </a:p>
        </p:txBody>
      </p:sp>
    </p:spTree>
    <p:extLst>
      <p:ext uri="{BB962C8B-B14F-4D97-AF65-F5344CB8AC3E}">
        <p14:creationId xmlns:p14="http://schemas.microsoft.com/office/powerpoint/2010/main" val="1040899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400" b="1" dirty="0"/>
              <a:t>HELLO</a:t>
            </a:r>
            <a:r>
              <a:rPr kumimoji="1" lang="en-US" altLang="zh-CN" sz="2400" dirty="0"/>
              <a:t> protocol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BGP sends KEEPALIVE messages to neighbors</a:t>
            </a:r>
            <a:endParaRPr kumimoji="1" lang="zh-CN" altLang="en-US" sz="2000" dirty="0"/>
          </a:p>
          <a:p>
            <a:r>
              <a:rPr kumimoji="1" lang="en-US" altLang="zh-CN" sz="2400" b="1" dirty="0"/>
              <a:t>Advertisements</a:t>
            </a:r>
            <a:r>
              <a:rPr kumimoji="1" lang="en-US" altLang="zh-CN" sz="2400" dirty="0"/>
              <a:t>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Sent to neighbors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BGP runs on top of TCP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Doesn't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have to do periodic advertisements to handle failure</a:t>
            </a:r>
            <a:endParaRPr kumimoji="1" lang="zh-CN" altLang="en-US" sz="2000" dirty="0"/>
          </a:p>
          <a:p>
            <a:r>
              <a:rPr kumimoji="1" lang="en-US" altLang="zh-CN" sz="2400" b="1" dirty="0"/>
              <a:t>Integration</a:t>
            </a:r>
            <a:r>
              <a:rPr kumimoji="1" lang="en-US" altLang="zh-CN" sz="2400" dirty="0"/>
              <a:t>: via policies described above  </a:t>
            </a:r>
            <a:endParaRPr kumimoji="1" lang="zh-CN" altLang="en-US" sz="2400" dirty="0"/>
          </a:p>
          <a:p>
            <a:r>
              <a:rPr kumimoji="1" lang="en-US" altLang="zh-CN" sz="2400" b="1" dirty="0"/>
              <a:t>Failures</a:t>
            </a:r>
            <a:r>
              <a:rPr kumimoji="1" lang="en-US" altLang="zh-CN" sz="2400" dirty="0"/>
              <a:t>: routes can be explicitly withdrawn in BGP if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fail  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Routing loops avoided because BGP is path-vector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74535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sz="2400" b="1" dirty="0"/>
              <a:t>Does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it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scale?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Yes,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works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But,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BGP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getting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big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Route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instability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misconfigurations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conflicting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policies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bigger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r>
              <a:rPr kumimoji="1" lang="en-US" altLang="zh-CN" sz="2400" b="1" dirty="0"/>
              <a:t>Is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it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simple?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Yes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protocol,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implementation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&amp;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  <a:endParaRPr kumimoji="1" lang="zh-CN" altLang="en-US" sz="2000" dirty="0"/>
          </a:p>
          <a:p>
            <a:r>
              <a:rPr kumimoji="1" lang="en-US" altLang="zh-CN" sz="2400" b="1" dirty="0"/>
              <a:t>Is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it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secure?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No.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advertise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vector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3387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6E52E-580F-7F4F-866F-353F48C8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zh-CN" sz="2400" dirty="0"/>
              <a:t>2017:</a:t>
            </a:r>
            <a:r>
              <a:rPr lang="zh-CN" altLang="en-US" sz="2400" dirty="0"/>
              <a:t> </a:t>
            </a:r>
            <a:r>
              <a:rPr lang="en" altLang="zh-CN" sz="2400" dirty="0"/>
              <a:t>BGP hijacking</a:t>
            </a:r>
            <a:r>
              <a:rPr lang="en-US" altLang="zh-CN" sz="2400" dirty="0"/>
              <a:t>!</a:t>
            </a:r>
            <a:r>
              <a:rPr lang="en" altLang="zh-CN" sz="2400" dirty="0"/>
              <a:t> Traffic for Google, Apple, Facebook, Microsoft and other tech giants routed through Russia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25A87B-0F05-4C42-88EB-DD8D7463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335038"/>
            <a:ext cx="7366000" cy="397073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B44D23A-7F6F-6D40-91D2-28C9286D159D}"/>
              </a:ext>
            </a:extLst>
          </p:cNvPr>
          <p:cNvSpPr/>
          <p:nvPr/>
        </p:nvSpPr>
        <p:spPr>
          <a:xfrm>
            <a:off x="457200" y="5399107"/>
            <a:ext cx="6606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200" dirty="0">
                <a:hlinkClick r:id="rId3"/>
              </a:rPr>
              <a:t>http://securityaffairs.co/wordpress/66838/hacking/bgp-hijacking-russia.html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606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  <a:cs typeface="Myriad Pro"/>
              </a:rPr>
              <a:t>End-to-end Layer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  <a:cs typeface="Myriad Pro"/>
            </a:endParaRPr>
          </a:p>
        </p:txBody>
      </p:sp>
      <p:sp>
        <p:nvSpPr>
          <p:cNvPr id="68610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5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End-to-end Layer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pPr eaLnBrk="1" hangingPunct="1"/>
            <a:endParaRPr lang="en-US" altLang="zh-CN" dirty="0">
              <a:ea typeface="ＭＳ Ｐゴシック" charset="0"/>
            </a:endParaRPr>
          </a:p>
          <a:p>
            <a:pPr eaLnBrk="1" hangingPunct="1"/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pPr lvl="1" eaLnBrk="1" hangingPunct="1"/>
            <a:endParaRPr lang="zh-CN" altLang="en-US" dirty="0">
              <a:ea typeface="ＭＳ Ｐゴシック" charset="0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9E9F97F8-A1A0-A244-90F7-66F82E727479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92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Famous Transport Protocols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UDP (User Datagram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Be used directly for some simple applications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Also be used as a component for other protocols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TCP (Transmission Control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Keep order, no missing, no duplication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Provision for flow control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RTP (Real-time Transport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Built on UDP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Be used for streaming video or voice,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No "one size fits all"</a:t>
            </a: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47EA7291-7091-ED48-83C9-4C4CDACB61BC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15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27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Assurance of End-to-end Protocol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A568D40D-2CE8-5D4B-BA04-8BB42106E26D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67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Assurance of At-least-once Delivery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 eaLnBrk="1" hangingPunct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ack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)</a:t>
            </a:r>
          </a:p>
          <a:p>
            <a:pPr eaLnBrk="1" hangingPunct="1"/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pPr eaLnBrk="1" hangingPunct="1"/>
            <a:r>
              <a:rPr lang="en-US" altLang="zh-CN" dirty="0">
                <a:ea typeface="ＭＳ Ｐゴシック" charset="0"/>
              </a:rPr>
              <a:t>Try limit times before returning error to app</a:t>
            </a: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64165528-030B-F74D-A0D1-29979B56B406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4861" y="2845191"/>
            <a:ext cx="321549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A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nonce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is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like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a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random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-122"/>
                <a:cs typeface="Arial" panose="020B0604020202020204" pitchFamily="34" charset="0"/>
              </a:rPr>
              <a:t>number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engXian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981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Assurance of At-least-once Delivery</a:t>
            </a: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815061F-530E-D147-BCDE-17C8074C922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18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way to know which situation</a:t>
            </a:r>
            <a:endParaRPr lang="en-US" altLang="zh-CN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Ensure if it is possible to get through, the message </a:t>
            </a:r>
            <a:br>
              <a:rPr lang="en-US" altLang="zh-CN" sz="1800" dirty="0">
                <a:ea typeface="ＭＳ Ｐゴシック" charset="0"/>
              </a:rPr>
            </a:br>
            <a:r>
              <a:rPr lang="en-US" altLang="zh-CN" sz="1800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assurance for no-duplication</a:t>
            </a:r>
          </a:p>
        </p:txBody>
      </p:sp>
    </p:spTree>
    <p:extLst>
      <p:ext uri="{BB962C8B-B14F-4D97-AF65-F5344CB8AC3E}">
        <p14:creationId xmlns:p14="http://schemas.microsoft.com/office/powerpoint/2010/main" val="206987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Too short? unnecessary resend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Too long? take long time to discover lost packets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sz="2000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19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9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Fixed Timer is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Evil</a:t>
            </a:r>
            <a:endParaRPr lang="zh-CN" altLang="en-US" dirty="0">
              <a:solidFill>
                <a:srgbClr val="FF0000"/>
              </a:solidFill>
              <a:ea typeface="MS PGothic" panose="020B0600070205080204" pitchFamily="34" charset="-128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9E069897-41D2-46AD-8269-65EEC7CE9692}" type="slidenum">
              <a:rPr lang="zh-CN" altLang="en-US" sz="1050">
                <a:ea typeface="Adobe 楷体 Std R" charset="-122"/>
              </a:rPr>
              <a:pPr eaLnBrk="0" hangingPunct="0"/>
              <a:t>20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37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Emergent Phase Synchronization of Periodic Protocols</a:t>
            </a:r>
            <a:endParaRPr lang="zh-CN" altLang="en-US" sz="2400" dirty="0"/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90382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Periodic polling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Each workstation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Send a broadcast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Set a fixed timer</a:t>
            </a:r>
          </a:p>
          <a:p>
            <a:pPr eaLnBrk="1" hangingPunct="1"/>
            <a:r>
              <a:rPr lang="en-US" altLang="zh-CN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sz="2400" i="1" dirty="0">
              <a:solidFill>
                <a:srgbClr val="0096FF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97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Wisconsin Time Server Meltdown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 eaLnBrk="1" hangingPunct="1"/>
            <a:r>
              <a:rPr lang="en-US" altLang="zh-CN" sz="2000" dirty="0">
                <a:solidFill>
                  <a:srgbClr val="FF0000"/>
                </a:solidFill>
                <a:ea typeface="MS PGothic" panose="020B0600070205080204" pitchFamily="34" charset="-128"/>
              </a:rPr>
              <a:t>Once per second</a:t>
            </a:r>
            <a:r>
              <a:rPr lang="en-US" altLang="zh-CN" sz="2000" dirty="0">
                <a:ea typeface="MS PGothic" panose="020B0600070205080204" pitchFamily="34" charset="-128"/>
              </a:rPr>
              <a:t> (!)</a:t>
            </a:r>
            <a:r>
              <a:rPr lang="zh-CN" altLang="en-US" sz="2000" dirty="0">
                <a:ea typeface="MS PGothic" panose="020B0600070205080204" pitchFamily="34" charset="-128"/>
              </a:rPr>
              <a:t> </a:t>
            </a:r>
            <a:r>
              <a:rPr lang="en-US" altLang="zh-CN" sz="2000" dirty="0">
                <a:ea typeface="MS PGothic" panose="020B0600070205080204" pitchFamily="34" charset="-128"/>
              </a:rPr>
              <a:t>until receive a response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Wisconsin Univ.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On May 14, 2003, at about 8:00 </a:t>
            </a:r>
            <a:r>
              <a:rPr lang="en-US" altLang="zh-CN" sz="2000" dirty="0" err="1">
                <a:ea typeface="MS PGothic" panose="020B0600070205080204" pitchFamily="34" charset="-128"/>
              </a:rPr>
              <a:t>a.m</a:t>
            </a:r>
            <a:endParaRPr lang="en-US" altLang="zh-CN" sz="2000" dirty="0">
              <a:ea typeface="MS PGothic" panose="020B0600070205080204" pitchFamily="34" charset="-128"/>
            </a:endParaRP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pPr lvl="1" eaLnBrk="1" hangingPunct="1"/>
            <a:endParaRPr lang="en-US" altLang="zh-CN" sz="2000" dirty="0">
              <a:ea typeface="MS PGothic" panose="020B0600070205080204" pitchFamily="34" charset="-128"/>
            </a:endParaRPr>
          </a:p>
          <a:p>
            <a:pPr lvl="1" eaLnBrk="1" hangingPunct="1"/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7A79ED6-E9D6-46ED-A6DD-B82E2C9E16CA}" type="slidenum">
              <a:rPr lang="zh-CN" altLang="en-US" sz="1050">
                <a:ea typeface="Adobe 楷体 Std R" charset="-122"/>
              </a:rPr>
              <a:pPr eaLnBrk="0" hangingPunct="0"/>
              <a:t>22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49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Wisconsin Time Server Meltdown</a:t>
            </a:r>
            <a:endParaRPr lang="zh-CN" altLang="en-US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i="1" dirty="0">
                <a:ea typeface="MS PGothic" panose="020B0600070205080204" pitchFamily="34" charset="-128"/>
              </a:rPr>
              <a:t>go away</a:t>
            </a:r>
            <a:r>
              <a:rPr lang="en-US" altLang="zh-CN" dirty="0">
                <a:ea typeface="MS PGothic" panose="020B0600070205080204" pitchFamily="34" charset="-128"/>
              </a:rPr>
              <a:t>" response in SNTP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A5CE0A0-E9FB-4B2E-8028-EDECC34A754A}" type="slidenum">
              <a:rPr lang="zh-CN" altLang="en-US" sz="1050">
                <a:ea typeface="Adobe 楷体 Std R" charset="-122"/>
              </a:rPr>
              <a:pPr eaLnBrk="0" hangingPunct="0"/>
              <a:t>23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04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sz="2000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24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33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RTT Could be Highly Variable</a:t>
            </a:r>
          </a:p>
        </p:txBody>
      </p:sp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FE25AB6-14D9-4741-A83A-F0BCEFC28A82}" type="slidenum">
              <a:rPr lang="zh-CN" altLang="en-US" sz="900">
                <a:solidFill>
                  <a:srgbClr val="898989"/>
                </a:solidFill>
              </a:rPr>
              <a:pPr/>
              <a:t>25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81" y="1552575"/>
            <a:ext cx="6373416" cy="361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155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345332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sz="2400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Estimate both the average </a:t>
            </a:r>
            <a:r>
              <a:rPr lang="en-US" altLang="zh-CN" sz="2000" i="1" dirty="0" err="1"/>
              <a:t>rtt_avg</a:t>
            </a:r>
            <a:r>
              <a:rPr lang="en-US" altLang="zh-CN" sz="2000" dirty="0"/>
              <a:t> and the deviation </a:t>
            </a:r>
            <a:r>
              <a:rPr lang="en-US" altLang="zh-CN" sz="2000" i="1" dirty="0" err="1"/>
              <a:t>rtt_dev</a:t>
            </a:r>
            <a:r>
              <a:rPr lang="en-US" altLang="zh-CN" sz="2000" i="1" dirty="0"/>
              <a:t>  </a:t>
            </a:r>
            <a:endParaRPr lang="en-US" altLang="zh-CN" sz="1400" i="1" dirty="0"/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Procedure </a:t>
            </a:r>
            <a:r>
              <a:rPr lang="en-US" altLang="zh-CN" sz="2000" i="1" dirty="0" err="1"/>
              <a:t>calc_rtt</a:t>
            </a:r>
            <a:r>
              <a:rPr lang="en-US" altLang="zh-CN" sz="2000" dirty="0"/>
              <a:t>(</a:t>
            </a:r>
            <a:r>
              <a:rPr lang="en-US" altLang="zh-CN" sz="2000" dirty="0" err="1"/>
              <a:t>rtt_sample</a:t>
            </a:r>
            <a:r>
              <a:rPr lang="en-US" altLang="zh-CN" sz="2000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8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Procedure </a:t>
            </a:r>
            <a:r>
              <a:rPr lang="en-US" altLang="zh-CN" sz="2000" i="1" dirty="0" err="1"/>
              <a:t>calc_timeout</a:t>
            </a:r>
            <a:r>
              <a:rPr lang="en-US" altLang="zh-CN" sz="2000" i="1" dirty="0"/>
              <a:t>(</a:t>
            </a:r>
            <a:r>
              <a:rPr lang="en-US" altLang="zh-CN" sz="2000" i="1" dirty="0" err="1"/>
              <a:t>rtt_avg</a:t>
            </a:r>
            <a:r>
              <a:rPr lang="en-US" altLang="zh-CN" sz="2000" i="1" dirty="0"/>
              <a:t>, </a:t>
            </a:r>
            <a:r>
              <a:rPr lang="en-US" altLang="zh-CN" sz="2000" i="1" dirty="0" err="1"/>
              <a:t>rtt_dev</a:t>
            </a:r>
            <a:r>
              <a:rPr lang="en-US" altLang="zh-CN" sz="2000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7740D20-F92D-43B9-98E7-2334709EC875}" type="slidenum">
              <a:rPr lang="zh-CN" altLang="en-US" sz="900">
                <a:solidFill>
                  <a:srgbClr val="898989"/>
                </a:solidFill>
              </a:rPr>
              <a:pPr/>
              <a:t>26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NAK (Negative </a:t>
            </a:r>
            <a:r>
              <a:rPr lang="en-US" altLang="zh-CN" sz="2000" dirty="0" err="1">
                <a:ea typeface="ＭＳ Ｐゴシック" charset="0"/>
              </a:rPr>
              <a:t>AcKnowledgment</a:t>
            </a:r>
            <a:r>
              <a:rPr lang="en-US" altLang="zh-CN" sz="2000" dirty="0"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27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852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 Assurance of At-most-once Delivery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Tends to generate duplicated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requests</a:t>
            </a:r>
            <a:endParaRPr lang="en-US" altLang="zh-CN" sz="2000" dirty="0">
              <a:ea typeface="ＭＳ Ｐゴシック" charset="0"/>
            </a:endParaRP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9198BE5D-FDCC-1C42-9B7D-643492F2E056}" type="slidenum">
              <a:rPr lang="zh-CN" altLang="en-US" sz="900">
                <a:solidFill>
                  <a:srgbClr val="898989"/>
                </a:solidFill>
              </a:rPr>
              <a:pPr/>
              <a:t>28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46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Suppression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Monotonically increasing sequence number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Receiver discards smaller nonce,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only holds the last nonce, one per sender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(tombstone)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Use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a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different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port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for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each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new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request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Should never reuse the old port number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The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old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port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is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now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i="1" dirty="0">
                <a:ea typeface="ＭＳ Ｐゴシック" charset="0"/>
              </a:rPr>
              <a:t>tombstone</a:t>
            </a:r>
            <a:r>
              <a:rPr lang="en-US" altLang="zh-CN" sz="2000" dirty="0">
                <a:ea typeface="ＭＳ Ｐゴシック" charset="0"/>
              </a:rPr>
              <a:t>!</a:t>
            </a:r>
          </a:p>
          <a:p>
            <a:pPr>
              <a:lnSpc>
                <a:spcPct val="100000"/>
              </a:lnSpc>
            </a:pPr>
            <a:endParaRPr lang="en-US" altLang="zh-CN" sz="2800" b="1" dirty="0">
              <a:solidFill>
                <a:srgbClr val="0096FF"/>
              </a:solidFill>
              <a:ea typeface="ＭＳ Ｐゴシック" charset="0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7C25A7BC-9186-D54E-BA60-71C94CFA305E}" type="slidenum">
              <a:rPr lang="zh-CN" altLang="en-US" sz="900">
                <a:solidFill>
                  <a:srgbClr val="898989"/>
                </a:solidFill>
              </a:rPr>
              <a:pPr/>
              <a:t>29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64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Suppression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Accept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the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sz="1800" i="1" dirty="0" err="1">
                <a:ea typeface="ＭＳ Ｐゴシック" charset="0"/>
              </a:rPr>
              <a:t>nonces</a:t>
            </a:r>
            <a:r>
              <a:rPr lang="en-US" altLang="zh-CN" sz="1800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(solution: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wait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long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time)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Receiver crashes and restarts: lose the table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One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solution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is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to use a new port number each time the system restarts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Another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is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to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-US" altLang="zh-CN" sz="2200" dirty="0">
                <a:solidFill>
                  <a:srgbClr val="0096FF"/>
                </a:solidFill>
                <a:ea typeface="ＭＳ Ｐゴシック" charset="0"/>
              </a:rPr>
              <a:t>Anyway, duplicate suppression makes the system </a:t>
            </a:r>
            <a:r>
              <a:rPr lang="en-US" altLang="zh-CN" sz="2200" b="1" dirty="0">
                <a:solidFill>
                  <a:srgbClr val="0096FF"/>
                </a:solidFill>
                <a:ea typeface="ＭＳ Ｐゴシック" charset="0"/>
              </a:rPr>
              <a:t>complex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7C25A7BC-9186-D54E-BA60-71C94CFA305E}" type="slidenum">
              <a:rPr lang="zh-CN" altLang="en-US" sz="900">
                <a:solidFill>
                  <a:srgbClr val="898989"/>
                </a:solidFill>
              </a:rPr>
              <a:pPr/>
              <a:t>30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Assurance of Data Integrity</a:t>
            </a: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457200" y="1175413"/>
            <a:ext cx="8305800" cy="41275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Data integrity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Receiver gets the same contents as sender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Reliable delivery protocol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Sender: adds checksum to the end-to-end layer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Receiver: recalculates the checksum, discards if not match </a:t>
            </a:r>
          </a:p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ＭＳ Ｐゴシック" charset="0"/>
              </a:rPr>
              <a:t>Q</a:t>
            </a:r>
            <a:r>
              <a:rPr lang="en-US" altLang="zh-CN" sz="2400" dirty="0">
                <a:solidFill>
                  <a:srgbClr val="FF0000"/>
                </a:solidFill>
                <a:ea typeface="ＭＳ Ｐゴシック" charset="0"/>
              </a:rPr>
              <a:t>:</a:t>
            </a:r>
            <a:r>
              <a:rPr lang="zh-CN" altLang="en-US" sz="2400" dirty="0">
                <a:solidFill>
                  <a:srgbClr val="FF0000"/>
                </a:solidFill>
                <a:ea typeface="ＭＳ Ｐゴシック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Besides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network,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there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could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be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other errors, e.g., in memory copying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The assurance is not absolute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What if a packet is mis-delivered and the receiver ACK?</a:t>
            </a: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0467F90F-EA84-E641-9007-5A6D4A044414}" type="slidenum">
              <a:rPr lang="zh-CN" altLang="en-US" sz="900">
                <a:solidFill>
                  <a:srgbClr val="898989"/>
                </a:solidFill>
              </a:rPr>
              <a:pPr/>
              <a:t>31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07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800" dirty="0"/>
              <a:t>4. Segments and Reassembly of Long Messages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Bridge the difference between message and MTU</a:t>
            </a:r>
          </a:p>
          <a:p>
            <a:pPr lvl="1" eaLnBrk="1" hangingPunct="1"/>
            <a:r>
              <a:rPr lang="en-US" altLang="zh-CN" sz="1800" dirty="0"/>
              <a:t>Message length: determined by application</a:t>
            </a:r>
          </a:p>
          <a:p>
            <a:pPr lvl="1" eaLnBrk="1" hangingPunct="1"/>
            <a:r>
              <a:rPr lang="en-US" altLang="zh-CN" sz="1800" dirty="0"/>
              <a:t>MTU: determined by network</a:t>
            </a:r>
          </a:p>
          <a:p>
            <a:pPr eaLnBrk="1" hangingPunct="1"/>
            <a:r>
              <a:rPr lang="en-US" altLang="zh-CN" sz="2000" dirty="0"/>
              <a:t>Segment contains ID for where it fits</a:t>
            </a:r>
          </a:p>
          <a:p>
            <a:pPr lvl="1" eaLnBrk="1" hangingPunct="1"/>
            <a:r>
              <a:rPr lang="en-US" altLang="zh-CN" sz="1800" dirty="0"/>
              <a:t>E.g., </a:t>
            </a:r>
            <a:r>
              <a:rPr lang="en-US" altLang="en-US" sz="1800" dirty="0">
                <a:ea typeface="宋体" panose="02010600030101010101" pitchFamily="2" charset="-122"/>
              </a:rPr>
              <a:t>"</a:t>
            </a:r>
            <a:r>
              <a:rPr lang="en-US" altLang="zh-CN" sz="1800" dirty="0"/>
              <a:t>message 914, segment 3 of 7</a:t>
            </a:r>
            <a:r>
              <a:rPr lang="en-US" altLang="en-US" sz="1800" dirty="0">
                <a:ea typeface="宋体" panose="02010600030101010101" pitchFamily="2" charset="-122"/>
              </a:rPr>
              <a:t>"</a:t>
            </a:r>
            <a:endParaRPr lang="en-US" altLang="zh-CN" sz="1800" dirty="0"/>
          </a:p>
          <a:p>
            <a:pPr lvl="1" eaLnBrk="1" hangingPunct="1"/>
            <a:r>
              <a:rPr lang="en-US" altLang="zh-CN" sz="1800" dirty="0"/>
              <a:t>Can be used for </a:t>
            </a:r>
            <a:r>
              <a:rPr lang="en-US" altLang="zh-CN" sz="1800" i="1" dirty="0"/>
              <a:t>at-least-once </a:t>
            </a:r>
            <a:r>
              <a:rPr lang="en-US" altLang="zh-CN" sz="1800" dirty="0"/>
              <a:t>and </a:t>
            </a:r>
            <a:r>
              <a:rPr lang="en-US" altLang="zh-CN" sz="1800" i="1" dirty="0"/>
              <a:t>at-most-once </a:t>
            </a:r>
            <a:r>
              <a:rPr lang="en-US" altLang="zh-CN" sz="1800" dirty="0"/>
              <a:t>delivery</a:t>
            </a:r>
          </a:p>
          <a:p>
            <a:pPr eaLnBrk="1" hangingPunct="1"/>
            <a:r>
              <a:rPr lang="en-US" altLang="zh-CN" sz="2000" dirty="0"/>
              <a:t>Reassembly</a:t>
            </a:r>
          </a:p>
          <a:p>
            <a:pPr lvl="1" eaLnBrk="1" hangingPunct="1"/>
            <a:r>
              <a:rPr lang="en-US" altLang="zh-CN" sz="1800" dirty="0"/>
              <a:t>Out-of-order, mingled with other message</a:t>
            </a:r>
            <a:r>
              <a:rPr lang="en-US" altLang="en-US" sz="1800" dirty="0">
                <a:ea typeface="宋体" panose="02010600030101010101" pitchFamily="2" charset="-122"/>
              </a:rPr>
              <a:t>'</a:t>
            </a:r>
            <a:r>
              <a:rPr lang="en-US" altLang="zh-CN" sz="1800" dirty="0"/>
              <a:t>s segments</a:t>
            </a:r>
          </a:p>
          <a:p>
            <a:pPr lvl="1" eaLnBrk="1" hangingPunct="1"/>
            <a:r>
              <a:rPr lang="en-US" altLang="zh-CN" sz="1800" dirty="0"/>
              <a:t>Allocating a buffer large enough to hold the message</a:t>
            </a:r>
          </a:p>
          <a:p>
            <a:pPr lvl="1" eaLnBrk="1" hangingPunct="1"/>
            <a:r>
              <a:rPr lang="en-US" altLang="zh-CN" sz="1800" dirty="0"/>
              <a:t>Keeping a checklist for segments not arrived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4ED44E7-198F-4A81-9EBA-85D0DAEB8483}" type="slidenum">
              <a:rPr lang="zh-CN" altLang="en-US" sz="900">
                <a:solidFill>
                  <a:srgbClr val="898989"/>
                </a:solidFill>
              </a:rPr>
              <a:pPr/>
              <a:t>32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84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4274" name="内容占位符 2"/>
          <p:cNvSpPr>
            <a:spLocks noGrp="1"/>
          </p:cNvSpPr>
          <p:nvPr>
            <p:ph idx="1"/>
          </p:nvPr>
        </p:nvSpPr>
        <p:spPr>
          <a:xfrm>
            <a:off x="436190" y="1273324"/>
            <a:ext cx="8096250" cy="4032448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Solution-1</a:t>
            </a:r>
            <a:r>
              <a:rPr lang="en-US" altLang="zh-CN" sz="1800" dirty="0">
                <a:ea typeface="MS PGothic" panose="020B0600070205080204" pitchFamily="34" charset="-128"/>
              </a:rPr>
              <a:t>: Receiver only ACK in order packets, discards others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Waste of bandwidth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Solution-2</a:t>
            </a:r>
            <a:r>
              <a:rPr lang="en-US" altLang="zh-CN" sz="1800" dirty="0">
                <a:ea typeface="MS PGothic" panose="020B0600070205080204" pitchFamily="34" charset="-128"/>
              </a:rPr>
              <a:t>: ACK every packet and hold early packets in buffer, release the buffer when all in order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Need using </a:t>
            </a:r>
            <a:r>
              <a:rPr lang="en-US" altLang="zh-CN" sz="1600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sz="1600" dirty="0">
                <a:ea typeface="MS PGothic" panose="020B0600070205080204" pitchFamily="34" charset="-128"/>
              </a:rPr>
              <a:t> when waiting for a bad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Solution-3</a:t>
            </a:r>
            <a:r>
              <a:rPr lang="en-US" altLang="zh-CN" sz="1800" dirty="0">
                <a:ea typeface="MS PGothic" panose="020B0600070205080204" pitchFamily="34" charset="-128"/>
              </a:rPr>
              <a:t>: Combine the two above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Discard if buffer is full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New problem: </a:t>
            </a:r>
            <a:r>
              <a:rPr lang="en-US" altLang="zh-CN" sz="1600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sz="1600" dirty="0">
                <a:ea typeface="MS PGothic" panose="020B0600070205080204" pitchFamily="34" charset="-128"/>
              </a:rPr>
              <a:t>?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Speedup for common case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NAK to avoid timeout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sz="1800" i="1" dirty="0">
                <a:ea typeface="MS PGothic" panose="020B0600070205080204" pitchFamily="34" charset="-128"/>
              </a:rPr>
              <a:t>TCP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is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based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on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ACK,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not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2F7C563-06D0-4487-99E0-BCA01B1EDFF2}" type="slidenum">
              <a:rPr lang="zh-CN" altLang="en-US" sz="1050">
                <a:ea typeface="Adobe 楷体 Std R" charset="-122"/>
              </a:rPr>
              <a:pPr eaLnBrk="0" hangingPunct="0"/>
              <a:t>33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942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3FE2A51-DA45-494C-9492-8FCB86A8FE93}" type="slidenum">
              <a:rPr lang="zh-CN" altLang="en-US" sz="1050">
                <a:ea typeface="Adobe 楷体 Std R" charset="-122"/>
              </a:rPr>
              <a:pPr eaLnBrk="0" hangingPunct="0"/>
              <a:t>34</a:t>
            </a:fld>
            <a:endParaRPr lang="en-US" altLang="zh-CN" sz="1050">
              <a:ea typeface="Adobe 楷体 Std R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297660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63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B7386BB1-7DBE-4151-B6F2-158271DEBC4D}" type="slidenum">
              <a:rPr lang="zh-CN" altLang="en-US" sz="1050">
                <a:ea typeface="Adobe 楷体 Std R" charset="-122"/>
              </a:rPr>
              <a:pPr eaLnBrk="0" hangingPunct="0"/>
              <a:t>35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6398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lang="zh-CN" altLang="en-US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734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Determine </a:t>
            </a:r>
            <a:r>
              <a:rPr lang="en-US" altLang="zh-CN" sz="1800" dirty="0" err="1">
                <a:ea typeface="MS PGothic" panose="020B0600070205080204" pitchFamily="34" charset="-128"/>
              </a:rPr>
              <a:t>D</a:t>
            </a:r>
            <a:r>
              <a:rPr lang="en-US" altLang="zh-CN" sz="1800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sz="1800" baseline="-25000" dirty="0">
                <a:ea typeface="MS PGothic" panose="020B0600070205080204" pitchFamily="34" charset="-128"/>
              </a:rPr>
              <a:t> </a:t>
            </a:r>
            <a:r>
              <a:rPr lang="en-US" altLang="zh-CN" sz="1800" dirty="0">
                <a:ea typeface="MS PGothic" panose="020B0600070205080204" pitchFamily="34" charset="-128"/>
              </a:rPr>
              <a:t>that longer than 99% delay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sz="1800" dirty="0" err="1">
                <a:ea typeface="MS PGothic" panose="020B0600070205080204" pitchFamily="34" charset="-128"/>
              </a:rPr>
              <a:t>D</a:t>
            </a:r>
            <a:r>
              <a:rPr lang="en-US" altLang="zh-CN" sz="1800" baseline="-25000" dirty="0" err="1">
                <a:ea typeface="MS PGothic" panose="020B0600070205080204" pitchFamily="34" charset="-128"/>
              </a:rPr>
              <a:t>short</a:t>
            </a:r>
            <a:endParaRPr lang="en-US" altLang="zh-CN" sz="1800" baseline="-25000" dirty="0">
              <a:ea typeface="MS PGothic" panose="020B0600070205080204" pitchFamily="34" charset="-128"/>
            </a:endParaRP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Calculate number of segment buffer:</a:t>
            </a:r>
          </a:p>
          <a:p>
            <a:pPr eaLnBrk="1" hangingPunct="1"/>
            <a:endParaRPr lang="en-US" altLang="zh-CN" sz="1800" dirty="0">
              <a:ea typeface="MS PGothic" panose="020B0600070205080204" pitchFamily="34" charset="-128"/>
            </a:endParaRPr>
          </a:p>
          <a:p>
            <a:pPr eaLnBrk="1" hangingPunct="1"/>
            <a:endParaRPr lang="en-US" altLang="zh-CN" sz="1800" dirty="0">
              <a:ea typeface="MS PGothic" panose="020B0600070205080204" pitchFamily="34" charset="-128"/>
            </a:endParaRPr>
          </a:p>
          <a:p>
            <a:pPr lvl="1" eaLnBrk="1" hangingPunct="1"/>
            <a:r>
              <a:rPr lang="en-US" altLang="zh-CN" sz="1600" dirty="0" err="1">
                <a:ea typeface="MS PGothic" panose="020B0600070205080204" pitchFamily="34" charset="-128"/>
              </a:rPr>
              <a:t>D</a:t>
            </a:r>
            <a:r>
              <a:rPr lang="en-US" altLang="zh-CN" sz="1600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sz="1600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20FECC97-8F7F-44B3-8314-135B206B4D64}" type="slidenum">
              <a:rPr lang="zh-CN" altLang="en-US" sz="1050">
                <a:ea typeface="Adobe 楷体 Std R" charset="-122"/>
              </a:rPr>
              <a:pPr eaLnBrk="0" hangingPunct="0"/>
              <a:t>36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81636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964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87BC3B30-C153-4669-A3B9-E3BA28ECA062}" type="slidenum">
              <a:rPr kumimoji="0" lang="zh-CN" altLang="en-US" sz="1050">
                <a:ea typeface="Adobe 楷体 Std R" charset="-122"/>
              </a:rPr>
              <a:pPr eaLnBrk="0" hangingPunct="0"/>
              <a:t>37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8763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lang="zh-CN" altLang="en-US" dirty="0"/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Public Key VS. Private Key</a:t>
            </a:r>
          </a:p>
          <a:p>
            <a:pPr lvl="1"/>
            <a:r>
              <a:rPr lang="en-US" altLang="zh-CN" sz="2000" dirty="0"/>
              <a:t>Public key: encrypt to identify </a:t>
            </a:r>
            <a:r>
              <a:rPr lang="en-US" altLang="zh-CN" sz="2000" i="1" dirty="0"/>
              <a:t>reader</a:t>
            </a:r>
            <a:r>
              <a:rPr lang="en-US" altLang="zh-CN" sz="2000" dirty="0"/>
              <a:t> (only me can read this)</a:t>
            </a:r>
          </a:p>
          <a:p>
            <a:pPr lvl="1"/>
            <a:r>
              <a:rPr lang="en-US" altLang="zh-CN" sz="2000" dirty="0"/>
              <a:t>Private key: encrypt to identify </a:t>
            </a:r>
            <a:r>
              <a:rPr lang="en-US" altLang="zh-CN" sz="2000" i="1" dirty="0"/>
              <a:t>writer</a:t>
            </a:r>
            <a:r>
              <a:rPr lang="en-US" altLang="zh-CN" sz="2000" dirty="0"/>
              <a:t> (yes, it's me who wrote this)</a:t>
            </a:r>
          </a:p>
          <a:p>
            <a:pPr lvl="1"/>
            <a:r>
              <a:rPr lang="en-US" altLang="zh-CN" sz="2000" dirty="0"/>
              <a:t>Poor performance, so just used to exchange symmetric key</a:t>
            </a:r>
          </a:p>
          <a:p>
            <a:r>
              <a:rPr lang="en-US" altLang="zh-CN" sz="2400" dirty="0"/>
              <a:t>Questions</a:t>
            </a:r>
          </a:p>
          <a:p>
            <a:pPr lvl="1"/>
            <a:r>
              <a:rPr lang="en-US" altLang="zh-CN" sz="2000" dirty="0"/>
              <a:t>What is a certificate? Why using a CA (Certificate Authority)?</a:t>
            </a:r>
          </a:p>
          <a:p>
            <a:pPr lvl="1"/>
            <a:r>
              <a:rPr lang="en-US" altLang="zh-CN" sz="2000" dirty="0"/>
              <a:t>How to exchange a symmetric key in HTTPS or SSH?</a:t>
            </a:r>
          </a:p>
          <a:p>
            <a:pPr lvl="1"/>
            <a:r>
              <a:rPr lang="en-US" altLang="zh-CN" sz="2000" dirty="0"/>
              <a:t>What is the root of trust?</a:t>
            </a:r>
          </a:p>
          <a:p>
            <a:pPr lvl="1"/>
            <a:r>
              <a:rPr lang="en-US" altLang="zh-CN" sz="2000" dirty="0"/>
              <a:t>Will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addressed</a:t>
            </a:r>
            <a:r>
              <a:rPr lang="zh-CN" altLang="en-US" sz="2000" dirty="0"/>
              <a:t> </a:t>
            </a:r>
            <a:r>
              <a:rPr lang="en-US" altLang="zh-CN" sz="2000" dirty="0"/>
              <a:t>later,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Security</a:t>
            </a:r>
            <a:r>
              <a:rPr lang="zh-CN" altLang="en-US" sz="2000" dirty="0"/>
              <a:t> </a:t>
            </a:r>
            <a:r>
              <a:rPr lang="en-US" altLang="zh-CN" sz="2000" dirty="0"/>
              <a:t>part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94891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25978" cy="336589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D0909BB9-805A-4D46-9004-C0237631F672}" type="slidenum">
              <a:rPr kumimoji="0" lang="zh-CN" altLang="en-US" sz="1050">
                <a:ea typeface="Adobe 楷体 Std R" charset="-122"/>
              </a:rPr>
              <a:pPr eaLnBrk="0" hangingPunct="0"/>
              <a:t>39</a:t>
            </a:fld>
            <a:endParaRPr kumimoji="0" lang="en-US" altLang="zh-CN" sz="1050">
              <a:ea typeface="Adobe 楷体 Std R" charset="-122"/>
            </a:endParaRPr>
          </a:p>
        </p:txBody>
      </p:sp>
      <p:pic>
        <p:nvPicPr>
          <p:cNvPr id="2867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2254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Overlapping Transmissions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Pipelining technique</a:t>
            </a:r>
          </a:p>
        </p:txBody>
      </p:sp>
      <p:pic>
        <p:nvPicPr>
          <p:cNvPr id="2969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7628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74778D7-56C7-407E-A5AE-74F3CF6ABCFC}" type="slidenum">
              <a:rPr kumimoji="0" lang="zh-CN" altLang="en-US" sz="1050">
                <a:ea typeface="Adobe 楷体 Std R" charset="-122"/>
              </a:rPr>
              <a:pPr eaLnBrk="0" hangingPunct="0"/>
              <a:t>40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928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Overlapping Transmissions: Problems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7931224" cy="3771636"/>
          </a:xfrm>
        </p:spPr>
        <p:txBody>
          <a:bodyPr>
            <a:normAutofit fontScale="92500"/>
          </a:bodyPr>
          <a:lstStyle/>
          <a:p>
            <a:r>
              <a:rPr lang="en-US" altLang="zh-CN" sz="2800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sz="2400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sz="2400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sz="2800" dirty="0">
              <a:ea typeface="MS PGothic" panose="020B0600070205080204" pitchFamily="34" charset="-128"/>
            </a:endParaRPr>
          </a:p>
          <a:p>
            <a:r>
              <a:rPr lang="en-US" altLang="zh-CN" sz="2800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sz="2800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E7B3D4F2-D85A-4F31-8070-BFABB491CA23}" type="slidenum">
              <a:rPr kumimoji="0" lang="zh-CN" altLang="en-US" sz="1050">
                <a:ea typeface="Adobe 楷体 Std R" charset="-122"/>
              </a:rPr>
              <a:pPr eaLnBrk="0" hangingPunct="0"/>
              <a:t>41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1491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Fixed Window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3795713" y="1445915"/>
            <a:ext cx="5128022" cy="340399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Receiver tells the sender a window size</a:t>
            </a:r>
          </a:p>
          <a:p>
            <a:r>
              <a:rPr lang="en-US" altLang="zh-CN" sz="2400" dirty="0"/>
              <a:t>Sender sends window</a:t>
            </a:r>
          </a:p>
          <a:p>
            <a:r>
              <a:rPr lang="en-US" altLang="zh-CN" sz="2400" dirty="0"/>
              <a:t>Receiver acks each packet as before</a:t>
            </a:r>
          </a:p>
          <a:p>
            <a:r>
              <a:rPr lang="en-US" altLang="zh-CN" sz="2400" dirty="0"/>
              <a:t>Window advances when all packets in previous window are </a:t>
            </a:r>
            <a:r>
              <a:rPr lang="en-US" altLang="zh-CN" sz="2400" dirty="0" err="1"/>
              <a:t>acked</a:t>
            </a:r>
            <a:endParaRPr lang="en-US" altLang="zh-CN" sz="2400" dirty="0"/>
          </a:p>
          <a:p>
            <a:pPr lvl="1"/>
            <a:r>
              <a:rPr lang="en-US" altLang="zh-CN" sz="2100" dirty="0"/>
              <a:t>E.g., packets 4-6 sent, after 1-3 </a:t>
            </a:r>
            <a:r>
              <a:rPr lang="en-US" altLang="zh-CN" sz="2100" dirty="0" err="1"/>
              <a:t>ack</a:t>
            </a:r>
            <a:r>
              <a:rPr lang="en-US" altLang="en-US" sz="2100" dirty="0" err="1">
                <a:ea typeface="宋体" panose="02010600030101010101" pitchFamily="2" charset="-122"/>
              </a:rPr>
              <a:t>'</a:t>
            </a:r>
            <a:r>
              <a:rPr lang="en-US" altLang="zh-CN" sz="2100" dirty="0" err="1"/>
              <a:t>d</a:t>
            </a:r>
            <a:endParaRPr lang="en-US" altLang="zh-CN" sz="2100" dirty="0"/>
          </a:p>
          <a:p>
            <a:r>
              <a:rPr lang="en-US" altLang="zh-CN" sz="2400" dirty="0"/>
              <a:t>If a packet times out -&gt; resend packets</a:t>
            </a:r>
          </a:p>
          <a:p>
            <a:r>
              <a:rPr lang="en-US" altLang="zh-CN" sz="2400" dirty="0"/>
              <a:t>Still much idle time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46B9676-E0F2-449A-BC77-4EDAFFC93DC3}" type="slidenum">
              <a:rPr kumimoji="0" lang="zh-CN" altLang="en-US" sz="900">
                <a:solidFill>
                  <a:srgbClr val="898989"/>
                </a:solidFill>
              </a:rPr>
              <a:pPr/>
              <a:t>42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174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049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Sliding Window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025504" y="1519733"/>
            <a:ext cx="4572000" cy="3643313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Sender advances the window by 1 for each in-sequence ACK it receives</a:t>
            </a:r>
          </a:p>
          <a:p>
            <a:pPr lvl="1"/>
            <a:r>
              <a:rPr lang="en-US" altLang="zh-CN" sz="2000" dirty="0"/>
              <a:t>Reduces idle periods</a:t>
            </a:r>
          </a:p>
          <a:p>
            <a:pPr lvl="1"/>
            <a:r>
              <a:rPr lang="en-US" altLang="zh-CN" sz="2000" dirty="0"/>
              <a:t>Pipelining idea</a:t>
            </a:r>
          </a:p>
          <a:p>
            <a:pPr lvl="1"/>
            <a:endParaRPr lang="en-US" altLang="zh-CN" sz="2000" dirty="0"/>
          </a:p>
          <a:p>
            <a:r>
              <a:rPr lang="en-US" altLang="zh-CN" sz="2400" dirty="0"/>
              <a:t>But what</a:t>
            </a:r>
            <a:r>
              <a:rPr lang="en-US" altLang="en-US" sz="2400" dirty="0">
                <a:ea typeface="宋体" panose="02010600030101010101" pitchFamily="2" charset="-122"/>
              </a:rPr>
              <a:t>'</a:t>
            </a:r>
            <a:r>
              <a:rPr lang="en-US" altLang="zh-CN" sz="2400" dirty="0"/>
              <a:t>s the correct value for the window?</a:t>
            </a:r>
          </a:p>
          <a:p>
            <a:pPr lvl="1"/>
            <a:r>
              <a:rPr lang="en-US" altLang="zh-CN" sz="2000" dirty="0"/>
              <a:t>We</a:t>
            </a:r>
            <a:r>
              <a:rPr lang="en-US" altLang="en-US" sz="2000" dirty="0">
                <a:ea typeface="宋体" panose="02010600030101010101" pitchFamily="2" charset="-122"/>
              </a:rPr>
              <a:t>'</a:t>
            </a:r>
            <a:r>
              <a:rPr lang="en-US" altLang="zh-CN" sz="2000" dirty="0"/>
              <a:t>ll revisit this question</a:t>
            </a:r>
          </a:p>
          <a:p>
            <a:pPr lvl="1"/>
            <a:r>
              <a:rPr lang="en-US" altLang="zh-CN" sz="2000" dirty="0"/>
              <a:t>First, we need to understand windows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FEBF1F6-B22C-497C-89C2-EEAABA092BCD}" type="slidenum">
              <a:rPr kumimoji="0" lang="zh-CN" altLang="en-US" sz="900">
                <a:solidFill>
                  <a:srgbClr val="898989"/>
                </a:solidFill>
              </a:rPr>
              <a:pPr/>
              <a:t>43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27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939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Handling Packet Loss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F897865-AFA4-414A-9653-3FB7E6081B57}" type="slidenum">
              <a:rPr kumimoji="0" lang="zh-CN" altLang="en-US" sz="900">
                <a:solidFill>
                  <a:srgbClr val="898989"/>
                </a:solidFill>
              </a:rPr>
              <a:pPr/>
              <a:t>44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69187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1439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Chose the Right Window Size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40580" y="1561356"/>
            <a:ext cx="3987404" cy="3151585"/>
          </a:xfrm>
        </p:spPr>
        <p:txBody>
          <a:bodyPr>
            <a:normAutofit lnSpcReduction="10000"/>
          </a:bodyPr>
          <a:lstStyle/>
          <a:p>
            <a:r>
              <a:rPr lang="en-US" altLang="zh-CN" sz="2700" dirty="0"/>
              <a:t>If window is too small</a:t>
            </a:r>
          </a:p>
          <a:p>
            <a:pPr lvl="1"/>
            <a:r>
              <a:rPr lang="en-US" altLang="zh-CN" sz="2300" dirty="0"/>
              <a:t>Long idle time</a:t>
            </a:r>
          </a:p>
          <a:p>
            <a:pPr lvl="1"/>
            <a:r>
              <a:rPr lang="en-US" altLang="zh-CN" sz="2300" dirty="0"/>
              <a:t>Underutilized network</a:t>
            </a:r>
          </a:p>
          <a:p>
            <a:endParaRPr lang="en-US" altLang="zh-CN" sz="2700" dirty="0"/>
          </a:p>
          <a:p>
            <a:r>
              <a:rPr lang="en-US" altLang="zh-CN" sz="2700" dirty="0"/>
              <a:t>If window too large</a:t>
            </a:r>
          </a:p>
          <a:p>
            <a:pPr lvl="1"/>
            <a:r>
              <a:rPr lang="en-US" altLang="zh-CN" sz="2300" dirty="0"/>
              <a:t>Congestion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A2CA2CD-AB84-4895-9227-D190A7446908}" type="slidenum">
              <a:rPr kumimoji="0" lang="zh-CN" altLang="en-US" sz="900">
                <a:solidFill>
                  <a:srgbClr val="898989"/>
                </a:solidFill>
              </a:rPr>
              <a:pPr/>
              <a:t>45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789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346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sz="2000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42DE765-8850-4E57-94C9-2A9B9482DB8F}" type="slidenum">
              <a:rPr kumimoji="0" lang="zh-CN" altLang="en-US" sz="1050">
                <a:ea typeface="Adobe 楷体 Std R" charset="-122"/>
              </a:rPr>
              <a:pPr eaLnBrk="0" hangingPunct="0"/>
              <a:t>46</a:t>
            </a:fld>
            <a:endParaRPr kumimoji="0" lang="en-US" altLang="zh-CN" sz="1050">
              <a:ea typeface="Adobe 楷体 Std R" charset="-122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Self-pacing: Sliding Window Size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sz="2400" dirty="0">
                <a:ea typeface="MS PGothic" panose="020B0600070205080204" pitchFamily="34" charset="-128"/>
              </a:rPr>
              <a:t>'</a:t>
            </a:r>
            <a:r>
              <a:rPr lang="en-US" altLang="zh-CN" sz="2400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sz="2400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AECCF64-AD3A-4A1A-9E09-4E4B701BF70A}" type="slidenum">
              <a:rPr kumimoji="0" lang="zh-CN" altLang="en-US" sz="1050">
                <a:ea typeface="Adobe 楷体 Std R" charset="-122"/>
              </a:rPr>
              <a:pPr eaLnBrk="0" hangingPunct="0"/>
              <a:t>47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2704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</a:t>
            </a:r>
            <a:r>
              <a:rPr lang="zh-CN" altLang="en-US" dirty="0"/>
              <a:t> </a:t>
            </a:r>
            <a:r>
              <a:rPr lang="en-US" altLang="zh-CN" dirty="0"/>
              <a:t>Congestion Control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206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Congestion</a:t>
            </a:r>
            <a:endParaRPr lang="zh-CN" altLang="en-US"/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Network &amp; End-to-end layers </a:t>
            </a:r>
            <a:r>
              <a:rPr lang="en-US" altLang="zh-CN" sz="2400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sz="2400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1. Network layer</a:t>
            </a:r>
          </a:p>
          <a:p>
            <a:pPr lvl="1"/>
            <a:r>
              <a:rPr lang="en-US" altLang="zh-CN" sz="2000" dirty="0"/>
              <a:t>Directly experiences the congestion</a:t>
            </a:r>
          </a:p>
          <a:p>
            <a:pPr lvl="1"/>
            <a:r>
              <a:rPr lang="en-US" altLang="zh-CN" sz="2000" dirty="0"/>
              <a:t>Ultimately determine what to do with the excess packets</a:t>
            </a:r>
          </a:p>
          <a:p>
            <a:r>
              <a:rPr lang="en-US" altLang="zh-CN" sz="2400" dirty="0"/>
              <a:t>2. End-to-end layer</a:t>
            </a:r>
          </a:p>
          <a:p>
            <a:pPr lvl="1"/>
            <a:r>
              <a:rPr lang="en-US" altLang="zh-CN" sz="2000" dirty="0"/>
              <a:t>Control to reduce the sending rate, is the most effective way</a:t>
            </a:r>
            <a:endParaRPr lang="zh-CN" altLang="en-US" sz="2000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382C2B-5B83-4A64-ABBA-7968B9D76D50}" type="slidenum">
              <a:rPr kumimoji="0" lang="zh-CN" altLang="en-US" sz="1050">
                <a:ea typeface="Adobe 楷体 Std R" charset="-122"/>
              </a:rPr>
              <a:pPr eaLnBrk="0" hangingPunct="0"/>
              <a:t>49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1389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Network Congestion</a:t>
            </a:r>
            <a:endParaRPr lang="zh-CN" altLang="en-US"/>
          </a:p>
        </p:txBody>
      </p:sp>
      <p:pic>
        <p:nvPicPr>
          <p:cNvPr id="4608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540669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8FAF51E1-B7D8-4AC5-8688-769918E8FDBE}" type="slidenum">
              <a:rPr kumimoji="0" lang="zh-CN" altLang="en-US" sz="1050">
                <a:ea typeface="Adobe 楷体 Std R" charset="-122"/>
              </a:rPr>
              <a:pPr eaLnBrk="0" hangingPunct="0"/>
              <a:t>50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432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lang="zh-CN" altLang="en-US" dirty="0"/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2250"/>
              </a:spcBef>
            </a:pPr>
            <a:r>
              <a:rPr lang="en-US" altLang="zh-CN" sz="2400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sz="2400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sz="2400" dirty="0"/>
              <a:t>Adding more memory may help up to a point, but</a:t>
            </a:r>
          </a:p>
          <a:p>
            <a:pPr lvl="1"/>
            <a:r>
              <a:rPr lang="en-US" altLang="zh-CN" sz="2000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sz="2000" dirty="0"/>
              <a:t>This is because by the time packets get to the front of the queue, they have </a:t>
            </a:r>
            <a:r>
              <a:rPr lang="en-US" altLang="zh-CN" sz="2000" b="1" dirty="0">
                <a:solidFill>
                  <a:schemeClr val="accent2"/>
                </a:solidFill>
              </a:rPr>
              <a:t>already timed out</a:t>
            </a:r>
            <a:r>
              <a:rPr lang="en-US" altLang="zh-CN" sz="2000" dirty="0"/>
              <a:t> (repeatedly) and duplicates have been sent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22746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Load Shedding: Setting Window Size</a:t>
            </a:r>
            <a:endParaRPr lang="zh-CN" altLang="en-US"/>
          </a:p>
        </p:txBody>
      </p:sp>
      <p:sp>
        <p:nvSpPr>
          <p:cNvPr id="55298" name="内容占位符 2"/>
          <p:cNvSpPr>
            <a:spLocks noGrp="1"/>
          </p:cNvSpPr>
          <p:nvPr>
            <p:ph idx="1"/>
          </p:nvPr>
        </p:nvSpPr>
        <p:spPr>
          <a:xfrm>
            <a:off x="395536" y="1345332"/>
            <a:ext cx="8040291" cy="3263504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For performance: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sz="2400" dirty="0"/>
              <a:t>For congestion control: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sz="2000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sz="2400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sz="2000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5574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333500"/>
            <a:ext cx="8229600" cy="418829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charset="0"/>
              <a:buNone/>
              <a:defRPr/>
            </a:pPr>
            <a:r>
              <a:rPr lang="en-US" sz="2400" dirty="0"/>
              <a:t>Basic </a:t>
            </a:r>
            <a:r>
              <a:rPr lang="en-US" altLang="zh-CN" sz="2400" dirty="0"/>
              <a:t>i</a:t>
            </a:r>
            <a:r>
              <a:rPr lang="en-US" sz="2400" dirty="0"/>
              <a:t>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Increase </a:t>
            </a:r>
            <a:r>
              <a:rPr lang="en-US" altLang="zh-CN" sz="2000" dirty="0"/>
              <a:t>congestion</a:t>
            </a:r>
            <a:r>
              <a:rPr lang="zh-CN" altLang="en-US" sz="2000" dirty="0"/>
              <a:t> </a:t>
            </a:r>
            <a:r>
              <a:rPr lang="en-US" altLang="zh-CN" sz="2000" dirty="0"/>
              <a:t>window</a:t>
            </a:r>
            <a:r>
              <a:rPr lang="zh-CN" altLang="en-US" sz="2000" dirty="0"/>
              <a:t> </a:t>
            </a:r>
            <a:r>
              <a:rPr lang="en-US" sz="2000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If a drop occurs -&gt; decrease </a:t>
            </a:r>
            <a:r>
              <a:rPr lang="en-US" altLang="zh-CN" sz="2000" dirty="0"/>
              <a:t>congestion</a:t>
            </a:r>
            <a:r>
              <a:rPr lang="zh-CN" altLang="en-US" sz="2000" dirty="0"/>
              <a:t> </a:t>
            </a:r>
            <a:r>
              <a:rPr lang="en-US" altLang="zh-CN" sz="2000" dirty="0"/>
              <a:t>window</a:t>
            </a:r>
            <a:r>
              <a:rPr lang="zh-CN" altLang="en-US" sz="2000" dirty="0"/>
              <a:t> </a:t>
            </a:r>
            <a:r>
              <a:rPr lang="en-US" sz="2000" dirty="0"/>
              <a:t>quickly</a:t>
            </a:r>
          </a:p>
          <a:p>
            <a:pPr>
              <a:lnSpc>
                <a:spcPct val="110000"/>
              </a:lnSpc>
              <a:buFont typeface="Arial" charset="0"/>
              <a:buNone/>
              <a:defRPr/>
            </a:pPr>
            <a:r>
              <a:rPr lang="en-US" sz="2400" dirty="0"/>
              <a:t>Use the idea in a distributed protocol that achieves</a:t>
            </a:r>
            <a:r>
              <a:rPr lang="en-US" altLang="zh-CN" sz="2400" dirty="0"/>
              <a:t>:</a:t>
            </a:r>
            <a:endParaRPr lang="en-US" sz="2400" dirty="0"/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Fairness, i.e., senders sharing a bottleneck get equal throughput (if they have demands)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DC754F2-F969-4E07-A34D-D8C67C96185C}" type="slidenum">
              <a:rPr kumimoji="0" lang="zh-CN" altLang="en-US" sz="900">
                <a:solidFill>
                  <a:srgbClr val="898989"/>
                </a:solidFill>
              </a:rPr>
              <a:pPr/>
              <a:t>53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39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AIMD (Additive Increase, Multiplicative Decrease)</a:t>
            </a:r>
          </a:p>
        </p:txBody>
      </p:sp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E4FD951-E221-422B-A595-4EEDC4B18CF7}" type="slidenum">
              <a:rPr kumimoji="0" lang="zh-CN" altLang="en-US" sz="900">
                <a:solidFill>
                  <a:srgbClr val="898989"/>
                </a:solidFill>
              </a:rPr>
              <a:pPr/>
              <a:t>54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5837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539552" y="3837523"/>
            <a:ext cx="8013576" cy="1612265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800" dirty="0"/>
              <a:t>Every RTT:</a:t>
            </a:r>
          </a:p>
          <a:p>
            <a:pPr lvl="1"/>
            <a:r>
              <a:rPr kumimoji="1" lang="en-US" altLang="zh-CN" sz="2400" dirty="0"/>
              <a:t>No drop: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=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+ 1</a:t>
            </a:r>
          </a:p>
          <a:p>
            <a:pPr lvl="1"/>
            <a:r>
              <a:rPr kumimoji="1" lang="en-US" altLang="zh-CN" sz="2400" dirty="0"/>
              <a:t>A drop: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=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/ 2</a:t>
            </a:r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261871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92500"/>
          </a:bodyPr>
          <a:lstStyle/>
          <a:p>
            <a:r>
              <a:rPr lang="en-US" altLang="zh-CN" sz="2800" dirty="0"/>
              <a:t>Increases very slowly at the beginning </a:t>
            </a:r>
          </a:p>
          <a:p>
            <a:r>
              <a:rPr lang="en-US" altLang="zh-CN" sz="2800" dirty="0"/>
              <a:t>Initial window size is 1</a:t>
            </a:r>
          </a:p>
          <a:p>
            <a:pPr lvl="1"/>
            <a:r>
              <a:rPr lang="en-US" altLang="zh-CN" sz="2400" dirty="0"/>
              <a:t>Probably too small in practice</a:t>
            </a:r>
          </a:p>
          <a:p>
            <a:r>
              <a:rPr lang="en-US" altLang="zh-CN" sz="2800" dirty="0"/>
              <a:t>Solution: do multiplicative increase at the beginning</a:t>
            </a:r>
          </a:p>
          <a:p>
            <a:pPr lvl="1"/>
            <a:r>
              <a:rPr lang="en-US" altLang="zh-CN" sz="2400" i="1" dirty="0" err="1"/>
              <a:t>Congestion_window</a:t>
            </a:r>
            <a:r>
              <a:rPr lang="en-US" altLang="zh-CN" sz="2400" i="1" dirty="0"/>
              <a:t> </a:t>
            </a:r>
            <a:r>
              <a:rPr lang="en-US" altLang="zh-CN" sz="2400" i="1" baseline="-25000" dirty="0" err="1"/>
              <a:t>init</a:t>
            </a:r>
            <a:r>
              <a:rPr lang="en-US" altLang="zh-CN" sz="2400" i="1" dirty="0"/>
              <a:t> </a:t>
            </a:r>
            <a:r>
              <a:rPr lang="en-US" altLang="zh-CN" sz="2400" dirty="0"/>
              <a:t>= 1</a:t>
            </a:r>
          </a:p>
          <a:p>
            <a:pPr lvl="1"/>
            <a:r>
              <a:rPr lang="en-US" altLang="zh-CN" sz="2400" dirty="0"/>
              <a:t>Initially, do </a:t>
            </a:r>
            <a:r>
              <a:rPr lang="en-US" altLang="zh-CN" sz="2400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sz="2400" i="1" dirty="0">
                <a:solidFill>
                  <a:srgbClr val="0096FF"/>
                </a:solidFill>
              </a:rPr>
              <a:t> </a:t>
            </a:r>
            <a:r>
              <a:rPr lang="en-US" altLang="zh-CN" sz="2400" dirty="0">
                <a:solidFill>
                  <a:srgbClr val="0096FF"/>
                </a:solidFill>
              </a:rPr>
              <a:t>← 2 * </a:t>
            </a:r>
            <a:r>
              <a:rPr lang="en-US" altLang="zh-CN" sz="2400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sz="2400" i="1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each RTT until we hit congestion</a:t>
            </a:r>
          </a:p>
          <a:p>
            <a:pPr lvl="1"/>
            <a:r>
              <a:rPr lang="en-US" altLang="zh-CN" sz="2400" dirty="0"/>
              <a:t>Named "slow start"</a:t>
            </a:r>
            <a:r>
              <a:rPr lang="zh-CN" altLang="en-US" sz="2400" dirty="0"/>
              <a:t> </a:t>
            </a:r>
            <a:r>
              <a:rPr lang="en-US" altLang="zh-CN" sz="2400" dirty="0"/>
              <a:t>(even though it's exponentially fast!) </a:t>
            </a:r>
          </a:p>
        </p:txBody>
      </p:sp>
    </p:spTree>
    <p:extLst>
      <p:ext uri="{BB962C8B-B14F-4D97-AF65-F5344CB8AC3E}">
        <p14:creationId xmlns:p14="http://schemas.microsoft.com/office/powerpoint/2010/main" val="32404424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lang="zh-CN" altLang="en-US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6041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6FFD5D27-0D0F-4BE9-9FE7-892878180D22}" type="slidenum">
              <a:rPr kumimoji="0" lang="zh-CN" altLang="en-US" sz="1050">
                <a:ea typeface="Adobe 楷体 Std R" charset="-122"/>
              </a:rPr>
              <a:pPr eaLnBrk="0" hangingPunct="0"/>
              <a:t>56</a:t>
            </a:fld>
            <a:endParaRPr kumimoji="0" lang="en-US" altLang="zh-CN" sz="1050">
              <a:ea typeface="Adobe 楷体 Std R" charset="-122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2581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sz="1800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D58F27EE-13B8-4587-BC42-F1599DE876AE}" type="slidenum">
              <a:rPr kumimoji="0" lang="zh-CN" altLang="en-US" sz="1050">
                <a:ea typeface="Adobe 楷体 Std R" charset="-122"/>
              </a:rPr>
              <a:pPr eaLnBrk="0" hangingPunct="0"/>
              <a:t>57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6756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Fairness between Links</a:t>
            </a:r>
          </a:p>
        </p:txBody>
      </p:sp>
      <p:pic>
        <p:nvPicPr>
          <p:cNvPr id="6246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A47B05-A962-45DF-BD3E-CB580E969C88}" type="slidenum">
              <a:rPr kumimoji="0" lang="zh-CN" altLang="en-US" sz="900">
                <a:solidFill>
                  <a:srgbClr val="898989"/>
                </a:solidFill>
              </a:rPr>
              <a:pPr/>
              <a:t>58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3796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AIMD Leads to Efficiency and Fairness</a:t>
            </a:r>
          </a:p>
        </p:txBody>
      </p:sp>
      <p:pic>
        <p:nvPicPr>
          <p:cNvPr id="6349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6F44060-C598-4A0A-AC63-E89A49E6275C}" type="slidenum">
              <a:rPr kumimoji="0" lang="zh-CN" altLang="en-US" sz="900">
                <a:solidFill>
                  <a:srgbClr val="898989"/>
                </a:solidFill>
              </a:rPr>
              <a:pPr/>
              <a:t>59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473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b="1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18834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sz="2400" dirty="0"/>
              <a:t>If routers have too much buffering, causes long delays</a:t>
            </a:r>
          </a:p>
          <a:p>
            <a:r>
              <a:rPr kumimoji="1" lang="en-US" altLang="zh-CN" sz="2400" dirty="0"/>
              <a:t>Packet loss is not always caused by congestion</a:t>
            </a:r>
          </a:p>
          <a:p>
            <a:pPr lvl="1"/>
            <a:r>
              <a:rPr kumimoji="1" lang="en-US" altLang="zh-CN" sz="2000" dirty="0"/>
              <a:t>Consider wireless network: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sender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faster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</a:t>
            </a:r>
          </a:p>
          <a:p>
            <a:r>
              <a:rPr kumimoji="1" lang="en-US" altLang="zh-CN" sz="2400" dirty="0"/>
              <a:t>TCP does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 perform well in datacenters</a:t>
            </a:r>
          </a:p>
          <a:p>
            <a:pPr lvl="1"/>
            <a:r>
              <a:rPr kumimoji="1" lang="en-US" altLang="zh-CN" sz="2000" dirty="0"/>
              <a:t>High bandwidth, low delay situations</a:t>
            </a:r>
          </a:p>
          <a:p>
            <a:r>
              <a:rPr kumimoji="1" lang="en-US" altLang="zh-CN" sz="2400" dirty="0"/>
              <a:t>TCP has a bias against long RTTs</a:t>
            </a:r>
          </a:p>
          <a:p>
            <a:pPr lvl="1"/>
            <a:r>
              <a:rPr kumimoji="1" lang="en-US" altLang="zh-CN" sz="2000" dirty="0"/>
              <a:t>Throughput inversely proportionally to RTT</a:t>
            </a:r>
          </a:p>
          <a:p>
            <a:pPr lvl="1"/>
            <a:r>
              <a:rPr kumimoji="1" lang="en-US" altLang="zh-CN" sz="2200" dirty="0"/>
              <a:t>Consider when sending packets really far away </a:t>
            </a:r>
            <a:r>
              <a:rPr kumimoji="1" lang="en-US" altLang="zh-CN" sz="2200" dirty="0" err="1"/>
              <a:t>vs</a:t>
            </a:r>
            <a:r>
              <a:rPr kumimoji="1" lang="en-US" altLang="zh-CN" sz="2200" dirty="0"/>
              <a:t> really close</a:t>
            </a:r>
          </a:p>
          <a:p>
            <a:r>
              <a:rPr lang="en-US" altLang="zh-CN" sz="2400" dirty="0"/>
              <a:t>Assumes cooperating sources, which is</a:t>
            </a:r>
            <a:r>
              <a:rPr lang="zh-CN" altLang="en-US" sz="2400" dirty="0"/>
              <a:t> </a:t>
            </a:r>
            <a:r>
              <a:rPr lang="en-US" altLang="zh-CN" sz="2400" dirty="0"/>
              <a:t>not always a good assumption</a:t>
            </a:r>
            <a:endParaRPr kumimoji="1" lang="en-US" altLang="zh-CN" sz="2400" dirty="0"/>
          </a:p>
          <a:p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9790024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 err="1"/>
              <a:t>Tx</a:t>
            </a:r>
            <a:r>
              <a:rPr lang="en-US" altLang="zh-CN" dirty="0"/>
              <a:t> Rate = W / RTT</a:t>
            </a:r>
          </a:p>
          <a:p>
            <a:pPr>
              <a:lnSpc>
                <a:spcPct val="110000"/>
              </a:lnSpc>
            </a:pPr>
            <a:r>
              <a:rPr lang="en-US" altLang="zh-CN" sz="2800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75EF669-A86E-40A2-9A16-3B6CE8DED8D5}" type="slidenum">
              <a:rPr kumimoji="0" lang="zh-CN" altLang="en-US" sz="900">
                <a:solidFill>
                  <a:srgbClr val="898989"/>
                </a:solidFill>
              </a:rPr>
              <a:pPr/>
              <a:t>62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48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11854</TotalTime>
  <Words>3375</Words>
  <Application>Microsoft Macintosh PowerPoint</Application>
  <PresentationFormat>全屏显示(16:10)</PresentationFormat>
  <Paragraphs>488</Paragraphs>
  <Slides>62</Slides>
  <Notes>6</Notes>
  <HiddenSlides>12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2" baseType="lpstr">
      <vt:lpstr>DengXian</vt:lpstr>
      <vt:lpstr>DengXian</vt:lpstr>
      <vt:lpstr>Myriad Pro Light SemiCond</vt:lpstr>
      <vt:lpstr>Arial</vt:lpstr>
      <vt:lpstr>Calibri</vt:lpstr>
      <vt:lpstr>Calibri Light</vt:lpstr>
      <vt:lpstr>Courier New</vt:lpstr>
      <vt:lpstr>Symbol</vt:lpstr>
      <vt:lpstr>Times New Roman</vt:lpstr>
      <vt:lpstr>Office 主题​​</vt:lpstr>
      <vt:lpstr>End-to-end Layer</vt:lpstr>
      <vt:lpstr>Case Study: BGP</vt:lpstr>
      <vt:lpstr>Policy Routing</vt:lpstr>
      <vt:lpstr>Typical BGP Relationships</vt:lpstr>
      <vt:lpstr>Customers and Peers</vt:lpstr>
      <vt:lpstr>Customers and Peers</vt:lpstr>
      <vt:lpstr>Import Policies</vt:lpstr>
      <vt:lpstr>An Example</vt:lpstr>
      <vt:lpstr>An Example</vt:lpstr>
      <vt:lpstr>BGP in Distributed Routing</vt:lpstr>
      <vt:lpstr>Problems with BGP</vt:lpstr>
      <vt:lpstr>2017: BGP hijacking! Traffic for Google, Apple, Facebook, Microsoft and other tech giants routed through Russia</vt:lpstr>
      <vt:lpstr>End-to-end Layer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Transmissions: Problems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TCP Congestion Control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234</cp:revision>
  <cp:lastPrinted>2016-06-13T07:55:34Z</cp:lastPrinted>
  <dcterms:created xsi:type="dcterms:W3CDTF">2017-05-12T06:55:38Z</dcterms:created>
  <dcterms:modified xsi:type="dcterms:W3CDTF">2020-11-12T01:44:12Z</dcterms:modified>
</cp:coreProperties>
</file>