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256" r:id="rId2"/>
    <p:sldId id="330" r:id="rId3"/>
    <p:sldId id="331" r:id="rId4"/>
    <p:sldId id="332" r:id="rId5"/>
    <p:sldId id="333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7" r:id="rId19"/>
    <p:sldId id="348" r:id="rId20"/>
    <p:sldId id="349" r:id="rId21"/>
    <p:sldId id="350" r:id="rId22"/>
    <p:sldId id="351" r:id="rId23"/>
    <p:sldId id="352" r:id="rId24"/>
    <p:sldId id="353" r:id="rId25"/>
    <p:sldId id="354" r:id="rId26"/>
    <p:sldId id="355" r:id="rId27"/>
    <p:sldId id="384" r:id="rId28"/>
    <p:sldId id="356" r:id="rId29"/>
    <p:sldId id="381" r:id="rId30"/>
    <p:sldId id="357" r:id="rId31"/>
    <p:sldId id="358" r:id="rId32"/>
    <p:sldId id="359" r:id="rId33"/>
    <p:sldId id="360" r:id="rId34"/>
    <p:sldId id="361" r:id="rId35"/>
    <p:sldId id="382" r:id="rId36"/>
    <p:sldId id="362" r:id="rId37"/>
    <p:sldId id="383" r:id="rId38"/>
    <p:sldId id="363" r:id="rId39"/>
    <p:sldId id="364" r:id="rId40"/>
    <p:sldId id="365" r:id="rId41"/>
    <p:sldId id="366" r:id="rId42"/>
    <p:sldId id="367" r:id="rId43"/>
    <p:sldId id="368" r:id="rId44"/>
    <p:sldId id="369" r:id="rId45"/>
    <p:sldId id="370" r:id="rId46"/>
    <p:sldId id="371" r:id="rId47"/>
    <p:sldId id="372" r:id="rId48"/>
    <p:sldId id="373" r:id="rId49"/>
    <p:sldId id="374" r:id="rId50"/>
    <p:sldId id="375" r:id="rId51"/>
    <p:sldId id="376" r:id="rId52"/>
    <p:sldId id="377" r:id="rId53"/>
    <p:sldId id="378" r:id="rId54"/>
    <p:sldId id="379" r:id="rId55"/>
    <p:sldId id="380" r:id="rId56"/>
    <p:sldId id="385" r:id="rId57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72" autoAdjust="0"/>
    <p:restoredTop sz="83223" autoAdjust="0"/>
  </p:normalViewPr>
  <p:slideViewPr>
    <p:cSldViewPr>
      <p:cViewPr varScale="1">
        <p:scale>
          <a:sx n="89" d="100"/>
          <a:sy n="89" d="100"/>
        </p:scale>
        <p:origin x="176" y="141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2020/11/19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435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5806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com: 192.5.6.30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com.cn: 210.72.13.83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47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com: 192.5.6.30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com.cn: 210.72.13.83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3855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com: 192.5.6.30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com.cn: 210.72.13.83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8857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com: 192.5.6.30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com.cn: 210.72.13.83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010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com: 192.5.6.30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com.cn: 210.72.13.83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8389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minimize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load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root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453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256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Ex. 4.5 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is true only when M's cache misses </a:t>
            </a:r>
            <a:r>
              <a:rPr lang="en-US" altLang="zh-CN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prefix of the name has nothing in common with the domain that M serves. </a:t>
            </a:r>
            <a:endParaRPr lang="en-US" altLang="zh-CN" dirty="0">
              <a:effectLst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 will be true only if the time-to-live of the DNS record cached by </a:t>
            </a:r>
            <a:r>
              <a:rPr lang="en-US" altLang="zh-CN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 not expired. If the binding found by M in its cache for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www.cslab.scholarly.edu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expired, then M must contact at least one other name server to resolve the domain name. </a:t>
            </a:r>
            <a:endParaRPr lang="en-US" altLang="zh-CN" dirty="0">
              <a:effectLst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 is true only if M has no valid information in its cache for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www.cslab.scholarly.edu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altLang="zh-CN" dirty="0">
              <a:effectLst/>
            </a:endParaRP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2583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 is not usually true, because the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scholarly.edu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name service will normally refer </a:t>
            </a:r>
            <a:r>
              <a:rPr lang="en-US" altLang="zh-CN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the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cslab.scholarly.edu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name service, rather than answer the query itself. (Though it is possible to configure a name service to directly contain the data for one or more of its subdomains.) </a:t>
            </a:r>
            <a:endParaRPr lang="en-US" altLang="zh-CN" dirty="0">
              <a:effectLst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will normally be true, though it is possible that the name is a synonym that requires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cslab.scholarly.edu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ask yet another name server for help. </a:t>
            </a:r>
            <a:endParaRPr lang="en-US" altLang="zh-CN" dirty="0">
              <a:effectLst/>
            </a:endParaRP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3942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5B8B3F-0F45-4AAD-B4A8-B1F7D58CB4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5598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2020/11/19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DNS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 System Engineering, Fall 2020 (IPADS, SJTU)</a:t>
            </a: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Naming in the Internet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Design</a:t>
            </a:r>
            <a:r>
              <a:rPr lang="zh-CN" altLang="en-US" dirty="0"/>
              <a:t> </a:t>
            </a:r>
            <a:r>
              <a:rPr lang="en-US" altLang="zh-CN" dirty="0"/>
              <a:t>of DNS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Domain Name Service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9163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DNS: Binding IP and Domain Name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solidFill>
                  <a:srgbClr val="0096FF"/>
                </a:solidFill>
              </a:rPr>
              <a:t>Names</a:t>
            </a:r>
            <a:r>
              <a:rPr lang="en-US" altLang="zh-CN" dirty="0"/>
              <a:t>: hostname strings</a:t>
            </a:r>
          </a:p>
          <a:p>
            <a:pPr lvl="1"/>
            <a:r>
              <a:rPr lang="en-US" altLang="zh-CN" dirty="0"/>
              <a:t>E.g., </a:t>
            </a:r>
            <a:r>
              <a:rPr lang="en-US" altLang="zh-CN" u="sng" dirty="0"/>
              <a:t>www.sjtu.edu.cn</a:t>
            </a:r>
          </a:p>
          <a:p>
            <a:r>
              <a:rPr lang="en-US" altLang="zh-CN" b="1" dirty="0">
                <a:solidFill>
                  <a:srgbClr val="0096FF"/>
                </a:solidFill>
              </a:rPr>
              <a:t>Values</a:t>
            </a:r>
            <a:r>
              <a:rPr lang="en-US" altLang="zh-CN" dirty="0"/>
              <a:t>: IP addresses</a:t>
            </a:r>
          </a:p>
          <a:p>
            <a:pPr lvl="1"/>
            <a:r>
              <a:rPr lang="en-US" altLang="zh-CN" dirty="0"/>
              <a:t>E.g., 202.120.2.119</a:t>
            </a:r>
          </a:p>
          <a:p>
            <a:r>
              <a:rPr lang="en-US" altLang="zh-CN" b="1" dirty="0">
                <a:solidFill>
                  <a:srgbClr val="0096FF"/>
                </a:solidFill>
              </a:rPr>
              <a:t>Look-up</a:t>
            </a:r>
            <a:r>
              <a:rPr lang="en-US" altLang="zh-CN" dirty="0"/>
              <a:t> </a:t>
            </a:r>
            <a:r>
              <a:rPr lang="en-US" altLang="zh-CN" b="1" dirty="0">
                <a:solidFill>
                  <a:srgbClr val="0096FF"/>
                </a:solidFill>
              </a:rPr>
              <a:t>algorithm</a:t>
            </a:r>
          </a:p>
          <a:p>
            <a:pPr lvl="1"/>
            <a:r>
              <a:rPr lang="en-US" altLang="zh-CN" dirty="0"/>
              <a:t>Resolves a hostname to an IP address so that your machine knows where to send packets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7393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IP Address as a Type of Name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dirty="0"/>
              <a:t>An IP address itself is a type of name</a:t>
            </a:r>
          </a:p>
          <a:p>
            <a:pPr lvl="1"/>
            <a:r>
              <a:rPr lang="en-US" altLang="zh-CN" dirty="0"/>
              <a:t>A structured name that is used to locate an object</a:t>
            </a:r>
          </a:p>
          <a:p>
            <a:pPr lvl="1"/>
            <a:r>
              <a:rPr lang="en-US" altLang="zh-CN" dirty="0"/>
              <a:t>Use IP address to identify the server</a:t>
            </a:r>
          </a:p>
          <a:p>
            <a:pPr lvl="2"/>
            <a:r>
              <a:rPr lang="en-US" altLang="zh-CN" dirty="0"/>
              <a:t>Recall your labs in ICS on socket</a:t>
            </a:r>
          </a:p>
          <a:p>
            <a:pPr lvl="1"/>
            <a:r>
              <a:rPr lang="en-US" altLang="zh-CN" dirty="0"/>
              <a:t>On Internet</a:t>
            </a:r>
          </a:p>
          <a:p>
            <a:pPr lvl="2"/>
            <a:r>
              <a:rPr lang="en-US" altLang="zh-CN" dirty="0"/>
              <a:t>The router will know where to send a packet with destination IP</a:t>
            </a:r>
          </a:p>
          <a:p>
            <a:r>
              <a:rPr lang="en-US" altLang="zh-CN" dirty="0"/>
              <a:t>Hostname has </a:t>
            </a:r>
            <a:r>
              <a:rPr lang="en-US" altLang="zh-CN" b="1" dirty="0">
                <a:solidFill>
                  <a:srgbClr val="C00000"/>
                </a:solidFill>
              </a:rPr>
              <a:t>no</a:t>
            </a:r>
            <a:r>
              <a:rPr lang="en-US" altLang="zh-CN" dirty="0"/>
              <a:t> such semantic</a:t>
            </a:r>
          </a:p>
          <a:p>
            <a:pPr lvl="1"/>
            <a:r>
              <a:rPr lang="en-US" altLang="zh-CN" dirty="0"/>
              <a:t>A router does not know how to send a packet to "</a:t>
            </a:r>
            <a:r>
              <a:rPr lang="en-US" altLang="zh-CN" u="sng" dirty="0" err="1"/>
              <a:t>baidu.com</a:t>
            </a:r>
            <a:r>
              <a:rPr lang="en-US" altLang="zh-CN" dirty="0"/>
              <a:t>"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6039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Not Just Using IP Address?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IPs are structured in a particular way for routing</a:t>
            </a:r>
          </a:p>
          <a:p>
            <a:pPr lvl="1"/>
            <a:r>
              <a:rPr lang="en-US" altLang="zh-CN" dirty="0"/>
              <a:t>You cannot chose your IP address as you wish</a:t>
            </a:r>
          </a:p>
          <a:p>
            <a:pPr lvl="2"/>
            <a:r>
              <a:rPr lang="en-US" altLang="zh-CN" dirty="0">
                <a:solidFill>
                  <a:srgbClr val="0096FF"/>
                </a:solidFill>
              </a:rPr>
              <a:t>Note: usually an address cannot be picked</a:t>
            </a:r>
          </a:p>
          <a:p>
            <a:pPr lvl="1"/>
            <a:r>
              <a:rPr lang="en-US" altLang="zh-CN" dirty="0"/>
              <a:t>While you can chose your host names</a:t>
            </a:r>
          </a:p>
          <a:p>
            <a:r>
              <a:rPr lang="en-US" altLang="zh-CN" dirty="0"/>
              <a:t>IPs are not</a:t>
            </a:r>
            <a:r>
              <a:rPr lang="zh-CN" altLang="en-US" dirty="0"/>
              <a:t> </a:t>
            </a:r>
            <a:r>
              <a:rPr lang="en-US" altLang="zh-CN" dirty="0"/>
              <a:t>user-friendly</a:t>
            </a:r>
            <a:r>
              <a:rPr lang="zh-CN" altLang="en-US" dirty="0"/>
              <a:t> </a:t>
            </a:r>
            <a:r>
              <a:rPr lang="en-US" altLang="zh-CN" dirty="0"/>
              <a:t>enough</a:t>
            </a:r>
          </a:p>
        </p:txBody>
      </p:sp>
    </p:spTree>
    <p:extLst>
      <p:ext uri="{BB962C8B-B14F-4D97-AF65-F5344CB8AC3E}">
        <p14:creationId xmlns:p14="http://schemas.microsoft.com/office/powerpoint/2010/main" val="1297970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Questions on DNS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Q: </a:t>
            </a:r>
            <a:r>
              <a:rPr lang="en-US" altLang="zh-CN" sz="2400" dirty="0">
                <a:solidFill>
                  <a:srgbClr val="C00000"/>
                </a:solidFill>
              </a:rPr>
              <a:t>Can a name have multiple values (IP addresses)?</a:t>
            </a:r>
          </a:p>
          <a:p>
            <a:pPr lvl="1"/>
            <a:r>
              <a:rPr lang="en-US" altLang="zh-CN" sz="2000" dirty="0"/>
              <a:t>Yes</a:t>
            </a:r>
          </a:p>
          <a:p>
            <a:pPr lvl="1"/>
            <a:r>
              <a:rPr lang="en-US" altLang="zh-CN" sz="2000" dirty="0"/>
              <a:t>This allows a web server to balance its load over multiple machines</a:t>
            </a:r>
          </a:p>
          <a:p>
            <a:pPr lvl="1"/>
            <a:r>
              <a:rPr lang="en-US" altLang="zh-CN" sz="2000" dirty="0"/>
              <a:t>Also allows a client to choice a nearest IP to access</a:t>
            </a:r>
          </a:p>
          <a:p>
            <a:r>
              <a:rPr lang="en-US" altLang="zh-CN" sz="2400" b="1" dirty="0">
                <a:solidFill>
                  <a:srgbClr val="C00000"/>
                </a:solidFill>
              </a:rPr>
              <a:t>Q: </a:t>
            </a:r>
            <a:r>
              <a:rPr lang="en-US" altLang="zh-CN" sz="2400" dirty="0">
                <a:solidFill>
                  <a:srgbClr val="C00000"/>
                </a:solidFill>
              </a:rPr>
              <a:t>Can a single value have multiple names?</a:t>
            </a:r>
          </a:p>
          <a:p>
            <a:pPr lvl="1"/>
            <a:r>
              <a:rPr lang="en-US" altLang="zh-CN" sz="2000" dirty="0"/>
              <a:t>Yes</a:t>
            </a:r>
          </a:p>
          <a:p>
            <a:pPr lvl="1"/>
            <a:r>
              <a:rPr lang="en-US" altLang="zh-CN" sz="2000" dirty="0"/>
              <a:t>This allows server consolidation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7176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Questions on DNS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Q: </a:t>
            </a:r>
            <a:r>
              <a:rPr lang="en-US" altLang="zh-CN" sz="2400" dirty="0">
                <a:solidFill>
                  <a:srgbClr val="C00000"/>
                </a:solidFill>
              </a:rPr>
              <a:t>Can the value corresponding to a name change?</a:t>
            </a:r>
          </a:p>
          <a:p>
            <a:pPr lvl="1"/>
            <a:r>
              <a:rPr lang="en-US" altLang="zh-CN" sz="2000" dirty="0"/>
              <a:t>Yes</a:t>
            </a:r>
          </a:p>
          <a:p>
            <a:pPr lvl="1"/>
            <a:r>
              <a:rPr lang="en-US" altLang="zh-CN" sz="2000" dirty="0"/>
              <a:t>This allows to change the physical machine (with different IP) that stores the data without changing the hostname</a:t>
            </a:r>
          </a:p>
          <a:p>
            <a:pPr lvl="1"/>
            <a:r>
              <a:rPr lang="en-US" altLang="zh-CN" sz="2000" dirty="0"/>
              <a:t>Such changing is hidden to clients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58954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200" dirty="0"/>
              <a:t>At first, each machine kept a "</a:t>
            </a:r>
            <a:r>
              <a:rPr lang="en-US" altLang="zh-CN" sz="2200" dirty="0" err="1">
                <a:solidFill>
                  <a:srgbClr val="0096FF"/>
                </a:solidFill>
              </a:rPr>
              <a:t>hosts.txt</a:t>
            </a:r>
            <a:r>
              <a:rPr lang="en-US" altLang="zh-CN" sz="2200" dirty="0"/>
              <a:t>" for address binding</a:t>
            </a:r>
          </a:p>
          <a:p>
            <a:pPr lvl="1"/>
            <a:r>
              <a:rPr lang="en-US" altLang="zh-CN" sz="2000" dirty="0"/>
              <a:t>E.g., "</a:t>
            </a:r>
            <a:r>
              <a:rPr lang="en-US" altLang="zh-CN" sz="2000" dirty="0">
                <a:solidFill>
                  <a:srgbClr val="0096FF"/>
                </a:solidFill>
              </a:rPr>
              <a:t>r900 202.120.224.83</a:t>
            </a:r>
            <a:r>
              <a:rPr lang="en-US" altLang="zh-CN" sz="2000" dirty="0"/>
              <a:t>"</a:t>
            </a:r>
          </a:p>
          <a:p>
            <a:pPr lvl="1"/>
            <a:r>
              <a:rPr lang="en-US" altLang="zh-CN" sz="2000" dirty="0"/>
              <a:t>Using table look-up to resolve the binding</a:t>
            </a:r>
          </a:p>
          <a:p>
            <a:pPr lvl="1"/>
            <a:r>
              <a:rPr lang="en-US" altLang="zh-CN" sz="2000" dirty="0"/>
              <a:t>This method </a:t>
            </a:r>
            <a:r>
              <a:rPr lang="en-US" altLang="zh-CN" sz="2000" dirty="0">
                <a:solidFill>
                  <a:srgbClr val="C00000"/>
                </a:solidFill>
              </a:rPr>
              <a:t>cannot scale </a:t>
            </a:r>
            <a:r>
              <a:rPr lang="en-US" altLang="zh-CN" sz="2000" dirty="0"/>
              <a:t>in Internet</a:t>
            </a:r>
            <a:endParaRPr lang="en-US" altLang="zh-CN" sz="2200" dirty="0"/>
          </a:p>
          <a:p>
            <a:r>
              <a:rPr lang="en-US" altLang="zh-CN" sz="2200" dirty="0"/>
              <a:t>1984, four Berkeley students wrote </a:t>
            </a:r>
            <a:r>
              <a:rPr lang="en-US" altLang="zh-CN" sz="2200" b="1" dirty="0">
                <a:solidFill>
                  <a:srgbClr val="0096FF"/>
                </a:solidFill>
              </a:rPr>
              <a:t>BIND</a:t>
            </a:r>
          </a:p>
          <a:p>
            <a:pPr lvl="1"/>
            <a:r>
              <a:rPr lang="en-US" altLang="zh-CN" sz="2000" b="1" dirty="0">
                <a:solidFill>
                  <a:srgbClr val="0096FF"/>
                </a:solidFill>
              </a:rPr>
              <a:t>B</a:t>
            </a:r>
            <a:r>
              <a:rPr lang="en-US" altLang="zh-CN" sz="2000" dirty="0"/>
              <a:t>erkeley </a:t>
            </a:r>
            <a:r>
              <a:rPr lang="en-US" altLang="zh-CN" sz="2000" b="1" dirty="0">
                <a:solidFill>
                  <a:srgbClr val="0096FF"/>
                </a:solidFill>
              </a:rPr>
              <a:t>I</a:t>
            </a:r>
            <a:r>
              <a:rPr lang="en-US" altLang="zh-CN" sz="2000" dirty="0"/>
              <a:t>nternet </a:t>
            </a:r>
            <a:r>
              <a:rPr lang="en-US" altLang="zh-CN" sz="2000" b="1" dirty="0">
                <a:solidFill>
                  <a:srgbClr val="0096FF"/>
                </a:solidFill>
              </a:rPr>
              <a:t>N</a:t>
            </a:r>
            <a:r>
              <a:rPr lang="en-US" altLang="zh-CN" sz="2000" dirty="0"/>
              <a:t>ame </a:t>
            </a:r>
            <a:r>
              <a:rPr lang="en-US" altLang="zh-CN" sz="2000" b="1" dirty="0">
                <a:solidFill>
                  <a:srgbClr val="0096FF"/>
                </a:solidFill>
              </a:rPr>
              <a:t>D</a:t>
            </a:r>
            <a:r>
              <a:rPr lang="en-US" altLang="zh-CN" sz="2000" dirty="0"/>
              <a:t>omain</a:t>
            </a:r>
          </a:p>
          <a:p>
            <a:pPr lvl="1"/>
            <a:r>
              <a:rPr lang="en-US" altLang="zh-CN" sz="2000" dirty="0"/>
              <a:t>Still the dominant DNS software in use</a:t>
            </a:r>
          </a:p>
          <a:p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2193004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Distributing Responsibility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800" dirty="0"/>
              <a:t>The binding</a:t>
            </a:r>
          </a:p>
          <a:p>
            <a:pPr lvl="1"/>
            <a:r>
              <a:rPr lang="en-US" altLang="zh-CN" sz="2400" dirty="0"/>
              <a:t>Too large to be stored on a single machine</a:t>
            </a:r>
          </a:p>
          <a:p>
            <a:pPr lvl="1"/>
            <a:r>
              <a:rPr lang="en-US" altLang="zh-CN" sz="2400" dirty="0"/>
              <a:t>Thus, the data are stored on many machines</a:t>
            </a:r>
          </a:p>
          <a:p>
            <a:pPr lvl="2"/>
            <a:r>
              <a:rPr lang="en-US" altLang="zh-CN" sz="2000" dirty="0"/>
              <a:t>As known as "</a:t>
            </a:r>
            <a:r>
              <a:rPr lang="en-US" altLang="zh-CN" sz="2000" b="1" dirty="0">
                <a:solidFill>
                  <a:srgbClr val="0096FF"/>
                </a:solidFill>
              </a:rPr>
              <a:t>name servers</a:t>
            </a:r>
            <a:r>
              <a:rPr lang="en-US" altLang="zh-CN" sz="2000" dirty="0"/>
              <a:t>"</a:t>
            </a:r>
          </a:p>
          <a:p>
            <a:r>
              <a:rPr lang="en-US" altLang="zh-CN" sz="2800" dirty="0"/>
              <a:t>How to know which name server has a particular binding?</a:t>
            </a:r>
          </a:p>
          <a:p>
            <a:pPr lvl="1"/>
            <a:r>
              <a:rPr lang="en-US" altLang="zh-CN" sz="2400" dirty="0"/>
              <a:t>Solution: structure the hostname</a:t>
            </a:r>
          </a:p>
          <a:p>
            <a:pPr lvl="1"/>
            <a:r>
              <a:rPr lang="en-US" altLang="zh-CN" sz="2400" dirty="0"/>
              <a:t>Names have a hierarchy, e.g., </a:t>
            </a:r>
            <a:r>
              <a:rPr lang="en-US" altLang="zh-CN" sz="2400" i="1" dirty="0">
                <a:solidFill>
                  <a:srgbClr val="0096FF"/>
                </a:solidFill>
              </a:rPr>
              <a:t>com</a:t>
            </a:r>
            <a:r>
              <a:rPr lang="en-US" altLang="zh-CN" sz="2400" dirty="0"/>
              <a:t>, </a:t>
            </a:r>
            <a:r>
              <a:rPr lang="en-US" altLang="zh-CN" sz="2400" i="1" dirty="0">
                <a:solidFill>
                  <a:srgbClr val="0096FF"/>
                </a:solidFill>
              </a:rPr>
              <a:t>net</a:t>
            </a:r>
            <a:r>
              <a:rPr lang="en-US" altLang="zh-CN" sz="2400" dirty="0"/>
              <a:t>, </a:t>
            </a:r>
            <a:r>
              <a:rPr lang="en-US" altLang="zh-CN" sz="2400" i="1" dirty="0" err="1">
                <a:solidFill>
                  <a:srgbClr val="0096FF"/>
                </a:solidFill>
              </a:rPr>
              <a:t>gov</a:t>
            </a:r>
            <a:r>
              <a:rPr lang="en-US" altLang="zh-CN" sz="2400" dirty="0"/>
              <a:t>, correspond to "</a:t>
            </a:r>
            <a:r>
              <a:rPr lang="en-US" altLang="zh-CN" sz="2400" b="1" dirty="0">
                <a:solidFill>
                  <a:srgbClr val="0096FF"/>
                </a:solidFill>
              </a:rPr>
              <a:t>zones</a:t>
            </a:r>
            <a:r>
              <a:rPr lang="en-US" altLang="zh-CN" sz="2400" dirty="0"/>
              <a:t>"</a:t>
            </a:r>
          </a:p>
          <a:p>
            <a:pPr lvl="1"/>
            <a:r>
              <a:rPr lang="en-US" altLang="zh-CN" sz="2400" dirty="0"/>
              <a:t>Zones are mapped to name servers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56676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Name Servers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root zone</a:t>
            </a:r>
          </a:p>
          <a:p>
            <a:pPr lvl="1"/>
            <a:r>
              <a:rPr lang="en-US" altLang="zh-CN" dirty="0"/>
              <a:t>Maintained by </a:t>
            </a:r>
            <a:r>
              <a:rPr lang="en-US" altLang="zh-CN" b="1" u="sng" dirty="0"/>
              <a:t>ICANN</a:t>
            </a:r>
            <a:r>
              <a:rPr lang="en-US" altLang="zh-CN" dirty="0"/>
              <a:t>, non-profit</a:t>
            </a:r>
          </a:p>
          <a:p>
            <a:r>
              <a:rPr lang="en-US" altLang="zh-CN" dirty="0"/>
              <a:t>The </a:t>
            </a:r>
            <a:r>
              <a:rPr lang="en-US" altLang="zh-CN" dirty="0">
                <a:solidFill>
                  <a:srgbClr val="0096FF"/>
                </a:solidFill>
              </a:rPr>
              <a:t>".com" </a:t>
            </a:r>
            <a:r>
              <a:rPr lang="en-US" altLang="zh-CN" dirty="0"/>
              <a:t>zone</a:t>
            </a:r>
          </a:p>
          <a:p>
            <a:pPr lvl="1"/>
            <a:r>
              <a:rPr lang="en-US" altLang="zh-CN" dirty="0"/>
              <a:t>Maintained by </a:t>
            </a:r>
            <a:r>
              <a:rPr lang="en-US" altLang="zh-CN" b="1" u="sng" dirty="0"/>
              <a:t>VeriSign</a:t>
            </a:r>
            <a:r>
              <a:rPr lang="en-US" altLang="zh-CN" dirty="0"/>
              <a:t>, add for money</a:t>
            </a:r>
          </a:p>
          <a:p>
            <a:r>
              <a:rPr lang="en-US" altLang="zh-CN" dirty="0"/>
              <a:t>The </a:t>
            </a:r>
            <a:r>
              <a:rPr lang="en-US" altLang="zh-CN" dirty="0">
                <a:solidFill>
                  <a:srgbClr val="0096FF"/>
                </a:solidFill>
              </a:rPr>
              <a:t>".</a:t>
            </a:r>
            <a:r>
              <a:rPr lang="en-US" altLang="zh-CN" dirty="0" err="1">
                <a:solidFill>
                  <a:srgbClr val="0096FF"/>
                </a:solidFill>
              </a:rPr>
              <a:t>sjtu.edu.cn</a:t>
            </a:r>
            <a:r>
              <a:rPr lang="en-US" altLang="zh-CN" dirty="0">
                <a:solidFill>
                  <a:srgbClr val="0096FF"/>
                </a:solidFill>
              </a:rPr>
              <a:t>" </a:t>
            </a:r>
            <a:r>
              <a:rPr lang="en-US" altLang="zh-CN" dirty="0"/>
              <a:t>zone</a:t>
            </a:r>
          </a:p>
          <a:p>
            <a:pPr lvl="1"/>
            <a:r>
              <a:rPr lang="en-US" altLang="zh-CN" dirty="0"/>
              <a:t>Maintained by </a:t>
            </a:r>
            <a:r>
              <a:rPr lang="en-US" altLang="zh-CN" b="1" u="sng" dirty="0"/>
              <a:t>SJTU</a:t>
            </a:r>
            <a:endParaRPr lang="zh-CN" altLang="en-US" b="1" u="sng" dirty="0"/>
          </a:p>
        </p:txBody>
      </p:sp>
      <p:pic>
        <p:nvPicPr>
          <p:cNvPr id="1034" name="Picture 10" descr="http://blogs-images.forbes.com/erikkain/files/2012/02/verisig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815" y="2608727"/>
            <a:ext cx="2040161" cy="12568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024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DNS Hierarchy (a partial view)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87904" y="1181366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root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87315" y="2020722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com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63648" y="2719921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apple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25093" y="2726817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google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27584" y="343051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drive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87315" y="343051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mail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947046" y="343051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www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72000" y="2020722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cn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963642" y="2020722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net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919989" y="2020722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org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876336" y="2020722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gov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3143991" y="740745"/>
            <a:ext cx="459366" cy="2100589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肘形连接符 16"/>
          <p:cNvCxnSpPr>
            <a:stCxn id="5" idx="2"/>
            <a:endCxn id="6" idx="0"/>
          </p:cNvCxnSpPr>
          <p:nvPr/>
        </p:nvCxnSpPr>
        <p:spPr>
          <a:xfrm rot="5400000">
            <a:off x="1851942" y="2248483"/>
            <a:ext cx="319209" cy="623667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连接符 19"/>
          <p:cNvCxnSpPr>
            <a:stCxn id="5" idx="2"/>
            <a:endCxn id="7" idx="0"/>
          </p:cNvCxnSpPr>
          <p:nvPr/>
        </p:nvCxnSpPr>
        <p:spPr>
          <a:xfrm rot="16200000" flipH="1">
            <a:off x="2479216" y="2244875"/>
            <a:ext cx="326105" cy="63777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肘形连接符 22"/>
          <p:cNvCxnSpPr>
            <a:stCxn id="7" idx="2"/>
            <a:endCxn id="8" idx="0"/>
          </p:cNvCxnSpPr>
          <p:nvPr/>
        </p:nvCxnSpPr>
        <p:spPr>
          <a:xfrm rot="5400000">
            <a:off x="1950550" y="2419906"/>
            <a:ext cx="323707" cy="1697509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>
            <a:stCxn id="7" idx="2"/>
            <a:endCxn id="9" idx="0"/>
          </p:cNvCxnSpPr>
          <p:nvPr/>
        </p:nvCxnSpPr>
        <p:spPr>
          <a:xfrm rot="5400000">
            <a:off x="2480415" y="2949771"/>
            <a:ext cx="323707" cy="63777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肘形连接符 28"/>
          <p:cNvCxnSpPr>
            <a:stCxn id="7" idx="2"/>
            <a:endCxn id="10" idx="0"/>
          </p:cNvCxnSpPr>
          <p:nvPr/>
        </p:nvCxnSpPr>
        <p:spPr>
          <a:xfrm rot="16200000" flipH="1">
            <a:off x="3010280" y="3057683"/>
            <a:ext cx="323707" cy="421953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4486333" y="1498991"/>
            <a:ext cx="459366" cy="58409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连接符 34"/>
          <p:cNvCxnSpPr>
            <a:stCxn id="4" idx="2"/>
            <a:endCxn id="12" idx="0"/>
          </p:cNvCxnSpPr>
          <p:nvPr/>
        </p:nvCxnSpPr>
        <p:spPr>
          <a:xfrm rot="16200000" flipH="1">
            <a:off x="5182154" y="803170"/>
            <a:ext cx="459366" cy="197573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肘形连接符 37"/>
          <p:cNvCxnSpPr>
            <a:stCxn id="4" idx="2"/>
            <a:endCxn id="13" idx="0"/>
          </p:cNvCxnSpPr>
          <p:nvPr/>
        </p:nvCxnSpPr>
        <p:spPr>
          <a:xfrm rot="16200000" flipH="1">
            <a:off x="5660327" y="324996"/>
            <a:ext cx="459366" cy="2932085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肘形连接符 40"/>
          <p:cNvCxnSpPr>
            <a:stCxn id="4" idx="2"/>
            <a:endCxn id="14" idx="0"/>
          </p:cNvCxnSpPr>
          <p:nvPr/>
        </p:nvCxnSpPr>
        <p:spPr>
          <a:xfrm rot="16200000" flipH="1">
            <a:off x="6138501" y="-153177"/>
            <a:ext cx="459366" cy="388843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3991909" y="2719921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com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253354" y="2726817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edu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572000" y="343051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fudan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963642" y="343051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sjtu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49" name="肘形连接符 48"/>
          <p:cNvCxnSpPr>
            <a:endCxn id="44" idx="0"/>
          </p:cNvCxnSpPr>
          <p:nvPr/>
        </p:nvCxnSpPr>
        <p:spPr>
          <a:xfrm rot="5400000">
            <a:off x="4580203" y="2248483"/>
            <a:ext cx="319209" cy="623667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endCxn id="45" idx="0"/>
          </p:cNvCxnSpPr>
          <p:nvPr/>
        </p:nvCxnSpPr>
        <p:spPr>
          <a:xfrm rot="16200000" flipH="1">
            <a:off x="5207477" y="2244875"/>
            <a:ext cx="326105" cy="63777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5186888" y="2927983"/>
            <a:ext cx="323707" cy="68135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5882709" y="2913516"/>
            <a:ext cx="323707" cy="71028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5242114" y="4134211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se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5877089" y="3611593"/>
            <a:ext cx="323707" cy="72152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4572000" y="4837908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ipads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5181268" y="4340997"/>
            <a:ext cx="323707" cy="67011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5927871" y="4837908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www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5859203" y="4333175"/>
            <a:ext cx="323707" cy="685757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/>
          <p:cNvSpPr/>
          <p:nvPr/>
        </p:nvSpPr>
        <p:spPr>
          <a:xfrm>
            <a:off x="6876256" y="413369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seiee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72" name="肘形连接符 71"/>
          <p:cNvCxnSpPr>
            <a:stCxn id="47" idx="2"/>
            <a:endCxn id="71" idx="0"/>
          </p:cNvCxnSpPr>
          <p:nvPr/>
        </p:nvCxnSpPr>
        <p:spPr>
          <a:xfrm rot="16200000" flipH="1">
            <a:off x="6694418" y="3515792"/>
            <a:ext cx="323190" cy="91261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矩形 74"/>
          <p:cNvSpPr/>
          <p:nvPr/>
        </p:nvSpPr>
        <p:spPr>
          <a:xfrm>
            <a:off x="7876834" y="413369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ma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76" name="肘形连接符 75"/>
          <p:cNvCxnSpPr>
            <a:stCxn id="47" idx="2"/>
            <a:endCxn id="75" idx="0"/>
          </p:cNvCxnSpPr>
          <p:nvPr/>
        </p:nvCxnSpPr>
        <p:spPr>
          <a:xfrm rot="16200000" flipH="1">
            <a:off x="7194707" y="3015503"/>
            <a:ext cx="323190" cy="191319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509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Basic DNS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72271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Example: lookup IP of </a:t>
            </a:r>
            <a:r>
              <a:rPr lang="en-US" altLang="zh-CN" sz="2000" dirty="0">
                <a:solidFill>
                  <a:srgbClr val="0096FF"/>
                </a:solidFill>
              </a:rPr>
              <a:t>"</a:t>
            </a:r>
            <a:r>
              <a:rPr lang="en-US" altLang="zh-CN" sz="2000" dirty="0" err="1">
                <a:solidFill>
                  <a:srgbClr val="0096FF"/>
                </a:solidFill>
              </a:rPr>
              <a:t>ipads.se.sjtu.edu.cn</a:t>
            </a:r>
            <a:r>
              <a:rPr lang="en-US" altLang="zh-CN" sz="2000" dirty="0">
                <a:solidFill>
                  <a:srgbClr val="0096FF"/>
                </a:solidFill>
              </a:rPr>
              <a:t>"</a:t>
            </a:r>
          </a:p>
          <a:p>
            <a:r>
              <a:rPr lang="en-US" altLang="zh-CN" sz="2000" dirty="0"/>
              <a:t>Traverse the name hierarchy from the root</a:t>
            </a:r>
          </a:p>
          <a:p>
            <a:pPr lvl="1"/>
            <a:r>
              <a:rPr lang="en-US" altLang="zh-CN" sz="2000" dirty="0"/>
              <a:t>The root will tell us the "</a:t>
            </a:r>
            <a:r>
              <a:rPr lang="en-US" altLang="zh-CN" sz="2000" dirty="0" err="1">
                <a:solidFill>
                  <a:srgbClr val="0096FF"/>
                </a:solidFill>
              </a:rPr>
              <a:t>cn</a:t>
            </a:r>
            <a:r>
              <a:rPr lang="en-US" altLang="zh-CN" sz="2000" dirty="0"/>
              <a:t>" name server IP,</a:t>
            </a:r>
          </a:p>
          <a:p>
            <a:pPr lvl="1"/>
            <a:r>
              <a:rPr lang="en-US" altLang="zh-CN" sz="2000" dirty="0"/>
              <a:t>which will tell us the "</a:t>
            </a:r>
            <a:r>
              <a:rPr lang="en-US" altLang="zh-CN" sz="2000" dirty="0" err="1">
                <a:solidFill>
                  <a:srgbClr val="0096FF"/>
                </a:solidFill>
              </a:rPr>
              <a:t>edu.cn</a:t>
            </a:r>
            <a:r>
              <a:rPr lang="en-US" altLang="zh-CN" sz="2000" dirty="0"/>
              <a:t>" name server IP,</a:t>
            </a:r>
          </a:p>
          <a:p>
            <a:pPr lvl="1"/>
            <a:r>
              <a:rPr lang="en-US" altLang="zh-CN" sz="2000" dirty="0"/>
              <a:t>which will tell us the "</a:t>
            </a:r>
            <a:r>
              <a:rPr lang="en-US" altLang="zh-CN" sz="2000" dirty="0" err="1">
                <a:solidFill>
                  <a:srgbClr val="0096FF"/>
                </a:solidFill>
              </a:rPr>
              <a:t>sjtu.edu.cn</a:t>
            </a:r>
            <a:r>
              <a:rPr lang="en-US" altLang="zh-CN" sz="2000" dirty="0"/>
              <a:t>" name server IP,</a:t>
            </a:r>
          </a:p>
          <a:p>
            <a:pPr lvl="1"/>
            <a:r>
              <a:rPr lang="en-US" altLang="zh-CN" sz="2000" dirty="0"/>
              <a:t>which will tell us the "</a:t>
            </a:r>
            <a:r>
              <a:rPr lang="en-US" altLang="zh-CN" sz="2000" dirty="0" err="1">
                <a:solidFill>
                  <a:srgbClr val="0096FF"/>
                </a:solidFill>
              </a:rPr>
              <a:t>se.sjtu.edu.cn</a:t>
            </a:r>
            <a:r>
              <a:rPr lang="en-US" altLang="zh-CN" sz="2000" dirty="0"/>
              <a:t>" name server IP,</a:t>
            </a:r>
          </a:p>
          <a:p>
            <a:pPr lvl="1"/>
            <a:r>
              <a:rPr lang="en-US" altLang="zh-CN" sz="2000" dirty="0"/>
              <a:t>which finally tells us the "</a:t>
            </a:r>
            <a:r>
              <a:rPr lang="en-US" altLang="zh-CN" sz="2000" dirty="0" err="1">
                <a:solidFill>
                  <a:srgbClr val="0096FF"/>
                </a:solidFill>
              </a:rPr>
              <a:t>ipads.se.sjtu.edu.cn</a:t>
            </a:r>
            <a:r>
              <a:rPr lang="en-US" altLang="zh-CN" sz="2000" dirty="0"/>
              <a:t>" IP</a:t>
            </a:r>
          </a:p>
          <a:p>
            <a:r>
              <a:rPr lang="en-US" altLang="zh-CN" sz="2000" dirty="0"/>
              <a:t>Such algorithm is called </a:t>
            </a:r>
            <a:r>
              <a:rPr lang="en-US" altLang="zh-CN" sz="2000" b="1" u="sng" dirty="0"/>
              <a:t>delegation</a:t>
            </a:r>
            <a:endParaRPr lang="zh-CN" altLang="en-US" sz="2000" b="1" u="sng" dirty="0"/>
          </a:p>
        </p:txBody>
      </p:sp>
    </p:spTree>
    <p:extLst>
      <p:ext uri="{BB962C8B-B14F-4D97-AF65-F5344CB8AC3E}">
        <p14:creationId xmlns:p14="http://schemas.microsoft.com/office/powerpoint/2010/main" val="4163437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67584" y="1341248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5536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31720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1517941" y="1594897"/>
            <a:ext cx="459366" cy="712048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2206033" y="1618853"/>
            <a:ext cx="459366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667584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51800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edu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362792" y="3590395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fudan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23362" y="3590396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sjtu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9" name="肘形连接符 48"/>
          <p:cNvCxnSpPr>
            <a:stCxn id="11" idx="2"/>
            <a:endCxn id="44" idx="0"/>
          </p:cNvCxnSpPr>
          <p:nvPr/>
        </p:nvCxnSpPr>
        <p:spPr>
          <a:xfrm rot="5400000">
            <a:off x="2272664" y="2391578"/>
            <a:ext cx="326105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11" idx="2"/>
            <a:endCxn id="45" idx="0"/>
          </p:cNvCxnSpPr>
          <p:nvPr/>
        </p:nvCxnSpPr>
        <p:spPr>
          <a:xfrm rot="16200000" flipH="1">
            <a:off x="2964772" y="2363606"/>
            <a:ext cx="326105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2981507" y="3084038"/>
            <a:ext cx="323706" cy="68900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3661792" y="3092761"/>
            <a:ext cx="323707" cy="67156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3043768" y="4294093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3657776" y="3792442"/>
            <a:ext cx="323707" cy="67959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2331720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ipads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2961955" y="4479912"/>
            <a:ext cx="323707" cy="71204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3763848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3678019" y="4475896"/>
            <a:ext cx="323707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738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67584" y="1341248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5536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31720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1517941" y="1594897"/>
            <a:ext cx="459366" cy="712048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2206033" y="1618853"/>
            <a:ext cx="459366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667584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51800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edu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362792" y="3590395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fudan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23362" y="3590396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sjtu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9" name="肘形连接符 48"/>
          <p:cNvCxnSpPr>
            <a:stCxn id="11" idx="2"/>
            <a:endCxn id="44" idx="0"/>
          </p:cNvCxnSpPr>
          <p:nvPr/>
        </p:nvCxnSpPr>
        <p:spPr>
          <a:xfrm rot="5400000">
            <a:off x="2272664" y="2391578"/>
            <a:ext cx="326105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11" idx="2"/>
            <a:endCxn id="45" idx="0"/>
          </p:cNvCxnSpPr>
          <p:nvPr/>
        </p:nvCxnSpPr>
        <p:spPr>
          <a:xfrm rot="16200000" flipH="1">
            <a:off x="2964772" y="2363606"/>
            <a:ext cx="326105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2981507" y="3084038"/>
            <a:ext cx="323706" cy="68900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3661792" y="3092761"/>
            <a:ext cx="323707" cy="67156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3043768" y="4294093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3657776" y="3792442"/>
            <a:ext cx="323707" cy="67959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2331720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ipads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2961955" y="4479912"/>
            <a:ext cx="323707" cy="71204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3763848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3678019" y="4475896"/>
            <a:ext cx="323707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57200" y="1357689"/>
            <a:ext cx="121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198.41.0.4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345332"/>
            <a:ext cx="177965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202.112.0.44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8" name="直接箭头连接符 7"/>
          <p:cNvCxnSpPr>
            <a:stCxn id="4" idx="3"/>
            <a:endCxn id="6" idx="1"/>
          </p:cNvCxnSpPr>
          <p:nvPr/>
        </p:nvCxnSpPr>
        <p:spPr>
          <a:xfrm flipV="1">
            <a:off x="2539712" y="1529998"/>
            <a:ext cx="2752368" cy="1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752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67584" y="1341248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5536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31720" y="2180604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1517941" y="1594897"/>
            <a:ext cx="459366" cy="712048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2206033" y="1618853"/>
            <a:ext cx="459366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667584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51800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edu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362792" y="3590395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fudan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23362" y="3590396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sjtu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9" name="肘形连接符 48"/>
          <p:cNvCxnSpPr>
            <a:stCxn id="11" idx="2"/>
            <a:endCxn id="44" idx="0"/>
          </p:cNvCxnSpPr>
          <p:nvPr/>
        </p:nvCxnSpPr>
        <p:spPr>
          <a:xfrm rot="5400000">
            <a:off x="2272664" y="2391578"/>
            <a:ext cx="326105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11" idx="2"/>
            <a:endCxn id="45" idx="0"/>
          </p:cNvCxnSpPr>
          <p:nvPr/>
        </p:nvCxnSpPr>
        <p:spPr>
          <a:xfrm rot="16200000" flipH="1">
            <a:off x="2964772" y="2363606"/>
            <a:ext cx="326105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2981507" y="3084038"/>
            <a:ext cx="323706" cy="68900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3661792" y="3092761"/>
            <a:ext cx="323707" cy="67156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3043768" y="4294093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3657776" y="3792442"/>
            <a:ext cx="323707" cy="67959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2331720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ipads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2961955" y="4479912"/>
            <a:ext cx="323707" cy="71204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3763848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3678019" y="4475896"/>
            <a:ext cx="323707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57200" y="1357689"/>
            <a:ext cx="121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198.41.0.4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345332"/>
            <a:ext cx="177965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202.112.0.44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92080" y="2187779"/>
            <a:ext cx="220925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edu.cn: 202.112.0.35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8" name="直接箭头连接符 7"/>
          <p:cNvCxnSpPr>
            <a:stCxn id="4" idx="3"/>
            <a:endCxn id="6" idx="1"/>
          </p:cNvCxnSpPr>
          <p:nvPr/>
        </p:nvCxnSpPr>
        <p:spPr>
          <a:xfrm flipV="1">
            <a:off x="2539712" y="1529998"/>
            <a:ext cx="2752368" cy="1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11" idx="3"/>
            <a:endCxn id="27" idx="1"/>
          </p:cNvCxnSpPr>
          <p:nvPr/>
        </p:nvCxnSpPr>
        <p:spPr>
          <a:xfrm>
            <a:off x="3203848" y="2370599"/>
            <a:ext cx="2088232" cy="1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9594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67584" y="1341248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5536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31720" y="2180604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1517941" y="1594897"/>
            <a:ext cx="459366" cy="712048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2206033" y="1618853"/>
            <a:ext cx="459366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667584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51800" y="2886699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edu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362792" y="3590395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fudan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23362" y="3590396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sjtu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9" name="肘形连接符 48"/>
          <p:cNvCxnSpPr>
            <a:stCxn id="11" idx="2"/>
            <a:endCxn id="44" idx="0"/>
          </p:cNvCxnSpPr>
          <p:nvPr/>
        </p:nvCxnSpPr>
        <p:spPr>
          <a:xfrm rot="5400000">
            <a:off x="2272664" y="2391578"/>
            <a:ext cx="326105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11" idx="2"/>
            <a:endCxn id="45" idx="0"/>
          </p:cNvCxnSpPr>
          <p:nvPr/>
        </p:nvCxnSpPr>
        <p:spPr>
          <a:xfrm rot="16200000" flipH="1">
            <a:off x="2964772" y="2363606"/>
            <a:ext cx="326105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2981507" y="3084038"/>
            <a:ext cx="323706" cy="68900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3661792" y="3092761"/>
            <a:ext cx="323707" cy="67156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3043768" y="4294093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3657776" y="3792442"/>
            <a:ext cx="323707" cy="67959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2331720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ipads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2961955" y="4479912"/>
            <a:ext cx="323707" cy="71204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3763848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3678019" y="4475896"/>
            <a:ext cx="323707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57200" y="1357689"/>
            <a:ext cx="121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198.41.0.4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345332"/>
            <a:ext cx="177965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202.112.0.44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92080" y="2187779"/>
            <a:ext cx="220925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edu.cn: 202.112.0.35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292080" y="2894571"/>
            <a:ext cx="272863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sjtu.edu.cn: 202.120.2.101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8" name="直接箭头连接符 7"/>
          <p:cNvCxnSpPr>
            <a:stCxn id="4" idx="3"/>
            <a:endCxn id="6" idx="1"/>
          </p:cNvCxnSpPr>
          <p:nvPr/>
        </p:nvCxnSpPr>
        <p:spPr>
          <a:xfrm flipV="1">
            <a:off x="2539712" y="1529998"/>
            <a:ext cx="2752368" cy="1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11" idx="3"/>
            <a:endCxn id="27" idx="1"/>
          </p:cNvCxnSpPr>
          <p:nvPr/>
        </p:nvCxnSpPr>
        <p:spPr>
          <a:xfrm>
            <a:off x="3203848" y="2370599"/>
            <a:ext cx="2088232" cy="1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45" idx="3"/>
            <a:endCxn id="29" idx="1"/>
          </p:cNvCxnSpPr>
          <p:nvPr/>
        </p:nvCxnSpPr>
        <p:spPr>
          <a:xfrm>
            <a:off x="3923928" y="3076694"/>
            <a:ext cx="1368152" cy="25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7102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67584" y="1341248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5536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31720" y="2180604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1517941" y="1594897"/>
            <a:ext cx="459366" cy="712048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2206033" y="1618853"/>
            <a:ext cx="459366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667584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51800" y="2886699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edu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362792" y="3590395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fudan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23362" y="3590396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sjtu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9" name="肘形连接符 48"/>
          <p:cNvCxnSpPr>
            <a:stCxn id="11" idx="2"/>
            <a:endCxn id="44" idx="0"/>
          </p:cNvCxnSpPr>
          <p:nvPr/>
        </p:nvCxnSpPr>
        <p:spPr>
          <a:xfrm rot="5400000">
            <a:off x="2272664" y="2391578"/>
            <a:ext cx="326105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11" idx="2"/>
            <a:endCxn id="45" idx="0"/>
          </p:cNvCxnSpPr>
          <p:nvPr/>
        </p:nvCxnSpPr>
        <p:spPr>
          <a:xfrm rot="16200000" flipH="1">
            <a:off x="2964772" y="2363606"/>
            <a:ext cx="326105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2981507" y="3084038"/>
            <a:ext cx="323706" cy="68900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3661792" y="3092761"/>
            <a:ext cx="323707" cy="67156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3043768" y="4294093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3657776" y="3792442"/>
            <a:ext cx="323707" cy="67959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2331720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ipads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2961955" y="4479912"/>
            <a:ext cx="323707" cy="71204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3763848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3678019" y="4475896"/>
            <a:ext cx="323707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57200" y="1357689"/>
            <a:ext cx="121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198.41.0.4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345332"/>
            <a:ext cx="177965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202.112.0.44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92080" y="2187779"/>
            <a:ext cx="220925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edu.cn: 202.112.0.35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292080" y="2894571"/>
            <a:ext cx="272863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sjtu.edu.cn: 202.120.2.101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8" name="直接箭头连接符 7"/>
          <p:cNvCxnSpPr>
            <a:stCxn id="4" idx="3"/>
            <a:endCxn id="6" idx="1"/>
          </p:cNvCxnSpPr>
          <p:nvPr/>
        </p:nvCxnSpPr>
        <p:spPr>
          <a:xfrm flipV="1">
            <a:off x="2539712" y="1529998"/>
            <a:ext cx="2752368" cy="1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11" idx="3"/>
            <a:endCxn id="27" idx="1"/>
          </p:cNvCxnSpPr>
          <p:nvPr/>
        </p:nvCxnSpPr>
        <p:spPr>
          <a:xfrm>
            <a:off x="3203848" y="2370599"/>
            <a:ext cx="2088232" cy="1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45" idx="3"/>
            <a:endCxn id="29" idx="1"/>
          </p:cNvCxnSpPr>
          <p:nvPr/>
        </p:nvCxnSpPr>
        <p:spPr>
          <a:xfrm>
            <a:off x="3923928" y="3076694"/>
            <a:ext cx="1368152" cy="25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5292080" y="3590395"/>
            <a:ext cx="287129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se.sjtu.edu.cn: 202.120.40.2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35" name="直接箭头连接符 34"/>
          <p:cNvCxnSpPr>
            <a:stCxn id="47" idx="3"/>
            <a:endCxn id="34" idx="1"/>
          </p:cNvCxnSpPr>
          <p:nvPr/>
        </p:nvCxnSpPr>
        <p:spPr>
          <a:xfrm flipV="1">
            <a:off x="4595490" y="3775061"/>
            <a:ext cx="696590" cy="53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204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67584" y="1341248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5536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31720" y="2180604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1517941" y="1594897"/>
            <a:ext cx="459366" cy="712048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2206033" y="1618853"/>
            <a:ext cx="459366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667584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51800" y="2886699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edu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362792" y="3590395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fudan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23362" y="3590396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sjtu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9" name="肘形连接符 48"/>
          <p:cNvCxnSpPr>
            <a:stCxn id="11" idx="2"/>
            <a:endCxn id="44" idx="0"/>
          </p:cNvCxnSpPr>
          <p:nvPr/>
        </p:nvCxnSpPr>
        <p:spPr>
          <a:xfrm rot="5400000">
            <a:off x="2272664" y="2391578"/>
            <a:ext cx="326105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11" idx="2"/>
            <a:endCxn id="45" idx="0"/>
          </p:cNvCxnSpPr>
          <p:nvPr/>
        </p:nvCxnSpPr>
        <p:spPr>
          <a:xfrm rot="16200000" flipH="1">
            <a:off x="2964772" y="2363606"/>
            <a:ext cx="326105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2981507" y="3084038"/>
            <a:ext cx="323706" cy="68900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3661792" y="3092761"/>
            <a:ext cx="323707" cy="67156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3043768" y="4294093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3657776" y="3792442"/>
            <a:ext cx="323707" cy="67959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2331720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ipads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2961955" y="4479912"/>
            <a:ext cx="323707" cy="71204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3763848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3678019" y="4475896"/>
            <a:ext cx="323707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57200" y="1357689"/>
            <a:ext cx="121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198.41.0.4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345332"/>
            <a:ext cx="177965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202.112.0.44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92080" y="2187779"/>
            <a:ext cx="220925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edu.cn: 202.112.0.35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292080" y="2894571"/>
            <a:ext cx="272863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sjtu.edu.cn: 202.120.2.101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8" name="直接箭头连接符 7"/>
          <p:cNvCxnSpPr>
            <a:stCxn id="4" idx="3"/>
            <a:endCxn id="6" idx="1"/>
          </p:cNvCxnSpPr>
          <p:nvPr/>
        </p:nvCxnSpPr>
        <p:spPr>
          <a:xfrm flipV="1">
            <a:off x="2539712" y="1529998"/>
            <a:ext cx="2752368" cy="1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11" idx="3"/>
            <a:endCxn id="27" idx="1"/>
          </p:cNvCxnSpPr>
          <p:nvPr/>
        </p:nvCxnSpPr>
        <p:spPr>
          <a:xfrm>
            <a:off x="3203848" y="2370599"/>
            <a:ext cx="2088232" cy="1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45" idx="3"/>
            <a:endCxn id="29" idx="1"/>
          </p:cNvCxnSpPr>
          <p:nvPr/>
        </p:nvCxnSpPr>
        <p:spPr>
          <a:xfrm>
            <a:off x="3923928" y="3076694"/>
            <a:ext cx="1368152" cy="25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5292080" y="3590395"/>
            <a:ext cx="299312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se.sjtu.edu.cn: 202.120.2.101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35" name="直接箭头连接符 34"/>
          <p:cNvCxnSpPr>
            <a:stCxn id="47" idx="3"/>
            <a:endCxn id="34" idx="1"/>
          </p:cNvCxnSpPr>
          <p:nvPr/>
        </p:nvCxnSpPr>
        <p:spPr>
          <a:xfrm flipV="1">
            <a:off x="4595490" y="3775061"/>
            <a:ext cx="696590" cy="53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5292080" y="4304750"/>
            <a:ext cx="369364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ipads.se.sjtu.edu.cn: 202.120.40.188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37" name="直接箭头连接符 36"/>
          <p:cNvCxnSpPr>
            <a:stCxn id="57" idx="3"/>
            <a:endCxn id="36" idx="1"/>
          </p:cNvCxnSpPr>
          <p:nvPr/>
        </p:nvCxnSpPr>
        <p:spPr>
          <a:xfrm>
            <a:off x="3915896" y="4484088"/>
            <a:ext cx="1376184" cy="53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6788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Context in DNS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Names in DNS are </a:t>
            </a:r>
            <a:r>
              <a:rPr lang="en-US" altLang="zh-CN" sz="2400" b="1" dirty="0">
                <a:solidFill>
                  <a:srgbClr val="0096FF"/>
                </a:solidFill>
              </a:rPr>
              <a:t>global</a:t>
            </a:r>
            <a:r>
              <a:rPr lang="en-US" altLang="zh-CN" sz="2400" dirty="0"/>
              <a:t> (context-free)</a:t>
            </a:r>
          </a:p>
          <a:p>
            <a:pPr lvl="1"/>
            <a:r>
              <a:rPr lang="en-US" altLang="zh-CN" sz="2000" dirty="0"/>
              <a:t>A hostname means the same thing everywhere in DNS</a:t>
            </a:r>
          </a:p>
          <a:p>
            <a:r>
              <a:rPr lang="en-US" altLang="zh-CN" sz="2400" dirty="0"/>
              <a:t>Actually, it should be "</a:t>
            </a:r>
            <a:r>
              <a:rPr lang="en-US" altLang="zh-CN" sz="2400" dirty="0" err="1"/>
              <a:t>ipads.se.sjtu.edu.cn</a:t>
            </a:r>
            <a:r>
              <a:rPr lang="en-US" altLang="zh-CN" sz="2400" dirty="0">
                <a:solidFill>
                  <a:srgbClr val="FF0000"/>
                </a:solidFill>
              </a:rPr>
              <a:t>.</a:t>
            </a:r>
            <a:r>
              <a:rPr lang="en-US" altLang="zh-CN" sz="2400" dirty="0"/>
              <a:t>"</a:t>
            </a:r>
          </a:p>
          <a:p>
            <a:pPr lvl="1"/>
            <a:r>
              <a:rPr lang="en-US" altLang="zh-CN" sz="2000" dirty="0"/>
              <a:t>A hostname is a list of domain names concatenated with dots</a:t>
            </a:r>
          </a:p>
          <a:p>
            <a:pPr lvl="1"/>
            <a:r>
              <a:rPr lang="en-US" altLang="zh-CN" sz="2000" dirty="0"/>
              <a:t>The root domain is unnamed, i.e., "." + blank</a:t>
            </a: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6732240" y="2713484"/>
            <a:ext cx="360040" cy="0"/>
          </a:xfrm>
          <a:prstGeom prst="straightConnector1">
            <a:avLst/>
          </a:prstGeom>
          <a:ln w="38100"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895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Fault Tolerant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Each zone can have </a:t>
            </a:r>
            <a:r>
              <a:rPr lang="en-US" altLang="zh-CN" b="1" dirty="0">
                <a:solidFill>
                  <a:srgbClr val="0096FF"/>
                </a:solidFill>
              </a:rPr>
              <a:t>multiple</a:t>
            </a:r>
            <a:r>
              <a:rPr lang="en-US" altLang="zh-CN" dirty="0"/>
              <a:t> name servers</a:t>
            </a:r>
          </a:p>
          <a:p>
            <a:pPr lvl="1"/>
            <a:r>
              <a:rPr lang="en-US" altLang="zh-CN" dirty="0"/>
              <a:t>A </a:t>
            </a:r>
            <a:r>
              <a:rPr lang="en-US" altLang="zh-CN" b="1" dirty="0"/>
              <a:t>delegation</a:t>
            </a:r>
            <a:r>
              <a:rPr lang="en-US" altLang="zh-CN" dirty="0"/>
              <a:t> usually contains a list of name servers</a:t>
            </a:r>
          </a:p>
          <a:p>
            <a:pPr lvl="1"/>
            <a:r>
              <a:rPr lang="en-US" altLang="zh-CN" dirty="0"/>
              <a:t>If one name server is down, others can be used</a:t>
            </a:r>
          </a:p>
        </p:txBody>
      </p:sp>
    </p:spTree>
    <p:extLst>
      <p:ext uri="{BB962C8B-B14F-4D97-AF65-F5344CB8AC3E}">
        <p14:creationId xmlns:p14="http://schemas.microsoft.com/office/powerpoint/2010/main" val="3419294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Three Enhancements on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1. The initial DNS request can go to any name server, not just the root server</a:t>
            </a:r>
          </a:p>
          <a:p>
            <a:pPr lvl="1"/>
            <a:r>
              <a:rPr lang="en-US" altLang="zh-CN" sz="2000" dirty="0"/>
              <a:t>Even on your own machine: </a:t>
            </a:r>
            <a:r>
              <a:rPr lang="en-US" altLang="zh-CN" sz="2000" dirty="0">
                <a:solidFill>
                  <a:srgbClr val="0096FF"/>
                </a:solidFill>
              </a:rPr>
              <a:t>/</a:t>
            </a:r>
            <a:r>
              <a:rPr lang="en-US" altLang="zh-CN" sz="2000" dirty="0" err="1">
                <a:solidFill>
                  <a:srgbClr val="0096FF"/>
                </a:solidFill>
              </a:rPr>
              <a:t>etc</a:t>
            </a:r>
            <a:r>
              <a:rPr lang="en-US" altLang="zh-CN" sz="2000" dirty="0">
                <a:solidFill>
                  <a:srgbClr val="0096FF"/>
                </a:solidFill>
              </a:rPr>
              <a:t>/hosts</a:t>
            </a:r>
          </a:p>
          <a:p>
            <a:pPr lvl="1"/>
            <a:r>
              <a:rPr lang="en-US" altLang="zh-CN" sz="2000" dirty="0"/>
              <a:t>You can specific name servers in </a:t>
            </a:r>
            <a:r>
              <a:rPr lang="en-US" altLang="zh-CN" sz="2000" dirty="0">
                <a:solidFill>
                  <a:srgbClr val="0096FF"/>
                </a:solidFill>
              </a:rPr>
              <a:t>/</a:t>
            </a:r>
            <a:r>
              <a:rPr lang="en-US" altLang="zh-CN" sz="2000" dirty="0" err="1">
                <a:solidFill>
                  <a:srgbClr val="0096FF"/>
                </a:solidFill>
              </a:rPr>
              <a:t>etc</a:t>
            </a:r>
            <a:r>
              <a:rPr lang="en-US" altLang="zh-CN" sz="2000" dirty="0">
                <a:solidFill>
                  <a:srgbClr val="0096FF"/>
                </a:solidFill>
              </a:rPr>
              <a:t>/</a:t>
            </a:r>
            <a:r>
              <a:rPr lang="en-US" altLang="zh-CN" sz="2000" dirty="0" err="1">
                <a:solidFill>
                  <a:srgbClr val="0096FF"/>
                </a:solidFill>
              </a:rPr>
              <a:t>resolv.conf</a:t>
            </a:r>
            <a:endParaRPr lang="en-US" altLang="zh-CN" sz="2000" dirty="0">
              <a:solidFill>
                <a:srgbClr val="0096FF"/>
              </a:solidFill>
            </a:endParaRPr>
          </a:p>
          <a:p>
            <a:pPr lvl="1"/>
            <a:r>
              <a:rPr lang="en-US" altLang="zh-CN" sz="2000" dirty="0"/>
              <a:t>If no record, just returns address of the root server</a:t>
            </a:r>
          </a:p>
          <a:p>
            <a:pPr lvl="1"/>
            <a:endParaRPr lang="en-US" altLang="zh-CN" sz="2000" dirty="0"/>
          </a:p>
          <a:p>
            <a:pPr lvl="1"/>
            <a:r>
              <a:rPr lang="en-US" altLang="zh-CN" sz="2000" b="1" dirty="0">
                <a:solidFill>
                  <a:srgbClr val="C00000"/>
                </a:solidFill>
              </a:rPr>
              <a:t>Q</a:t>
            </a:r>
            <a:r>
              <a:rPr lang="en-US" altLang="zh-CN" sz="2000" dirty="0">
                <a:solidFill>
                  <a:srgbClr val="C00000"/>
                </a:solidFill>
              </a:rPr>
              <a:t>: what are the benefits?</a:t>
            </a:r>
          </a:p>
        </p:txBody>
      </p:sp>
    </p:spTree>
    <p:extLst>
      <p:ext uri="{BB962C8B-B14F-4D97-AF65-F5344CB8AC3E}">
        <p14:creationId xmlns:p14="http://schemas.microsoft.com/office/powerpoint/2010/main" val="4073753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Three Enhancements on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2. Recursion</a:t>
            </a:r>
          </a:p>
          <a:p>
            <a:pPr lvl="1"/>
            <a:r>
              <a:rPr lang="en-US" altLang="zh-CN" sz="2000" dirty="0"/>
              <a:t>A client asks a name server "</a:t>
            </a:r>
            <a:r>
              <a:rPr lang="en-US" altLang="zh-CN" sz="2000" dirty="0" err="1">
                <a:solidFill>
                  <a:srgbClr val="0096FF"/>
                </a:solidFill>
              </a:rPr>
              <a:t>www.baidu.com</a:t>
            </a:r>
            <a:r>
              <a:rPr lang="en-US" altLang="zh-CN" sz="2000" dirty="0"/>
              <a:t>"</a:t>
            </a:r>
          </a:p>
          <a:p>
            <a:pPr lvl="1"/>
            <a:r>
              <a:rPr lang="en-US" altLang="zh-CN" sz="2000" dirty="0"/>
              <a:t>The name server </a:t>
            </a:r>
            <a:r>
              <a:rPr lang="en-US" altLang="zh-CN" sz="2000" b="1" dirty="0"/>
              <a:t>does all the lookup </a:t>
            </a:r>
            <a:r>
              <a:rPr lang="en-US" altLang="zh-CN" sz="2000" dirty="0"/>
              <a:t>through the tree and return the IP of </a:t>
            </a:r>
            <a:r>
              <a:rPr lang="en-US" altLang="zh-CN" sz="2000" dirty="0">
                <a:solidFill>
                  <a:srgbClr val="0096FF"/>
                </a:solidFill>
              </a:rPr>
              <a:t>Baidu</a:t>
            </a:r>
            <a:r>
              <a:rPr lang="en-US" altLang="zh-CN" sz="2000" dirty="0"/>
              <a:t> to the client</a:t>
            </a:r>
          </a:p>
          <a:p>
            <a:pPr lvl="1"/>
            <a:r>
              <a:rPr lang="en-US" altLang="zh-CN" sz="2000" dirty="0"/>
              <a:t>Usually, a name server has a better network connection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7701495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DNS Request Process</a:t>
            </a:r>
          </a:p>
        </p:txBody>
      </p:sp>
      <p:sp>
        <p:nvSpPr>
          <p:cNvPr id="4710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619100" indent="-238115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952462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333447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1714431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095416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476401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2857386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238370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C5436175-DB4E-6C42-A46C-275E7B7B1F66}" type="slidenum">
              <a:rPr lang="zh-CN" altLang="en-US" sz="1167" b="0">
                <a:latin typeface="Arial" panose="020B0604020202020204" pitchFamily="34" charset="0"/>
                <a:ea typeface="Adobe 楷体 Std R" charset="0"/>
                <a:cs typeface="Arial" panose="020B0604020202020204" pitchFamily="34" charset="0"/>
              </a:rPr>
              <a:pPr/>
              <a:t>23</a:t>
            </a:fld>
            <a:endParaRPr lang="en-US" altLang="zh-CN" sz="1167" b="0">
              <a:latin typeface="Arial" panose="020B0604020202020204" pitchFamily="34" charset="0"/>
              <a:ea typeface="Adobe 楷体 Std R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272084" y="4254500"/>
            <a:ext cx="2730500" cy="698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Name client</a:t>
            </a:r>
          </a:p>
        </p:txBody>
      </p:sp>
      <p:cxnSp>
        <p:nvCxnSpPr>
          <p:cNvPr id="47108" name="Straight Arrow Connector 12"/>
          <p:cNvCxnSpPr>
            <a:cxnSpLocks noChangeShapeType="1"/>
          </p:cNvCxnSpPr>
          <p:nvPr/>
        </p:nvCxnSpPr>
        <p:spPr bwMode="auto">
          <a:xfrm flipV="1">
            <a:off x="1462584" y="2349500"/>
            <a:ext cx="0" cy="190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09" name="Straight Arrow Connector 13"/>
          <p:cNvCxnSpPr>
            <a:cxnSpLocks noChangeShapeType="1"/>
          </p:cNvCxnSpPr>
          <p:nvPr/>
        </p:nvCxnSpPr>
        <p:spPr bwMode="auto">
          <a:xfrm>
            <a:off x="1716584" y="2413000"/>
            <a:ext cx="0" cy="1841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10" name="Straight Arrow Connector 16"/>
          <p:cNvCxnSpPr>
            <a:cxnSpLocks noChangeShapeType="1"/>
          </p:cNvCxnSpPr>
          <p:nvPr/>
        </p:nvCxnSpPr>
        <p:spPr bwMode="auto">
          <a:xfrm flipV="1">
            <a:off x="2351584" y="2984500"/>
            <a:ext cx="0" cy="1270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11" name="Straight Arrow Connector 22"/>
          <p:cNvCxnSpPr>
            <a:cxnSpLocks noChangeShapeType="1"/>
          </p:cNvCxnSpPr>
          <p:nvPr/>
        </p:nvCxnSpPr>
        <p:spPr bwMode="auto">
          <a:xfrm>
            <a:off x="2605584" y="3048000"/>
            <a:ext cx="0" cy="1206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12" name="Straight Arrow Connector 25"/>
          <p:cNvCxnSpPr>
            <a:cxnSpLocks noChangeShapeType="1"/>
          </p:cNvCxnSpPr>
          <p:nvPr/>
        </p:nvCxnSpPr>
        <p:spPr bwMode="auto">
          <a:xfrm flipV="1">
            <a:off x="3304084" y="3556000"/>
            <a:ext cx="0" cy="698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13" name="Straight Arrow Connector 27"/>
          <p:cNvCxnSpPr>
            <a:cxnSpLocks noChangeShapeType="1"/>
          </p:cNvCxnSpPr>
          <p:nvPr/>
        </p:nvCxnSpPr>
        <p:spPr bwMode="auto">
          <a:xfrm>
            <a:off x="3558084" y="3619500"/>
            <a:ext cx="0" cy="63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1" name="Rectangle 30"/>
          <p:cNvSpPr/>
          <p:nvPr/>
        </p:nvSpPr>
        <p:spPr bwMode="auto">
          <a:xfrm>
            <a:off x="5222866" y="4254500"/>
            <a:ext cx="2730500" cy="698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Name client</a:t>
            </a:r>
          </a:p>
        </p:txBody>
      </p:sp>
      <p:sp>
        <p:nvSpPr>
          <p:cNvPr id="32" name="Oval 31"/>
          <p:cNvSpPr/>
          <p:nvPr/>
        </p:nvSpPr>
        <p:spPr bwMode="auto">
          <a:xfrm>
            <a:off x="5159366" y="13970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500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048366" y="20320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333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000866" y="26035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167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83908" y="286676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ns.iss.edu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119" name="Straight Arrow Connector 35"/>
          <p:cNvCxnSpPr>
            <a:cxnSpLocks noChangeShapeType="1"/>
          </p:cNvCxnSpPr>
          <p:nvPr/>
        </p:nvCxnSpPr>
        <p:spPr bwMode="auto">
          <a:xfrm flipV="1">
            <a:off x="5413366" y="2349500"/>
            <a:ext cx="0" cy="190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20" name="Straight Arrow Connector 36"/>
          <p:cNvCxnSpPr>
            <a:cxnSpLocks noChangeShapeType="1"/>
          </p:cNvCxnSpPr>
          <p:nvPr/>
        </p:nvCxnSpPr>
        <p:spPr bwMode="auto">
          <a:xfrm>
            <a:off x="5577408" y="2413000"/>
            <a:ext cx="0" cy="1841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21" name="Curved Connector 43"/>
          <p:cNvCxnSpPr>
            <a:cxnSpLocks noChangeShapeType="1"/>
            <a:stCxn id="32" idx="7"/>
            <a:endCxn id="33" idx="0"/>
          </p:cNvCxnSpPr>
          <p:nvPr/>
        </p:nvCxnSpPr>
        <p:spPr bwMode="auto">
          <a:xfrm rot="16200000" flipH="1">
            <a:off x="6048367" y="1524000"/>
            <a:ext cx="486833" cy="529167"/>
          </a:xfrm>
          <a:prstGeom prst="curvedConnector3">
            <a:avLst>
              <a:gd name="adj1" fmla="val -17181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22" name="Curved Connector 45"/>
          <p:cNvCxnSpPr>
            <a:cxnSpLocks noChangeShapeType="1"/>
            <a:stCxn id="33" idx="7"/>
            <a:endCxn id="34" idx="0"/>
          </p:cNvCxnSpPr>
          <p:nvPr/>
        </p:nvCxnSpPr>
        <p:spPr bwMode="auto">
          <a:xfrm rot="16200000" flipH="1">
            <a:off x="7000867" y="2095500"/>
            <a:ext cx="423333" cy="592667"/>
          </a:xfrm>
          <a:prstGeom prst="curvedConnector3">
            <a:avLst>
              <a:gd name="adj1" fmla="val -26019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23" name="Curved Connector 49"/>
          <p:cNvCxnSpPr>
            <a:cxnSpLocks noChangeShapeType="1"/>
            <a:stCxn id="34" idx="3"/>
            <a:endCxn id="33" idx="4"/>
          </p:cNvCxnSpPr>
          <p:nvPr/>
        </p:nvCxnSpPr>
        <p:spPr bwMode="auto">
          <a:xfrm rot="5400000" flipH="1">
            <a:off x="6641033" y="2963333"/>
            <a:ext cx="423333" cy="592667"/>
          </a:xfrm>
          <a:prstGeom prst="curvedConnector3">
            <a:avLst>
              <a:gd name="adj1" fmla="val -11412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24" name="Curved Connector 53"/>
          <p:cNvCxnSpPr>
            <a:cxnSpLocks noChangeShapeType="1"/>
            <a:stCxn id="33" idx="3"/>
            <a:endCxn id="32" idx="4"/>
          </p:cNvCxnSpPr>
          <p:nvPr/>
        </p:nvCxnSpPr>
        <p:spPr bwMode="auto">
          <a:xfrm rot="5400000" flipH="1">
            <a:off x="5688533" y="2391833"/>
            <a:ext cx="486833" cy="529167"/>
          </a:xfrm>
          <a:prstGeom prst="curvedConnector3">
            <a:avLst>
              <a:gd name="adj1" fmla="val -4481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TextBox 60"/>
          <p:cNvSpPr txBox="1"/>
          <p:nvPr/>
        </p:nvSpPr>
        <p:spPr>
          <a:xfrm>
            <a:off x="827584" y="3679032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399084" y="2857501"/>
            <a:ext cx="88900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NS: for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180134" y="3234532"/>
            <a:ext cx="97790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NS: for 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Scholarly.edu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494584" y="3683000"/>
            <a:ext cx="88900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AP: for 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ginger.Scholar.edu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716584" y="3683000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669084" y="3683000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831408" y="234950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names.edu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932040" y="171450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a.root.net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1208584" y="13599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500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2097584" y="19949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333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3050084" y="25664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167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833126" y="2829720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ns.iss.edu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880626" y="2312459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names.edu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991626" y="1677459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a.root.net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74774" y="5152402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Recursion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07704" y="5152402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Non-Recursion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50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/>
      <p:bldP spid="69" grpId="0"/>
      <p:bldP spid="7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Three Enhancements on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3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3. Caching</a:t>
            </a:r>
          </a:p>
          <a:p>
            <a:pPr lvl="1"/>
            <a:r>
              <a:rPr lang="en-US" altLang="zh-CN" sz="2000" dirty="0"/>
              <a:t>DNS clients and name servers keep a cache of names</a:t>
            </a:r>
          </a:p>
          <a:p>
            <a:pPr lvl="2"/>
            <a:r>
              <a:rPr lang="en-US" altLang="zh-CN" sz="1800" dirty="0"/>
              <a:t>Your browser will not do two look-ups for one address</a:t>
            </a:r>
          </a:p>
          <a:p>
            <a:pPr lvl="1"/>
            <a:r>
              <a:rPr lang="en-US" altLang="zh-CN" sz="2000" dirty="0"/>
              <a:t>Cache has expire time limit</a:t>
            </a:r>
          </a:p>
          <a:p>
            <a:pPr lvl="2"/>
            <a:r>
              <a:rPr lang="en-US" altLang="zh-CN" sz="1800" dirty="0"/>
              <a:t>Controlled by a time-to-live parameter in the response itself</a:t>
            </a:r>
          </a:p>
          <a:p>
            <a:pPr lvl="2"/>
            <a:r>
              <a:rPr lang="en-US" altLang="zh-CN" sz="1800" dirty="0"/>
              <a:t>E.g., SJTU sets the TTL of </a:t>
            </a:r>
            <a:r>
              <a:rPr lang="en-US" altLang="zh-CN" sz="1800" dirty="0" err="1">
                <a:solidFill>
                  <a:srgbClr val="0096FF"/>
                </a:solidFill>
              </a:rPr>
              <a:t>www.sjtu.edu.cn</a:t>
            </a:r>
            <a:r>
              <a:rPr lang="zh-CN" altLang="en-US" sz="1800" dirty="0">
                <a:solidFill>
                  <a:srgbClr val="0096FF"/>
                </a:solidFill>
              </a:rPr>
              <a:t> </a:t>
            </a:r>
            <a:r>
              <a:rPr lang="en-US" altLang="zh-CN" sz="1800" dirty="0"/>
              <a:t>to</a:t>
            </a:r>
            <a:r>
              <a:rPr lang="zh-CN" altLang="en-US" sz="1800" dirty="0"/>
              <a:t> </a:t>
            </a:r>
            <a:r>
              <a:rPr lang="en-US" altLang="zh-CN" sz="1800" dirty="0"/>
              <a:t>24h</a:t>
            </a:r>
          </a:p>
          <a:p>
            <a:pPr lvl="1"/>
            <a:r>
              <a:rPr lang="en-US" altLang="zh-CN" sz="2000" dirty="0"/>
              <a:t>TTL (Time To Live)</a:t>
            </a:r>
          </a:p>
          <a:p>
            <a:pPr lvl="2"/>
            <a:r>
              <a:rPr lang="en-US" altLang="zh-CN" sz="1800" dirty="0"/>
              <a:t>Long TTL VS. short TTL</a:t>
            </a:r>
          </a:p>
          <a:p>
            <a:pPr lvl="2"/>
            <a:r>
              <a:rPr lang="en-US" altLang="zh-CN" sz="1800" b="1" dirty="0">
                <a:solidFill>
                  <a:srgbClr val="C00000"/>
                </a:solidFill>
              </a:rPr>
              <a:t>Q:</a:t>
            </a:r>
            <a:r>
              <a:rPr lang="en-US" altLang="zh-CN" sz="1800" dirty="0">
                <a:solidFill>
                  <a:srgbClr val="C00000"/>
                </a:solidFill>
              </a:rPr>
              <a:t> what are the tradeoffs?</a:t>
            </a:r>
            <a:endParaRPr lang="zh-CN" altLang="en-US" sz="1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0781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Combine These Enhancements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If:</a:t>
            </a:r>
          </a:p>
          <a:p>
            <a:pPr lvl="1"/>
            <a:r>
              <a:rPr lang="en-US" altLang="zh-CN" sz="2000" dirty="0"/>
              <a:t>Many machines at SJTU use the SJTU name server for their initial DNS query</a:t>
            </a:r>
          </a:p>
          <a:p>
            <a:pPr lvl="1"/>
            <a:r>
              <a:rPr lang="en-US" altLang="zh-CN" sz="2000" dirty="0"/>
              <a:t>The name server offers recursive querying and caching</a:t>
            </a:r>
          </a:p>
          <a:p>
            <a:r>
              <a:rPr lang="en-US" altLang="zh-CN" sz="2400" dirty="0"/>
              <a:t>Then:</a:t>
            </a:r>
          </a:p>
          <a:p>
            <a:pPr lvl="1"/>
            <a:r>
              <a:rPr lang="en-US" altLang="zh-CN" sz="2000" dirty="0"/>
              <a:t>The name server's cache will hold many bindings</a:t>
            </a:r>
          </a:p>
          <a:p>
            <a:pPr lvl="1"/>
            <a:r>
              <a:rPr lang="en-US" altLang="zh-CN" sz="2000" dirty="0"/>
              <a:t>Performance benefits from this large cache</a:t>
            </a:r>
          </a:p>
          <a:p>
            <a:pPr lvl="1"/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6426245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Other Features of DNS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At least two identical replica servers</a:t>
            </a:r>
          </a:p>
          <a:p>
            <a:pPr lvl="1"/>
            <a:r>
              <a:rPr lang="en-US" altLang="zh-CN" sz="2000" b="1" dirty="0"/>
              <a:t>80 replicas </a:t>
            </a:r>
            <a:r>
              <a:rPr lang="en-US" altLang="zh-CN" sz="2000" dirty="0"/>
              <a:t>of the root name server in 2008</a:t>
            </a:r>
          </a:p>
          <a:p>
            <a:pPr lvl="1"/>
            <a:r>
              <a:rPr lang="en-US" altLang="zh-CN" sz="2000" dirty="0"/>
              <a:t>Replicas are placed separated around the world</a:t>
            </a: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619100" indent="-238115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952462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333447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1714431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095416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476401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2857386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238370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8377769-54C6-CF41-8CCD-66B1B3C9B982}" type="slidenum">
              <a:rPr lang="zh-CN" altLang="en-US" sz="1167" b="0">
                <a:latin typeface="Calibri" charset="0"/>
                <a:ea typeface="Adobe 楷体 Std R" charset="0"/>
                <a:cs typeface="Adobe 楷体 Std R" charset="0"/>
              </a:rPr>
              <a:pPr/>
              <a:t>26</a:t>
            </a:fld>
            <a:endParaRPr lang="en-US" altLang="zh-CN" sz="1167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4BD43C3-3750-8444-82C2-28518A8C9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176" y="2750492"/>
            <a:ext cx="5975648" cy="296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1211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F7FA45-46C7-5E42-8381-E4D38C93F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Other Features of DNS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D33756-A436-624F-91D6-772939802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Organization's name server (e.g., SJTU)</a:t>
            </a:r>
          </a:p>
          <a:p>
            <a:pPr lvl="1"/>
            <a:r>
              <a:rPr lang="en-US" altLang="zh-CN" b="1" dirty="0"/>
              <a:t>Several replicas </a:t>
            </a:r>
            <a:r>
              <a:rPr lang="en-US" altLang="zh-CN" dirty="0"/>
              <a:t>in campus</a:t>
            </a:r>
          </a:p>
          <a:p>
            <a:pPr lvl="2"/>
            <a:r>
              <a:rPr lang="en-US" altLang="zh-CN" dirty="0"/>
              <a:t>To enable communications within the organization</a:t>
            </a:r>
          </a:p>
          <a:p>
            <a:pPr lvl="1"/>
            <a:r>
              <a:rPr lang="en-US" altLang="zh-CN" dirty="0"/>
              <a:t>At least one </a:t>
            </a:r>
            <a:r>
              <a:rPr lang="en-US" altLang="zh-CN" b="1" dirty="0"/>
              <a:t>out of the campus</a:t>
            </a:r>
          </a:p>
          <a:p>
            <a:pPr lvl="2"/>
            <a:r>
              <a:rPr lang="en-US" altLang="zh-CN" dirty="0"/>
              <a:t>To validate the address for outside world</a:t>
            </a:r>
          </a:p>
          <a:p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4096818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Name Discovery in DNS</a:t>
            </a:r>
            <a:r>
              <a:rPr lang="zh-CN" altLang="en-US" dirty="0"/>
              <a:t> </a:t>
            </a:r>
            <a:r>
              <a:rPr lang="en-US" altLang="zh-CN" dirty="0"/>
              <a:t>(at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first</a:t>
            </a:r>
            <a:r>
              <a:rPr lang="zh-CN" altLang="en-US" dirty="0"/>
              <a:t> </a:t>
            </a:r>
            <a:r>
              <a:rPr lang="en-US" altLang="zh-CN" dirty="0"/>
              <a:t>place)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A client must discover the name of a nearby name server</a:t>
            </a:r>
          </a:p>
          <a:p>
            <a:pPr lvl="1"/>
            <a:r>
              <a:rPr lang="en-US" altLang="zh-CN" sz="2000" dirty="0"/>
              <a:t>Name discovery broadcast to ISP at first time</a:t>
            </a:r>
          </a:p>
          <a:p>
            <a:pPr lvl="1"/>
            <a:r>
              <a:rPr lang="en-US" altLang="zh-CN" sz="2000" dirty="0"/>
              <a:t>Ask network manager</a:t>
            </a:r>
          </a:p>
          <a:p>
            <a:pPr lvl="1"/>
            <a:r>
              <a:rPr lang="en-US" altLang="zh-CN" sz="2000" dirty="0"/>
              <a:t>Ask by email, Google, etc.</a:t>
            </a:r>
          </a:p>
        </p:txBody>
      </p:sp>
    </p:spTree>
    <p:extLst>
      <p:ext uri="{BB962C8B-B14F-4D97-AF65-F5344CB8AC3E}">
        <p14:creationId xmlns:p14="http://schemas.microsoft.com/office/powerpoint/2010/main" val="32501667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Comparing Hostname &amp; Filename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651304" cy="3900264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2400" dirty="0"/>
              <a:t>They are both for more </a:t>
            </a:r>
            <a:r>
              <a:rPr lang="en-US" altLang="zh-CN" sz="2400" b="1" dirty="0"/>
              <a:t>user friendly</a:t>
            </a:r>
          </a:p>
          <a:p>
            <a:pPr lvl="1"/>
            <a:r>
              <a:rPr lang="en-US" altLang="zh-CN" sz="2000" dirty="0"/>
              <a:t>File-name -&gt;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number</a:t>
            </a:r>
          </a:p>
          <a:p>
            <a:pPr lvl="1"/>
            <a:r>
              <a:rPr lang="en-US" altLang="zh-CN" sz="2000" dirty="0"/>
              <a:t>Host-name -&gt; IP address</a:t>
            </a:r>
          </a:p>
          <a:p>
            <a:pPr lvl="1"/>
            <a:r>
              <a:rPr lang="en-US" altLang="zh-CN" sz="2000" dirty="0"/>
              <a:t>The file-name and host-name are </a:t>
            </a:r>
            <a:r>
              <a:rPr lang="en-US" altLang="zh-CN" sz="2000" b="1" dirty="0">
                <a:solidFill>
                  <a:srgbClr val="0096FF"/>
                </a:solidFill>
              </a:rPr>
              <a:t>hierarchical</a:t>
            </a:r>
            <a:r>
              <a:rPr lang="en-US" altLang="zh-CN" sz="2000" dirty="0"/>
              <a:t>;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num and IP address are </a:t>
            </a:r>
            <a:r>
              <a:rPr lang="en-US" altLang="zh-CN" sz="2000" b="1" dirty="0">
                <a:solidFill>
                  <a:srgbClr val="0096FF"/>
                </a:solidFill>
              </a:rPr>
              <a:t>plane</a:t>
            </a:r>
          </a:p>
          <a:p>
            <a:r>
              <a:rPr lang="en-US" altLang="zh-CN" sz="2400" dirty="0"/>
              <a:t>They are both </a:t>
            </a:r>
            <a:r>
              <a:rPr lang="en-US" altLang="zh-CN" sz="2400" b="1" dirty="0">
                <a:solidFill>
                  <a:srgbClr val="0096FF"/>
                </a:solidFill>
              </a:rPr>
              <a:t>not</a:t>
            </a:r>
            <a:r>
              <a:rPr lang="en-US" altLang="zh-CN" sz="2400" dirty="0"/>
              <a:t> a part of the object</a:t>
            </a:r>
          </a:p>
          <a:p>
            <a:pPr lvl="1"/>
            <a:r>
              <a:rPr lang="en-US" altLang="zh-CN" sz="2000" dirty="0"/>
              <a:t>File-name is not a part of a file (stored in directory)</a:t>
            </a:r>
          </a:p>
          <a:p>
            <a:pPr lvl="1"/>
            <a:r>
              <a:rPr lang="en-US" altLang="zh-CN" sz="2000" dirty="0"/>
              <a:t>Host-name is not a part of a website (stored on name server)</a:t>
            </a:r>
          </a:p>
          <a:p>
            <a:r>
              <a:rPr lang="en-US" altLang="zh-CN" sz="2200" dirty="0"/>
              <a:t>Name and value binding</a:t>
            </a:r>
          </a:p>
          <a:p>
            <a:pPr lvl="1"/>
            <a:r>
              <a:rPr lang="en-US" altLang="zh-CN" sz="2000" dirty="0"/>
              <a:t>File:   1-name -&gt; N-values (no); N-name -&gt; 1-value (yes)</a:t>
            </a:r>
          </a:p>
          <a:p>
            <a:pPr lvl="1"/>
            <a:r>
              <a:rPr lang="en-US" altLang="zh-CN" sz="2000" dirty="0"/>
              <a:t>DNS: 1-name -&gt; N-values (</a:t>
            </a:r>
            <a:r>
              <a:rPr lang="en-US" altLang="zh-CN" sz="2000" b="1" dirty="0">
                <a:solidFill>
                  <a:srgbClr val="0096FF"/>
                </a:solidFill>
              </a:rPr>
              <a:t>yes</a:t>
            </a:r>
            <a:r>
              <a:rPr lang="en-US" altLang="zh-CN" sz="2000" dirty="0"/>
              <a:t>); N-name -&gt; 1-value (yes)</a:t>
            </a:r>
          </a:p>
        </p:txBody>
      </p:sp>
    </p:spTree>
    <p:extLst>
      <p:ext uri="{BB962C8B-B14F-4D97-AF65-F5344CB8AC3E}">
        <p14:creationId xmlns:p14="http://schemas.microsoft.com/office/powerpoint/2010/main" val="106191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Behind the DNS</a:t>
            </a:r>
            <a:r>
              <a:rPr lang="zh-CN" altLang="en-US" dirty="0"/>
              <a:t> </a:t>
            </a:r>
            <a:r>
              <a:rPr lang="en-US" altLang="zh-CN" dirty="0"/>
              <a:t>Design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Why was DNS designed in this way?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67179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Benefits of Hierarchical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Hierarchies delegate responsibility</a:t>
            </a:r>
          </a:p>
          <a:p>
            <a:r>
              <a:rPr lang="en-US" altLang="zh-CN" dirty="0"/>
              <a:t>Each zone is only responsible for a small portion</a:t>
            </a:r>
          </a:p>
          <a:p>
            <a:r>
              <a:rPr lang="en-US" altLang="zh-CN" dirty="0"/>
              <a:t>Hierarchies also limit interaction between modules</a:t>
            </a:r>
          </a:p>
          <a:p>
            <a:endParaRPr lang="en-US" altLang="zh-CN" dirty="0"/>
          </a:p>
          <a:p>
            <a:pPr marL="342900" lvl="1" indent="-342900">
              <a:spcBef>
                <a:spcPts val="1200"/>
              </a:spcBef>
              <a:buFont typeface="Arial" pitchFamily="34" charset="0"/>
              <a:buChar char="•"/>
            </a:pPr>
            <a:r>
              <a:rPr lang="en-US" altLang="zh-CN" dirty="0"/>
              <a:t>A type of </a:t>
            </a:r>
            <a:r>
              <a:rPr lang="en-US" altLang="zh-CN" b="1" dirty="0">
                <a:solidFill>
                  <a:srgbClr val="0096FF"/>
                </a:solidFill>
              </a:rPr>
              <a:t>de-centralization 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27950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Good Points on DNS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b="1" dirty="0"/>
              <a:t>Global names </a:t>
            </a:r>
            <a:r>
              <a:rPr lang="en-US" altLang="zh-CN" sz="2400" dirty="0"/>
              <a:t>(assuming same root servers)</a:t>
            </a:r>
          </a:p>
          <a:p>
            <a:pPr lvl="1"/>
            <a:r>
              <a:rPr lang="en-US" altLang="zh-CN" sz="2000" dirty="0"/>
              <a:t>No need to specific a context</a:t>
            </a:r>
          </a:p>
          <a:p>
            <a:pPr lvl="1"/>
            <a:r>
              <a:rPr lang="en-US" altLang="zh-CN" sz="2000" dirty="0"/>
              <a:t>DNS has no trouble generating unique names</a:t>
            </a:r>
          </a:p>
          <a:p>
            <a:pPr lvl="1"/>
            <a:r>
              <a:rPr lang="en-US" altLang="zh-CN" sz="2000" dirty="0"/>
              <a:t>The name can also be user-friendly</a:t>
            </a:r>
          </a:p>
          <a:p>
            <a:r>
              <a:rPr lang="en-US" altLang="zh-CN" sz="2400" b="1" dirty="0"/>
              <a:t>Scalable</a:t>
            </a:r>
            <a:r>
              <a:rPr lang="en-US" altLang="zh-CN" sz="2400" dirty="0"/>
              <a:t> in performance</a:t>
            </a:r>
          </a:p>
          <a:p>
            <a:pPr lvl="1"/>
            <a:r>
              <a:rPr lang="en-US" altLang="zh-CN" sz="2000" dirty="0"/>
              <a:t>Simplicity: look-up is simple and can be done by a PC</a:t>
            </a:r>
          </a:p>
          <a:p>
            <a:pPr lvl="1"/>
            <a:r>
              <a:rPr lang="en-US" altLang="zh-CN" sz="2000" dirty="0"/>
              <a:t>Caching: reduce number of total queries</a:t>
            </a:r>
          </a:p>
          <a:p>
            <a:pPr lvl="1"/>
            <a:r>
              <a:rPr lang="en-US" altLang="zh-CN" sz="2000" dirty="0"/>
              <a:t>Delegation: many name severs handle lookups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7007789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Good Points on DNS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/>
              <a:t>Scalable</a:t>
            </a:r>
            <a:r>
              <a:rPr lang="en-US" altLang="zh-CN" sz="2400" dirty="0"/>
              <a:t> in management</a:t>
            </a:r>
          </a:p>
          <a:p>
            <a:pPr lvl="1"/>
            <a:r>
              <a:rPr lang="en-US" altLang="zh-CN" sz="2000" dirty="0"/>
              <a:t>Each zone makes its own policy decision on binding</a:t>
            </a:r>
          </a:p>
          <a:p>
            <a:pPr lvl="1"/>
            <a:r>
              <a:rPr lang="en-US" altLang="zh-CN" sz="2000" dirty="0"/>
              <a:t>Hierarchy is great here</a:t>
            </a:r>
          </a:p>
          <a:p>
            <a:r>
              <a:rPr lang="en-US" altLang="zh-CN" sz="2400" b="1" dirty="0"/>
              <a:t>Fault tolerant</a:t>
            </a:r>
          </a:p>
          <a:p>
            <a:pPr lvl="1"/>
            <a:r>
              <a:rPr lang="en-US" altLang="zh-CN" sz="2000" dirty="0"/>
              <a:t>If one name server breaks, other will still work</a:t>
            </a:r>
          </a:p>
          <a:p>
            <a:pPr lvl="1"/>
            <a:r>
              <a:rPr lang="en-US" altLang="zh-CN" sz="2000" dirty="0"/>
              <a:t>Duplicated name server for a same zone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9734435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Bad Points on DNS Design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Policy</a:t>
            </a:r>
          </a:p>
          <a:p>
            <a:pPr lvl="1"/>
            <a:r>
              <a:rPr lang="en-US" altLang="zh-CN" sz="2000" dirty="0"/>
              <a:t>Who should control the root zone, .com zone, </a:t>
            </a:r>
            <a:r>
              <a:rPr lang="en-US" altLang="zh-CN" sz="2000" dirty="0" err="1"/>
              <a:t>etc</a:t>
            </a:r>
            <a:r>
              <a:rPr lang="en-US" altLang="zh-CN" sz="2000" dirty="0"/>
              <a:t>? Governments?</a:t>
            </a:r>
          </a:p>
          <a:p>
            <a:r>
              <a:rPr lang="en-US" altLang="zh-CN" sz="2400" dirty="0"/>
              <a:t>Significant load on root servers</a:t>
            </a:r>
          </a:p>
          <a:p>
            <a:pPr lvl="1"/>
            <a:r>
              <a:rPr lang="en-US" altLang="zh-CN" sz="2000" dirty="0"/>
              <a:t>Many DNS clients starts by talking to root server</a:t>
            </a:r>
          </a:p>
          <a:p>
            <a:pPr lvl="1"/>
            <a:r>
              <a:rPr lang="en-US" altLang="zh-CN" sz="2000" dirty="0"/>
              <a:t>Many queries for non-existent names, becomes a </a:t>
            </a:r>
            <a:r>
              <a:rPr lang="en-US" altLang="zh-CN" sz="2000" dirty="0" err="1"/>
              <a:t>DoS</a:t>
            </a:r>
            <a:r>
              <a:rPr lang="zh-CN" altLang="en-US" sz="2000" dirty="0"/>
              <a:t> </a:t>
            </a:r>
            <a:r>
              <a:rPr lang="en-US" altLang="zh-CN" sz="2000" dirty="0"/>
              <a:t>attack</a:t>
            </a:r>
          </a:p>
          <a:p>
            <a:r>
              <a:rPr lang="en-US" altLang="zh-CN" sz="2400" dirty="0"/>
              <a:t>Security</a:t>
            </a:r>
          </a:p>
          <a:p>
            <a:pPr lvl="1"/>
            <a:r>
              <a:rPr lang="en-US" altLang="zh-CN" sz="2000" dirty="0"/>
              <a:t>How does a client know if the response is correct?</a:t>
            </a:r>
          </a:p>
          <a:p>
            <a:pPr lvl="1"/>
            <a:r>
              <a:rPr lang="en-US" altLang="zh-CN" sz="2000" dirty="0"/>
              <a:t>How does VeriSign know "change </a:t>
            </a:r>
            <a:r>
              <a:rPr lang="en-US" altLang="zh-CN" sz="2000" dirty="0" err="1"/>
              <a:t>Amazon.com</a:t>
            </a:r>
            <a:r>
              <a:rPr lang="en-US" altLang="zh-CN" sz="2000" dirty="0"/>
              <a:t> IP" is legal?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1435003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DNS Amplification Attack</a:t>
            </a:r>
            <a:endParaRPr lang="zh-CN" altLang="en-US" dirty="0"/>
          </a:p>
        </p:txBody>
      </p:sp>
      <p:pic>
        <p:nvPicPr>
          <p:cNvPr id="1026" name="Picture 2" descr="http://s11.sinaimg.cn/large/002Ekp8Ity6EuBfJoHU6a&amp;6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77" y="1201316"/>
            <a:ext cx="6207646" cy="434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1022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DNS Security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1800" dirty="0"/>
              <a:t>DNS Hijack: Cutting the binding between name and IP</a:t>
            </a:r>
          </a:p>
          <a:p>
            <a:r>
              <a:rPr lang="en-US" altLang="zh-CN" sz="1800" dirty="0"/>
              <a:t>DNS </a:t>
            </a:r>
            <a:r>
              <a:rPr lang="en-US" altLang="zh-CN" sz="1800" dirty="0" err="1"/>
              <a:t>DoS</a:t>
            </a:r>
            <a:r>
              <a:rPr lang="zh-CN" altLang="en-US" sz="1800" dirty="0"/>
              <a:t> </a:t>
            </a:r>
            <a:r>
              <a:rPr lang="en-US" altLang="zh-CN" sz="1800" dirty="0"/>
              <a:t>(Denial</a:t>
            </a:r>
            <a:r>
              <a:rPr lang="zh-CN" altLang="en-US" sz="1800" dirty="0"/>
              <a:t> </a:t>
            </a:r>
            <a:r>
              <a:rPr lang="en-US" altLang="zh-CN" sz="1800" dirty="0"/>
              <a:t>of</a:t>
            </a:r>
            <a:r>
              <a:rPr lang="zh-CN" altLang="en-US" sz="1800" dirty="0"/>
              <a:t> </a:t>
            </a:r>
            <a:r>
              <a:rPr lang="en-US" altLang="zh-CN" sz="1800" dirty="0"/>
              <a:t>Service)</a:t>
            </a:r>
            <a:r>
              <a:rPr lang="zh-CN" altLang="en-US" sz="1800" dirty="0"/>
              <a:t> </a:t>
            </a:r>
            <a:r>
              <a:rPr lang="en-US" altLang="zh-CN" sz="1800" dirty="0"/>
              <a:t>attack</a:t>
            </a:r>
            <a:endParaRPr lang="en-US" altLang="zh-CN" sz="2000" dirty="0"/>
          </a:p>
          <a:p>
            <a:pPr lvl="1"/>
            <a:r>
              <a:rPr lang="en-US" altLang="zh-CN" sz="1800" dirty="0"/>
              <a:t>BAOFENG.com &amp; </a:t>
            </a:r>
            <a:r>
              <a:rPr lang="en-US" altLang="zh-CN" sz="1800" dirty="0" err="1"/>
              <a:t>DNSPod</a:t>
            </a:r>
            <a:endParaRPr lang="en-US" altLang="zh-CN" sz="1800" dirty="0"/>
          </a:p>
          <a:p>
            <a:pPr lvl="1"/>
            <a:r>
              <a:rPr lang="en-US" altLang="zh-CN" sz="1800" dirty="0"/>
              <a:t>2009-5-18: </a:t>
            </a:r>
            <a:r>
              <a:rPr lang="en-US" altLang="zh-CN" sz="1800" dirty="0" err="1"/>
              <a:t>DNSPod</a:t>
            </a:r>
            <a:r>
              <a:rPr lang="en-US" altLang="zh-CN" sz="1800" dirty="0"/>
              <a:t> was attacked and banned</a:t>
            </a:r>
          </a:p>
          <a:p>
            <a:pPr lvl="1"/>
            <a:r>
              <a:rPr lang="en-US" altLang="zh-CN" sz="1800" dirty="0"/>
              <a:t>2009-5-19: The Internet in China was almost down</a:t>
            </a:r>
          </a:p>
          <a:p>
            <a:pPr lvl="1"/>
            <a:r>
              <a:rPr lang="en-US" altLang="zh-CN" sz="1800" dirty="0"/>
              <a:t>Fixed timer: query for BAOFENG.com once per second!</a:t>
            </a:r>
          </a:p>
          <a:p>
            <a:r>
              <a:rPr lang="en-US" altLang="zh-CN" sz="1800" dirty="0"/>
              <a:t>Solutions</a:t>
            </a:r>
          </a:p>
          <a:p>
            <a:pPr lvl="1"/>
            <a:r>
              <a:rPr lang="en-US" altLang="zh-CN" sz="1800" dirty="0"/>
              <a:t>/</a:t>
            </a:r>
            <a:r>
              <a:rPr lang="en-US" altLang="zh-CN" sz="1800" dirty="0" err="1"/>
              <a:t>etc</a:t>
            </a:r>
            <a:r>
              <a:rPr lang="en-US" altLang="zh-CN" sz="1800" dirty="0"/>
              <a:t>/hosts, </a:t>
            </a:r>
            <a:r>
              <a:rPr lang="en-US" altLang="zh-CN" sz="1800" dirty="0" err="1"/>
              <a:t>dnsmasq</a:t>
            </a:r>
            <a:r>
              <a:rPr lang="en-US" altLang="zh-CN" sz="1800" dirty="0"/>
              <a:t>, </a:t>
            </a:r>
            <a:r>
              <a:rPr lang="en-US" altLang="zh-CN" sz="1800" dirty="0" err="1"/>
              <a:t>OpenDNS</a:t>
            </a:r>
            <a:r>
              <a:rPr lang="en-US" altLang="zh-CN" sz="1800" dirty="0"/>
              <a:t>, etc.</a:t>
            </a:r>
          </a:p>
          <a:p>
            <a:pPr lvl="1"/>
            <a:r>
              <a:rPr lang="en-US" altLang="zh-CN" sz="1800" dirty="0"/>
              <a:t>DNS shield to defend against </a:t>
            </a:r>
            <a:r>
              <a:rPr lang="en-US" altLang="zh-CN" sz="1800" dirty="0" err="1"/>
              <a:t>DoS</a:t>
            </a:r>
            <a:r>
              <a:rPr lang="en-US" altLang="zh-CN" sz="1800" dirty="0"/>
              <a:t> attack</a:t>
            </a:r>
          </a:p>
        </p:txBody>
      </p:sp>
    </p:spTree>
    <p:extLst>
      <p:ext uri="{BB962C8B-B14F-4D97-AF65-F5344CB8AC3E}">
        <p14:creationId xmlns:p14="http://schemas.microsoft.com/office/powerpoint/2010/main" val="21222774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DNSSEC: Protect DNS Record</a:t>
            </a:r>
            <a:endParaRPr lang="zh-CN" altLang="en-US" dirty="0"/>
          </a:p>
        </p:txBody>
      </p:sp>
      <p:pic>
        <p:nvPicPr>
          <p:cNvPr id="2050" name="Picture 2" descr="With and Without DNSS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51" y="1561356"/>
            <a:ext cx="8275849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“DNSSec”的图片搜索结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284" y="341049"/>
            <a:ext cx="696798" cy="71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1331640" y="5161756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Only part of the zones are using DNSSEC, e.g., </a:t>
            </a:r>
            <a:r>
              <a:rPr lang="en-US" altLang="zh-CN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.</a:t>
            </a:r>
            <a:r>
              <a:rPr lang="en-US" altLang="zh-CN" b="1" dirty="0" err="1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gov</a:t>
            </a:r>
            <a:r>
              <a:rPr lang="en-US" altLang="zh-CN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, .org</a:t>
            </a:r>
            <a:endParaRPr lang="zh-CN" altLang="en-US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88841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 4.5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While browsing the Web, you click on a link that identifies an Internet host named </a:t>
            </a:r>
            <a:r>
              <a:rPr lang="en-US" altLang="zh-CN" sz="2400" u="sng" dirty="0"/>
              <a:t>www.cslab.scholarly.edu</a:t>
            </a:r>
            <a:r>
              <a:rPr lang="en-US" altLang="zh-CN" sz="2400" dirty="0"/>
              <a:t>. Your browser asks your Domain Name System (DNS) name server, </a:t>
            </a:r>
            <a:r>
              <a:rPr lang="en-US" altLang="zh-CN" sz="2400" dirty="0">
                <a:solidFill>
                  <a:srgbClr val="0096FF"/>
                </a:solidFill>
              </a:rPr>
              <a:t>M</a:t>
            </a:r>
            <a:r>
              <a:rPr lang="en-US" altLang="zh-CN" sz="2400" dirty="0"/>
              <a:t>, to find an Internet address for this domain name. Under what conditions is each of the following statements true of the name resolution process? </a:t>
            </a:r>
          </a:p>
          <a:p>
            <a:endParaRPr lang="en-US" altLang="zh-CN" sz="2400" dirty="0"/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481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 4.5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28608" indent="-428608">
              <a:buFont typeface="+mj-lt"/>
              <a:buAutoNum type="alphaUcPeriod"/>
            </a:pPr>
            <a:r>
              <a:rPr lang="en-US" altLang="zh-CN" sz="2000" b="0" dirty="0"/>
              <a:t>To answer your query, M must contact one of the root name servers.</a:t>
            </a:r>
          </a:p>
          <a:p>
            <a:pPr marL="428608" indent="-428608">
              <a:buFont typeface="+mj-lt"/>
              <a:buAutoNum type="alphaUcPeriod"/>
            </a:pPr>
            <a:r>
              <a:rPr lang="en-US" altLang="zh-CN" sz="2000" b="0" dirty="0"/>
              <a:t>If M answered a query for </a:t>
            </a:r>
            <a:r>
              <a:rPr lang="en-US" altLang="zh-CN" sz="2000" u="sng" dirty="0"/>
              <a:t>www.cslab.scholarly.edu</a:t>
            </a:r>
            <a:r>
              <a:rPr lang="en-US" altLang="zh-CN" sz="2000" b="0" dirty="0"/>
              <a:t> in the past, then it can answer your query without asking any other name server. </a:t>
            </a:r>
          </a:p>
          <a:p>
            <a:pPr marL="428608" indent="-428608">
              <a:buFont typeface="+mj-lt"/>
              <a:buAutoNum type="alphaUcPeriod"/>
            </a:pPr>
            <a:r>
              <a:rPr lang="en-US" altLang="zh-CN" sz="2000" b="0" dirty="0"/>
              <a:t>M must contact one of the name servers for cslab.scholarly.edu to resolve the domain name. 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85647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 4.5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28608" indent="-428608">
              <a:buFont typeface="+mj-lt"/>
              <a:buAutoNum type="alphaUcPeriod" startAt="4"/>
            </a:pPr>
            <a:r>
              <a:rPr lang="en-US" altLang="zh-CN" sz="2000" dirty="0"/>
              <a:t>If M has the current Internet address of a working name server for </a:t>
            </a:r>
            <a:r>
              <a:rPr lang="en-US" altLang="zh-CN" sz="2000" u="sng" dirty="0"/>
              <a:t>scholarly.edu</a:t>
            </a:r>
            <a:r>
              <a:rPr lang="en-US" altLang="zh-CN" sz="2000" dirty="0"/>
              <a:t> cached, then that name server will be able to directly provide an answer. </a:t>
            </a:r>
          </a:p>
          <a:p>
            <a:pPr marL="428608" indent="-428608">
              <a:buFont typeface="+mj-lt"/>
              <a:buAutoNum type="alphaUcPeriod" startAt="4"/>
            </a:pPr>
            <a:r>
              <a:rPr lang="en-US" altLang="zh-CN" sz="2000" dirty="0"/>
              <a:t>If M has the current Internet address of a working name server for </a:t>
            </a:r>
            <a:r>
              <a:rPr lang="en-US" altLang="zh-CN" sz="2000" u="sng" dirty="0"/>
              <a:t>cslab.scholarly.edu</a:t>
            </a:r>
            <a:r>
              <a:rPr lang="en-US" altLang="zh-CN" sz="2000" dirty="0"/>
              <a:t> cached, then that name server will be able to directly provide an answer. </a:t>
            </a:r>
          </a:p>
          <a:p>
            <a:endParaRPr lang="zh-CN" altLang="en-US" sz="2000" dirty="0"/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802767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Naming Scheme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Naming: the glue of modules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27597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Naming in General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 err="1"/>
              <a:t>ipads.se.sjtu.edu.cn</a:t>
            </a:r>
            <a:r>
              <a:rPr kumimoji="1" lang="en-US" altLang="zh-CN" dirty="0"/>
              <a:t> – hostname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 err="1"/>
              <a:t>steven@apple.com</a:t>
            </a:r>
            <a:r>
              <a:rPr kumimoji="1" lang="en-US" altLang="zh-CN" dirty="0"/>
              <a:t> - email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 err="1"/>
              <a:t>steven</a:t>
            </a:r>
            <a:r>
              <a:rPr kumimoji="1" lang="en-US" altLang="zh-CN" dirty="0"/>
              <a:t> – username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/>
              <a:t>EAX - x86 processor register name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/>
              <a:t>main() - function name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 err="1"/>
              <a:t>WebBrowser</a:t>
            </a:r>
            <a:r>
              <a:rPr kumimoji="1" lang="en-US" altLang="zh-CN" dirty="0"/>
              <a:t> - class name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/>
              <a:t>/courses/</a:t>
            </a:r>
            <a:r>
              <a:rPr kumimoji="1" lang="en-US" altLang="zh-CN" dirty="0" err="1"/>
              <a:t>cse</a:t>
            </a:r>
            <a:r>
              <a:rPr kumimoji="1" lang="en-US" altLang="zh-CN" dirty="0"/>
              <a:t>/</a:t>
            </a:r>
            <a:r>
              <a:rPr kumimoji="1" lang="en-US" altLang="zh-CN" dirty="0" err="1"/>
              <a:t>index.html</a:t>
            </a:r>
            <a:r>
              <a:rPr kumimoji="1" lang="en-US" altLang="zh-CN" dirty="0"/>
              <a:t> - path name (fully-qualified)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 err="1"/>
              <a:t>index.html</a:t>
            </a:r>
            <a:r>
              <a:rPr kumimoji="1" lang="en-US" altLang="zh-CN" dirty="0"/>
              <a:t> - path name (relative)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/>
              <a:t>http://</a:t>
            </a:r>
            <a:r>
              <a:rPr kumimoji="1" lang="en-US" altLang="zh-CN" dirty="0" err="1"/>
              <a:t>ipads.se.sjtu.edu.cn</a:t>
            </a:r>
            <a:r>
              <a:rPr kumimoji="1" lang="en-US" altLang="zh-CN" dirty="0"/>
              <a:t>/courses/</a:t>
            </a:r>
            <a:r>
              <a:rPr kumimoji="1" lang="en-US" altLang="zh-CN" dirty="0" err="1"/>
              <a:t>cse</a:t>
            </a:r>
            <a:r>
              <a:rPr kumimoji="1" lang="en-US" altLang="zh-CN" dirty="0"/>
              <a:t>/</a:t>
            </a:r>
            <a:r>
              <a:rPr kumimoji="1" lang="en-US" altLang="zh-CN" dirty="0" err="1"/>
              <a:t>index.html</a:t>
            </a:r>
            <a:r>
              <a:rPr kumimoji="1" lang="en-US" altLang="zh-CN" dirty="0"/>
              <a:t> - URL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/>
              <a:t>13918275839- Phone number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/>
              <a:t>202.120.40.188 - IP Address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67731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Naming a Disk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File name: </a:t>
            </a:r>
            <a:r>
              <a:rPr kumimoji="1" lang="en-US" altLang="zh-CN" dirty="0">
                <a:solidFill>
                  <a:srgbClr val="C00000"/>
                </a:solidFill>
              </a:rPr>
              <a:t>/dev/sda1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As a special type of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: device </a:t>
            </a:r>
            <a:r>
              <a:rPr kumimoji="1" lang="en-US" altLang="zh-CN" dirty="0" err="1"/>
              <a:t>inode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8,0 as (major, minor)</a:t>
            </a:r>
          </a:p>
          <a:p>
            <a:r>
              <a:rPr kumimoji="1" lang="en-US" altLang="zh-CN" dirty="0"/>
              <a:t>PCI address (name): </a:t>
            </a:r>
            <a:r>
              <a:rPr kumimoji="1" lang="en-US" altLang="zh-CN" dirty="0">
                <a:solidFill>
                  <a:srgbClr val="C00000"/>
                </a:solidFill>
              </a:rPr>
              <a:t>19:00.0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SCSI storage controller: LSI Logic / </a:t>
            </a:r>
            <a:r>
              <a:rPr kumimoji="1" lang="en-US" altLang="zh-CN" dirty="0" err="1"/>
              <a:t>Symbios</a:t>
            </a:r>
            <a:r>
              <a:rPr kumimoji="1" lang="en-US" altLang="zh-CN" dirty="0"/>
              <a:t> Logic SAS1068E PCI-Express Fusion-MPT SAS (rev 08)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61C3-C043-4A6E-BDCE-8DA1E7D90A3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engXian" charset="0"/>
                <a:ea typeface="DengXian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7739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Naming for Modularity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Retrieval</a:t>
            </a:r>
            <a:r>
              <a:rPr lang="en-US" altLang="zh-CN" sz="2400" dirty="0"/>
              <a:t>: e.g., using URL to get a web page</a:t>
            </a:r>
          </a:p>
          <a:p>
            <a:r>
              <a:rPr lang="en-US" altLang="zh-CN" sz="2400" b="1" dirty="0">
                <a:solidFill>
                  <a:srgbClr val="C00000"/>
                </a:solidFill>
              </a:rPr>
              <a:t>Sharing</a:t>
            </a:r>
            <a:r>
              <a:rPr lang="en-US" altLang="zh-CN" sz="2400" dirty="0"/>
              <a:t>: e.g., passing an object reference to a function</a:t>
            </a:r>
          </a:p>
          <a:p>
            <a:pPr lvl="1"/>
            <a:r>
              <a:rPr lang="en-US" altLang="zh-CN" sz="2000" dirty="0"/>
              <a:t>Save space as well: only sending the name, not the object</a:t>
            </a:r>
          </a:p>
          <a:p>
            <a:r>
              <a:rPr lang="en-US" altLang="zh-CN" sz="2400" b="1" dirty="0">
                <a:solidFill>
                  <a:srgbClr val="C00000"/>
                </a:solidFill>
              </a:rPr>
              <a:t>Hiding</a:t>
            </a:r>
            <a:r>
              <a:rPr lang="en-US" altLang="zh-CN" sz="2400" dirty="0"/>
              <a:t>: e.g., using a file name without knowing file system</a:t>
            </a:r>
          </a:p>
          <a:p>
            <a:pPr lvl="1"/>
            <a:r>
              <a:rPr lang="en-US" altLang="zh-CN" sz="2000" dirty="0"/>
              <a:t>Can support access control: use an object only if knowing its name</a:t>
            </a:r>
          </a:p>
          <a:p>
            <a:pPr lvl="1"/>
            <a:r>
              <a:rPr lang="en-US" altLang="zh-CN" sz="2000" dirty="0"/>
              <a:t>E.g., Windows has many undocumented API</a:t>
            </a:r>
          </a:p>
          <a:p>
            <a:r>
              <a:rPr lang="en-US" altLang="zh-CN" sz="2400" b="1" dirty="0">
                <a:solidFill>
                  <a:srgbClr val="C00000"/>
                </a:solidFill>
              </a:rPr>
              <a:t>User-friendly identifiers</a:t>
            </a:r>
            <a:r>
              <a:rPr lang="en-US" altLang="zh-CN" sz="2400" dirty="0"/>
              <a:t>: e.g., “homework.txt” instead of 0x051DE540</a:t>
            </a:r>
          </a:p>
          <a:p>
            <a:r>
              <a:rPr lang="en-US" altLang="zh-CN" sz="2400" b="1" dirty="0">
                <a:solidFill>
                  <a:srgbClr val="C00000"/>
                </a:solidFill>
              </a:rPr>
              <a:t>Indirection</a:t>
            </a:r>
            <a:r>
              <a:rPr lang="en-US" altLang="zh-CN" sz="2400" dirty="0"/>
              <a:t>: e.g., OS can move the location of the file data without notifying the user</a:t>
            </a:r>
          </a:p>
          <a:p>
            <a:pPr lvl="1"/>
            <a:r>
              <a:rPr lang="en-US" altLang="zh-CN" sz="2000" dirty="0"/>
              <a:t>Have you ever defragmented your hard driver?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3468910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</a:t>
            </a:r>
            <a:r>
              <a:rPr lang="en-US" altLang="zh-CN" dirty="0"/>
              <a:t>es</a:t>
            </a:r>
            <a:r>
              <a:rPr 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dirty="0"/>
              <a:t>Nam</a:t>
            </a:r>
            <a:r>
              <a:rPr lang="en-US" altLang="zh-CN" dirty="0"/>
              <a:t>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en-US" altLang="zh-CN" dirty="0"/>
              <a:t>Software uses these names in an obvious way</a:t>
            </a:r>
          </a:p>
          <a:p>
            <a:pPr lvl="1">
              <a:spcBef>
                <a:spcPts val="300"/>
              </a:spcBef>
            </a:pPr>
            <a:r>
              <a:rPr lang="en-US" altLang="zh-CN" dirty="0"/>
              <a:t>E.g., memory addresses</a:t>
            </a:r>
          </a:p>
          <a:p>
            <a:pPr>
              <a:spcBef>
                <a:spcPts val="1200"/>
              </a:spcBef>
            </a:pPr>
            <a:r>
              <a:rPr lang="en-US" altLang="zh-CN" dirty="0"/>
              <a:t>Hardware modules connected to a bus </a:t>
            </a:r>
          </a:p>
          <a:p>
            <a:pPr lvl="1">
              <a:spcBef>
                <a:spcPts val="300"/>
              </a:spcBef>
            </a:pPr>
            <a:r>
              <a:rPr lang="en-US" altLang="zh-CN" dirty="0"/>
              <a:t>Use bus addresses (a kind of name) for interconnection</a:t>
            </a:r>
            <a:endParaRPr lang="en-US" altLang="zh-CN" dirty="0">
              <a:ea typeface="宋体" charset="0"/>
              <a:cs typeface="宋体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07FB38-4DA8-4D40-A1B7-468F17DAFC8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engXian" charset="0"/>
                <a:ea typeface="DengXian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4196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Naming Schemes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 naming schemes contains three parts:</a:t>
            </a:r>
          </a:p>
          <a:p>
            <a:pPr lvl="1"/>
            <a:r>
              <a:rPr lang="en-US" altLang="zh-CN" dirty="0"/>
              <a:t>1. Set of all possible </a:t>
            </a:r>
            <a:r>
              <a:rPr lang="en-US" altLang="zh-CN" b="1" dirty="0">
                <a:solidFill>
                  <a:srgbClr val="0096FF"/>
                </a:solidFill>
              </a:rPr>
              <a:t>names</a:t>
            </a:r>
            <a:r>
              <a:rPr lang="en-US" altLang="zh-CN" b="1" dirty="0">
                <a:solidFill>
                  <a:srgbClr val="C00000"/>
                </a:solidFill>
              </a:rPr>
              <a:t> </a:t>
            </a:r>
          </a:p>
          <a:p>
            <a:pPr lvl="2"/>
            <a:r>
              <a:rPr lang="en-US" altLang="zh-CN" dirty="0"/>
              <a:t>You cannot use ‘for’ as a variable in C</a:t>
            </a:r>
          </a:p>
          <a:p>
            <a:pPr lvl="1"/>
            <a:r>
              <a:rPr lang="en-US" altLang="zh-CN" dirty="0"/>
              <a:t>2. Set of all possible </a:t>
            </a:r>
            <a:r>
              <a:rPr lang="en-US" altLang="zh-CN" b="1" dirty="0">
                <a:solidFill>
                  <a:srgbClr val="0096FF"/>
                </a:solidFill>
              </a:rPr>
              <a:t>values</a:t>
            </a:r>
            <a:r>
              <a:rPr lang="en-US" altLang="zh-CN" b="1" dirty="0">
                <a:solidFill>
                  <a:srgbClr val="C00000"/>
                </a:solidFill>
              </a:rPr>
              <a:t> </a:t>
            </a:r>
          </a:p>
          <a:p>
            <a:pPr lvl="1"/>
            <a:r>
              <a:rPr lang="en-US" altLang="zh-CN" dirty="0"/>
              <a:t>3. </a:t>
            </a:r>
            <a:r>
              <a:rPr lang="en-US" altLang="zh-CN" b="1" dirty="0">
                <a:solidFill>
                  <a:srgbClr val="0096FF"/>
                </a:solidFill>
              </a:rPr>
              <a:t>Look-up algorithm </a:t>
            </a:r>
            <a:r>
              <a:rPr lang="en-US" altLang="zh-CN" dirty="0"/>
              <a:t>to translate a name into a value </a:t>
            </a:r>
          </a:p>
          <a:p>
            <a:pPr lvl="2"/>
            <a:r>
              <a:rPr lang="en-US" altLang="zh-CN" dirty="0"/>
              <a:t>or a set of values, or “none”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32040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Naming Model</a:t>
            </a:r>
          </a:p>
        </p:txBody>
      </p:sp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6BD2D15-2059-2345-9839-8AFE49623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96CEC8-2285-0B4C-BD25-5E547E436099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宋体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宋体" charset="0"/>
            </a:endParaRPr>
          </a:p>
        </p:txBody>
      </p:sp>
      <p:pic>
        <p:nvPicPr>
          <p:cNvPr id="819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44" y="1705372"/>
            <a:ext cx="8129588" cy="3015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0911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Naming Terminology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96FF"/>
                </a:solidFill>
              </a:rPr>
              <a:t>Binding</a:t>
            </a:r>
            <a:r>
              <a:rPr kumimoji="1" lang="en-US" altLang="zh-CN" dirty="0">
                <a:solidFill>
                  <a:srgbClr val="C00101"/>
                </a:solidFill>
              </a:rPr>
              <a:t> </a:t>
            </a:r>
            <a:r>
              <a:rPr kumimoji="1" lang="en-US" altLang="zh-CN" dirty="0"/>
              <a:t>– A mapping from a name to value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</a:rPr>
              <a:t>Unbind</a:t>
            </a:r>
            <a:r>
              <a:rPr kumimoji="1" lang="zh-CN" altLang="en-US" dirty="0">
                <a:solidFill>
                  <a:srgbClr val="C00101"/>
                </a:solidFill>
              </a:rPr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delete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mapping</a:t>
            </a:r>
          </a:p>
          <a:p>
            <a:pPr lvl="1"/>
            <a:r>
              <a:rPr kumimoji="1" lang="en-US" altLang="zh-CN" dirty="0"/>
              <a:t>A name that has a mapping is </a:t>
            </a:r>
            <a:r>
              <a:rPr kumimoji="1" lang="en-US" altLang="zh-CN" dirty="0">
                <a:solidFill>
                  <a:srgbClr val="0096FF"/>
                </a:solidFill>
              </a:rPr>
              <a:t>bound</a:t>
            </a:r>
          </a:p>
          <a:p>
            <a:r>
              <a:rPr kumimoji="1" lang="en-US" altLang="zh-CN" dirty="0"/>
              <a:t>A name mapping algorithm </a:t>
            </a:r>
            <a:r>
              <a:rPr kumimoji="1" lang="en-US" altLang="zh-CN" dirty="0">
                <a:solidFill>
                  <a:srgbClr val="0096FF"/>
                </a:solidFill>
              </a:rPr>
              <a:t>resolves</a:t>
            </a:r>
            <a:r>
              <a:rPr kumimoji="1" lang="en-US" altLang="zh-CN" dirty="0">
                <a:solidFill>
                  <a:srgbClr val="C00101"/>
                </a:solidFill>
              </a:rPr>
              <a:t> </a:t>
            </a:r>
            <a:r>
              <a:rPr kumimoji="1" lang="en-US" altLang="zh-CN" dirty="0"/>
              <a:t>a name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34103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Naming Context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Type-1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: context and name are separated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E.g., </a:t>
            </a:r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inode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number’s context is the file system</a:t>
            </a:r>
          </a:p>
          <a:p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Type-2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: context is part of the name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E.g., xiayubin@sjtu.edu.cn</a:t>
            </a:r>
          </a:p>
          <a:p>
            <a:pPr lvl="2"/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  <a:p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Name spaces with only one possible context are called </a:t>
            </a:r>
            <a:r>
              <a:rPr lang="en-US" altLang="zh-CN" sz="24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universal name spaces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Example: credit card number,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UUID, email address</a:t>
            </a:r>
          </a:p>
          <a:p>
            <a:endParaRPr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60575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Determining Context - 1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dirty="0">
                <a:ea typeface="等线" panose="02010600030101010101" pitchFamily="2" charset="-122"/>
              </a:rPr>
              <a:t>Hard code it in the resolver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Examples: Many universal name spaces work this way</a:t>
            </a:r>
          </a:p>
          <a:p>
            <a:pPr>
              <a:lnSpc>
                <a:spcPct val="90000"/>
              </a:lnSpc>
            </a:pPr>
            <a:r>
              <a:rPr lang="en-US" altLang="zh-CN" sz="2400" dirty="0">
                <a:ea typeface="等线" panose="02010600030101010101" pitchFamily="2" charset="-122"/>
              </a:rPr>
              <a:t>Embedded in name itself</a:t>
            </a:r>
            <a:endParaRPr lang="en-US" altLang="zh-CN" sz="1600" dirty="0">
              <a:ea typeface="等线" panose="02010600030101010101" pitchFamily="2" charset="-122"/>
            </a:endParaRPr>
          </a:p>
          <a:p>
            <a:pPr lvl="1"/>
            <a:r>
              <a:rPr lang="en-US" altLang="zh-CN" sz="2000" dirty="0" err="1">
                <a:ea typeface="等线" panose="02010600030101010101" pitchFamily="2" charset="-122"/>
              </a:rPr>
              <a:t>cse</a:t>
            </a:r>
            <a:r>
              <a:rPr lang="hu-HU" altLang="zh-CN" sz="2000" dirty="0">
                <a:ea typeface="等线" panose="02010600030101010101" pitchFamily="2" charset="-122"/>
              </a:rPr>
              <a:t>@</a:t>
            </a:r>
            <a:r>
              <a:rPr lang="en-US" altLang="zh-CN" sz="2000" dirty="0">
                <a:ea typeface="等线" panose="02010600030101010101" pitchFamily="2" charset="-122"/>
              </a:rPr>
              <a:t>sjtu.edu.cn:</a:t>
            </a:r>
            <a:r>
              <a:rPr lang="hu-HU" sz="2000" dirty="0">
                <a:ea typeface="等线" panose="02010600030101010101" pitchFamily="2" charset="-122"/>
              </a:rPr>
              <a:t> </a:t>
            </a:r>
            <a:endParaRPr lang="zh-CN" altLang="en-US" sz="2000" dirty="0">
              <a:ea typeface="等线" panose="02010600030101010101" pitchFamily="2" charset="-122"/>
            </a:endParaRPr>
          </a:p>
          <a:p>
            <a:pPr lvl="2"/>
            <a:r>
              <a:rPr lang="hu-HU" altLang="zh-CN" sz="1800" dirty="0">
                <a:ea typeface="等线" panose="02010600030101010101" pitchFamily="2" charset="-122"/>
              </a:rPr>
              <a:t>Name = </a:t>
            </a:r>
            <a:r>
              <a:rPr lang="hu-HU" sz="1800" dirty="0">
                <a:ea typeface="等线" panose="02010600030101010101" pitchFamily="2" charset="-122"/>
              </a:rPr>
              <a:t>“cse”</a:t>
            </a:r>
            <a:endParaRPr lang="en-US" altLang="zh-CN" sz="1800" dirty="0">
              <a:ea typeface="等线" panose="02010600030101010101" pitchFamily="2" charset="-122"/>
            </a:endParaRPr>
          </a:p>
          <a:p>
            <a:pPr lvl="2"/>
            <a:r>
              <a:rPr lang="hu-HU" altLang="zh-CN" sz="1800" dirty="0">
                <a:ea typeface="等线" panose="02010600030101010101" pitchFamily="2" charset="-122"/>
              </a:rPr>
              <a:t>Context = </a:t>
            </a:r>
            <a:r>
              <a:rPr lang="hu-HU" sz="1800" dirty="0">
                <a:ea typeface="等线" panose="02010600030101010101" pitchFamily="2" charset="-122"/>
              </a:rPr>
              <a:t>“</a:t>
            </a:r>
            <a:r>
              <a:rPr lang="en-US" sz="1800" dirty="0" err="1">
                <a:ea typeface="等线" panose="02010600030101010101" pitchFamily="2" charset="-122"/>
              </a:rPr>
              <a:t>sjtu</a:t>
            </a:r>
            <a:r>
              <a:rPr lang="hu-HU" altLang="zh-CN" sz="1800" dirty="0">
                <a:ea typeface="等线" panose="02010600030101010101" pitchFamily="2" charset="-122"/>
              </a:rPr>
              <a:t>.edu</a:t>
            </a:r>
            <a:r>
              <a:rPr lang="en-US" altLang="zh-CN" sz="1800" dirty="0">
                <a:ea typeface="等线" panose="02010600030101010101" pitchFamily="2" charset="-122"/>
              </a:rPr>
              <a:t>.</a:t>
            </a:r>
            <a:r>
              <a:rPr lang="en-US" altLang="zh-CN" sz="1800" dirty="0" err="1">
                <a:ea typeface="等线" panose="02010600030101010101" pitchFamily="2" charset="-122"/>
              </a:rPr>
              <a:t>cn</a:t>
            </a:r>
            <a:r>
              <a:rPr lang="hu-HU" sz="1800" dirty="0">
                <a:ea typeface="等线" panose="02010600030101010101" pitchFamily="2" charset="-122"/>
              </a:rPr>
              <a:t>”</a:t>
            </a:r>
            <a:endParaRPr lang="hu-HU" altLang="zh-CN" sz="1800" dirty="0">
              <a:ea typeface="等线" panose="02010600030101010101" pitchFamily="2" charset="-122"/>
            </a:endParaRPr>
          </a:p>
          <a:p>
            <a:pPr lvl="1"/>
            <a:r>
              <a:rPr lang="hu-HU" altLang="zh-CN" sz="1800" dirty="0">
                <a:ea typeface="等线" panose="02010600030101010101" pitchFamily="2" charset="-122"/>
              </a:rPr>
              <a:t>/</a:t>
            </a:r>
            <a:r>
              <a:rPr lang="hr-HR" altLang="zh-CN" sz="1800" dirty="0">
                <a:ea typeface="等线" panose="02010600030101010101" pitchFamily="2" charset="-122"/>
              </a:rPr>
              <a:t>ipads.se.sjtu.edu.cn</a:t>
            </a:r>
            <a:r>
              <a:rPr lang="hu-HU" altLang="zh-CN" sz="1800" dirty="0">
                <a:ea typeface="等线" panose="02010600030101010101" pitchFamily="2" charset="-122"/>
              </a:rPr>
              <a:t>/courses/cse/</a:t>
            </a:r>
            <a:r>
              <a:rPr lang="en-US" altLang="zh-CN" sz="1800" dirty="0">
                <a:ea typeface="等线" panose="02010600030101010101" pitchFamily="2" charset="-122"/>
              </a:rPr>
              <a:t>README</a:t>
            </a:r>
            <a:r>
              <a:rPr lang="hu-HU" altLang="zh-CN" sz="1800" dirty="0"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ea typeface="等线" panose="02010600030101010101" pitchFamily="2" charset="-122"/>
              </a:rPr>
              <a:t>:</a:t>
            </a:r>
            <a:r>
              <a:rPr lang="hu-HU" sz="1800" dirty="0">
                <a:ea typeface="等线" panose="02010600030101010101" pitchFamily="2" charset="-122"/>
              </a:rPr>
              <a:t> </a:t>
            </a:r>
            <a:endParaRPr lang="zh-CN" altLang="en-US" sz="1800" dirty="0">
              <a:ea typeface="等线" panose="02010600030101010101" pitchFamily="2" charset="-122"/>
            </a:endParaRPr>
          </a:p>
          <a:p>
            <a:pPr lvl="2"/>
            <a:r>
              <a:rPr lang="en-US" altLang="zh-CN" sz="1800" dirty="0">
                <a:ea typeface="等线" panose="02010600030101010101" pitchFamily="2" charset="-122"/>
              </a:rPr>
              <a:t>Name = </a:t>
            </a:r>
            <a:r>
              <a:rPr lang="en-US" sz="1800" dirty="0">
                <a:ea typeface="等线" panose="02010600030101010101" pitchFamily="2" charset="-122"/>
              </a:rPr>
              <a:t>“</a:t>
            </a:r>
            <a:r>
              <a:rPr lang="en-US" altLang="zh-CN" sz="1800" dirty="0">
                <a:ea typeface="等线" panose="02010600030101010101" pitchFamily="2" charset="-122"/>
              </a:rPr>
              <a:t>README</a:t>
            </a:r>
            <a:r>
              <a:rPr lang="en-US" sz="1800" dirty="0">
                <a:ea typeface="等线" panose="02010600030101010101" pitchFamily="2" charset="-122"/>
              </a:rPr>
              <a:t>”</a:t>
            </a:r>
            <a:r>
              <a:rPr lang="en-US" altLang="zh-CN" sz="1800" dirty="0">
                <a:ea typeface="等线" panose="02010600030101010101" pitchFamily="2" charset="-122"/>
              </a:rPr>
              <a:t>  </a:t>
            </a:r>
          </a:p>
          <a:p>
            <a:pPr lvl="2"/>
            <a:r>
              <a:rPr lang="en-US" altLang="zh-CN" sz="1800" dirty="0">
                <a:ea typeface="等线" panose="02010600030101010101" pitchFamily="2" charset="-122"/>
              </a:rPr>
              <a:t>Context = “</a:t>
            </a:r>
            <a:r>
              <a:rPr lang="hu-HU" altLang="zh-CN" sz="1800" dirty="0">
                <a:ea typeface="等线" panose="02010600030101010101" pitchFamily="2" charset="-122"/>
              </a:rPr>
              <a:t>/</a:t>
            </a:r>
            <a:r>
              <a:rPr lang="hr-HR" altLang="zh-CN" sz="1800" dirty="0">
                <a:ea typeface="等线" panose="02010600030101010101" pitchFamily="2" charset="-122"/>
              </a:rPr>
              <a:t>ipads.se.sjtu.edu.cn</a:t>
            </a:r>
            <a:r>
              <a:rPr lang="hu-HU" altLang="zh-CN" sz="1800" dirty="0">
                <a:ea typeface="等线" panose="02010600030101010101" pitchFamily="2" charset="-122"/>
              </a:rPr>
              <a:t>/courses/cse</a:t>
            </a:r>
            <a:r>
              <a:rPr lang="en-US" sz="1800" dirty="0">
                <a:ea typeface="等线" panose="02010600030101010101" pitchFamily="2" charset="-122"/>
              </a:rPr>
              <a:t>”</a:t>
            </a:r>
            <a:endParaRPr lang="en-US" altLang="zh-CN" sz="1800" dirty="0">
              <a:ea typeface="等线" panose="02010600030101010101" pitchFamily="2" charset="-122"/>
            </a:endParaRP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F16769-21FC-1543-84E3-BBB3770DEDC1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9161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Determining Context - 2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sz="2400" dirty="0">
                <a:ea typeface="等线" panose="02010600030101010101" pitchFamily="2" charset="-122"/>
              </a:rPr>
              <a:t>Taken from environment (Dynamic)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Unix </a:t>
            </a:r>
            <a:r>
              <a:rPr lang="en-US" altLang="zh-CN" sz="2000" dirty="0" err="1">
                <a:ea typeface="等线" panose="02010600030101010101" pitchFamily="2" charset="-122"/>
              </a:rPr>
              <a:t>cmd</a:t>
            </a:r>
            <a:r>
              <a:rPr lang="en-US" altLang="zh-CN" sz="2000" dirty="0">
                <a:ea typeface="等线" panose="02010600030101010101" pitchFamily="2" charset="-122"/>
              </a:rPr>
              <a:t>: </a:t>
            </a:r>
            <a:r>
              <a:rPr lang="en-US" sz="2000" dirty="0">
                <a:ea typeface="等线" panose="02010600030101010101" pitchFamily="2" charset="-122"/>
              </a:rPr>
              <a:t>“</a:t>
            </a:r>
            <a:r>
              <a:rPr lang="en-US" altLang="ja-JP" sz="2000" b="1" dirty="0" err="1">
                <a:solidFill>
                  <a:srgbClr val="0096FF"/>
                </a:solidFill>
                <a:ea typeface="等线" panose="02010600030101010101" pitchFamily="2" charset="-122"/>
              </a:rPr>
              <a:t>rm</a:t>
            </a:r>
            <a:r>
              <a:rPr lang="en-US" altLang="ja-JP" sz="2000" b="1" dirty="0">
                <a:solidFill>
                  <a:srgbClr val="0096FF"/>
                </a:solidFill>
                <a:ea typeface="等线" panose="02010600030101010101" pitchFamily="2" charset="-122"/>
              </a:rPr>
              <a:t> foo</a:t>
            </a:r>
            <a:r>
              <a:rPr lang="en-US" sz="2000" dirty="0">
                <a:ea typeface="等线" panose="02010600030101010101" pitchFamily="2" charset="-122"/>
              </a:rPr>
              <a:t>”</a:t>
            </a:r>
            <a:r>
              <a:rPr lang="en-US" altLang="ja-JP" sz="2000" dirty="0">
                <a:ea typeface="等线" panose="02010600030101010101" pitchFamily="2" charset="-122"/>
              </a:rPr>
              <a:t>: </a:t>
            </a:r>
          </a:p>
          <a:p>
            <a:pPr lvl="2">
              <a:lnSpc>
                <a:spcPct val="100000"/>
              </a:lnSpc>
            </a:pPr>
            <a:r>
              <a:rPr lang="en-US" altLang="ja-JP" dirty="0">
                <a:ea typeface="等线" panose="02010600030101010101" pitchFamily="2" charset="-122"/>
              </a:rPr>
              <a:t>Name = </a:t>
            </a:r>
            <a:r>
              <a:rPr lang="en-US" dirty="0">
                <a:ea typeface="等线" panose="02010600030101010101" pitchFamily="2" charset="-122"/>
              </a:rPr>
              <a:t>“</a:t>
            </a:r>
            <a:r>
              <a:rPr lang="en-US" altLang="ja-JP" dirty="0">
                <a:ea typeface="等线" panose="02010600030101010101" pitchFamily="2" charset="-122"/>
              </a:rPr>
              <a:t>foo</a:t>
            </a:r>
            <a:r>
              <a:rPr lang="en-US" dirty="0">
                <a:ea typeface="等线" panose="02010600030101010101" pitchFamily="2" charset="-122"/>
              </a:rPr>
              <a:t>”</a:t>
            </a:r>
            <a:r>
              <a:rPr lang="en-US" altLang="ja-JP" dirty="0">
                <a:ea typeface="等线" panose="02010600030101010101" pitchFamily="2" charset="-122"/>
              </a:rPr>
              <a:t>, context is current </a:t>
            </a:r>
            <a:r>
              <a:rPr lang="en-US" altLang="ja-JP" dirty="0" err="1">
                <a:ea typeface="等线" panose="02010600030101010101" pitchFamily="2" charset="-122"/>
              </a:rPr>
              <a:t>dir</a:t>
            </a:r>
            <a:r>
              <a:rPr lang="en-US" altLang="ja-JP" dirty="0">
                <a:ea typeface="等线" panose="02010600030101010101" pitchFamily="2" charset="-122"/>
              </a:rPr>
              <a:t> </a:t>
            </a:r>
          </a:p>
          <a:p>
            <a:pPr lvl="2">
              <a:lnSpc>
                <a:spcPct val="100000"/>
              </a:lnSpc>
            </a:pPr>
            <a:r>
              <a:rPr lang="en-US" altLang="ja-JP" sz="1800" b="1" dirty="0">
                <a:solidFill>
                  <a:srgbClr val="C00000"/>
                </a:solidFill>
                <a:ea typeface="等线" panose="02010600030101010101" pitchFamily="2" charset="-122"/>
              </a:rPr>
              <a:t>Question</a:t>
            </a:r>
            <a:r>
              <a:rPr lang="en-US" altLang="ja-JP" sz="1800" dirty="0">
                <a:solidFill>
                  <a:srgbClr val="C00000"/>
                </a:solidFill>
                <a:ea typeface="等线" panose="02010600030101010101" pitchFamily="2" charset="-122"/>
              </a:rPr>
              <a:t>: how to find the binary of “</a:t>
            </a:r>
            <a:r>
              <a:rPr lang="en-US" altLang="ja-JP" sz="1800" dirty="0" err="1">
                <a:solidFill>
                  <a:srgbClr val="C00000"/>
                </a:solidFill>
                <a:ea typeface="等线" panose="02010600030101010101" pitchFamily="2" charset="-122"/>
              </a:rPr>
              <a:t>rm</a:t>
            </a:r>
            <a:r>
              <a:rPr lang="en-US" altLang="ja-JP" sz="1800" dirty="0">
                <a:solidFill>
                  <a:srgbClr val="C00000"/>
                </a:solidFill>
                <a:ea typeface="等线" panose="02010600030101010101" pitchFamily="2" charset="-122"/>
              </a:rPr>
              <a:t>” command?</a:t>
            </a:r>
            <a:endParaRPr lang="en-US" altLang="ja-JP" dirty="0">
              <a:solidFill>
                <a:srgbClr val="C00000"/>
              </a:solidFill>
              <a:ea typeface="等线" panose="0201060003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Read memory 0x7c911109: </a:t>
            </a:r>
          </a:p>
          <a:p>
            <a:pPr lvl="2">
              <a:lnSpc>
                <a:spcPct val="100000"/>
              </a:lnSpc>
            </a:pPr>
            <a:r>
              <a:rPr lang="en-US" altLang="zh-CN" dirty="0">
                <a:ea typeface="等线" panose="02010600030101010101" pitchFamily="2" charset="-122"/>
              </a:rPr>
              <a:t>Name = </a:t>
            </a:r>
            <a:r>
              <a:rPr lang="en-US" dirty="0">
                <a:ea typeface="等线" panose="02010600030101010101" pitchFamily="2" charset="-122"/>
              </a:rPr>
              <a:t>“</a:t>
            </a:r>
            <a:r>
              <a:rPr lang="en-US" altLang="zh-CN" dirty="0">
                <a:ea typeface="等线" panose="02010600030101010101" pitchFamily="2" charset="-122"/>
              </a:rPr>
              <a:t>0x7c911109</a:t>
            </a:r>
            <a:r>
              <a:rPr lang="en-US" dirty="0">
                <a:ea typeface="等线" panose="02010600030101010101" pitchFamily="2" charset="-122"/>
              </a:rPr>
              <a:t>”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</a:p>
          <a:p>
            <a:pPr lvl="2">
              <a:lnSpc>
                <a:spcPct val="100000"/>
              </a:lnSpc>
            </a:pPr>
            <a:r>
              <a:rPr lang="en-US" altLang="zh-CN" dirty="0">
                <a:ea typeface="等线" panose="02010600030101010101" pitchFamily="2" charset="-122"/>
              </a:rPr>
              <a:t>Context is thread</a:t>
            </a:r>
            <a:r>
              <a:rPr lang="en-US" dirty="0">
                <a:ea typeface="等线" panose="02010600030101010101" pitchFamily="2" charset="-122"/>
              </a:rPr>
              <a:t>’</a:t>
            </a:r>
            <a:r>
              <a:rPr lang="en-US" altLang="zh-CN" dirty="0">
                <a:ea typeface="等线" panose="02010600030101010101" pitchFamily="2" charset="-122"/>
              </a:rPr>
              <a:t>s address space</a:t>
            </a:r>
          </a:p>
          <a:p>
            <a:pPr>
              <a:lnSpc>
                <a:spcPct val="100000"/>
              </a:lnSpc>
            </a:pPr>
            <a:r>
              <a:rPr lang="en-US" altLang="zh-CN" sz="2400" dirty="0">
                <a:ea typeface="等线" panose="02010600030101010101" pitchFamily="2" charset="-122"/>
              </a:rPr>
              <a:t>Many errors in systems due to using wrong context</a:t>
            </a: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9F890-71E9-804A-8B7A-EB176DDB0A11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7855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Name Mapping Algorithms - 1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en-US" altLang="zh-CN" b="1" dirty="0">
                <a:ea typeface="等线" panose="02010600030101010101" pitchFamily="2" charset="-122"/>
              </a:rPr>
              <a:t>Table lookup</a:t>
            </a:r>
          </a:p>
          <a:p>
            <a:pPr lvl="1">
              <a:lnSpc>
                <a:spcPct val="114000"/>
              </a:lnSpc>
            </a:pPr>
            <a:r>
              <a:rPr lang="en-US" altLang="zh-CN" dirty="0">
                <a:ea typeface="等线" panose="02010600030101010101" pitchFamily="2" charset="-122"/>
              </a:rPr>
              <a:t>Find name in a table</a:t>
            </a:r>
          </a:p>
          <a:p>
            <a:pPr lvl="2">
              <a:lnSpc>
                <a:spcPct val="114000"/>
              </a:lnSpc>
            </a:pPr>
            <a:r>
              <a:rPr lang="en-US" altLang="zh-CN" dirty="0">
                <a:ea typeface="等线" panose="02010600030101010101" pitchFamily="2" charset="-122"/>
              </a:rPr>
              <a:t>E.g., Phone book</a:t>
            </a:r>
          </a:p>
          <a:p>
            <a:pPr lvl="1">
              <a:lnSpc>
                <a:spcPct val="114000"/>
              </a:lnSpc>
            </a:pPr>
            <a:r>
              <a:rPr lang="en-US" altLang="zh-CN" dirty="0">
                <a:ea typeface="等线" panose="02010600030101010101" pitchFamily="2" charset="-122"/>
              </a:rPr>
              <a:t>Context: which table?</a:t>
            </a:r>
          </a:p>
          <a:p>
            <a:pPr lvl="2">
              <a:lnSpc>
                <a:spcPct val="114000"/>
              </a:lnSpc>
            </a:pPr>
            <a:r>
              <a:rPr lang="en-US" altLang="zh-CN" dirty="0">
                <a:ea typeface="等线" panose="02010600030101010101" pitchFamily="2" charset="-122"/>
              </a:rPr>
              <a:t>Implicit VS. explicit</a:t>
            </a:r>
          </a:p>
          <a:p>
            <a:pPr lvl="2">
              <a:lnSpc>
                <a:spcPct val="114000"/>
              </a:lnSpc>
            </a:pPr>
            <a:r>
              <a:rPr lang="en-US" altLang="zh-CN" dirty="0">
                <a:ea typeface="等线" panose="02010600030101010101" pitchFamily="2" charset="-122"/>
              </a:rPr>
              <a:t>Default context</a:t>
            </a: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D77D30-E711-9B4D-9E3D-750026B7DF42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904" y="1333500"/>
            <a:ext cx="3651896" cy="330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46053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Name Mapping Algorithms - 2</a:t>
            </a:r>
            <a:endParaRPr kumimoji="1" lang="zh-CN" altLang="en-US" dirty="0"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14000"/>
              </a:lnSpc>
            </a:pPr>
            <a:r>
              <a:rPr lang="en-US" altLang="zh-CN" sz="2400" b="1" dirty="0">
                <a:ea typeface="等线" panose="02010600030101010101" pitchFamily="2" charset="-122"/>
              </a:rPr>
              <a:t>Recursive lookup</a:t>
            </a:r>
          </a:p>
          <a:p>
            <a:pPr lvl="1">
              <a:lnSpc>
                <a:spcPct val="114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E.g., “/</a:t>
            </a:r>
            <a:r>
              <a:rPr lang="en-US" altLang="zh-CN" sz="2000" dirty="0" err="1">
                <a:ea typeface="等线" panose="02010600030101010101" pitchFamily="2" charset="-122"/>
              </a:rPr>
              <a:t>usr</a:t>
            </a:r>
            <a:r>
              <a:rPr lang="en-US" altLang="zh-CN" sz="2000" dirty="0">
                <a:ea typeface="等线" panose="02010600030101010101" pitchFamily="2" charset="-122"/>
              </a:rPr>
              <a:t>/bin/</a:t>
            </a:r>
            <a:r>
              <a:rPr lang="en-US" altLang="zh-CN" sz="2000" dirty="0" err="1">
                <a:ea typeface="等线" panose="02010600030101010101" pitchFamily="2" charset="-122"/>
              </a:rPr>
              <a:t>rm</a:t>
            </a:r>
            <a:r>
              <a:rPr lang="en-US" altLang="zh-CN" sz="2000" dirty="0">
                <a:ea typeface="等线" panose="02010600030101010101" pitchFamily="2" charset="-122"/>
              </a:rPr>
              <a:t>”</a:t>
            </a:r>
          </a:p>
          <a:p>
            <a:pPr lvl="1">
              <a:lnSpc>
                <a:spcPct val="114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First find “</a:t>
            </a:r>
            <a:r>
              <a:rPr lang="en-US" altLang="zh-CN" sz="2000" dirty="0" err="1">
                <a:ea typeface="等线" panose="02010600030101010101" pitchFamily="2" charset="-122"/>
              </a:rPr>
              <a:t>usr</a:t>
            </a:r>
            <a:r>
              <a:rPr lang="en-US" altLang="zh-CN" sz="2000" dirty="0">
                <a:ea typeface="等线" panose="02010600030101010101" pitchFamily="2" charset="-122"/>
              </a:rPr>
              <a:t>” in “/”, then find “bin” in “/</a:t>
            </a:r>
            <a:r>
              <a:rPr lang="en-US" altLang="zh-CN" sz="2000" dirty="0" err="1">
                <a:ea typeface="等线" panose="02010600030101010101" pitchFamily="2" charset="-122"/>
              </a:rPr>
              <a:t>usr</a:t>
            </a:r>
            <a:r>
              <a:rPr lang="en-US" altLang="zh-CN" sz="2000" dirty="0">
                <a:ea typeface="等线" panose="02010600030101010101" pitchFamily="2" charset="-122"/>
              </a:rPr>
              <a:t>”, then “</a:t>
            </a:r>
            <a:r>
              <a:rPr lang="en-US" altLang="zh-CN" sz="2000" dirty="0" err="1">
                <a:ea typeface="等线" panose="02010600030101010101" pitchFamily="2" charset="-122"/>
              </a:rPr>
              <a:t>rm</a:t>
            </a:r>
            <a:r>
              <a:rPr lang="en-US" altLang="zh-CN" sz="2000" dirty="0">
                <a:ea typeface="等线" panose="02010600030101010101" pitchFamily="2" charset="-122"/>
              </a:rPr>
              <a:t>”</a:t>
            </a:r>
          </a:p>
          <a:p>
            <a:pPr lvl="1">
              <a:lnSpc>
                <a:spcPct val="114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Each look-up process is the same</a:t>
            </a:r>
          </a:p>
          <a:p>
            <a:pPr>
              <a:lnSpc>
                <a:spcPct val="114000"/>
              </a:lnSpc>
            </a:pPr>
            <a:r>
              <a:rPr lang="nl-NL" altLang="zh-CN" sz="2400" b="1" dirty="0">
                <a:ea typeface="等线" panose="02010600030101010101" pitchFamily="2" charset="-122"/>
              </a:rPr>
              <a:t>Multiple </a:t>
            </a:r>
            <a:r>
              <a:rPr lang="nl-NL" altLang="zh-CN" sz="2400" b="1" dirty="0" err="1">
                <a:ea typeface="等线" panose="02010600030101010101" pitchFamily="2" charset="-122"/>
              </a:rPr>
              <a:t>lookup</a:t>
            </a:r>
            <a:endParaRPr lang="nl-NL" altLang="zh-CN" sz="2400" b="1" dirty="0">
              <a:ea typeface="等线" panose="02010600030101010101" pitchFamily="2" charset="-122"/>
            </a:endParaRPr>
          </a:p>
          <a:p>
            <a:pPr lvl="1">
              <a:lnSpc>
                <a:spcPct val="114000"/>
              </a:lnSpc>
            </a:pPr>
            <a:r>
              <a:rPr lang="nl-NL" altLang="zh-CN" sz="2000" b="1" dirty="0" err="1">
                <a:solidFill>
                  <a:srgbClr val="C00000"/>
                </a:solidFill>
                <a:ea typeface="等线" panose="02010600030101010101" pitchFamily="2" charset="-122"/>
              </a:rPr>
              <a:t>Recall</a:t>
            </a:r>
            <a:r>
              <a:rPr lang="nl-NL" altLang="zh-CN" sz="2000" dirty="0">
                <a:solidFill>
                  <a:srgbClr val="C00000"/>
                </a:solidFill>
                <a:ea typeface="等线" panose="02010600030101010101" pitchFamily="2" charset="-122"/>
              </a:rPr>
              <a:t>: </a:t>
            </a:r>
            <a:r>
              <a:rPr lang="nl-NL" altLang="zh-CN" sz="2000" dirty="0" err="1">
                <a:solidFill>
                  <a:srgbClr val="C00000"/>
                </a:solidFill>
                <a:ea typeface="等线" panose="02010600030101010101" pitchFamily="2" charset="-122"/>
              </a:rPr>
              <a:t>how</a:t>
            </a:r>
            <a:r>
              <a:rPr lang="nl-NL" altLang="zh-CN" sz="2000" dirty="0">
                <a:solidFill>
                  <a:srgbClr val="C00000"/>
                </a:solidFill>
                <a:ea typeface="等线" panose="02010600030101010101" pitchFamily="2" charset="-122"/>
              </a:rPr>
              <a:t> </a:t>
            </a:r>
            <a:r>
              <a:rPr lang="nl-NL" altLang="zh-CN" sz="2000" dirty="0" err="1">
                <a:solidFill>
                  <a:srgbClr val="C00000"/>
                </a:solidFill>
                <a:ea typeface="等线" panose="02010600030101010101" pitchFamily="2" charset="-122"/>
              </a:rPr>
              <a:t>to</a:t>
            </a:r>
            <a:r>
              <a:rPr lang="nl-NL" altLang="zh-CN" sz="2000" dirty="0">
                <a:solidFill>
                  <a:srgbClr val="C00000"/>
                </a:solidFill>
                <a:ea typeface="等线" panose="02010600030101010101" pitchFamily="2" charset="-122"/>
              </a:rPr>
              <a:t> </a:t>
            </a:r>
            <a:r>
              <a:rPr lang="nl-NL" altLang="zh-CN" sz="2000" dirty="0" err="1">
                <a:solidFill>
                  <a:srgbClr val="C00000"/>
                </a:solidFill>
                <a:ea typeface="等线" panose="02010600030101010101" pitchFamily="2" charset="-122"/>
              </a:rPr>
              <a:t>find</a:t>
            </a:r>
            <a:r>
              <a:rPr lang="nl-NL" altLang="zh-CN" sz="2000" dirty="0">
                <a:solidFill>
                  <a:srgbClr val="C00000"/>
                </a:solidFill>
                <a:ea typeface="等线" panose="02010600030101010101" pitchFamily="2" charset="-122"/>
              </a:rPr>
              <a:t> “</a:t>
            </a:r>
            <a:r>
              <a:rPr lang="nl-NL" altLang="zh-CN" sz="2000" dirty="0" err="1">
                <a:solidFill>
                  <a:srgbClr val="C00000"/>
                </a:solidFill>
                <a:ea typeface="等线" panose="02010600030101010101" pitchFamily="2" charset="-122"/>
              </a:rPr>
              <a:t>rm</a:t>
            </a:r>
            <a:r>
              <a:rPr lang="nl-NL" altLang="zh-CN" sz="2000" dirty="0">
                <a:solidFill>
                  <a:srgbClr val="C00000"/>
                </a:solidFill>
                <a:ea typeface="等线" panose="02010600030101010101" pitchFamily="2" charset="-122"/>
              </a:rPr>
              <a:t>” without absolute name?</a:t>
            </a:r>
          </a:p>
          <a:p>
            <a:pPr lvl="1">
              <a:lnSpc>
                <a:spcPct val="114000"/>
              </a:lnSpc>
            </a:pPr>
            <a:r>
              <a:rPr lang="nl-NL" altLang="zh-CN" sz="2000" dirty="0">
                <a:ea typeface="等线" panose="02010600030101010101" pitchFamily="2" charset="-122"/>
              </a:rPr>
              <a:t>$PATH</a:t>
            </a:r>
          </a:p>
          <a:p>
            <a:pPr lvl="2">
              <a:lnSpc>
                <a:spcPct val="114000"/>
              </a:lnSpc>
            </a:pPr>
            <a:r>
              <a:rPr lang="nl-NL" altLang="zh-CN" sz="1800" dirty="0">
                <a:ea typeface="等线" panose="02010600030101010101" pitchFamily="2" charset="-122"/>
              </a:rPr>
              <a:t>E.g., “/</a:t>
            </a:r>
            <a:r>
              <a:rPr lang="nl-NL" altLang="zh-CN" sz="1800" dirty="0" err="1">
                <a:ea typeface="等线" panose="02010600030101010101" pitchFamily="2" charset="-122"/>
              </a:rPr>
              <a:t>usr</a:t>
            </a:r>
            <a:r>
              <a:rPr lang="nl-NL" altLang="zh-CN" sz="1800" dirty="0">
                <a:ea typeface="等线" panose="02010600030101010101" pitchFamily="2" charset="-122"/>
              </a:rPr>
              <a:t>/</a:t>
            </a:r>
            <a:r>
              <a:rPr lang="nl-NL" altLang="zh-CN" sz="1800" dirty="0" err="1">
                <a:ea typeface="等线" panose="02010600030101010101" pitchFamily="2" charset="-122"/>
              </a:rPr>
              <a:t>local</a:t>
            </a:r>
            <a:r>
              <a:rPr lang="nl-NL" altLang="zh-CN" sz="1800" dirty="0">
                <a:ea typeface="等线" panose="02010600030101010101" pitchFamily="2" charset="-122"/>
              </a:rPr>
              <a:t>/</a:t>
            </a:r>
            <a:r>
              <a:rPr lang="nl-NL" altLang="zh-CN" sz="1800" dirty="0" err="1">
                <a:ea typeface="等线" panose="02010600030101010101" pitchFamily="2" charset="-122"/>
              </a:rPr>
              <a:t>sbin</a:t>
            </a:r>
            <a:r>
              <a:rPr lang="nl-NL" altLang="zh-CN" sz="1800" dirty="0">
                <a:ea typeface="等线" panose="02010600030101010101" pitchFamily="2" charset="-122"/>
              </a:rPr>
              <a:t>:/</a:t>
            </a:r>
            <a:r>
              <a:rPr lang="nl-NL" altLang="zh-CN" sz="1800" dirty="0" err="1">
                <a:ea typeface="等线" panose="02010600030101010101" pitchFamily="2" charset="-122"/>
              </a:rPr>
              <a:t>usr</a:t>
            </a:r>
            <a:r>
              <a:rPr lang="nl-NL" altLang="zh-CN" sz="1800" dirty="0">
                <a:ea typeface="等线" panose="02010600030101010101" pitchFamily="2" charset="-122"/>
              </a:rPr>
              <a:t>/</a:t>
            </a:r>
            <a:r>
              <a:rPr lang="nl-NL" altLang="zh-CN" sz="1800" dirty="0" err="1">
                <a:ea typeface="等线" panose="02010600030101010101" pitchFamily="2" charset="-122"/>
              </a:rPr>
              <a:t>local</a:t>
            </a:r>
            <a:r>
              <a:rPr lang="nl-NL" altLang="zh-CN" sz="1800" dirty="0">
                <a:ea typeface="等线" panose="02010600030101010101" pitchFamily="2" charset="-122"/>
              </a:rPr>
              <a:t>/bin:/</a:t>
            </a:r>
            <a:r>
              <a:rPr lang="nl-NL" altLang="zh-CN" sz="1800" dirty="0" err="1">
                <a:ea typeface="等线" panose="02010600030101010101" pitchFamily="2" charset="-122"/>
              </a:rPr>
              <a:t>usr</a:t>
            </a:r>
            <a:r>
              <a:rPr lang="nl-NL" altLang="zh-CN" sz="1800" dirty="0">
                <a:ea typeface="等线" panose="02010600030101010101" pitchFamily="2" charset="-122"/>
              </a:rPr>
              <a:t>/</a:t>
            </a:r>
            <a:r>
              <a:rPr lang="nl-NL" altLang="zh-CN" sz="1800" dirty="0" err="1">
                <a:ea typeface="等线" panose="02010600030101010101" pitchFamily="2" charset="-122"/>
              </a:rPr>
              <a:t>sbin</a:t>
            </a:r>
            <a:r>
              <a:rPr lang="nl-NL" altLang="zh-CN" sz="1800" dirty="0">
                <a:ea typeface="等线" panose="02010600030101010101" pitchFamily="2" charset="-122"/>
              </a:rPr>
              <a:t>:/</a:t>
            </a:r>
            <a:r>
              <a:rPr lang="nl-NL" altLang="zh-CN" sz="1800" dirty="0" err="1">
                <a:ea typeface="等线" panose="02010600030101010101" pitchFamily="2" charset="-122"/>
              </a:rPr>
              <a:t>usr</a:t>
            </a:r>
            <a:r>
              <a:rPr lang="nl-NL" altLang="zh-CN" sz="1800" dirty="0">
                <a:ea typeface="等线" panose="02010600030101010101" pitchFamily="2" charset="-122"/>
              </a:rPr>
              <a:t>/bin:/</a:t>
            </a:r>
            <a:r>
              <a:rPr lang="nl-NL" altLang="zh-CN" sz="1800" dirty="0" err="1">
                <a:ea typeface="等线" panose="02010600030101010101" pitchFamily="2" charset="-122"/>
              </a:rPr>
              <a:t>sbin</a:t>
            </a:r>
            <a:r>
              <a:rPr lang="nl-NL" altLang="zh-CN" sz="1800" dirty="0">
                <a:ea typeface="等线" panose="02010600030101010101" pitchFamily="2" charset="-122"/>
              </a:rPr>
              <a:t>:/bin”</a:t>
            </a:r>
          </a:p>
          <a:p>
            <a:pPr lvl="1">
              <a:lnSpc>
                <a:spcPct val="114000"/>
              </a:lnSpc>
            </a:pPr>
            <a:r>
              <a:rPr lang="nl-NL" altLang="zh-CN" sz="2000" dirty="0">
                <a:ea typeface="等线" panose="02010600030101010101" pitchFamily="2" charset="-122"/>
              </a:rPr>
              <a:t>Look</a:t>
            </a:r>
            <a:r>
              <a:rPr lang="en-US" altLang="zh-CN" sz="2000" dirty="0">
                <a:ea typeface="等线" panose="02010600030101010101" pitchFamily="2" charset="-122"/>
              </a:rPr>
              <a:t>-up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in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a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predefined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list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of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context</a:t>
            </a:r>
            <a:endParaRPr lang="nl-NL" altLang="zh-CN" sz="2000" dirty="0">
              <a:ea typeface="等线" panose="02010600030101010101" pitchFamily="2" charset="-122"/>
            </a:endParaRPr>
          </a:p>
          <a:p>
            <a:pPr lvl="1">
              <a:lnSpc>
                <a:spcPct val="114000"/>
              </a:lnSpc>
            </a:pPr>
            <a:endParaRPr lang="zh-CN" altLang="en-US" sz="2000" dirty="0"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38663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Interpreter Naming API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i-FI" altLang="zh-CN" sz="1800" i="1" dirty="0">
                <a:ea typeface="等线" panose="02010600030101010101" pitchFamily="2" charset="-122"/>
              </a:rPr>
              <a:t> </a:t>
            </a:r>
            <a:r>
              <a:rPr lang="fi-FI" altLang="zh-CN" sz="1800" b="1" i="1" dirty="0">
                <a:solidFill>
                  <a:srgbClr val="0096FF"/>
                </a:solidFill>
                <a:ea typeface="等线" panose="02010600030101010101" pitchFamily="2" charset="-122"/>
              </a:rPr>
              <a:t>value</a:t>
            </a:r>
            <a:r>
              <a:rPr lang="fi-FI" altLang="zh-CN" sz="1800" i="1" dirty="0">
                <a:ea typeface="等线" panose="02010600030101010101" pitchFamily="2" charset="-122"/>
              </a:rPr>
              <a:t> </a:t>
            </a:r>
            <a:r>
              <a:rPr lang="fi-FI" altLang="zh-CN" sz="1800" dirty="0">
                <a:ea typeface="等线" panose="02010600030101010101" pitchFamily="2" charset="-122"/>
              </a:rPr>
              <a:t>← </a:t>
            </a:r>
            <a:r>
              <a:rPr lang="fi-FI" altLang="zh-CN" sz="1800" b="1" dirty="0">
                <a:ea typeface="等线" panose="02010600030101010101" pitchFamily="2" charset="-122"/>
              </a:rPr>
              <a:t>RESOLVE</a:t>
            </a:r>
            <a:r>
              <a:rPr lang="fi-FI" altLang="zh-CN" sz="1800" dirty="0">
                <a:ea typeface="等线" panose="02010600030101010101" pitchFamily="2" charset="-122"/>
              </a:rPr>
              <a:t>(</a:t>
            </a:r>
            <a:r>
              <a:rPr lang="fi-FI" altLang="zh-CN" sz="1800" i="1" dirty="0">
                <a:ea typeface="等线" panose="02010600030101010101" pitchFamily="2" charset="-122"/>
              </a:rPr>
              <a:t>name</a:t>
            </a:r>
            <a:r>
              <a:rPr lang="fi-FI" altLang="zh-CN" sz="1800" dirty="0">
                <a:ea typeface="等线" panose="02010600030101010101" pitchFamily="2" charset="-122"/>
              </a:rPr>
              <a:t>, </a:t>
            </a:r>
            <a:r>
              <a:rPr lang="fi-FI" altLang="zh-CN" sz="1800" i="1" dirty="0">
                <a:ea typeface="等线" panose="02010600030101010101" pitchFamily="2" charset="-122"/>
              </a:rPr>
              <a:t>context</a:t>
            </a:r>
            <a:r>
              <a:rPr lang="fi-FI" altLang="zh-CN" sz="1800" dirty="0">
                <a:ea typeface="等线" panose="02010600030101010101" pitchFamily="2" charset="-122"/>
              </a:rPr>
              <a:t>)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Return the mapping of </a:t>
            </a:r>
            <a:r>
              <a:rPr lang="en-US" altLang="zh-CN" sz="1600" i="1" dirty="0">
                <a:ea typeface="等线" panose="02010600030101010101" pitchFamily="2" charset="-122"/>
              </a:rPr>
              <a:t>name </a:t>
            </a:r>
            <a:r>
              <a:rPr lang="en-US" altLang="zh-CN" sz="1600" dirty="0">
                <a:ea typeface="等线" panose="02010600030101010101" pitchFamily="2" charset="-122"/>
              </a:rPr>
              <a:t>in the </a:t>
            </a:r>
            <a:r>
              <a:rPr lang="en-US" altLang="zh-CN" sz="1600" i="1" dirty="0">
                <a:ea typeface="等线" panose="02010600030101010101" pitchFamily="2" charset="-122"/>
              </a:rPr>
              <a:t>context</a:t>
            </a:r>
          </a:p>
          <a:p>
            <a:r>
              <a:rPr lang="en-US" altLang="zh-CN" sz="1800" i="1" dirty="0">
                <a:ea typeface="等线" panose="02010600030101010101" pitchFamily="2" charset="-122"/>
              </a:rPr>
              <a:t> </a:t>
            </a:r>
            <a:r>
              <a:rPr lang="en-US" altLang="zh-CN" sz="1800" b="1" i="1" dirty="0">
                <a:solidFill>
                  <a:srgbClr val="0096FF"/>
                </a:solidFill>
                <a:ea typeface="等线" panose="02010600030101010101" pitchFamily="2" charset="-122"/>
              </a:rPr>
              <a:t>status</a:t>
            </a:r>
            <a:r>
              <a:rPr lang="en-US" altLang="zh-CN" sz="1800" i="1" dirty="0"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ea typeface="等线" panose="02010600030101010101" pitchFamily="2" charset="-122"/>
              </a:rPr>
              <a:t>← </a:t>
            </a:r>
            <a:r>
              <a:rPr lang="en-US" altLang="zh-CN" sz="1800" b="1" dirty="0">
                <a:ea typeface="等线" panose="02010600030101010101" pitchFamily="2" charset="-122"/>
              </a:rPr>
              <a:t>BIND</a:t>
            </a:r>
            <a:r>
              <a:rPr lang="en-US" altLang="zh-CN" sz="1800" dirty="0">
                <a:ea typeface="等线" panose="02010600030101010101" pitchFamily="2" charset="-122"/>
              </a:rPr>
              <a:t>(</a:t>
            </a:r>
            <a:r>
              <a:rPr lang="en-US" altLang="zh-CN" sz="1800" i="1" dirty="0">
                <a:ea typeface="等线" panose="02010600030101010101" pitchFamily="2" charset="-122"/>
              </a:rPr>
              <a:t>name</a:t>
            </a:r>
            <a:r>
              <a:rPr lang="en-US" altLang="zh-CN" sz="1800" dirty="0">
                <a:ea typeface="等线" panose="02010600030101010101" pitchFamily="2" charset="-122"/>
              </a:rPr>
              <a:t>, </a:t>
            </a:r>
            <a:r>
              <a:rPr lang="en-US" altLang="zh-CN" sz="1800" i="1" dirty="0">
                <a:ea typeface="等线" panose="02010600030101010101" pitchFamily="2" charset="-122"/>
              </a:rPr>
              <a:t>value</a:t>
            </a:r>
            <a:r>
              <a:rPr lang="en-US" altLang="zh-CN" sz="1800" dirty="0">
                <a:ea typeface="等线" panose="02010600030101010101" pitchFamily="2" charset="-122"/>
              </a:rPr>
              <a:t>, </a:t>
            </a:r>
            <a:r>
              <a:rPr lang="en-US" altLang="zh-CN" sz="1800" i="1" dirty="0">
                <a:ea typeface="等线" panose="02010600030101010101" pitchFamily="2" charset="-122"/>
              </a:rPr>
              <a:t>context</a:t>
            </a:r>
            <a:r>
              <a:rPr lang="en-US" altLang="zh-CN" sz="1800" dirty="0">
                <a:ea typeface="等线" panose="02010600030101010101" pitchFamily="2" charset="-122"/>
              </a:rPr>
              <a:t>)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Establish a </a:t>
            </a:r>
            <a:r>
              <a:rPr lang="en-US" altLang="zh-CN" sz="1600" i="1" dirty="0">
                <a:ea typeface="等线" panose="02010600030101010101" pitchFamily="2" charset="-122"/>
              </a:rPr>
              <a:t>name </a:t>
            </a:r>
            <a:r>
              <a:rPr lang="en-US" altLang="zh-CN" sz="1600" dirty="0">
                <a:ea typeface="等线" panose="02010600030101010101" pitchFamily="2" charset="-122"/>
              </a:rPr>
              <a:t>to </a:t>
            </a:r>
            <a:r>
              <a:rPr lang="en-US" altLang="zh-CN" sz="1600" i="1" dirty="0">
                <a:ea typeface="等线" panose="02010600030101010101" pitchFamily="2" charset="-122"/>
              </a:rPr>
              <a:t>value mapping </a:t>
            </a:r>
            <a:r>
              <a:rPr lang="en-US" altLang="zh-CN" sz="1600" dirty="0">
                <a:ea typeface="等线" panose="02010600030101010101" pitchFamily="2" charset="-122"/>
              </a:rPr>
              <a:t>in the </a:t>
            </a:r>
            <a:r>
              <a:rPr lang="en-US" altLang="zh-CN" sz="1600" i="1" dirty="0">
                <a:ea typeface="等线" panose="02010600030101010101" pitchFamily="2" charset="-122"/>
              </a:rPr>
              <a:t>context</a:t>
            </a:r>
          </a:p>
          <a:p>
            <a:r>
              <a:rPr lang="en-US" altLang="zh-CN" sz="1800" i="1" dirty="0">
                <a:ea typeface="等线" panose="02010600030101010101" pitchFamily="2" charset="-122"/>
              </a:rPr>
              <a:t> </a:t>
            </a:r>
            <a:r>
              <a:rPr lang="en-US" altLang="zh-CN" sz="1800" b="1" i="1" dirty="0">
                <a:solidFill>
                  <a:srgbClr val="0096FF"/>
                </a:solidFill>
                <a:ea typeface="等线" panose="02010600030101010101" pitchFamily="2" charset="-122"/>
              </a:rPr>
              <a:t>status</a:t>
            </a:r>
            <a:r>
              <a:rPr lang="en-US" altLang="zh-CN" sz="1800" i="1" dirty="0"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ea typeface="等线" panose="02010600030101010101" pitchFamily="2" charset="-122"/>
              </a:rPr>
              <a:t>← </a:t>
            </a:r>
            <a:r>
              <a:rPr lang="en-US" altLang="zh-CN" sz="1800" b="1" dirty="0">
                <a:ea typeface="等线" panose="02010600030101010101" pitchFamily="2" charset="-122"/>
              </a:rPr>
              <a:t>UNBIND</a:t>
            </a:r>
            <a:r>
              <a:rPr lang="en-US" altLang="zh-CN" sz="1800" dirty="0">
                <a:ea typeface="等线" panose="02010600030101010101" pitchFamily="2" charset="-122"/>
              </a:rPr>
              <a:t>(</a:t>
            </a:r>
            <a:r>
              <a:rPr lang="en-US" altLang="zh-CN" sz="1800" i="1" dirty="0">
                <a:ea typeface="等线" panose="02010600030101010101" pitchFamily="2" charset="-122"/>
              </a:rPr>
              <a:t>name</a:t>
            </a:r>
            <a:r>
              <a:rPr lang="en-US" altLang="zh-CN" sz="1800" dirty="0">
                <a:ea typeface="等线" panose="02010600030101010101" pitchFamily="2" charset="-122"/>
              </a:rPr>
              <a:t>, </a:t>
            </a:r>
            <a:r>
              <a:rPr lang="en-US" altLang="zh-CN" sz="1800" i="1" dirty="0">
                <a:ea typeface="等线" panose="02010600030101010101" pitchFamily="2" charset="-122"/>
              </a:rPr>
              <a:t>context</a:t>
            </a:r>
            <a:r>
              <a:rPr lang="en-US" altLang="zh-CN" sz="1800" dirty="0">
                <a:ea typeface="等线" panose="02010600030101010101" pitchFamily="2" charset="-122"/>
              </a:rPr>
              <a:t>)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Delete name from </a:t>
            </a:r>
            <a:r>
              <a:rPr lang="en-US" altLang="zh-CN" sz="1600" i="1" dirty="0">
                <a:ea typeface="等线" panose="02010600030101010101" pitchFamily="2" charset="-122"/>
              </a:rPr>
              <a:t>context</a:t>
            </a:r>
          </a:p>
          <a:p>
            <a:r>
              <a:rPr lang="en-US" altLang="zh-CN" sz="1800" i="1" dirty="0">
                <a:ea typeface="等线" panose="02010600030101010101" pitchFamily="2" charset="-122"/>
              </a:rPr>
              <a:t> </a:t>
            </a:r>
            <a:r>
              <a:rPr lang="en-US" altLang="zh-CN" sz="1800" b="1" i="1" dirty="0">
                <a:solidFill>
                  <a:srgbClr val="0096FF"/>
                </a:solidFill>
                <a:ea typeface="等线" panose="02010600030101010101" pitchFamily="2" charset="-122"/>
              </a:rPr>
              <a:t>list</a:t>
            </a:r>
            <a:r>
              <a:rPr lang="en-US" altLang="zh-CN" sz="1800" i="1" dirty="0"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ea typeface="等线" panose="02010600030101010101" pitchFamily="2" charset="-122"/>
              </a:rPr>
              <a:t>← </a:t>
            </a:r>
            <a:r>
              <a:rPr lang="en-US" altLang="zh-CN" sz="1800" b="1" dirty="0">
                <a:ea typeface="等线" panose="02010600030101010101" pitchFamily="2" charset="-122"/>
              </a:rPr>
              <a:t>ENUMERATE</a:t>
            </a:r>
            <a:r>
              <a:rPr lang="en-US" altLang="zh-CN" sz="1800" dirty="0">
                <a:ea typeface="等线" panose="02010600030101010101" pitchFamily="2" charset="-122"/>
              </a:rPr>
              <a:t>(</a:t>
            </a:r>
            <a:r>
              <a:rPr lang="en-US" altLang="zh-CN" sz="1800" i="1" dirty="0">
                <a:ea typeface="等线" panose="02010600030101010101" pitchFamily="2" charset="-122"/>
              </a:rPr>
              <a:t>context</a:t>
            </a:r>
            <a:r>
              <a:rPr lang="en-US" altLang="zh-CN" sz="1800" dirty="0">
                <a:ea typeface="等线" panose="02010600030101010101" pitchFamily="2" charset="-122"/>
              </a:rPr>
              <a:t>)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Return a list of all bindings</a:t>
            </a:r>
          </a:p>
          <a:p>
            <a:r>
              <a:rPr lang="en-US" altLang="zh-CN" sz="1800" i="1" dirty="0">
                <a:ea typeface="等线" panose="02010600030101010101" pitchFamily="2" charset="-122"/>
              </a:rPr>
              <a:t> </a:t>
            </a:r>
            <a:r>
              <a:rPr lang="en-US" altLang="zh-CN" sz="1800" b="1" i="1" dirty="0">
                <a:solidFill>
                  <a:srgbClr val="0096FF"/>
                </a:solidFill>
                <a:ea typeface="等线" panose="02010600030101010101" pitchFamily="2" charset="-122"/>
              </a:rPr>
              <a:t>result</a:t>
            </a:r>
            <a:r>
              <a:rPr lang="en-US" altLang="zh-CN" sz="1800" i="1" dirty="0"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ea typeface="等线" panose="02010600030101010101" pitchFamily="2" charset="-122"/>
              </a:rPr>
              <a:t>← </a:t>
            </a:r>
            <a:r>
              <a:rPr lang="en-US" altLang="zh-CN" sz="1800" b="1" dirty="0">
                <a:ea typeface="等线" panose="02010600030101010101" pitchFamily="2" charset="-122"/>
              </a:rPr>
              <a:t>COMPARE</a:t>
            </a:r>
            <a:r>
              <a:rPr lang="en-US" altLang="zh-CN" sz="1800" dirty="0">
                <a:ea typeface="等线" panose="02010600030101010101" pitchFamily="2" charset="-122"/>
              </a:rPr>
              <a:t>(</a:t>
            </a:r>
            <a:r>
              <a:rPr lang="en-US" altLang="zh-CN" sz="1800" i="1" dirty="0">
                <a:ea typeface="等线" panose="02010600030101010101" pitchFamily="2" charset="-122"/>
              </a:rPr>
              <a:t>name1</a:t>
            </a:r>
            <a:r>
              <a:rPr lang="en-US" altLang="zh-CN" sz="1800" dirty="0">
                <a:ea typeface="等线" panose="02010600030101010101" pitchFamily="2" charset="-122"/>
              </a:rPr>
              <a:t>, </a:t>
            </a:r>
            <a:r>
              <a:rPr lang="en-US" altLang="zh-CN" sz="1800" i="1" dirty="0">
                <a:ea typeface="等线" panose="02010600030101010101" pitchFamily="2" charset="-122"/>
              </a:rPr>
              <a:t>name2</a:t>
            </a:r>
            <a:r>
              <a:rPr lang="en-US" altLang="zh-CN" sz="1800" dirty="0">
                <a:ea typeface="等线" panose="02010600030101010101" pitchFamily="2" charset="-122"/>
              </a:rPr>
              <a:t>)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Check if </a:t>
            </a:r>
            <a:r>
              <a:rPr lang="en-US" altLang="zh-CN" sz="1600" i="1" dirty="0">
                <a:ea typeface="等线" panose="02010600030101010101" pitchFamily="2" charset="-122"/>
              </a:rPr>
              <a:t>name1 </a:t>
            </a:r>
            <a:r>
              <a:rPr lang="en-US" altLang="zh-CN" sz="1600" dirty="0">
                <a:ea typeface="等线" panose="02010600030101010101" pitchFamily="2" charset="-122"/>
              </a:rPr>
              <a:t>and </a:t>
            </a:r>
            <a:r>
              <a:rPr lang="en-US" altLang="zh-CN" sz="1600" i="1" dirty="0">
                <a:ea typeface="等线" panose="02010600030101010101" pitchFamily="2" charset="-122"/>
              </a:rPr>
              <a:t>name2 </a:t>
            </a:r>
            <a:r>
              <a:rPr lang="en-US" altLang="zh-CN" sz="1600" dirty="0">
                <a:ea typeface="等线" panose="02010600030101010101" pitchFamily="2" charset="-122"/>
              </a:rPr>
              <a:t>are equal</a:t>
            </a: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E4EF80-8ECA-5546-82DE-9FEEE6EB8DD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2734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FAQ of Naming Scheme - 1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What is the syntax of names?</a:t>
            </a:r>
          </a:p>
          <a:p>
            <a:r>
              <a:rPr lang="en-US" altLang="zh-CN" dirty="0"/>
              <a:t>What are the possible value?</a:t>
            </a:r>
          </a:p>
          <a:p>
            <a:r>
              <a:rPr lang="en-US" altLang="zh-CN" dirty="0"/>
              <a:t>What context is used to resolve names?</a:t>
            </a:r>
          </a:p>
          <a:p>
            <a:r>
              <a:rPr lang="en-US" altLang="zh-CN" dirty="0"/>
              <a:t>Who specifies the context?</a:t>
            </a:r>
          </a:p>
          <a:p>
            <a:r>
              <a:rPr lang="en-US" altLang="zh-CN" dirty="0"/>
              <a:t>Is a particular name global (context-free) or local?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25386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FAQ of Naming Scheme - 2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dirty="0"/>
              <a:t>Does every name have a value?</a:t>
            </a:r>
          </a:p>
          <a:p>
            <a:pPr lvl="1"/>
            <a:r>
              <a:rPr lang="en-US" altLang="zh-CN" dirty="0"/>
              <a:t>Or, can you have “dangling” names?</a:t>
            </a:r>
          </a:p>
          <a:p>
            <a:r>
              <a:rPr lang="en-US" altLang="zh-CN" dirty="0"/>
              <a:t>Can a single name have multiple values?</a:t>
            </a:r>
          </a:p>
          <a:p>
            <a:r>
              <a:rPr lang="en-US" altLang="zh-CN" dirty="0"/>
              <a:t>Does every value have a name?</a:t>
            </a:r>
          </a:p>
          <a:p>
            <a:pPr lvl="1"/>
            <a:r>
              <a:rPr lang="en-US" altLang="zh-CN" dirty="0"/>
              <a:t>Or, can you name everything?</a:t>
            </a:r>
          </a:p>
          <a:p>
            <a:r>
              <a:rPr lang="en-US" altLang="zh-CN" dirty="0"/>
              <a:t>Can a single value have multiple names?</a:t>
            </a:r>
          </a:p>
          <a:p>
            <a:pPr lvl="1"/>
            <a:r>
              <a:rPr lang="en-US" altLang="zh-CN" dirty="0"/>
              <a:t>Or, are there synonyms?</a:t>
            </a:r>
          </a:p>
          <a:p>
            <a:r>
              <a:rPr lang="en-US" altLang="zh-CN" dirty="0"/>
              <a:t>Can the value corresponding to a name change over time?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9724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2273</TotalTime>
  <Words>3039</Words>
  <Application>Microsoft Macintosh PowerPoint</Application>
  <PresentationFormat>全屏显示(16:10)</PresentationFormat>
  <Paragraphs>486</Paragraphs>
  <Slides>56</Slides>
  <Notes>12</Notes>
  <HiddenSlides>3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62" baseType="lpstr">
      <vt:lpstr>DengXian</vt:lpstr>
      <vt:lpstr>DengXian</vt:lpstr>
      <vt:lpstr>Arial</vt:lpstr>
      <vt:lpstr>Calibri</vt:lpstr>
      <vt:lpstr>Times New Roman</vt:lpstr>
      <vt:lpstr>Office 主题​​</vt:lpstr>
      <vt:lpstr>DNS</vt:lpstr>
      <vt:lpstr>The Design of DNS</vt:lpstr>
      <vt:lpstr>DNS: Binding IP and Domain Name</vt:lpstr>
      <vt:lpstr>IP Address as a Type of Name</vt:lpstr>
      <vt:lpstr>Why Not Just Using IP Address?</vt:lpstr>
      <vt:lpstr>Questions on DNS</vt:lpstr>
      <vt:lpstr>Questions on DNS</vt:lpstr>
      <vt:lpstr>Look-up Algorithm</vt:lpstr>
      <vt:lpstr>Distributing Responsibility</vt:lpstr>
      <vt:lpstr>Name Servers</vt:lpstr>
      <vt:lpstr>DNS Hierarchy (a partial view)</vt:lpstr>
      <vt:lpstr>Basic DNS Look-up Algorithm</vt:lpstr>
      <vt:lpstr>DNS Lookup</vt:lpstr>
      <vt:lpstr>DNS Lookup</vt:lpstr>
      <vt:lpstr>DNS Lookup</vt:lpstr>
      <vt:lpstr>DNS Lookup</vt:lpstr>
      <vt:lpstr>DNS Lookup</vt:lpstr>
      <vt:lpstr>DNS Lookup</vt:lpstr>
      <vt:lpstr>Context in DNS</vt:lpstr>
      <vt:lpstr>Fault Tolerant</vt:lpstr>
      <vt:lpstr>Three Enhancements on Look-up Algorithm</vt:lpstr>
      <vt:lpstr>Three Enhancements on Look-up Algorithm</vt:lpstr>
      <vt:lpstr>DNS Request Process</vt:lpstr>
      <vt:lpstr>Three Enhancements on Look-up Algorithm</vt:lpstr>
      <vt:lpstr>Combine These Enhancements</vt:lpstr>
      <vt:lpstr>Other Features of DNS</vt:lpstr>
      <vt:lpstr>Other Features of DNS</vt:lpstr>
      <vt:lpstr>Name Discovery in DNS (at the first place)</vt:lpstr>
      <vt:lpstr>Comparing Hostname &amp; Filename</vt:lpstr>
      <vt:lpstr>Behind the DNS Design</vt:lpstr>
      <vt:lpstr>Benefits of Hierarchical Design</vt:lpstr>
      <vt:lpstr>Good Points on DNS Design</vt:lpstr>
      <vt:lpstr>Good Points on DNS Design</vt:lpstr>
      <vt:lpstr>Bad Points on DNS Design</vt:lpstr>
      <vt:lpstr>DNS Amplification Attack</vt:lpstr>
      <vt:lpstr>DNS Security</vt:lpstr>
      <vt:lpstr>DNSSEC: Protect DNS Record</vt:lpstr>
      <vt:lpstr>Problem 4.5</vt:lpstr>
      <vt:lpstr>Problem 4.5</vt:lpstr>
      <vt:lpstr>Problem 4.5</vt:lpstr>
      <vt:lpstr>Naming Scheme</vt:lpstr>
      <vt:lpstr>Naming in General</vt:lpstr>
      <vt:lpstr>Naming a Disk</vt:lpstr>
      <vt:lpstr>Naming for Modularity</vt:lpstr>
      <vt:lpstr>Addresses as Names</vt:lpstr>
      <vt:lpstr>Naming Schemes</vt:lpstr>
      <vt:lpstr>Naming Model</vt:lpstr>
      <vt:lpstr>Naming Terminology</vt:lpstr>
      <vt:lpstr>Naming Context</vt:lpstr>
      <vt:lpstr>Determining Context - 1</vt:lpstr>
      <vt:lpstr>Determining Context - 2</vt:lpstr>
      <vt:lpstr>Name Mapping Algorithms - 1</vt:lpstr>
      <vt:lpstr>Name Mapping Algorithms - 2</vt:lpstr>
      <vt:lpstr>Interpreter Naming API</vt:lpstr>
      <vt:lpstr>FAQ of Naming Scheme - 1</vt:lpstr>
      <vt:lpstr>FAQ of Naming Scheme - 2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104</cp:revision>
  <cp:lastPrinted>2016-06-13T07:55:34Z</cp:lastPrinted>
  <dcterms:created xsi:type="dcterms:W3CDTF">2017-05-12T06:55:38Z</dcterms:created>
  <dcterms:modified xsi:type="dcterms:W3CDTF">2020-11-19T01:41:58Z</dcterms:modified>
</cp:coreProperties>
</file>