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583" r:id="rId3"/>
    <p:sldId id="587" r:id="rId4"/>
    <p:sldId id="1428" r:id="rId5"/>
    <p:sldId id="1424" r:id="rId6"/>
    <p:sldId id="1425" r:id="rId7"/>
    <p:sldId id="1404" r:id="rId8"/>
    <p:sldId id="585" r:id="rId9"/>
    <p:sldId id="586" r:id="rId10"/>
    <p:sldId id="588" r:id="rId11"/>
    <p:sldId id="589" r:id="rId12"/>
    <p:sldId id="1426" r:id="rId13"/>
    <p:sldId id="590" r:id="rId14"/>
    <p:sldId id="591" r:id="rId15"/>
    <p:sldId id="592" r:id="rId16"/>
    <p:sldId id="593" r:id="rId17"/>
    <p:sldId id="1427" r:id="rId1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6" autoAdjust="0"/>
    <p:restoredTop sz="79361" autoAdjust="0"/>
  </p:normalViewPr>
  <p:slideViewPr>
    <p:cSldViewPr>
      <p:cViewPr varScale="1">
        <p:scale>
          <a:sx n="123" d="100"/>
          <a:sy n="123" d="100"/>
        </p:scale>
        <p:origin x="1824" y="184"/>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2020/11/26</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2020/11/26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6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1028465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2020/11/26</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2020/11/26</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2020/11/26</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2020/11/26</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err="1">
                <a:solidFill>
                  <a:schemeClr val="bg1"/>
                </a:solidFill>
              </a:rPr>
              <a:t>BitCoin</a:t>
            </a:r>
            <a:r>
              <a:rPr kumimoji="1" lang="zh-CN" altLang="en-US" sz="4400" dirty="0">
                <a:solidFill>
                  <a:schemeClr val="bg1"/>
                </a:solidFill>
              </a:rPr>
              <a:t> </a:t>
            </a:r>
            <a:r>
              <a:rPr kumimoji="1" lang="en-US" altLang="zh-CN" sz="4400" dirty="0">
                <a:solidFill>
                  <a:schemeClr val="bg1"/>
                </a:solidFill>
              </a:rPr>
              <a:t>and</a:t>
            </a:r>
            <a:r>
              <a:rPr kumimoji="1" lang="zh-CN" altLang="en-US" sz="4400" dirty="0">
                <a:solidFill>
                  <a:schemeClr val="bg1"/>
                </a:solidFill>
              </a:rPr>
              <a:t> </a:t>
            </a:r>
            <a:r>
              <a:rPr kumimoji="1" lang="en-US" altLang="zh-CN" sz="4400" dirty="0">
                <a:solidFill>
                  <a:schemeClr val="bg1"/>
                </a:solidFill>
              </a:rPr>
              <a:t>Blockchain</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latin typeface="Arial" panose="020B0604020202020204" pitchFamily="34" charset="0"/>
                <a:cs typeface="Arial" panose="020B0604020202020204" pitchFamily="34" charset="0"/>
              </a:rPr>
              <a:t>C</a:t>
            </a:r>
            <a:r>
              <a:rPr lang="en-US" altLang="zh-CN" sz="1600" dirty="0">
                <a:solidFill>
                  <a:srgbClr val="1F497D">
                    <a:lumMod val="20000"/>
                    <a:lumOff val="80000"/>
                  </a:srgbClr>
                </a:solidFill>
                <a:latin typeface="Arial" panose="020B0604020202020204" pitchFamily="34" charset="0"/>
                <a:cs typeface="Arial" panose="020B0604020202020204" pitchFamily="34" charset="0"/>
              </a:rPr>
              <a:t>omputer</a:t>
            </a:r>
            <a:r>
              <a:rPr lang="zh-CN" altLang="en-US" sz="1600" dirty="0">
                <a:solidFill>
                  <a:prstClr val="white"/>
                </a:solidFill>
                <a:latin typeface="Arial" panose="020B0604020202020204" pitchFamily="34" charset="0"/>
                <a:cs typeface="Arial" panose="020B0604020202020204" pitchFamily="34" charset="0"/>
              </a:rPr>
              <a:t> </a:t>
            </a:r>
            <a:r>
              <a:rPr lang="en-US" altLang="zh-CN" sz="1600" dirty="0">
                <a:solidFill>
                  <a:prstClr val="white"/>
                </a:solidFill>
                <a:latin typeface="Arial" panose="020B0604020202020204" pitchFamily="34" charset="0"/>
                <a:cs typeface="Arial" panose="020B0604020202020204" pitchFamily="34" charset="0"/>
              </a:rPr>
              <a:t>S</a:t>
            </a:r>
            <a:r>
              <a:rPr lang="en-US" altLang="zh-CN" sz="1600" dirty="0">
                <a:solidFill>
                  <a:srgbClr val="1F497D">
                    <a:lumMod val="20000"/>
                    <a:lumOff val="80000"/>
                  </a:srgbClr>
                </a:solidFill>
                <a:latin typeface="Arial" panose="020B0604020202020204" pitchFamily="34" charset="0"/>
                <a:cs typeface="Arial" panose="020B0604020202020204" pitchFamily="34" charset="0"/>
              </a:rPr>
              <a:t>ystem</a:t>
            </a:r>
            <a:r>
              <a:rPr lang="zh-CN" altLang="en-US" sz="1600" dirty="0">
                <a:solidFill>
                  <a:prstClr val="white"/>
                </a:solidFill>
                <a:latin typeface="Arial" panose="020B0604020202020204" pitchFamily="34" charset="0"/>
                <a:cs typeface="Arial" panose="020B0604020202020204" pitchFamily="34" charset="0"/>
              </a:rPr>
              <a:t> </a:t>
            </a:r>
            <a:r>
              <a:rPr lang="en-US" altLang="zh-CN" sz="1600" dirty="0">
                <a:solidFill>
                  <a:prstClr val="white"/>
                </a:solidFill>
                <a:latin typeface="Arial" panose="020B0604020202020204" pitchFamily="34" charset="0"/>
                <a:cs typeface="Arial" panose="020B0604020202020204" pitchFamily="34" charset="0"/>
              </a:rPr>
              <a:t>E</a:t>
            </a:r>
            <a:r>
              <a:rPr lang="en-US" altLang="zh-CN" sz="1600" dirty="0">
                <a:solidFill>
                  <a:srgbClr val="1F497D">
                    <a:lumMod val="20000"/>
                    <a:lumOff val="80000"/>
                  </a:srgbClr>
                </a:solidFill>
                <a:latin typeface="Arial" panose="020B0604020202020204" pitchFamily="34" charset="0"/>
                <a:cs typeface="Arial" panose="020B0604020202020204" pitchFamily="34" charset="0"/>
              </a:rPr>
              <a:t>ngineering</a:t>
            </a:r>
            <a:r>
              <a:rPr lang="en-US" altLang="zh-CN" sz="1600" dirty="0">
                <a:solidFill>
                  <a:prstClr val="white"/>
                </a:solidFill>
                <a:latin typeface="Arial" panose="020B0604020202020204" pitchFamily="34" charset="0"/>
                <a:cs typeface="Arial" panose="020B0604020202020204" pitchFamily="34" charset="0"/>
              </a:rPr>
              <a:t>,</a:t>
            </a:r>
            <a:r>
              <a:rPr lang="zh-CN" altLang="en-US" sz="1600" dirty="0">
                <a:solidFill>
                  <a:prstClr val="white"/>
                </a:solidFill>
                <a:latin typeface="Arial" panose="020B0604020202020204" pitchFamily="34" charset="0"/>
                <a:cs typeface="Arial" panose="020B0604020202020204" pitchFamily="34" charset="0"/>
              </a:rPr>
              <a:t> </a:t>
            </a:r>
            <a:r>
              <a:rPr lang="en-US" altLang="zh-CN" sz="1600" dirty="0">
                <a:solidFill>
                  <a:prstClr val="white"/>
                </a:solidFill>
                <a:latin typeface="Arial" panose="020B0604020202020204" pitchFamily="34" charset="0"/>
                <a:cs typeface="Arial" panose="020B0604020202020204" pitchFamily="34" charset="0"/>
              </a:rPr>
              <a:t>Fall</a:t>
            </a:r>
            <a:r>
              <a:rPr lang="zh-CN" altLang="en-US" sz="1600" dirty="0">
                <a:solidFill>
                  <a:prstClr val="white"/>
                </a:solidFill>
                <a:latin typeface="Arial" panose="020B0604020202020204" pitchFamily="34" charset="0"/>
                <a:cs typeface="Arial" panose="020B0604020202020204" pitchFamily="34" charset="0"/>
              </a:rPr>
              <a:t> </a:t>
            </a:r>
            <a:r>
              <a:rPr lang="en-US" altLang="zh-CN" sz="1600" dirty="0">
                <a:solidFill>
                  <a:prstClr val="white"/>
                </a:solidFill>
                <a:latin typeface="Arial" panose="020B0604020202020204" pitchFamily="34" charset="0"/>
                <a:cs typeface="Arial" panose="020B0604020202020204" pitchFamily="34" charset="0"/>
              </a:rPr>
              <a:t>2020</a:t>
            </a:r>
            <a:r>
              <a:rPr lang="zh-CN" altLang="en-US" sz="1600" dirty="0">
                <a:solidFill>
                  <a:prstClr val="white"/>
                </a:solidFill>
                <a:latin typeface="Arial" panose="020B0604020202020204" pitchFamily="34" charset="0"/>
                <a:cs typeface="Arial" panose="020B0604020202020204" pitchFamily="34" charset="0"/>
              </a:rPr>
              <a:t> </a:t>
            </a:r>
            <a:r>
              <a:rPr lang="en-US" altLang="zh-CN" sz="1600" dirty="0">
                <a:solidFill>
                  <a:srgbClr val="1F497D">
                    <a:lumMod val="20000"/>
                    <a:lumOff val="80000"/>
                  </a:srgbClr>
                </a:solidFill>
                <a:latin typeface="Arial" panose="020B0604020202020204" pitchFamily="34" charset="0"/>
                <a:cs typeface="Arial" panose="020B0604020202020204" pitchFamily="34" charset="0"/>
              </a:rPr>
              <a:t>(IPADS,</a:t>
            </a:r>
            <a:r>
              <a:rPr lang="zh-CN" altLang="en-US" sz="1600" dirty="0">
                <a:solidFill>
                  <a:srgbClr val="1F497D">
                    <a:lumMod val="20000"/>
                    <a:lumOff val="80000"/>
                  </a:srgbClr>
                </a:solidFill>
                <a:latin typeface="Arial" panose="020B0604020202020204" pitchFamily="34" charset="0"/>
                <a:cs typeface="Arial" panose="020B0604020202020204" pitchFamily="34" charset="0"/>
              </a:rPr>
              <a:t> </a:t>
            </a:r>
            <a:r>
              <a:rPr lang="en-US" altLang="zh-CN" sz="1600" dirty="0">
                <a:solidFill>
                  <a:srgbClr val="1F497D">
                    <a:lumMod val="20000"/>
                    <a:lumOff val="80000"/>
                  </a:srgbClr>
                </a:solidFill>
                <a:latin typeface="Arial" panose="020B0604020202020204" pitchFamily="34" charset="0"/>
                <a:cs typeface="Arial" panose="020B0604020202020204" pitchFamily="34" charset="0"/>
              </a:rPr>
              <a:t>SJTU)</a:t>
            </a:r>
            <a:endParaRPr lang="zh-CN" altLang="en-US" sz="1600" dirty="0">
              <a:solidFill>
                <a:srgbClr val="1F497D">
                  <a:lumMod val="20000"/>
                  <a:lumOff val="80000"/>
                </a:srgbClr>
              </a:solidFill>
              <a:latin typeface="Arial" panose="020B0604020202020204" pitchFamily="34" charset="0"/>
              <a:cs typeface="Arial" panose="020B0604020202020204" pitchFamily="34" charset="0"/>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cs typeface="Arial" panose="020B0604020202020204" pitchFamily="34" charset="0"/>
                <a:sym typeface="+mn-lt"/>
              </a:rPr>
              <a:t>The</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value</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of</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global</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consensus</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870FDB6-C8FB-1541-9C58-013A1659EEE5}"/>
              </a:ext>
            </a:extLst>
          </p:cNvPr>
          <p:cNvSpPr>
            <a:spLocks noGrp="1"/>
          </p:cNvSpPr>
          <p:nvPr>
            <p:ph type="title"/>
          </p:nvPr>
        </p:nvSpPr>
        <p:spPr/>
        <p:txBody>
          <a:bodyPr/>
          <a:lstStyle/>
          <a:p>
            <a:pPr eaLnBrk="1" hangingPunct="1"/>
            <a:r>
              <a:rPr lang="en-US" altLang="zh-CN" dirty="0"/>
              <a:t>Bitcoin</a:t>
            </a:r>
            <a:r>
              <a:rPr lang="zh-CN" altLang="en-US" dirty="0"/>
              <a:t> </a:t>
            </a:r>
            <a:r>
              <a:rPr lang="en-US" altLang="zh-CN" dirty="0"/>
              <a:t>&amp;</a:t>
            </a:r>
            <a:r>
              <a:rPr lang="zh-CN" altLang="en-US" dirty="0"/>
              <a:t> </a:t>
            </a:r>
            <a:r>
              <a:rPr lang="en-US" altLang="zh-CN" dirty="0"/>
              <a:t>Blockchain</a:t>
            </a:r>
          </a:p>
        </p:txBody>
      </p:sp>
      <p:sp>
        <p:nvSpPr>
          <p:cNvPr id="59394" name="Text Placeholder 2">
            <a:extLst>
              <a:ext uri="{FF2B5EF4-FFF2-40B4-BE49-F238E27FC236}">
                <a16:creationId xmlns:a16="http://schemas.microsoft.com/office/drawing/2014/main" id="{B8C89A2E-903B-BB40-9409-0F3DAE186232}"/>
              </a:ext>
            </a:extLst>
          </p:cNvPr>
          <p:cNvSpPr>
            <a:spLocks noGrp="1"/>
          </p:cNvSpPr>
          <p:nvPr>
            <p:ph type="body" idx="1"/>
          </p:nvPr>
        </p:nvSpPr>
        <p:spPr/>
        <p:txBody>
          <a:bodyPr/>
          <a:lstStyle/>
          <a:p>
            <a:pPr eaLnBrk="1" hangingPunct="1"/>
            <a:endParaRPr lang="en-US" altLang="zh-CN">
              <a:solidFill>
                <a:srgbClr val="898989"/>
              </a:solidFill>
            </a:endParaRPr>
          </a:p>
        </p:txBody>
      </p:sp>
      <p:sp>
        <p:nvSpPr>
          <p:cNvPr id="59395" name="Slide Number Placeholder 3">
            <a:extLst>
              <a:ext uri="{FF2B5EF4-FFF2-40B4-BE49-F238E27FC236}">
                <a16:creationId xmlns:a16="http://schemas.microsoft.com/office/drawing/2014/main" id="{55093173-3895-874F-ADF2-0AE619DA26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B3C3A62-D33C-934E-BB5B-30BF432BA303}" type="slidenum">
              <a:rPr lang="zh-CN" altLang="en-US" sz="900">
                <a:solidFill>
                  <a:srgbClr val="898989"/>
                </a:solidFill>
              </a:rPr>
              <a:pPr/>
              <a:t>2</a:t>
            </a:fld>
            <a:endParaRPr lang="zh-CN" altLang="en-US" sz="900">
              <a:solidFill>
                <a:srgbClr val="898989"/>
              </a:solidFill>
            </a:endParaRPr>
          </a:p>
        </p:txBody>
      </p:sp>
    </p:spTree>
    <p:extLst>
      <p:ext uri="{BB962C8B-B14F-4D97-AF65-F5344CB8AC3E}">
        <p14:creationId xmlns:p14="http://schemas.microsoft.com/office/powerpoint/2010/main" val="136835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DF1ED8E-D61F-0E4B-B603-F6FD5EE27DD3}"/>
              </a:ext>
            </a:extLst>
          </p:cNvPr>
          <p:cNvSpPr>
            <a:spLocks noGrp="1"/>
          </p:cNvSpPr>
          <p:nvPr>
            <p:ph type="title"/>
          </p:nvPr>
        </p:nvSpPr>
        <p:spPr/>
        <p:txBody>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a:t>
            </a:r>
            <a:r>
              <a:rPr kumimoji="1" lang="zh-CN" altLang="en-US" dirty="0"/>
              <a:t> </a:t>
            </a:r>
            <a:r>
              <a:rPr kumimoji="1" lang="en-US" altLang="zh-CN" dirty="0"/>
              <a:t>Bitcoin</a:t>
            </a:r>
            <a:r>
              <a:rPr kumimoji="1" lang="zh-CN" altLang="en-US" dirty="0"/>
              <a:t> </a:t>
            </a:r>
            <a:r>
              <a:rPr kumimoji="1" lang="en-US" altLang="zh-CN" dirty="0"/>
              <a:t>Wallet?</a:t>
            </a:r>
            <a:endParaRPr kumimoji="1" lang="zh-CN" altLang="en-US" dirty="0"/>
          </a:p>
        </p:txBody>
      </p:sp>
      <p:sp>
        <p:nvSpPr>
          <p:cNvPr id="5" name="内容占位符 4">
            <a:extLst>
              <a:ext uri="{FF2B5EF4-FFF2-40B4-BE49-F238E27FC236}">
                <a16:creationId xmlns:a16="http://schemas.microsoft.com/office/drawing/2014/main" id="{6A30EDDC-BB14-AF4B-9C44-D2FB77AE73EC}"/>
              </a:ext>
            </a:extLst>
          </p:cNvPr>
          <p:cNvSpPr>
            <a:spLocks noGrp="1"/>
          </p:cNvSpPr>
          <p:nvPr>
            <p:ph idx="1"/>
          </p:nvPr>
        </p:nvSpPr>
        <p:spPr/>
        <p:txBody>
          <a:bodyPr/>
          <a:lstStyle/>
          <a:p>
            <a:r>
              <a:rPr kumimoji="1" lang="en-US" altLang="zh-CN" dirty="0"/>
              <a:t>Only</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pair</a:t>
            </a:r>
            <a:r>
              <a:rPr kumimoji="1" lang="zh-CN" altLang="en-US" dirty="0"/>
              <a:t> </a:t>
            </a:r>
            <a:r>
              <a:rPr kumimoji="1" lang="en-US" altLang="zh-CN" dirty="0"/>
              <a:t>of</a:t>
            </a:r>
            <a:r>
              <a:rPr kumimoji="1" lang="zh-CN" altLang="en-US" dirty="0"/>
              <a:t> </a:t>
            </a:r>
            <a:r>
              <a:rPr kumimoji="1" lang="en-US" altLang="zh-CN" dirty="0"/>
              <a:t>public</a:t>
            </a:r>
            <a:r>
              <a:rPr kumimoji="1" lang="zh-CN" altLang="en-US" dirty="0"/>
              <a:t> </a:t>
            </a:r>
            <a:r>
              <a:rPr kumimoji="1" lang="en-US" altLang="zh-CN" dirty="0"/>
              <a:t>key</a:t>
            </a:r>
            <a:r>
              <a:rPr kumimoji="1" lang="zh-CN" altLang="en-US" dirty="0"/>
              <a:t> </a:t>
            </a:r>
            <a:r>
              <a:rPr kumimoji="1" lang="en-US" altLang="zh-CN" dirty="0"/>
              <a:t>and</a:t>
            </a:r>
            <a:r>
              <a:rPr kumimoji="1" lang="zh-CN" altLang="en-US" dirty="0"/>
              <a:t> </a:t>
            </a:r>
            <a:r>
              <a:rPr kumimoji="1" lang="en-US" altLang="zh-CN" dirty="0"/>
              <a:t>private</a:t>
            </a:r>
            <a:r>
              <a:rPr kumimoji="1" lang="zh-CN" altLang="en-US" dirty="0"/>
              <a:t> </a:t>
            </a:r>
            <a:r>
              <a:rPr kumimoji="1" lang="en-US" altLang="zh-CN" dirty="0"/>
              <a:t>key</a:t>
            </a:r>
          </a:p>
          <a:p>
            <a:endParaRPr kumimoji="1" lang="en-US" altLang="zh-CN" dirty="0"/>
          </a:p>
          <a:p>
            <a:r>
              <a:rPr kumimoji="1" lang="en-US" altLang="zh-CN" dirty="0"/>
              <a:t>Public</a:t>
            </a:r>
            <a:r>
              <a:rPr kumimoji="1" lang="zh-CN" altLang="en-US" dirty="0"/>
              <a:t> </a:t>
            </a:r>
            <a:r>
              <a:rPr kumimoji="1" lang="en-US" altLang="zh-CN" dirty="0"/>
              <a:t>key</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identity</a:t>
            </a:r>
          </a:p>
          <a:p>
            <a:r>
              <a:rPr kumimoji="1" lang="en-US" altLang="zh-CN" dirty="0"/>
              <a:t>Private</a:t>
            </a:r>
            <a:r>
              <a:rPr kumimoji="1" lang="zh-CN" altLang="en-US" dirty="0"/>
              <a:t> </a:t>
            </a:r>
            <a:r>
              <a:rPr kumimoji="1" lang="en-US" altLang="zh-CN" dirty="0"/>
              <a:t>key</a:t>
            </a:r>
            <a:r>
              <a:rPr kumimoji="1" lang="zh-CN" altLang="en-US" dirty="0"/>
              <a:t> </a:t>
            </a:r>
            <a:r>
              <a:rPr kumimoji="1" lang="en-US" altLang="zh-CN" dirty="0"/>
              <a:t>for</a:t>
            </a:r>
            <a:r>
              <a:rPr kumimoji="1" lang="zh-CN" altLang="en-US" dirty="0"/>
              <a:t> </a:t>
            </a:r>
            <a:r>
              <a:rPr kumimoji="1" lang="en-US" altLang="zh-CN" dirty="0"/>
              <a:t>sign</a:t>
            </a:r>
            <a:r>
              <a:rPr kumimoji="1" lang="zh-CN" altLang="en-US" dirty="0"/>
              <a:t> </a:t>
            </a:r>
            <a:r>
              <a:rPr kumimoji="1" lang="en-US" altLang="zh-CN" dirty="0"/>
              <a:t>a</a:t>
            </a:r>
            <a:r>
              <a:rPr kumimoji="1" lang="zh-CN" altLang="en-US" dirty="0"/>
              <a:t> </a:t>
            </a:r>
            <a:r>
              <a:rPr kumimoji="1" lang="en-US" altLang="zh-CN" dirty="0"/>
              <a:t>transaction</a:t>
            </a:r>
            <a:endParaRPr kumimoji="1" lang="zh-CN" altLang="en-US" dirty="0"/>
          </a:p>
        </p:txBody>
      </p:sp>
    </p:spTree>
    <p:extLst>
      <p:ext uri="{BB962C8B-B14F-4D97-AF65-F5344CB8AC3E}">
        <p14:creationId xmlns:p14="http://schemas.microsoft.com/office/powerpoint/2010/main" val="3869171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6F83EE-7AC2-D34D-8734-38A6570801AC}"/>
              </a:ext>
            </a:extLst>
          </p:cNvPr>
          <p:cNvSpPr>
            <a:spLocks noGrp="1"/>
          </p:cNvSpPr>
          <p:nvPr>
            <p:ph type="title"/>
          </p:nvPr>
        </p:nvSpPr>
        <p:spPr/>
        <p:txBody>
          <a:bodyPr/>
          <a:lstStyle/>
          <a:p>
            <a:r>
              <a:rPr kumimoji="1" lang="en-US" altLang="zh-CN" dirty="0"/>
              <a:t>Concurrency?</a:t>
            </a:r>
            <a:endParaRPr kumimoji="1" lang="zh-CN" altLang="en-US" dirty="0"/>
          </a:p>
        </p:txBody>
      </p:sp>
      <p:sp>
        <p:nvSpPr>
          <p:cNvPr id="3" name="内容占位符 2">
            <a:extLst>
              <a:ext uri="{FF2B5EF4-FFF2-40B4-BE49-F238E27FC236}">
                <a16:creationId xmlns:a16="http://schemas.microsoft.com/office/drawing/2014/main" id="{ED59B6DD-FC48-BC4C-9521-152A83C69502}"/>
              </a:ext>
            </a:extLst>
          </p:cNvPr>
          <p:cNvSpPr>
            <a:spLocks noGrp="1"/>
          </p:cNvSpPr>
          <p:nvPr>
            <p:ph idx="1"/>
          </p:nvPr>
        </p:nvSpPr>
        <p:spPr/>
        <p:txBody>
          <a:bodyPr>
            <a:normAutofit fontScale="92500" lnSpcReduction="10000"/>
          </a:bodyPr>
          <a:lstStyle/>
          <a:p>
            <a:r>
              <a:rPr kumimoji="1" lang="en-US" altLang="zh-CN" dirty="0"/>
              <a:t>A</a:t>
            </a:r>
            <a:r>
              <a:rPr kumimoji="1" lang="zh-CN" altLang="en-US" dirty="0"/>
              <a:t> </a:t>
            </a:r>
            <a:r>
              <a:rPr kumimoji="1" lang="en-US" altLang="zh-CN" dirty="0"/>
              <a:t>ledger</a:t>
            </a:r>
            <a:r>
              <a:rPr kumimoji="1" lang="zh-CN" altLang="en-US" dirty="0"/>
              <a:t> </a:t>
            </a:r>
            <a:r>
              <a:rPr kumimoji="1" lang="en-US" altLang="zh-CN" dirty="0"/>
              <a:t>recording</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money</a:t>
            </a:r>
          </a:p>
          <a:p>
            <a:r>
              <a:rPr kumimoji="1" lang="en-US" altLang="zh-CN" dirty="0"/>
              <a:t>Why</a:t>
            </a:r>
            <a:r>
              <a:rPr kumimoji="1" lang="zh-CN" altLang="en-US" dirty="0"/>
              <a:t> </a:t>
            </a:r>
            <a:r>
              <a:rPr kumimoji="1" lang="en-US" altLang="zh-CN" dirty="0"/>
              <a:t>double-spending</a:t>
            </a:r>
            <a:r>
              <a:rPr kumimoji="1" lang="zh-CN" altLang="en-US" dirty="0"/>
              <a:t> </a:t>
            </a:r>
            <a:r>
              <a:rPr kumimoji="1" lang="en-US" altLang="zh-CN" dirty="0"/>
              <a:t>is</a:t>
            </a:r>
            <a:r>
              <a:rPr kumimoji="1" lang="zh-CN" altLang="en-US" dirty="0"/>
              <a:t> </a:t>
            </a:r>
            <a:r>
              <a:rPr kumimoji="1" lang="en-US" altLang="zh-CN" dirty="0"/>
              <a:t>possible?</a:t>
            </a:r>
          </a:p>
          <a:p>
            <a:pPr lvl="1"/>
            <a:r>
              <a:rPr kumimoji="1" lang="en-US" altLang="zh-CN" dirty="0"/>
              <a:t>Y creates two transactions for same coin: Y-&gt;Z, Y-&gt;Q</a:t>
            </a:r>
          </a:p>
          <a:p>
            <a:pPr lvl="2"/>
            <a:r>
              <a:rPr kumimoji="1" lang="en-US" altLang="zh-CN" dirty="0"/>
              <a:t>both with hash(T7)</a:t>
            </a:r>
          </a:p>
          <a:p>
            <a:pPr lvl="1"/>
            <a:r>
              <a:rPr kumimoji="1" lang="en-US" altLang="zh-CN" dirty="0"/>
              <a:t>Y shows different transactions to Z and Q</a:t>
            </a:r>
          </a:p>
          <a:p>
            <a:pPr lvl="2"/>
            <a:r>
              <a:rPr kumimoji="1" lang="en-US" altLang="zh-CN" dirty="0"/>
              <a:t>both transactions look good, including signatures and hash</a:t>
            </a:r>
          </a:p>
          <a:p>
            <a:pPr lvl="2"/>
            <a:r>
              <a:rPr kumimoji="1" lang="en-US" altLang="zh-CN" dirty="0"/>
              <a:t>now both Z and Q will give hamburgers to Y</a:t>
            </a:r>
          </a:p>
          <a:p>
            <a:r>
              <a:rPr kumimoji="1" lang="en-US" altLang="zh-CN" dirty="0"/>
              <a:t>How</a:t>
            </a:r>
            <a:r>
              <a:rPr kumimoji="1" lang="zh-CN" altLang="en-US" dirty="0"/>
              <a:t> </a:t>
            </a:r>
            <a:r>
              <a:rPr kumimoji="1" lang="en-US" altLang="zh-CN" dirty="0"/>
              <a:t>to</a:t>
            </a:r>
            <a:r>
              <a:rPr kumimoji="1" lang="zh-CN" altLang="en-US" dirty="0"/>
              <a:t> </a:t>
            </a:r>
            <a:r>
              <a:rPr kumimoji="1" lang="en-US" altLang="zh-CN" dirty="0"/>
              <a:t>avoid</a:t>
            </a:r>
            <a:r>
              <a:rPr kumimoji="1" lang="zh-CN" altLang="en-US" dirty="0"/>
              <a:t> </a:t>
            </a:r>
            <a:r>
              <a:rPr kumimoji="1" lang="en-US" altLang="zh-CN" dirty="0"/>
              <a:t>double-spending?</a:t>
            </a:r>
          </a:p>
          <a:p>
            <a:endParaRPr kumimoji="1" lang="zh-CN" altLang="en-US" dirty="0"/>
          </a:p>
        </p:txBody>
      </p:sp>
    </p:spTree>
    <p:extLst>
      <p:ext uri="{BB962C8B-B14F-4D97-AF65-F5344CB8AC3E}">
        <p14:creationId xmlns:p14="http://schemas.microsoft.com/office/powerpoint/2010/main" val="2687771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D638-B573-4843-94DE-609235F33E18}"/>
              </a:ext>
            </a:extLst>
          </p:cNvPr>
          <p:cNvSpPr>
            <a:spLocks noGrp="1"/>
          </p:cNvSpPr>
          <p:nvPr>
            <p:ph type="title"/>
          </p:nvPr>
        </p:nvSpPr>
        <p:spPr/>
        <p:txBody>
          <a:bodyPr/>
          <a:lstStyle/>
          <a:p>
            <a:r>
              <a:rPr kumimoji="1" lang="en-US" altLang="zh-CN" dirty="0"/>
              <a:t>Overview of </a:t>
            </a:r>
            <a:r>
              <a:rPr kumimoji="1" lang="en-US" altLang="zh-CN" dirty="0" err="1"/>
              <a:t>BitCoin</a:t>
            </a:r>
            <a:endParaRPr kumimoji="1" lang="zh-CN" altLang="en-US" dirty="0"/>
          </a:p>
        </p:txBody>
      </p:sp>
      <p:sp>
        <p:nvSpPr>
          <p:cNvPr id="3" name="内容占位符 2">
            <a:extLst>
              <a:ext uri="{FF2B5EF4-FFF2-40B4-BE49-F238E27FC236}">
                <a16:creationId xmlns:a16="http://schemas.microsoft.com/office/drawing/2014/main" id="{627DDD38-6365-B94A-A6DE-2A7B03B52DCF}"/>
              </a:ext>
            </a:extLst>
          </p:cNvPr>
          <p:cNvSpPr>
            <a:spLocks noGrp="1"/>
          </p:cNvSpPr>
          <p:nvPr>
            <p:ph idx="1"/>
          </p:nvPr>
        </p:nvSpPr>
        <p:spPr/>
        <p:txBody>
          <a:bodyPr>
            <a:normAutofit/>
          </a:bodyPr>
          <a:lstStyle/>
          <a:p>
            <a:r>
              <a:rPr kumimoji="1" lang="en-US" altLang="zh-CN" sz="2400" dirty="0" err="1"/>
              <a:t>BitCoin</a:t>
            </a:r>
            <a:r>
              <a:rPr kumimoji="1" lang="zh-CN" altLang="en-US" sz="2400" dirty="0"/>
              <a:t> </a:t>
            </a:r>
            <a:r>
              <a:rPr kumimoji="1" lang="en-US" altLang="zh-CN" sz="2400" dirty="0"/>
              <a:t>is</a:t>
            </a:r>
            <a:r>
              <a:rPr kumimoji="1" lang="zh-CN" altLang="en-US" sz="2400" dirty="0"/>
              <a:t> </a:t>
            </a:r>
            <a:r>
              <a:rPr kumimoji="1" lang="en-US" altLang="zh-CN" sz="2400" dirty="0"/>
              <a:t>a</a:t>
            </a:r>
            <a:r>
              <a:rPr kumimoji="1" lang="zh-CN" altLang="en-US" sz="2400" dirty="0"/>
              <a:t> </a:t>
            </a:r>
            <a:r>
              <a:rPr kumimoji="1" lang="en-US" altLang="zh-CN" sz="2400" dirty="0"/>
              <a:t>d</a:t>
            </a:r>
            <a:r>
              <a:rPr kumimoji="1" lang="en" altLang="zh-CN" sz="2400" dirty="0" err="1"/>
              <a:t>ecentralized</a:t>
            </a:r>
            <a:r>
              <a:rPr kumimoji="1" lang="en" altLang="zh-CN" sz="2400" dirty="0"/>
              <a:t> </a:t>
            </a:r>
            <a:r>
              <a:rPr kumimoji="1" lang="en-US" altLang="zh-CN" sz="2400" dirty="0"/>
              <a:t>public-</a:t>
            </a:r>
            <a:r>
              <a:rPr kumimoji="1" lang="en-US" altLang="zh-CN" sz="2400" dirty="0" err="1"/>
              <a:t>accessable</a:t>
            </a:r>
            <a:r>
              <a:rPr kumimoji="1" lang="zh-CN" altLang="en-US" sz="2400" dirty="0"/>
              <a:t> </a:t>
            </a:r>
            <a:r>
              <a:rPr kumimoji="1" lang="en-US" altLang="zh-CN" sz="2400" dirty="0"/>
              <a:t>ledger</a:t>
            </a:r>
            <a:endParaRPr kumimoji="1" lang="en" altLang="zh-CN" sz="2400" dirty="0"/>
          </a:p>
          <a:p>
            <a:pPr lvl="1"/>
            <a:r>
              <a:rPr kumimoji="1" lang="en-US" altLang="zh-CN" sz="2000" dirty="0"/>
              <a:t>Using</a:t>
            </a:r>
            <a:r>
              <a:rPr kumimoji="1" lang="zh-CN" altLang="en-US" sz="2000" dirty="0"/>
              <a:t> </a:t>
            </a:r>
            <a:r>
              <a:rPr kumimoji="1" lang="en-US" altLang="zh-CN" sz="2000" dirty="0"/>
              <a:t>hashes</a:t>
            </a:r>
            <a:r>
              <a:rPr kumimoji="1" lang="zh-CN" altLang="en-US" sz="2000" dirty="0"/>
              <a:t> </a:t>
            </a:r>
            <a:r>
              <a:rPr kumimoji="1" lang="en-US" altLang="zh-CN" sz="2000" dirty="0"/>
              <a:t>as</a:t>
            </a:r>
            <a:r>
              <a:rPr kumimoji="1" lang="zh-CN" altLang="en-US" sz="2000" dirty="0"/>
              <a:t> </a:t>
            </a:r>
            <a:r>
              <a:rPr kumimoji="1" lang="en-US" altLang="zh-CN" sz="2000" dirty="0"/>
              <a:t>a</a:t>
            </a:r>
            <a:r>
              <a:rPr kumimoji="1" lang="zh-CN" altLang="en-US" sz="2000" dirty="0"/>
              <a:t> </a:t>
            </a:r>
            <a:r>
              <a:rPr kumimoji="1" lang="en-US" altLang="zh-CN" sz="2000" dirty="0"/>
              <a:t>pointers,</a:t>
            </a:r>
            <a:r>
              <a:rPr kumimoji="1" lang="zh-CN" altLang="en-US" sz="2000" dirty="0"/>
              <a:t> </a:t>
            </a:r>
            <a:r>
              <a:rPr kumimoji="1" lang="en-US" altLang="zh-CN" sz="2000" dirty="0"/>
              <a:t>which</a:t>
            </a:r>
            <a:r>
              <a:rPr kumimoji="1" lang="zh-CN" altLang="en-US" sz="2000" dirty="0"/>
              <a:t> </a:t>
            </a:r>
            <a:r>
              <a:rPr kumimoji="1" lang="en-US" altLang="zh-CN" sz="2000" dirty="0"/>
              <a:t>form</a:t>
            </a:r>
            <a:r>
              <a:rPr kumimoji="1" lang="zh-CN" altLang="en-US" sz="2000" dirty="0"/>
              <a:t> </a:t>
            </a:r>
            <a:r>
              <a:rPr kumimoji="1" lang="en-US" altLang="zh-CN" sz="2000" dirty="0"/>
              <a:t>a</a:t>
            </a:r>
            <a:r>
              <a:rPr kumimoji="1" lang="zh-CN" altLang="en-US" sz="2000" dirty="0"/>
              <a:t> </a:t>
            </a:r>
            <a:r>
              <a:rPr kumimoji="1" lang="en-US" altLang="zh-CN" sz="2000" dirty="0"/>
              <a:t>chain</a:t>
            </a:r>
            <a:endParaRPr kumimoji="1" lang="en" altLang="zh-CN" sz="2000" dirty="0"/>
          </a:p>
          <a:p>
            <a:pPr lvl="1"/>
            <a:r>
              <a:rPr kumimoji="1" lang="en" altLang="zh-CN" sz="2000" dirty="0"/>
              <a:t>Tamper-proof (</a:t>
            </a:r>
            <a:r>
              <a:rPr kumimoji="1" lang="en-US" altLang="zh-CN" sz="2000" dirty="0"/>
              <a:t>assuming</a:t>
            </a:r>
            <a:r>
              <a:rPr kumimoji="1" lang="zh-CN" altLang="en-US" sz="2000" dirty="0"/>
              <a:t> </a:t>
            </a:r>
            <a:r>
              <a:rPr kumimoji="1" lang="en" altLang="zh-CN" sz="2000" dirty="0"/>
              <a:t>51% honest)</a:t>
            </a:r>
          </a:p>
        </p:txBody>
      </p:sp>
      <p:pic>
        <p:nvPicPr>
          <p:cNvPr id="4" name="Picture 2" descr="http://www.ruanyifeng.com/blogimg/asset/2017/bg2017122705.png">
            <a:extLst>
              <a:ext uri="{FF2B5EF4-FFF2-40B4-BE49-F238E27FC236}">
                <a16:creationId xmlns:a16="http://schemas.microsoft.com/office/drawing/2014/main" id="{CC463C69-7FC0-F645-850C-194D2D4FE4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3031316"/>
            <a:ext cx="6264696" cy="245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57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005F10-BCCD-9A43-A147-F460B64EC1CC}"/>
              </a:ext>
            </a:extLst>
          </p:cNvPr>
          <p:cNvSpPr>
            <a:spLocks noGrp="1"/>
          </p:cNvSpPr>
          <p:nvPr>
            <p:ph type="title"/>
          </p:nvPr>
        </p:nvSpPr>
        <p:spPr/>
        <p:txBody>
          <a:bodyPr/>
          <a:lstStyle/>
          <a:p>
            <a:r>
              <a:rPr kumimoji="1" lang="en-US" altLang="zh-CN" dirty="0"/>
              <a:t>Phases in Blockchain</a:t>
            </a:r>
            <a:endParaRPr kumimoji="1" lang="zh-CN" altLang="en-US" dirty="0"/>
          </a:p>
        </p:txBody>
      </p:sp>
      <p:sp>
        <p:nvSpPr>
          <p:cNvPr id="3" name="内容占位符 2">
            <a:extLst>
              <a:ext uri="{FF2B5EF4-FFF2-40B4-BE49-F238E27FC236}">
                <a16:creationId xmlns:a16="http://schemas.microsoft.com/office/drawing/2014/main" id="{383804F0-C86E-5D48-BD7D-27DCF9D5A018}"/>
              </a:ext>
            </a:extLst>
          </p:cNvPr>
          <p:cNvSpPr>
            <a:spLocks noGrp="1"/>
          </p:cNvSpPr>
          <p:nvPr>
            <p:ph idx="1"/>
          </p:nvPr>
        </p:nvSpPr>
        <p:spPr/>
        <p:txBody>
          <a:bodyPr>
            <a:normAutofit/>
          </a:bodyPr>
          <a:lstStyle/>
          <a:p>
            <a:r>
              <a:rPr kumimoji="1" lang="en" altLang="zh-CN" dirty="0"/>
              <a:t>Proposal </a:t>
            </a:r>
            <a:r>
              <a:rPr kumimoji="1" lang="en-US" altLang="zh-CN" dirty="0"/>
              <a:t>phase</a:t>
            </a:r>
            <a:endParaRPr kumimoji="1" lang="en" altLang="zh-CN" dirty="0"/>
          </a:p>
          <a:p>
            <a:pPr lvl="1"/>
            <a:r>
              <a:rPr kumimoji="1" lang="en" altLang="zh-CN" dirty="0"/>
              <a:t>Who to propose the block?</a:t>
            </a:r>
          </a:p>
          <a:p>
            <a:r>
              <a:rPr kumimoji="1" lang="en" altLang="zh-CN" dirty="0"/>
              <a:t>Validation </a:t>
            </a:r>
            <a:r>
              <a:rPr kumimoji="1" lang="en-US" altLang="zh-CN" dirty="0"/>
              <a:t>phase</a:t>
            </a:r>
            <a:endParaRPr kumimoji="1" lang="en" altLang="zh-CN" dirty="0"/>
          </a:p>
          <a:p>
            <a:pPr lvl="1"/>
            <a:r>
              <a:rPr kumimoji="1" lang="en" altLang="zh-CN" dirty="0"/>
              <a:t>Who to validate the block?</a:t>
            </a:r>
          </a:p>
          <a:p>
            <a:r>
              <a:rPr kumimoji="1" lang="en" altLang="zh-CN" dirty="0"/>
              <a:t>Usually all the participants in the network</a:t>
            </a:r>
          </a:p>
          <a:p>
            <a:pPr lvl="1"/>
            <a:r>
              <a:rPr kumimoji="1" lang="en-US" altLang="zh-CN" dirty="0"/>
              <a:t>What</a:t>
            </a:r>
            <a:r>
              <a:rPr kumimoji="1" lang="zh-CN" altLang="en-US" dirty="0"/>
              <a:t> </a:t>
            </a:r>
            <a:r>
              <a:rPr kumimoji="1" lang="en-US" altLang="zh-CN" dirty="0"/>
              <a:t>if</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run</a:t>
            </a:r>
            <a:r>
              <a:rPr kumimoji="1" lang="zh-CN" altLang="en-US" dirty="0"/>
              <a:t> </a:t>
            </a:r>
            <a:r>
              <a:rPr kumimoji="1" lang="en-US" altLang="zh-CN" dirty="0"/>
              <a:t>multiple</a:t>
            </a:r>
            <a:r>
              <a:rPr kumimoji="1" lang="zh-CN" altLang="en-US" dirty="0"/>
              <a:t> </a:t>
            </a:r>
            <a:r>
              <a:rPr kumimoji="1" lang="en-US" altLang="zh-CN" dirty="0"/>
              <a:t>processes</a:t>
            </a:r>
            <a:r>
              <a:rPr kumimoji="1" lang="zh-CN" altLang="en-US" dirty="0"/>
              <a:t> </a:t>
            </a:r>
            <a:r>
              <a:rPr kumimoji="1" lang="en-US" altLang="zh-CN" dirty="0"/>
              <a:t>as</a:t>
            </a:r>
            <a:r>
              <a:rPr kumimoji="1" lang="zh-CN" altLang="en-US" dirty="0"/>
              <a:t> </a:t>
            </a:r>
            <a:r>
              <a:rPr kumimoji="1" lang="en-US" altLang="zh-CN" dirty="0"/>
              <a:t>fake</a:t>
            </a:r>
            <a:r>
              <a:rPr kumimoji="1" lang="zh-CN" altLang="en-US" dirty="0"/>
              <a:t> </a:t>
            </a:r>
            <a:r>
              <a:rPr kumimoji="1" lang="en-US" altLang="zh-CN" dirty="0"/>
              <a:t>nodes,</a:t>
            </a:r>
            <a:r>
              <a:rPr kumimoji="1" lang="zh-CN" altLang="en-US" dirty="0"/>
              <a:t> </a:t>
            </a:r>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control</a:t>
            </a:r>
            <a:r>
              <a:rPr kumimoji="1" lang="zh-CN" altLang="en-US" dirty="0"/>
              <a:t> </a:t>
            </a:r>
            <a:r>
              <a:rPr kumimoji="1" lang="en-US" altLang="zh-CN" dirty="0"/>
              <a:t>51%</a:t>
            </a:r>
            <a:r>
              <a:rPr kumimoji="1" lang="zh-CN" altLang="en-US" dirty="0"/>
              <a:t> </a:t>
            </a:r>
            <a:r>
              <a:rPr kumimoji="1" lang="en-US" altLang="zh-CN" dirty="0"/>
              <a:t>nodes?</a:t>
            </a:r>
          </a:p>
        </p:txBody>
      </p:sp>
    </p:spTree>
    <p:extLst>
      <p:ext uri="{BB962C8B-B14F-4D97-AF65-F5344CB8AC3E}">
        <p14:creationId xmlns:p14="http://schemas.microsoft.com/office/powerpoint/2010/main" val="60647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dirty="0"/>
              <a:t>Existing Solutions</a:t>
            </a:r>
            <a:endParaRPr kumimoji="1" lang="zh-CN" altLang="en-US"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145517"/>
            <a:ext cx="2133600" cy="304271"/>
          </a:xfrm>
        </p:spPr>
        <p:txBody>
          <a:bodyPr/>
          <a:lstStyle/>
          <a:p>
            <a:fld id="{ADE361C3-C043-4A6E-BDCE-8DA1E7D90A3B}" type="slidenum">
              <a:rPr lang="zh-CN" altLang="en-US" smtClean="0"/>
              <a:t>7</a:t>
            </a:fld>
            <a:endParaRPr lang="zh-CN" altLang="en-US"/>
          </a:p>
        </p:txBody>
      </p:sp>
      <p:sp>
        <p:nvSpPr>
          <p:cNvPr id="5" name="内容占位符 2">
            <a:extLst>
              <a:ext uri="{FF2B5EF4-FFF2-40B4-BE49-F238E27FC236}">
                <a16:creationId xmlns:a16="http://schemas.microsoft.com/office/drawing/2014/main" id="{3C67D792-DCC4-6046-B893-19A61C0020CA}"/>
              </a:ext>
            </a:extLst>
          </p:cNvPr>
          <p:cNvSpPr>
            <a:spLocks noGrp="1"/>
          </p:cNvSpPr>
          <p:nvPr>
            <p:ph idx="1"/>
          </p:nvPr>
        </p:nvSpPr>
        <p:spPr>
          <a:xfrm>
            <a:off x="457200" y="1297155"/>
            <a:ext cx="8229600" cy="4152633"/>
          </a:xfrm>
        </p:spPr>
        <p:txBody>
          <a:bodyPr>
            <a:normAutofit/>
          </a:bodyPr>
          <a:lstStyle/>
          <a:p>
            <a:r>
              <a:rPr kumimoji="1" lang="en-US" altLang="zh-CN" sz="2000" b="0" dirty="0"/>
              <a:t>Proof of Work (</a:t>
            </a:r>
            <a:r>
              <a:rPr kumimoji="1" lang="en-US" altLang="zh-CN" sz="2000" b="0" dirty="0" err="1"/>
              <a:t>PoW</a:t>
            </a:r>
            <a:r>
              <a:rPr kumimoji="1" lang="en-US" altLang="zh-CN" sz="2000" b="0" dirty="0"/>
              <a:t>)</a:t>
            </a:r>
          </a:p>
          <a:p>
            <a:pPr lvl="1"/>
            <a:r>
              <a:rPr kumimoji="1" lang="en-US" altLang="zh-CN" sz="1800" dirty="0"/>
              <a:t>Brute force to solve a random number</a:t>
            </a:r>
            <a:r>
              <a:rPr kumimoji="1" lang="zh-CN" altLang="en-US" sz="1800" dirty="0"/>
              <a:t> </a:t>
            </a:r>
            <a:r>
              <a:rPr kumimoji="1" lang="en-US" altLang="zh-CN" sz="1800" dirty="0"/>
              <a:t>(nonce)</a:t>
            </a:r>
            <a:endParaRPr kumimoji="1" lang="zh-CN" altLang="en-US" sz="1800" dirty="0"/>
          </a:p>
          <a:p>
            <a:pPr lvl="1"/>
            <a:r>
              <a:rPr kumimoji="1" lang="en-US" altLang="zh-CN" sz="1800" dirty="0"/>
              <a:t>Inefficient, waste of resources</a:t>
            </a:r>
            <a:endParaRPr kumimoji="1" lang="en-US" altLang="zh-CN" sz="1800" b="0" dirty="0"/>
          </a:p>
        </p:txBody>
      </p:sp>
      <p:sp>
        <p:nvSpPr>
          <p:cNvPr id="3" name="圆角矩形 2"/>
          <p:cNvSpPr/>
          <p:nvPr/>
        </p:nvSpPr>
        <p:spPr>
          <a:xfrm>
            <a:off x="1331640" y="2857500"/>
            <a:ext cx="14401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err="1">
                <a:latin typeface="Arial" panose="020B0604020202020204" pitchFamily="34" charset="0"/>
                <a:cs typeface="Arial" panose="020B0604020202020204" pitchFamily="34" charset="0"/>
              </a:rPr>
              <a:t>Tx</a:t>
            </a:r>
            <a:r>
              <a:rPr kumimoji="1" lang="en-US" altLang="zh-CN" sz="1600" dirty="0">
                <a:latin typeface="Arial" panose="020B0604020202020204" pitchFamily="34" charset="0"/>
                <a:cs typeface="Arial" panose="020B0604020202020204" pitchFamily="34" charset="0"/>
              </a:rPr>
              <a:t> data</a:t>
            </a:r>
            <a:endParaRPr kumimoji="1" lang="zh-CN" altLang="en-US" sz="1600" dirty="0">
              <a:latin typeface="Arial" panose="020B0604020202020204" pitchFamily="34" charset="0"/>
              <a:cs typeface="Arial" panose="020B0604020202020204" pitchFamily="34" charset="0"/>
            </a:endParaRPr>
          </a:p>
        </p:txBody>
      </p:sp>
      <p:sp>
        <p:nvSpPr>
          <p:cNvPr id="6" name="圆角矩形 5"/>
          <p:cNvSpPr/>
          <p:nvPr/>
        </p:nvSpPr>
        <p:spPr>
          <a:xfrm>
            <a:off x="1314524" y="3416244"/>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Timestamp</a:t>
            </a:r>
            <a:endParaRPr kumimoji="1" lang="zh-CN" altLang="en-US" sz="1600" dirty="0">
              <a:latin typeface="Arial" panose="020B0604020202020204" pitchFamily="34" charset="0"/>
              <a:cs typeface="Arial" panose="020B0604020202020204" pitchFamily="34" charset="0"/>
            </a:endParaRPr>
          </a:p>
        </p:txBody>
      </p:sp>
      <p:sp>
        <p:nvSpPr>
          <p:cNvPr id="7" name="圆角矩形 6"/>
          <p:cNvSpPr/>
          <p:nvPr/>
        </p:nvSpPr>
        <p:spPr>
          <a:xfrm>
            <a:off x="1314524" y="4009628"/>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Nonce</a:t>
            </a:r>
            <a:endParaRPr kumimoji="1" lang="zh-CN" altLang="en-US" sz="1600" dirty="0">
              <a:latin typeface="Arial" panose="020B0604020202020204" pitchFamily="34" charset="0"/>
              <a:cs typeface="Arial" panose="020B0604020202020204" pitchFamily="34" charset="0"/>
            </a:endParaRPr>
          </a:p>
        </p:txBody>
      </p:sp>
      <p:sp>
        <p:nvSpPr>
          <p:cNvPr id="8" name="圆角矩形 7"/>
          <p:cNvSpPr/>
          <p:nvPr/>
        </p:nvSpPr>
        <p:spPr>
          <a:xfrm>
            <a:off x="1314524" y="4585692"/>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PreHash</a:t>
            </a:r>
            <a:endParaRPr kumimoji="1" lang="zh-CN" altLang="en-US" sz="1600" dirty="0">
              <a:latin typeface="Arial" panose="020B0604020202020204" pitchFamily="34" charset="0"/>
              <a:cs typeface="Arial" panose="020B0604020202020204" pitchFamily="34" charset="0"/>
            </a:endParaRPr>
          </a:p>
        </p:txBody>
      </p:sp>
      <p:sp>
        <p:nvSpPr>
          <p:cNvPr id="9" name="矩形 8"/>
          <p:cNvSpPr/>
          <p:nvPr/>
        </p:nvSpPr>
        <p:spPr>
          <a:xfrm>
            <a:off x="3777059" y="2857500"/>
            <a:ext cx="1296144" cy="2177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Compute</a:t>
            </a:r>
          </a:p>
          <a:p>
            <a:pPr algn="ctr"/>
            <a:r>
              <a:rPr kumimoji="1" lang="en-US" altLang="zh-CN" sz="1600" dirty="0">
                <a:latin typeface="Arial" panose="020B0604020202020204" pitchFamily="34" charset="0"/>
                <a:cs typeface="Arial" panose="020B0604020202020204" pitchFamily="34" charset="0"/>
              </a:rPr>
              <a:t>the</a:t>
            </a:r>
          </a:p>
          <a:p>
            <a:pPr algn="ctr"/>
            <a:r>
              <a:rPr kumimoji="1" lang="en-US" altLang="zh-CN" sz="1600" dirty="0">
                <a:latin typeface="Arial" panose="020B0604020202020204" pitchFamily="34" charset="0"/>
                <a:cs typeface="Arial" panose="020B0604020202020204" pitchFamily="34" charset="0"/>
              </a:rPr>
              <a:t> hash</a:t>
            </a:r>
            <a:endParaRPr kumimoji="1" lang="zh-CN" altLang="en-US" sz="1600" dirty="0">
              <a:latin typeface="Arial" panose="020B0604020202020204" pitchFamily="34" charset="0"/>
              <a:cs typeface="Arial" panose="020B0604020202020204" pitchFamily="34" charset="0"/>
            </a:endParaRPr>
          </a:p>
        </p:txBody>
      </p:sp>
      <p:sp>
        <p:nvSpPr>
          <p:cNvPr id="10" name="圆角矩形 9"/>
          <p:cNvSpPr/>
          <p:nvPr/>
        </p:nvSpPr>
        <p:spPr>
          <a:xfrm>
            <a:off x="6012160" y="2857500"/>
            <a:ext cx="1224136" cy="558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Output </a:t>
            </a:r>
            <a:endParaRPr kumimoji="1" lang="zh-CN" altLang="en-US" sz="1600" dirty="0">
              <a:latin typeface="Arial" panose="020B0604020202020204" pitchFamily="34" charset="0"/>
              <a:cs typeface="Arial" panose="020B0604020202020204" pitchFamily="34" charset="0"/>
            </a:endParaRPr>
          </a:p>
        </p:txBody>
      </p:sp>
      <p:sp>
        <p:nvSpPr>
          <p:cNvPr id="19" name="文本框 18"/>
          <p:cNvSpPr txBox="1"/>
          <p:nvPr/>
        </p:nvSpPr>
        <p:spPr>
          <a:xfrm>
            <a:off x="5073203" y="2468908"/>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Satisfy the number of first 0s</a:t>
            </a:r>
            <a:endParaRPr kumimoji="1" lang="zh-CN" altLang="en-US" sz="1600" dirty="0">
              <a:solidFill>
                <a:schemeClr val="accent1"/>
              </a:solidFill>
              <a:latin typeface="Arial" panose="020B0604020202020204" pitchFamily="34" charset="0"/>
              <a:cs typeface="Arial" panose="020B0604020202020204" pitchFamily="34" charset="0"/>
            </a:endParaRPr>
          </a:p>
        </p:txBody>
      </p:sp>
      <p:sp>
        <p:nvSpPr>
          <p:cNvPr id="32" name="左弧形箭头 31"/>
          <p:cNvSpPr/>
          <p:nvPr/>
        </p:nvSpPr>
        <p:spPr>
          <a:xfrm>
            <a:off x="5220072" y="3865612"/>
            <a:ext cx="360040" cy="7200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cs typeface="Arial" panose="020B0604020202020204" pitchFamily="34" charset="0"/>
            </a:endParaRPr>
          </a:p>
        </p:txBody>
      </p:sp>
      <p:sp>
        <p:nvSpPr>
          <p:cNvPr id="33" name="右箭头 32"/>
          <p:cNvSpPr/>
          <p:nvPr/>
        </p:nvSpPr>
        <p:spPr>
          <a:xfrm>
            <a:off x="2968886" y="3909689"/>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4" name="右箭头 33"/>
          <p:cNvSpPr/>
          <p:nvPr/>
        </p:nvSpPr>
        <p:spPr>
          <a:xfrm>
            <a:off x="5270288" y="3114012"/>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5" name="文本框 34"/>
          <p:cNvSpPr txBox="1"/>
          <p:nvPr/>
        </p:nvSpPr>
        <p:spPr>
          <a:xfrm>
            <a:off x="5575832" y="4029344"/>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Nonce++</a:t>
            </a:r>
            <a:endParaRPr kumimoji="1" lang="zh-CN" altLang="en-US" sz="16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47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P spid="6" grpId="0" animBg="1"/>
      <p:bldP spid="7" grpId="0" animBg="1"/>
      <p:bldP spid="8" grpId="0" animBg="1"/>
      <p:bldP spid="9" grpId="0" animBg="1"/>
      <p:bldP spid="10" grpId="0" animBg="1"/>
      <p:bldP spid="19" grpId="0"/>
      <p:bldP spid="32" grpId="0" animBg="1"/>
      <p:bldP spid="33" grpId="0" animBg="1"/>
      <p:bldP spid="34"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0B597-71E1-4440-99B1-8DDFA302D39C}"/>
              </a:ext>
            </a:extLst>
          </p:cNvPr>
          <p:cNvSpPr>
            <a:spLocks noGrp="1"/>
          </p:cNvSpPr>
          <p:nvPr>
            <p:ph type="title"/>
          </p:nvPr>
        </p:nvSpPr>
        <p:spPr/>
        <p:txBody>
          <a:bodyPr/>
          <a:lstStyle/>
          <a:p>
            <a:r>
              <a:rPr kumimoji="1" lang="en-US" altLang="zh-CN" dirty="0"/>
              <a:t>Trust</a:t>
            </a:r>
            <a:r>
              <a:rPr kumimoji="1" lang="zh-CN" altLang="en-US" dirty="0"/>
              <a:t> </a:t>
            </a:r>
            <a:r>
              <a:rPr kumimoji="1" lang="en-US" altLang="zh-CN" dirty="0"/>
              <a:t>the</a:t>
            </a:r>
            <a:r>
              <a:rPr kumimoji="1" lang="zh-CN" altLang="en-US" dirty="0"/>
              <a:t> </a:t>
            </a:r>
            <a:r>
              <a:rPr kumimoji="1" lang="en-US" altLang="zh-CN" dirty="0"/>
              <a:t>Majority</a:t>
            </a:r>
            <a:endParaRPr kumimoji="1" lang="zh-CN" altLang="en-US" dirty="0"/>
          </a:p>
        </p:txBody>
      </p:sp>
      <p:sp>
        <p:nvSpPr>
          <p:cNvPr id="3" name="内容占位符 2">
            <a:extLst>
              <a:ext uri="{FF2B5EF4-FFF2-40B4-BE49-F238E27FC236}">
                <a16:creationId xmlns:a16="http://schemas.microsoft.com/office/drawing/2014/main" id="{605F3061-E8E7-534A-B3EE-71E1B0AFA865}"/>
              </a:ext>
            </a:extLst>
          </p:cNvPr>
          <p:cNvSpPr>
            <a:spLocks noGrp="1"/>
          </p:cNvSpPr>
          <p:nvPr>
            <p:ph idx="1"/>
          </p:nvPr>
        </p:nvSpPr>
        <p:spPr/>
        <p:txBody>
          <a:bodyPr>
            <a:normAutofit fontScale="92500" lnSpcReduction="10000"/>
          </a:bodyPr>
          <a:lstStyle/>
          <a:p>
            <a:r>
              <a:rPr lang="en-US" altLang="zh-CN" dirty="0"/>
              <a:t>If a majority of CPU power is controlled by honest nodes, the honest chain will grow the fastest and outpace any competing chains</a:t>
            </a:r>
          </a:p>
          <a:p>
            <a:endParaRPr lang="en-US" altLang="zh-CN" dirty="0"/>
          </a:p>
          <a:p>
            <a:r>
              <a:rPr lang="en-US" altLang="zh-CN" dirty="0"/>
              <a:t>To modify a past block, an attacker would have to redo the proof-of-work of the block and all blocks after it and then catch up with and surpass the work of the honest nodes</a:t>
            </a:r>
          </a:p>
        </p:txBody>
      </p:sp>
    </p:spTree>
    <p:extLst>
      <p:ext uri="{BB962C8B-B14F-4D97-AF65-F5344CB8AC3E}">
        <p14:creationId xmlns:p14="http://schemas.microsoft.com/office/powerpoint/2010/main" val="3829264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3E711B-13FD-9444-8AEF-1DE3E5C0AF8F}"/>
              </a:ext>
            </a:extLst>
          </p:cNvPr>
          <p:cNvSpPr>
            <a:spLocks noGrp="1"/>
          </p:cNvSpPr>
          <p:nvPr>
            <p:ph type="title"/>
          </p:nvPr>
        </p:nvSpPr>
        <p:spPr/>
        <p:txBody>
          <a:bodyPr/>
          <a:lstStyle/>
          <a:p>
            <a:r>
              <a:rPr kumimoji="1" lang="en-US" altLang="zh-CN" dirty="0"/>
              <a:t>Network</a:t>
            </a:r>
            <a:r>
              <a:rPr kumimoji="1" lang="zh-CN" altLang="en-US" dirty="0"/>
              <a:t> </a:t>
            </a:r>
            <a:r>
              <a:rPr kumimoji="1" lang="en-US" altLang="zh-CN" dirty="0"/>
              <a:t>Steps</a:t>
            </a:r>
            <a:endParaRPr kumimoji="1" lang="zh-CN" altLang="en-US" dirty="0"/>
          </a:p>
        </p:txBody>
      </p:sp>
      <p:sp>
        <p:nvSpPr>
          <p:cNvPr id="3" name="内容占位符 2">
            <a:extLst>
              <a:ext uri="{FF2B5EF4-FFF2-40B4-BE49-F238E27FC236}">
                <a16:creationId xmlns:a16="http://schemas.microsoft.com/office/drawing/2014/main" id="{879667E4-2D3B-954B-A8A8-C50A479089D9}"/>
              </a:ext>
            </a:extLst>
          </p:cNvPr>
          <p:cNvSpPr>
            <a:spLocks noGrp="1"/>
          </p:cNvSpPr>
          <p:nvPr>
            <p:ph idx="1"/>
          </p:nvPr>
        </p:nvSpPr>
        <p:spPr>
          <a:xfrm>
            <a:off x="457200" y="1333501"/>
            <a:ext cx="8507288" cy="3771636"/>
          </a:xfrm>
        </p:spPr>
        <p:txBody>
          <a:bodyPr>
            <a:noAutofit/>
          </a:bodyPr>
          <a:lstStyle/>
          <a:p>
            <a:pPr marL="0" indent="0">
              <a:buNone/>
            </a:pPr>
            <a:r>
              <a:rPr lang="en-US" altLang="zh-CN" sz="1700" dirty="0"/>
              <a:t>1)  New transactions are broadcast to all nodes. </a:t>
            </a:r>
          </a:p>
          <a:p>
            <a:pPr marL="0" indent="0">
              <a:buNone/>
            </a:pPr>
            <a:r>
              <a:rPr lang="en-US" altLang="zh-CN" sz="1700" dirty="0"/>
              <a:t>2)  Each node collects new transactions into a block. </a:t>
            </a:r>
          </a:p>
          <a:p>
            <a:pPr marL="0" indent="0">
              <a:buNone/>
            </a:pPr>
            <a:r>
              <a:rPr lang="en-US" altLang="zh-CN" sz="1700" dirty="0"/>
              <a:t>3)  Each node works on finding a difficult proof-of-work for its block. </a:t>
            </a:r>
          </a:p>
          <a:p>
            <a:pPr marL="0" indent="0">
              <a:buNone/>
            </a:pPr>
            <a:r>
              <a:rPr lang="en-US" altLang="zh-CN" sz="1700" dirty="0"/>
              <a:t>4)  When a node finds a proof-of-work, it broadcasts the block to all nodes. </a:t>
            </a:r>
          </a:p>
          <a:p>
            <a:pPr marL="0" indent="0">
              <a:buNone/>
            </a:pPr>
            <a:r>
              <a:rPr lang="en-US" altLang="zh-CN" sz="1700" dirty="0"/>
              <a:t>5)  Nodes accept the block only if all transactions in it are valid and not already spent. </a:t>
            </a:r>
          </a:p>
          <a:p>
            <a:pPr marL="0" indent="0">
              <a:buNone/>
            </a:pPr>
            <a:r>
              <a:rPr lang="en-US" altLang="zh-CN" sz="1700" dirty="0"/>
              <a:t>6)  Nodes express their acceptance of the block by working on creating the next block in the chain, using the hash of the accepted block as the previous hash. </a:t>
            </a:r>
          </a:p>
          <a:p>
            <a:pPr marL="0" indent="0">
              <a:buNone/>
            </a:pPr>
            <a:endParaRPr kumimoji="1" lang="zh-CN" altLang="en-US" sz="1700" dirty="0"/>
          </a:p>
        </p:txBody>
      </p:sp>
    </p:spTree>
    <p:extLst>
      <p:ext uri="{BB962C8B-B14F-4D97-AF65-F5344CB8AC3E}">
        <p14:creationId xmlns:p14="http://schemas.microsoft.com/office/powerpoint/2010/main" val="146753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3793288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46E25-3642-F84E-8E67-3363D58A6D2C}"/>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94655384-4059-CA4F-B79D-72DAAAA81D51}"/>
              </a:ext>
            </a:extLst>
          </p:cNvPr>
          <p:cNvSpPr>
            <a:spLocks noGrp="1"/>
          </p:cNvSpPr>
          <p:nvPr>
            <p:ph idx="1"/>
          </p:nvPr>
        </p:nvSpPr>
        <p:spPr/>
        <p:txBody>
          <a:bodyPr>
            <a:normAutofit/>
          </a:bodyPr>
          <a:lstStyle/>
          <a:p>
            <a:r>
              <a:rPr kumimoji="1" lang="en-US" altLang="zh-CN" dirty="0"/>
              <a:t>Can</a:t>
            </a:r>
            <a:r>
              <a:rPr kumimoji="1" lang="zh-CN" altLang="en-US" dirty="0"/>
              <a:t> </a:t>
            </a:r>
            <a:r>
              <a:rPr kumimoji="1" lang="en-US" altLang="zh-CN" dirty="0"/>
              <a:t>some</a:t>
            </a:r>
            <a:r>
              <a:rPr kumimoji="1" lang="zh-CN" altLang="en-US" dirty="0"/>
              <a:t> </a:t>
            </a:r>
            <a:r>
              <a:rPr kumimoji="1" lang="en-US" altLang="zh-CN" dirty="0"/>
              <a:t>one</a:t>
            </a:r>
            <a:r>
              <a:rPr kumimoji="1" lang="zh-CN" altLang="en-US" dirty="0"/>
              <a:t> </a:t>
            </a:r>
            <a:r>
              <a:rPr kumimoji="1" lang="en-US" altLang="zh-CN" dirty="0"/>
              <a:t>other</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owner</a:t>
            </a:r>
            <a:r>
              <a:rPr kumimoji="1" lang="zh-CN" altLang="en-US" dirty="0"/>
              <a:t> </a:t>
            </a:r>
            <a:r>
              <a:rPr kumimoji="1" lang="en-US" altLang="zh-CN" dirty="0"/>
              <a:t>spend</a:t>
            </a:r>
            <a:r>
              <a:rPr kumimoji="1" lang="zh-CN" altLang="en-US" dirty="0"/>
              <a:t> </a:t>
            </a:r>
            <a:r>
              <a:rPr kumimoji="1" lang="en-US" altLang="zh-CN" dirty="0"/>
              <a:t>a</a:t>
            </a:r>
            <a:r>
              <a:rPr kumimoji="1" lang="zh-CN" altLang="en-US" dirty="0"/>
              <a:t> </a:t>
            </a:r>
            <a:r>
              <a:rPr kumimoji="1" lang="en-US" altLang="zh-CN" dirty="0"/>
              <a:t>coin?</a:t>
            </a:r>
          </a:p>
          <a:p>
            <a:r>
              <a:rPr kumimoji="1" lang="en-US" altLang="zh-CN" dirty="0"/>
              <a:t>What</a:t>
            </a:r>
            <a:r>
              <a:rPr kumimoji="1" lang="zh-CN" altLang="en-US" dirty="0"/>
              <a:t> </a:t>
            </a:r>
            <a:r>
              <a:rPr kumimoji="1" lang="en-US" altLang="zh-CN" dirty="0"/>
              <a:t>if</a:t>
            </a:r>
            <a:r>
              <a:rPr kumimoji="1" lang="zh-CN" altLang="en-US" dirty="0"/>
              <a:t> </a:t>
            </a:r>
            <a:r>
              <a:rPr kumimoji="1" lang="en-US" altLang="zh-CN" dirty="0"/>
              <a:t>I</a:t>
            </a:r>
            <a:r>
              <a:rPr kumimoji="1" lang="zh-CN" altLang="en-US" dirty="0"/>
              <a:t> </a:t>
            </a:r>
            <a:r>
              <a:rPr kumimoji="1" lang="en-US" altLang="zh-CN" dirty="0"/>
              <a:t>lose</a:t>
            </a:r>
            <a:r>
              <a:rPr kumimoji="1" lang="zh-CN" altLang="en-US" dirty="0"/>
              <a:t> </a:t>
            </a:r>
            <a:r>
              <a:rPr kumimoji="1" lang="en-US" altLang="zh-CN" dirty="0"/>
              <a:t>my</a:t>
            </a:r>
            <a:r>
              <a:rPr kumimoji="1" lang="zh-CN" altLang="en-US" dirty="0"/>
              <a:t> </a:t>
            </a:r>
            <a:r>
              <a:rPr kumimoji="1" lang="en-US" altLang="zh-CN" dirty="0"/>
              <a:t>private</a:t>
            </a:r>
            <a:r>
              <a:rPr kumimoji="1" lang="zh-CN" altLang="en-US" dirty="0"/>
              <a:t> </a:t>
            </a:r>
            <a:r>
              <a:rPr kumimoji="1" lang="en-US" altLang="zh-CN" dirty="0"/>
              <a:t>key?</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 altLang="zh-CN" dirty="0"/>
              <a:t>inflation</a:t>
            </a:r>
            <a:r>
              <a:rPr kumimoji="1" lang="en-US" altLang="zh-CN" dirty="0"/>
              <a:t>?</a:t>
            </a:r>
          </a:p>
          <a:p>
            <a:r>
              <a:rPr kumimoji="1" lang="en-US" altLang="zh-CN" dirty="0"/>
              <a:t>Is</a:t>
            </a:r>
            <a:r>
              <a:rPr kumimoji="1" lang="zh-CN" altLang="en-US" dirty="0"/>
              <a:t> </a:t>
            </a:r>
            <a:r>
              <a:rPr kumimoji="1" lang="en-US" altLang="zh-CN" dirty="0"/>
              <a:t>mining</a:t>
            </a:r>
            <a:r>
              <a:rPr kumimoji="1" lang="zh-CN" altLang="en-US" dirty="0"/>
              <a:t> </a:t>
            </a:r>
            <a:r>
              <a:rPr kumimoji="1" lang="en-US" altLang="zh-CN" dirty="0"/>
              <a:t>really</a:t>
            </a:r>
            <a:r>
              <a:rPr kumimoji="1" lang="zh-CN" altLang="en-US" dirty="0"/>
              <a:t> </a:t>
            </a:r>
            <a:r>
              <a:rPr kumimoji="1" lang="en-US" altLang="zh-CN" dirty="0"/>
              <a:t>decentralized?</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necessary</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PoW</a:t>
            </a:r>
            <a:r>
              <a:rPr kumimoji="1" lang="en-US" altLang="zh-CN" dirty="0"/>
              <a:t>?</a:t>
            </a:r>
            <a:r>
              <a:rPr kumimoji="1" lang="zh-CN" altLang="en-US" dirty="0"/>
              <a:t> </a:t>
            </a:r>
            <a:r>
              <a:rPr kumimoji="1" lang="en-US" altLang="zh-CN" dirty="0"/>
              <a:t>It's</a:t>
            </a:r>
            <a:r>
              <a:rPr kumimoji="1" lang="zh-CN" altLang="en-US" dirty="0"/>
              <a:t> </a:t>
            </a:r>
            <a:r>
              <a:rPr kumimoji="1" lang="en-US" altLang="zh-CN" dirty="0"/>
              <a:t>a</a:t>
            </a:r>
            <a:r>
              <a:rPr kumimoji="1" lang="zh-CN" altLang="en-US" dirty="0"/>
              <a:t> </a:t>
            </a:r>
            <a:r>
              <a:rPr kumimoji="1" lang="en-US" altLang="zh-CN" dirty="0"/>
              <a:t>waste</a:t>
            </a:r>
            <a:r>
              <a:rPr kumimoji="1" lang="zh-CN" altLang="en-US" dirty="0"/>
              <a:t> </a:t>
            </a:r>
            <a:r>
              <a:rPr kumimoji="1" lang="en-US" altLang="zh-CN" dirty="0"/>
              <a:t>of</a:t>
            </a:r>
            <a:r>
              <a:rPr kumimoji="1" lang="zh-CN" altLang="en-US" dirty="0"/>
              <a:t> </a:t>
            </a:r>
            <a:r>
              <a:rPr kumimoji="1" lang="en-US" altLang="zh-CN" dirty="0"/>
              <a:t>power!</a:t>
            </a:r>
          </a:p>
          <a:p>
            <a:r>
              <a:rPr kumimoji="1" lang="en-US" altLang="zh-CN" dirty="0"/>
              <a:t>How</a:t>
            </a:r>
            <a:r>
              <a:rPr kumimoji="1" lang="zh-CN" altLang="en-US" dirty="0"/>
              <a:t> </a:t>
            </a:r>
            <a:r>
              <a:rPr kumimoji="1" lang="en-US" altLang="zh-CN" dirty="0"/>
              <a:t>can</a:t>
            </a:r>
            <a:r>
              <a:rPr kumimoji="1" lang="zh-CN" altLang="en-US" dirty="0"/>
              <a:t> </a:t>
            </a:r>
            <a:r>
              <a:rPr kumimoji="1" lang="en-US" altLang="zh-CN" dirty="0"/>
              <a:t>I</a:t>
            </a:r>
            <a:r>
              <a:rPr kumimoji="1" lang="zh-CN" altLang="en-US" dirty="0"/>
              <a:t> </a:t>
            </a:r>
            <a:r>
              <a:rPr kumimoji="1" lang="en-US" altLang="zh-CN" dirty="0"/>
              <a:t>get</a:t>
            </a:r>
            <a:r>
              <a:rPr kumimoji="1" lang="zh-CN" altLang="en-US" dirty="0"/>
              <a:t> </a:t>
            </a:r>
            <a:r>
              <a:rPr kumimoji="1" lang="en-US" altLang="zh-CN" dirty="0"/>
              <a:t>bitcoin?</a:t>
            </a:r>
            <a:endParaRPr kumimoji="1" lang="zh-CN" altLang="en-US" dirty="0"/>
          </a:p>
        </p:txBody>
      </p:sp>
    </p:spTree>
    <p:extLst>
      <p:ext uri="{BB962C8B-B14F-4D97-AF65-F5344CB8AC3E}">
        <p14:creationId xmlns:p14="http://schemas.microsoft.com/office/powerpoint/2010/main" val="1235379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C497B1-8387-1742-AA15-D5A390A76882}"/>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04C090E3-35F8-9141-8498-A8E1774F04C4}"/>
              </a:ext>
            </a:extLst>
          </p:cNvPr>
          <p:cNvSpPr>
            <a:spLocks noGrp="1"/>
          </p:cNvSpPr>
          <p:nvPr>
            <p:ph idx="1"/>
          </p:nvPr>
        </p:nvSpPr>
        <p:spPr/>
        <p:txBody>
          <a:bodyPr/>
          <a:lstStyle/>
          <a:p>
            <a:r>
              <a:rPr kumimoji="1" lang="en-US" altLang="zh-CN" dirty="0"/>
              <a:t>What</a:t>
            </a:r>
            <a:r>
              <a:rPr kumimoji="1" lang="zh-CN" altLang="en-US" dirty="0"/>
              <a:t> </a:t>
            </a:r>
            <a:r>
              <a:rPr kumimoji="1" lang="en-US" altLang="zh-CN" dirty="0"/>
              <a:t>if</a:t>
            </a:r>
            <a:r>
              <a:rPr kumimoji="1" lang="zh-CN" altLang="en-US" dirty="0"/>
              <a:t> </a:t>
            </a:r>
            <a:r>
              <a:rPr kumimoji="1" lang="en-US" altLang="zh-CN" dirty="0"/>
              <a:t>a</a:t>
            </a:r>
            <a:r>
              <a:rPr kumimoji="1" lang="zh-CN" altLang="en-US" dirty="0"/>
              <a:t> </a:t>
            </a:r>
            <a:r>
              <a:rPr kumimoji="1" lang="en-US" altLang="zh-CN" dirty="0"/>
              <a:t>malicious</a:t>
            </a:r>
            <a:r>
              <a:rPr kumimoji="1" lang="zh-CN" altLang="en-US" dirty="0"/>
              <a:t> </a:t>
            </a:r>
            <a:r>
              <a:rPr kumimoji="1" lang="en-US" altLang="zh-CN" dirty="0"/>
              <a:t>node</a:t>
            </a:r>
            <a:r>
              <a:rPr kumimoji="1" lang="zh-CN" altLang="en-US" dirty="0"/>
              <a:t> </a:t>
            </a:r>
            <a:r>
              <a:rPr kumimoji="1" lang="en-US" altLang="zh-CN" dirty="0"/>
              <a:t>gets</a:t>
            </a:r>
            <a:r>
              <a:rPr kumimoji="1" lang="zh-CN" altLang="en-US" dirty="0"/>
              <a:t> </a:t>
            </a:r>
            <a:r>
              <a:rPr kumimoji="1" lang="en-US" altLang="zh-CN" dirty="0"/>
              <a:t>a</a:t>
            </a:r>
            <a:r>
              <a:rPr kumimoji="1" lang="zh-CN" altLang="en-US" dirty="0"/>
              <a:t> </a:t>
            </a:r>
            <a:r>
              <a:rPr kumimoji="1" lang="en-US" altLang="zh-CN" dirty="0"/>
              <a:t>valid</a:t>
            </a:r>
            <a:r>
              <a:rPr kumimoji="1" lang="zh-CN" altLang="en-US" dirty="0"/>
              <a:t> </a:t>
            </a:r>
            <a:r>
              <a:rPr kumimoji="1" lang="en-US" altLang="zh-CN" dirty="0"/>
              <a:t>hash,</a:t>
            </a:r>
            <a:r>
              <a:rPr kumimoji="1" lang="zh-CN" altLang="en-US" dirty="0"/>
              <a:t> </a:t>
            </a:r>
            <a:r>
              <a:rPr kumimoji="1" lang="en-US" altLang="zh-CN" dirty="0"/>
              <a:t>but</a:t>
            </a:r>
            <a:r>
              <a:rPr kumimoji="1" lang="zh-CN" altLang="en-US" dirty="0"/>
              <a:t> </a:t>
            </a:r>
            <a:r>
              <a:rPr kumimoji="1" lang="en-US" altLang="zh-CN" dirty="0"/>
              <a:t>not</a:t>
            </a:r>
            <a:r>
              <a:rPr kumimoji="1" lang="zh-CN" altLang="en-US" dirty="0"/>
              <a:t> </a:t>
            </a:r>
            <a:r>
              <a:rPr kumimoji="1" lang="en-US" altLang="zh-CN" dirty="0"/>
              <a:t>broadcast</a:t>
            </a:r>
            <a:r>
              <a:rPr kumimoji="1" lang="zh-CN" altLang="en-US" dirty="0"/>
              <a:t> </a:t>
            </a:r>
            <a:r>
              <a:rPr kumimoji="1" lang="en-US" altLang="zh-CN" dirty="0"/>
              <a:t>it,</a:t>
            </a:r>
            <a:r>
              <a:rPr kumimoji="1" lang="zh-CN" altLang="en-US" dirty="0"/>
              <a:t> </a:t>
            </a:r>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faster</a:t>
            </a:r>
            <a:r>
              <a:rPr kumimoji="1" lang="zh-CN" altLang="en-US" dirty="0"/>
              <a:t> </a:t>
            </a:r>
            <a:r>
              <a:rPr kumimoji="1" lang="en-US" altLang="zh-CN" dirty="0"/>
              <a:t>than</a:t>
            </a:r>
            <a:r>
              <a:rPr kumimoji="1" lang="zh-CN" altLang="en-US" dirty="0"/>
              <a:t> </a:t>
            </a:r>
            <a:r>
              <a:rPr kumimoji="1" lang="en-US" altLang="zh-CN" dirty="0"/>
              <a:t>other</a:t>
            </a:r>
            <a:r>
              <a:rPr kumimoji="1" lang="zh-CN" altLang="en-US" dirty="0"/>
              <a:t> </a:t>
            </a:r>
            <a:r>
              <a:rPr kumimoji="1" lang="en-US" altLang="zh-CN" dirty="0"/>
              <a:t>nodes?</a:t>
            </a:r>
            <a:r>
              <a:rPr kumimoji="1" lang="zh-CN" altLang="en-US" dirty="0"/>
              <a:t> </a:t>
            </a:r>
            <a:r>
              <a:rPr kumimoji="1" lang="en-US" altLang="zh-CN" dirty="0"/>
              <a:t>(a.k.a.,</a:t>
            </a:r>
            <a:r>
              <a:rPr kumimoji="1" lang="zh-CN" altLang="en-US" dirty="0"/>
              <a:t> </a:t>
            </a:r>
            <a:r>
              <a:rPr kumimoji="1" lang="en-US" altLang="zh-CN" dirty="0"/>
              <a:t>selfish</a:t>
            </a:r>
            <a:r>
              <a:rPr kumimoji="1" lang="zh-CN" altLang="en-US" dirty="0"/>
              <a:t> </a:t>
            </a:r>
            <a:r>
              <a:rPr kumimoji="1" lang="en-US" altLang="zh-CN" dirty="0"/>
              <a:t>mining)</a:t>
            </a:r>
          </a:p>
          <a:p>
            <a:endParaRPr kumimoji="1" lang="zh-CN" altLang="en-US" dirty="0"/>
          </a:p>
        </p:txBody>
      </p:sp>
    </p:spTree>
    <p:extLst>
      <p:ext uri="{BB962C8B-B14F-4D97-AF65-F5344CB8AC3E}">
        <p14:creationId xmlns:p14="http://schemas.microsoft.com/office/powerpoint/2010/main" val="40507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2706308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CAC92-CD62-C942-95D2-1F0E3B6294E3}"/>
              </a:ext>
            </a:extLst>
          </p:cNvPr>
          <p:cNvSpPr>
            <a:spLocks noGrp="1"/>
          </p:cNvSpPr>
          <p:nvPr>
            <p:ph type="title"/>
          </p:nvPr>
        </p:nvSpPr>
        <p:spPr/>
        <p:txBody>
          <a:bodyPr/>
          <a:lstStyle/>
          <a:p>
            <a:r>
              <a:rPr kumimoji="1" lang="en-US" altLang="zh-CN" dirty="0"/>
              <a:t>Larger</a:t>
            </a:r>
            <a:r>
              <a:rPr kumimoji="1" lang="zh-CN" altLang="en-US" dirty="0"/>
              <a:t> </a:t>
            </a:r>
            <a:r>
              <a:rPr kumimoji="1" lang="en-US" altLang="zh-CN" dirty="0"/>
              <a:t>Storage</a:t>
            </a:r>
            <a:endParaRPr kumimoji="1" lang="zh-CN" altLang="en-US" dirty="0"/>
          </a:p>
        </p:txBody>
      </p:sp>
      <p:sp>
        <p:nvSpPr>
          <p:cNvPr id="3" name="内容占位符 2">
            <a:extLst>
              <a:ext uri="{FF2B5EF4-FFF2-40B4-BE49-F238E27FC236}">
                <a16:creationId xmlns:a16="http://schemas.microsoft.com/office/drawing/2014/main" id="{D99B9062-4639-4640-94DB-3E7959504CB7}"/>
              </a:ext>
            </a:extLst>
          </p:cNvPr>
          <p:cNvSpPr>
            <a:spLocks noGrp="1"/>
          </p:cNvSpPr>
          <p:nvPr>
            <p:ph idx="1"/>
          </p:nvPr>
        </p:nvSpPr>
        <p:spPr/>
        <p:txBody>
          <a:bodyPr/>
          <a:lstStyle/>
          <a:p>
            <a:r>
              <a:rPr kumimoji="1" lang="en-US" altLang="zh-CN" dirty="0"/>
              <a:t>Store</a:t>
            </a:r>
            <a:r>
              <a:rPr kumimoji="1" lang="zh-CN" altLang="en-US" dirty="0"/>
              <a:t> </a:t>
            </a:r>
            <a:r>
              <a:rPr kumimoji="1" lang="en-US" altLang="zh-CN" dirty="0"/>
              <a:t>general</a:t>
            </a:r>
            <a:r>
              <a:rPr kumimoji="1" lang="zh-CN" altLang="en-US" dirty="0"/>
              <a:t> </a:t>
            </a:r>
            <a:r>
              <a:rPr kumimoji="1" lang="en-US" altLang="zh-CN" dirty="0"/>
              <a:t>data,</a:t>
            </a:r>
            <a:r>
              <a:rPr kumimoji="1" lang="zh-CN" altLang="en-US" dirty="0"/>
              <a:t> </a:t>
            </a:r>
            <a:r>
              <a:rPr kumimoji="1" lang="en-US" altLang="zh-CN" dirty="0"/>
              <a:t>instead</a:t>
            </a:r>
            <a:r>
              <a:rPr kumimoji="1" lang="zh-CN" altLang="en-US" dirty="0"/>
              <a:t> </a:t>
            </a:r>
            <a:r>
              <a:rPr kumimoji="1" lang="en-US" altLang="zh-CN" dirty="0"/>
              <a:t>of</a:t>
            </a:r>
            <a:r>
              <a:rPr kumimoji="1" lang="zh-CN" altLang="en-US" dirty="0"/>
              <a:t> </a:t>
            </a:r>
            <a:r>
              <a:rPr kumimoji="1" lang="en-US" altLang="zh-CN" dirty="0"/>
              <a:t>only</a:t>
            </a:r>
            <a:r>
              <a:rPr kumimoji="1" lang="zh-CN" altLang="en-US" dirty="0"/>
              <a:t> </a:t>
            </a:r>
            <a:r>
              <a:rPr kumimoji="1" lang="en-US" altLang="zh-CN" dirty="0"/>
              <a:t>transaction</a:t>
            </a:r>
          </a:p>
          <a:p>
            <a:r>
              <a:rPr kumimoji="1" lang="en-US" altLang="zh-CN" dirty="0"/>
              <a:t>Then</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prove</a:t>
            </a:r>
            <a:r>
              <a:rPr kumimoji="1" lang="zh-CN" altLang="en-US" dirty="0"/>
              <a:t> </a:t>
            </a:r>
            <a:r>
              <a:rPr kumimoji="1" lang="en-US" altLang="zh-CN" dirty="0"/>
              <a:t>it</a:t>
            </a:r>
            <a:r>
              <a:rPr kumimoji="1" lang="zh-CN" altLang="en-US" dirty="0"/>
              <a:t> </a:t>
            </a:r>
            <a:r>
              <a:rPr kumimoji="1" lang="en-US" altLang="zh-CN" dirty="0"/>
              <a:t>does</a:t>
            </a:r>
            <a:r>
              <a:rPr kumimoji="1" lang="zh-CN" altLang="en-US" dirty="0"/>
              <a:t> </a:t>
            </a:r>
            <a:r>
              <a:rPr kumimoji="1" lang="en-US" altLang="zh-CN" dirty="0"/>
              <a:t>store</a:t>
            </a:r>
            <a:r>
              <a:rPr kumimoji="1" lang="zh-CN" altLang="en-US" dirty="0"/>
              <a:t> </a:t>
            </a:r>
            <a:r>
              <a:rPr kumimoji="1" lang="en-US" altLang="zh-CN" dirty="0"/>
              <a:t>the</a:t>
            </a:r>
            <a:r>
              <a:rPr kumimoji="1" lang="zh-CN" altLang="en-US" dirty="0"/>
              <a:t> </a:t>
            </a:r>
            <a:r>
              <a:rPr kumimoji="1" lang="en-US" altLang="zh-CN" dirty="0"/>
              <a:t>data</a:t>
            </a:r>
          </a:p>
          <a:p>
            <a:pPr lvl="1"/>
            <a:r>
              <a:rPr kumimoji="1" lang="en-US" altLang="zh-CN" dirty="0"/>
              <a:t>Proof</a:t>
            </a:r>
            <a:r>
              <a:rPr kumimoji="1" lang="zh-CN" altLang="en-US" dirty="0"/>
              <a:t> </a:t>
            </a:r>
            <a:r>
              <a:rPr kumimoji="1" lang="en-US" altLang="zh-CN" dirty="0"/>
              <a:t>of</a:t>
            </a:r>
            <a:r>
              <a:rPr kumimoji="1" lang="zh-CN" altLang="en-US" dirty="0"/>
              <a:t> </a:t>
            </a:r>
            <a:r>
              <a:rPr kumimoji="1" lang="en-US" altLang="zh-CN" dirty="0"/>
              <a:t>retrievability,</a:t>
            </a:r>
            <a:r>
              <a:rPr kumimoji="1" lang="zh-CN" altLang="en-US" dirty="0"/>
              <a:t> </a:t>
            </a:r>
            <a:r>
              <a:rPr kumimoji="1" lang="en-US" altLang="zh-CN" dirty="0"/>
              <a:t>in</a:t>
            </a:r>
            <a:r>
              <a:rPr kumimoji="1" lang="zh-CN" altLang="en-US" dirty="0"/>
              <a:t> </a:t>
            </a:r>
            <a:r>
              <a:rPr kumimoji="1" lang="en-US" altLang="zh-CN" dirty="0"/>
              <a:t>challenge-response</a:t>
            </a:r>
            <a:r>
              <a:rPr kumimoji="1" lang="zh-CN" altLang="en-US" dirty="0"/>
              <a:t> </a:t>
            </a:r>
            <a:r>
              <a:rPr kumimoji="1" lang="en-US" altLang="zh-CN" dirty="0"/>
              <a:t>form</a:t>
            </a:r>
          </a:p>
          <a:p>
            <a:r>
              <a:rPr kumimoji="1" lang="en-US" altLang="zh-CN" dirty="0"/>
              <a:t>Examples:</a:t>
            </a:r>
            <a:r>
              <a:rPr kumimoji="1" lang="zh-CN" altLang="en-US" dirty="0"/>
              <a:t> </a:t>
            </a:r>
            <a:r>
              <a:rPr kumimoji="1" lang="en-US" altLang="zh-CN" dirty="0"/>
              <a:t>IPFS,</a:t>
            </a:r>
            <a:r>
              <a:rPr kumimoji="1" lang="zh-CN" altLang="en-US" dirty="0"/>
              <a:t> </a:t>
            </a:r>
            <a:r>
              <a:rPr kumimoji="1" lang="en-US" altLang="zh-CN" dirty="0"/>
              <a:t>STORJ</a:t>
            </a:r>
          </a:p>
        </p:txBody>
      </p:sp>
    </p:spTree>
    <p:extLst>
      <p:ext uri="{BB962C8B-B14F-4D97-AF65-F5344CB8AC3E}">
        <p14:creationId xmlns:p14="http://schemas.microsoft.com/office/powerpoint/2010/main" val="1361775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C7693-8DEF-1544-A7E4-BAB925FEDD2A}"/>
              </a:ext>
            </a:extLst>
          </p:cNvPr>
          <p:cNvSpPr>
            <a:spLocks noGrp="1"/>
          </p:cNvSpPr>
          <p:nvPr>
            <p:ph type="title"/>
          </p:nvPr>
        </p:nvSpPr>
        <p:spPr/>
        <p:txBody>
          <a:bodyPr/>
          <a:lstStyle/>
          <a:p>
            <a:r>
              <a:rPr kumimoji="1" lang="en-US" altLang="zh-CN" dirty="0"/>
              <a:t>Permissioned</a:t>
            </a:r>
            <a:r>
              <a:rPr kumimoji="1" lang="zh-CN" altLang="en-US" dirty="0"/>
              <a:t> </a:t>
            </a:r>
            <a:r>
              <a:rPr kumimoji="1" lang="en-US" altLang="zh-CN" dirty="0"/>
              <a:t>Chain</a:t>
            </a:r>
            <a:endParaRPr kumimoji="1" lang="zh-CN" altLang="en-US" dirty="0"/>
          </a:p>
        </p:txBody>
      </p:sp>
      <p:sp>
        <p:nvSpPr>
          <p:cNvPr id="3" name="内容占位符 2">
            <a:extLst>
              <a:ext uri="{FF2B5EF4-FFF2-40B4-BE49-F238E27FC236}">
                <a16:creationId xmlns:a16="http://schemas.microsoft.com/office/drawing/2014/main" id="{FDFC3230-5440-224A-B0C3-65147EA548A6}"/>
              </a:ext>
            </a:extLst>
          </p:cNvPr>
          <p:cNvSpPr>
            <a:spLocks noGrp="1"/>
          </p:cNvSpPr>
          <p:nvPr>
            <p:ph idx="1"/>
          </p:nvPr>
        </p:nvSpPr>
        <p:spPr/>
        <p:txBody>
          <a:bodyPr>
            <a:normAutofit/>
          </a:bodyPr>
          <a:lstStyle/>
          <a:p>
            <a:r>
              <a:rPr kumimoji="1" lang="en-US" altLang="zh-CN" sz="2400" dirty="0"/>
              <a:t>Bitcoin</a:t>
            </a:r>
            <a:r>
              <a:rPr kumimoji="1" lang="zh-CN" altLang="en-US" sz="2400" dirty="0"/>
              <a:t> </a:t>
            </a:r>
            <a:r>
              <a:rPr kumimoji="1" lang="en-US" altLang="zh-CN" sz="2400" dirty="0"/>
              <a:t>is</a:t>
            </a:r>
            <a:r>
              <a:rPr kumimoji="1" lang="zh-CN" altLang="en-US" sz="2400" dirty="0"/>
              <a:t> </a:t>
            </a:r>
            <a:r>
              <a:rPr kumimoji="1" lang="en-US" altLang="zh-CN" sz="2400" dirty="0"/>
              <a:t>a</a:t>
            </a:r>
            <a:r>
              <a:rPr kumimoji="1" lang="zh-CN" altLang="en-US" sz="2400" dirty="0"/>
              <a:t> </a:t>
            </a:r>
            <a:r>
              <a:rPr kumimoji="1" lang="en-US" altLang="zh-CN" sz="2400" dirty="0">
                <a:highlight>
                  <a:srgbClr val="FFFF00"/>
                </a:highlight>
              </a:rPr>
              <a:t>permission-less</a:t>
            </a:r>
            <a:r>
              <a:rPr kumimoji="1" lang="zh-CN" altLang="en-US" sz="2400" dirty="0">
                <a:highlight>
                  <a:srgbClr val="FFFF00"/>
                </a:highlight>
              </a:rPr>
              <a:t> </a:t>
            </a:r>
            <a:r>
              <a:rPr kumimoji="1" lang="en-US" altLang="zh-CN" sz="2400" dirty="0">
                <a:highlight>
                  <a:srgbClr val="FFFF00"/>
                </a:highlight>
              </a:rPr>
              <a:t>chain</a:t>
            </a:r>
          </a:p>
          <a:p>
            <a:pPr lvl="1"/>
            <a:r>
              <a:rPr kumimoji="1" lang="en-US" altLang="zh-CN" sz="2000" dirty="0"/>
              <a:t>Protect</a:t>
            </a:r>
            <a:r>
              <a:rPr kumimoji="1" lang="zh-CN" altLang="en-US" sz="2000" dirty="0"/>
              <a:t> </a:t>
            </a:r>
            <a:r>
              <a:rPr kumimoji="1" lang="en-US" altLang="zh-CN" sz="2000" dirty="0"/>
              <a:t>user's</a:t>
            </a:r>
            <a:r>
              <a:rPr kumimoji="1" lang="zh-CN" altLang="en-US" sz="2000" dirty="0"/>
              <a:t> </a:t>
            </a:r>
            <a:r>
              <a:rPr kumimoji="1" lang="en-US" altLang="zh-CN" sz="2000" dirty="0"/>
              <a:t>privacy</a:t>
            </a:r>
            <a:r>
              <a:rPr kumimoji="1" lang="zh-CN" altLang="en-US" sz="2000" dirty="0"/>
              <a:t> </a:t>
            </a:r>
            <a:r>
              <a:rPr kumimoji="1" lang="en-US" altLang="zh-CN" sz="2000" dirty="0"/>
              <a:t>by</a:t>
            </a:r>
            <a:r>
              <a:rPr kumimoji="1" lang="zh-CN" altLang="en-US" sz="2000" dirty="0"/>
              <a:t> </a:t>
            </a:r>
            <a:r>
              <a:rPr kumimoji="1" lang="en-US" altLang="zh-CN" sz="2000" dirty="0"/>
              <a:t>anonymity</a:t>
            </a:r>
          </a:p>
          <a:p>
            <a:pPr lvl="1"/>
            <a:r>
              <a:rPr kumimoji="1" lang="en-US" altLang="zh-CN" sz="2000" dirty="0"/>
              <a:t>Also</a:t>
            </a:r>
            <a:r>
              <a:rPr kumimoji="1" lang="zh-CN" altLang="en-US" sz="2000" dirty="0"/>
              <a:t> </a:t>
            </a:r>
            <a:r>
              <a:rPr kumimoji="1" lang="en-US" altLang="zh-CN" sz="2000" dirty="0"/>
              <a:t>hard</a:t>
            </a:r>
            <a:r>
              <a:rPr kumimoji="1" lang="zh-CN" altLang="en-US" sz="2000" dirty="0"/>
              <a:t> </a:t>
            </a:r>
            <a:r>
              <a:rPr kumimoji="1" lang="en-US" altLang="zh-CN" sz="2000" dirty="0"/>
              <a:t>to</a:t>
            </a:r>
            <a:r>
              <a:rPr kumimoji="1" lang="zh-CN" altLang="en-US" sz="2000" dirty="0"/>
              <a:t> </a:t>
            </a:r>
            <a:r>
              <a:rPr kumimoji="1" lang="en-US" altLang="zh-CN" sz="2000" dirty="0"/>
              <a:t>track</a:t>
            </a:r>
            <a:endParaRPr kumimoji="1" lang="en-US" altLang="zh-CN" sz="2000" dirty="0">
              <a:sym typeface="Wingdings" pitchFamily="2" charset="2"/>
            </a:endParaRPr>
          </a:p>
          <a:p>
            <a:r>
              <a:rPr kumimoji="1" lang="en-US" altLang="zh-CN" sz="2400" dirty="0">
                <a:highlight>
                  <a:srgbClr val="FFFF00"/>
                </a:highlight>
              </a:rPr>
              <a:t>Permissioned</a:t>
            </a:r>
            <a:r>
              <a:rPr kumimoji="1" lang="zh-CN" altLang="en-US" sz="2400" dirty="0">
                <a:highlight>
                  <a:srgbClr val="FFFF00"/>
                </a:highlight>
              </a:rPr>
              <a:t> </a:t>
            </a:r>
            <a:r>
              <a:rPr kumimoji="1" lang="en-US" altLang="zh-CN" sz="2400" dirty="0">
                <a:highlight>
                  <a:srgbClr val="FFFF00"/>
                </a:highlight>
              </a:rPr>
              <a:t>chain</a:t>
            </a:r>
            <a:r>
              <a:rPr kumimoji="1" lang="zh-CN" altLang="en-US" sz="2400" dirty="0"/>
              <a:t> </a:t>
            </a:r>
            <a:r>
              <a:rPr kumimoji="1" lang="en-US" altLang="zh-CN" sz="2400" dirty="0"/>
              <a:t>is</a:t>
            </a:r>
            <a:r>
              <a:rPr kumimoji="1" lang="zh-CN" altLang="en-US" sz="2400" dirty="0"/>
              <a:t> </a:t>
            </a:r>
            <a:r>
              <a:rPr kumimoji="1" lang="en-US" altLang="zh-CN" sz="2400" dirty="0"/>
              <a:t>not</a:t>
            </a:r>
            <a:r>
              <a:rPr kumimoji="1" lang="zh-CN" altLang="en-US" sz="2400" dirty="0"/>
              <a:t> </a:t>
            </a:r>
            <a:r>
              <a:rPr kumimoji="1" lang="en-US" altLang="zh-CN" sz="2400" dirty="0"/>
              <a:t>anonymous</a:t>
            </a:r>
          </a:p>
          <a:p>
            <a:pPr lvl="1"/>
            <a:r>
              <a:rPr kumimoji="1" lang="en-US" altLang="zh-CN" sz="2000" dirty="0"/>
              <a:t>E.g.,</a:t>
            </a:r>
            <a:r>
              <a:rPr kumimoji="1" lang="zh-CN" altLang="en-US" sz="2000" dirty="0"/>
              <a:t> </a:t>
            </a:r>
            <a:r>
              <a:rPr kumimoji="1" lang="en-US" altLang="zh-CN" sz="2000" dirty="0"/>
              <a:t>several</a:t>
            </a:r>
            <a:r>
              <a:rPr kumimoji="1" lang="zh-CN" altLang="en-US" sz="2000" dirty="0"/>
              <a:t> </a:t>
            </a:r>
            <a:r>
              <a:rPr kumimoji="1" lang="en-US" altLang="zh-CN" sz="2000" dirty="0"/>
              <a:t>companies</a:t>
            </a:r>
            <a:r>
              <a:rPr kumimoji="1" lang="zh-CN" altLang="en-US" sz="2000" dirty="0"/>
              <a:t> </a:t>
            </a:r>
            <a:r>
              <a:rPr kumimoji="1" lang="en-US" altLang="zh-CN" sz="2000" dirty="0"/>
              <a:t>build</a:t>
            </a:r>
            <a:r>
              <a:rPr kumimoji="1" lang="zh-CN" altLang="en-US" sz="2000" dirty="0"/>
              <a:t> </a:t>
            </a:r>
            <a:r>
              <a:rPr kumimoji="1" lang="en-US" altLang="zh-CN" sz="2000" dirty="0"/>
              <a:t>a</a:t>
            </a:r>
            <a:r>
              <a:rPr kumimoji="1" lang="zh-CN" altLang="en-US" sz="2000" dirty="0"/>
              <a:t> </a:t>
            </a:r>
            <a:r>
              <a:rPr kumimoji="1" lang="en-US" altLang="zh-CN" sz="2000" dirty="0"/>
              <a:t>chain</a:t>
            </a:r>
            <a:r>
              <a:rPr kumimoji="1" lang="zh-CN" altLang="en-US" sz="2000" dirty="0"/>
              <a:t> </a:t>
            </a:r>
            <a:r>
              <a:rPr kumimoji="1" lang="en-US" altLang="zh-CN" sz="2000" dirty="0"/>
              <a:t>used</a:t>
            </a:r>
            <a:r>
              <a:rPr kumimoji="1" lang="zh-CN" altLang="en-US" sz="2000" dirty="0"/>
              <a:t> </a:t>
            </a:r>
            <a:r>
              <a:rPr kumimoji="1" lang="en-US" altLang="zh-CN" sz="2000" dirty="0"/>
              <a:t>by</a:t>
            </a:r>
            <a:r>
              <a:rPr kumimoji="1" lang="zh-CN" altLang="en-US" sz="2000" dirty="0"/>
              <a:t> </a:t>
            </a:r>
            <a:r>
              <a:rPr kumimoji="1" lang="en-US" altLang="zh-CN" sz="2000" dirty="0"/>
              <a:t>themselves</a:t>
            </a:r>
            <a:r>
              <a:rPr kumimoji="1" lang="zh-CN" altLang="en-US" sz="2000" dirty="0"/>
              <a:t> </a:t>
            </a:r>
            <a:r>
              <a:rPr kumimoji="1" lang="en-US" altLang="zh-CN" sz="2000" dirty="0"/>
              <a:t>only</a:t>
            </a:r>
          </a:p>
          <a:p>
            <a:pPr lvl="1"/>
            <a:r>
              <a:rPr kumimoji="1" lang="en-US" altLang="zh-CN" sz="2000" dirty="0"/>
              <a:t>It</a:t>
            </a:r>
            <a:r>
              <a:rPr kumimoji="1" lang="zh-CN" altLang="en-US" sz="2000" dirty="0"/>
              <a:t> </a:t>
            </a:r>
            <a:r>
              <a:rPr kumimoji="1" lang="en-US" altLang="zh-CN" sz="2000" dirty="0"/>
              <a:t>is</a:t>
            </a:r>
            <a:r>
              <a:rPr kumimoji="1" lang="zh-CN" altLang="en-US" sz="2000" dirty="0"/>
              <a:t> </a:t>
            </a:r>
            <a:r>
              <a:rPr kumimoji="1" lang="en-US" altLang="zh-CN" sz="2000" dirty="0"/>
              <a:t>just</a:t>
            </a:r>
            <a:r>
              <a:rPr kumimoji="1" lang="zh-CN" altLang="en-US" sz="2000" dirty="0"/>
              <a:t> </a:t>
            </a:r>
            <a:r>
              <a:rPr kumimoji="1" lang="en-US" altLang="zh-CN" sz="2000" dirty="0"/>
              <a:t>a</a:t>
            </a:r>
            <a:r>
              <a:rPr kumimoji="1" lang="zh-CN" altLang="en-US" sz="2000" dirty="0"/>
              <a:t> </a:t>
            </a:r>
            <a:r>
              <a:rPr kumimoji="1" lang="en-US" altLang="zh-CN" sz="2000" dirty="0"/>
              <a:t>multi-manager</a:t>
            </a:r>
            <a:r>
              <a:rPr kumimoji="1" lang="zh-CN" altLang="en-US" sz="2000" dirty="0"/>
              <a:t> </a:t>
            </a:r>
            <a:r>
              <a:rPr kumimoji="1" lang="en-US" altLang="zh-CN" sz="2000" dirty="0"/>
              <a:t>distributed</a:t>
            </a:r>
            <a:r>
              <a:rPr kumimoji="1" lang="zh-CN" altLang="en-US" sz="2000" dirty="0"/>
              <a:t> </a:t>
            </a:r>
            <a:r>
              <a:rPr kumimoji="1" lang="en-US" altLang="zh-CN" sz="2000" dirty="0"/>
              <a:t>database,</a:t>
            </a:r>
            <a:r>
              <a:rPr kumimoji="1" lang="zh-CN" altLang="en-US" sz="2000" dirty="0"/>
              <a:t> </a:t>
            </a:r>
            <a:r>
              <a:rPr kumimoji="1" lang="en-US" altLang="zh-CN" sz="2000" dirty="0"/>
              <a:t>which</a:t>
            </a:r>
            <a:r>
              <a:rPr kumimoji="1" lang="zh-CN" altLang="en-US" sz="2000" dirty="0"/>
              <a:t> </a:t>
            </a:r>
            <a:r>
              <a:rPr kumimoji="1" lang="en-US" altLang="zh-CN" sz="2000" dirty="0"/>
              <a:t>has</a:t>
            </a:r>
            <a:r>
              <a:rPr kumimoji="1" lang="zh-CN" altLang="en-US" sz="2000" dirty="0"/>
              <a:t> </a:t>
            </a:r>
            <a:r>
              <a:rPr kumimoji="1" lang="en-US" altLang="zh-CN" sz="2000" dirty="0"/>
              <a:t>nothing</a:t>
            </a:r>
            <a:r>
              <a:rPr kumimoji="1" lang="zh-CN" altLang="en-US" sz="2000" dirty="0"/>
              <a:t> </a:t>
            </a:r>
            <a:r>
              <a:rPr kumimoji="1" lang="en-US" altLang="zh-CN" sz="2000" dirty="0"/>
              <a:t>new</a:t>
            </a:r>
            <a:endParaRPr kumimoji="1" lang="zh-CN" altLang="en-US" sz="2000" dirty="0"/>
          </a:p>
          <a:p>
            <a:pPr lvl="1"/>
            <a:endParaRPr kumimoji="1" lang="zh-CN" altLang="en-US" sz="2200" dirty="0"/>
          </a:p>
        </p:txBody>
      </p:sp>
    </p:spTree>
    <p:extLst>
      <p:ext uri="{BB962C8B-B14F-4D97-AF65-F5344CB8AC3E}">
        <p14:creationId xmlns:p14="http://schemas.microsoft.com/office/powerpoint/2010/main" val="3337932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normAutofit/>
          </a:bodyPr>
          <a:lstStyle/>
          <a:p>
            <a:r>
              <a:rPr kumimoji="1" lang="en-US" altLang="zh-CN" sz="2400" dirty="0"/>
              <a:t>Why</a:t>
            </a:r>
            <a:r>
              <a:rPr kumimoji="1" lang="zh-CN" altLang="en-US" sz="2400" dirty="0"/>
              <a:t> </a:t>
            </a:r>
            <a:r>
              <a:rPr kumimoji="1" lang="en-US" altLang="zh-CN" sz="2400" dirty="0"/>
              <a:t>blockchain?</a:t>
            </a:r>
          </a:p>
          <a:p>
            <a:pPr lvl="1"/>
            <a:r>
              <a:rPr kumimoji="1" lang="en-US" altLang="zh-CN" sz="2000" dirty="0"/>
              <a:t>We</a:t>
            </a:r>
            <a:r>
              <a:rPr kumimoji="1" lang="zh-CN" altLang="en-US" sz="2000" dirty="0"/>
              <a:t> </a:t>
            </a:r>
            <a:r>
              <a:rPr kumimoji="1" lang="en-US" altLang="zh-CN" sz="2000" dirty="0"/>
              <a:t>need</a:t>
            </a:r>
            <a:r>
              <a:rPr kumimoji="1" lang="zh-CN" altLang="en-US" sz="2000" dirty="0"/>
              <a:t> </a:t>
            </a:r>
            <a:r>
              <a:rPr kumimoji="1" lang="en-US" altLang="zh-CN" sz="2000" dirty="0"/>
              <a:t>a</a:t>
            </a:r>
            <a:r>
              <a:rPr kumimoji="1" lang="zh-CN" altLang="en-US" sz="2000" dirty="0"/>
              <a:t> </a:t>
            </a:r>
            <a:r>
              <a:rPr kumimoji="1" lang="en-US" altLang="zh-CN" sz="2000" dirty="0"/>
              <a:t>consensus</a:t>
            </a:r>
            <a:r>
              <a:rPr kumimoji="1" lang="zh-CN" altLang="en-US" sz="2000" dirty="0"/>
              <a:t> </a:t>
            </a:r>
            <a:r>
              <a:rPr kumimoji="1" lang="en-US" altLang="zh-CN" sz="2000" dirty="0"/>
              <a:t>for</a:t>
            </a:r>
            <a:r>
              <a:rPr kumimoji="1" lang="zh-CN" altLang="en-US" sz="2000" dirty="0"/>
              <a:t> </a:t>
            </a:r>
            <a:r>
              <a:rPr kumimoji="1" lang="en-US" altLang="zh-CN" sz="2000" dirty="0"/>
              <a:t>a</a:t>
            </a:r>
            <a:r>
              <a:rPr kumimoji="1" lang="zh-CN" altLang="en-US" sz="2000" dirty="0"/>
              <a:t> </a:t>
            </a:r>
            <a:r>
              <a:rPr kumimoji="1" lang="en-US" altLang="zh-CN" sz="2000" dirty="0"/>
              <a:t>ledger</a:t>
            </a:r>
          </a:p>
          <a:p>
            <a:pPr lvl="1"/>
            <a:r>
              <a:rPr kumimoji="1" lang="en-US" altLang="zh-CN" sz="2000" dirty="0"/>
              <a:t>There</a:t>
            </a:r>
            <a:r>
              <a:rPr kumimoji="1" lang="zh-CN" altLang="en-US" sz="2000" dirty="0"/>
              <a:t> </a:t>
            </a:r>
            <a:r>
              <a:rPr kumimoji="1" lang="en-US" altLang="zh-CN" sz="2000" dirty="0"/>
              <a:t>is</a:t>
            </a:r>
            <a:r>
              <a:rPr kumimoji="1" lang="zh-CN" altLang="en-US" sz="2000" dirty="0"/>
              <a:t> </a:t>
            </a:r>
            <a:r>
              <a:rPr kumimoji="1" lang="en-US" altLang="zh-CN" sz="2000" dirty="0"/>
              <a:t>no</a:t>
            </a:r>
            <a:r>
              <a:rPr kumimoji="1" lang="zh-CN" altLang="en-US" sz="2000" dirty="0"/>
              <a:t> </a:t>
            </a:r>
            <a:r>
              <a:rPr kumimoji="1" lang="en-US" altLang="zh-CN" sz="2000" dirty="0"/>
              <a:t>third</a:t>
            </a:r>
            <a:r>
              <a:rPr kumimoji="1" lang="zh-CN" altLang="en-US" sz="2000" dirty="0"/>
              <a:t> </a:t>
            </a:r>
            <a:r>
              <a:rPr kumimoji="1" lang="en-US" altLang="zh-CN" sz="2000" dirty="0"/>
              <a:t>party</a:t>
            </a:r>
            <a:r>
              <a:rPr kumimoji="1" lang="zh-CN" altLang="en-US" sz="2000" dirty="0"/>
              <a:t> </a:t>
            </a:r>
            <a:r>
              <a:rPr kumimoji="1" lang="en-US" altLang="zh-CN" sz="2000" dirty="0"/>
              <a:t>to</a:t>
            </a:r>
            <a:r>
              <a:rPr kumimoji="1" lang="zh-CN" altLang="en-US" sz="2000" dirty="0"/>
              <a:t> </a:t>
            </a:r>
            <a:r>
              <a:rPr kumimoji="1" lang="en-US" altLang="zh-CN" sz="2000" dirty="0"/>
              <a:t>be</a:t>
            </a:r>
            <a:r>
              <a:rPr kumimoji="1" lang="zh-CN" altLang="en-US" sz="2000" dirty="0"/>
              <a:t> </a:t>
            </a:r>
            <a:r>
              <a:rPr kumimoji="1" lang="en-US" altLang="zh-CN" sz="2000" dirty="0"/>
              <a:t>trusted</a:t>
            </a:r>
          </a:p>
          <a:p>
            <a:r>
              <a:rPr kumimoji="1" lang="en-US" altLang="zh-CN" sz="2400" dirty="0"/>
              <a:t>If</a:t>
            </a:r>
            <a:r>
              <a:rPr kumimoji="1" lang="zh-CN" altLang="en-US" sz="2400" dirty="0"/>
              <a:t> </a:t>
            </a:r>
            <a:r>
              <a:rPr kumimoji="1" lang="en-US" altLang="zh-CN" sz="2400" dirty="0"/>
              <a:t>there</a:t>
            </a:r>
            <a:r>
              <a:rPr kumimoji="1" lang="zh-CN" altLang="en-US" sz="2400" dirty="0"/>
              <a:t> </a:t>
            </a:r>
            <a:r>
              <a:rPr kumimoji="1" lang="en-US" altLang="zh-CN" sz="2400" dirty="0"/>
              <a:t>is</a:t>
            </a:r>
            <a:r>
              <a:rPr kumimoji="1" lang="zh-CN" altLang="en-US" sz="2400" dirty="0"/>
              <a:t> </a:t>
            </a:r>
            <a:r>
              <a:rPr kumimoji="1" lang="en-US" altLang="zh-CN" sz="2400" dirty="0"/>
              <a:t>someone</a:t>
            </a:r>
            <a:r>
              <a:rPr kumimoji="1" lang="zh-CN" altLang="en-US" sz="2400" dirty="0"/>
              <a:t> </a:t>
            </a:r>
            <a:r>
              <a:rPr kumimoji="1" lang="en-US" altLang="zh-CN" sz="2400" dirty="0"/>
              <a:t>trusted</a:t>
            </a:r>
            <a:r>
              <a:rPr kumimoji="1" lang="zh-CN" altLang="en-US" sz="2400" dirty="0"/>
              <a:t> </a:t>
            </a:r>
            <a:r>
              <a:rPr kumimoji="1" lang="en-US" altLang="zh-CN" sz="2400" dirty="0"/>
              <a:t>by</a:t>
            </a:r>
            <a:r>
              <a:rPr kumimoji="1" lang="zh-CN" altLang="en-US" sz="2400" dirty="0"/>
              <a:t> </a:t>
            </a:r>
            <a:r>
              <a:rPr kumimoji="1" lang="en-US" altLang="zh-CN" sz="2400" dirty="0"/>
              <a:t>all,</a:t>
            </a:r>
            <a:r>
              <a:rPr kumimoji="1" lang="zh-CN" altLang="en-US" sz="2400" dirty="0"/>
              <a:t> </a:t>
            </a:r>
            <a:r>
              <a:rPr kumimoji="1" lang="en-US" altLang="zh-CN" sz="2400" dirty="0"/>
              <a:t>then</a:t>
            </a:r>
            <a:r>
              <a:rPr kumimoji="1" lang="zh-CN" altLang="en-US" sz="2400" dirty="0"/>
              <a:t> </a:t>
            </a:r>
            <a:r>
              <a:rPr kumimoji="1" lang="en-US" altLang="zh-CN" sz="2400" dirty="0"/>
              <a:t>blockchain</a:t>
            </a:r>
            <a:r>
              <a:rPr kumimoji="1" lang="zh-CN" altLang="en-US" sz="2400" dirty="0"/>
              <a:t> </a:t>
            </a:r>
            <a:r>
              <a:rPr kumimoji="1" lang="en-US" altLang="zh-CN" sz="2400" dirty="0"/>
              <a:t>is</a:t>
            </a:r>
            <a:r>
              <a:rPr kumimoji="1" lang="zh-CN" altLang="en-US" sz="2400" dirty="0"/>
              <a:t> </a:t>
            </a:r>
            <a:r>
              <a:rPr kumimoji="1" lang="en-US" altLang="zh-CN" sz="2400" dirty="0"/>
              <a:t>not</a:t>
            </a:r>
            <a:r>
              <a:rPr kumimoji="1" lang="zh-CN" altLang="en-US" sz="2400" dirty="0"/>
              <a:t> </a:t>
            </a:r>
            <a:r>
              <a:rPr kumimoji="1" lang="en-US" altLang="zh-CN" sz="2400" dirty="0"/>
              <a:t>needed</a:t>
            </a:r>
          </a:p>
          <a:p>
            <a:pPr lvl="1"/>
            <a:r>
              <a:rPr kumimoji="1" lang="en-US" altLang="zh-CN" sz="2000" dirty="0"/>
              <a:t>Blockchain</a:t>
            </a:r>
            <a:r>
              <a:rPr kumimoji="1" lang="zh-CN" altLang="en-US" sz="2000" dirty="0"/>
              <a:t> </a:t>
            </a:r>
            <a:r>
              <a:rPr kumimoji="1" lang="en-US" altLang="zh-CN" sz="2000" dirty="0"/>
              <a:t>is</a:t>
            </a:r>
            <a:r>
              <a:rPr kumimoji="1" lang="zh-CN" altLang="en-US" sz="2000" dirty="0"/>
              <a:t> </a:t>
            </a:r>
            <a:r>
              <a:rPr kumimoji="1" lang="en-US" altLang="zh-CN" sz="2000" dirty="0"/>
              <a:t>slow</a:t>
            </a:r>
            <a:r>
              <a:rPr kumimoji="1" lang="zh-CN" altLang="en-US" sz="2000" dirty="0"/>
              <a:t> </a:t>
            </a:r>
            <a:r>
              <a:rPr kumimoji="1" lang="en-US" altLang="zh-CN" sz="2000" dirty="0"/>
              <a:t>and</a:t>
            </a:r>
            <a:r>
              <a:rPr kumimoji="1" lang="zh-CN" altLang="en-US" sz="2000" dirty="0"/>
              <a:t> </a:t>
            </a:r>
            <a:r>
              <a:rPr kumimoji="1" lang="en-US" altLang="zh-CN" sz="2000" dirty="0"/>
              <a:t>hard</a:t>
            </a:r>
            <a:r>
              <a:rPr kumimoji="1" lang="zh-CN" altLang="en-US" sz="2000" dirty="0"/>
              <a:t> </a:t>
            </a:r>
            <a:r>
              <a:rPr kumimoji="1" lang="en-US" altLang="zh-CN" sz="2000" dirty="0"/>
              <a:t>to</a:t>
            </a:r>
            <a:r>
              <a:rPr kumimoji="1" lang="zh-CN" altLang="en-US" sz="2000" dirty="0"/>
              <a:t> </a:t>
            </a:r>
            <a:r>
              <a:rPr kumimoji="1" lang="en-US" altLang="zh-CN" sz="2000" dirty="0"/>
              <a:t>use</a:t>
            </a:r>
          </a:p>
          <a:p>
            <a:pPr lvl="1"/>
            <a:r>
              <a:rPr kumimoji="1" lang="en-US" altLang="zh-CN" sz="2000" dirty="0"/>
              <a:t>It</a:t>
            </a:r>
            <a:r>
              <a:rPr kumimoji="1" lang="zh-CN" altLang="en-US" sz="2000" dirty="0"/>
              <a:t> </a:t>
            </a:r>
            <a:r>
              <a:rPr kumimoji="1" lang="en-US" altLang="zh-CN" sz="2000" dirty="0"/>
              <a:t>is</a:t>
            </a:r>
            <a:r>
              <a:rPr kumimoji="1" lang="zh-CN" altLang="en-US" sz="2000" dirty="0"/>
              <a:t> </a:t>
            </a:r>
            <a:r>
              <a:rPr kumimoji="1" lang="en-US" altLang="zh-CN" sz="2000" dirty="0"/>
              <a:t>designed</a:t>
            </a:r>
            <a:r>
              <a:rPr kumimoji="1" lang="zh-CN" altLang="en-US" sz="2000" dirty="0"/>
              <a:t> </a:t>
            </a:r>
            <a:r>
              <a:rPr kumimoji="1" lang="en-US" altLang="zh-CN" sz="2000" dirty="0"/>
              <a:t>to</a:t>
            </a:r>
            <a:r>
              <a:rPr kumimoji="1" lang="zh-CN" altLang="en-US" sz="2000" dirty="0"/>
              <a:t> </a:t>
            </a:r>
            <a:r>
              <a:rPr kumimoji="1" lang="en-US" altLang="zh-CN" sz="2000" dirty="0"/>
              <a:t>be</a:t>
            </a:r>
            <a:r>
              <a:rPr kumimoji="1" lang="zh-CN" altLang="en-US" sz="2000" dirty="0"/>
              <a:t> </a:t>
            </a:r>
            <a:r>
              <a:rPr kumimoji="1" lang="en-US" altLang="zh-CN" sz="2000" dirty="0"/>
              <a:t>that</a:t>
            </a:r>
            <a:r>
              <a:rPr kumimoji="1" lang="zh-CN" altLang="en-US" sz="2000" dirty="0"/>
              <a:t> </a:t>
            </a:r>
            <a:r>
              <a:rPr kumimoji="1" lang="en-US" altLang="zh-CN" sz="2000" dirty="0"/>
              <a:t>way</a:t>
            </a:r>
          </a:p>
          <a:p>
            <a:pPr lvl="2"/>
            <a:r>
              <a:rPr kumimoji="1" lang="en-US" altLang="zh-CN" sz="1600" dirty="0"/>
              <a:t>Considering</a:t>
            </a:r>
            <a:r>
              <a:rPr kumimoji="1" lang="zh-CN" altLang="en-US" sz="1600" dirty="0"/>
              <a:t> </a:t>
            </a:r>
            <a:r>
              <a:rPr kumimoji="1" lang="en-US" altLang="zh-CN" sz="1600" dirty="0"/>
              <a:t>the</a:t>
            </a:r>
            <a:r>
              <a:rPr kumimoji="1" lang="zh-CN" altLang="en-US" sz="1600" dirty="0"/>
              <a:t> </a:t>
            </a:r>
            <a:r>
              <a:rPr kumimoji="1" lang="en-US" altLang="zh-CN" sz="1600" dirty="0"/>
              <a:t>storage</a:t>
            </a:r>
            <a:r>
              <a:rPr kumimoji="1" lang="zh-CN" altLang="en-US" sz="1600" dirty="0"/>
              <a:t> </a:t>
            </a:r>
            <a:r>
              <a:rPr kumimoji="1" lang="en-US" altLang="zh-CN" sz="1600" dirty="0"/>
              <a:t>and</a:t>
            </a:r>
            <a:r>
              <a:rPr kumimoji="1" lang="zh-CN" altLang="en-US" sz="1600" dirty="0"/>
              <a:t> </a:t>
            </a:r>
            <a:r>
              <a:rPr kumimoji="1" lang="en-US" altLang="zh-CN" sz="1600" dirty="0"/>
              <a:t>bandwidth</a:t>
            </a:r>
            <a:r>
              <a:rPr kumimoji="1" lang="zh-CN" altLang="en-US" sz="1600" dirty="0"/>
              <a:t> </a:t>
            </a:r>
            <a:r>
              <a:rPr kumimoji="1" lang="en-US" altLang="zh-CN" sz="1600" dirty="0"/>
              <a:t>of</a:t>
            </a:r>
            <a:r>
              <a:rPr kumimoji="1" lang="zh-CN" altLang="en-US" sz="1600" dirty="0"/>
              <a:t> </a:t>
            </a:r>
            <a:r>
              <a:rPr kumimoji="1" lang="en-US" altLang="zh-CN" sz="1600" dirty="0"/>
              <a:t>the</a:t>
            </a:r>
            <a:r>
              <a:rPr kumimoji="1" lang="zh-CN" altLang="en-US" sz="1600" dirty="0"/>
              <a:t> </a:t>
            </a:r>
            <a:r>
              <a:rPr kumimoji="1" lang="en-US" altLang="zh-CN" sz="1600" dirty="0"/>
              <a:t>ledger</a:t>
            </a:r>
          </a:p>
        </p:txBody>
      </p:sp>
    </p:spTree>
    <p:extLst>
      <p:ext uri="{BB962C8B-B14F-4D97-AF65-F5344CB8AC3E}">
        <p14:creationId xmlns:p14="http://schemas.microsoft.com/office/powerpoint/2010/main" val="3542516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C6CF54-B2BA-D24E-8FDC-1CD6E4DFCDC1}"/>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79CABD6D-8384-B140-9149-C5DCA250C6EC}"/>
              </a:ext>
            </a:extLst>
          </p:cNvPr>
          <p:cNvSpPr>
            <a:spLocks noGrp="1"/>
          </p:cNvSpPr>
          <p:nvPr>
            <p:ph idx="1"/>
          </p:nvPr>
        </p:nvSpPr>
        <p:spPr/>
        <p:txBody>
          <a:bodyPr>
            <a:normAutofit/>
          </a:bodyPr>
          <a:lstStyle/>
          <a:p>
            <a:r>
              <a:rPr kumimoji="1" lang="en-US" altLang="zh-CN" dirty="0"/>
              <a:t>Why</a:t>
            </a:r>
            <a:r>
              <a:rPr kumimoji="1" lang="zh-CN" altLang="en-US" dirty="0"/>
              <a:t> </a:t>
            </a:r>
            <a:r>
              <a:rPr kumimoji="1" lang="en-US" altLang="zh-CN" dirty="0" err="1"/>
              <a:t>BitCoin</a:t>
            </a:r>
            <a:r>
              <a:rPr kumimoji="1" lang="zh-CN" altLang="en-US" dirty="0"/>
              <a:t> </a:t>
            </a:r>
            <a:r>
              <a:rPr kumimoji="1" lang="en-US" altLang="zh-CN" dirty="0"/>
              <a:t>is</a:t>
            </a:r>
            <a:r>
              <a:rPr kumimoji="1" lang="zh-CN" altLang="en-US" dirty="0"/>
              <a:t> </a:t>
            </a:r>
            <a:r>
              <a:rPr kumimoji="1" lang="en-US" altLang="zh-CN" dirty="0"/>
              <a:t>so</a:t>
            </a:r>
            <a:r>
              <a:rPr kumimoji="1" lang="zh-CN" altLang="en-US" dirty="0"/>
              <a:t> </a:t>
            </a:r>
            <a:r>
              <a:rPr kumimoji="1" lang="en-US" altLang="zh-CN" dirty="0"/>
              <a:t>valuable?</a:t>
            </a:r>
          </a:p>
          <a:p>
            <a:pPr lvl="1"/>
            <a:r>
              <a:rPr kumimoji="1" lang="en-US" altLang="zh-CN" dirty="0"/>
              <a:t>A</a:t>
            </a:r>
            <a:r>
              <a:rPr kumimoji="1" lang="zh-CN" altLang="en-US" dirty="0"/>
              <a:t> </a:t>
            </a:r>
            <a:r>
              <a:rPr kumimoji="1" lang="en-US" altLang="zh-CN" dirty="0"/>
              <a:t>bit-string</a:t>
            </a:r>
            <a:r>
              <a:rPr kumimoji="1" lang="zh-CN" altLang="en-US" dirty="0"/>
              <a:t> </a:t>
            </a:r>
            <a:r>
              <a:rPr kumimoji="1" lang="en-US" altLang="zh-CN" dirty="0"/>
              <a:t>itself</a:t>
            </a:r>
            <a:r>
              <a:rPr kumimoji="1" lang="zh-CN" altLang="en-US" dirty="0"/>
              <a:t> </a:t>
            </a:r>
            <a:r>
              <a:rPr kumimoji="1" lang="en-US" altLang="zh-CN" dirty="0" err="1"/>
              <a:t>worthes</a:t>
            </a:r>
            <a:r>
              <a:rPr kumimoji="1" lang="zh-CN" altLang="en-US" dirty="0"/>
              <a:t> </a:t>
            </a:r>
            <a:r>
              <a:rPr kumimoji="1" lang="en-US" altLang="zh-CN" dirty="0"/>
              <a:t>nothing</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highlight>
                  <a:srgbClr val="FFFF00"/>
                </a:highlight>
              </a:rPr>
              <a:t>consensus</a:t>
            </a:r>
            <a:r>
              <a:rPr kumimoji="1" lang="zh-CN" altLang="en-US" dirty="0"/>
              <a:t> </a:t>
            </a:r>
            <a:r>
              <a:rPr kumimoji="1" lang="en-US" altLang="zh-CN" dirty="0"/>
              <a:t>that</a:t>
            </a:r>
            <a:r>
              <a:rPr kumimoji="1" lang="zh-CN" altLang="en-US" dirty="0"/>
              <a:t> </a:t>
            </a:r>
            <a:r>
              <a:rPr kumimoji="1" lang="en-US" altLang="zh-CN" dirty="0"/>
              <a:t>matters</a:t>
            </a:r>
          </a:p>
          <a:p>
            <a:pPr lvl="2"/>
            <a:r>
              <a:rPr kumimoji="1" lang="en-US" altLang="zh-CN" dirty="0"/>
              <a:t>A</a:t>
            </a:r>
            <a:r>
              <a:rPr kumimoji="1" lang="zh-CN" altLang="en-US" dirty="0"/>
              <a:t> </a:t>
            </a:r>
            <a:r>
              <a:rPr kumimoji="1" lang="en-US" altLang="zh-CN" dirty="0"/>
              <a:t>decentralized</a:t>
            </a:r>
            <a:r>
              <a:rPr kumimoji="1" lang="zh-CN" altLang="en-US" dirty="0"/>
              <a:t> </a:t>
            </a:r>
            <a:r>
              <a:rPr kumimoji="1" lang="en-US" altLang="zh-CN" dirty="0"/>
              <a:t>global</a:t>
            </a:r>
            <a:r>
              <a:rPr kumimoji="1" lang="zh-CN" altLang="en-US" dirty="0"/>
              <a:t> </a:t>
            </a:r>
            <a:r>
              <a:rPr kumimoji="1" lang="en-US" altLang="zh-CN" dirty="0"/>
              <a:t>consensus</a:t>
            </a:r>
            <a:r>
              <a:rPr kumimoji="1" lang="zh-CN" altLang="en-US" dirty="0"/>
              <a:t> </a:t>
            </a:r>
            <a:r>
              <a:rPr kumimoji="1" lang="en-US" altLang="zh-CN" dirty="0"/>
              <a:t>is</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achieve</a:t>
            </a:r>
          </a:p>
          <a:p>
            <a:pPr lvl="2"/>
            <a:r>
              <a:rPr kumimoji="1" lang="en-US" altLang="zh-CN" dirty="0"/>
              <a:t>Before</a:t>
            </a:r>
            <a:r>
              <a:rPr kumimoji="1" lang="zh-CN" altLang="en-US" dirty="0"/>
              <a:t> </a:t>
            </a:r>
            <a:r>
              <a:rPr kumimoji="1" lang="en-US" altLang="zh-CN" dirty="0" err="1"/>
              <a:t>BitCoin</a:t>
            </a:r>
            <a:r>
              <a:rPr kumimoji="1" lang="en-US" altLang="zh-CN" dirty="0"/>
              <a:t>,</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even</a:t>
            </a:r>
            <a:r>
              <a:rPr kumimoji="1" lang="zh-CN" altLang="en-US" dirty="0"/>
              <a:t> </a:t>
            </a:r>
            <a:r>
              <a:rPr kumimoji="1" lang="en-US" altLang="zh-CN" dirty="0"/>
              <a:t>thought</a:t>
            </a:r>
            <a:r>
              <a:rPr kumimoji="1" lang="zh-CN" altLang="en-US" dirty="0"/>
              <a:t> </a:t>
            </a:r>
            <a:r>
              <a:rPr kumimoji="1" lang="en-US" altLang="zh-CN" dirty="0"/>
              <a:t>as</a:t>
            </a:r>
            <a:r>
              <a:rPr kumimoji="1" lang="zh-CN" altLang="en-US" dirty="0"/>
              <a:t> </a:t>
            </a:r>
            <a:r>
              <a:rPr kumimoji="1" lang="en-US" altLang="zh-CN" dirty="0"/>
              <a:t>impossible</a:t>
            </a:r>
          </a:p>
          <a:p>
            <a:pPr lvl="2"/>
            <a:r>
              <a:rPr kumimoji="1" lang="en-US" altLang="zh-CN" dirty="0" err="1"/>
              <a:t>BitCoin</a:t>
            </a:r>
            <a:r>
              <a:rPr kumimoji="1" lang="zh-CN" altLang="en-US" dirty="0"/>
              <a:t> </a:t>
            </a:r>
            <a:r>
              <a:rPr kumimoji="1" lang="en-US" altLang="zh-CN" dirty="0"/>
              <a:t>solves</a:t>
            </a:r>
            <a:r>
              <a:rPr kumimoji="1" lang="zh-CN" altLang="en-US" dirty="0"/>
              <a:t> </a:t>
            </a:r>
            <a:r>
              <a:rPr kumimoji="1" lang="en-US" altLang="zh-CN" dirty="0"/>
              <a:t>this</a:t>
            </a:r>
            <a:r>
              <a:rPr kumimoji="1" lang="zh-CN" altLang="en-US" dirty="0"/>
              <a:t> </a:t>
            </a:r>
            <a:r>
              <a:rPr kumimoji="1" lang="en-US" altLang="zh-CN" dirty="0"/>
              <a:t>problem</a:t>
            </a:r>
            <a:r>
              <a:rPr kumimoji="1" lang="zh-CN" altLang="en-US" dirty="0"/>
              <a:t> </a:t>
            </a:r>
            <a:r>
              <a:rPr kumimoji="1" lang="en-US" altLang="zh-CN" dirty="0"/>
              <a:t>by</a:t>
            </a:r>
            <a:r>
              <a:rPr kumimoji="1" lang="zh-CN" altLang="en-US" dirty="0"/>
              <a:t> </a:t>
            </a:r>
            <a:r>
              <a:rPr kumimoji="1" lang="en-US" altLang="zh-CN" dirty="0"/>
              <a:t>incentive.</a:t>
            </a:r>
            <a:r>
              <a:rPr kumimoji="1" lang="zh-CN" altLang="en-US" dirty="0"/>
              <a:t> </a:t>
            </a:r>
            <a:r>
              <a:rPr kumimoji="1" lang="en-US" altLang="zh-CN" dirty="0"/>
              <a:t>Human</a:t>
            </a:r>
            <a:r>
              <a:rPr kumimoji="1" lang="zh-CN" altLang="en-US" dirty="0"/>
              <a:t> </a:t>
            </a:r>
            <a:r>
              <a:rPr kumimoji="1" lang="en-US" altLang="zh-CN" dirty="0"/>
              <a:t>is</a:t>
            </a:r>
            <a:r>
              <a:rPr kumimoji="1" lang="zh-CN" altLang="en-US" dirty="0"/>
              <a:t> </a:t>
            </a:r>
            <a:r>
              <a:rPr kumimoji="1" lang="en-US" altLang="zh-CN" dirty="0"/>
              <a:t>in!</a:t>
            </a:r>
          </a:p>
          <a:p>
            <a:r>
              <a:rPr kumimoji="1" lang="en-US" altLang="zh-CN" dirty="0"/>
              <a:t>How</a:t>
            </a:r>
            <a:r>
              <a:rPr kumimoji="1" lang="zh-CN" altLang="en-US" dirty="0"/>
              <a:t> </a:t>
            </a:r>
            <a:r>
              <a:rPr kumimoji="1" lang="en-US" altLang="zh-CN" dirty="0"/>
              <a:t>to</a:t>
            </a:r>
            <a:r>
              <a:rPr kumimoji="1" lang="zh-CN" altLang="en-US" dirty="0"/>
              <a:t> </a:t>
            </a:r>
            <a:r>
              <a:rPr kumimoji="1" lang="en-US" altLang="zh-CN" dirty="0"/>
              <a:t>ban</a:t>
            </a:r>
            <a:r>
              <a:rPr kumimoji="1" lang="zh-CN" altLang="en-US" dirty="0"/>
              <a:t> </a:t>
            </a:r>
            <a:r>
              <a:rPr kumimoji="1" lang="en-US" altLang="zh-CN" dirty="0" err="1"/>
              <a:t>BitCoin</a:t>
            </a:r>
            <a:r>
              <a:rPr kumimoji="1" lang="en-US" altLang="zh-CN" dirty="0"/>
              <a:t>?</a:t>
            </a:r>
          </a:p>
          <a:p>
            <a:endParaRPr kumimoji="1" lang="zh-CN" altLang="en-US" dirty="0"/>
          </a:p>
        </p:txBody>
      </p:sp>
    </p:spTree>
    <p:extLst>
      <p:ext uri="{BB962C8B-B14F-4D97-AF65-F5344CB8AC3E}">
        <p14:creationId xmlns:p14="http://schemas.microsoft.com/office/powerpoint/2010/main" val="3504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11316</TotalTime>
  <Words>799</Words>
  <Application>Microsoft Macintosh PowerPoint</Application>
  <PresentationFormat>全屏显示(16:10)</PresentationFormat>
  <Paragraphs>106</Paragraphs>
  <Slides>17</Slides>
  <Notes>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17</vt:i4>
      </vt:variant>
    </vt:vector>
  </HeadingPairs>
  <TitlesOfParts>
    <vt:vector size="21" baseType="lpstr">
      <vt:lpstr>等线</vt:lpstr>
      <vt:lpstr>Arial</vt:lpstr>
      <vt:lpstr>Calibri</vt:lpstr>
      <vt:lpstr>Office 主题​​</vt:lpstr>
      <vt:lpstr>BitCoin and Blockchain</vt:lpstr>
      <vt:lpstr>Bitcoin &amp; Blockchain</vt:lpstr>
      <vt:lpstr>How to Get a Bitcoin Wallet?</vt:lpstr>
      <vt:lpstr>Concurrency?</vt:lpstr>
      <vt:lpstr>Overview of BitCoin</vt:lpstr>
      <vt:lpstr>Phases in Blockchain</vt:lpstr>
      <vt:lpstr>Existing Solutions</vt:lpstr>
      <vt:lpstr>Trust the Majority</vt:lpstr>
      <vt:lpstr>Network Steps</vt:lpstr>
      <vt:lpstr>Incentive</vt:lpstr>
      <vt:lpstr>Questions</vt:lpstr>
      <vt:lpstr>Questions</vt:lpstr>
      <vt:lpstr>Smart Contract</vt:lpstr>
      <vt:lpstr>Larger Storage</vt:lpstr>
      <vt:lpstr>Permissioned Chain</vt:lpstr>
      <vt:lpstr>It's all about Trust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325</cp:revision>
  <cp:lastPrinted>2016-06-13T07:55:34Z</cp:lastPrinted>
  <dcterms:created xsi:type="dcterms:W3CDTF">2017-05-12T06:55:38Z</dcterms:created>
  <dcterms:modified xsi:type="dcterms:W3CDTF">2020-11-26T00:26:01Z</dcterms:modified>
</cp:coreProperties>
</file>