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56" r:id="rId2"/>
    <p:sldId id="304" r:id="rId3"/>
    <p:sldId id="261" r:id="rId4"/>
    <p:sldId id="266" r:id="rId5"/>
    <p:sldId id="259" r:id="rId6"/>
    <p:sldId id="313" r:id="rId7"/>
    <p:sldId id="314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796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348" r:id="rId41"/>
    <p:sldId id="595" r:id="rId42"/>
    <p:sldId id="274" r:id="rId43"/>
    <p:sldId id="280" r:id="rId44"/>
    <p:sldId id="282" r:id="rId45"/>
    <p:sldId id="277" r:id="rId46"/>
    <p:sldId id="279" r:id="rId47"/>
    <p:sldId id="283" r:id="rId48"/>
    <p:sldId id="797" r:id="rId49"/>
    <p:sldId id="798" r:id="rId50"/>
    <p:sldId id="284" r:id="rId51"/>
    <p:sldId id="799" r:id="rId52"/>
    <p:sldId id="800" r:id="rId53"/>
    <p:sldId id="285" r:id="rId54"/>
    <p:sldId id="286" r:id="rId55"/>
    <p:sldId id="287" r:id="rId56"/>
    <p:sldId id="288" r:id="rId57"/>
    <p:sldId id="289" r:id="rId5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44" autoAdjust="0"/>
    <p:restoredTop sz="92991" autoAdjust="0"/>
  </p:normalViewPr>
  <p:slideViewPr>
    <p:cSldViewPr>
      <p:cViewPr varScale="1">
        <p:scale>
          <a:sx n="60" d="100"/>
          <a:sy n="60" d="100"/>
        </p:scale>
        <p:origin x="192" y="229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2020/12/1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C0E2B6D-A008-42AC-A58D-B63420FA8792}" type="slidenum">
              <a:rPr lang="zh-CN" altLang="en-US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75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confirmed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error,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errata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part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75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415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133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主要以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为主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049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064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2020/12/1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if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System Performance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zh-CN" sz="2800" dirty="0" err="1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Fighting</a:t>
            </a:r>
            <a:r>
              <a:rPr lang="it-IT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it-IT" altLang="zh-CN" sz="2800" dirty="0" err="1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bottlenecks</a:t>
            </a:r>
            <a:endParaRPr lang="it-IT" altLang="zh-CN" sz="2800" dirty="0">
              <a:solidFill>
                <a:schemeClr val="accent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880753-F1D2-3149-AA9D-B8174003A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" altLang="zh-CN" dirty="0"/>
              <a:t>How to Improve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6B8F96-7B07-4240-A889-8E0B49E8E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Step-</a:t>
            </a:r>
            <a:r>
              <a:rPr kumimoji="1" lang="en" altLang="zh-CN" dirty="0"/>
              <a:t>1. </a:t>
            </a:r>
            <a:r>
              <a:rPr kumimoji="1" lang="en" altLang="zh-CN" b="1" dirty="0">
                <a:solidFill>
                  <a:srgbClr val="0096FF"/>
                </a:solidFill>
              </a:rPr>
              <a:t>measure</a:t>
            </a:r>
            <a:r>
              <a:rPr kumimoji="1" lang="en" altLang="zh-CN" dirty="0"/>
              <a:t> the system, and compare it to our system </a:t>
            </a:r>
            <a:r>
              <a:rPr kumimoji="1" lang="en" altLang="zh-CN" dirty="0">
                <a:solidFill>
                  <a:srgbClr val="0096FF"/>
                </a:solidFill>
              </a:rPr>
              <a:t>model</a:t>
            </a:r>
            <a:r>
              <a:rPr kumimoji="1" lang="en" altLang="zh-CN" dirty="0"/>
              <a:t>, to find the bottleneck </a:t>
            </a:r>
          </a:p>
          <a:p>
            <a:r>
              <a:rPr kumimoji="1" lang="en-US" altLang="zh-CN" dirty="0"/>
              <a:t>Step-</a:t>
            </a:r>
            <a:r>
              <a:rPr kumimoji="1" lang="en" altLang="zh-CN" dirty="0"/>
              <a:t>2. </a:t>
            </a:r>
            <a:r>
              <a:rPr kumimoji="1" lang="en" altLang="zh-CN" b="1" dirty="0">
                <a:solidFill>
                  <a:srgbClr val="0096FF"/>
                </a:solidFill>
              </a:rPr>
              <a:t>relax</a:t>
            </a:r>
            <a:r>
              <a:rPr kumimoji="1" lang="en" altLang="zh-CN" dirty="0"/>
              <a:t> the bottleneck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5731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 dirty="0"/>
              <a:t>Review: Performance Metrics</a:t>
            </a:r>
            <a:endParaRPr kumimoji="0" lang="zh-CN" altLang="en-US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0" lang="en-US" altLang="zh-CN" sz="2800" dirty="0"/>
              <a:t>Computer Systems can be viewed as interconnected modules</a:t>
            </a:r>
          </a:p>
          <a:p>
            <a:pPr marL="0" indent="0"/>
            <a:endParaRPr kumimoji="0" lang="en-US" altLang="zh-CN" sz="2800" dirty="0"/>
          </a:p>
          <a:p>
            <a:pPr marL="0" indent="0">
              <a:buNone/>
            </a:pPr>
            <a:r>
              <a:rPr kumimoji="0" lang="en-US" altLang="zh-CN" sz="2800" dirty="0"/>
              <a:t>★ Capacity</a:t>
            </a:r>
          </a:p>
          <a:p>
            <a:pPr marL="0" indent="0">
              <a:buNone/>
            </a:pPr>
            <a:r>
              <a:rPr kumimoji="0" lang="en-US" altLang="zh-CN" sz="2800" dirty="0"/>
              <a:t>★ Latency</a:t>
            </a:r>
          </a:p>
          <a:p>
            <a:pPr marL="0" indent="0">
              <a:buNone/>
            </a:pPr>
            <a:r>
              <a:rPr kumimoji="0" lang="en-US" altLang="zh-CN" sz="2800" dirty="0"/>
              <a:t>★ Throughput</a:t>
            </a:r>
          </a:p>
          <a:p>
            <a:pPr marL="0" indent="0">
              <a:buNone/>
            </a:pPr>
            <a:r>
              <a:rPr lang="en-US" altLang="zh-CN" sz="2800" dirty="0"/>
              <a:t>★ Utilization </a:t>
            </a:r>
          </a:p>
          <a:p>
            <a:pPr marL="0" indent="0"/>
            <a:endParaRPr kumimoji="0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93679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线连接符 31"/>
          <p:cNvCxnSpPr/>
          <p:nvPr/>
        </p:nvCxnSpPr>
        <p:spPr>
          <a:xfrm>
            <a:off x="6458958" y="1287451"/>
            <a:ext cx="0" cy="347186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kumimoji="0" lang="en-US" altLang="zh-CN" dirty="0"/>
              <a:t>Review: Latency &amp; Throughput</a:t>
            </a:r>
            <a:endParaRPr kumimoji="0" lang="zh-CN" altLang="en-US" dirty="0"/>
          </a:p>
        </p:txBody>
      </p:sp>
      <p:sp>
        <p:nvSpPr>
          <p:cNvPr id="10244" name="内容占位符 2"/>
          <p:cNvSpPr>
            <a:spLocks noGrp="1"/>
          </p:cNvSpPr>
          <p:nvPr>
            <p:ph idx="1"/>
          </p:nvPr>
        </p:nvSpPr>
        <p:spPr>
          <a:xfrm>
            <a:off x="475060" y="1259764"/>
            <a:ext cx="8058150" cy="3533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>
                <a:solidFill>
                  <a:srgbClr val="0096FF"/>
                </a:solidFill>
              </a:rPr>
              <a:t>When processing is serial:</a:t>
            </a:r>
          </a:p>
          <a:p>
            <a:pPr marL="0" indent="0">
              <a:buNone/>
            </a:pPr>
            <a:r>
              <a:rPr kumimoji="0" lang="en-US" altLang="zh-CN" sz="2400" dirty="0"/>
              <a:t>Throughput = 1 / (Latency)</a:t>
            </a:r>
          </a:p>
          <a:p>
            <a:pPr marL="0" indent="0"/>
            <a:endParaRPr kumimoji="0" lang="en-US" altLang="zh-CN" sz="2400" dirty="0"/>
          </a:p>
          <a:p>
            <a:pPr marL="0" indent="0">
              <a:buNone/>
            </a:pPr>
            <a:r>
              <a:rPr kumimoji="0" lang="en-US" altLang="zh-CN" sz="2400" b="1" dirty="0">
                <a:solidFill>
                  <a:srgbClr val="0096FF"/>
                </a:solidFill>
              </a:rPr>
              <a:t>When processing is parallel:</a:t>
            </a:r>
          </a:p>
          <a:p>
            <a:pPr marL="0" indent="0">
              <a:buNone/>
            </a:pPr>
            <a:r>
              <a:rPr kumimoji="0" lang="en-US" altLang="zh-CN" sz="2400" dirty="0"/>
              <a:t>Throughput has </a:t>
            </a:r>
            <a:r>
              <a:rPr kumimoji="0" lang="en-US" altLang="zh-CN" sz="2400" b="1" dirty="0">
                <a:solidFill>
                  <a:srgbClr val="FF0000"/>
                </a:solidFill>
              </a:rPr>
              <a:t>no</a:t>
            </a:r>
            <a:r>
              <a:rPr kumimoji="0" lang="en-US" altLang="zh-CN" sz="2400" dirty="0">
                <a:solidFill>
                  <a:srgbClr val="FF0000"/>
                </a:solidFill>
              </a:rPr>
              <a:t> </a:t>
            </a:r>
            <a:r>
              <a:rPr kumimoji="0" lang="en-US" altLang="zh-CN" sz="2400" dirty="0"/>
              <a:t>direct relationship</a:t>
            </a:r>
            <a:br>
              <a:rPr kumimoji="0" lang="en-US" altLang="zh-CN" sz="2400" dirty="0"/>
            </a:br>
            <a:r>
              <a:rPr kumimoji="0" lang="en-US" altLang="zh-CN" sz="2400" dirty="0"/>
              <a:t>with latency</a:t>
            </a:r>
          </a:p>
          <a:p>
            <a:pPr marL="0" indent="0">
              <a:buNone/>
            </a:pPr>
            <a:endParaRPr kumimoji="0" lang="en-US" altLang="zh-CN" sz="2400" dirty="0"/>
          </a:p>
        </p:txBody>
      </p:sp>
      <p:sp>
        <p:nvSpPr>
          <p:cNvPr id="6" name="圆柱形 5"/>
          <p:cNvSpPr/>
          <p:nvPr/>
        </p:nvSpPr>
        <p:spPr>
          <a:xfrm rot="5400000">
            <a:off x="6576235" y="1316622"/>
            <a:ext cx="420291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7" name="圆柱形 6"/>
          <p:cNvSpPr/>
          <p:nvPr/>
        </p:nvSpPr>
        <p:spPr>
          <a:xfrm rot="5400000">
            <a:off x="7386454" y="1316026"/>
            <a:ext cx="420291" cy="727472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8" name="圆柱形 7"/>
          <p:cNvSpPr/>
          <p:nvPr/>
        </p:nvSpPr>
        <p:spPr>
          <a:xfrm rot="5400000">
            <a:off x="8196675" y="1316622"/>
            <a:ext cx="420291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圆柱形 8"/>
          <p:cNvSpPr/>
          <p:nvPr/>
        </p:nvSpPr>
        <p:spPr>
          <a:xfrm rot="5400000">
            <a:off x="5768395" y="1856570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圆柱形 8"/>
          <p:cNvSpPr/>
          <p:nvPr/>
        </p:nvSpPr>
        <p:spPr>
          <a:xfrm rot="5400000">
            <a:off x="6570877" y="1844664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5" name="圆柱形 8"/>
          <p:cNvSpPr/>
          <p:nvPr/>
        </p:nvSpPr>
        <p:spPr>
          <a:xfrm rot="5400000">
            <a:off x="7385264" y="1844664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9" name="圆柱形 6"/>
          <p:cNvSpPr/>
          <p:nvPr/>
        </p:nvSpPr>
        <p:spPr>
          <a:xfrm rot="5400000">
            <a:off x="6507774" y="3457961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4" name="圆柱形 6"/>
          <p:cNvSpPr/>
          <p:nvPr/>
        </p:nvSpPr>
        <p:spPr>
          <a:xfrm rot="5400000">
            <a:off x="7134042" y="3460342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5" name="圆柱形 6"/>
          <p:cNvSpPr/>
          <p:nvPr/>
        </p:nvSpPr>
        <p:spPr>
          <a:xfrm rot="5400000">
            <a:off x="7760311" y="3461532"/>
            <a:ext cx="420291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6" name="圆柱形 6"/>
          <p:cNvSpPr/>
          <p:nvPr/>
        </p:nvSpPr>
        <p:spPr>
          <a:xfrm rot="5400000">
            <a:off x="8395509" y="3460937"/>
            <a:ext cx="420291" cy="58578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7" name="圆柱形 6"/>
          <p:cNvSpPr/>
          <p:nvPr/>
        </p:nvSpPr>
        <p:spPr>
          <a:xfrm rot="5400000">
            <a:off x="5874361" y="3981836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8" name="圆柱形 6"/>
          <p:cNvSpPr/>
          <p:nvPr/>
        </p:nvSpPr>
        <p:spPr>
          <a:xfrm rot="5400000">
            <a:off x="6500630" y="3984217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9" name="圆柱形 6"/>
          <p:cNvSpPr/>
          <p:nvPr/>
        </p:nvSpPr>
        <p:spPr>
          <a:xfrm rot="5400000">
            <a:off x="7126898" y="3985407"/>
            <a:ext cx="420291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0" name="圆柱形 6"/>
          <p:cNvSpPr/>
          <p:nvPr/>
        </p:nvSpPr>
        <p:spPr>
          <a:xfrm rot="5400000">
            <a:off x="7762096" y="3984812"/>
            <a:ext cx="420291" cy="58578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3" name="直线连接符 2"/>
          <p:cNvCxnSpPr/>
          <p:nvPr/>
        </p:nvCxnSpPr>
        <p:spPr>
          <a:xfrm>
            <a:off x="8721145" y="1912529"/>
            <a:ext cx="0" cy="106441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/>
          <p:nvPr/>
        </p:nvCxnSpPr>
        <p:spPr>
          <a:xfrm>
            <a:off x="8844970" y="2507842"/>
            <a:ext cx="0" cy="10656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7074511" y="2448310"/>
            <a:ext cx="0" cy="7239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6951877" y="2895985"/>
            <a:ext cx="0" cy="6477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457200" y="4992645"/>
            <a:ext cx="8315249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How to improve throughput? Reduce latency &amp; Increase paralleling</a:t>
            </a:r>
            <a:endParaRPr lang="zh-CN" altLang="en-US" sz="2000" b="1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2871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Improving Performance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3</a:t>
            </a:r>
            <a:r>
              <a:rPr lang="zh-CN" altLang="en-US" dirty="0"/>
              <a:t> </a:t>
            </a:r>
            <a:r>
              <a:rPr lang="en-US" altLang="zh-CN" dirty="0"/>
              <a:t>Layers</a:t>
            </a:r>
            <a:endParaRPr lang="zh-CN" altLang="en-US" dirty="0"/>
          </a:p>
        </p:txBody>
      </p:sp>
      <p:sp>
        <p:nvSpPr>
          <p:cNvPr id="3379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US" altLang="zh-CN" sz="2800" dirty="0"/>
              <a:t>Get faster hardware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Fix application: better algorithm, fewer features (not in CSE)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General </a:t>
            </a:r>
            <a:r>
              <a:rPr lang="en-US" altLang="zh-CN" sz="2800" b="1" dirty="0"/>
              <a:t>system</a:t>
            </a:r>
            <a:r>
              <a:rPr lang="en-US" altLang="zh-CN" sz="2800" dirty="0"/>
              <a:t> optimization techniques: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Batching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Caching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Concurrency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Parallelism</a:t>
            </a:r>
            <a:r>
              <a:rPr lang="zh-CN" altLang="en-US" sz="2400" b="1" dirty="0">
                <a:solidFill>
                  <a:srgbClr val="0096FF"/>
                </a:solidFill>
              </a:rPr>
              <a:t> </a:t>
            </a:r>
            <a:r>
              <a:rPr lang="en-US" altLang="zh-CN" sz="2400" b="1" dirty="0">
                <a:solidFill>
                  <a:srgbClr val="0096FF"/>
                </a:solidFill>
              </a:rPr>
              <a:t>(scheduling)</a:t>
            </a:r>
            <a:endParaRPr lang="zh-CN" altLang="en-US" sz="2400" b="1" dirty="0">
              <a:solidFill>
                <a:srgbClr val="0096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1516" y="4335066"/>
            <a:ext cx="1510903" cy="3524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solidFill>
                  <a:schemeClr val="bg1"/>
                </a:solidFill>
              </a:rPr>
              <a:t>Hardware</a:t>
            </a:r>
            <a:endParaRPr kumimoji="0" lang="zh-CN" altLang="en-US" sz="135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10325" y="3939779"/>
            <a:ext cx="1510904" cy="3524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 dirty="0">
                <a:solidFill>
                  <a:schemeClr val="bg1"/>
                </a:solidFill>
              </a:rPr>
              <a:t>System</a:t>
            </a:r>
            <a:endParaRPr kumimoji="0"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09135" y="3533775"/>
            <a:ext cx="1510903" cy="35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Application</a:t>
            </a:r>
            <a:endParaRPr kumimoji="0" lang="zh-CN" altLang="en-US" sz="1350"/>
          </a:p>
        </p:txBody>
      </p:sp>
      <p:sp>
        <p:nvSpPr>
          <p:cNvPr id="12" name="右箭头 11"/>
          <p:cNvSpPr/>
          <p:nvPr/>
        </p:nvSpPr>
        <p:spPr>
          <a:xfrm>
            <a:off x="5919788" y="3988594"/>
            <a:ext cx="298847" cy="32742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655030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Cache Policies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Multi-level Memory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0785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Analyzing Multilevel Memory Systems</a:t>
            </a:r>
            <a:endParaRPr lang="zh-CN" altLang="en-US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/>
              <a:t>Only consider the adjacent pair of levels</a:t>
            </a:r>
          </a:p>
          <a:p>
            <a:pPr lvl="1"/>
            <a:r>
              <a:rPr lang="en-US" altLang="zh-CN" sz="2400" dirty="0"/>
              <a:t>View it as a two level multilevel memory system</a:t>
            </a:r>
          </a:p>
          <a:p>
            <a:pPr lvl="1"/>
            <a:r>
              <a:rPr lang="en-US" altLang="zh-CN" sz="2400" dirty="0"/>
              <a:t>The 1</a:t>
            </a:r>
            <a:r>
              <a:rPr lang="en-US" altLang="zh-CN" sz="2400" baseline="30000" dirty="0"/>
              <a:t>st</a:t>
            </a:r>
            <a:r>
              <a:rPr lang="en-US" altLang="zh-CN" sz="2400" dirty="0"/>
              <a:t> is </a:t>
            </a:r>
            <a:r>
              <a:rPr lang="en-US" altLang="zh-CN" sz="2400" dirty="0">
                <a:solidFill>
                  <a:srgbClr val="0096FF"/>
                </a:solidFill>
              </a:rPr>
              <a:t>primary device</a:t>
            </a:r>
            <a:r>
              <a:rPr lang="en-US" altLang="zh-CN" sz="2400" dirty="0"/>
              <a:t>, the 2</a:t>
            </a:r>
            <a:r>
              <a:rPr lang="en-US" altLang="zh-CN" sz="2400" baseline="30000" dirty="0"/>
              <a:t>nd</a:t>
            </a:r>
            <a:r>
              <a:rPr lang="en-US" altLang="zh-CN" sz="2400" dirty="0"/>
              <a:t> is </a:t>
            </a:r>
            <a:r>
              <a:rPr lang="en-US" altLang="zh-CN" sz="2400" dirty="0">
                <a:solidFill>
                  <a:srgbClr val="0096FF"/>
                </a:solidFill>
              </a:rPr>
              <a:t>secondary device</a:t>
            </a:r>
            <a:endParaRPr lang="en-US" altLang="zh-CN" sz="3200" dirty="0">
              <a:solidFill>
                <a:srgbClr val="0096FF"/>
              </a:solidFill>
            </a:endParaRPr>
          </a:p>
          <a:p>
            <a:pPr eaLnBrk="1" hangingPunct="1"/>
            <a:endParaRPr lang="en-US" altLang="zh-CN" dirty="0"/>
          </a:p>
          <a:p>
            <a:pPr eaLnBrk="1" hangingPunct="1"/>
            <a:endParaRPr lang="zh-CN" altLang="en-US" dirty="0"/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47" y="3217540"/>
            <a:ext cx="6257925" cy="226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5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Locality of Reference and Working Sets</a:t>
            </a:r>
            <a:endParaRPr lang="zh-CN" altLang="en-US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In many situations most memory references are to a small set of addresses for significant periods of time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As the application progresses, the area of concentration of access shifts, but its size still typically remains small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Called "locality of reference"</a:t>
            </a:r>
          </a:p>
          <a:p>
            <a:pPr lvl="1"/>
            <a:r>
              <a:rPr lang="en-US" altLang="zh-CN" sz="2000" dirty="0"/>
              <a:t>Temporal locality and spatial locality</a:t>
            </a:r>
          </a:p>
          <a:p>
            <a:pPr lvl="1"/>
            <a:r>
              <a:rPr lang="en-US" altLang="zh-CN" sz="2000" dirty="0">
                <a:solidFill>
                  <a:srgbClr val="FF0000"/>
                </a:solidFill>
              </a:rPr>
              <a:t>Thrashing</a:t>
            </a:r>
            <a:r>
              <a:rPr lang="en-US" altLang="zh-CN" sz="2000" dirty="0"/>
              <a:t>: repeated movement of data back and forth between two levels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22261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Multilevel Memory Management Policies</a:t>
            </a:r>
            <a:endParaRPr lang="zh-CN" altLang="en-US"/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>
          <a:xfrm>
            <a:off x="423093" y="1273324"/>
            <a:ext cx="8109347" cy="326350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Each level of multilevel memory system can be characterized by 4 items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string of references</a:t>
            </a:r>
            <a:r>
              <a:rPr lang="en-US" altLang="zh-CN" sz="2400" dirty="0"/>
              <a:t> directed to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bring-in policy </a:t>
            </a:r>
            <a:r>
              <a:rPr lang="en-US" altLang="zh-CN" sz="2400" dirty="0"/>
              <a:t>for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removal policy </a:t>
            </a:r>
            <a:r>
              <a:rPr lang="en-US" altLang="zh-CN" sz="2400" dirty="0"/>
              <a:t>for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capacity</a:t>
            </a:r>
            <a:r>
              <a:rPr lang="en-US" altLang="zh-CN" sz="2400" dirty="0"/>
              <a:t> of the level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03958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Page-removal Policies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579296" cy="4116287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First-in, first-out (</a:t>
            </a:r>
            <a:r>
              <a:rPr lang="en-US" altLang="zh-CN" sz="2000" b="1" dirty="0">
                <a:solidFill>
                  <a:srgbClr val="0096FF"/>
                </a:solidFill>
              </a:rPr>
              <a:t>FIFO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Remove the page that has been in the primary device the longest</a:t>
            </a:r>
          </a:p>
          <a:p>
            <a:pPr lvl="1"/>
            <a:r>
              <a:rPr lang="en-US" altLang="zh-CN" sz="1800" dirty="0" err="1">
                <a:solidFill>
                  <a:schemeClr val="accent2"/>
                </a:solidFill>
              </a:rPr>
              <a:t>Belady's</a:t>
            </a:r>
            <a:r>
              <a:rPr lang="en-US" altLang="zh-CN" sz="1800" dirty="0">
                <a:solidFill>
                  <a:schemeClr val="accent2"/>
                </a:solidFill>
              </a:rPr>
              <a:t> anomaly</a:t>
            </a:r>
          </a:p>
          <a:p>
            <a:pPr lvl="2"/>
            <a:r>
              <a:rPr lang="en-US" altLang="zh-CN" sz="1800" dirty="0"/>
              <a:t>Performance drops with a larger primary device capacity!</a:t>
            </a:r>
          </a:p>
          <a:p>
            <a:pPr>
              <a:spcBef>
                <a:spcPts val="1200"/>
              </a:spcBef>
            </a:pPr>
            <a:r>
              <a:rPr lang="en-US" altLang="zh-CN" sz="2000" dirty="0"/>
              <a:t>Optimal (</a:t>
            </a:r>
            <a:r>
              <a:rPr lang="en-US" altLang="zh-CN" sz="2000" b="1" dirty="0">
                <a:solidFill>
                  <a:srgbClr val="0096FF"/>
                </a:solidFill>
              </a:rPr>
              <a:t>OPT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Choose for removal the page that will not be needed for the longest time</a:t>
            </a:r>
          </a:p>
          <a:p>
            <a:pPr>
              <a:spcBef>
                <a:spcPts val="1200"/>
              </a:spcBef>
            </a:pPr>
            <a:r>
              <a:rPr lang="en-US" altLang="zh-CN" sz="2000" dirty="0"/>
              <a:t>Least-recently-used (</a:t>
            </a:r>
            <a:r>
              <a:rPr lang="en-US" altLang="zh-CN" sz="2000" b="1" dirty="0">
                <a:solidFill>
                  <a:srgbClr val="0096FF"/>
                </a:solidFill>
              </a:rPr>
              <a:t>LRU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The page in the primary device that has not been used for the longest time</a:t>
            </a:r>
          </a:p>
        </p:txBody>
      </p:sp>
    </p:spTree>
    <p:extLst>
      <p:ext uri="{BB962C8B-B14F-4D97-AF65-F5344CB8AC3E}">
        <p14:creationId xmlns:p14="http://schemas.microsoft.com/office/powerpoint/2010/main" val="1915700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3000" dirty="0"/>
              <a:t>First-in, First-out (FIFO) Page-Removal Policy</a:t>
            </a:r>
            <a:endParaRPr lang="zh-CN" altLang="en-US" sz="3000" dirty="0"/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/>
              <a:t>The page for removal is the one that has been in the primary device the longest</a:t>
            </a:r>
          </a:p>
          <a:p>
            <a:pPr eaLnBrk="1" hangingPunct="1"/>
            <a:endParaRPr lang="zh-CN" altLang="en-US" sz="2400" dirty="0"/>
          </a:p>
        </p:txBody>
      </p:sp>
      <p:pic>
        <p:nvPicPr>
          <p:cNvPr id="348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13484"/>
            <a:ext cx="6186488" cy="252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994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err="1"/>
              <a:t>Belady's</a:t>
            </a:r>
            <a:r>
              <a:rPr lang="en-US" altLang="zh-CN" dirty="0"/>
              <a:t> Anomaly</a:t>
            </a:r>
            <a:endParaRPr lang="zh-CN" altLang="en-US" dirty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/>
              <a:t>Increase of missing-page exception numbers with a larger primary device capacity</a:t>
            </a:r>
            <a:endParaRPr lang="zh-CN" altLang="en-US" sz="2400" dirty="0"/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566234"/>
            <a:ext cx="61722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738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Stack Algorithms</a:t>
            </a:r>
            <a:endParaRPr lang="zh-CN" altLang="en-US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>
          <a:xfrm>
            <a:off x="467544" y="1235223"/>
            <a:ext cx="8219256" cy="385452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/>
              <a:t>Subset property</a:t>
            </a:r>
          </a:p>
          <a:p>
            <a:pPr lvl="1"/>
            <a:r>
              <a:rPr lang="en-US" altLang="zh-CN" sz="2200" dirty="0"/>
              <a:t>For the optimal policy, at all times,</a:t>
            </a:r>
            <a:r>
              <a:rPr lang="zh-CN" altLang="en-US" sz="2200" dirty="0"/>
              <a:t> </a:t>
            </a:r>
            <a:r>
              <a:rPr lang="en-US" altLang="zh-CN" sz="2200" dirty="0"/>
              <a:t>the pages it keeps in the 3-page memory is a subset of that it keeps in the 4-page memory</a:t>
            </a:r>
            <a:endParaRPr lang="zh-CN" altLang="en-US" sz="2200" dirty="0"/>
          </a:p>
          <a:p>
            <a:pPr eaLnBrk="1" hangingPunct="1"/>
            <a:r>
              <a:rPr lang="en-US" altLang="zh-CN" dirty="0"/>
              <a:t>No </a:t>
            </a:r>
            <a:r>
              <a:rPr lang="en-US" altLang="zh-CN" dirty="0" err="1"/>
              <a:t>Belady's</a:t>
            </a:r>
            <a:r>
              <a:rPr lang="en-US" altLang="zh-CN" dirty="0"/>
              <a:t> anomaly if subset property holds</a:t>
            </a:r>
          </a:p>
          <a:p>
            <a:pPr lvl="1"/>
            <a:r>
              <a:rPr lang="en-US" altLang="zh-CN" sz="2200" dirty="0"/>
              <a:t>At all times and</a:t>
            </a:r>
            <a:r>
              <a:rPr lang="zh-CN" altLang="en-US" sz="2200" dirty="0"/>
              <a:t> </a:t>
            </a:r>
            <a:r>
              <a:rPr lang="en-US" altLang="zh-CN" sz="2200" dirty="0"/>
              <a:t>for every possible capacity of primary device,</a:t>
            </a:r>
            <a:r>
              <a:rPr lang="zh-CN" altLang="en-US" sz="2200" dirty="0"/>
              <a:t> </a:t>
            </a:r>
            <a:r>
              <a:rPr lang="en-US" altLang="zh-CN" sz="2200" dirty="0"/>
              <a:t>it creates a total ordering for pages at a given time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72454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OPT (Optimal) Page-Removal Policy</a:t>
            </a:r>
            <a:endParaRPr lang="zh-CN" altLang="en-US"/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/>
              <a:t>Always remove the page that will not be needed for the longest time</a:t>
            </a:r>
            <a:r>
              <a:rPr lang="zh-CN" altLang="en-US" sz="2400" dirty="0"/>
              <a:t> </a:t>
            </a:r>
            <a:r>
              <a:rPr lang="en-US" altLang="zh-CN" sz="2400" dirty="0"/>
              <a:t>(assume</a:t>
            </a:r>
            <a:r>
              <a:rPr lang="zh-CN" altLang="en-US" sz="2400" dirty="0"/>
              <a:t> </a:t>
            </a:r>
            <a:r>
              <a:rPr lang="en-US" altLang="zh-CN" sz="2400" dirty="0"/>
              <a:t>knowing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future)</a:t>
            </a:r>
            <a:endParaRPr lang="zh-CN" altLang="en-US" sz="2400" dirty="0"/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2736627"/>
            <a:ext cx="4381500" cy="218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2736403"/>
            <a:ext cx="44958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626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LRU</a:t>
            </a:r>
            <a:endParaRPr lang="zh-CN" altLang="en-US"/>
          </a:p>
        </p:txBody>
      </p:sp>
      <p:pic>
        <p:nvPicPr>
          <p:cNvPr id="37891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06313"/>
            <a:ext cx="626745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4034210" y="2274392"/>
            <a:ext cx="284559" cy="183356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2" name="矩形 1"/>
          <p:cNvSpPr/>
          <p:nvPr/>
        </p:nvSpPr>
        <p:spPr>
          <a:xfrm>
            <a:off x="72009" y="2274392"/>
            <a:ext cx="1619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kumimoji="1"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It</a:t>
            </a:r>
            <a:r>
              <a:rPr kumimoji="1" lang="zh-CN" altLang="en-US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is</a:t>
            </a:r>
            <a:r>
              <a:rPr kumimoji="1" lang="zh-CN" altLang="en-US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confirmed</a:t>
            </a:r>
            <a:r>
              <a:rPr kumimoji="1" lang="zh-CN" altLang="en-US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1" lang="zh-CN" altLang="en-US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an</a:t>
            </a:r>
            <a:r>
              <a:rPr kumimoji="1" lang="zh-CN" altLang="en-US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error,</a:t>
            </a:r>
            <a:r>
              <a:rPr kumimoji="1" lang="zh-CN" altLang="en-US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</a:t>
            </a:r>
            <a:r>
              <a:rPr kumimoji="1" lang="zh-CN" altLang="en-US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errata</a:t>
            </a:r>
            <a:r>
              <a:rPr kumimoji="1" lang="zh-CN" altLang="en-US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part</a:t>
            </a:r>
            <a:r>
              <a:rPr kumimoji="1" lang="zh-CN" altLang="en-US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I.</a:t>
            </a:r>
            <a:endParaRPr kumimoji="1" lang="zh-CN" altLang="en-US" i="1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281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 sz="3150"/>
              <a:t>Least-recently-used (LRU) Page Removal Policy</a:t>
            </a:r>
            <a:endParaRPr lang="zh-CN" altLang="en-US" sz="3150"/>
          </a:p>
        </p:txBody>
      </p:sp>
      <p:sp>
        <p:nvSpPr>
          <p:cNvPr id="3891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A program that runs from top to bottom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the virtual memory that is larger than primary device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400" dirty="0"/>
              <a:t>LRU: always evicts exactly the wrong page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Most-recently-used (</a:t>
            </a:r>
            <a:r>
              <a:rPr lang="en-US" altLang="zh-CN" sz="2400" dirty="0">
                <a:solidFill>
                  <a:srgbClr val="0096FF"/>
                </a:solidFill>
              </a:rPr>
              <a:t>MRU</a:t>
            </a:r>
            <a:r>
              <a:rPr lang="en-US" altLang="zh-CN" sz="2400" dirty="0"/>
              <a:t>) page-removal policy</a:t>
            </a:r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  <p:pic>
        <p:nvPicPr>
          <p:cNvPr id="38916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4521665"/>
            <a:ext cx="8743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71" y="2795456"/>
            <a:ext cx="8791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304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Comparative Analysis of Different Policies</a:t>
            </a:r>
            <a:endParaRPr lang="zh-CN" altLang="en-US"/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Ways of deciding the following two things:</a:t>
            </a:r>
          </a:p>
          <a:p>
            <a:pPr lvl="1"/>
            <a:r>
              <a:rPr lang="en-US" altLang="zh-CN" sz="2000" dirty="0"/>
              <a:t>How large the primary memory device should be?</a:t>
            </a:r>
          </a:p>
          <a:p>
            <a:pPr lvl="1"/>
            <a:r>
              <a:rPr lang="en-US" altLang="zh-CN" sz="2000" dirty="0"/>
              <a:t>Which page removal policy to use?</a:t>
            </a:r>
          </a:p>
          <a:p>
            <a:pPr eaLnBrk="1" hangingPunct="1"/>
            <a:r>
              <a:rPr lang="en-US" altLang="zh-CN" sz="2400" dirty="0"/>
              <a:t>Collecting traces of the reference strings of typical programs</a:t>
            </a:r>
          </a:p>
          <a:p>
            <a:pPr eaLnBrk="1" hangingPunct="1"/>
            <a:r>
              <a:rPr lang="en-US" altLang="zh-CN" sz="2400" dirty="0"/>
              <a:t>Simulate the multi-level memory manager with:</a:t>
            </a:r>
          </a:p>
          <a:p>
            <a:pPr lvl="1"/>
            <a:r>
              <a:rPr lang="en-US" altLang="zh-CN" sz="2000" dirty="0"/>
              <a:t>Different configurations		- Size of primary device</a:t>
            </a:r>
          </a:p>
          <a:p>
            <a:pPr lvl="1"/>
            <a:r>
              <a:rPr lang="en-US" altLang="zh-CN" sz="2000" dirty="0"/>
              <a:t>Page removal policy		- Traces of memory access</a:t>
            </a:r>
          </a:p>
        </p:txBody>
      </p:sp>
    </p:spTree>
    <p:extLst>
      <p:ext uri="{BB962C8B-B14F-4D97-AF65-F5344CB8AC3E}">
        <p14:creationId xmlns:p14="http://schemas.microsoft.com/office/powerpoint/2010/main" val="537135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Stack Algorithms for LRU</a:t>
            </a:r>
            <a:endParaRPr lang="zh-CN" altLang="en-US"/>
          </a:p>
        </p:txBody>
      </p:sp>
      <p:sp>
        <p:nvSpPr>
          <p:cNvPr id="4198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tabLst>
                <a:tab pos="1970088" algn="l"/>
              </a:tabLst>
            </a:pPr>
            <a:r>
              <a:rPr lang="en-US" altLang="zh-CN" sz="2000" dirty="0"/>
              <a:t>It can perform a simulation for all possible primary memory size with a single pass through a given reference string</a:t>
            </a:r>
          </a:p>
          <a:p>
            <a:pPr eaLnBrk="1" hangingPunct="1">
              <a:tabLst>
                <a:tab pos="1970088" algn="l"/>
              </a:tabLst>
            </a:pPr>
            <a:endParaRPr lang="zh-CN" altLang="en-US" sz="2000" dirty="0"/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584" y="2353444"/>
            <a:ext cx="6650831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054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Efficiency of Page-Removal Policies</a:t>
            </a:r>
            <a:endParaRPr lang="zh-CN" altLang="en-US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Clock page-removal algorithm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Base on a hardware setting bit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Reference bit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Move clockwise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If T, set F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Choose as the victim otherwise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400" dirty="0"/>
              <a:t>Random removal policy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For TLB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400" dirty="0"/>
              <a:t>Directed mapping</a:t>
            </a:r>
          </a:p>
          <a:p>
            <a:pPr eaLnBrk="1" hangingPunct="1">
              <a:lnSpc>
                <a:spcPct val="100000"/>
              </a:lnSpc>
            </a:pPr>
            <a:endParaRPr lang="zh-CN" altLang="en-US" sz="2800" dirty="0"/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53444"/>
            <a:ext cx="3566022" cy="246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767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Scheduling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5100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503" y="2785492"/>
            <a:ext cx="4356497" cy="259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Scheduling</a:t>
            </a:r>
            <a:endParaRPr lang="zh-CN" altLang="en-US"/>
          </a:p>
        </p:txBody>
      </p:sp>
      <p:sp>
        <p:nvSpPr>
          <p:cNvPr id="5124" name="内容占位符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Algorithm that </a:t>
            </a:r>
            <a:r>
              <a:rPr lang="en-US" altLang="zh-CN" sz="2400" b="1" dirty="0"/>
              <a:t>assigns requests to resources</a:t>
            </a:r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Processor time – </a:t>
            </a:r>
            <a:r>
              <a:rPr lang="en-US" altLang="zh-CN" sz="2400" dirty="0">
                <a:solidFill>
                  <a:srgbClr val="0096FF"/>
                </a:solidFill>
              </a:rPr>
              <a:t>Threads</a:t>
            </a:r>
            <a:r>
              <a:rPr lang="en-US" altLang="zh-CN" sz="2400" dirty="0"/>
              <a:t>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Physical memory – </a:t>
            </a:r>
            <a:r>
              <a:rPr lang="en-US" altLang="zh-CN" sz="2400" dirty="0">
                <a:solidFill>
                  <a:srgbClr val="0096FF"/>
                </a:solidFill>
              </a:rPr>
              <a:t>Address spaces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Printers – </a:t>
            </a:r>
            <a:r>
              <a:rPr lang="en-US" altLang="zh-CN" sz="2400" dirty="0">
                <a:solidFill>
                  <a:srgbClr val="0096FF"/>
                </a:solidFill>
              </a:rPr>
              <a:t>Printer jobs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Disks – </a:t>
            </a:r>
            <a:r>
              <a:rPr lang="en-US" altLang="zh-CN" sz="2400" dirty="0">
                <a:solidFill>
                  <a:srgbClr val="0096FF"/>
                </a:solidFill>
              </a:rPr>
              <a:t>Disk requests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Networks – </a:t>
            </a:r>
            <a:r>
              <a:rPr lang="en-US" altLang="zh-CN" sz="2400" dirty="0">
                <a:solidFill>
                  <a:srgbClr val="0096FF"/>
                </a:solidFill>
              </a:rPr>
              <a:t>Packets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Memory bus – </a:t>
            </a:r>
            <a:r>
              <a:rPr lang="en-US" altLang="zh-CN" sz="2400" dirty="0">
                <a:solidFill>
                  <a:srgbClr val="0096FF"/>
                </a:solidFill>
              </a:rPr>
              <a:t>Memory requests </a:t>
            </a:r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61174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Challenges of Scheduling</a:t>
            </a:r>
            <a:endParaRPr lang="zh-CN" altLang="en-US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400" dirty="0"/>
              <a:t>Easy, if number of requests  ≤ resources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endParaRPr lang="en-US" altLang="zh-CN" sz="2200" dirty="0"/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400" dirty="0"/>
              <a:t>Difficulty: Lack of information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dirty="0"/>
              <a:t>Packet scheduling and streaming media </a:t>
            </a:r>
          </a:p>
          <a:p>
            <a:pPr>
              <a:lnSpc>
                <a:spcPct val="100000"/>
              </a:lnSpc>
            </a:pPr>
            <a:r>
              <a:rPr lang="en-US" altLang="zh-CN" sz="2400" dirty="0"/>
              <a:t>Difficulty: Lack of mechanism to enforce policies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dirty="0"/>
              <a:t>Give high priority to CPU, but can't get to disk or network</a:t>
            </a:r>
          </a:p>
          <a:p>
            <a:pPr>
              <a:lnSpc>
                <a:spcPct val="100000"/>
              </a:lnSpc>
            </a:pPr>
            <a:r>
              <a:rPr lang="en-US" altLang="zh-CN" sz="2400" dirty="0"/>
              <a:t>Difficulty: Getting mechanism right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dirty="0"/>
              <a:t>Many schedulers break rather than gracefully </a:t>
            </a:r>
            <a:r>
              <a:rPr lang="en-US" altLang="zh-CN" sz="2000" i="1" dirty="0"/>
              <a:t>degrade</a:t>
            </a:r>
            <a:r>
              <a:rPr lang="en-US" altLang="zh-CN" sz="2000" dirty="0"/>
              <a:t> under load</a:t>
            </a:r>
          </a:p>
        </p:txBody>
      </p:sp>
    </p:spTree>
    <p:extLst>
      <p:ext uri="{BB962C8B-B14F-4D97-AF65-F5344CB8AC3E}">
        <p14:creationId xmlns:p14="http://schemas.microsoft.com/office/powerpoint/2010/main" val="1951666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Example: Livelock under Overload</a:t>
            </a:r>
            <a:endParaRPr lang="zh-CN" altLang="en-US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Web news server overloaded</a:t>
            </a:r>
          </a:p>
          <a:p>
            <a:pPr lvl="1"/>
            <a:r>
              <a:rPr lang="en-US" altLang="zh-CN" dirty="0"/>
              <a:t>Most of the time is spend to handle interrupt and drop requests</a:t>
            </a:r>
          </a:p>
          <a:p>
            <a:pPr lvl="1"/>
            <a:r>
              <a:rPr lang="en-US" altLang="zh-CN" dirty="0"/>
              <a:t>No progress at all!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793604"/>
            <a:ext cx="6557963" cy="146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173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The Ideal Scheduler</a:t>
            </a:r>
            <a:endParaRPr lang="zh-CN" altLang="en-US"/>
          </a:p>
        </p:txBody>
      </p:sp>
      <p:sp>
        <p:nvSpPr>
          <p:cNvPr id="38914" name="内容占位符 2"/>
          <p:cNvSpPr>
            <a:spLocks noGrp="1"/>
          </p:cNvSpPr>
          <p:nvPr>
            <p:ph idx="1"/>
          </p:nvPr>
        </p:nvSpPr>
        <p:spPr>
          <a:xfrm>
            <a:off x="474910" y="1273324"/>
            <a:ext cx="8417570" cy="4032448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Min latency</a:t>
            </a:r>
            <a:r>
              <a:rPr lang="en-US" altLang="zh-CN" sz="2000" dirty="0"/>
              <a:t>: How long a service takes? E.g., Move mouse, cursor moves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Max throughput</a:t>
            </a:r>
            <a:r>
              <a:rPr lang="en-US" altLang="zh-CN" sz="2000" dirty="0"/>
              <a:t>: Max jobs / time. E.g., Web server pages/second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Low overheads</a:t>
            </a:r>
            <a:r>
              <a:rPr lang="en-US" altLang="zh-CN" sz="2000" dirty="0"/>
              <a:t>: Scheduler doesn't use any resources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Fairness</a:t>
            </a:r>
            <a:r>
              <a:rPr lang="en-US" altLang="zh-CN" sz="2000" dirty="0"/>
              <a:t>: everyone gets to make progress, no one starves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Scales linearly up to capacity</a:t>
            </a:r>
            <a:r>
              <a:rPr lang="en-US" altLang="zh-CN" sz="2000" dirty="0"/>
              <a:t>: Graceful handling of overload </a:t>
            </a:r>
          </a:p>
          <a:p>
            <a:pPr eaLnBrk="1" hangingPunct="1">
              <a:lnSpc>
                <a:spcPct val="100000"/>
              </a:lnSpc>
            </a:pPr>
            <a:endParaRPr lang="en-US" altLang="zh-CN" sz="20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System-level goal may </a:t>
            </a:r>
            <a:r>
              <a:rPr lang="en-US" altLang="zh-CN" sz="2000" dirty="0">
                <a:solidFill>
                  <a:srgbClr val="FF0000"/>
                </a:solidFill>
              </a:rPr>
              <a:t>conflict</a:t>
            </a:r>
            <a:r>
              <a:rPr lang="en-US" altLang="zh-CN" sz="2000" dirty="0"/>
              <a:t> with the needs of individual threads</a:t>
            </a:r>
          </a:p>
          <a:p>
            <a:pPr lvl="1">
              <a:lnSpc>
                <a:spcPct val="100000"/>
              </a:lnSpc>
            </a:pPr>
            <a:r>
              <a:rPr lang="en-US" altLang="zh-CN" sz="2000" b="1" dirty="0"/>
              <a:t>System</a:t>
            </a:r>
            <a:r>
              <a:rPr lang="en-US" altLang="zh-CN" sz="2000" dirty="0"/>
              <a:t>: minimal preemption</a:t>
            </a:r>
          </a:p>
          <a:p>
            <a:pPr lvl="1">
              <a:lnSpc>
                <a:spcPct val="100000"/>
              </a:lnSpc>
            </a:pPr>
            <a:r>
              <a:rPr lang="en-US" altLang="zh-CN" sz="2000" b="1" dirty="0"/>
              <a:t>Apps</a:t>
            </a:r>
            <a:r>
              <a:rPr lang="en-US" altLang="zh-CN" sz="2000" dirty="0"/>
              <a:t>: finish as soon as possible</a:t>
            </a:r>
          </a:p>
        </p:txBody>
      </p:sp>
    </p:spTree>
    <p:extLst>
      <p:ext uri="{BB962C8B-B14F-4D97-AF65-F5344CB8AC3E}">
        <p14:creationId xmlns:p14="http://schemas.microsoft.com/office/powerpoint/2010/main" val="332288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Measuring the Request's Response</a:t>
            </a:r>
            <a:endParaRPr lang="zh-CN" altLang="en-US" dirty="0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Turn-around time</a:t>
            </a:r>
            <a:r>
              <a:rPr lang="en-US" altLang="zh-CN" sz="2400" dirty="0"/>
              <a:t>: The length of time from when a request arrives at a service until it completes</a:t>
            </a:r>
          </a:p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Response time</a:t>
            </a:r>
            <a:r>
              <a:rPr lang="en-US" altLang="zh-CN" sz="2400" dirty="0"/>
              <a:t>: The length of time from when a request arrives at a service until it starts producing output</a:t>
            </a:r>
          </a:p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Waiting time</a:t>
            </a:r>
            <a:r>
              <a:rPr lang="en-US" altLang="zh-CN" sz="2400" dirty="0"/>
              <a:t>: The length of time from when a request arrives at a service until the service starts processing the request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16349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First Come First Server (FCFS)</a:t>
            </a:r>
            <a:endParaRPr lang="zh-CN" altLang="en-US" sz="2800" dirty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Fairness paramount </a:t>
            </a:r>
          </a:p>
          <a:p>
            <a:pPr eaLnBrk="1" hangingPunct="1"/>
            <a:r>
              <a:rPr lang="en-US" altLang="zh-CN" dirty="0"/>
              <a:t>Good for </a:t>
            </a:r>
            <a:r>
              <a:rPr lang="en-US" altLang="zh-CN" b="1" dirty="0"/>
              <a:t>printer</a:t>
            </a:r>
            <a:r>
              <a:rPr lang="en-US" altLang="zh-CN" dirty="0"/>
              <a:t> scheduler</a:t>
            </a:r>
          </a:p>
          <a:p>
            <a:pPr eaLnBrk="1" hangingPunct="1"/>
            <a:endParaRPr lang="zh-CN" altLang="en-US" dirty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88" y="1415654"/>
            <a:ext cx="2751535" cy="130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348" y="510779"/>
            <a:ext cx="3231356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6" y="3250704"/>
            <a:ext cx="5793581" cy="219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22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First Come First Server (FCFS)</a:t>
            </a:r>
            <a:endParaRPr lang="zh-CN" altLang="en-US"/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zh-CN" sz="2800" dirty="0"/>
              <a:t>For the processor</a:t>
            </a:r>
          </a:p>
          <a:p>
            <a:pPr lvl="1"/>
            <a:r>
              <a:rPr lang="en-US" altLang="zh-CN" sz="2400" dirty="0"/>
              <a:t>One thread that periodically waits for I/O but mostly computes </a:t>
            </a:r>
          </a:p>
          <a:p>
            <a:pPr lvl="1"/>
            <a:r>
              <a:rPr lang="en-US" altLang="zh-CN" sz="2400" dirty="0"/>
              <a:t>Several  threads that perform mostly I/O operations</a:t>
            </a:r>
          </a:p>
          <a:p>
            <a:pPr lvl="1"/>
            <a:endParaRPr lang="en-US" altLang="zh-CN" sz="2400" dirty="0"/>
          </a:p>
          <a:p>
            <a:pPr eaLnBrk="1" hangingPunct="1"/>
            <a:r>
              <a:rPr lang="en-US" altLang="zh-CN" sz="2800" dirty="0"/>
              <a:t>For the scheduler </a:t>
            </a:r>
          </a:p>
          <a:p>
            <a:pPr lvl="1"/>
            <a:r>
              <a:rPr lang="en-US" altLang="zh-CN" sz="2400" dirty="0"/>
              <a:t>It runs the I/O-bound threads first</a:t>
            </a:r>
          </a:p>
          <a:p>
            <a:pPr lvl="1"/>
            <a:r>
              <a:rPr lang="en-US" altLang="zh-CN" sz="2400" dirty="0"/>
              <a:t>Then runs the computation intensive thread </a:t>
            </a:r>
          </a:p>
          <a:p>
            <a:pPr lvl="1"/>
            <a:r>
              <a:rPr lang="en-US" altLang="zh-CN" sz="2400" dirty="0"/>
              <a:t>All quickly finished computations and waiting for I/O</a:t>
            </a:r>
          </a:p>
        </p:txBody>
      </p:sp>
    </p:spTree>
    <p:extLst>
      <p:ext uri="{BB962C8B-B14F-4D97-AF65-F5344CB8AC3E}">
        <p14:creationId xmlns:p14="http://schemas.microsoft.com/office/powerpoint/2010/main" val="17793567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Convoy Effect</a:t>
            </a:r>
            <a:endParaRPr lang="zh-CN" altLang="en-US" dirty="0"/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9155360" cy="3771636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b="1" dirty="0"/>
              <a:t>When I/O devices are idle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I/O-bound threads will quickly finish computations and start I/O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processor-bound thread will run for a long time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I/O-bound operations will finish I/O and queuing for computation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FF0000"/>
                </a:solidFill>
              </a:rPr>
              <a:t>All the I/O devices will become idle!</a:t>
            </a:r>
          </a:p>
          <a:p>
            <a:pPr lvl="1">
              <a:lnSpc>
                <a:spcPct val="100000"/>
              </a:lnSpc>
            </a:pPr>
            <a:endParaRPr lang="en-US" altLang="zh-CN" sz="1800" dirty="0">
              <a:solidFill>
                <a:srgbClr val="FF0000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b="1" dirty="0"/>
              <a:t>When processor is idle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processor-bound thread finishes </a:t>
            </a:r>
            <a:br>
              <a:rPr lang="en-US" altLang="zh-CN" sz="1800" dirty="0"/>
            </a:br>
            <a:r>
              <a:rPr lang="en-US" altLang="zh-CN" sz="1800" dirty="0"/>
              <a:t>computation and starts I/O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I/O-bound threads will quickly</a:t>
            </a:r>
            <a:br>
              <a:rPr lang="en-US" altLang="zh-CN" sz="1800" dirty="0"/>
            </a:br>
            <a:r>
              <a:rPr lang="en-US" altLang="zh-CN" sz="1800" dirty="0"/>
              <a:t>finish computations and start I/O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FF0000"/>
                </a:solidFill>
              </a:rPr>
              <a:t>Processor will become idle!</a:t>
            </a:r>
          </a:p>
        </p:txBody>
      </p:sp>
      <p:pic>
        <p:nvPicPr>
          <p:cNvPr id="4" name="Picture 2" descr="fleet - NPG">
            <a:extLst>
              <a:ext uri="{FF2B5EF4-FFF2-40B4-BE49-F238E27FC236}">
                <a16:creationId xmlns:a16="http://schemas.microsoft.com/office/drawing/2014/main" id="{05277A74-4ACC-5E42-BBFD-5AAC6296E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765" y="3599198"/>
            <a:ext cx="2962672" cy="148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739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Shortest-Job-First</a:t>
            </a:r>
            <a:endParaRPr lang="zh-CN" altLang="en-US"/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Chooses the job that has the shortest expected run time</a:t>
            </a:r>
          </a:p>
          <a:p>
            <a:pPr eaLnBrk="1" hangingPunct="1"/>
            <a:r>
              <a:rPr lang="en-US" altLang="zh-CN" sz="2000" dirty="0"/>
              <a:t>Require a prediction of the running time of a job before running</a:t>
            </a:r>
          </a:p>
          <a:p>
            <a:pPr eaLnBrk="1" hangingPunct="1"/>
            <a:r>
              <a:rPr lang="en-US" altLang="zh-CN" sz="2000" dirty="0"/>
              <a:t>Starvation: several short jobs makes a long job starve</a:t>
            </a:r>
          </a:p>
          <a:p>
            <a:pPr eaLnBrk="1" hangingPunct="1"/>
            <a:endParaRPr lang="zh-CN" altLang="en-US" sz="2000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385" y="481236"/>
            <a:ext cx="4270772" cy="6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06" y="3091780"/>
            <a:ext cx="60150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1310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Round-Robin</a:t>
            </a:r>
            <a:endParaRPr lang="zh-CN" altLang="en-US"/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Select the first job from queue as in the first-come first-serve policy</a:t>
            </a:r>
          </a:p>
          <a:p>
            <a:pPr eaLnBrk="1" hangingPunct="1"/>
            <a:r>
              <a:rPr lang="en-US" altLang="zh-CN" sz="2000" dirty="0"/>
              <a:t>Stop the job after some period of time, and select a new job</a:t>
            </a:r>
          </a:p>
          <a:p>
            <a:pPr eaLnBrk="1" hangingPunct="1"/>
            <a:endParaRPr lang="zh-CN" altLang="en-US" sz="2000" dirty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935" y="417314"/>
            <a:ext cx="4862513" cy="71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057" y="2641476"/>
            <a:ext cx="6442472" cy="245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979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Comparing the Three Policies</a:t>
            </a:r>
            <a:endParaRPr lang="zh-CN" altLang="en-US"/>
          </a:p>
        </p:txBody>
      </p:sp>
      <p:graphicFrame>
        <p:nvGraphicFramePr>
          <p:cNvPr id="15363" name="内容占位符 3"/>
          <p:cNvGraphicFramePr>
            <a:graphicFrameLocks noGrp="1"/>
          </p:cNvGraphicFramePr>
          <p:nvPr>
            <p:ph idx="1"/>
          </p:nvPr>
        </p:nvGraphicFramePr>
        <p:xfrm>
          <a:off x="598885" y="1791891"/>
          <a:ext cx="4019550" cy="3339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r:id="rId3" imgW="5357941" imgH="4455808" progId="Excel.Chart.8">
                  <p:embed/>
                </p:oleObj>
              </mc:Choice>
              <mc:Fallback>
                <p:oleObj r:id="rId3" imgW="5357941" imgH="4455808" progId="Excel.Chart.8">
                  <p:embed/>
                  <p:pic>
                    <p:nvPicPr>
                      <p:cNvPr id="15363" name="内容占位符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885" y="1791891"/>
                        <a:ext cx="4019550" cy="3339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内容占位符 3"/>
          <p:cNvGraphicFramePr>
            <a:graphicFrameLocks/>
          </p:cNvGraphicFramePr>
          <p:nvPr/>
        </p:nvGraphicFramePr>
        <p:xfrm>
          <a:off x="4564856" y="1791891"/>
          <a:ext cx="3996929" cy="3339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r:id="rId5" imgW="5327464" imgH="4455808" progId="Excel.Chart.8">
                  <p:embed/>
                </p:oleObj>
              </mc:Choice>
              <mc:Fallback>
                <p:oleObj r:id="rId5" imgW="5327464" imgH="4455808" progId="Excel.Chart.8">
                  <p:embed/>
                  <p:pic>
                    <p:nvPicPr>
                      <p:cNvPr id="15364" name="内容占位符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4856" y="1791891"/>
                        <a:ext cx="3996929" cy="3339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矩形 1"/>
          <p:cNvSpPr>
            <a:spLocks noChangeArrowheads="1"/>
          </p:cNvSpPr>
          <p:nvPr/>
        </p:nvSpPr>
        <p:spPr bwMode="auto">
          <a:xfrm>
            <a:off x="1615679" y="1683544"/>
            <a:ext cx="170610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Calibri Light" panose="020F0302020204030204" pitchFamily="34" charset="0"/>
              </a:rPr>
              <a:t>Wait time before start</a:t>
            </a:r>
            <a:endParaRPr kumimoji="0" lang="zh-CN" altLang="en-US" sz="1350"/>
          </a:p>
        </p:txBody>
      </p:sp>
      <p:sp>
        <p:nvSpPr>
          <p:cNvPr id="15366" name="矩形 5"/>
          <p:cNvSpPr>
            <a:spLocks noChangeArrowheads="1"/>
          </p:cNvSpPr>
          <p:nvPr/>
        </p:nvSpPr>
        <p:spPr bwMode="auto">
          <a:xfrm>
            <a:off x="5699523" y="1679972"/>
            <a:ext cx="146437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Calibri Light" panose="020F0302020204030204" pitchFamily="34" charset="0"/>
              </a:rPr>
              <a:t>Wait time till done</a:t>
            </a:r>
            <a:endParaRPr kumimoji="0"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2458864" y="5238163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等线" panose="02010600030101010101" pitchFamily="2" charset="-122"/>
                <a:ea typeface="等线" panose="02010600030101010101" pitchFamily="2" charset="-122"/>
              </a:rPr>
              <a:t>Amount of work: A:3, B:5, C:2</a:t>
            </a: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59364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Priority Scheduling Policy</a:t>
            </a:r>
            <a:endParaRPr lang="zh-CN" altLang="en-US"/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Priority Scheduling Policy</a:t>
            </a:r>
          </a:p>
          <a:p>
            <a:pPr lvl="1"/>
            <a:r>
              <a:rPr lang="en-US" altLang="zh-CN" sz="2000" dirty="0"/>
              <a:t>Assign each job a priority number (static vs. dynamic)</a:t>
            </a:r>
          </a:p>
          <a:p>
            <a:pPr lvl="1"/>
            <a:r>
              <a:rPr lang="en-US" altLang="zh-CN" sz="2000" dirty="0"/>
              <a:t>Select the job with the highest priority number</a:t>
            </a:r>
          </a:p>
          <a:p>
            <a:pPr lvl="1"/>
            <a:r>
              <a:rPr lang="en-US" altLang="zh-CN" sz="2000" dirty="0"/>
              <a:t>Must have some rule to break ties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Modern CPU schedulers have 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Priorities</a:t>
            </a:r>
            <a:r>
              <a:rPr lang="en-US" altLang="zh-CN" sz="2000" dirty="0"/>
              <a:t>: Run job with the highest priority 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Round Robin</a:t>
            </a:r>
            <a:r>
              <a:rPr lang="en-US" altLang="zh-CN" sz="2000" dirty="0"/>
              <a:t>: Alternate among jobs of same priority, preempt a job if it holds CPU too long 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56278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CPU Scheduling Policy</a:t>
            </a:r>
            <a:endParaRPr lang="zh-CN" altLang="en-US"/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Assign priorities to jobs</a:t>
            </a:r>
          </a:p>
          <a:p>
            <a:pPr lvl="1"/>
            <a:r>
              <a:rPr lang="en-US" altLang="zh-CN" dirty="0"/>
              <a:t>Give </a:t>
            </a:r>
            <a:r>
              <a:rPr lang="en-US" altLang="zh-CN" dirty="0">
                <a:solidFill>
                  <a:srgbClr val="0096FF"/>
                </a:solidFill>
              </a:rPr>
              <a:t>high</a:t>
            </a:r>
            <a:r>
              <a:rPr lang="en-US" altLang="zh-CN" dirty="0"/>
              <a:t> priorities to I/O-bound jobs </a:t>
            </a:r>
          </a:p>
          <a:p>
            <a:pPr lvl="1"/>
            <a:r>
              <a:rPr lang="en-US" altLang="zh-CN" dirty="0"/>
              <a:t>Give </a:t>
            </a:r>
            <a:r>
              <a:rPr lang="en-US" altLang="zh-CN" dirty="0">
                <a:solidFill>
                  <a:srgbClr val="0096FF"/>
                </a:solidFill>
              </a:rPr>
              <a:t>low</a:t>
            </a:r>
            <a:r>
              <a:rPr lang="en-US" altLang="zh-CN" dirty="0"/>
              <a:t> priorities to CPU-bound jobs </a:t>
            </a:r>
          </a:p>
          <a:p>
            <a:pPr lvl="1"/>
            <a:r>
              <a:rPr lang="en-US" altLang="zh-CN" dirty="0"/>
              <a:t>Handles I/O-bound and CPU-bound jobs nicely </a:t>
            </a:r>
          </a:p>
        </p:txBody>
      </p:sp>
    </p:spTree>
    <p:extLst>
      <p:ext uri="{BB962C8B-B14F-4D97-AF65-F5344CB8AC3E}">
        <p14:creationId xmlns:p14="http://schemas.microsoft.com/office/powerpoint/2010/main" val="28002051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CPU Scheduling Policy</a:t>
            </a:r>
            <a:endParaRPr lang="zh-CN" altLang="en-US"/>
          </a:p>
        </p:txBody>
      </p:sp>
      <p:sp>
        <p:nvSpPr>
          <p:cNvPr id="1843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Challenge: distinguish I/O-bound and CPU-bound </a:t>
            </a:r>
          </a:p>
          <a:p>
            <a:pPr>
              <a:spcBef>
                <a:spcPts val="2100"/>
              </a:spcBef>
            </a:pPr>
            <a:r>
              <a:rPr lang="en-US" altLang="zh-CN" sz="2400" dirty="0"/>
              <a:t>Look at past behavior to predict the future </a:t>
            </a:r>
          </a:p>
          <a:p>
            <a:pPr lvl="1"/>
            <a:r>
              <a:rPr lang="en-US" altLang="zh-CN" sz="2000" dirty="0"/>
              <a:t>Linux: </a:t>
            </a:r>
            <a:r>
              <a:rPr lang="en-US" altLang="zh-CN" sz="2000" i="1" dirty="0"/>
              <a:t>priority of job is function of amount of CPU it has used </a:t>
            </a:r>
            <a:r>
              <a:rPr lang="en-US" altLang="zh-CN" sz="2000" dirty="0"/>
              <a:t> </a:t>
            </a:r>
          </a:p>
          <a:p>
            <a:pPr>
              <a:spcBef>
                <a:spcPts val="2100"/>
              </a:spcBef>
            </a:pPr>
            <a:r>
              <a:rPr lang="en-US" altLang="zh-CN" sz="2400" dirty="0"/>
              <a:t>Counterintuitive: </a:t>
            </a:r>
          </a:p>
          <a:p>
            <a:pPr lvl="1"/>
            <a:r>
              <a:rPr lang="en-US" altLang="zh-CN" sz="2000" dirty="0"/>
              <a:t>More CPU a job uses/needs, the lower its priority </a:t>
            </a:r>
          </a:p>
          <a:p>
            <a:pPr lvl="1"/>
            <a:r>
              <a:rPr lang="en-US" altLang="zh-CN" sz="2000" dirty="0"/>
              <a:t>The less CPU it uses, the higher its priority </a:t>
            </a:r>
          </a:p>
          <a:p>
            <a:pPr lvl="1"/>
            <a:r>
              <a:rPr lang="en-US" altLang="zh-CN" sz="2000" dirty="0"/>
              <a:t>Avoids starvation problems: Not running gives task a higher priority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374664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Priority Inversion Problem</a:t>
            </a:r>
            <a:endParaRPr lang="zh-CN" altLang="en-US" dirty="0"/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/>
              <a:t>Problem: what if a high priority thread waits for a low priority one which holding a lock?</a:t>
            </a:r>
          </a:p>
          <a:p>
            <a:pPr eaLnBrk="1" hangingPunct="1"/>
            <a:r>
              <a:rPr lang="en-US" altLang="zh-CN" sz="2400" dirty="0"/>
              <a:t>Solution: priority inheritance 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28640"/>
            <a:ext cx="5030391" cy="2393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7044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Real-Time Scheduling</a:t>
            </a:r>
            <a:endParaRPr lang="zh-CN" altLang="en-US"/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Missed deadline = incorrect behavior </a:t>
            </a:r>
          </a:p>
          <a:p>
            <a:pPr eaLnBrk="1" hangingPunct="1">
              <a:spcBef>
                <a:spcPts val="2400"/>
              </a:spcBef>
            </a:pPr>
            <a:r>
              <a:rPr lang="en-US" altLang="zh-CN" sz="2400" b="1" dirty="0"/>
              <a:t>Soft real time</a:t>
            </a:r>
            <a:r>
              <a:rPr lang="en-US" altLang="zh-CN" sz="2400" dirty="0"/>
              <a:t>: Display video frame every 30th of sec </a:t>
            </a:r>
          </a:p>
          <a:p>
            <a:pPr eaLnBrk="1" hangingPunct="1"/>
            <a:r>
              <a:rPr lang="en-US" altLang="zh-CN" sz="2400" b="1" dirty="0"/>
              <a:t>Hard real time</a:t>
            </a:r>
            <a:r>
              <a:rPr lang="en-US" altLang="zh-CN" sz="2400" dirty="0"/>
              <a:t>: "apply-breaks" process in your car </a:t>
            </a:r>
          </a:p>
          <a:p>
            <a:pPr>
              <a:spcBef>
                <a:spcPts val="2400"/>
              </a:spcBef>
            </a:pPr>
            <a:r>
              <a:rPr lang="en-US" altLang="zh-CN" sz="2400" dirty="0"/>
              <a:t>Scheduling </a:t>
            </a:r>
            <a:r>
              <a:rPr lang="en-US" altLang="zh-CN" sz="2400" dirty="0">
                <a:solidFill>
                  <a:srgbClr val="0096FF"/>
                </a:solidFill>
              </a:rPr>
              <a:t>more than one thing</a:t>
            </a:r>
            <a:r>
              <a:rPr lang="en-US" altLang="zh-CN" sz="2400" dirty="0"/>
              <a:t>: memory, network bandwidth, CPU all at once 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611737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Earliest Deadline First (EDF)</a:t>
            </a:r>
            <a:endParaRPr lang="zh-CN" altLang="en-US"/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Keep the queue of jobs sorted by deadline</a:t>
            </a:r>
          </a:p>
          <a:p>
            <a:pPr eaLnBrk="1" hangingPunct="1"/>
            <a:r>
              <a:rPr lang="en-US" altLang="zh-CN" sz="2400" dirty="0"/>
              <a:t>Run the first of the queue</a:t>
            </a:r>
          </a:p>
          <a:p>
            <a:pPr eaLnBrk="1" hangingPunct="1"/>
            <a:r>
              <a:rPr lang="en-US" altLang="zh-CN" sz="2400" dirty="0"/>
              <a:t>Minimize the total lateness of all the jobs</a:t>
            </a:r>
          </a:p>
          <a:p>
            <a:pPr eaLnBrk="1" hangingPunct="1">
              <a:spcBef>
                <a:spcPts val="2400"/>
              </a:spcBef>
            </a:pPr>
            <a:r>
              <a:rPr lang="en-US" altLang="zh-CN" sz="2400" b="1" dirty="0"/>
              <a:t>How to know deadline?</a:t>
            </a:r>
          </a:p>
          <a:p>
            <a:pPr lvl="1"/>
            <a:r>
              <a:rPr lang="en-US" altLang="zh-CN" sz="2000" dirty="0"/>
              <a:t>Specified by tasks themselves</a:t>
            </a:r>
          </a:p>
          <a:p>
            <a:pPr lvl="1"/>
            <a:r>
              <a:rPr lang="en-US" altLang="zh-CN" sz="2000" dirty="0"/>
              <a:t>In the form of (C, P), C for second, P for period</a:t>
            </a:r>
          </a:p>
          <a:p>
            <a:pPr lvl="1"/>
            <a:r>
              <a:rPr lang="en-US" altLang="zh-CN" sz="2000" dirty="0"/>
              <a:t>The scheduler rejects new task if sum(Ci/Pi) &gt; 1</a:t>
            </a:r>
            <a:endParaRPr lang="zh-CN" altLang="en-US" sz="2000" dirty="0"/>
          </a:p>
        </p:txBody>
      </p:sp>
      <p:pic>
        <p:nvPicPr>
          <p:cNvPr id="21508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001446"/>
            <a:ext cx="23526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3379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Scheduling: Goals</a:t>
            </a:r>
            <a:endParaRPr lang="zh-CN" altLang="en-US" dirty="0"/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Minimize time spent waiting on disk mechanisms </a:t>
            </a:r>
          </a:p>
          <a:p>
            <a:pPr lvl="1"/>
            <a:r>
              <a:rPr lang="en-US" altLang="zh-CN" dirty="0"/>
              <a:t>Moving the disk arm </a:t>
            </a:r>
          </a:p>
          <a:p>
            <a:pPr lvl="1"/>
            <a:r>
              <a:rPr lang="en-US" altLang="zh-CN" dirty="0"/>
              <a:t>Waiting for sector to rotate under disk heads 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Fairness </a:t>
            </a:r>
          </a:p>
          <a:p>
            <a:pPr lvl="1"/>
            <a:r>
              <a:rPr lang="en-US" altLang="zh-CN" dirty="0"/>
              <a:t>Should not make requests wait too long </a:t>
            </a:r>
          </a:p>
        </p:txBody>
      </p:sp>
    </p:spTree>
    <p:extLst>
      <p:ext uri="{BB962C8B-B14F-4D97-AF65-F5344CB8AC3E}">
        <p14:creationId xmlns:p14="http://schemas.microsoft.com/office/powerpoint/2010/main" val="10444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</a:t>
            </a:r>
            <a:endParaRPr lang="zh-CN" altLang="en-US" dirty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" y="1697038"/>
            <a:ext cx="4242197" cy="240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107" y="1705372"/>
            <a:ext cx="4261247" cy="238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6"/>
          <p:cNvSpPr>
            <a:spLocks noChangeArrowheads="1"/>
          </p:cNvSpPr>
          <p:nvPr/>
        </p:nvSpPr>
        <p:spPr bwMode="auto">
          <a:xfrm>
            <a:off x="1331640" y="4369668"/>
            <a:ext cx="24561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First-come</a:t>
            </a:r>
            <a:r>
              <a:rPr kumimoji="0" lang="zh-CN" altLang="en-US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first-serve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7"/>
          <p:cNvSpPr>
            <a:spLocks noChangeArrowheads="1"/>
          </p:cNvSpPr>
          <p:nvPr/>
        </p:nvSpPr>
        <p:spPr bwMode="auto">
          <a:xfrm>
            <a:off x="5710947" y="4362174"/>
            <a:ext cx="2159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Elevator Algorithm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27523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</a:t>
            </a:r>
            <a:endParaRPr lang="zh-CN" altLang="en-US" dirty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28" y="1760935"/>
            <a:ext cx="4042172" cy="115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73" y="2865835"/>
            <a:ext cx="4030265" cy="1501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397" y="1758554"/>
            <a:ext cx="4037409" cy="26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矩形 6"/>
          <p:cNvSpPr>
            <a:spLocks noChangeArrowheads="1"/>
          </p:cNvSpPr>
          <p:nvPr/>
        </p:nvSpPr>
        <p:spPr bwMode="auto">
          <a:xfrm>
            <a:off x="1285869" y="4469606"/>
            <a:ext cx="22252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Shortest-Seek-First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3" name="矩形 7"/>
          <p:cNvSpPr>
            <a:spLocks noChangeArrowheads="1"/>
          </p:cNvSpPr>
          <p:nvPr/>
        </p:nvSpPr>
        <p:spPr bwMode="auto">
          <a:xfrm>
            <a:off x="5638318" y="4459040"/>
            <a:ext cx="2159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Elevator Algorithm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19469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AE71A23-3CB4-C347-B609-8A4745B4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Highly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Website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AEB1157-35B3-2F4F-8B38-3E150F33B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363503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如何搭一个淘宝？从单机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LAMP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开始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2264" y="1417340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3250704" cy="3771636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HTML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页面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应用类课：</a:t>
            </a: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HTML5/PHP</a:t>
            </a:r>
          </a:p>
          <a:p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Web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服务器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ICS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课：</a:t>
            </a: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Apache</a:t>
            </a:r>
          </a:p>
          <a:p>
            <a:r>
              <a:rPr lang="zh-CN" altLang="en-US" sz="2000" dirty="0">
                <a:solidFill>
                  <a:srgbClr val="F400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文件系统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 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数据库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CSE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课：</a:t>
            </a: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Ext3 / MySQL</a:t>
            </a:r>
          </a:p>
          <a:p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Linux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操作系统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OS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课：</a:t>
            </a: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Linux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28881" y="5105137"/>
            <a:ext cx="4545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400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LAMP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: Linux + Apache + MySQL + PHP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740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661" y="1561356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670501" y="237525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400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文件系统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45017440-66EE-E348-B5D3-1E5AA1137561}"/>
              </a:ext>
            </a:extLst>
          </p:cNvPr>
          <p:cNvCxnSpPr>
            <a:stCxn id="6" idx="3"/>
          </p:cNvCxnSpPr>
          <p:nvPr/>
        </p:nvCxnSpPr>
        <p:spPr>
          <a:xfrm>
            <a:off x="1778497" y="2559921"/>
            <a:ext cx="692204" cy="31358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91AEFC0-070F-374B-90B5-86655892C5A9}"/>
              </a:ext>
            </a:extLst>
          </p:cNvPr>
          <p:cNvSpPr/>
          <p:nvPr/>
        </p:nvSpPr>
        <p:spPr>
          <a:xfrm>
            <a:off x="670501" y="453204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400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键值存储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602A518C-CD0A-ED4A-A11A-DEB587460820}"/>
              </a:ext>
            </a:extLst>
          </p:cNvPr>
          <p:cNvCxnSpPr>
            <a:cxnSpLocks/>
          </p:cNvCxnSpPr>
          <p:nvPr/>
        </p:nvCxnSpPr>
        <p:spPr>
          <a:xfrm flipV="1">
            <a:off x="1764559" y="4532044"/>
            <a:ext cx="1138190" cy="1846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314901F4-3E8C-3C4E-9891-DDF3B770F2CE}"/>
              </a:ext>
            </a:extLst>
          </p:cNvPr>
          <p:cNvSpPr/>
          <p:nvPr/>
        </p:nvSpPr>
        <p:spPr>
          <a:xfrm>
            <a:off x="7632367" y="177738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400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数据库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C0B20F4-E708-A54C-B915-EB320D116028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5976183" y="1962046"/>
            <a:ext cx="1656184" cy="1846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标题 1">
            <a:extLst>
              <a:ext uri="{FF2B5EF4-FFF2-40B4-BE49-F238E27FC236}">
                <a16:creationId xmlns:a16="http://schemas.microsoft.com/office/drawing/2014/main" id="{E49A05AD-74F8-414A-B1D7-4D5447719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以数据为核心，不同的数据组织形式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EE600DC-E85A-8144-88DE-728864D8DD86}"/>
              </a:ext>
            </a:extLst>
          </p:cNvPr>
          <p:cNvSpPr/>
          <p:nvPr/>
        </p:nvSpPr>
        <p:spPr>
          <a:xfrm>
            <a:off x="7596336" y="4532044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400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Session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3739B316-B537-F148-8268-756EA8C50CF8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6611162" y="4532044"/>
            <a:ext cx="985174" cy="1846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7211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AFF88A-8D9D-C041-ADAD-42DBD0A2D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0.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如何搭一个淘宝？从单机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LAMP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开始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01ACC49-DF84-6045-9788-DC92A3F68C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41642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B475614-2353-B640-AD44-C6FD4819F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251" y="1553027"/>
            <a:ext cx="4353549" cy="333258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4716F6D-59B6-9848-A565-DC495A3B5328}"/>
              </a:ext>
            </a:extLst>
          </p:cNvPr>
          <p:cNvSpPr txBox="1"/>
          <p:nvPr/>
        </p:nvSpPr>
        <p:spPr>
          <a:xfrm>
            <a:off x="7380312" y="220942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图片文件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124D256-D7BC-1E47-AC1F-6037F447A18A}"/>
              </a:ext>
            </a:extLst>
          </p:cNvPr>
          <p:cNvSpPr txBox="1"/>
          <p:nvPr/>
        </p:nvSpPr>
        <p:spPr>
          <a:xfrm>
            <a:off x="7308304" y="422565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价格数据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E73732B-5D2D-2643-97B1-D2A8D964BA23}"/>
              </a:ext>
            </a:extLst>
          </p:cNvPr>
          <p:cNvSpPr txBox="1"/>
          <p:nvPr/>
        </p:nvSpPr>
        <p:spPr>
          <a:xfrm>
            <a:off x="4932040" y="3361556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网页服务</a:t>
            </a:r>
          </a:p>
        </p:txBody>
      </p:sp>
    </p:spTree>
    <p:extLst>
      <p:ext uri="{BB962C8B-B14F-4D97-AF65-F5344CB8AC3E}">
        <p14:creationId xmlns:p14="http://schemas.microsoft.com/office/powerpoint/2010/main" val="26169909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例：单机文件系统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56248"/>
          </a:xfrm>
        </p:spPr>
        <p:txBody>
          <a:bodyPr>
            <a:normAutofit lnSpcReduction="10000"/>
          </a:bodyPr>
          <a:lstStyle/>
          <a:p>
            <a:r>
              <a:rPr kumimoji="1"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从用户角度看</a:t>
            </a:r>
            <a:endParaRPr kumimoji="1"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打开、读取、写入、关闭文件的流程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基本概念的辨析（如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Hard</a:t>
            </a: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link</a:t>
            </a: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soft</a:t>
            </a: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link</a:t>
            </a: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、文件名不是文件一部分）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从</a:t>
            </a:r>
            <a:r>
              <a:rPr kumimoji="1" lang="en-US" altLang="zh-CN" sz="20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inode</a:t>
            </a:r>
            <a:r>
              <a:rPr kumimoji="1"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角度看</a:t>
            </a:r>
          </a:p>
          <a:p>
            <a:pPr lvl="1"/>
            <a:r>
              <a:rPr kumimoji="1" lang="en-US" altLang="zh-CN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FS</a:t>
            </a:r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的数据结构和数据组织形式</a:t>
            </a:r>
          </a:p>
          <a:p>
            <a:pPr lvl="1"/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七个层次，每个层次具体的作用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从磁盘角度看</a:t>
            </a:r>
          </a:p>
          <a:p>
            <a:pPr lvl="1"/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一次文件访问到底有多少次磁盘操作</a:t>
            </a:r>
          </a:p>
          <a:p>
            <a:pPr lvl="1"/>
            <a:r>
              <a:rPr kumimoji="1" lang="zh-CN" altLang="en-US" sz="1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若发生断电，如何保证元数据的一致性</a:t>
            </a:r>
            <a:endParaRPr kumimoji="1" lang="en-US" altLang="zh-CN" sz="1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57954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单机到多机：应用与数据分离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CFB0308-182C-2F4D-8A3F-4A95ED548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1658063"/>
            <a:ext cx="4197559" cy="260778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8D68605-6733-D742-8C11-5466B9A78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633364"/>
            <a:ext cx="3438969" cy="2632485"/>
          </a:xfrm>
          <a:prstGeom prst="rect">
            <a:avLst/>
          </a:prstGeom>
        </p:spPr>
      </p:pic>
      <p:sp>
        <p:nvSpPr>
          <p:cNvPr id="6" name="右箭头 5">
            <a:extLst>
              <a:ext uri="{FF2B5EF4-FFF2-40B4-BE49-F238E27FC236}">
                <a16:creationId xmlns:a16="http://schemas.microsoft.com/office/drawing/2014/main" id="{3BE2D5D2-BAF4-F84D-8CF8-D08F9BA8CEB4}"/>
              </a:ext>
            </a:extLst>
          </p:cNvPr>
          <p:cNvSpPr/>
          <p:nvPr/>
        </p:nvSpPr>
        <p:spPr>
          <a:xfrm>
            <a:off x="4139952" y="2835680"/>
            <a:ext cx="432048" cy="2880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E41E104-DD52-8D46-94E0-3267F8E23591}"/>
              </a:ext>
            </a:extLst>
          </p:cNvPr>
          <p:cNvSpPr/>
          <p:nvPr/>
        </p:nvSpPr>
        <p:spPr>
          <a:xfrm>
            <a:off x="0" y="4513684"/>
            <a:ext cx="7740352" cy="954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</a:pP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应用服务器      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 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需要处理业务逻辑  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  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更多的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CPU</a:t>
            </a:r>
          </a:p>
          <a:p>
            <a:pPr lvl="1">
              <a:lnSpc>
                <a:spcPct val="120000"/>
              </a:lnSpc>
            </a:pP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数据库服务器 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→ 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磁盘读写缓存服务 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→  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更快的硬盘，更大的内存</a:t>
            </a:r>
          </a:p>
          <a:p>
            <a:pPr lvl="1">
              <a:lnSpc>
                <a:spcPct val="120000"/>
              </a:lnSpc>
            </a:pP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文件服务器     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→ 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存储大文件图片等 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→  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更多的硬盘</a:t>
            </a:r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BBED49E4-8CA5-1540-BC0A-6EB2B0C1700C}"/>
              </a:ext>
            </a:extLst>
          </p:cNvPr>
          <p:cNvSpPr/>
          <p:nvPr/>
        </p:nvSpPr>
        <p:spPr>
          <a:xfrm>
            <a:off x="4776751" y="2433301"/>
            <a:ext cx="1379425" cy="1122459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9B3A71F1-04CF-8441-BAF9-01909520F871}"/>
              </a:ext>
            </a:extLst>
          </p:cNvPr>
          <p:cNvSpPr/>
          <p:nvPr/>
        </p:nvSpPr>
        <p:spPr>
          <a:xfrm>
            <a:off x="7369039" y="1683553"/>
            <a:ext cx="1379425" cy="108012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24F6797E-DB32-9B40-A969-4E16CEA2E59F}"/>
              </a:ext>
            </a:extLst>
          </p:cNvPr>
          <p:cNvSpPr/>
          <p:nvPr/>
        </p:nvSpPr>
        <p:spPr>
          <a:xfrm>
            <a:off x="7363441" y="3123712"/>
            <a:ext cx="1379425" cy="108012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01707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CAC7C7-6B46-3443-B77F-7770FF92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使用缓存改善服务器性能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54A2AC7-DD11-854B-B7E0-2D1BE4B77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572" y="1489348"/>
            <a:ext cx="3771900" cy="38354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31C22EE-EC12-F446-9AA1-8084CFB6B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33364"/>
            <a:ext cx="3438969" cy="2632485"/>
          </a:xfrm>
          <a:prstGeom prst="rect">
            <a:avLst/>
          </a:prstGeom>
        </p:spPr>
      </p:pic>
      <p:sp>
        <p:nvSpPr>
          <p:cNvPr id="6" name="右箭头 5">
            <a:extLst>
              <a:ext uri="{FF2B5EF4-FFF2-40B4-BE49-F238E27FC236}">
                <a16:creationId xmlns:a16="http://schemas.microsoft.com/office/drawing/2014/main" id="{6245F0DB-1F05-0D4A-AE8F-6C8D1F9AC473}"/>
              </a:ext>
            </a:extLst>
          </p:cNvPr>
          <p:cNvSpPr/>
          <p:nvPr/>
        </p:nvSpPr>
        <p:spPr>
          <a:xfrm>
            <a:off x="4283968" y="2835680"/>
            <a:ext cx="432048" cy="2880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8B8D212-026D-654C-9458-DB04FA210C20}"/>
              </a:ext>
            </a:extLst>
          </p:cNvPr>
          <p:cNvSpPr/>
          <p:nvPr/>
        </p:nvSpPr>
        <p:spPr>
          <a:xfrm>
            <a:off x="-4574" y="4586594"/>
            <a:ext cx="9396536" cy="844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</a:pPr>
            <a:r>
              <a:rPr kumimoji="1" lang="zh-CN" altLang="en-US" sz="1400" dirty="0">
                <a:solidFill>
                  <a:schemeClr val="accent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本地服务器缓存</a:t>
            </a: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   优：本地，快；   缺点：内存有限，会与应用竞争</a:t>
            </a:r>
          </a:p>
          <a:p>
            <a:pPr lvl="1">
              <a:lnSpc>
                <a:spcPct val="120000"/>
              </a:lnSpc>
            </a:pPr>
            <a:r>
              <a:rPr kumimoji="1" lang="zh-CN" altLang="en-US" sz="1400" dirty="0">
                <a:solidFill>
                  <a:schemeClr val="accent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分布式缓存服务器</a:t>
            </a: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：优：可使用集群，挑选大内存的专用缓存服务器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系统优化的思路：缓存、</a:t>
            </a: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fast</a:t>
            </a: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path/slow</a:t>
            </a: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patch</a:t>
            </a: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、替换策略等</a:t>
            </a:r>
            <a:endParaRPr lang="zh-CN" alt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2DDFCD9-89F3-6245-8488-EEACCD28A391}"/>
              </a:ext>
            </a:extLst>
          </p:cNvPr>
          <p:cNvSpPr/>
          <p:nvPr/>
        </p:nvSpPr>
        <p:spPr>
          <a:xfrm>
            <a:off x="5127749" y="4082850"/>
            <a:ext cx="15071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F400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例</a:t>
            </a:r>
            <a:r>
              <a:rPr lang="en-US" altLang="zh-CN" sz="1400" dirty="0">
                <a:solidFill>
                  <a:srgbClr val="F400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zh-CN" altLang="en-US" sz="1400" dirty="0">
                <a:solidFill>
                  <a:srgbClr val="F400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F4003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memcached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5DF66FF2-0BBC-1B4B-B5F9-5EE4FF7C65EB}"/>
              </a:ext>
            </a:extLst>
          </p:cNvPr>
          <p:cNvSpPr/>
          <p:nvPr/>
        </p:nvSpPr>
        <p:spPr>
          <a:xfrm>
            <a:off x="6732241" y="4007907"/>
            <a:ext cx="1296144" cy="457664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8DC559AD-CAD1-134E-B308-F0A8306D6A60}"/>
              </a:ext>
            </a:extLst>
          </p:cNvPr>
          <p:cNvSpPr/>
          <p:nvPr/>
        </p:nvSpPr>
        <p:spPr>
          <a:xfrm>
            <a:off x="6732241" y="4779833"/>
            <a:ext cx="1296144" cy="457664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0992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FD08B9-829C-244B-8BB8-BE6A3C93B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分布式缓存服务器：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Memcached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EC089FC-3543-5D4F-B995-D9BBF0893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949" y="1633364"/>
            <a:ext cx="6794101" cy="317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379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421FF4-A85E-B643-86EC-516B6183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一致性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Hash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算法：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Key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到服务器的映射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89D70C4-4ABC-1A48-B988-57E0558F9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732357"/>
            <a:ext cx="4113144" cy="313382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8902605-7A46-3148-BF0A-E9922507F90E}"/>
              </a:ext>
            </a:extLst>
          </p:cNvPr>
          <p:cNvSpPr/>
          <p:nvPr/>
        </p:nvSpPr>
        <p:spPr>
          <a:xfrm>
            <a:off x="395536" y="1633364"/>
            <a:ext cx="3942105" cy="3331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问题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：如何根据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Key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查找到服务器？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方案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：余数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hash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（简单方案）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5000"/>
              </a:lnSpc>
            </a:pP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问题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：增加物理节点导致大量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miss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台服务器 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台，</a:t>
            </a:r>
            <a:r>
              <a:rPr kumimoji="1" lang="en-US" altLang="zh-CN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75%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miss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反而增加对数据库的访问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1200"/>
              </a:spcBef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解决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：余数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hash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一致性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hash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虚拟节点到物理节点的映射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台服务器 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→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台，</a:t>
            </a:r>
            <a:r>
              <a:rPr kumimoji="1" lang="en-US" altLang="zh-CN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25%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miss</a:t>
            </a:r>
          </a:p>
        </p:txBody>
      </p:sp>
    </p:spTree>
    <p:extLst>
      <p:ext uri="{BB962C8B-B14F-4D97-AF65-F5344CB8AC3E}">
        <p14:creationId xmlns:p14="http://schemas.microsoft.com/office/powerpoint/2010/main" val="6300428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0C9931-ADFF-174A-BE9B-0BCB090C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使用集群改善应用服务器性能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F436108-00F6-134C-9B13-1C43BD69A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144" y="1489348"/>
            <a:ext cx="6193656" cy="4023111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BCE10108-FD87-4245-9275-8CDB986F9C99}"/>
              </a:ext>
            </a:extLst>
          </p:cNvPr>
          <p:cNvSpPr/>
          <p:nvPr/>
        </p:nvSpPr>
        <p:spPr>
          <a:xfrm>
            <a:off x="4776751" y="2209428"/>
            <a:ext cx="1307417" cy="144016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43339DE1-0386-864B-B1CE-6C407609026D}"/>
              </a:ext>
            </a:extLst>
          </p:cNvPr>
          <p:cNvSpPr/>
          <p:nvPr/>
        </p:nvSpPr>
        <p:spPr>
          <a:xfrm>
            <a:off x="4499992" y="1993404"/>
            <a:ext cx="1379425" cy="144016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F15479B1-AED6-0742-8E6B-E7FA86674AEF}"/>
              </a:ext>
            </a:extLst>
          </p:cNvPr>
          <p:cNvSpPr/>
          <p:nvPr/>
        </p:nvSpPr>
        <p:spPr>
          <a:xfrm>
            <a:off x="2493144" y="2353444"/>
            <a:ext cx="1379425" cy="108012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F5AFED1-B502-6A46-B139-458873CD1B55}"/>
              </a:ext>
            </a:extLst>
          </p:cNvPr>
          <p:cNvSpPr/>
          <p:nvPr/>
        </p:nvSpPr>
        <p:spPr>
          <a:xfrm>
            <a:off x="0" y="4659335"/>
            <a:ext cx="9396536" cy="659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</a:pP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应用服务器之间需要进行协同，实现并发控制</a:t>
            </a:r>
            <a:endParaRPr kumimoji="1"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Before-or-after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Stateless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等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6715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AAB821-43F1-4F42-8A46-FDC4BA78C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应用服务器：无状态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2B96C13-AE9E-1E4F-8EDC-84EDA0355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76" y="1842356"/>
            <a:ext cx="2952328" cy="251571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4EDF6BC-D46A-D54D-8393-35BA368D1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016" y="1563514"/>
            <a:ext cx="4521200" cy="30734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EEAA85C-91C6-BC4A-8862-14EE6555A16B}"/>
              </a:ext>
            </a:extLst>
          </p:cNvPr>
          <p:cNvSpPr/>
          <p:nvPr/>
        </p:nvSpPr>
        <p:spPr>
          <a:xfrm>
            <a:off x="3059832" y="4903775"/>
            <a:ext cx="5976664" cy="45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所有应用服务器均相同，同时提高了容错和可伸缩性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98CDAEC0-24ED-B443-96BB-1942FB21981F}"/>
              </a:ext>
            </a:extLst>
          </p:cNvPr>
          <p:cNvSpPr/>
          <p:nvPr/>
        </p:nvSpPr>
        <p:spPr>
          <a:xfrm>
            <a:off x="6444208" y="1273325"/>
            <a:ext cx="2448272" cy="3456384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67633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AAB821-43F1-4F42-8A46-FDC4BA78C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为无状态应用服务器提供状态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C7F2CF1-E6DA-7545-99C9-599DC582C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61356"/>
            <a:ext cx="5715000" cy="29337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94122CF-D188-2C4D-BDD8-098D64E6C249}"/>
              </a:ext>
            </a:extLst>
          </p:cNvPr>
          <p:cNvSpPr/>
          <p:nvPr/>
        </p:nvSpPr>
        <p:spPr>
          <a:xfrm>
            <a:off x="6774338" y="2382773"/>
            <a:ext cx="2262158" cy="12908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引入专门的</a:t>
            </a:r>
            <a:r>
              <a:rPr kumimoji="1" lang="en-US" altLang="zh-CN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session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服务器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保存状态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（如购物车、登录）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C98CAFA-EC99-194D-8BF4-5E563EAEF8FF}"/>
              </a:ext>
            </a:extLst>
          </p:cNvPr>
          <p:cNvSpPr/>
          <p:nvPr/>
        </p:nvSpPr>
        <p:spPr>
          <a:xfrm>
            <a:off x="5508104" y="2353444"/>
            <a:ext cx="1296144" cy="1296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6097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E8721B-98E0-6F46-A1A3-66F34744F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4.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数据库性能和容错：读写分离和分库分表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9D4CF5D-DA2F-1649-925E-8E0ED68C9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480" y="1345332"/>
            <a:ext cx="6469320" cy="4021469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7A12BC15-A146-E144-8AF9-D2B820FE0F3A}"/>
              </a:ext>
            </a:extLst>
          </p:cNvPr>
          <p:cNvSpPr/>
          <p:nvPr/>
        </p:nvSpPr>
        <p:spPr>
          <a:xfrm>
            <a:off x="7236296" y="2816006"/>
            <a:ext cx="1379425" cy="108012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10808A56-0407-EC44-8F71-90E06AF40588}"/>
              </a:ext>
            </a:extLst>
          </p:cNvPr>
          <p:cNvSpPr/>
          <p:nvPr/>
        </p:nvSpPr>
        <p:spPr>
          <a:xfrm>
            <a:off x="7236296" y="4286680"/>
            <a:ext cx="1379425" cy="108012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46DD368-3718-5D41-8143-0B3FD028F356}"/>
              </a:ext>
            </a:extLst>
          </p:cNvPr>
          <p:cNvSpPr/>
          <p:nvPr/>
        </p:nvSpPr>
        <p:spPr>
          <a:xfrm>
            <a:off x="154888" y="4643403"/>
            <a:ext cx="5065184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主从模式、容错、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all-or-nothing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CAP</a:t>
            </a:r>
          </a:p>
          <a:p>
            <a:pPr lvl="1">
              <a:lnSpc>
                <a:spcPct val="120000"/>
              </a:lnSpc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例：淘宝和支付宝的差别</a:t>
            </a:r>
          </a:p>
        </p:txBody>
      </p:sp>
    </p:spTree>
    <p:extLst>
      <p:ext uri="{BB962C8B-B14F-4D97-AF65-F5344CB8AC3E}">
        <p14:creationId xmlns:p14="http://schemas.microsoft.com/office/powerpoint/2010/main" val="33330622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FF4B54-8BCC-AE49-929E-B5E37DC4B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908554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5.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使用</a:t>
            </a:r>
            <a:r>
              <a:rPr lang="e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CDN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b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反向代理提</a:t>
            </a:r>
            <a:b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高网站性能</a:t>
            </a:r>
            <a:endParaRPr kumimoji="1"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AC3C413-B385-1C42-9F18-969CF58CF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409228"/>
            <a:ext cx="5683010" cy="4733203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45419854-DA8F-E54C-8A07-82F5576A30EA}"/>
              </a:ext>
            </a:extLst>
          </p:cNvPr>
          <p:cNvSpPr/>
          <p:nvPr/>
        </p:nvSpPr>
        <p:spPr>
          <a:xfrm>
            <a:off x="3264583" y="553244"/>
            <a:ext cx="1235409" cy="504056"/>
          </a:xfrm>
          <a:prstGeom prst="roundRect">
            <a:avLst>
              <a:gd name="adj" fmla="val 5739"/>
            </a:avLst>
          </a:prstGeom>
          <a:solidFill>
            <a:schemeClr val="bg1"/>
          </a:solidFill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CDN</a:t>
            </a:r>
            <a:endParaRPr kumimoji="1" lang="zh-CN" altLang="en-US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2077DD08-69C8-6440-B8A6-B2EE0D98212E}"/>
              </a:ext>
            </a:extLst>
          </p:cNvPr>
          <p:cNvSpPr/>
          <p:nvPr/>
        </p:nvSpPr>
        <p:spPr>
          <a:xfrm>
            <a:off x="3264583" y="1345332"/>
            <a:ext cx="1235409" cy="504056"/>
          </a:xfrm>
          <a:prstGeom prst="roundRect">
            <a:avLst>
              <a:gd name="adj" fmla="val 5739"/>
            </a:avLst>
          </a:prstGeom>
          <a:solidFill>
            <a:schemeClr val="bg1"/>
          </a:solidFill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反向代理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7660ADC-E295-F841-9766-318C5A681842}"/>
              </a:ext>
            </a:extLst>
          </p:cNvPr>
          <p:cNvSpPr/>
          <p:nvPr/>
        </p:nvSpPr>
        <p:spPr>
          <a:xfrm>
            <a:off x="1176" y="4408798"/>
            <a:ext cx="5797293" cy="7541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125000"/>
              </a:lnSpc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网络基础知识（包括网络的多个不同层次）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25000"/>
              </a:lnSpc>
            </a:pP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DNS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BGP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路由算法、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NAT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TCP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拥塞控制、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CDN</a:t>
            </a:r>
            <a:endParaRPr lang="zh-CN" altLang="e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25189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885126-4F23-274A-8845-D81F16A23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6.</a:t>
            </a: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分布式文件系统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5BEA698-50C7-1E47-98D1-1E29B3B6C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193315"/>
            <a:ext cx="6178029" cy="4314814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06232581-BDCC-444B-8458-CB275AC1F9F5}"/>
              </a:ext>
            </a:extLst>
          </p:cNvPr>
          <p:cNvSpPr/>
          <p:nvPr/>
        </p:nvSpPr>
        <p:spPr>
          <a:xfrm>
            <a:off x="7470498" y="2209428"/>
            <a:ext cx="1479331" cy="1224136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1727E1-9994-974D-8578-D07D81BDA2F8}"/>
              </a:ext>
            </a:extLst>
          </p:cNvPr>
          <p:cNvSpPr/>
          <p:nvPr/>
        </p:nvSpPr>
        <p:spPr>
          <a:xfrm>
            <a:off x="107504" y="4825246"/>
            <a:ext cx="2922595" cy="6805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125000"/>
              </a:lnSpc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网络</a:t>
            </a: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分布式文件系统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25000"/>
              </a:lnSpc>
            </a:pP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RPC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NFS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服务器无状态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00903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3011C-900C-B543-A12C-C03D0E7A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7.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使用</a:t>
            </a:r>
            <a:r>
              <a:rPr lang="e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NoSQL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和搜索引擎（非系统层面）</a:t>
            </a:r>
            <a:endParaRPr kumimoji="1"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F22BC32-CCF5-2E41-9651-BFFC434C2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060354"/>
            <a:ext cx="5987008" cy="4439453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AD8D55B2-6871-324F-A04D-134EB68A482A}"/>
              </a:ext>
            </a:extLst>
          </p:cNvPr>
          <p:cNvSpPr/>
          <p:nvPr/>
        </p:nvSpPr>
        <p:spPr>
          <a:xfrm>
            <a:off x="3203848" y="4969483"/>
            <a:ext cx="1368152" cy="504056"/>
          </a:xfrm>
          <a:prstGeom prst="roundRect">
            <a:avLst>
              <a:gd name="adj" fmla="val 5739"/>
            </a:avLst>
          </a:prstGeom>
          <a:solidFill>
            <a:schemeClr val="bg1"/>
          </a:solidFill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NoSQL</a:t>
            </a:r>
            <a:endParaRPr kumimoji="1" lang="zh-CN" altLang="en-US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45668A4A-8A0C-C141-B1FD-41C82EF45AF1}"/>
              </a:ext>
            </a:extLst>
          </p:cNvPr>
          <p:cNvSpPr/>
          <p:nvPr/>
        </p:nvSpPr>
        <p:spPr>
          <a:xfrm>
            <a:off x="4932040" y="4995751"/>
            <a:ext cx="1368152" cy="504056"/>
          </a:xfrm>
          <a:prstGeom prst="roundRect">
            <a:avLst>
              <a:gd name="adj" fmla="val 5739"/>
            </a:avLst>
          </a:prstGeom>
          <a:solidFill>
            <a:schemeClr val="bg1"/>
          </a:solidFill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搜索引擎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C01EB4-4956-B04D-AEDC-C1A4D680CF08}"/>
              </a:ext>
            </a:extLst>
          </p:cNvPr>
          <p:cNvSpPr/>
          <p:nvPr/>
        </p:nvSpPr>
        <p:spPr>
          <a:xfrm>
            <a:off x="324654" y="4081636"/>
            <a:ext cx="4572000" cy="65909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常用的</a:t>
            </a:r>
            <a:r>
              <a:rPr lang="en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NoSQL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有</a:t>
            </a:r>
            <a:r>
              <a:rPr lang="en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mongodb</a:t>
            </a:r>
            <a:r>
              <a:rPr lang="zh-CN" altLang="e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hbase</a:t>
            </a:r>
            <a:r>
              <a:rPr lang="zh-CN" altLang="e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redis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搜索引擎有</a:t>
            </a:r>
            <a:r>
              <a:rPr lang="en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lucene</a:t>
            </a:r>
            <a:r>
              <a:rPr lang="zh-CN" altLang="e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solr</a:t>
            </a:r>
            <a:r>
              <a:rPr lang="zh-CN" altLang="e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" altLang="zh-CN" sz="16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elasticsearch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13824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AA3F1-3CCB-744F-B99F-8B7D51F5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8.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将应用服务器进行业务拆分（非系统层面）</a:t>
            </a:r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F66D52C-AE09-B342-99EF-5E441EF52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142841"/>
            <a:ext cx="6022167" cy="4459162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3A5308BD-89FA-5C4C-9F3B-2D969D4608E3}"/>
              </a:ext>
            </a:extLst>
          </p:cNvPr>
          <p:cNvSpPr/>
          <p:nvPr/>
        </p:nvSpPr>
        <p:spPr>
          <a:xfrm>
            <a:off x="4860032" y="1489348"/>
            <a:ext cx="1224136" cy="576064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CC37E1-6D50-4E41-BED5-F84193AFB74B}"/>
              </a:ext>
            </a:extLst>
          </p:cNvPr>
          <p:cNvSpPr/>
          <p:nvPr/>
        </p:nvSpPr>
        <p:spPr>
          <a:xfrm>
            <a:off x="-108520" y="4369668"/>
            <a:ext cx="4572000" cy="659027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lnSpc>
                <a:spcPct val="120000"/>
              </a:lnSpc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通信通过消息或共享数据库来实现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如：微服务、</a:t>
            </a:r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Serverless</a:t>
            </a:r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等</a:t>
            </a:r>
            <a:endParaRPr lang="zh-CN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6327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5240</TotalTime>
  <Words>2120</Words>
  <Application>Microsoft Macintosh PowerPoint</Application>
  <PresentationFormat>全屏显示(16:10)</PresentationFormat>
  <Paragraphs>306</Paragraphs>
  <Slides>57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4" baseType="lpstr">
      <vt:lpstr>等线</vt:lpstr>
      <vt:lpstr>Microsoft YaHei</vt:lpstr>
      <vt:lpstr>Arial</vt:lpstr>
      <vt:lpstr>Calibri</vt:lpstr>
      <vt:lpstr>Calibri Light</vt:lpstr>
      <vt:lpstr>Office 主题​​</vt:lpstr>
      <vt:lpstr>Excel.Chart.8</vt:lpstr>
      <vt:lpstr>System Performance</vt:lpstr>
      <vt:lpstr>Review: How to Improve Performance</vt:lpstr>
      <vt:lpstr>Review: Performance Metrics</vt:lpstr>
      <vt:lpstr>Review: Latency &amp; Throughput</vt:lpstr>
      <vt:lpstr>Review: Improving Performance at 3 Layers</vt:lpstr>
      <vt:lpstr>Cache Policies</vt:lpstr>
      <vt:lpstr>Analyzing Multilevel Memory Systems</vt:lpstr>
      <vt:lpstr>Locality of Reference and Working Sets</vt:lpstr>
      <vt:lpstr>Multilevel Memory Management Policies</vt:lpstr>
      <vt:lpstr>Page-removal Policies</vt:lpstr>
      <vt:lpstr>First-in, First-out (FIFO) Page-Removal Policy</vt:lpstr>
      <vt:lpstr>Belady's Anomaly</vt:lpstr>
      <vt:lpstr>Stack Algorithms</vt:lpstr>
      <vt:lpstr>OPT (Optimal) Page-Removal Policy</vt:lpstr>
      <vt:lpstr>LRU</vt:lpstr>
      <vt:lpstr>Least-recently-used (LRU) Page Removal Policy</vt:lpstr>
      <vt:lpstr>Comparative Analysis of Different Policies</vt:lpstr>
      <vt:lpstr>Stack Algorithms for LRU</vt:lpstr>
      <vt:lpstr>Efficiency of Page-Removal Policies</vt:lpstr>
      <vt:lpstr>Scheduling</vt:lpstr>
      <vt:lpstr>Scheduling</vt:lpstr>
      <vt:lpstr>Challenges of Scheduling</vt:lpstr>
      <vt:lpstr>Example: Livelock under Overload</vt:lpstr>
      <vt:lpstr>The Ideal Scheduler</vt:lpstr>
      <vt:lpstr>Measuring the Request's Response</vt:lpstr>
      <vt:lpstr>First Come First Server (FCFS)</vt:lpstr>
      <vt:lpstr>First Come First Server (FCFS)</vt:lpstr>
      <vt:lpstr>Convoy Effect</vt:lpstr>
      <vt:lpstr>Shortest-Job-First</vt:lpstr>
      <vt:lpstr>Round-Robin</vt:lpstr>
      <vt:lpstr>Comparing the Three Policies</vt:lpstr>
      <vt:lpstr>Priority Scheduling Policy</vt:lpstr>
      <vt:lpstr>CPU Scheduling Policy</vt:lpstr>
      <vt:lpstr>CPU Scheduling Policy</vt:lpstr>
      <vt:lpstr>The Priority Inversion Problem</vt:lpstr>
      <vt:lpstr>Real-Time Scheduling</vt:lpstr>
      <vt:lpstr>Earliest Deadline First (EDF)</vt:lpstr>
      <vt:lpstr>Disk Scheduling: Goals</vt:lpstr>
      <vt:lpstr>Disk Scheduling</vt:lpstr>
      <vt:lpstr>Disk Scheduling</vt:lpstr>
      <vt:lpstr>a Highly scalable Website</vt:lpstr>
      <vt:lpstr>如何搭一个淘宝？从单机LAMP开始</vt:lpstr>
      <vt:lpstr>以数据为核心，不同的数据组织形式</vt:lpstr>
      <vt:lpstr>0. 如何搭一个淘宝？从单机LAMP开始</vt:lpstr>
      <vt:lpstr>例：单机文件系统</vt:lpstr>
      <vt:lpstr>1. 单机到多机：应用与数据分离</vt:lpstr>
      <vt:lpstr>2. 使用缓存改善服务器性能</vt:lpstr>
      <vt:lpstr>分布式缓存服务器：Memcached为例</vt:lpstr>
      <vt:lpstr>一致性Hash算法：Key到服务器的映射</vt:lpstr>
      <vt:lpstr>3. 使用集群改善应用服务器性能</vt:lpstr>
      <vt:lpstr>应用服务器：无状态</vt:lpstr>
      <vt:lpstr>为无状态应用服务器提供状态</vt:lpstr>
      <vt:lpstr>4. 数据库性能和容错：读写分离和分库分表</vt:lpstr>
      <vt:lpstr>5. 使用CDN / 反向代理提 高网站性能</vt:lpstr>
      <vt:lpstr>6. 分布式文件系统</vt:lpstr>
      <vt:lpstr>7. 使用NoSQL和搜索引擎（非系统层面）</vt:lpstr>
      <vt:lpstr>8. 将应用服务器进行业务拆分（非系统层面）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189</cp:revision>
  <cp:lastPrinted>2016-06-13T07:55:34Z</cp:lastPrinted>
  <dcterms:created xsi:type="dcterms:W3CDTF">2017-05-12T06:55:38Z</dcterms:created>
  <dcterms:modified xsi:type="dcterms:W3CDTF">2020-12-01T01:32:33Z</dcterms:modified>
</cp:coreProperties>
</file>