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6" r:id="rId2"/>
    <p:sldId id="290" r:id="rId3"/>
    <p:sldId id="257" r:id="rId4"/>
    <p:sldId id="258" r:id="rId5"/>
    <p:sldId id="260" r:id="rId6"/>
    <p:sldId id="261" r:id="rId7"/>
    <p:sldId id="288" r:id="rId8"/>
    <p:sldId id="289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803" r:id="rId17"/>
    <p:sldId id="804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57" autoAdjust="0"/>
    <p:restoredTop sz="79305" autoAdjust="0"/>
  </p:normalViewPr>
  <p:slideViewPr>
    <p:cSldViewPr>
      <p:cViewPr>
        <p:scale>
          <a:sx n="81" d="100"/>
          <a:sy n="81" d="100"/>
        </p:scale>
        <p:origin x="688" y="142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2020/12/3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B863DA-F243-428A-BF32-9C5B197576BA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389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4325" indent="-224325"/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B863DA-F243-428A-BF32-9C5B197576BA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2414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We've seen negative goals already: all-or-nothing atomicity w/ crashes.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With crashes, just had to think of where we might crash.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Much harder to consider all possible cases with an adversary.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Security is also often hard because system has many complex goals.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83263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Note: requires setting file permissions, </a:t>
            </a:r>
            <a:r>
              <a:rPr lang="en-US" altLang="zh-CN" dirty="0" err="1"/>
              <a:t>etc</a:t>
            </a:r>
            <a:r>
              <a:rPr lang="en-US" altLang="zh-CN" dirty="0"/>
              <a:t>; assumes OS kernel provides complete mediation.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927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24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20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78502"/>
            <a:ext cx="8380412" cy="625171"/>
          </a:xfrm>
        </p:spPr>
        <p:txBody>
          <a:bodyPr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5400" spc="-300" dirty="0">
                <a:ln w="3175">
                  <a:noFill/>
                </a:ln>
                <a:gradFill flip="none" rotWithShape="1">
                  <a:gsLst>
                    <a:gs pos="28000">
                      <a:srgbClr val="FEF9DA"/>
                    </a:gs>
                    <a:gs pos="52000">
                      <a:srgbClr val="FCE974"/>
                    </a:gs>
                    <a:gs pos="68000">
                      <a:srgbClr val="F79A1D"/>
                    </a:gs>
                  </a:gsLst>
                  <a:lin ang="5400000" scaled="1"/>
                  <a:tileRect/>
                </a:gradFill>
                <a:effectLst>
                  <a:outerShdw blurRad="88900" dist="12700" dir="2700000" algn="tl" rotWithShape="0">
                    <a:prstClr val="black"/>
                  </a:outerShdw>
                </a:effectLst>
                <a:latin typeface="Segoe" pitchFamily="34" charset="0"/>
                <a:ea typeface="+mn-ea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166718"/>
            <a:ext cx="8380412" cy="1730375"/>
          </a:xfrm>
        </p:spPr>
        <p:txBody>
          <a:bodyPr/>
          <a:lstStyle>
            <a:lvl1pPr>
              <a:buFontTx/>
              <a:buBlip>
                <a:blip r:embed="rId2"/>
              </a:buBlip>
              <a:defRPr/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pPr>
              <a:defRPr/>
            </a:pPr>
            <a:fld id="{91D03702-EECF-4A87-B73C-C4347FB406F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42127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2020/12/3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emf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4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</a:rPr>
              <a:t>Security</a:t>
            </a:r>
            <a:endParaRPr kumimoji="1" lang="zh-CN" altLang="en-US" sz="4400" dirty="0">
              <a:solidFill>
                <a:schemeClr val="bg1"/>
              </a:solidFill>
              <a:ea typeface="+mn-ea"/>
              <a:sym typeface="+mn-lt"/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lvl="0" algn="l"/>
            <a:r>
              <a:rPr lang="en-US" altLang="zh-CN" sz="1600" dirty="0">
                <a:solidFill>
                  <a:prstClr val="white"/>
                </a:solidFill>
              </a:rPr>
              <a:t>C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omputer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S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ystem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E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ngineering</a:t>
            </a:r>
            <a:r>
              <a:rPr lang="en-US" altLang="zh-CN" sz="1600" dirty="0">
                <a:solidFill>
                  <a:prstClr val="white"/>
                </a:solidFill>
              </a:rPr>
              <a:t>,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Fall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2020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(IPADS,</a:t>
            </a:r>
            <a:r>
              <a:rPr lang="zh-CN" altLang="en-US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 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SJTU)</a:t>
            </a:r>
            <a:endParaRPr lang="zh-CN" altLang="en-US" sz="1600" dirty="0">
              <a:solidFill>
                <a:srgbClr val="1F497D">
                  <a:lumMod val="20000"/>
                  <a:lumOff val="80000"/>
                </a:srgbClr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Introduction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>
            <a:extLst>
              <a:ext uri="{FF2B5EF4-FFF2-40B4-BE49-F238E27FC236}">
                <a16:creationId xmlns:a16="http://schemas.microsoft.com/office/drawing/2014/main" id="{BD4CF32E-B8DA-6B4D-BA7B-7576B08A2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Security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Intro</a:t>
            </a:r>
            <a:endParaRPr kumimoji="1" lang="zh-CN" altLang="en-US" dirty="0"/>
          </a:p>
        </p:txBody>
      </p:sp>
      <p:sp>
        <p:nvSpPr>
          <p:cNvPr id="7" name="文本占位符 6">
            <a:extLst>
              <a:ext uri="{FF2B5EF4-FFF2-40B4-BE49-F238E27FC236}">
                <a16:creationId xmlns:a16="http://schemas.microsoft.com/office/drawing/2014/main" id="{B411EA12-3CB1-3F48-9B2C-2AB42A23A2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5909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Attacks Happen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CN" sz="2800" dirty="0"/>
              <a:t>Lots of personal info stolen</a:t>
            </a:r>
          </a:p>
          <a:p>
            <a:pPr lvl="1"/>
            <a:r>
              <a:rPr lang="en-US" altLang="zh-CN" sz="2400" dirty="0"/>
              <a:t>Attackers broke into server w/ ~800K records on Utah patients</a:t>
            </a:r>
          </a:p>
          <a:p>
            <a:r>
              <a:rPr lang="en-US" altLang="zh-CN" sz="2800" dirty="0"/>
              <a:t>Phishing attacks</a:t>
            </a:r>
          </a:p>
          <a:p>
            <a:pPr lvl="1"/>
            <a:r>
              <a:rPr lang="en-US" altLang="zh-CN" sz="2400" dirty="0"/>
              <a:t>Users at ORNL tricked by phishing email about benefits from HR</a:t>
            </a:r>
          </a:p>
          <a:p>
            <a:r>
              <a:rPr lang="en-US" altLang="zh-CN" sz="2800" dirty="0"/>
              <a:t>Millions of PCs are under control of an adversary</a:t>
            </a:r>
          </a:p>
          <a:p>
            <a:pPr lvl="1"/>
            <a:r>
              <a:rPr lang="en-US" altLang="zh-CN" sz="2400" dirty="0"/>
              <a:t>Which is called "Botnet"</a:t>
            </a:r>
          </a:p>
          <a:p>
            <a:r>
              <a:rPr lang="en-US" altLang="zh-CN" sz="2800" dirty="0" err="1"/>
              <a:t>Stuxnet</a:t>
            </a:r>
            <a:endParaRPr lang="en-US" altLang="zh-CN" sz="2800" dirty="0"/>
          </a:p>
          <a:p>
            <a:pPr lvl="1"/>
            <a:r>
              <a:rPr lang="en-US" altLang="zh-CN" sz="2400" dirty="0"/>
              <a:t>Infected Iran's uranium processing facilities</a:t>
            </a:r>
          </a:p>
          <a:p>
            <a:pPr lvl="1"/>
            <a:r>
              <a:rPr lang="en-US" altLang="zh-CN" sz="2400" dirty="0"/>
              <a:t>Fake certificate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6218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4" y="0"/>
            <a:ext cx="8356023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622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900" y="0"/>
            <a:ext cx="7422356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836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0"/>
            <a:ext cx="8987118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903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6" name="Picture 2" descr="https://www.xudongz.com/cache/2f378473dbd4878e1f47edf3a1b75b15789925cc6c56e462a2642786073f4e9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0" y="193161"/>
            <a:ext cx="13846895" cy="7788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3552351"/>
            <a:ext cx="7136954" cy="310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812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7" name="内容占位符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22805"/>
            <a:ext cx="10129627" cy="5697915"/>
          </a:xfrm>
        </p:spPr>
      </p:pic>
      <p:sp>
        <p:nvSpPr>
          <p:cNvPr id="5" name="AutoShape 4" descr="https://i.lihkg.com/540/http:/static.apple.nextmedia.com/images/e-paper/20170513/large/1494670010_39f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AutoShape 6" descr="http://static.apple.nextmedia.com/images/e-paper/20170513/large/1494670010_39f6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192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3029804" y="909854"/>
            <a:ext cx="3493826" cy="1741986"/>
            <a:chOff x="5418163" y="1064525"/>
            <a:chExt cx="3493826" cy="2090383"/>
          </a:xfrm>
        </p:grpSpPr>
        <p:sp>
          <p:nvSpPr>
            <p:cNvPr id="20" name="Oval Callout 19"/>
            <p:cNvSpPr/>
            <p:nvPr/>
          </p:nvSpPr>
          <p:spPr>
            <a:xfrm>
              <a:off x="5418163" y="1064525"/>
              <a:ext cx="3493826" cy="2090383"/>
            </a:xfrm>
            <a:prstGeom prst="wedgeEllipseCallout">
              <a:avLst>
                <a:gd name="adj1" fmla="val 14719"/>
                <a:gd name="adj2" fmla="val 81502"/>
              </a:avLst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Chuck, pay in Amazon with this signed letter: </a:t>
              </a: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Folded Corner 20"/>
            <p:cNvSpPr/>
            <p:nvPr/>
          </p:nvSpPr>
          <p:spPr>
            <a:xfrm>
              <a:off x="5950424" y="1787856"/>
              <a:ext cx="2506063" cy="1226022"/>
            </a:xfrm>
            <a:prstGeom prst="foldedCorne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rtlCol="0" anchor="ctr"/>
            <a:lstStyle/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Dear Amazon, </a:t>
              </a:r>
            </a:p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order#123 is $10, when it is paid, text me at 425-111-2222. </a:t>
              </a:r>
              <a:r>
                <a:rPr lang="en-US" sz="1600" dirty="0">
                  <a:solidFill>
                    <a:schemeClr val="tx1"/>
                  </a:solidFill>
                </a:rPr>
                <a:t> </a:t>
              </a:r>
              <a:r>
                <a:rPr lang="en-US" sz="1600" dirty="0">
                  <a:solidFill>
                    <a:srgbClr val="FF0000"/>
                  </a:solidFill>
                </a:rPr>
                <a:t>[Jeff's signature]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2050" name="Picture 2" descr="C:\Users\shuochen\AppData\Local\Microsoft\Windows\Temporary Internet Files\Content.IE5\2NSS8ZFI\MC900433823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9464" y="3635470"/>
            <a:ext cx="666636" cy="55553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" y="5407223"/>
            <a:ext cx="9144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Note: phone number is analogous to the URL that Amazon uses to notify the merchant</a:t>
            </a:r>
            <a:endParaRPr lang="en-US" u="sng" dirty="0">
              <a:solidFill>
                <a:srgbClr val="0070C0"/>
              </a:solidFill>
            </a:endParaRPr>
          </a:p>
        </p:txBody>
      </p:sp>
      <p:sp>
        <p:nvSpPr>
          <p:cNvPr id="7" name="Oval Callout 6"/>
          <p:cNvSpPr/>
          <p:nvPr/>
        </p:nvSpPr>
        <p:spPr>
          <a:xfrm>
            <a:off x="2456596" y="1740093"/>
            <a:ext cx="2538485" cy="955345"/>
          </a:xfrm>
          <a:prstGeom prst="wedgeEllipseCallout">
            <a:avLst>
              <a:gd name="adj1" fmla="val -16950"/>
              <a:gd name="adj2" fmla="val 15257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Jeff,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I want to buy this DVD.</a:t>
            </a:r>
          </a:p>
        </p:txBody>
      </p:sp>
      <p:sp>
        <p:nvSpPr>
          <p:cNvPr id="9" name="Rectangle 42"/>
          <p:cNvSpPr>
            <a:spLocks noChangeArrowheads="1"/>
          </p:cNvSpPr>
          <p:nvPr/>
        </p:nvSpPr>
        <p:spPr bwMode="auto">
          <a:xfrm>
            <a:off x="6" y="-71111"/>
            <a:ext cx="24879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.     </a:t>
            </a:r>
            <a:endParaRPr kumimoji="0" 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55"/>
          <p:cNvSpPr>
            <a:spLocks noChangeArrowheads="1"/>
          </p:cNvSpPr>
          <p:nvPr/>
        </p:nvSpPr>
        <p:spPr bwMode="auto">
          <a:xfrm>
            <a:off x="22225" y="276147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6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66340" y="2601568"/>
            <a:ext cx="839176" cy="628405"/>
          </a:xfrm>
          <a:prstGeom prst="rect">
            <a:avLst/>
          </a:prstGeom>
          <a:noFill/>
        </p:spPr>
      </p:pic>
      <p:pic>
        <p:nvPicPr>
          <p:cNvPr id="13" name="Picture 6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45418" y="4298831"/>
            <a:ext cx="760098" cy="625739"/>
          </a:xfrm>
          <a:prstGeom prst="rect">
            <a:avLst/>
          </a:prstGeom>
          <a:noFill/>
        </p:spPr>
      </p:pic>
      <p:cxnSp>
        <p:nvCxnSpPr>
          <p:cNvPr id="14" name="Straight Connector 13"/>
          <p:cNvCxnSpPr/>
          <p:nvPr/>
        </p:nvCxnSpPr>
        <p:spPr>
          <a:xfrm flipV="1">
            <a:off x="3057087" y="3059377"/>
            <a:ext cx="2715916" cy="69376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13" idx="1"/>
          </p:cNvCxnSpPr>
          <p:nvPr/>
        </p:nvCxnSpPr>
        <p:spPr>
          <a:xfrm>
            <a:off x="3029810" y="4026090"/>
            <a:ext cx="2815615" cy="58560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837430" y="4195810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Shopper Chuck</a:t>
            </a:r>
            <a:endParaRPr lang="en-US" u="sng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74466" y="4936958"/>
            <a:ext cx="947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Amazon</a:t>
            </a:r>
            <a:endParaRPr lang="en-US" u="sng" dirty="0">
              <a:solidFill>
                <a:srgbClr val="0070C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53128" y="2334407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Jeff</a:t>
            </a:r>
            <a:endParaRPr lang="en-US" u="sng" dirty="0">
              <a:solidFill>
                <a:srgbClr val="0070C0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2647665" y="1194182"/>
            <a:ext cx="3439236" cy="1821599"/>
            <a:chOff x="2784144" y="2715905"/>
            <a:chExt cx="3439236" cy="2185919"/>
          </a:xfrm>
        </p:grpSpPr>
        <p:sp>
          <p:nvSpPr>
            <p:cNvPr id="23" name="Oval Callout 22"/>
            <p:cNvSpPr/>
            <p:nvPr/>
          </p:nvSpPr>
          <p:spPr>
            <a:xfrm>
              <a:off x="2784144" y="2715905"/>
              <a:ext cx="3439236" cy="2185919"/>
            </a:xfrm>
            <a:prstGeom prst="wedgeEllipseCallout">
              <a:avLst>
                <a:gd name="adj1" fmla="val -20189"/>
                <a:gd name="adj2" fmla="val 113757"/>
              </a:avLst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Amazon, I want to pay with this letter</a:t>
              </a: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Folded Corner 23"/>
            <p:cNvSpPr/>
            <p:nvPr/>
          </p:nvSpPr>
          <p:spPr>
            <a:xfrm>
              <a:off x="3302760" y="3411941"/>
              <a:ext cx="2431576" cy="1255593"/>
            </a:xfrm>
            <a:prstGeom prst="foldedCorne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rtlCol="0" anchor="ctr"/>
            <a:lstStyle/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Dear Amazon, </a:t>
              </a:r>
            </a:p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order#123 is $10, when it is paid, text me at 425-111-2222.</a:t>
              </a:r>
              <a:r>
                <a:rPr lang="en-US" sz="1600" dirty="0">
                  <a:solidFill>
                    <a:schemeClr val="tx1"/>
                  </a:solidFill>
                </a:rPr>
                <a:t> </a:t>
              </a:r>
              <a:r>
                <a:rPr lang="en-US" sz="1600" dirty="0">
                  <a:solidFill>
                    <a:srgbClr val="FF0000"/>
                  </a:solidFill>
                </a:rPr>
                <a:t>[Jeff's signature]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5" name="Oval Callout 24"/>
          <p:cNvSpPr/>
          <p:nvPr/>
        </p:nvSpPr>
        <p:spPr>
          <a:xfrm>
            <a:off x="2752782" y="2957019"/>
            <a:ext cx="3252232" cy="1057701"/>
          </a:xfrm>
          <a:prstGeom prst="wedgeEllipseCallout">
            <a:avLst>
              <a:gd name="adj1" fmla="val 57045"/>
              <a:gd name="adj2" fmla="val 66157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Hi, 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$10 has been paid for order#123. 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 [Amazon's signature]</a:t>
            </a:r>
          </a:p>
        </p:txBody>
      </p:sp>
      <p:cxnSp>
        <p:nvCxnSpPr>
          <p:cNvPr id="26" name="Straight Connector 25"/>
          <p:cNvCxnSpPr>
            <a:stCxn id="13" idx="0"/>
            <a:endCxn id="12" idx="2"/>
          </p:cNvCxnSpPr>
          <p:nvPr/>
        </p:nvCxnSpPr>
        <p:spPr>
          <a:xfrm rot="16200000" flipV="1">
            <a:off x="5671270" y="3744633"/>
            <a:ext cx="1068858" cy="3953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Callout 26"/>
          <p:cNvSpPr/>
          <p:nvPr/>
        </p:nvSpPr>
        <p:spPr>
          <a:xfrm>
            <a:off x="2677236" y="1512629"/>
            <a:ext cx="3493826" cy="731673"/>
          </a:xfrm>
          <a:prstGeom prst="wedgeEllipseCallout">
            <a:avLst>
              <a:gd name="adj1" fmla="val 49094"/>
              <a:gd name="adj2" fmla="val 143678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Great, I will ship order#123!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D03702-EECF-4A87-B73C-C4347FB406F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73111" y="442062"/>
            <a:ext cx="72394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/>
              <a:t>HOW TO SHOP FOR FREE ONLINE (S&amp;P'11)</a:t>
            </a:r>
            <a:endParaRPr lang="en-US" sz="2800" dirty="0">
              <a:solidFill>
                <a:srgbClr val="002060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-5071" y="891726"/>
            <a:ext cx="9144000" cy="4827892"/>
            <a:chOff x="0" y="982640"/>
            <a:chExt cx="9144000" cy="5793470"/>
          </a:xfrm>
        </p:grpSpPr>
        <p:sp>
          <p:nvSpPr>
            <p:cNvPr id="29" name="Rectangle 28"/>
            <p:cNvSpPr/>
            <p:nvPr/>
          </p:nvSpPr>
          <p:spPr>
            <a:xfrm>
              <a:off x="0" y="982640"/>
              <a:ext cx="9144000" cy="57934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856097" y="1153257"/>
              <a:ext cx="5786650" cy="5125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2876206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25" grpId="0" animBg="1"/>
      <p:bldP spid="25" grpId="1" animBg="1"/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mastercard-giftcard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44454" y="528195"/>
            <a:ext cx="3657600" cy="1981720"/>
          </a:xfrm>
          <a:prstGeom prst="rect">
            <a:avLst/>
          </a:prstGeom>
        </p:spPr>
      </p:pic>
      <p:sp>
        <p:nvSpPr>
          <p:cNvPr id="3" name="Text Placeholder 17"/>
          <p:cNvSpPr>
            <a:spLocks noGrp="1"/>
          </p:cNvSpPr>
          <p:nvPr>
            <p:ph type="body" idx="1"/>
          </p:nvPr>
        </p:nvSpPr>
        <p:spPr>
          <a:xfrm>
            <a:off x="166005" y="1135282"/>
            <a:ext cx="4201280" cy="3015912"/>
          </a:xfrm>
        </p:spPr>
        <p:txBody>
          <a:bodyPr>
            <a:normAutofit fontScale="92500" lnSpcReduction="20000"/>
          </a:bodyPr>
          <a:lstStyle/>
          <a:p>
            <a:r>
              <a:rPr lang="en-US" sz="2200" dirty="0"/>
              <a:t>Anyone can register an Amazon seller account, so can Chuck.</a:t>
            </a:r>
          </a:p>
          <a:p>
            <a:pPr lvl="1"/>
            <a:r>
              <a:rPr lang="en-US" sz="1800" dirty="0"/>
              <a:t>We purchased a $25 MasterCard gift card by cash</a:t>
            </a:r>
          </a:p>
          <a:p>
            <a:pPr lvl="1"/>
            <a:r>
              <a:rPr lang="en-US" sz="1800" dirty="0"/>
              <a:t>We registered it under the name "Mark Smith" with fake address/phone number</a:t>
            </a:r>
          </a:p>
          <a:p>
            <a:pPr lvl="1"/>
            <a:r>
              <a:rPr lang="en-US" sz="1800" dirty="0"/>
              <a:t>Registered for seller accounts in PayPal, Amazon and Google using the card</a:t>
            </a:r>
          </a:p>
        </p:txBody>
      </p:sp>
      <p:sp>
        <p:nvSpPr>
          <p:cNvPr id="22" name="Text Placeholder 17"/>
          <p:cNvSpPr txBox="1">
            <a:spLocks/>
          </p:cNvSpPr>
          <p:nvPr/>
        </p:nvSpPr>
        <p:spPr bwMode="auto">
          <a:xfrm>
            <a:off x="166011" y="4008659"/>
            <a:ext cx="7396845" cy="1473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Chuck's trick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Pay to Mark (i.e., Chuck himself), but check out from Jeff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r>
              <a:rPr lang="en-US" dirty="0">
                <a:latin typeface="+mn-lt"/>
                <a:cs typeface="+mn-cs"/>
              </a:rPr>
              <a:t>Amazon is tricked to tell Jeff a payment between Chuck and Mark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Jeff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confused by Amazon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83133" y="3874472"/>
            <a:ext cx="1473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(and seller Mark)</a:t>
            </a:r>
          </a:p>
        </p:txBody>
      </p:sp>
      <p:sp>
        <p:nvSpPr>
          <p:cNvPr id="24" name="Oval Callout 23"/>
          <p:cNvSpPr/>
          <p:nvPr/>
        </p:nvSpPr>
        <p:spPr>
          <a:xfrm>
            <a:off x="4722129" y="1304689"/>
            <a:ext cx="2538485" cy="955345"/>
          </a:xfrm>
          <a:prstGeom prst="wedgeEllipseCallout">
            <a:avLst>
              <a:gd name="adj1" fmla="val -16950"/>
              <a:gd name="adj2" fmla="val 15257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Jeff, 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I want to buy this DVD.</a:t>
            </a:r>
          </a:p>
        </p:txBody>
      </p:sp>
      <p:pic>
        <p:nvPicPr>
          <p:cNvPr id="25" name="Picture 6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55006" y="3157900"/>
            <a:ext cx="726673" cy="585291"/>
          </a:xfrm>
          <a:prstGeom prst="rect">
            <a:avLst/>
          </a:prstGeom>
          <a:noFill/>
        </p:spPr>
      </p:pic>
      <p:pic>
        <p:nvPicPr>
          <p:cNvPr id="26" name="Picture 6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31868" y="2166164"/>
            <a:ext cx="839176" cy="628405"/>
          </a:xfrm>
          <a:prstGeom prst="rect">
            <a:avLst/>
          </a:prstGeom>
          <a:noFill/>
        </p:spPr>
      </p:pic>
      <p:pic>
        <p:nvPicPr>
          <p:cNvPr id="27" name="Picture 6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110946" y="3863430"/>
            <a:ext cx="760098" cy="625739"/>
          </a:xfrm>
          <a:prstGeom prst="rect">
            <a:avLst/>
          </a:prstGeom>
          <a:noFill/>
        </p:spPr>
      </p:pic>
      <p:cxnSp>
        <p:nvCxnSpPr>
          <p:cNvPr id="28" name="Straight Connector 27"/>
          <p:cNvCxnSpPr/>
          <p:nvPr/>
        </p:nvCxnSpPr>
        <p:spPr>
          <a:xfrm flipV="1">
            <a:off x="5322615" y="2623976"/>
            <a:ext cx="2715916" cy="69376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27" idx="1"/>
          </p:cNvCxnSpPr>
          <p:nvPr/>
        </p:nvCxnSpPr>
        <p:spPr>
          <a:xfrm>
            <a:off x="5295338" y="3590689"/>
            <a:ext cx="2815615" cy="58560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175518" y="3680797"/>
            <a:ext cx="13644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Shopper Chuck</a:t>
            </a:r>
            <a:endParaRPr lang="en-US" sz="1400" u="sng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839993" y="4501562"/>
            <a:ext cx="822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Amazon</a:t>
            </a:r>
          </a:p>
          <a:p>
            <a:r>
              <a:rPr lang="en-US" sz="1400" dirty="0"/>
              <a:t>(</a:t>
            </a:r>
            <a:r>
              <a:rPr lang="en-US" sz="1400" dirty="0" err="1"/>
              <a:t>CaaS</a:t>
            </a:r>
            <a:r>
              <a:rPr lang="en-US" sz="1400" dirty="0"/>
              <a:t>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18656" y="1899006"/>
            <a:ext cx="4443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Jeff</a:t>
            </a:r>
            <a:endParaRPr lang="en-US" sz="1400" u="sng" dirty="0">
              <a:solidFill>
                <a:srgbClr val="0070C0"/>
              </a:solidFill>
            </a:endParaRPr>
          </a:p>
        </p:txBody>
      </p:sp>
      <p:grpSp>
        <p:nvGrpSpPr>
          <p:cNvPr id="5" name="Group 32"/>
          <p:cNvGrpSpPr/>
          <p:nvPr/>
        </p:nvGrpSpPr>
        <p:grpSpPr>
          <a:xfrm>
            <a:off x="5213445" y="474451"/>
            <a:ext cx="3493826" cy="1741986"/>
            <a:chOff x="5336275" y="1064525"/>
            <a:chExt cx="3493826" cy="2090383"/>
          </a:xfrm>
        </p:grpSpPr>
        <p:sp>
          <p:nvSpPr>
            <p:cNvPr id="34" name="Oval Callout 33"/>
            <p:cNvSpPr/>
            <p:nvPr/>
          </p:nvSpPr>
          <p:spPr>
            <a:xfrm>
              <a:off x="5336275" y="1064525"/>
              <a:ext cx="3493826" cy="2090383"/>
            </a:xfrm>
            <a:prstGeom prst="wedgeEllipseCallout">
              <a:avLst>
                <a:gd name="adj1" fmla="val 14719"/>
                <a:gd name="adj2" fmla="val 81502"/>
              </a:avLst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Chuck, pay in Amazon with this signed letter: </a:t>
              </a: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5" name="Folded Corner 34"/>
            <p:cNvSpPr/>
            <p:nvPr/>
          </p:nvSpPr>
          <p:spPr>
            <a:xfrm>
              <a:off x="5752823" y="1692305"/>
              <a:ext cx="2695094" cy="1348240"/>
            </a:xfrm>
            <a:prstGeom prst="foldedCorne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82880" rtlCol="0" anchor="ctr"/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Dear Amazon, </a:t>
              </a:r>
            </a:p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order#123 is $10, when it is paid, text me at 425-111-2222.</a:t>
              </a:r>
              <a:r>
                <a:rPr lang="en-US" sz="1200" dirty="0">
                  <a:solidFill>
                    <a:schemeClr val="tx1"/>
                  </a:solidFill>
                </a:rPr>
                <a:t> </a:t>
              </a:r>
            </a:p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 </a:t>
              </a:r>
              <a:r>
                <a:rPr lang="en-US" sz="1200" dirty="0">
                  <a:solidFill>
                    <a:srgbClr val="FF0000"/>
                  </a:solidFill>
                </a:rPr>
                <a:t>[Jeff's signature]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 35"/>
          <p:cNvGrpSpPr/>
          <p:nvPr/>
        </p:nvGrpSpPr>
        <p:grpSpPr>
          <a:xfrm>
            <a:off x="5055131" y="810909"/>
            <a:ext cx="3439236" cy="1821599"/>
            <a:chOff x="2784144" y="2715905"/>
            <a:chExt cx="3439236" cy="2185919"/>
          </a:xfrm>
        </p:grpSpPr>
        <p:sp>
          <p:nvSpPr>
            <p:cNvPr id="37" name="Oval Callout 36"/>
            <p:cNvSpPr/>
            <p:nvPr/>
          </p:nvSpPr>
          <p:spPr>
            <a:xfrm>
              <a:off x="2784144" y="2715905"/>
              <a:ext cx="3439236" cy="2185919"/>
            </a:xfrm>
            <a:prstGeom prst="wedgeEllipseCallout">
              <a:avLst>
                <a:gd name="adj1" fmla="val -20189"/>
                <a:gd name="adj2" fmla="val 113757"/>
              </a:avLst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Amazon, I want to pay with this letter</a:t>
              </a: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8" name="Folded Corner 37"/>
            <p:cNvSpPr/>
            <p:nvPr/>
          </p:nvSpPr>
          <p:spPr>
            <a:xfrm>
              <a:off x="3237117" y="3411941"/>
              <a:ext cx="2569226" cy="1255593"/>
            </a:xfrm>
            <a:prstGeom prst="foldedCorne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rtlCol="0" anchor="ctr"/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Dear Amazon, </a:t>
              </a:r>
            </a:p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order#123 is $10, when it is paid, text me at 425-111-2222.</a:t>
              </a:r>
              <a:r>
                <a:rPr lang="en-US" sz="1200" dirty="0">
                  <a:solidFill>
                    <a:schemeClr val="tx1"/>
                  </a:solidFill>
                </a:rPr>
                <a:t> </a:t>
              </a:r>
              <a:r>
                <a:rPr lang="en-US" sz="1200" strike="sngStrike" dirty="0">
                  <a:solidFill>
                    <a:schemeClr val="tx1"/>
                  </a:solidFill>
                </a:rPr>
                <a:t> </a:t>
              </a:r>
              <a:r>
                <a:rPr lang="en-US" sz="1200" strike="sngStrike" dirty="0">
                  <a:solidFill>
                    <a:srgbClr val="FF0000"/>
                  </a:solidFill>
                </a:rPr>
                <a:t>[Jeff's signature] </a:t>
              </a:r>
              <a:r>
                <a:rPr lang="en-US" sz="1200" dirty="0">
                  <a:solidFill>
                    <a:srgbClr val="FF0000"/>
                  </a:solidFill>
                </a:rPr>
                <a:t>[Mark's signature]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sp>
        <p:nvSpPr>
          <p:cNvPr id="39" name="Oval Callout 38"/>
          <p:cNvSpPr/>
          <p:nvPr/>
        </p:nvSpPr>
        <p:spPr>
          <a:xfrm>
            <a:off x="4722123" y="2521618"/>
            <a:ext cx="3531404" cy="1057701"/>
          </a:xfrm>
          <a:prstGeom prst="wedgeEllipseCallout">
            <a:avLst>
              <a:gd name="adj1" fmla="val 57026"/>
              <a:gd name="adj2" fmla="val 65221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C00000"/>
                </a:solidFill>
              </a:rPr>
              <a:t>Hi, </a:t>
            </a:r>
          </a:p>
          <a:p>
            <a:pPr algn="ctr"/>
            <a:r>
              <a:rPr lang="en-US" sz="1200" dirty="0">
                <a:solidFill>
                  <a:srgbClr val="C00000"/>
                </a:solidFill>
              </a:rPr>
              <a:t>$10 has been paid for order#123. </a:t>
            </a:r>
          </a:p>
          <a:p>
            <a:pPr algn="ctr"/>
            <a:r>
              <a:rPr lang="en-US" sz="1200" dirty="0">
                <a:solidFill>
                  <a:srgbClr val="C00000"/>
                </a:solidFill>
              </a:rPr>
              <a:t> [Amazon's signature]</a:t>
            </a:r>
          </a:p>
        </p:txBody>
      </p:sp>
      <p:cxnSp>
        <p:nvCxnSpPr>
          <p:cNvPr id="40" name="Straight Connector 39"/>
          <p:cNvCxnSpPr>
            <a:stCxn id="27" idx="0"/>
            <a:endCxn id="26" idx="2"/>
          </p:cNvCxnSpPr>
          <p:nvPr/>
        </p:nvCxnSpPr>
        <p:spPr>
          <a:xfrm rot="16200000" flipV="1">
            <a:off x="7936798" y="3309232"/>
            <a:ext cx="1068858" cy="3953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Callout 40"/>
          <p:cNvSpPr/>
          <p:nvPr/>
        </p:nvSpPr>
        <p:spPr>
          <a:xfrm>
            <a:off x="4942764" y="1077229"/>
            <a:ext cx="3493826" cy="731673"/>
          </a:xfrm>
          <a:prstGeom prst="wedgeEllipseCallout">
            <a:avLst>
              <a:gd name="adj1" fmla="val 49094"/>
              <a:gd name="adj2" fmla="val 143678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Great, I will ship order#123!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D03702-EECF-4A87-B73C-C4347FB406F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154995" y="442049"/>
            <a:ext cx="256252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2060"/>
                </a:solidFill>
              </a:rPr>
              <a:t>Flaw &amp; exploit</a:t>
            </a:r>
          </a:p>
        </p:txBody>
      </p:sp>
    </p:spTree>
    <p:extLst>
      <p:ext uri="{BB962C8B-B14F-4D97-AF65-F5344CB8AC3E}">
        <p14:creationId xmlns:p14="http://schemas.microsoft.com/office/powerpoint/2010/main" val="5716425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39" grpId="0" animBg="1"/>
      <p:bldP spid="39" grpId="1" animBg="1"/>
      <p:bldP spid="4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Other Attacks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45333"/>
            <a:ext cx="8229600" cy="427247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kumimoji="1" lang="en-US" altLang="zh-CN" dirty="0"/>
              <a:t>Buffer</a:t>
            </a:r>
            <a:r>
              <a:rPr kumimoji="1" lang="zh-CN" altLang="en-US" dirty="0"/>
              <a:t> </a:t>
            </a:r>
            <a:r>
              <a:rPr kumimoji="1" lang="en-US" altLang="zh-CN" dirty="0"/>
              <a:t>overflow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</a:t>
            </a:r>
            <a:r>
              <a:rPr kumimoji="1" lang="zh-CN" altLang="en-US" dirty="0"/>
              <a:t> </a:t>
            </a:r>
            <a:r>
              <a:rPr kumimoji="1" lang="en-US" altLang="zh-CN" dirty="0"/>
              <a:t>(stack/heap)</a:t>
            </a:r>
          </a:p>
          <a:p>
            <a:pPr>
              <a:lnSpc>
                <a:spcPct val="90000"/>
              </a:lnSpc>
            </a:pPr>
            <a:r>
              <a:rPr kumimoji="1" lang="en-US" altLang="zh-CN" dirty="0"/>
              <a:t>ROP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</a:t>
            </a:r>
            <a:r>
              <a:rPr kumimoji="1" lang="zh-CN" altLang="en-US" dirty="0"/>
              <a:t> </a:t>
            </a:r>
            <a:r>
              <a:rPr kumimoji="1" lang="en-US" altLang="zh-CN" dirty="0"/>
              <a:t>(Return-Oriented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Programming)</a:t>
            </a:r>
          </a:p>
          <a:p>
            <a:pPr>
              <a:lnSpc>
                <a:spcPct val="90000"/>
              </a:lnSpc>
            </a:pPr>
            <a:r>
              <a:rPr kumimoji="1" lang="en-US" altLang="zh-CN" dirty="0"/>
              <a:t>Password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</a:t>
            </a:r>
          </a:p>
          <a:p>
            <a:pPr>
              <a:lnSpc>
                <a:spcPct val="90000"/>
              </a:lnSpc>
            </a:pPr>
            <a:r>
              <a:rPr kumimoji="1" lang="en-US" altLang="zh-CN" dirty="0"/>
              <a:t>Phishing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>
              <a:lnSpc>
                <a:spcPct val="90000"/>
              </a:lnSpc>
            </a:pPr>
            <a:r>
              <a:rPr kumimoji="1" lang="en-US" altLang="zh-CN" dirty="0"/>
              <a:t>XSS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</a:t>
            </a:r>
            <a:r>
              <a:rPr kumimoji="1" lang="zh-CN" altLang="en-US" dirty="0"/>
              <a:t> </a:t>
            </a:r>
            <a:r>
              <a:rPr kumimoji="1" lang="en-US" altLang="zh-CN" dirty="0"/>
              <a:t>(Cross</a:t>
            </a:r>
            <a:r>
              <a:rPr kumimoji="1" lang="zh-CN" altLang="en-US" dirty="0"/>
              <a:t> </a:t>
            </a:r>
            <a:r>
              <a:rPr kumimoji="1" lang="en-US" altLang="zh-CN" dirty="0"/>
              <a:t>Site</a:t>
            </a:r>
            <a:r>
              <a:rPr kumimoji="1" lang="zh-CN" altLang="en-US" dirty="0"/>
              <a:t> </a:t>
            </a:r>
            <a:r>
              <a:rPr kumimoji="1" lang="en-US" altLang="zh-CN" dirty="0"/>
              <a:t>Script)</a:t>
            </a:r>
          </a:p>
          <a:p>
            <a:pPr>
              <a:lnSpc>
                <a:spcPct val="90000"/>
              </a:lnSpc>
            </a:pPr>
            <a:r>
              <a:rPr kumimoji="1" lang="en-US" altLang="zh-CN" dirty="0"/>
              <a:t>SQL</a:t>
            </a:r>
            <a:r>
              <a:rPr kumimoji="1" lang="zh-CN" altLang="en-US" dirty="0"/>
              <a:t> </a:t>
            </a:r>
            <a:r>
              <a:rPr kumimoji="1" lang="en-US" altLang="zh-CN" dirty="0"/>
              <a:t>injection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</a:t>
            </a:r>
          </a:p>
          <a:p>
            <a:pPr>
              <a:lnSpc>
                <a:spcPct val="90000"/>
              </a:lnSpc>
            </a:pPr>
            <a:r>
              <a:rPr kumimoji="1" lang="en-US" altLang="zh-CN" dirty="0"/>
              <a:t>Integer overflow attack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>
              <a:lnSpc>
                <a:spcPct val="90000"/>
              </a:lnSpc>
            </a:pPr>
            <a:r>
              <a:rPr kumimoji="1" lang="en-US" altLang="zh-CN" dirty="0"/>
              <a:t>Social</a:t>
            </a:r>
            <a:r>
              <a:rPr kumimoji="1" lang="zh-CN" altLang="en-US" dirty="0"/>
              <a:t> </a:t>
            </a:r>
            <a:r>
              <a:rPr kumimoji="1" lang="en-US" altLang="zh-CN" dirty="0"/>
              <a:t>engineering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 </a:t>
            </a:r>
          </a:p>
          <a:p>
            <a:pPr>
              <a:lnSpc>
                <a:spcPct val="90000"/>
              </a:lnSpc>
            </a:pPr>
            <a:r>
              <a:rPr kumimoji="1" lang="en-US" altLang="zh-CN" dirty="0"/>
              <a:t>Side-channel attack</a:t>
            </a:r>
          </a:p>
          <a:p>
            <a:pPr>
              <a:lnSpc>
                <a:spcPct val="90000"/>
              </a:lnSpc>
            </a:pPr>
            <a:r>
              <a:rPr kumimoji="1" lang="en-US" altLang="zh-CN" dirty="0"/>
              <a:t>…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2125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Security: Real World VS. Computer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/>
              <a:t>Security in general not a particularly new concern</a:t>
            </a:r>
          </a:p>
          <a:p>
            <a:pPr lvl="1"/>
            <a:r>
              <a:rPr lang="en-US" altLang="zh-CN" dirty="0"/>
              <a:t>Banks, military, legal system, etc. have always worried about security</a:t>
            </a:r>
          </a:p>
          <a:p>
            <a:r>
              <a:rPr lang="en-US" altLang="zh-CN" dirty="0"/>
              <a:t>Similarities with computer security:</a:t>
            </a:r>
          </a:p>
          <a:p>
            <a:pPr lvl="1"/>
            <a:r>
              <a:rPr lang="en-US" altLang="zh-CN" dirty="0"/>
              <a:t>Want to compartmentalize (different keys for bike vs. safe deposit box)</a:t>
            </a:r>
          </a:p>
          <a:p>
            <a:pPr lvl="1"/>
            <a:r>
              <a:rPr lang="en-US" altLang="zh-CN" dirty="0"/>
              <a:t>Log and audit for compromises</a:t>
            </a:r>
          </a:p>
          <a:p>
            <a:pPr lvl="1"/>
            <a:r>
              <a:rPr lang="en-US" altLang="zh-CN" dirty="0"/>
              <a:t>Use legal system for deterrence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8676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Security: Real World VS. Computer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45333"/>
            <a:ext cx="8229600" cy="4092455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sz="2800" dirty="0"/>
              <a:t>Significant differences with computer security:</a:t>
            </a:r>
          </a:p>
          <a:p>
            <a:pPr lvl="1"/>
            <a:r>
              <a:rPr lang="en-US" altLang="zh-CN" sz="2400" dirty="0"/>
              <a:t>Internet makes attacks fast, cheap, and scalable</a:t>
            </a:r>
          </a:p>
          <a:p>
            <a:pPr lvl="2"/>
            <a:r>
              <a:rPr lang="en-US" altLang="zh-CN" sz="2000" dirty="0"/>
              <a:t>Huge number of adversaries: bored teenagers, criminals worldwide, etc.</a:t>
            </a:r>
          </a:p>
          <a:p>
            <a:pPr lvl="2"/>
            <a:r>
              <a:rPr lang="en-US" altLang="zh-CN" sz="2000" dirty="0"/>
              <a:t>Anonymous adversaries: no strong identity on the internet</a:t>
            </a:r>
          </a:p>
          <a:p>
            <a:pPr lvl="2"/>
            <a:r>
              <a:rPr lang="en-US" altLang="zh-CN" sz="2000" dirty="0"/>
              <a:t>Adversaries have lots of resources (compromised PCs in a botnet)</a:t>
            </a:r>
          </a:p>
          <a:p>
            <a:pPr lvl="2"/>
            <a:r>
              <a:rPr lang="en-US" altLang="zh-CN" sz="2000" dirty="0"/>
              <a:t>Attacks can often be automated: systems compromised faster than can react</a:t>
            </a:r>
          </a:p>
          <a:p>
            <a:pPr lvl="1"/>
            <a:r>
              <a:rPr lang="en-US" altLang="zh-CN" sz="2400" dirty="0"/>
              <a:t>Users often have poor intuition about computer security</a:t>
            </a:r>
          </a:p>
          <a:p>
            <a:pPr lvl="2"/>
            <a:r>
              <a:rPr lang="en-US" altLang="zh-CN" sz="2000" dirty="0"/>
              <a:t>E.g., misunderstand implications of important security decisions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36208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Why is Security So Hard?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sz="2400" b="1" dirty="0">
                <a:solidFill>
                  <a:schemeClr val="accent2"/>
                </a:solidFill>
              </a:rPr>
              <a:t>Security is a </a:t>
            </a:r>
            <a:r>
              <a:rPr lang="en-US" altLang="zh-CN" sz="2400" b="1" u="sng" dirty="0">
                <a:solidFill>
                  <a:schemeClr val="accent2"/>
                </a:solidFill>
              </a:rPr>
              <a:t>negative goal</a:t>
            </a:r>
          </a:p>
          <a:p>
            <a:pPr lvl="1"/>
            <a:r>
              <a:rPr lang="en-US" altLang="zh-CN" sz="2000" dirty="0"/>
              <a:t>Want to achieve something despite whatever adversary might do</a:t>
            </a:r>
          </a:p>
          <a:p>
            <a:r>
              <a:rPr lang="en-US" altLang="zh-CN" sz="2400" dirty="0"/>
              <a:t>A positive goal: "XYB can read </a:t>
            </a:r>
            <a:r>
              <a:rPr lang="en-US" altLang="zh-CN" sz="2400" dirty="0" err="1"/>
              <a:t>exam.txt</a:t>
            </a:r>
            <a:r>
              <a:rPr lang="en-US" altLang="zh-CN" sz="2400" dirty="0"/>
              <a:t>".</a:t>
            </a:r>
          </a:p>
          <a:p>
            <a:pPr lvl="1"/>
            <a:r>
              <a:rPr lang="en-US" altLang="zh-CN" sz="2000" dirty="0"/>
              <a:t>Ask XYB to check if our system meets this positive goal</a:t>
            </a:r>
          </a:p>
          <a:p>
            <a:r>
              <a:rPr lang="en-US" altLang="zh-CN" sz="2400" dirty="0"/>
              <a:t>A negative goal: "Ben cannot read </a:t>
            </a:r>
            <a:r>
              <a:rPr lang="en-US" altLang="zh-CN" sz="2400" dirty="0" err="1"/>
              <a:t>exam.txt</a:t>
            </a:r>
            <a:r>
              <a:rPr lang="en-US" altLang="zh-CN" sz="2400" dirty="0"/>
              <a:t>".</a:t>
            </a:r>
          </a:p>
          <a:p>
            <a:pPr lvl="1"/>
            <a:r>
              <a:rPr lang="en-US" altLang="zh-CN" sz="2000" dirty="0"/>
              <a:t>Ask John if he can read </a:t>
            </a:r>
            <a:r>
              <a:rPr lang="en-US" altLang="zh-CN" sz="2000" dirty="0" err="1"/>
              <a:t>exam.txt</a:t>
            </a:r>
            <a:r>
              <a:rPr lang="en-US" altLang="zh-CN" sz="2000" dirty="0"/>
              <a:t>?</a:t>
            </a:r>
          </a:p>
          <a:p>
            <a:pPr lvl="1"/>
            <a:r>
              <a:rPr lang="en-US" altLang="zh-CN" sz="2000" dirty="0"/>
              <a:t>Good to check, but not nearly enough..</a:t>
            </a:r>
          </a:p>
          <a:p>
            <a:pPr lvl="1"/>
            <a:r>
              <a:rPr lang="en-US" altLang="zh-CN" sz="2000" dirty="0"/>
              <a:t>Must reason about all possible ways in which John might get the data</a:t>
            </a:r>
          </a:p>
          <a:p>
            <a:r>
              <a:rPr lang="en-US" altLang="zh-CN" sz="2400" dirty="0"/>
              <a:t>How might Ben try to get the contents of </a:t>
            </a:r>
            <a:r>
              <a:rPr lang="en-US" altLang="zh-CN" sz="2400" dirty="0" err="1"/>
              <a:t>exam.txt</a:t>
            </a:r>
            <a:r>
              <a:rPr lang="en-US" altLang="zh-CN" sz="2400" dirty="0"/>
              <a:t>?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01463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Ways to Access </a:t>
            </a:r>
            <a:r>
              <a:rPr kumimoji="1" lang="en-US" altLang="zh-CN" dirty="0" err="1"/>
              <a:t>exam.txt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260303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kumimoji="1" lang="en-US" altLang="zh-CN" sz="1600" b="0" dirty="0"/>
              <a:t>Change permissions on </a:t>
            </a:r>
            <a:r>
              <a:rPr kumimoji="1" lang="en-US" altLang="zh-CN" sz="1600" b="0" dirty="0" err="1"/>
              <a:t>exam.txt</a:t>
            </a:r>
            <a:r>
              <a:rPr kumimoji="1" lang="en-US" altLang="zh-CN" sz="1600" b="0" dirty="0"/>
              <a:t> to get access</a:t>
            </a:r>
          </a:p>
          <a:p>
            <a:pPr>
              <a:lnSpc>
                <a:spcPct val="80000"/>
              </a:lnSpc>
            </a:pPr>
            <a:r>
              <a:rPr kumimoji="1" lang="en-US" altLang="zh-CN" sz="1600" b="0" dirty="0"/>
              <a:t>Access disk blocks directly</a:t>
            </a:r>
          </a:p>
          <a:p>
            <a:pPr>
              <a:lnSpc>
                <a:spcPct val="80000"/>
              </a:lnSpc>
            </a:pPr>
            <a:r>
              <a:rPr kumimoji="1" lang="en-US" altLang="zh-CN" sz="1600" b="0" dirty="0"/>
              <a:t>Access </a:t>
            </a:r>
            <a:r>
              <a:rPr kumimoji="1" lang="en-US" altLang="zh-CN" sz="1600" b="0" dirty="0" err="1"/>
              <a:t>exam.txt</a:t>
            </a:r>
            <a:r>
              <a:rPr kumimoji="1" lang="zh-CN" altLang="en-US" sz="1600" b="0" dirty="0"/>
              <a:t> </a:t>
            </a:r>
            <a:r>
              <a:rPr kumimoji="1" lang="en-US" altLang="zh-CN" sz="1600" b="0" dirty="0"/>
              <a:t>via </a:t>
            </a:r>
            <a:r>
              <a:rPr kumimoji="1" lang="en-US" altLang="zh-CN" sz="1600" b="0" dirty="0" err="1"/>
              <a:t>ipads.se.sjtu.edu.cn</a:t>
            </a:r>
            <a:endParaRPr kumimoji="1" lang="en-US" altLang="zh-CN" sz="1600" b="0" dirty="0"/>
          </a:p>
          <a:p>
            <a:pPr>
              <a:lnSpc>
                <a:spcPct val="80000"/>
              </a:lnSpc>
            </a:pPr>
            <a:r>
              <a:rPr kumimoji="1" lang="en-US" altLang="zh-CN" sz="1600" b="0" dirty="0"/>
              <a:t>Reuse memory after XYB's text editor exits, read data</a:t>
            </a:r>
          </a:p>
          <a:p>
            <a:pPr>
              <a:lnSpc>
                <a:spcPct val="80000"/>
              </a:lnSpc>
            </a:pPr>
            <a:r>
              <a:rPr kumimoji="1" lang="en-US" altLang="zh-CN" sz="1600" b="0" dirty="0"/>
              <a:t>Read backup copy of </a:t>
            </a:r>
            <a:r>
              <a:rPr kumimoji="1" lang="en-US" altLang="zh-CN" sz="1600" b="0" dirty="0" err="1"/>
              <a:t>exam.txt</a:t>
            </a:r>
            <a:r>
              <a:rPr kumimoji="1" lang="zh-CN" altLang="en-US" sz="1600" b="0" dirty="0"/>
              <a:t> </a:t>
            </a:r>
            <a:r>
              <a:rPr kumimoji="1" lang="en-US" altLang="zh-CN" sz="1600" b="0" dirty="0"/>
              <a:t>from XYB's text editor</a:t>
            </a:r>
          </a:p>
          <a:p>
            <a:pPr>
              <a:lnSpc>
                <a:spcPct val="80000"/>
              </a:lnSpc>
            </a:pPr>
            <a:r>
              <a:rPr kumimoji="1" lang="en-US" altLang="zh-CN" sz="1600" b="0" dirty="0"/>
              <a:t>Intercept network packets to file server storing </a:t>
            </a:r>
            <a:r>
              <a:rPr kumimoji="1" lang="en-US" altLang="zh-CN" sz="1600" b="0" dirty="0" err="1"/>
              <a:t>exam.txt</a:t>
            </a:r>
            <a:endParaRPr kumimoji="1" lang="en-US" altLang="zh-CN" sz="1600" b="0" dirty="0"/>
          </a:p>
          <a:p>
            <a:pPr>
              <a:lnSpc>
                <a:spcPct val="80000"/>
              </a:lnSpc>
            </a:pPr>
            <a:r>
              <a:rPr kumimoji="1" lang="en-US" altLang="zh-CN" sz="1600" b="0" dirty="0"/>
              <a:t>Send XYB a </a:t>
            </a:r>
            <a:r>
              <a:rPr kumimoji="1" lang="en-US" altLang="zh-CN" sz="1600" b="0" dirty="0" err="1"/>
              <a:t>trojaned</a:t>
            </a:r>
            <a:r>
              <a:rPr kumimoji="1" lang="en-US" altLang="zh-CN" sz="1600" b="0" dirty="0"/>
              <a:t> text editor that emails out the file</a:t>
            </a:r>
          </a:p>
          <a:p>
            <a:pPr>
              <a:lnSpc>
                <a:spcPct val="80000"/>
              </a:lnSpc>
            </a:pPr>
            <a:r>
              <a:rPr kumimoji="1" lang="en-US" altLang="zh-CN" sz="1600" b="0" dirty="0"/>
              <a:t>Steal disk from file server storing </a:t>
            </a:r>
            <a:r>
              <a:rPr kumimoji="1" lang="en-US" altLang="zh-CN" sz="1600" b="0" dirty="0" err="1"/>
              <a:t>exam.txt</a:t>
            </a:r>
            <a:endParaRPr kumimoji="1" lang="en-US" altLang="zh-CN" sz="1600" b="0" dirty="0"/>
          </a:p>
          <a:p>
            <a:pPr>
              <a:lnSpc>
                <a:spcPct val="80000"/>
              </a:lnSpc>
            </a:pPr>
            <a:r>
              <a:rPr kumimoji="1" lang="en-US" altLang="zh-CN" sz="1600" b="0" dirty="0"/>
              <a:t>Get discarded printout of </a:t>
            </a:r>
            <a:r>
              <a:rPr kumimoji="1" lang="en-US" altLang="zh-CN" sz="1600" b="0" dirty="0" err="1"/>
              <a:t>exam.txt</a:t>
            </a:r>
            <a:r>
              <a:rPr kumimoji="1" lang="en-US" altLang="zh-CN" sz="1600" b="0" dirty="0"/>
              <a:t> from the trash</a:t>
            </a:r>
          </a:p>
          <a:p>
            <a:pPr>
              <a:lnSpc>
                <a:spcPct val="80000"/>
              </a:lnSpc>
            </a:pPr>
            <a:r>
              <a:rPr kumimoji="1" lang="en-US" altLang="zh-CN" sz="1600" b="0" dirty="0"/>
              <a:t>Call </a:t>
            </a:r>
            <a:r>
              <a:rPr kumimoji="1" lang="en-US" altLang="zh-CN" sz="1600" b="0" dirty="0" err="1"/>
              <a:t>sysadmin</a:t>
            </a:r>
            <a:r>
              <a:rPr kumimoji="1" lang="en-US" altLang="zh-CN" sz="1600" b="0" dirty="0"/>
              <a:t>, pretend to be XYB, reset his password</a:t>
            </a:r>
          </a:p>
          <a:p>
            <a:pPr>
              <a:lnSpc>
                <a:spcPct val="80000"/>
              </a:lnSpc>
            </a:pPr>
            <a:endParaRPr kumimoji="1" lang="en-US" altLang="zh-CN" sz="1600" dirty="0"/>
          </a:p>
          <a:p>
            <a:pPr>
              <a:lnSpc>
                <a:spcPct val="80000"/>
              </a:lnSpc>
            </a:pPr>
            <a:r>
              <a:rPr kumimoji="1" lang="en-US" altLang="zh-CN" sz="1600" dirty="0"/>
              <a:t>… when should we stop thinking of more ways?</a:t>
            </a:r>
            <a:endParaRPr kumimoji="1" lang="zh-CN" altLang="en-US" sz="16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8752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FB0D05B-D154-2240-8E58-BCF23D558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09863"/>
            <a:ext cx="8229600" cy="4244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1986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C9BBC2-14E9-2640-8C49-F4A134A0B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Why is Security So Hard?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0F2C1D7-247A-D944-B601-0457917B6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Security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sometimes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conflicts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goals</a:t>
            </a:r>
          </a:p>
          <a:p>
            <a:pPr lvl="1"/>
            <a:r>
              <a:rPr kumimoji="1" lang="en-US" altLang="zh-CN" dirty="0"/>
              <a:t>Security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</a:t>
            </a:r>
          </a:p>
          <a:p>
            <a:pPr lvl="1"/>
            <a:r>
              <a:rPr kumimoji="1" lang="en-US" altLang="zh-CN" dirty="0"/>
              <a:t>Security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availability</a:t>
            </a:r>
          </a:p>
          <a:p>
            <a:pPr lvl="1"/>
            <a:r>
              <a:rPr kumimoji="1" lang="en-US" altLang="zh-CN" dirty="0"/>
              <a:t>Security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fault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tolerance</a:t>
            </a:r>
          </a:p>
          <a:p>
            <a:pPr lvl="1"/>
            <a:r>
              <a:rPr kumimoji="1" lang="en-US" altLang="zh-CN" dirty="0"/>
              <a:t>Security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convenience</a:t>
            </a:r>
          </a:p>
          <a:p>
            <a:pPr lvl="1"/>
            <a:r>
              <a:rPr kumimoji="1" lang="en-US" altLang="zh-CN" dirty="0"/>
              <a:t>Security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simplicity</a:t>
            </a:r>
          </a:p>
          <a:p>
            <a:pPr lvl="1"/>
            <a:r>
              <a:rPr kumimoji="1" lang="en-US" altLang="zh-CN" dirty="0"/>
              <a:t>...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02509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Fault Tolerant Fails Here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43528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Why not using fault tolerant techniques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security?</a:t>
            </a:r>
          </a:p>
          <a:p>
            <a:pPr lvl="1"/>
            <a:r>
              <a:rPr kumimoji="1" lang="en-US" altLang="zh-CN" dirty="0"/>
              <a:t>Since security can be seen as a kind of fault</a:t>
            </a:r>
          </a:p>
          <a:p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reasons</a:t>
            </a:r>
          </a:p>
          <a:p>
            <a:pPr lvl="1"/>
            <a:r>
              <a:rPr kumimoji="1" lang="en-US" altLang="zh-CN" dirty="0"/>
              <a:t>Result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"fault"</a:t>
            </a:r>
            <a:r>
              <a:rPr kumimoji="1" lang="zh-CN" altLang="en-US" dirty="0"/>
              <a:t> </a:t>
            </a:r>
            <a:r>
              <a:rPr kumimoji="1" lang="en-US" altLang="zh-CN" dirty="0"/>
              <a:t>may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too</a:t>
            </a:r>
            <a:r>
              <a:rPr kumimoji="1" lang="zh-CN" altLang="en-US" dirty="0"/>
              <a:t> </a:t>
            </a:r>
            <a:r>
              <a:rPr kumimoji="1" lang="en-US" altLang="zh-CN" dirty="0"/>
              <a:t>much </a:t>
            </a:r>
            <a:r>
              <a:rPr kumimoji="1" lang="en-US" altLang="en-US" dirty="0"/>
              <a:t>(cannot afford once)</a:t>
            </a:r>
            <a:endParaRPr kumimoji="1" lang="en-US" altLang="zh-CN" dirty="0"/>
          </a:p>
          <a:p>
            <a:pPr lvl="2"/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leakage,</a:t>
            </a:r>
            <a:r>
              <a:rPr kumimoji="1" lang="zh-CN" altLang="en-US" dirty="0"/>
              <a:t> </a:t>
            </a:r>
            <a:r>
              <a:rPr kumimoji="1" lang="en-US" altLang="zh-CN" dirty="0"/>
              <a:t>rocket</a:t>
            </a:r>
            <a:r>
              <a:rPr kumimoji="1" lang="zh-CN" altLang="en-US" dirty="0"/>
              <a:t> </a:t>
            </a:r>
            <a:r>
              <a:rPr kumimoji="1" lang="en-US" altLang="zh-CN" dirty="0"/>
              <a:t>launching</a:t>
            </a:r>
          </a:p>
          <a:p>
            <a:pPr lvl="1"/>
            <a:r>
              <a:rPr kumimoji="1" lang="en-US" altLang="zh-CN" dirty="0"/>
              <a:t>Failures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due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</a:t>
            </a:r>
            <a:r>
              <a:rPr kumimoji="1" lang="zh-CN" altLang="en-US" dirty="0"/>
              <a:t> </a:t>
            </a:r>
            <a:r>
              <a:rPr kumimoji="1" lang="en-US" altLang="zh-CN" dirty="0"/>
              <a:t>might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highly</a:t>
            </a:r>
            <a:r>
              <a:rPr kumimoji="1" lang="zh-CN" altLang="en-US" dirty="0"/>
              <a:t> </a:t>
            </a:r>
            <a:r>
              <a:rPr kumimoji="1" lang="en-US" altLang="zh-CN" dirty="0"/>
              <a:t>correlated</a:t>
            </a:r>
          </a:p>
          <a:p>
            <a:pPr lvl="2"/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fault-tolerance,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assumed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independent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failures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906981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Much Harder to Reason about Security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260303"/>
          </a:xfrm>
        </p:spPr>
        <p:txBody>
          <a:bodyPr>
            <a:normAutofit fontScale="92500"/>
          </a:bodyPr>
          <a:lstStyle/>
          <a:p>
            <a:r>
              <a:rPr kumimoji="1" lang="en-US" altLang="zh-CN" sz="2400" dirty="0"/>
              <a:t>No complete solution; we can't always secure every system</a:t>
            </a:r>
          </a:p>
          <a:p>
            <a:pPr lvl="1"/>
            <a:r>
              <a:rPr kumimoji="1" lang="en-US" altLang="zh-CN" sz="2000" dirty="0"/>
              <a:t>One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solution: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Trust nothing that you didn't create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by yourself</a:t>
            </a:r>
          </a:p>
          <a:p>
            <a:r>
              <a:rPr kumimoji="1" lang="en-US" altLang="zh-CN" sz="2400" dirty="0"/>
              <a:t>What are we going to learn?</a:t>
            </a:r>
          </a:p>
          <a:p>
            <a:pPr lvl="1"/>
            <a:r>
              <a:rPr kumimoji="1" lang="en-US" altLang="zh-CN" sz="2000" dirty="0"/>
              <a:t>How to model systems in the context of security</a:t>
            </a:r>
          </a:p>
          <a:p>
            <a:pPr lvl="1"/>
            <a:r>
              <a:rPr kumimoji="1" lang="en-US" altLang="zh-CN" sz="2000" dirty="0"/>
              <a:t>How we think about and assess risks</a:t>
            </a:r>
          </a:p>
          <a:p>
            <a:pPr lvl="1"/>
            <a:r>
              <a:rPr kumimoji="1" lang="en-US" altLang="zh-CN" sz="2000" dirty="0"/>
              <a:t>Techniques for assessing common risks</a:t>
            </a:r>
          </a:p>
          <a:p>
            <a:pPr lvl="2"/>
            <a:r>
              <a:rPr kumimoji="1" lang="en-US" altLang="zh-CN" sz="1800" dirty="0"/>
              <a:t>There are things we can do to make systems more secure</a:t>
            </a:r>
          </a:p>
          <a:p>
            <a:pPr lvl="1"/>
            <a:r>
              <a:rPr kumimoji="1" lang="en-US" altLang="zh-CN" sz="2000" dirty="0"/>
              <a:t>Know trade-offs</a:t>
            </a:r>
          </a:p>
          <a:p>
            <a:pPr lvl="2"/>
            <a:r>
              <a:rPr kumimoji="1" lang="en-US" altLang="zh-CN" sz="1800" dirty="0"/>
              <a:t>Security vs. performance, security vs. convenience, and security vs. simplicity</a:t>
            </a:r>
          </a:p>
        </p:txBody>
      </p:sp>
    </p:spTree>
    <p:extLst>
      <p:ext uri="{BB962C8B-B14F-4D97-AF65-F5344CB8AC3E}">
        <p14:creationId xmlns:p14="http://schemas.microsoft.com/office/powerpoint/2010/main" val="23379615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507288" cy="952500"/>
          </a:xfrm>
        </p:spPr>
        <p:txBody>
          <a:bodyPr>
            <a:noAutofit/>
          </a:bodyPr>
          <a:lstStyle/>
          <a:p>
            <a:r>
              <a:rPr kumimoji="1" lang="en-US" altLang="zh-CN" sz="2800" dirty="0"/>
              <a:t>2 Steps towards Building a More Secure System</a:t>
            </a:r>
            <a:endParaRPr kumimoji="1" lang="zh-CN" altLang="en-US" sz="2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How to make progress in building a secure system?</a:t>
            </a:r>
          </a:p>
          <a:p>
            <a:pPr lvl="1"/>
            <a:r>
              <a:rPr lang="en-US" altLang="zh-CN" dirty="0"/>
              <a:t>Be clear about goals: "</a:t>
            </a:r>
            <a:r>
              <a:rPr lang="en-US" altLang="zh-CN" b="1" dirty="0">
                <a:solidFill>
                  <a:schemeClr val="accent2"/>
                </a:solidFill>
              </a:rPr>
              <a:t>policy</a:t>
            </a:r>
            <a:r>
              <a:rPr lang="en-US" altLang="zh-CN" dirty="0"/>
              <a:t>"</a:t>
            </a:r>
          </a:p>
          <a:p>
            <a:pPr lvl="1"/>
            <a:r>
              <a:rPr lang="en-US" altLang="zh-CN" dirty="0"/>
              <a:t>Be clear about assumptions: "</a:t>
            </a:r>
            <a:r>
              <a:rPr lang="en-US" altLang="zh-CN" b="1" dirty="0">
                <a:solidFill>
                  <a:schemeClr val="accent2"/>
                </a:solidFill>
              </a:rPr>
              <a:t>threat model</a:t>
            </a:r>
            <a:r>
              <a:rPr lang="en-US" altLang="zh-CN" dirty="0"/>
              <a:t>"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3471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Policy: Goals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Information security goals:</a:t>
            </a:r>
          </a:p>
          <a:p>
            <a:pPr lvl="1"/>
            <a:r>
              <a:rPr lang="en-US" altLang="zh-CN" b="1" dirty="0">
                <a:solidFill>
                  <a:schemeClr val="accent2"/>
                </a:solidFill>
              </a:rPr>
              <a:t>Confidentiality</a:t>
            </a:r>
            <a:r>
              <a:rPr lang="en-US" altLang="zh-CN" dirty="0"/>
              <a:t>: limit who can read data</a:t>
            </a:r>
          </a:p>
          <a:p>
            <a:pPr lvl="1"/>
            <a:r>
              <a:rPr lang="en-US" altLang="zh-CN" b="1" dirty="0">
                <a:solidFill>
                  <a:schemeClr val="accent2"/>
                </a:solidFill>
              </a:rPr>
              <a:t>Integrity</a:t>
            </a:r>
            <a:r>
              <a:rPr lang="en-US" altLang="zh-CN" dirty="0"/>
              <a:t>: limit who can write data</a:t>
            </a:r>
          </a:p>
          <a:p>
            <a:r>
              <a:rPr lang="en-US" altLang="zh-CN" dirty="0" err="1"/>
              <a:t>Liveness</a:t>
            </a:r>
            <a:r>
              <a:rPr lang="en-US" altLang="zh-CN" dirty="0"/>
              <a:t> goals:</a:t>
            </a:r>
          </a:p>
          <a:p>
            <a:pPr lvl="1"/>
            <a:r>
              <a:rPr lang="en-US" altLang="zh-CN" b="1" dirty="0">
                <a:solidFill>
                  <a:schemeClr val="accent2"/>
                </a:solidFill>
              </a:rPr>
              <a:t>Availability</a:t>
            </a:r>
            <a:r>
              <a:rPr lang="en-US" altLang="zh-CN" dirty="0"/>
              <a:t>: ensure service keeps operating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03048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Threat Model: Assumptions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sz="2800" dirty="0"/>
              <a:t>Often don't know in advance who might attack, or what they might do</a:t>
            </a:r>
          </a:p>
          <a:p>
            <a:pPr lvl="1"/>
            <a:r>
              <a:rPr lang="en-US" altLang="zh-CN" sz="2400" dirty="0"/>
              <a:t>Adversaries may have different goals, techniques, resources, expertise</a:t>
            </a:r>
          </a:p>
          <a:p>
            <a:r>
              <a:rPr lang="en-US" altLang="zh-CN" sz="2800" dirty="0"/>
              <a:t>Cannot be secure against arbitrary adversaries</a:t>
            </a:r>
          </a:p>
          <a:p>
            <a:pPr lvl="1"/>
            <a:r>
              <a:rPr lang="en-US" altLang="zh-CN" sz="2400" dirty="0"/>
              <a:t>as we saw with Ben vs. XYB</a:t>
            </a:r>
          </a:p>
          <a:p>
            <a:pPr lvl="1"/>
            <a:r>
              <a:rPr lang="en-US" altLang="zh-CN" sz="2400" dirty="0"/>
              <a:t>Adversary might be your hardware vendor, software vendor, administrator, …</a:t>
            </a:r>
          </a:p>
          <a:p>
            <a:pPr lvl="1"/>
            <a:r>
              <a:rPr lang="en-US" altLang="zh-CN" sz="2400" dirty="0"/>
              <a:t>Need to make some plausible assumptions to make progress</a:t>
            </a:r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78444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Threat Model: Assumptions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7931224" cy="3771636"/>
          </a:xfrm>
        </p:spPr>
        <p:txBody>
          <a:bodyPr>
            <a:normAutofit fontScale="77500" lnSpcReduction="20000"/>
          </a:bodyPr>
          <a:lstStyle/>
          <a:p>
            <a:r>
              <a:rPr lang="en-US" altLang="zh-CN" sz="2800" dirty="0"/>
              <a:t>What does a threat model look like?</a:t>
            </a:r>
          </a:p>
          <a:p>
            <a:pPr lvl="1"/>
            <a:r>
              <a:rPr lang="en-US" altLang="zh-CN" sz="2400" dirty="0"/>
              <a:t>Adversary controls some computers, networks (but not all)</a:t>
            </a:r>
          </a:p>
          <a:p>
            <a:pPr lvl="1"/>
            <a:r>
              <a:rPr lang="en-US" altLang="zh-CN" sz="2400" dirty="0"/>
              <a:t>Adversary controls some software on computers he doesn't fully control</a:t>
            </a:r>
          </a:p>
          <a:p>
            <a:pPr lvl="1"/>
            <a:r>
              <a:rPr lang="en-US" altLang="zh-CN" sz="2400" dirty="0"/>
              <a:t>Adversary knows some information, such as passwords or keys (but not all)</a:t>
            </a:r>
          </a:p>
          <a:p>
            <a:pPr lvl="1"/>
            <a:r>
              <a:rPr lang="en-US" altLang="zh-CN" sz="2400" dirty="0"/>
              <a:t>Adversary knows about bugs in your software?</a:t>
            </a:r>
          </a:p>
          <a:p>
            <a:pPr lvl="1"/>
            <a:r>
              <a:rPr lang="en-US" altLang="zh-CN" sz="2400" dirty="0"/>
              <a:t>Physical attacks?</a:t>
            </a:r>
          </a:p>
          <a:p>
            <a:pPr lvl="1"/>
            <a:r>
              <a:rPr lang="en-US" altLang="zh-CN" sz="2400" dirty="0"/>
              <a:t>Social engineering attacks?</a:t>
            </a:r>
          </a:p>
          <a:p>
            <a:pPr lvl="1"/>
            <a:r>
              <a:rPr lang="en-US" altLang="zh-CN" sz="2400" dirty="0"/>
              <a:t>Resources?  (Can be hard to estimate either resources or requirements!)</a:t>
            </a:r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3042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Threat Model: Assumptions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188295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sz="2400" dirty="0"/>
              <a:t>Unrealistic / incomplete threat models</a:t>
            </a:r>
          </a:p>
          <a:p>
            <a:pPr lvl="1"/>
            <a:r>
              <a:rPr lang="en-US" altLang="zh-CN" sz="2000" dirty="0"/>
              <a:t>Adversary is outside of the company network / firewall</a:t>
            </a:r>
          </a:p>
          <a:p>
            <a:pPr lvl="1"/>
            <a:r>
              <a:rPr lang="en-US" altLang="zh-CN" sz="2000" dirty="0"/>
              <a:t>Adversary doesn't know legitimate users' passwords</a:t>
            </a:r>
          </a:p>
          <a:p>
            <a:pPr lvl="1"/>
            <a:r>
              <a:rPr lang="en-US" altLang="zh-CN" sz="2000" dirty="0"/>
              <a:t>Adversary won't figure out how the system works</a:t>
            </a:r>
          </a:p>
          <a:p>
            <a:r>
              <a:rPr lang="en-US" altLang="zh-CN" sz="2400" dirty="0"/>
              <a:t>Despite this, important to have a threat model</a:t>
            </a:r>
          </a:p>
          <a:p>
            <a:pPr lvl="1"/>
            <a:r>
              <a:rPr lang="en-US" altLang="zh-CN" sz="2000" dirty="0"/>
              <a:t>Can reason about assumptions, evolve threat model over time</a:t>
            </a:r>
          </a:p>
          <a:p>
            <a:pPr lvl="1"/>
            <a:r>
              <a:rPr lang="en-US" altLang="zh-CN" sz="2000" dirty="0"/>
              <a:t>When a problem occurs, can figure out what exactly went wrong and re-design</a:t>
            </a:r>
          </a:p>
          <a:p>
            <a:r>
              <a:rPr lang="en-US" altLang="zh-CN" sz="2400" dirty="0"/>
              <a:t>Overly-ambitious threat models not always a good thing</a:t>
            </a:r>
          </a:p>
          <a:p>
            <a:pPr lvl="1"/>
            <a:r>
              <a:rPr lang="en-US" altLang="zh-CN" sz="2000" dirty="0"/>
              <a:t>Not all threats are equally important</a:t>
            </a:r>
          </a:p>
          <a:p>
            <a:pPr lvl="1"/>
            <a:r>
              <a:rPr lang="en-US" altLang="zh-CN" sz="2000" dirty="0"/>
              <a:t>Stronger requirements can lead to more complexity</a:t>
            </a:r>
          </a:p>
          <a:p>
            <a:pPr lvl="1"/>
            <a:r>
              <a:rPr lang="en-US" altLang="zh-CN" sz="2000" dirty="0"/>
              <a:t>Complex systems can develop subtle security problems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11781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Guard Model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8" name="Picture 4" descr="相关图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65212"/>
            <a:ext cx="2075673" cy="1612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99677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Guard Model of Security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800" b="1" dirty="0">
                <a:solidFill>
                  <a:schemeClr val="accent2"/>
                </a:solidFill>
              </a:rPr>
              <a:t>Complete mediation</a:t>
            </a:r>
          </a:p>
          <a:p>
            <a:pPr lvl="1"/>
            <a:r>
              <a:rPr lang="en-US" altLang="zh-CN" sz="2400" dirty="0"/>
              <a:t>Only way to access the resource involves the guard</a:t>
            </a:r>
          </a:p>
          <a:p>
            <a:pPr lvl="1"/>
            <a:r>
              <a:rPr lang="en-US" altLang="zh-CN" sz="2400" dirty="0"/>
              <a:t>1. Must enforce client-server modularity</a:t>
            </a:r>
          </a:p>
          <a:p>
            <a:pPr lvl="2"/>
            <a:r>
              <a:rPr lang="en-US" altLang="zh-CN" sz="2000" dirty="0"/>
              <a:t>Adversary should not be able to access server's resources directly</a:t>
            </a:r>
          </a:p>
          <a:p>
            <a:pPr lvl="2"/>
            <a:r>
              <a:rPr lang="en-US" altLang="zh-CN" sz="2000" dirty="0"/>
              <a:t>E.g., assume OS enforces modularity, or run server on separate machine</a:t>
            </a:r>
          </a:p>
          <a:p>
            <a:pPr lvl="1"/>
            <a:r>
              <a:rPr lang="en-US" altLang="zh-CN" sz="2400" dirty="0"/>
              <a:t>2. Must ensure server properly invokes the guard in all the right places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12032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Complete Mediation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693" y="3762806"/>
            <a:ext cx="8229600" cy="1599565"/>
          </a:xfrm>
        </p:spPr>
        <p:txBody>
          <a:bodyPr>
            <a:noAutofit/>
          </a:bodyPr>
          <a:lstStyle/>
          <a:p>
            <a:r>
              <a:rPr kumimoji="1" lang="en-US" altLang="zh-CN" sz="2400" dirty="0"/>
              <a:t>Guard typically provides:</a:t>
            </a:r>
          </a:p>
          <a:p>
            <a:pPr lvl="1"/>
            <a:r>
              <a:rPr kumimoji="1" lang="en-US" altLang="zh-CN" sz="2000" b="1" dirty="0">
                <a:solidFill>
                  <a:schemeClr val="accent2"/>
                </a:solidFill>
              </a:rPr>
              <a:t>Authentication</a:t>
            </a:r>
            <a:r>
              <a:rPr kumimoji="1" lang="en-US" altLang="zh-CN" sz="2000" dirty="0"/>
              <a:t>: is the principal who they claim to be?</a:t>
            </a:r>
          </a:p>
          <a:p>
            <a:pPr lvl="1"/>
            <a:r>
              <a:rPr kumimoji="1" lang="en-US" altLang="zh-CN" sz="2000" b="1" dirty="0">
                <a:solidFill>
                  <a:schemeClr val="accent2"/>
                </a:solidFill>
              </a:rPr>
              <a:t>Authorization</a:t>
            </a:r>
            <a:r>
              <a:rPr kumimoji="1" lang="en-US" altLang="zh-CN" sz="2000" dirty="0"/>
              <a:t>: does principal have access to perform request on resource?</a:t>
            </a:r>
            <a:endParaRPr kumimoji="1"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417341"/>
            <a:ext cx="6192688" cy="205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3093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Designing the Guard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800" dirty="0"/>
              <a:t>Two functions often provided by a guard:</a:t>
            </a:r>
          </a:p>
          <a:p>
            <a:pPr lvl="1"/>
            <a:r>
              <a:rPr lang="en-US" altLang="zh-CN" sz="2400" b="1" dirty="0">
                <a:solidFill>
                  <a:schemeClr val="accent2"/>
                </a:solidFill>
              </a:rPr>
              <a:t>Authentication</a:t>
            </a:r>
            <a:r>
              <a:rPr lang="en-US" altLang="zh-CN" sz="2400" dirty="0"/>
              <a:t>: request -&gt; principal</a:t>
            </a:r>
          </a:p>
          <a:p>
            <a:pPr lvl="2"/>
            <a:r>
              <a:rPr lang="en-US" altLang="zh-CN" sz="2000" dirty="0"/>
              <a:t>E.g., client's username, verified using password</a:t>
            </a:r>
          </a:p>
          <a:p>
            <a:pPr lvl="1"/>
            <a:r>
              <a:rPr lang="en-US" altLang="zh-CN" sz="2400" b="1" dirty="0">
                <a:solidFill>
                  <a:schemeClr val="accent2"/>
                </a:solidFill>
              </a:rPr>
              <a:t>Authorization</a:t>
            </a:r>
            <a:r>
              <a:rPr lang="en-US" altLang="zh-CN" sz="2400" dirty="0"/>
              <a:t>: (request, principal, resource) -&gt; allow?</a:t>
            </a:r>
          </a:p>
          <a:p>
            <a:pPr lvl="2"/>
            <a:r>
              <a:rPr lang="en-US" altLang="zh-CN" sz="2000" dirty="0"/>
              <a:t>E.g., consult access control list (ACL) for resource</a:t>
            </a:r>
          </a:p>
          <a:p>
            <a:r>
              <a:rPr lang="en-US" altLang="zh-CN" sz="2800" dirty="0"/>
              <a:t>Simplifies security</a:t>
            </a:r>
          </a:p>
          <a:p>
            <a:pPr lvl="1"/>
            <a:r>
              <a:rPr lang="en-US" altLang="zh-CN" sz="2400" dirty="0"/>
              <a:t>Can consider the guards under threat model</a:t>
            </a:r>
          </a:p>
          <a:p>
            <a:pPr lvl="1"/>
            <a:r>
              <a:rPr lang="en-US" altLang="zh-CN" sz="2400" b="1" u="sng" dirty="0"/>
              <a:t>But don't forget about complete mediation</a:t>
            </a:r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2426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Unix FS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17340"/>
            <a:ext cx="8507288" cy="4104456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Resource:	</a:t>
            </a:r>
            <a:r>
              <a:rPr lang="en-US" altLang="zh-CN" sz="2000" b="0" dirty="0"/>
              <a:t>files, directories.</a:t>
            </a:r>
          </a:p>
          <a:p>
            <a:r>
              <a:rPr lang="en-US" altLang="zh-CN" sz="2000" dirty="0"/>
              <a:t>Server:	</a:t>
            </a:r>
            <a:r>
              <a:rPr lang="en-US" altLang="zh-CN" sz="2000" b="0" dirty="0"/>
              <a:t>OS kernel.</a:t>
            </a:r>
          </a:p>
          <a:p>
            <a:r>
              <a:rPr lang="en-US" altLang="zh-CN" sz="2000" dirty="0"/>
              <a:t>Client:	</a:t>
            </a:r>
            <a:r>
              <a:rPr lang="en-US" altLang="zh-CN" sz="2000" b="0" dirty="0"/>
              <a:t>process.</a:t>
            </a:r>
          </a:p>
          <a:p>
            <a:r>
              <a:rPr lang="en-US" altLang="zh-CN" sz="2000" dirty="0"/>
              <a:t>Requests:	</a:t>
            </a:r>
            <a:r>
              <a:rPr lang="en-US" altLang="zh-CN" sz="2000" b="0" dirty="0"/>
              <a:t>read, write system calls.</a:t>
            </a:r>
          </a:p>
          <a:p>
            <a:r>
              <a:rPr lang="en-US" altLang="zh-CN" sz="2000" dirty="0"/>
              <a:t>Mediation:	</a:t>
            </a:r>
            <a:r>
              <a:rPr lang="en-US" altLang="zh-CN" sz="2000" b="0" dirty="0"/>
              <a:t>U/K bit / system call implementation.</a:t>
            </a:r>
          </a:p>
          <a:p>
            <a:r>
              <a:rPr lang="en-US" altLang="zh-CN" sz="2000" dirty="0"/>
              <a:t>Principal:	</a:t>
            </a:r>
            <a:r>
              <a:rPr lang="en-US" altLang="zh-CN" sz="2000" b="0" dirty="0"/>
              <a:t>user ID.</a:t>
            </a:r>
          </a:p>
          <a:p>
            <a:r>
              <a:rPr lang="en-US" altLang="zh-CN" sz="2000" dirty="0"/>
              <a:t>Authentication:  </a:t>
            </a:r>
            <a:r>
              <a:rPr lang="en-US" altLang="zh-CN" sz="2000" b="0" dirty="0"/>
              <a:t>kernel keeps track of user ID for each process.</a:t>
            </a:r>
          </a:p>
          <a:p>
            <a:r>
              <a:rPr lang="en-US" altLang="zh-CN" sz="2000" dirty="0"/>
              <a:t>Authorization:   </a:t>
            </a:r>
            <a:r>
              <a:rPr lang="en-US" altLang="zh-CN" sz="2000" b="0" dirty="0"/>
              <a:t>permission bits &amp; owner </a:t>
            </a:r>
            <a:r>
              <a:rPr lang="en-US" altLang="zh-CN" sz="2000" b="0" dirty="0" err="1"/>
              <a:t>uid</a:t>
            </a:r>
            <a:r>
              <a:rPr lang="en-US" altLang="zh-CN" sz="2000" b="0" dirty="0"/>
              <a:t> in each  file's </a:t>
            </a:r>
            <a:r>
              <a:rPr lang="en-US" altLang="zh-CN" sz="2000" b="0" dirty="0" err="1"/>
              <a:t>inode</a:t>
            </a:r>
            <a:r>
              <a:rPr lang="en-US" altLang="zh-CN" sz="2000" b="0" dirty="0"/>
              <a:t>.</a:t>
            </a:r>
          </a:p>
          <a:p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74449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Web Server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01952"/>
            <a:ext cx="8939336" cy="4047836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Resource: 	Wiki pages</a:t>
            </a:r>
          </a:p>
          <a:p>
            <a:r>
              <a:rPr lang="en-US" altLang="zh-CN" sz="2000" dirty="0"/>
              <a:t>Client: 	any computer that speaks HTTP</a:t>
            </a:r>
          </a:p>
          <a:p>
            <a:r>
              <a:rPr lang="en-US" altLang="zh-CN" sz="2000" dirty="0"/>
              <a:t>Server: 	web application, maybe written in Python</a:t>
            </a:r>
          </a:p>
          <a:p>
            <a:r>
              <a:rPr lang="en-US" altLang="zh-CN" sz="2000" dirty="0"/>
              <a:t>Requests: 	read/write wiki pages</a:t>
            </a:r>
          </a:p>
          <a:p>
            <a:r>
              <a:rPr lang="en-US" altLang="zh-CN" sz="2000" dirty="0"/>
              <a:t>Mediation: 	server stores data on local disk, accepts only HTTP </a:t>
            </a:r>
            <a:r>
              <a:rPr lang="en-US" altLang="zh-CN" sz="2000" dirty="0" err="1"/>
              <a:t>reqs</a:t>
            </a:r>
            <a:endParaRPr lang="en-US" altLang="zh-CN" sz="2000" dirty="0"/>
          </a:p>
          <a:p>
            <a:r>
              <a:rPr lang="en-US" altLang="zh-CN" sz="2000" dirty="0"/>
              <a:t>Principal: 	username</a:t>
            </a:r>
          </a:p>
          <a:p>
            <a:r>
              <a:rPr lang="en-US" altLang="zh-CN" sz="2000" dirty="0"/>
              <a:t>Authentication:   password</a:t>
            </a:r>
          </a:p>
          <a:p>
            <a:r>
              <a:rPr lang="en-US" altLang="zh-CN" sz="2000" dirty="0"/>
              <a:t>Authorization:   list of usernames that can read/write each wiki page</a:t>
            </a:r>
          </a:p>
          <a:p>
            <a:endParaRPr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09513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Firewall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altLang="zh-CN" sz="2000" dirty="0"/>
              <a:t>Resource: 	</a:t>
            </a:r>
            <a:r>
              <a:rPr lang="en-US" altLang="zh-CN" sz="2000" b="0" dirty="0"/>
              <a:t>internal servers</a:t>
            </a:r>
          </a:p>
          <a:p>
            <a:pPr>
              <a:spcBef>
                <a:spcPts val="0"/>
              </a:spcBef>
            </a:pPr>
            <a:r>
              <a:rPr lang="en-US" altLang="zh-CN" sz="2000" dirty="0"/>
              <a:t>Client: 	</a:t>
            </a:r>
            <a:r>
              <a:rPr lang="en-US" altLang="zh-CN" sz="2000" b="0" dirty="0"/>
              <a:t>any computer sending packets</a:t>
            </a:r>
          </a:p>
          <a:p>
            <a:pPr>
              <a:spcBef>
                <a:spcPts val="0"/>
              </a:spcBef>
            </a:pPr>
            <a:r>
              <a:rPr lang="en-US" altLang="zh-CN" sz="2000" dirty="0"/>
              <a:t>Server: 	</a:t>
            </a:r>
            <a:r>
              <a:rPr lang="en-US" altLang="zh-CN" sz="2000" b="0" dirty="0"/>
              <a:t>the entire internal network</a:t>
            </a:r>
          </a:p>
          <a:p>
            <a:pPr>
              <a:spcBef>
                <a:spcPts val="0"/>
              </a:spcBef>
            </a:pPr>
            <a:r>
              <a:rPr lang="en-US" altLang="zh-CN" sz="2000" dirty="0"/>
              <a:t>Requests: 	</a:t>
            </a:r>
            <a:r>
              <a:rPr lang="en-US" altLang="zh-CN" sz="2000" b="0" dirty="0"/>
              <a:t>packets</a:t>
            </a:r>
          </a:p>
          <a:p>
            <a:pPr>
              <a:spcBef>
                <a:spcPts val="0"/>
              </a:spcBef>
            </a:pPr>
            <a:r>
              <a:rPr lang="en-US" altLang="zh-CN" sz="2000" dirty="0"/>
              <a:t>Mediation:</a:t>
            </a:r>
          </a:p>
          <a:p>
            <a:pPr lvl="1">
              <a:spcBef>
                <a:spcPts val="0"/>
              </a:spcBef>
            </a:pPr>
            <a:r>
              <a:rPr lang="en-US" altLang="zh-CN" sz="1800" dirty="0"/>
              <a:t>internal network must not be connected to internet in other ways</a:t>
            </a:r>
          </a:p>
          <a:p>
            <a:pPr lvl="1">
              <a:spcBef>
                <a:spcPts val="0"/>
              </a:spcBef>
            </a:pPr>
            <a:r>
              <a:rPr lang="en-US" altLang="zh-CN" sz="1800" dirty="0"/>
              <a:t>no open </a:t>
            </a:r>
            <a:r>
              <a:rPr lang="en-US" altLang="zh-CN" sz="1800" dirty="0" err="1"/>
              <a:t>wifi</a:t>
            </a:r>
            <a:r>
              <a:rPr lang="en-US" altLang="zh-CN" sz="1800" dirty="0"/>
              <a:t> access points on internal network for adversary to use</a:t>
            </a:r>
          </a:p>
          <a:p>
            <a:pPr lvl="1">
              <a:spcBef>
                <a:spcPts val="0"/>
              </a:spcBef>
            </a:pPr>
            <a:r>
              <a:rPr lang="en-US" altLang="zh-CN" sz="1800" dirty="0"/>
              <a:t>no internal computers that might be under control of adversary</a:t>
            </a:r>
          </a:p>
          <a:p>
            <a:pPr>
              <a:spcBef>
                <a:spcPts val="0"/>
              </a:spcBef>
            </a:pPr>
            <a:r>
              <a:rPr lang="en-US" altLang="zh-CN" sz="2000" dirty="0"/>
              <a:t>Principal, authentication: </a:t>
            </a:r>
            <a:r>
              <a:rPr lang="en-US" altLang="zh-CN" sz="2000" b="0" dirty="0"/>
              <a:t>none</a:t>
            </a:r>
          </a:p>
          <a:p>
            <a:pPr>
              <a:spcBef>
                <a:spcPts val="0"/>
              </a:spcBef>
            </a:pPr>
            <a:r>
              <a:rPr lang="en-US" altLang="zh-CN" sz="2000" dirty="0"/>
              <a:t>Authorization: </a:t>
            </a:r>
            <a:r>
              <a:rPr lang="en-US" altLang="zh-CN" sz="2000" b="0" dirty="0"/>
              <a:t>check for IP address &amp; port in table of allowed connections</a:t>
            </a:r>
          </a:p>
          <a:p>
            <a:pPr>
              <a:spcBef>
                <a:spcPts val="0"/>
              </a:spcBef>
            </a:pPr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45588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Can Go Wrong?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1. Bypass complete mediation by software bugs</a:t>
            </a:r>
          </a:p>
          <a:p>
            <a:r>
              <a:rPr lang="en-US" altLang="zh-CN" dirty="0"/>
              <a:t>2. Bypass complete mediation by an adversary</a:t>
            </a:r>
          </a:p>
          <a:p>
            <a:r>
              <a:rPr lang="en-US" altLang="zh-CN" dirty="0"/>
              <a:t>3. Policy vs. mechanism</a:t>
            </a:r>
          </a:p>
          <a:p>
            <a:r>
              <a:rPr lang="en-US" altLang="zh-CN" dirty="0"/>
              <a:t>4. Interactions between layers, components</a:t>
            </a:r>
          </a:p>
          <a:p>
            <a:r>
              <a:rPr lang="en-US" altLang="zh-CN" dirty="0"/>
              <a:t>5. Users make mistakes</a:t>
            </a:r>
            <a:endParaRPr kumimoji="1" lang="en-US" altLang="zh-CN" dirty="0"/>
          </a:p>
          <a:p>
            <a:r>
              <a:rPr lang="en-US" altLang="zh-CN" dirty="0"/>
              <a:t>6. Cost of security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18365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Bypassing Complete Mediation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800" dirty="0"/>
              <a:t>All ways to access resource must be checked by guard</a:t>
            </a:r>
          </a:p>
          <a:p>
            <a:pPr lvl="1"/>
            <a:r>
              <a:rPr lang="en-US" altLang="zh-CN" sz="2400" dirty="0"/>
              <a:t>Common estimate: one bug per 1,000 lines of code</a:t>
            </a:r>
          </a:p>
          <a:p>
            <a:pPr lvl="1"/>
            <a:r>
              <a:rPr lang="en-US" altLang="zh-CN" sz="2400" dirty="0"/>
              <a:t>Adversary may trick server code to do something unintended, bypass guard</a:t>
            </a:r>
          </a:p>
          <a:p>
            <a:r>
              <a:rPr kumimoji="1" lang="en-US" altLang="zh-CN" sz="2800" dirty="0"/>
              <a:t>How to prevent bypassing?</a:t>
            </a:r>
          </a:p>
          <a:p>
            <a:pPr lvl="1"/>
            <a:r>
              <a:rPr kumimoji="1" lang="en-US" altLang="zh-CN" sz="2400" dirty="0"/>
              <a:t>Reduce complexity: reduce lines of code</a:t>
            </a:r>
          </a:p>
          <a:p>
            <a:pPr lvl="1"/>
            <a:r>
              <a:rPr kumimoji="1" lang="en-US" altLang="zh-CN" sz="2400" dirty="0"/>
              <a:t>The "</a:t>
            </a:r>
            <a:r>
              <a:rPr kumimoji="1" lang="en-US" altLang="zh-CN" sz="2400" b="1" dirty="0">
                <a:solidFill>
                  <a:schemeClr val="accent2"/>
                </a:solidFill>
              </a:rPr>
              <a:t>principle of least privilege</a:t>
            </a:r>
            <a:r>
              <a:rPr kumimoji="1" lang="en-US" altLang="zh-CN" sz="2400" dirty="0"/>
              <a:t>"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33206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</a:t>
            </a:r>
            <a:r>
              <a:rPr kumimoji="1" lang="en-US" altLang="zh-CN" dirty="0" err="1"/>
              <a:t>Paymaxx.com</a:t>
            </a:r>
            <a:r>
              <a:rPr kumimoji="1" lang="en-US" altLang="zh-CN" dirty="0"/>
              <a:t> (2005)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CN" sz="2400" b="1" dirty="0"/>
              <a:t>https://</a:t>
            </a:r>
            <a:r>
              <a:rPr kumimoji="1" lang="en-US" altLang="zh-CN" sz="2400" b="1" dirty="0" err="1"/>
              <a:t>my.paymaxx.com</a:t>
            </a:r>
            <a:r>
              <a:rPr kumimoji="1" lang="en-US" altLang="zh-CN" sz="2400" b="1" dirty="0"/>
              <a:t>/</a:t>
            </a:r>
          </a:p>
          <a:p>
            <a:pPr lvl="1"/>
            <a:r>
              <a:rPr kumimoji="1" lang="en-US" altLang="zh-CN" sz="2000" dirty="0"/>
              <a:t>Requires username and password</a:t>
            </a:r>
          </a:p>
          <a:p>
            <a:pPr lvl="1"/>
            <a:r>
              <a:rPr kumimoji="1" lang="en-US" altLang="zh-CN" sz="2000" dirty="0"/>
              <a:t>If you authenticate, provides menu of options</a:t>
            </a:r>
          </a:p>
          <a:p>
            <a:pPr lvl="1"/>
            <a:r>
              <a:rPr kumimoji="1" lang="en-US" altLang="zh-CN" sz="2000" dirty="0"/>
              <a:t>One option is to get a PDF of the tax form</a:t>
            </a:r>
          </a:p>
          <a:p>
            <a:r>
              <a:rPr kumimoji="1" lang="en-US" altLang="zh-CN" sz="2400" b="1" dirty="0"/>
              <a:t>https://</a:t>
            </a:r>
            <a:r>
              <a:rPr kumimoji="1" lang="en-US" altLang="zh-CN" sz="2400" b="1" dirty="0" err="1"/>
              <a:t>my.paymaxx.com</a:t>
            </a:r>
            <a:r>
              <a:rPr kumimoji="1" lang="en-US" altLang="zh-CN" sz="2400" b="1" dirty="0"/>
              <a:t>/get-w2.cgi?</a:t>
            </a:r>
            <a:r>
              <a:rPr kumimoji="1" lang="en-US" altLang="zh-CN" sz="2400" b="1" u="sng" dirty="0"/>
              <a:t>id=1234</a:t>
            </a:r>
          </a:p>
          <a:p>
            <a:pPr lvl="1"/>
            <a:r>
              <a:rPr kumimoji="1" lang="en-US" altLang="zh-CN" sz="2000" dirty="0"/>
              <a:t>Gets a PDF of W2 tax form for ID 1234</a:t>
            </a:r>
          </a:p>
          <a:p>
            <a:r>
              <a:rPr kumimoji="1" lang="en-US" altLang="zh-CN" sz="2400" b="1" dirty="0"/>
              <a:t>get-w2.cgi</a:t>
            </a:r>
            <a:r>
              <a:rPr kumimoji="1" lang="en-US" altLang="zh-CN" sz="2400" dirty="0"/>
              <a:t> forgot to check authorization</a:t>
            </a:r>
          </a:p>
          <a:p>
            <a:pPr lvl="1"/>
            <a:r>
              <a:rPr kumimoji="1" lang="en-US" altLang="zh-CN" sz="2000" dirty="0"/>
              <a:t>Attacker manually constructs URLs to fetch all data</a:t>
            </a:r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82098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3956538"/>
            <a:ext cx="9144000" cy="42800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SQL Injection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835696" y="1232428"/>
            <a:ext cx="6552728" cy="1728191"/>
          </a:xfrm>
          <a:ln>
            <a:solidFill>
              <a:schemeClr val="tx2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</a:rPr>
              <a:t>username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| </a:t>
            </a: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</a:rPr>
              <a:t>email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              | </a:t>
            </a: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</a:rPr>
              <a:t>public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?</a:t>
            </a:r>
          </a:p>
          <a:p>
            <a:pPr marL="0" indent="0">
              <a:buNone/>
            </a:pPr>
            <a:r>
              <a:rPr lang="en-US" altLang="zh-CN" sz="1800" dirty="0" err="1">
                <a:solidFill>
                  <a:schemeClr val="accent1"/>
                </a:solidFill>
                <a:latin typeface="Consolas" panose="020B0609020204030204" pitchFamily="49" charset="0"/>
              </a:rPr>
              <a:t>matei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   | matei@sjtu.edu.cn   | yes</a:t>
            </a:r>
          </a:p>
          <a:p>
            <a:pPr marL="0" indent="0">
              <a:buNone/>
            </a:pP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mike     | mcarbin@sjtu.edu.cn | yes</a:t>
            </a:r>
          </a:p>
          <a:p>
            <a:pPr marL="0" indent="0">
              <a:buNone/>
            </a:pPr>
            <a:r>
              <a:rPr lang="en-US" altLang="zh-CN" sz="1800" dirty="0" err="1">
                <a:solidFill>
                  <a:schemeClr val="accent1"/>
                </a:solidFill>
                <a:latin typeface="Consolas" panose="020B0609020204030204" pitchFamily="49" charset="0"/>
              </a:rPr>
              <a:t>katrina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 | lacurts@sjtu.edu.cn | no</a:t>
            </a:r>
            <a:endParaRPr lang="zh-CN" altLang="en-US" sz="1800" dirty="0">
              <a:solidFill>
                <a:schemeClr val="accent1"/>
              </a:solidFill>
              <a:latin typeface="Consolas" panose="020B06090202040302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03648" y="3145532"/>
            <a:ext cx="59046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SELECT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username, email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FROM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users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WHERE</a:t>
            </a:r>
          </a:p>
          <a:p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username=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&lt;username&gt;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AND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public=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yes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endParaRPr lang="zh-CN" altLang="en-US" sz="2000" dirty="0">
              <a:latin typeface="Consolas" panose="020B0609020204030204" pitchFamily="49" charset="0"/>
              <a:ea typeface="楷体"/>
              <a:cs typeface="Myriad Pro Light SemiCond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03648" y="3965516"/>
            <a:ext cx="56861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Let </a:t>
            </a:r>
            <a:r>
              <a:rPr lang="zh-CN" altLang="en-US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&lt;username&gt;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= </a:t>
            </a:r>
            <a:r>
              <a:rPr lang="zh-CN" altLang="en-US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katrina</a:t>
            </a:r>
            <a:r>
              <a:rPr lang="en-US" altLang="zh-CN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 OR username=</a:t>
            </a:r>
            <a:r>
              <a:rPr lang="en-US" altLang="zh-CN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endParaRPr lang="zh-CN" altLang="en-US" sz="2000" dirty="0">
              <a:solidFill>
                <a:schemeClr val="accent2"/>
              </a:solidFill>
              <a:latin typeface="Consolas" panose="020B0609020204030204" pitchFamily="49" charset="0"/>
              <a:ea typeface="楷体"/>
              <a:cs typeface="Myriad Pro Light SemiCond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03648" y="4457849"/>
            <a:ext cx="57606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SELECT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username, email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FROM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users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WHERE</a:t>
            </a:r>
          </a:p>
          <a:p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username=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katrina</a:t>
            </a:r>
            <a:r>
              <a:rPr lang="en-US" altLang="zh-CN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 OR username=</a:t>
            </a:r>
            <a:r>
              <a:rPr lang="en-US" altLang="zh-CN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AND</a:t>
            </a:r>
          </a:p>
          <a:p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public=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yes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endParaRPr lang="zh-CN" altLang="en-US" sz="2000" dirty="0">
              <a:latin typeface="Consolas" panose="020B0609020204030204" pitchFamily="49" charset="0"/>
              <a:ea typeface="楷体"/>
              <a:cs typeface="Myriad Pro Light SemiCond"/>
            </a:endParaRPr>
          </a:p>
        </p:txBody>
      </p:sp>
      <p:cxnSp>
        <p:nvCxnSpPr>
          <p:cNvPr id="9" name="曲线连接符 8"/>
          <p:cNvCxnSpPr>
            <a:stCxn id="4" idx="1"/>
            <a:endCxn id="6" idx="1"/>
          </p:cNvCxnSpPr>
          <p:nvPr/>
        </p:nvCxnSpPr>
        <p:spPr>
          <a:xfrm rot="10800000" flipV="1">
            <a:off x="1403648" y="3499475"/>
            <a:ext cx="12700" cy="1466206"/>
          </a:xfrm>
          <a:prstGeom prst="curvedConnector3">
            <a:avLst>
              <a:gd name="adj1" fmla="val 3835858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9612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/>
      <p:bldP spid="5" grpId="0"/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SQL Injection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36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057300"/>
            <a:ext cx="6192688" cy="350248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115619" y="4777714"/>
            <a:ext cx="75408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ZU 0666',0,0);; DROP DATABASE TABLICE;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827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hqeupfn">
      <a:majorFont>
        <a:latin typeface="等线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10547</TotalTime>
  <Words>2050</Words>
  <Application>Microsoft Macintosh PowerPoint</Application>
  <PresentationFormat>全屏显示(16:10)</PresentationFormat>
  <Paragraphs>303</Paragraphs>
  <Slides>36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3" baseType="lpstr">
      <vt:lpstr>等线</vt:lpstr>
      <vt:lpstr>Segoe</vt:lpstr>
      <vt:lpstr>Arial</vt:lpstr>
      <vt:lpstr>Calibri</vt:lpstr>
      <vt:lpstr>Consolas</vt:lpstr>
      <vt:lpstr>Times New Roman</vt:lpstr>
      <vt:lpstr>Office 主题​​</vt:lpstr>
      <vt:lpstr>Security</vt:lpstr>
      <vt:lpstr>Security Intro</vt:lpstr>
      <vt:lpstr>Attacks Happen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Other Attacks</vt:lpstr>
      <vt:lpstr>Security: Real World VS. Computer</vt:lpstr>
      <vt:lpstr>Security: Real World VS. Computer</vt:lpstr>
      <vt:lpstr>Why is Security So Hard?</vt:lpstr>
      <vt:lpstr>Ways to Access exam.txt</vt:lpstr>
      <vt:lpstr>PowerPoint 演示文稿</vt:lpstr>
      <vt:lpstr>Why is Security So Hard?</vt:lpstr>
      <vt:lpstr>Fault Tolerant Fails Here</vt:lpstr>
      <vt:lpstr>Much Harder to Reason about Security</vt:lpstr>
      <vt:lpstr>2 Steps towards Building a More Secure System</vt:lpstr>
      <vt:lpstr>Policy: Goals</vt:lpstr>
      <vt:lpstr>Threat Model: Assumptions</vt:lpstr>
      <vt:lpstr>Threat Model: Assumptions</vt:lpstr>
      <vt:lpstr>Threat Model: Assumptions</vt:lpstr>
      <vt:lpstr>Guard Model</vt:lpstr>
      <vt:lpstr>Guard Model of Security</vt:lpstr>
      <vt:lpstr>Complete Mediation</vt:lpstr>
      <vt:lpstr>Designing the Guard</vt:lpstr>
      <vt:lpstr>Example: Unix FS</vt:lpstr>
      <vt:lpstr>Example: Web Server</vt:lpstr>
      <vt:lpstr>Example: Firewall</vt:lpstr>
      <vt:lpstr>What Can Go Wrong?</vt:lpstr>
      <vt:lpstr>Bypassing Complete Mediation</vt:lpstr>
      <vt:lpstr>Example: Paymaxx.com (2005)</vt:lpstr>
      <vt:lpstr>Example: SQL Injection</vt:lpstr>
      <vt:lpstr>SQL Injection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277</cp:revision>
  <cp:lastPrinted>2016-06-13T07:55:34Z</cp:lastPrinted>
  <dcterms:created xsi:type="dcterms:W3CDTF">2017-05-12T06:55:38Z</dcterms:created>
  <dcterms:modified xsi:type="dcterms:W3CDTF">2020-12-03T01:40:08Z</dcterms:modified>
</cp:coreProperties>
</file>