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handoutMasterIdLst>
    <p:handoutMasterId r:id="rId86"/>
  </p:handoutMasterIdLst>
  <p:sldIdLst>
    <p:sldId id="256" r:id="rId2"/>
    <p:sldId id="420" r:id="rId3"/>
    <p:sldId id="353" r:id="rId4"/>
    <p:sldId id="355"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23" r:id="rId44"/>
    <p:sldId id="282" r:id="rId45"/>
    <p:sldId id="283" r:id="rId46"/>
    <p:sldId id="284" r:id="rId47"/>
    <p:sldId id="285" r:id="rId48"/>
    <p:sldId id="338" r:id="rId49"/>
    <p:sldId id="339" r:id="rId50"/>
    <p:sldId id="340" r:id="rId51"/>
    <p:sldId id="341" r:id="rId52"/>
    <p:sldId id="342" r:id="rId53"/>
    <p:sldId id="343" r:id="rId54"/>
    <p:sldId id="344" r:id="rId55"/>
    <p:sldId id="345" r:id="rId56"/>
    <p:sldId id="346" r:id="rId57"/>
    <p:sldId id="347" r:id="rId58"/>
    <p:sldId id="348" r:id="rId59"/>
    <p:sldId id="349" r:id="rId60"/>
    <p:sldId id="350" r:id="rId61"/>
    <p:sldId id="351" r:id="rId62"/>
    <p:sldId id="352" r:id="rId63"/>
    <p:sldId id="257" r:id="rId64"/>
    <p:sldId id="398" r:id="rId65"/>
    <p:sldId id="399" r:id="rId66"/>
    <p:sldId id="400" r:id="rId67"/>
    <p:sldId id="402" r:id="rId68"/>
    <p:sldId id="408" r:id="rId69"/>
    <p:sldId id="403" r:id="rId70"/>
    <p:sldId id="404" r:id="rId71"/>
    <p:sldId id="405" r:id="rId72"/>
    <p:sldId id="406" r:id="rId73"/>
    <p:sldId id="407" r:id="rId74"/>
    <p:sldId id="409" r:id="rId75"/>
    <p:sldId id="410" r:id="rId76"/>
    <p:sldId id="411" r:id="rId77"/>
    <p:sldId id="419" r:id="rId78"/>
    <p:sldId id="264" r:id="rId79"/>
    <p:sldId id="265" r:id="rId80"/>
    <p:sldId id="266" r:id="rId81"/>
    <p:sldId id="268" r:id="rId82"/>
    <p:sldId id="269" r:id="rId83"/>
    <p:sldId id="270" r:id="rId84"/>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84" autoAdjust="0"/>
    <p:restoredTop sz="79415" autoAdjust="0"/>
  </p:normalViewPr>
  <p:slideViewPr>
    <p:cSldViewPr>
      <p:cViewPr varScale="1">
        <p:scale>
          <a:sx n="108" d="100"/>
          <a:sy n="108" d="100"/>
        </p:scale>
        <p:origin x="200" y="952"/>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2020/12/15</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2020/12/15</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a:t>malware</a:t>
            </a:r>
            <a:r>
              <a:rPr kumimoji="1" lang="zh-CN" altLang="en-US" dirty="0"/>
              <a:t> </a:t>
            </a:r>
            <a:r>
              <a:rPr kumimoji="1" lang="en-US" altLang="zh-CN" dirty="0"/>
              <a:t>to</a:t>
            </a:r>
            <a:r>
              <a:rPr kumimoji="1" lang="zh-CN" altLang="en-US" dirty="0"/>
              <a:t> </a:t>
            </a:r>
            <a:r>
              <a:rPr kumimoji="1" lang="en-US" altLang="zh-CN" dirty="0"/>
              <a:t>lure</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to</a:t>
            </a:r>
            <a:r>
              <a:rPr kumimoji="1" lang="zh-CN" altLang="en-US" dirty="0"/>
              <a:t> </a:t>
            </a:r>
            <a:r>
              <a:rPr kumimoji="1" lang="en-US" altLang="zh-CN" dirty="0"/>
              <a:t>enter</a:t>
            </a:r>
            <a:r>
              <a:rPr kumimoji="1" lang="zh-CN" altLang="en-US" dirty="0"/>
              <a:t> </a:t>
            </a:r>
            <a:r>
              <a:rPr kumimoji="1" lang="en-US" altLang="zh-CN" dirty="0"/>
              <a:t>password.</a:t>
            </a:r>
            <a:r>
              <a:rPr kumimoji="1" lang="zh-CN" altLang="en-US" dirty="0"/>
              <a:t> </a:t>
            </a:r>
            <a:r>
              <a:rPr kumimoji="1" lang="en-US" altLang="zh-CN" dirty="0"/>
              <a:t>A</a:t>
            </a:r>
            <a:r>
              <a:rPr kumimoji="1" lang="zh-CN" altLang="en-US" dirty="0"/>
              <a:t> </a:t>
            </a:r>
            <a:r>
              <a:rPr kumimoji="1" lang="en-US" altLang="zh-CN" dirty="0" err="1"/>
              <a:t>typicall</a:t>
            </a:r>
            <a:r>
              <a:rPr kumimoji="1" lang="zh-CN" altLang="en-US" dirty="0"/>
              <a:t> </a:t>
            </a:r>
            <a:r>
              <a:rPr kumimoji="1" lang="en-US" altLang="zh-CN" dirty="0"/>
              <a:t>malware</a:t>
            </a:r>
            <a:r>
              <a:rPr kumimoji="1" lang="zh-CN" altLang="en-US" dirty="0"/>
              <a:t> </a:t>
            </a:r>
            <a:r>
              <a:rPr kumimoji="1" lang="en-US" altLang="zh-CN" dirty="0"/>
              <a:t>will</a:t>
            </a:r>
            <a:r>
              <a:rPr kumimoji="1" lang="zh-CN" altLang="en-US" dirty="0"/>
              <a:t> </a:t>
            </a:r>
            <a:r>
              <a:rPr kumimoji="1" lang="en-US" altLang="zh-CN" dirty="0"/>
              <a:t>run</a:t>
            </a:r>
            <a:r>
              <a:rPr kumimoji="1" lang="zh-CN" altLang="en-US" dirty="0"/>
              <a:t> </a:t>
            </a:r>
            <a:r>
              <a:rPr kumimoji="1" lang="en-US" altLang="zh-CN" dirty="0"/>
              <a:t>in</a:t>
            </a:r>
            <a:r>
              <a:rPr kumimoji="1" lang="zh-CN" altLang="en-US" dirty="0"/>
              <a:t> </a:t>
            </a:r>
            <a:r>
              <a:rPr kumimoji="1" lang="en-US" altLang="zh-CN" dirty="0"/>
              <a:t>background...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2161572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rootkit</a:t>
            </a:r>
            <a:r>
              <a:rPr kumimoji="1" lang="zh-CN" altLang="en-US" dirty="0"/>
              <a:t> </a:t>
            </a:r>
            <a:r>
              <a:rPr kumimoji="1" lang="en-US" altLang="zh-CN" dirty="0"/>
              <a:t>and</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any</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3392895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simple</a:t>
            </a:r>
            <a:r>
              <a:rPr kumimoji="1" lang="zh-CN" altLang="en-US" dirty="0"/>
              <a:t> </a:t>
            </a:r>
            <a:r>
              <a:rPr kumimoji="1" lang="en-US" altLang="zh-CN" dirty="0"/>
              <a:t>but</a:t>
            </a:r>
            <a:r>
              <a:rPr kumimoji="1" lang="zh-CN" altLang="en-US" dirty="0"/>
              <a:t> </a:t>
            </a:r>
            <a:r>
              <a:rPr kumimoji="1" lang="en-US" altLang="zh-CN" dirty="0"/>
              <a:t>effective</a:t>
            </a:r>
            <a:r>
              <a:rPr kumimoji="1" lang="zh-CN" altLang="en-US" dirty="0"/>
              <a:t> </a:t>
            </a:r>
            <a:r>
              <a:rPr kumimoji="1" lang="en-US" altLang="zh-CN" dirty="0"/>
              <a:t>since</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does</a:t>
            </a:r>
            <a:r>
              <a:rPr kumimoji="1" lang="zh-CN" altLang="en-US" dirty="0"/>
              <a:t> </a:t>
            </a:r>
            <a:r>
              <a:rPr kumimoji="1" lang="en-US" altLang="zh-CN" dirty="0"/>
              <a:t>contain</a:t>
            </a:r>
            <a:r>
              <a:rPr kumimoji="1" lang="zh-CN" altLang="en-US" dirty="0"/>
              <a:t> </a:t>
            </a:r>
            <a:r>
              <a:rPr kumimoji="1" lang="en-US" altLang="zh-CN" dirty="0"/>
              <a:t>many</a:t>
            </a:r>
            <a:r>
              <a:rPr kumimoji="1" lang="zh-CN" altLang="en-US" dirty="0"/>
              <a:t> </a:t>
            </a:r>
            <a:r>
              <a:rPr kumimoji="1" lang="en-US" altLang="zh-CN" dirty="0"/>
              <a:t>secrets.</a:t>
            </a:r>
            <a:r>
              <a:rPr kumimoji="1" lang="zh-CN" altLang="en-US" dirty="0"/>
              <a:t> </a:t>
            </a:r>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table</a:t>
            </a:r>
            <a:r>
              <a:rPr kumimoji="1" lang="zh-CN" altLang="en-US" dirty="0"/>
              <a:t> </a:t>
            </a:r>
            <a:r>
              <a:rPr kumimoji="1" lang="en-US" altLang="zh-CN" dirty="0"/>
              <a:t>from</a:t>
            </a:r>
            <a:r>
              <a:rPr kumimoji="1" lang="zh-CN" altLang="en-US" dirty="0"/>
              <a:t> </a:t>
            </a:r>
            <a:r>
              <a:rPr kumimoji="1" lang="en-US" altLang="zh-CN" dirty="0" err="1"/>
              <a:t>cleanOS</a:t>
            </a:r>
            <a:r>
              <a:rPr kumimoji="1" lang="en-US" altLang="zh-CN" dirty="0"/>
              <a:t>,</a:t>
            </a:r>
            <a:r>
              <a:rPr kumimoji="1" lang="zh-CN" altLang="en-US" dirty="0"/>
              <a:t> </a:t>
            </a:r>
            <a:r>
              <a:rPr kumimoji="1" lang="en-US" altLang="zh-CN" dirty="0"/>
              <a:t>OSDI'12</a:t>
            </a:r>
            <a:r>
              <a:rPr kumimoji="1" lang="zh-CN" altLang="en-US" dirty="0"/>
              <a:t> </a:t>
            </a:r>
            <a:r>
              <a:rPr kumimoji="1" lang="en-US" altLang="zh-CN" dirty="0"/>
              <a:t>paper.</a:t>
            </a:r>
          </a:p>
          <a:p>
            <a:r>
              <a:rPr kumimoji="1" lang="en-US" altLang="zh-CN" dirty="0"/>
              <a:t>It</a:t>
            </a:r>
            <a:r>
              <a:rPr kumimoji="1" lang="zh-CN" altLang="en-US" dirty="0"/>
              <a:t> </a:t>
            </a:r>
            <a:r>
              <a:rPr kumimoji="1" lang="en-US" altLang="zh-CN" dirty="0"/>
              <a:t>shows</a:t>
            </a:r>
            <a:r>
              <a:rPr kumimoji="1" lang="zh-CN" altLang="en-US" dirty="0"/>
              <a:t> </a:t>
            </a:r>
            <a:r>
              <a:rPr kumimoji="1" lang="en-US" altLang="zh-CN" dirty="0"/>
              <a:t>that</a:t>
            </a:r>
            <a:r>
              <a:rPr kumimoji="1" lang="zh-CN" altLang="en-US" dirty="0"/>
              <a:t> </a:t>
            </a:r>
            <a:r>
              <a:rPr kumimoji="1" lang="en-US" altLang="zh-CN" dirty="0"/>
              <a:t>many</a:t>
            </a:r>
            <a:r>
              <a:rPr kumimoji="1" lang="zh-CN" altLang="en-US" dirty="0"/>
              <a:t> </a:t>
            </a:r>
            <a:r>
              <a:rPr kumimoji="1" lang="en-US" altLang="zh-CN" dirty="0"/>
              <a:t>popular</a:t>
            </a:r>
            <a:r>
              <a:rPr kumimoji="1" lang="zh-CN" altLang="en-US" dirty="0"/>
              <a:t> </a:t>
            </a:r>
            <a:r>
              <a:rPr kumimoji="1" lang="en-US" altLang="zh-CN" dirty="0"/>
              <a:t>applications</a:t>
            </a:r>
            <a:r>
              <a:rPr kumimoji="1" lang="zh-CN" altLang="en-US" dirty="0"/>
              <a:t> </a:t>
            </a:r>
            <a:r>
              <a:rPr kumimoji="1" lang="en-US" altLang="zh-CN" dirty="0"/>
              <a:t>will</a:t>
            </a:r>
            <a:r>
              <a:rPr kumimoji="1" lang="zh-CN" altLang="en-US" dirty="0"/>
              <a:t> </a:t>
            </a:r>
            <a:r>
              <a:rPr kumimoji="1" lang="en-US" altLang="zh-CN" dirty="0"/>
              <a:t>leave</a:t>
            </a:r>
            <a:r>
              <a:rPr kumimoji="1" lang="zh-CN" altLang="en-US" dirty="0"/>
              <a:t> </a:t>
            </a:r>
            <a:r>
              <a:rPr kumimoji="1" lang="en-US" altLang="zh-CN" dirty="0"/>
              <a:t>residue</a:t>
            </a:r>
            <a:r>
              <a:rPr kumimoji="1" lang="zh-CN" altLang="en-US" dirty="0"/>
              <a:t> </a:t>
            </a:r>
            <a:r>
              <a:rPr kumimoji="1" lang="en-US" altLang="zh-CN" dirty="0"/>
              <a:t>of</a:t>
            </a:r>
            <a:r>
              <a:rPr kumimoji="1" lang="zh-CN" altLang="en-US" dirty="0"/>
              <a:t> </a:t>
            </a:r>
            <a:r>
              <a:rPr kumimoji="1" lang="en-US" altLang="zh-CN" dirty="0"/>
              <a:t>critical</a:t>
            </a:r>
            <a:r>
              <a:rPr kumimoji="1" lang="zh-CN" altLang="en-US" dirty="0"/>
              <a:t> </a:t>
            </a:r>
            <a:r>
              <a:rPr kumimoji="1" lang="en-US" altLang="zh-CN" dirty="0"/>
              <a:t>data</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For</a:t>
            </a:r>
            <a:r>
              <a:rPr kumimoji="1" lang="zh-CN" altLang="en-US" dirty="0"/>
              <a:t> </a:t>
            </a:r>
            <a:r>
              <a:rPr kumimoji="1" lang="en-US" altLang="zh-CN" dirty="0"/>
              <a:t>example,</a:t>
            </a:r>
          </a:p>
          <a:p>
            <a:r>
              <a:rPr kumimoji="1" lang="en-US" altLang="zh-CN" dirty="0"/>
              <a:t>the</a:t>
            </a:r>
            <a:r>
              <a:rPr kumimoji="1" lang="zh-CN" altLang="en-US" dirty="0"/>
              <a:t> </a:t>
            </a:r>
            <a:r>
              <a:rPr kumimoji="1" lang="en-US" altLang="zh-CN" dirty="0"/>
              <a:t>android's</a:t>
            </a:r>
            <a:r>
              <a:rPr kumimoji="1" lang="zh-CN" altLang="en-US" dirty="0"/>
              <a:t> </a:t>
            </a:r>
            <a:r>
              <a:rPr kumimoji="1" lang="en-US" altLang="zh-CN" dirty="0"/>
              <a:t>default</a:t>
            </a:r>
            <a:r>
              <a:rPr kumimoji="1" lang="zh-CN" altLang="en-US" dirty="0"/>
              <a:t> </a:t>
            </a:r>
            <a:r>
              <a:rPr kumimoji="1" lang="en-US" altLang="zh-CN" dirty="0"/>
              <a:t>email</a:t>
            </a:r>
            <a:r>
              <a:rPr kumimoji="1" lang="zh-CN" altLang="en-US" dirty="0"/>
              <a:t> </a:t>
            </a:r>
            <a:r>
              <a:rPr kumimoji="1" lang="en-US" altLang="zh-CN" dirty="0"/>
              <a:t>app,</a:t>
            </a:r>
            <a:r>
              <a:rPr kumimoji="1" lang="zh-CN" altLang="en-US" dirty="0"/>
              <a:t> </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2204807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might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also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steal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from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iOS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system,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once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enter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last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character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will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be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displayed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second.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If</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access</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framebuffer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capture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get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4102913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Cold</a:t>
            </a:r>
            <a:r>
              <a:rPr kumimoji="1" lang="zh-CN" altLang="en-US" dirty="0"/>
              <a:t> </a:t>
            </a:r>
            <a:r>
              <a:rPr kumimoji="1" lang="en-US" altLang="zh-CN" dirty="0"/>
              <a:t>boot</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possible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mobile</a:t>
            </a:r>
            <a:r>
              <a:rPr kumimoji="1" lang="zh-CN" altLang="en-US" dirty="0"/>
              <a:t> </a:t>
            </a:r>
            <a:r>
              <a:rPr kumimoji="1" lang="en-US" altLang="zh-CN" dirty="0"/>
              <a:t>device,</a:t>
            </a:r>
            <a:r>
              <a:rPr kumimoji="1" lang="zh-CN" altLang="en-US" dirty="0"/>
              <a:t> </a:t>
            </a:r>
            <a:r>
              <a:rPr kumimoji="1" lang="en-US" altLang="zh-CN" dirty="0"/>
              <a:t>which</a:t>
            </a:r>
            <a:r>
              <a:rPr kumimoji="1" lang="zh-CN" altLang="en-US" dirty="0"/>
              <a:t> </a:t>
            </a:r>
            <a:r>
              <a:rPr kumimoji="1" lang="en-US" altLang="zh-CN" dirty="0"/>
              <a:t>just</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an</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561597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a:t>
            </a:r>
            <a:r>
              <a:rPr kumimoji="1" lang="zh-CN" altLang="en-US" dirty="0"/>
              <a:t> </a:t>
            </a:r>
            <a:r>
              <a:rPr kumimoji="1" lang="en-US" altLang="zh-CN" dirty="0"/>
              <a:t>even</a:t>
            </a:r>
            <a:r>
              <a:rPr kumimoji="1" lang="zh-CN" altLang="en-US" dirty="0"/>
              <a:t> </a:t>
            </a:r>
            <a:r>
              <a:rPr kumimoji="1" lang="en-US" altLang="zh-CN" dirty="0"/>
              <a:t>more</a:t>
            </a:r>
            <a:r>
              <a:rPr kumimoji="1" lang="zh-CN" altLang="en-US" dirty="0"/>
              <a:t> </a:t>
            </a:r>
            <a:r>
              <a:rPr kumimoji="1" lang="en-US" altLang="zh-CN" dirty="0"/>
              <a:t>sophistic</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a:t>the</a:t>
            </a:r>
            <a:r>
              <a:rPr kumimoji="1" lang="zh-CN" altLang="en-US" dirty="0"/>
              <a:t> </a:t>
            </a:r>
            <a:r>
              <a:rPr kumimoji="1" lang="en-US" altLang="zh-CN" dirty="0"/>
              <a:t>motion-detector</a:t>
            </a:r>
            <a:r>
              <a:rPr kumimoji="1" lang="zh-CN" altLang="en-US" dirty="0"/>
              <a:t> </a:t>
            </a:r>
            <a:r>
              <a:rPr kumimoji="1" lang="en-US" altLang="zh-CN" dirty="0"/>
              <a:t>to</a:t>
            </a:r>
            <a:r>
              <a:rPr kumimoji="1" lang="zh-CN" altLang="en-US" dirty="0"/>
              <a:t> </a:t>
            </a:r>
            <a:r>
              <a:rPr kumimoji="1" lang="en-US" altLang="zh-CN" dirty="0"/>
              <a:t>guess</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just</a:t>
            </a:r>
            <a:r>
              <a:rPr kumimoji="1" lang="zh-CN" altLang="en-US" dirty="0"/>
              <a:t> </a:t>
            </a:r>
            <a:r>
              <a:rPr kumimoji="1" lang="en-US" altLang="zh-CN" dirty="0"/>
              <a:t>by</a:t>
            </a:r>
            <a:r>
              <a:rPr kumimoji="1" lang="zh-CN" altLang="en-US" dirty="0"/>
              <a:t> </a:t>
            </a:r>
            <a:r>
              <a:rPr kumimoji="1" lang="en-US" altLang="zh-CN" dirty="0"/>
              <a:t>learning</a:t>
            </a:r>
            <a:r>
              <a:rPr kumimoji="1" lang="zh-CN" altLang="en-US" dirty="0"/>
              <a:t> </a:t>
            </a:r>
            <a:r>
              <a:rPr kumimoji="1" lang="en-US" altLang="zh-CN" dirty="0"/>
              <a:t>the</a:t>
            </a:r>
            <a:r>
              <a:rPr kumimoji="1" lang="zh-CN" altLang="en-US" dirty="0"/>
              <a:t> </a:t>
            </a:r>
            <a:r>
              <a:rPr kumimoji="1" lang="en-US" altLang="zh-CN" dirty="0"/>
              <a:t>relationship</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PIN</a:t>
            </a:r>
            <a:r>
              <a:rPr kumimoji="1" lang="zh-CN" altLang="en-US" dirty="0"/>
              <a:t> </a:t>
            </a:r>
            <a:r>
              <a:rPr kumimoji="1" lang="en-US" altLang="zh-CN" dirty="0"/>
              <a:t>and</a:t>
            </a:r>
            <a:r>
              <a:rPr kumimoji="1" lang="zh-CN" altLang="en-US" dirty="0"/>
              <a:t> </a:t>
            </a:r>
            <a:r>
              <a:rPr kumimoji="1" lang="en-US" altLang="zh-CN" dirty="0"/>
              <a:t>phone's</a:t>
            </a:r>
            <a:r>
              <a:rPr kumimoji="1" lang="zh-CN" altLang="en-US" dirty="0"/>
              <a:t> </a:t>
            </a:r>
            <a:r>
              <a:rPr kumimoji="1" lang="en-US" altLang="zh-CN" dirty="0"/>
              <a:t>inclination</a:t>
            </a:r>
            <a:r>
              <a:rPr kumimoji="1" lang="zh-CN" altLang="en-US" dirty="0"/>
              <a:t> </a:t>
            </a:r>
            <a:r>
              <a:rPr kumimoji="1" lang="en-US" altLang="zh-CN" dirty="0"/>
              <a:t>when</a:t>
            </a:r>
            <a:r>
              <a:rPr kumimoji="1" lang="zh-CN" altLang="en-US" dirty="0"/>
              <a:t> </a:t>
            </a:r>
            <a:r>
              <a:rPr kumimoji="1" lang="en-US" altLang="zh-CN" dirty="0"/>
              <a:t>pressing</a:t>
            </a:r>
            <a:r>
              <a:rPr kumimoji="1" lang="zh-CN" altLang="en-US" dirty="0"/>
              <a:t> </a:t>
            </a:r>
            <a:r>
              <a:rPr kumimoji="1" lang="en-US" altLang="zh-CN" dirty="0"/>
              <a:t>the</a:t>
            </a:r>
            <a:r>
              <a:rPr kumimoji="1" lang="zh-CN" altLang="en-US" dirty="0"/>
              <a:t> </a:t>
            </a:r>
            <a:r>
              <a:rPr kumimoji="1" lang="en-US" altLang="zh-CN" dirty="0"/>
              <a:t>screen.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373049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 would show that an attack</a:t>
            </a:r>
            <a:r>
              <a:rPr lang="en-US" baseline="0" dirty="0"/>
              <a:t> is possible. Notice, however, that we don't know exactly how variable L is tainted by variable I as we do in a fully symbolic execution—we only know that the two variables are related. However, computing a fully symbolic execution is often intractable, thus giving dynamic taint analysis some merits as a higher-performance technique (in terms of computational efficiency).</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18</a:t>
            </a:fld>
            <a:endParaRPr lang="en-US"/>
          </a:p>
        </p:txBody>
      </p:sp>
    </p:spTree>
    <p:extLst>
      <p:ext uri="{BB962C8B-B14F-4D97-AF65-F5344CB8AC3E}">
        <p14:creationId xmlns:p14="http://schemas.microsoft.com/office/powerpoint/2010/main" val="3930022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19</a:t>
            </a:fld>
            <a:endParaRPr lang="en-US"/>
          </a:p>
        </p:txBody>
      </p:sp>
    </p:spTree>
    <p:extLst>
      <p:ext uri="{BB962C8B-B14F-4D97-AF65-F5344CB8AC3E}">
        <p14:creationId xmlns:p14="http://schemas.microsoft.com/office/powerpoint/2010/main" val="3695443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a:t>
            </a:r>
            <a:r>
              <a:rPr lang="en-US" baseline="0" dirty="0"/>
              <a:t> would show that an attack is not possible.</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23</a:t>
            </a:fld>
            <a:endParaRPr lang="en-US"/>
          </a:p>
        </p:txBody>
      </p:sp>
    </p:spTree>
    <p:extLst>
      <p:ext uri="{BB962C8B-B14F-4D97-AF65-F5344CB8AC3E}">
        <p14:creationId xmlns:p14="http://schemas.microsoft.com/office/powerpoint/2010/main" val="2151123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figure from the conference</a:t>
            </a:r>
            <a:r>
              <a:rPr lang="en-US" baseline="0" dirty="0"/>
              <a:t> paper describing </a:t>
            </a:r>
            <a:r>
              <a:rPr lang="en-US" baseline="0" dirty="0" err="1"/>
              <a:t>TaintDroid</a:t>
            </a:r>
            <a:r>
              <a:rPr lang="en-US" baseline="0" dirty="0"/>
              <a:t>. It shows where, at a high level, the various kinds of taint analysis are done. There are 4 "granularities" of taint analysis used in </a:t>
            </a:r>
            <a:r>
              <a:rPr lang="en-US" baseline="0" dirty="0" err="1"/>
              <a:t>TaintDroid</a:t>
            </a:r>
            <a:r>
              <a:rPr lang="en-US" baseline="0" dirty="0"/>
              <a:t>, including message-level, variable-level, method-level, and file-level.</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24</a:t>
            </a:fld>
            <a:endParaRPr lang="en-US"/>
          </a:p>
        </p:txBody>
      </p:sp>
    </p:spTree>
    <p:extLst>
      <p:ext uri="{BB962C8B-B14F-4D97-AF65-F5344CB8AC3E}">
        <p14:creationId xmlns:p14="http://schemas.microsoft.com/office/powerpoint/2010/main" val="260500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Sensitive information is </a:t>
            </a:r>
            <a:r>
              <a:rPr lang="en-US" dirty="0" err="1"/>
              <a:t>ﬁrst</a:t>
            </a:r>
            <a:r>
              <a:rPr lang="en-US" dirty="0"/>
              <a:t> </a:t>
            </a:r>
            <a:r>
              <a:rPr lang="en-US" dirty="0" err="1"/>
              <a:t>identiﬁed</a:t>
            </a:r>
            <a:r>
              <a:rPr lang="en-US" dirty="0"/>
              <a:t> at a taint source, where a taint marking indicating the information type is assigned. Dynamic taint</a:t>
            </a:r>
          </a:p>
          <a:p>
            <a:r>
              <a:rPr lang="en-US" dirty="0"/>
              <a:t>analysis tracks how labeled data impacts other data in a way that might leak the original sensitive information.</a:t>
            </a:r>
          </a:p>
          <a:p>
            <a:r>
              <a:rPr lang="en-US" dirty="0"/>
              <a:t>Finally, the impacted data is </a:t>
            </a:r>
            <a:r>
              <a:rPr lang="en-US" dirty="0" err="1"/>
              <a:t>identiﬁed</a:t>
            </a:r>
            <a:r>
              <a:rPr lang="en-US" dirty="0"/>
              <a:t> before it leaves the system at a taint sink (usually the network interface).</a:t>
            </a:r>
          </a:p>
          <a:p>
            <a:endParaRPr lang="en-US" dirty="0"/>
          </a:p>
          <a:p>
            <a:r>
              <a:rPr lang="en-US" dirty="0"/>
              <a:t>possible false positive</a:t>
            </a:r>
          </a:p>
        </p:txBody>
      </p:sp>
      <p:sp>
        <p:nvSpPr>
          <p:cNvPr id="4" name="Slide Number Placeholder 3"/>
          <p:cNvSpPr>
            <a:spLocks noGrp="1"/>
          </p:cNvSpPr>
          <p:nvPr>
            <p:ph type="sldNum" sz="quarter" idx="10"/>
          </p:nvPr>
        </p:nvSpPr>
        <p:spPr/>
        <p:txBody>
          <a:bodyPr/>
          <a:lstStyle/>
          <a:p>
            <a:fld id="{2718EED5-28DD-4846-9B92-A98F38773B74}"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024135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29</a:t>
            </a:fld>
            <a:endParaRPr lang="zh-CN" altLang="en-US"/>
          </a:p>
        </p:txBody>
      </p:sp>
    </p:spTree>
    <p:extLst>
      <p:ext uri="{BB962C8B-B14F-4D97-AF65-F5344CB8AC3E}">
        <p14:creationId xmlns:p14="http://schemas.microsoft.com/office/powerpoint/2010/main" val="3488556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greater than zero, a heap buffer is allocated. </a:t>
            </a:r>
          </a:p>
          <a:p>
            <a:r>
              <a:rPr lang="en-US" altLang="zh-CN" sz="1200" kern="1200" dirty="0">
                <a:solidFill>
                  <a:schemeClr val="tx1"/>
                </a:solidFill>
                <a:effectLst/>
                <a:latin typeface="+mn-lt"/>
                <a:ea typeface="+mn-ea"/>
                <a:cs typeface="+mn-cs"/>
              </a:rPr>
              <a:t>The heap buffer pointed to by </a:t>
            </a:r>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allocated (see lines 171 and 172). </a:t>
            </a:r>
          </a:p>
          <a:p>
            <a:r>
              <a:rPr lang="en-US" altLang="zh-CN" sz="1200" kern="1200" dirty="0">
                <a:solidFill>
                  <a:schemeClr val="tx1"/>
                </a:solidFill>
                <a:effectLst/>
                <a:latin typeface="+mn-lt"/>
                <a:ea typeface="+mn-ea"/>
                <a:cs typeface="+mn-cs"/>
              </a:rPr>
              <a:t>Data from the media file is copied into the heap buffer, while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used as an array index into the buffer (see lines 178–181). </a:t>
            </a:r>
          </a:p>
          <a:p>
            <a:r>
              <a:rPr lang="en-US" altLang="zh-CN" sz="1200" kern="1200" dirty="0">
                <a:solidFill>
                  <a:schemeClr val="tx1"/>
                </a:solidFill>
                <a:effectLst/>
                <a:latin typeface="+mn-lt"/>
                <a:ea typeface="+mn-ea"/>
                <a:cs typeface="+mn-cs"/>
              </a:rPr>
              <a:t>When this behavior occurs, there is no security problem.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745063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less than zero, the heap buffer isn't allocated. </a:t>
            </a:r>
          </a:p>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still points to memory address NULL. </a:t>
            </a:r>
          </a:p>
          <a:p>
            <a:r>
              <a:rPr lang="en-US" altLang="zh-CN" sz="1200" kern="1200" dirty="0">
                <a:solidFill>
                  <a:schemeClr val="tx1"/>
                </a:solidFill>
                <a:effectLst/>
                <a:latin typeface="+mn-lt"/>
                <a:ea typeface="+mn-ea"/>
                <a:cs typeface="+mn-cs"/>
              </a:rPr>
              <a:t>The resulting NULL pointer is then dereferenced by the user- controlled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and four 32-bit values of user- controlled data are assigned to the dereferenced locations (see lines 178–181). </a:t>
            </a:r>
          </a:p>
          <a:p>
            <a:r>
              <a:rPr lang="en-US" altLang="zh-CN" sz="1200" kern="1200" dirty="0">
                <a:solidFill>
                  <a:schemeClr val="tx1"/>
                </a:solidFill>
                <a:effectLst/>
                <a:latin typeface="+mn-lt"/>
                <a:ea typeface="+mn-ea"/>
                <a:cs typeface="+mn-cs"/>
              </a:rPr>
              <a:t>Four user-controlled memory locations can be overwritten with four user-controlled data bytes each.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3287079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F67DA8-9A62-5645-BBFD-50425EAC4D99}" type="slidenum">
              <a:rPr lang="en-US" smtClean="0"/>
              <a:t>44</a:t>
            </a:fld>
            <a:endParaRPr lang="en-US"/>
          </a:p>
        </p:txBody>
      </p:sp>
    </p:spTree>
    <p:extLst>
      <p:ext uri="{BB962C8B-B14F-4D97-AF65-F5344CB8AC3E}">
        <p14:creationId xmlns:p14="http://schemas.microsoft.com/office/powerpoint/2010/main" val="2884734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88F67DA8-9A62-5645-BBFD-50425EAC4D99}" type="slidenum">
              <a:rPr lang="en-US" smtClean="0"/>
              <a:t>45</a:t>
            </a:fld>
            <a:endParaRPr lang="en-US"/>
          </a:p>
        </p:txBody>
      </p:sp>
    </p:spTree>
    <p:extLst>
      <p:ext uri="{BB962C8B-B14F-4D97-AF65-F5344CB8AC3E}">
        <p14:creationId xmlns:p14="http://schemas.microsoft.com/office/powerpoint/2010/main" val="862856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a:t>
            </a:r>
            <a:r>
              <a:rPr lang="zh-CN" altLang="en-US" dirty="0"/>
              <a:t> </a:t>
            </a:r>
            <a:r>
              <a:rPr lang="en-US" altLang="zh-CN" dirty="0"/>
              <a:t>basic</a:t>
            </a:r>
            <a:r>
              <a:rPr lang="zh-CN" altLang="en-US" dirty="0"/>
              <a:t> </a:t>
            </a:r>
            <a:r>
              <a:rPr lang="en-US" altLang="zh-CN" dirty="0"/>
              <a:t>idea</a:t>
            </a:r>
            <a:r>
              <a:rPr lang="zh-CN" altLang="en-US" dirty="0"/>
              <a:t> </a:t>
            </a:r>
            <a:r>
              <a:rPr lang="en-US" altLang="zh-CN" dirty="0"/>
              <a:t>is</a:t>
            </a:r>
            <a:r>
              <a:rPr lang="zh-CN" altLang="en-US" dirty="0"/>
              <a:t> </a:t>
            </a:r>
            <a:r>
              <a:rPr lang="en-US" altLang="zh-CN" dirty="0"/>
              <a:t>to</a:t>
            </a:r>
            <a:r>
              <a:rPr lang="zh-CN" altLang="en-US" dirty="0"/>
              <a:t> </a:t>
            </a:r>
            <a:r>
              <a:rPr lang="en-US" altLang="zh-CN" dirty="0"/>
              <a:t>adopt</a:t>
            </a:r>
            <a:r>
              <a:rPr lang="zh-CN" altLang="en-US" dirty="0"/>
              <a:t> </a:t>
            </a:r>
            <a:r>
              <a:rPr lang="en-US" altLang="zh-CN" dirty="0"/>
              <a:t>security-oriented</a:t>
            </a:r>
            <a:r>
              <a:rPr lang="zh-CN" altLang="en-US" dirty="0"/>
              <a:t> </a:t>
            </a:r>
            <a:r>
              <a:rPr lang="en-US" altLang="zh-CN" dirty="0"/>
              <a:t>offloading.</a:t>
            </a:r>
            <a:r>
              <a:rPr lang="zh-CN" altLang="en-US" dirty="0"/>
              <a:t> </a:t>
            </a:r>
            <a:r>
              <a:rPr lang="en-US" altLang="zh-CN" dirty="0"/>
              <a:t>An</a:t>
            </a:r>
            <a:r>
              <a:rPr lang="zh-CN" altLang="en-US" dirty="0"/>
              <a:t> </a:t>
            </a:r>
            <a:r>
              <a:rPr lang="en-US" altLang="zh-CN" dirty="0"/>
              <a:t>app</a:t>
            </a:r>
            <a:r>
              <a:rPr lang="zh-CN" altLang="en-US" dirty="0"/>
              <a:t> </a:t>
            </a:r>
            <a:r>
              <a:rPr lang="en-US" altLang="zh-CN" dirty="0"/>
              <a:t>is</a:t>
            </a:r>
            <a:r>
              <a:rPr lang="zh-CN" altLang="en-US" dirty="0"/>
              <a:t> </a:t>
            </a:r>
            <a:r>
              <a:rPr lang="en-US" altLang="zh-CN" dirty="0"/>
              <a:t>offloaded</a:t>
            </a:r>
            <a:r>
              <a:rPr lang="zh-CN" altLang="en-US" dirty="0"/>
              <a:t> </a:t>
            </a:r>
            <a:r>
              <a:rPr lang="en-US" altLang="zh-CN" dirty="0"/>
              <a:t>to</a:t>
            </a:r>
            <a:r>
              <a:rPr lang="zh-CN" altLang="en-US" dirty="0"/>
              <a:t> </a:t>
            </a:r>
            <a:r>
              <a:rPr lang="en-US" altLang="zh-CN" dirty="0"/>
              <a:t>xxx,</a:t>
            </a:r>
            <a:r>
              <a:rPr lang="zh-CN" altLang="en-US" dirty="0"/>
              <a:t> </a:t>
            </a:r>
            <a:r>
              <a:rPr lang="en-US" altLang="zh-CN" dirty="0"/>
              <a:t>migrated</a:t>
            </a:r>
            <a:r>
              <a:rPr lang="zh-CN" altLang="en-US" dirty="0"/>
              <a:t> </a:t>
            </a:r>
            <a:r>
              <a:rPr lang="en-US" altLang="zh-CN" dirty="0"/>
              <a:t>back...</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2499268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But if receiver is also sending to the sender (i.e., if they're     both sending), the receiver might use that sequence number.  So     adversary could replay in the other direction (a "reflection"     attack)   - Solution: Use different keys in each direction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53</a:t>
            </a:fld>
            <a:endParaRPr lang="zh-CN" altLang="en-US"/>
          </a:p>
        </p:txBody>
      </p:sp>
    </p:spTree>
    <p:extLst>
      <p:ext uri="{BB962C8B-B14F-4D97-AF65-F5344CB8AC3E}">
        <p14:creationId xmlns:p14="http://schemas.microsoft.com/office/powerpoint/2010/main" val="4072130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i="0" u="none" strike="noStrike" kern="1200" dirty="0" err="1">
                <a:solidFill>
                  <a:schemeClr val="tx1"/>
                </a:solidFill>
                <a:effectLst/>
                <a:latin typeface="+mn-lt"/>
                <a:ea typeface="+mn-ea"/>
                <a:cs typeface="+mn-cs"/>
              </a:rPr>
              <a:t>g^i</a:t>
            </a:r>
            <a:r>
              <a:rPr lang="en" altLang="zh-CN" sz="1200" b="0" i="0" u="none" strike="noStrike" kern="1200" dirty="0">
                <a:solidFill>
                  <a:schemeClr val="tx1"/>
                </a:solidFill>
                <a:effectLst/>
                <a:latin typeface="+mn-lt"/>
                <a:ea typeface="+mn-ea"/>
                <a:cs typeface="+mn-cs"/>
              </a:rPr>
              <a:t> mod p ≠ </a:t>
            </a:r>
            <a:r>
              <a:rPr lang="en" altLang="zh-CN" sz="1200" b="0" i="0" u="none" strike="noStrike" kern="1200" dirty="0" err="1">
                <a:solidFill>
                  <a:schemeClr val="tx1"/>
                </a:solidFill>
                <a:effectLst/>
                <a:latin typeface="+mn-lt"/>
                <a:ea typeface="+mn-ea"/>
                <a:cs typeface="+mn-cs"/>
              </a:rPr>
              <a:t>g^j</a:t>
            </a:r>
            <a:r>
              <a:rPr lang="en" altLang="zh-CN" sz="1200" b="0" i="0" u="none" strike="noStrike" kern="1200" dirty="0">
                <a:solidFill>
                  <a:schemeClr val="tx1"/>
                </a:solidFill>
                <a:effectLst/>
                <a:latin typeface="+mn-lt"/>
                <a:ea typeface="+mn-ea"/>
                <a:cs typeface="+mn-cs"/>
              </a:rPr>
              <a:t> mod p </a:t>
            </a:r>
            <a:r>
              <a:rPr lang="zh-CN" altLang="e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为素数），其中</a:t>
            </a:r>
            <a:r>
              <a:rPr lang="en" altLang="zh-CN" sz="1200" b="0" i="0" u="none" strike="noStrike" kern="1200" dirty="0" err="1">
                <a:solidFill>
                  <a:schemeClr val="tx1"/>
                </a:solidFill>
                <a:effectLst/>
                <a:latin typeface="+mn-lt"/>
                <a:ea typeface="+mn-ea"/>
                <a:cs typeface="+mn-cs"/>
              </a:rPr>
              <a:t>i≠j</a:t>
            </a:r>
            <a:r>
              <a:rPr lang="zh-CN" altLang="en-US" sz="1200" b="0" i="0" u="none" strike="noStrike" kern="1200" dirty="0">
                <a:solidFill>
                  <a:schemeClr val="tx1"/>
                </a:solidFill>
                <a:effectLst/>
                <a:latin typeface="+mn-lt"/>
                <a:ea typeface="+mn-ea"/>
                <a:cs typeface="+mn-cs"/>
              </a:rPr>
              <a:t>且</a:t>
            </a:r>
            <a:r>
              <a:rPr lang="en" altLang="zh-CN" sz="1200" b="0" i="0" u="none" strike="noStrike" kern="1200" dirty="0" err="1">
                <a:solidFill>
                  <a:schemeClr val="tx1"/>
                </a:solidFill>
                <a:effectLst/>
                <a:latin typeface="+mn-lt"/>
                <a:ea typeface="+mn-ea"/>
                <a:cs typeface="+mn-cs"/>
              </a:rPr>
              <a:t>i</a:t>
            </a:r>
            <a:r>
              <a:rPr lang="en" altLang="zh-CN" sz="1200" b="0" i="0" u="none" strike="noStrike" kern="1200" dirty="0">
                <a:solidFill>
                  <a:schemeClr val="tx1"/>
                </a:solidFill>
                <a:effectLst/>
                <a:latin typeface="+mn-lt"/>
                <a:ea typeface="+mn-ea"/>
                <a:cs typeface="+mn-cs"/>
              </a:rPr>
              <a:t>, j</a:t>
            </a:r>
            <a:r>
              <a:rPr lang="zh-CN" altLang="en-US" sz="1200" b="0" i="0" u="none" strike="noStrike" kern="1200" dirty="0">
                <a:solidFill>
                  <a:schemeClr val="tx1"/>
                </a:solidFill>
                <a:effectLst/>
                <a:latin typeface="+mn-lt"/>
                <a:ea typeface="+mn-ea"/>
                <a:cs typeface="+mn-cs"/>
              </a:rPr>
              <a:t>介于</a:t>
            </a:r>
            <a:r>
              <a:rPr lang="en-US" altLang="zh-CN" sz="1200" b="0" i="0" u="none" strike="noStrike" kern="1200" dirty="0">
                <a:solidFill>
                  <a:schemeClr val="tx1"/>
                </a:solidFill>
                <a:effectLst/>
                <a:latin typeface="+mn-lt"/>
                <a:ea typeface="+mn-ea"/>
                <a:cs typeface="+mn-cs"/>
              </a:rPr>
              <a:t>1</a:t>
            </a:r>
            <a:r>
              <a:rPr lang="zh-CN" altLang="en-US" sz="1200" b="0" i="0" u="none" strike="noStrike" kern="1200" dirty="0">
                <a:solidFill>
                  <a:schemeClr val="tx1"/>
                </a:solidFill>
                <a:effectLst/>
                <a:latin typeface="+mn-lt"/>
                <a:ea typeface="+mn-ea"/>
                <a:cs typeface="+mn-cs"/>
              </a:rPr>
              <a:t>至</a:t>
            </a:r>
            <a:r>
              <a:rPr lang="en-US" altLang="zh-C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p-1)</a:t>
            </a:r>
            <a:r>
              <a:rPr lang="zh-CN" altLang="en-US" sz="1200" b="0" i="0" u="none" strike="noStrike" kern="1200" dirty="0">
                <a:solidFill>
                  <a:schemeClr val="tx1"/>
                </a:solidFill>
                <a:effectLst/>
                <a:latin typeface="+mn-lt"/>
                <a:ea typeface="+mn-ea"/>
                <a:cs typeface="+mn-cs"/>
              </a:rPr>
              <a:t>之间，则</a:t>
            </a:r>
            <a:r>
              <a:rPr lang="en" altLang="zh-CN" sz="1200" b="0" i="0" u="none" strike="noStrike" kern="1200" dirty="0">
                <a:solidFill>
                  <a:schemeClr val="tx1"/>
                </a:solidFill>
                <a:effectLst/>
                <a:latin typeface="+mn-lt"/>
                <a:ea typeface="+mn-ea"/>
                <a:cs typeface="+mn-cs"/>
              </a:rPr>
              <a:t>g</a:t>
            </a:r>
            <a:r>
              <a:rPr lang="zh-CN" altLang="en-US" sz="1200" b="0" i="0" u="none" strike="noStrike" kern="1200" dirty="0">
                <a:solidFill>
                  <a:schemeClr val="tx1"/>
                </a:solidFill>
                <a:effectLst/>
                <a:latin typeface="+mn-lt"/>
                <a:ea typeface="+mn-ea"/>
                <a:cs typeface="+mn-cs"/>
              </a:rPr>
              <a:t>为</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的原根</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55</a:t>
            </a:fld>
            <a:endParaRPr lang="zh-CN" altLang="en-US"/>
          </a:p>
        </p:txBody>
      </p:sp>
    </p:spTree>
    <p:extLst>
      <p:ext uri="{BB962C8B-B14F-4D97-AF65-F5344CB8AC3E}">
        <p14:creationId xmlns:p14="http://schemas.microsoft.com/office/powerpoint/2010/main" val="362174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56</a:t>
            </a:fld>
            <a:endParaRPr lang="zh-CN" altLang="en-US"/>
          </a:p>
        </p:txBody>
      </p:sp>
    </p:spTree>
    <p:extLst>
      <p:ext uri="{BB962C8B-B14F-4D97-AF65-F5344CB8AC3E}">
        <p14:creationId xmlns:p14="http://schemas.microsoft.com/office/powerpoint/2010/main" val="2605391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600" b="1" dirty="0"/>
              <a:t>Alternative: avoid CAs by using public keys as names (protocols: SPKI/SDSI)</a:t>
            </a:r>
            <a:endParaRPr kumimoji="1" lang="zh-CN" altLang="en-US" sz="1600" b="1" dirty="0"/>
          </a:p>
          <a:p>
            <a:pPr lvl="1"/>
            <a:r>
              <a:rPr kumimoji="1" lang="en-US" altLang="zh-CN" sz="1400" dirty="0"/>
              <a:t>Works well for names that users do not have to remember/enter</a:t>
            </a:r>
            <a:endParaRPr kumimoji="1" lang="zh-CN" altLang="en-US" sz="1400" dirty="0"/>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61</a:t>
            </a:fld>
            <a:endParaRPr lang="zh-CN" altLang="en-US"/>
          </a:p>
        </p:txBody>
      </p:sp>
    </p:spTree>
    <p:extLst>
      <p:ext uri="{BB962C8B-B14F-4D97-AF65-F5344CB8AC3E}">
        <p14:creationId xmlns:p14="http://schemas.microsoft.com/office/powerpoint/2010/main" val="3616648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pre-master-key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random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number</a:t>
            </a:r>
            <a:endParaRPr lang="zh-CN" altLang="en-US" sz="1200" b="0" i="0" kern="1200" dirty="0">
              <a:solidFill>
                <a:schemeClr val="tx1"/>
              </a:solidFill>
              <a:effectLst/>
              <a:latin typeface="+mn-lt"/>
              <a:ea typeface="+mn-ea"/>
              <a:cs typeface="+mn-cs"/>
            </a:endParaRPr>
          </a:p>
          <a:p>
            <a:r>
              <a:rPr kumimoji="1" lang="en-US" altLang="zh-CN" sz="1200" b="0" i="0" kern="1200" dirty="0">
                <a:solidFill>
                  <a:schemeClr val="tx1"/>
                </a:solidFill>
                <a:effectLst/>
                <a:latin typeface="+mn-lt"/>
                <a:ea typeface="+mn-ea"/>
                <a:cs typeface="+mn-cs"/>
              </a:rPr>
              <a:t>PRF:</a:t>
            </a:r>
            <a:r>
              <a:rPr kumimoji="1" lang="zh-CN" altLang="en-US" sz="1200" b="0" i="0" kern="1200" dirty="0">
                <a:solidFill>
                  <a:schemeClr val="tx1"/>
                </a:solidFill>
                <a:effectLst/>
                <a:latin typeface="+mn-lt"/>
                <a:ea typeface="+mn-ea"/>
                <a:cs typeface="+mn-cs"/>
              </a:rPr>
              <a:t> </a:t>
            </a:r>
            <a:r>
              <a:rPr kumimoji="1" lang="en-US" altLang="zh-CN" sz="1200" b="0" i="0" kern="1200" dirty="0">
                <a:solidFill>
                  <a:schemeClr val="tx1"/>
                </a:solidFill>
                <a:effectLst/>
                <a:latin typeface="+mn-lt"/>
                <a:ea typeface="+mn-ea"/>
                <a:cs typeface="+mn-cs"/>
              </a:rPr>
              <a:t>pseudo random function</a:t>
            </a:r>
          </a:p>
          <a:p>
            <a:endParaRPr kumimoji="1"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Master key is a 48-byte sequence</a:t>
            </a:r>
          </a:p>
          <a:p>
            <a:endParaRPr kumimoji="1" lang="en-US" altLang="zh-CN" sz="1200" b="0" i="0" kern="1200" dirty="0">
              <a:solidFill>
                <a:schemeClr val="tx1"/>
              </a:solidFill>
              <a:effectLst/>
              <a:latin typeface="+mn-lt"/>
              <a:ea typeface="+mn-ea"/>
              <a:cs typeface="+mn-cs"/>
            </a:endParaRPr>
          </a:p>
          <a:p>
            <a:r>
              <a:rPr kumimoji="1" lang="en-US" altLang="zh-CN" dirty="0"/>
              <a:t>https://crypto.stackexchange.com/questions/1139/what-is-the-purpose-of-four-different-secrets-shared-by-client-and-server-in-ssl</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62</a:t>
            </a:fld>
            <a:endParaRPr lang="zh-CN" altLang="en-US"/>
          </a:p>
        </p:txBody>
      </p:sp>
    </p:spTree>
    <p:extLst>
      <p:ext uri="{BB962C8B-B14F-4D97-AF65-F5344CB8AC3E}">
        <p14:creationId xmlns:p14="http://schemas.microsoft.com/office/powerpoint/2010/main" val="3150892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2020/12/15</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2020/12/15</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atin typeface="Arial" panose="020B0604020202020204" pitchFamily="34" charset="0"/>
                <a:cs typeface="Arial" panose="020B0604020202020204" pitchFamily="34" charset="0"/>
              </a:defRPr>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2020/12/15</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2020/12/15</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users.ece.cmu.edu/~dbrumley/courses/18487-f10/files/taint-analysis-overview.pdf"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7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Security</a:t>
            </a:r>
            <a:endParaRPr kumimoji="1" lang="zh-CN" altLang="en-US" sz="4400" dirty="0">
              <a:solidFill>
                <a:schemeClr val="bg1"/>
              </a:solidFill>
              <a:ea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lvl="0" algn="l"/>
            <a:r>
              <a:rPr lang="en-US" altLang="zh-CN" sz="1600" dirty="0">
                <a:solidFill>
                  <a:prstClr val="white"/>
                </a:solidFill>
              </a:rPr>
              <a:t>C</a:t>
            </a:r>
            <a:r>
              <a:rPr lang="en-US" altLang="zh-CN" sz="1600" dirty="0">
                <a:solidFill>
                  <a:srgbClr val="1F497D">
                    <a:lumMod val="20000"/>
                    <a:lumOff val="80000"/>
                  </a:srgbClr>
                </a:solidFill>
              </a:rPr>
              <a:t>omputer</a:t>
            </a:r>
            <a:r>
              <a:rPr lang="zh-CN" altLang="en-US" sz="1600" dirty="0">
                <a:solidFill>
                  <a:prstClr val="white"/>
                </a:solidFill>
              </a:rPr>
              <a:t> </a:t>
            </a:r>
            <a:r>
              <a:rPr lang="en-US" altLang="zh-CN" sz="1600" dirty="0">
                <a:solidFill>
                  <a:prstClr val="white"/>
                </a:solidFill>
              </a:rPr>
              <a:t>S</a:t>
            </a:r>
            <a:r>
              <a:rPr lang="en-US" altLang="zh-CN" sz="1600" dirty="0">
                <a:solidFill>
                  <a:srgbClr val="1F497D">
                    <a:lumMod val="20000"/>
                    <a:lumOff val="80000"/>
                  </a:srgbClr>
                </a:solidFill>
              </a:rPr>
              <a:t>ystem</a:t>
            </a:r>
            <a:r>
              <a:rPr lang="zh-CN" altLang="en-US" sz="1600" dirty="0">
                <a:solidFill>
                  <a:prstClr val="white"/>
                </a:solidFill>
              </a:rPr>
              <a:t> </a:t>
            </a:r>
            <a:r>
              <a:rPr lang="en-US" altLang="zh-CN" sz="1600" dirty="0">
                <a:solidFill>
                  <a:prstClr val="white"/>
                </a:solidFill>
              </a:rPr>
              <a:t>E</a:t>
            </a:r>
            <a:r>
              <a:rPr lang="en-US" altLang="zh-CN" sz="1600" dirty="0">
                <a:solidFill>
                  <a:srgbClr val="1F497D">
                    <a:lumMod val="20000"/>
                    <a:lumOff val="80000"/>
                  </a:srgbClr>
                </a:solidFill>
              </a:rPr>
              <a:t>ngineering</a:t>
            </a:r>
            <a:r>
              <a:rPr lang="en-US" altLang="zh-CN" sz="1600" dirty="0">
                <a:solidFill>
                  <a:prstClr val="white"/>
                </a:solidFill>
              </a:rPr>
              <a:t>,</a:t>
            </a:r>
            <a:r>
              <a:rPr lang="zh-CN" altLang="en-US" sz="1600" dirty="0">
                <a:solidFill>
                  <a:prstClr val="white"/>
                </a:solidFill>
              </a:rPr>
              <a:t> </a:t>
            </a:r>
            <a:r>
              <a:rPr lang="en-US" altLang="zh-CN" sz="1600" dirty="0">
                <a:solidFill>
                  <a:prstClr val="white"/>
                </a:solidFill>
              </a:rPr>
              <a:t>Fall</a:t>
            </a:r>
            <a:r>
              <a:rPr lang="zh-CN" altLang="en-US" sz="1600" dirty="0">
                <a:solidFill>
                  <a:prstClr val="white"/>
                </a:solidFill>
              </a:rPr>
              <a:t> </a:t>
            </a:r>
            <a:r>
              <a:rPr lang="en-US" altLang="zh-CN" sz="1600" dirty="0">
                <a:solidFill>
                  <a:prstClr val="white"/>
                </a:solidFill>
              </a:rPr>
              <a:t>2020</a:t>
            </a:r>
            <a:r>
              <a:rPr lang="zh-CN" altLang="en-US" sz="1600" dirty="0">
                <a:solidFill>
                  <a:prstClr val="white"/>
                </a:solidFill>
              </a:rPr>
              <a:t> </a:t>
            </a:r>
            <a:r>
              <a:rPr lang="en-US" altLang="zh-CN" sz="1600" dirty="0">
                <a:solidFill>
                  <a:srgbClr val="1F497D">
                    <a:lumMod val="20000"/>
                    <a:lumOff val="80000"/>
                  </a:srgbClr>
                </a:solidFill>
              </a:rPr>
              <a:t>(IPADS,</a:t>
            </a:r>
            <a:r>
              <a:rPr lang="zh-CN" altLang="en-US" sz="1600" dirty="0">
                <a:solidFill>
                  <a:srgbClr val="1F497D">
                    <a:lumMod val="20000"/>
                    <a:lumOff val="80000"/>
                  </a:srgbClr>
                </a:solidFill>
              </a:rPr>
              <a:t> </a:t>
            </a:r>
            <a:r>
              <a:rPr lang="en-US" altLang="zh-CN" sz="1600" dirty="0">
                <a:solidFill>
                  <a:srgbClr val="1F497D">
                    <a:lumMod val="20000"/>
                    <a:lumOff val="80000"/>
                  </a:srgbClr>
                </a:solidFill>
              </a:rPr>
              <a:t>SJTU)</a:t>
            </a:r>
            <a:endParaRPr lang="zh-CN" altLang="en-US" sz="1600" dirty="0">
              <a:solidFill>
                <a:srgbClr val="1F497D">
                  <a:lumMod val="20000"/>
                  <a:lumOff val="80000"/>
                </a:srgbClr>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Arial" panose="020B0604020202020204" pitchFamily="34" charset="0"/>
              <a:ea typeface="+mn-ea"/>
              <a:cs typeface="Arial" panose="020B0604020202020204" pitchFamily="34" charset="0"/>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Arial" panose="020B0604020202020204" pitchFamily="34" charset="0"/>
                <a:cs typeface="Arial" panose="020B0604020202020204" pitchFamily="34" charset="0"/>
                <a:sym typeface="+mn-lt"/>
              </a:rPr>
              <a:t>Data</a:t>
            </a:r>
            <a:r>
              <a:rPr lang="zh-CN" altLang="en-US" sz="2800" dirty="0">
                <a:solidFill>
                  <a:schemeClr val="accent1"/>
                </a:solidFill>
                <a:latin typeface="Arial" panose="020B0604020202020204" pitchFamily="34" charset="0"/>
                <a:cs typeface="Arial" panose="020B0604020202020204" pitchFamily="34" charset="0"/>
                <a:sym typeface="+mn-lt"/>
              </a:rPr>
              <a:t> </a:t>
            </a:r>
            <a:r>
              <a:rPr lang="en-US" altLang="zh-CN" sz="2800" dirty="0">
                <a:solidFill>
                  <a:schemeClr val="accent1"/>
                </a:solidFill>
                <a:latin typeface="Arial" panose="020B0604020202020204" pitchFamily="34" charset="0"/>
                <a:cs typeface="Arial" panose="020B0604020202020204" pitchFamily="34" charset="0"/>
                <a:sym typeface="+mn-lt"/>
              </a:rPr>
              <a:t>Flow</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Arial" panose="020B0604020202020204" pitchFamily="34" charset="0"/>
                <a:cs typeface="Arial" panose="020B0604020202020204" pitchFamily="34" charset="0"/>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t>Usage-1:</a:t>
            </a:r>
            <a:r>
              <a:rPr lang="zh-CN" altLang="en-US" dirty="0"/>
              <a:t> </a:t>
            </a:r>
            <a:r>
              <a:rPr lang="en-US" altLang="zh-CN" dirty="0"/>
              <a:t>protect</a:t>
            </a:r>
            <a:r>
              <a:rPr lang="zh-CN" altLang="en-US" dirty="0"/>
              <a:t> </a:t>
            </a:r>
            <a:r>
              <a:rPr lang="en-US" altLang="zh-CN" dirty="0"/>
              <a:t>critical</a:t>
            </a:r>
            <a:r>
              <a:rPr lang="zh-CN" altLang="en-US" dirty="0"/>
              <a:t> </a:t>
            </a:r>
            <a:r>
              <a:rPr lang="en-US" altLang="zh-CN" dirty="0"/>
              <a:t>data</a:t>
            </a:r>
          </a:p>
          <a:p>
            <a:pPr lvl="1"/>
            <a:r>
              <a:rPr lang="en-US" altLang="zh-CN" dirty="0"/>
              <a:t>E.g.,</a:t>
            </a:r>
            <a:r>
              <a:rPr lang="zh-CN" altLang="en-US" dirty="0"/>
              <a:t> </a:t>
            </a:r>
            <a:r>
              <a:rPr lang="en-US" altLang="zh-CN" dirty="0"/>
              <a:t>track</a:t>
            </a:r>
            <a:r>
              <a:rPr lang="zh-CN" altLang="en-US" dirty="0"/>
              <a:t> </a:t>
            </a:r>
            <a:r>
              <a:rPr lang="en-US" altLang="zh-CN" dirty="0"/>
              <a:t>data</a:t>
            </a:r>
            <a:r>
              <a:rPr lang="zh-CN" altLang="en-US" dirty="0"/>
              <a:t> </a:t>
            </a:r>
            <a:r>
              <a:rPr lang="en-US" altLang="zh-CN" dirty="0"/>
              <a:t>to</a:t>
            </a:r>
            <a:r>
              <a:rPr lang="zh-CN" altLang="en-US" dirty="0"/>
              <a:t> </a:t>
            </a:r>
            <a:r>
              <a:rPr lang="en-US" altLang="zh-CN" dirty="0"/>
              <a:t>ensure</a:t>
            </a:r>
            <a:r>
              <a:rPr lang="zh-CN" altLang="en-US" dirty="0"/>
              <a:t> </a:t>
            </a:r>
            <a:r>
              <a:rPr lang="en-US" altLang="zh-CN" dirty="0"/>
              <a:t>none</a:t>
            </a:r>
            <a:r>
              <a:rPr lang="zh-CN" altLang="en-US" dirty="0"/>
              <a:t> </a:t>
            </a:r>
            <a:r>
              <a:rPr lang="en-US" altLang="zh-CN" dirty="0"/>
              <a:t>is</a:t>
            </a:r>
            <a:r>
              <a:rPr lang="zh-CN" altLang="en-US" dirty="0"/>
              <a:t> </a:t>
            </a:r>
            <a:r>
              <a:rPr lang="en-US" altLang="zh-CN" dirty="0"/>
              <a:t>leaked</a:t>
            </a:r>
          </a:p>
          <a:p>
            <a:pPr lvl="1"/>
            <a:endParaRPr lang="en-US" altLang="zh-CN" dirty="0"/>
          </a:p>
          <a:p>
            <a:r>
              <a:rPr lang="en-US" altLang="zh-CN" dirty="0"/>
              <a:t>Usage-2:</a:t>
            </a:r>
            <a:r>
              <a:rPr lang="zh-CN" altLang="en-US" dirty="0"/>
              <a:t> </a:t>
            </a:r>
            <a:r>
              <a:rPr lang="en-US" altLang="zh-CN" dirty="0"/>
              <a:t>defend</a:t>
            </a:r>
            <a:r>
              <a:rPr lang="zh-CN" altLang="en-US" dirty="0"/>
              <a:t> </a:t>
            </a:r>
            <a:r>
              <a:rPr lang="en-US" altLang="zh-CN" dirty="0"/>
              <a:t>against</a:t>
            </a:r>
            <a:r>
              <a:rPr lang="zh-CN" altLang="en-US" dirty="0"/>
              <a:t> </a:t>
            </a:r>
            <a:r>
              <a:rPr lang="en-US" altLang="zh-CN" dirty="0"/>
              <a:t>suspicious</a:t>
            </a:r>
            <a:r>
              <a:rPr lang="zh-CN" altLang="en-US" dirty="0"/>
              <a:t> </a:t>
            </a:r>
            <a:r>
              <a:rPr lang="en-US" altLang="zh-CN" dirty="0"/>
              <a:t>input</a:t>
            </a:r>
            <a:r>
              <a:rPr lang="zh-CN" altLang="en-US" dirty="0"/>
              <a:t> </a:t>
            </a:r>
            <a:r>
              <a:rPr lang="en-US" altLang="zh-CN" dirty="0"/>
              <a:t>data</a:t>
            </a:r>
          </a:p>
          <a:p>
            <a:pPr lvl="1"/>
            <a:r>
              <a:rPr lang="en-US" altLang="zh-CN" dirty="0"/>
              <a:t>E.g.,</a:t>
            </a:r>
            <a:r>
              <a:rPr lang="zh-CN" altLang="en-US" dirty="0"/>
              <a:t> </a:t>
            </a:r>
            <a:r>
              <a:rPr lang="en-US" altLang="zh-CN" dirty="0"/>
              <a:t>one</a:t>
            </a:r>
            <a:r>
              <a:rPr lang="zh-CN" altLang="en-US" dirty="0"/>
              <a:t> </a:t>
            </a:r>
            <a:r>
              <a:rPr lang="en-US" altLang="zh-CN" dirty="0"/>
              <a:t>input</a:t>
            </a:r>
            <a:r>
              <a:rPr lang="zh-CN" altLang="en-US" dirty="0"/>
              <a:t> </a:t>
            </a:r>
            <a:r>
              <a:rPr lang="en-US" altLang="zh-CN" dirty="0"/>
              <a:t>data</a:t>
            </a:r>
            <a:r>
              <a:rPr lang="zh-CN" altLang="en-US" dirty="0"/>
              <a:t> </a:t>
            </a:r>
            <a:r>
              <a:rPr lang="en-US" altLang="zh-CN" dirty="0"/>
              <a:t>cannot</a:t>
            </a:r>
            <a:r>
              <a:rPr lang="zh-CN" altLang="en-US" dirty="0"/>
              <a:t> </a:t>
            </a:r>
            <a:r>
              <a:rPr lang="en-US" altLang="zh-CN" dirty="0"/>
              <a:t>flow</a:t>
            </a:r>
            <a:r>
              <a:rPr lang="zh-CN" altLang="en-US" dirty="0"/>
              <a:t> </a:t>
            </a:r>
            <a:r>
              <a:rPr lang="en-US" altLang="zh-CN" dirty="0"/>
              <a:t>to</a:t>
            </a:r>
            <a:r>
              <a:rPr lang="zh-CN" altLang="en-US" dirty="0"/>
              <a:t> </a:t>
            </a:r>
            <a:r>
              <a:rPr lang="en-US" altLang="zh-CN" dirty="0"/>
              <a:t>return</a:t>
            </a:r>
            <a:r>
              <a:rPr lang="zh-CN" altLang="en-US" dirty="0"/>
              <a:t> </a:t>
            </a:r>
            <a:r>
              <a:rPr lang="en-US" altLang="zh-CN" dirty="0"/>
              <a:t>address!</a:t>
            </a:r>
            <a:endParaRPr lang="zh-CN" altLang="en-US" dirty="0"/>
          </a:p>
        </p:txBody>
      </p:sp>
    </p:spTree>
    <p:extLst>
      <p:ext uri="{BB962C8B-B14F-4D97-AF65-F5344CB8AC3E}">
        <p14:creationId xmlns:p14="http://schemas.microsoft.com/office/powerpoint/2010/main" val="3976742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Data</a:t>
            </a:r>
            <a:r>
              <a:rPr kumimoji="1" lang="zh-CN" altLang="en-US" dirty="0"/>
              <a:t> </a:t>
            </a:r>
            <a:r>
              <a:rPr kumimoji="1" lang="en-US" altLang="zh-CN" dirty="0"/>
              <a:t>Flow</a:t>
            </a:r>
            <a:r>
              <a:rPr kumimoji="1" lang="zh-CN" altLang="en-US" dirty="0"/>
              <a:t> </a:t>
            </a:r>
            <a:r>
              <a:rPr kumimoji="1" lang="en-US" altLang="zh-CN" dirty="0"/>
              <a:t>Protection</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768469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b="1" dirty="0"/>
              <a:t>Phishing: install a malware and lure the user to enter password</a:t>
            </a:r>
          </a:p>
        </p:txBody>
      </p:sp>
      <p:pic>
        <p:nvPicPr>
          <p:cNvPr id="102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754010"/>
            <a:ext cx="1401069" cy="233511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649543"/>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7" name="Picture 2" descr="http://i.stack.imgur.com/NxFMq.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339752" y="2641476"/>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8" name="Picture 4" descr="http://www.gizbot.com/img/2013/06/07-facebook.jpg"/>
          <p:cNvPicPr>
            <a:picLocks noChangeAspect="1" noChangeArrowheads="1"/>
          </p:cNvPicPr>
          <p:nvPr/>
        </p:nvPicPr>
        <p:blipFill rotWithShape="1">
          <a:blip r:embed="rId4">
            <a:extLst>
              <a:ext uri="{28A0092B-C50C-407E-A947-70E740481C1C}">
                <a14:useLocalDpi xmlns:a14="http://schemas.microsoft.com/office/drawing/2010/main" val="0"/>
              </a:ext>
            </a:extLst>
          </a:blip>
          <a:srcRect l="28803" r="31886"/>
          <a:stretch/>
        </p:blipFill>
        <p:spPr bwMode="auto">
          <a:xfrm>
            <a:off x="2123728" y="2754011"/>
            <a:ext cx="1529946" cy="2335115"/>
          </a:xfrm>
          <a:prstGeom prst="rect">
            <a:avLst/>
          </a:prstGeom>
          <a:noFill/>
          <a:extLst>
            <a:ext uri="{909E8E84-426E-40dd-AFC4-6F175D3DCCD1}">
              <a14:hiddenFill xmlns="" xmlns:a14="http://schemas.microsoft.com/office/drawing/2010/main">
                <a:solidFill>
                  <a:srgbClr val="FFFFFF"/>
                </a:solidFill>
              </a14:hiddenFill>
            </a:ext>
          </a:extLst>
        </p:spPr>
      </p:pic>
      <p:sp>
        <p:nvSpPr>
          <p:cNvPr id="9" name="上弧形箭头 8"/>
          <p:cNvSpPr/>
          <p:nvPr/>
        </p:nvSpPr>
        <p:spPr>
          <a:xfrm flipV="1">
            <a:off x="3851920" y="4801716"/>
            <a:ext cx="1224136" cy="334192"/>
          </a:xfrm>
          <a:prstGeom prst="curvedDownArrow">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527231" y="2929508"/>
            <a:ext cx="1669047"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Malicious app</a:t>
            </a:r>
          </a:p>
          <a:p>
            <a:r>
              <a:rPr lang="en-US" altLang="zh-CN" dirty="0">
                <a:solidFill>
                  <a:schemeClr val="accent4">
                    <a:lumMod val="50000"/>
                  </a:schemeClr>
                </a:solidFill>
                <a:latin typeface="等线" panose="02010600030101010101" pitchFamily="2" charset="-122"/>
              </a:rPr>
              <a:t>in background,</a:t>
            </a:r>
          </a:p>
          <a:p>
            <a:r>
              <a:rPr lang="en-US" altLang="zh-CN" dirty="0">
                <a:solidFill>
                  <a:schemeClr val="accent4">
                    <a:lumMod val="50000"/>
                  </a:schemeClr>
                </a:solidFill>
                <a:latin typeface="等线" panose="02010600030101010101" pitchFamily="2" charset="-122"/>
              </a:rPr>
              <a:t>waiting for the</a:t>
            </a:r>
          </a:p>
          <a:p>
            <a:r>
              <a:rPr lang="en-US" altLang="zh-CN" dirty="0">
                <a:solidFill>
                  <a:schemeClr val="accent4">
                    <a:lumMod val="50000"/>
                  </a:schemeClr>
                </a:solidFill>
                <a:latin typeface="等线" panose="02010600030101010101" pitchFamily="2" charset="-122"/>
              </a:rPr>
              <a:t>Facebook app</a:t>
            </a:r>
          </a:p>
          <a:p>
            <a:r>
              <a:rPr lang="en-US" altLang="zh-CN" dirty="0">
                <a:solidFill>
                  <a:schemeClr val="accent4">
                    <a:lumMod val="50000"/>
                  </a:schemeClr>
                </a:solidFill>
                <a:latin typeface="等线" panose="02010600030101010101" pitchFamily="2" charset="-122"/>
              </a:rPr>
              <a:t>to launch</a:t>
            </a:r>
            <a:endParaRPr lang="zh-CN" altLang="en-US" dirty="0">
              <a:solidFill>
                <a:schemeClr val="accent4">
                  <a:lumMod val="50000"/>
                </a:schemeClr>
              </a:solidFill>
              <a:latin typeface="等线" panose="02010600030101010101" pitchFamily="2" charset="-122"/>
            </a:endParaRPr>
          </a:p>
        </p:txBody>
      </p:sp>
      <p:sp>
        <p:nvSpPr>
          <p:cNvPr id="15" name="矩形 14"/>
          <p:cNvSpPr/>
          <p:nvPr/>
        </p:nvSpPr>
        <p:spPr>
          <a:xfrm>
            <a:off x="7085077" y="2929508"/>
            <a:ext cx="2172390"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Once Facebook app</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starts, the malicious</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app will get active</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and make itself</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cover the real UI</a:t>
            </a:r>
            <a:endParaRPr lang="zh-CN" altLang="en-US" dirty="0">
              <a:solidFill>
                <a:schemeClr val="accent4">
                  <a:lumMod val="50000"/>
                </a:schemeClr>
              </a:solidFill>
              <a:latin typeface="等线" panose="02010600030101010101" pitchFamily="2" charset="-122"/>
            </a:endParaRPr>
          </a:p>
        </p:txBody>
      </p:sp>
      <p:sp>
        <p:nvSpPr>
          <p:cNvPr id="13" name="矩形 12"/>
          <p:cNvSpPr/>
          <p:nvPr/>
        </p:nvSpPr>
        <p:spPr>
          <a:xfrm>
            <a:off x="107504" y="5352711"/>
            <a:ext cx="8856871" cy="523220"/>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Bianchi, Antonio, et al. "What the App is That? Deception and Countermeasures in the Android User Interface.", </a:t>
            </a:r>
            <a:r>
              <a:rPr lang="en-US" altLang="zh-CN" sz="1400" i="1" dirty="0">
                <a:solidFill>
                  <a:srgbClr val="000000"/>
                </a:solidFill>
                <a:latin typeface="等线" panose="02010600030101010101" pitchFamily="2" charset="-122"/>
              </a:rPr>
              <a:t>S&amp;P</a:t>
            </a:r>
            <a:r>
              <a:rPr lang="en-US" altLang="zh-CN" sz="1400" dirty="0">
                <a:solidFill>
                  <a:srgbClr val="000000"/>
                </a:solidFill>
                <a:latin typeface="等线" panose="02010600030101010101" pitchFamily="2" charset="-122"/>
              </a:rPr>
              <a:t> 2015.</a:t>
            </a:r>
            <a:endParaRPr lang="zh-CN" altLang="en-US" sz="14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2401658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dirty="0"/>
              <a:t>Phishing: install a malware and lure the user to enter password</a:t>
            </a:r>
          </a:p>
          <a:p>
            <a:r>
              <a:rPr lang="en-US" altLang="zh-CN" sz="2000" b="1" dirty="0" err="1"/>
              <a:t>MemScan</a:t>
            </a:r>
            <a:r>
              <a:rPr lang="en-US" altLang="zh-CN" sz="2000" b="1" dirty="0"/>
              <a:t>: use rootkit and scan the memory for any plaintext</a:t>
            </a:r>
          </a:p>
        </p:txBody>
      </p:sp>
      <p:pic>
        <p:nvPicPr>
          <p:cNvPr id="2050" name="Picture 2" descr="http://europeanvoluntaryservice.org/wp-content/uploads/2014/03/Magnifying-Gl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721596"/>
            <a:ext cx="1007963" cy="1007963"/>
          </a:xfrm>
          <a:prstGeom prst="rect">
            <a:avLst/>
          </a:prstGeom>
          <a:noFill/>
          <a:extLst>
            <a:ext uri="{909E8E84-426E-40dd-AFC4-6F175D3DCCD1}">
              <a14:hiddenFill xmlns="" xmlns:a14="http://schemas.microsoft.com/office/drawing/2010/main">
                <a:solidFill>
                  <a:srgbClr val="FFFFFF"/>
                </a:solidFill>
              </a14:hiddenFill>
            </a:ext>
          </a:extLst>
        </p:spPr>
      </p:pic>
      <p:sp>
        <p:nvSpPr>
          <p:cNvPr id="4" name="文本框 3"/>
          <p:cNvSpPr txBox="1"/>
          <p:nvPr/>
        </p:nvSpPr>
        <p:spPr>
          <a:xfrm>
            <a:off x="3779912" y="3361556"/>
            <a:ext cx="3168352" cy="1754326"/>
          </a:xfrm>
          <a:prstGeom prst="rect">
            <a:avLst/>
          </a:prstGeom>
          <a:noFill/>
          <a:ln w="19050">
            <a:solidFill>
              <a:schemeClr val="tx1"/>
            </a:solidFill>
          </a:ln>
        </p:spPr>
        <p:txBody>
          <a:bodyPr wrap="square" rtlCol="0">
            <a:spAutoFit/>
          </a:bodyPr>
          <a:lstStyle/>
          <a:p>
            <a:r>
              <a:rPr lang="en-US" altLang="zh-CN" dirty="0">
                <a:latin typeface="Consolas" panose="020B0609020204030204" pitchFamily="49" charset="0"/>
              </a:rPr>
              <a:t>010100101010101000101010101010101010101010101010010101010101010010101010101010101001010011010101010101010101010001001000000101010010010010</a:t>
            </a:r>
            <a:endParaRPr lang="zh-CN" altLang="en-US" dirty="0">
              <a:latin typeface="Consolas" panose="020B0609020204030204" pitchFamily="49" charset="0"/>
            </a:endParaRPr>
          </a:p>
        </p:txBody>
      </p:sp>
      <p:sp>
        <p:nvSpPr>
          <p:cNvPr id="8" name="矩形 7"/>
          <p:cNvSpPr/>
          <p:nvPr/>
        </p:nvSpPr>
        <p:spPr>
          <a:xfrm>
            <a:off x="323528" y="5368668"/>
            <a:ext cx="8496944"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The Samsung memory mapping bug: </a:t>
            </a:r>
            <a:r>
              <a:rPr lang="zh-CN" altLang="en-US" sz="1400" dirty="0">
                <a:solidFill>
                  <a:srgbClr val="000000"/>
                </a:solidFill>
                <a:latin typeface="等线" panose="02010600030101010101" pitchFamily="2" charset="-122"/>
              </a:rPr>
              <a:t>http://forum.xda-developers.com/showthread.php?t=2048511</a:t>
            </a:r>
          </a:p>
        </p:txBody>
      </p:sp>
    </p:spTree>
    <p:extLst>
      <p:ext uri="{BB962C8B-B14F-4D97-AF65-F5344CB8AC3E}">
        <p14:creationId xmlns:p14="http://schemas.microsoft.com/office/powerpoint/2010/main" val="3344673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The "Data Residue" Problem</a:t>
            </a:r>
            <a:endParaRPr lang="zh-CN" altLang="en-US" dirty="0"/>
          </a:p>
        </p:txBody>
      </p:sp>
      <p:sp>
        <p:nvSpPr>
          <p:cNvPr id="3" name="内容占位符 2"/>
          <p:cNvSpPr>
            <a:spLocks noGrp="1"/>
          </p:cNvSpPr>
          <p:nvPr>
            <p:ph idx="1"/>
          </p:nvPr>
        </p:nvSpPr>
        <p:spPr/>
        <p:txBody>
          <a:bodyPr>
            <a:normAutofit/>
          </a:bodyPr>
          <a:lstStyle/>
          <a:p>
            <a:r>
              <a:rPr lang="en-US" altLang="zh-CN" sz="1800" dirty="0"/>
              <a:t>The plaintext of confidential data may exist in memory on a mobile device for a long time</a:t>
            </a:r>
          </a:p>
        </p:txBody>
      </p:sp>
      <p:sp>
        <p:nvSpPr>
          <p:cNvPr id="4" name="内容占位符 2"/>
          <p:cNvSpPr txBox="1">
            <a:spLocks/>
          </p:cNvSpPr>
          <p:nvPr/>
        </p:nvSpPr>
        <p:spPr>
          <a:xfrm>
            <a:off x="457200" y="1333501"/>
            <a:ext cx="8229600" cy="3771636"/>
          </a:xfrm>
          <a:prstGeom prst="rect">
            <a:avLst/>
          </a:prstGeom>
        </p:spPr>
        <p:txBody>
          <a:bodyPr vert="horz" lIns="91440" tIns="45720" rIns="91440" bIns="45720" rtlCol="0">
            <a:normAutofit/>
          </a:bodyPr>
          <a:lstStyle>
            <a:lvl1pPr marL="342900" indent="-342900" algn="l" defTabSz="914400" rtl="0" eaLnBrk="1" latinLnBrk="0" hangingPunct="1">
              <a:spcBef>
                <a:spcPts val="1800"/>
              </a:spcBef>
              <a:buFont typeface="Arial" pitchFamily="34" charset="0"/>
              <a:buChar char="•"/>
              <a:defRPr sz="3200" b="0" i="0" kern="1200">
                <a:solidFill>
                  <a:schemeClr val="tx1"/>
                </a:solidFill>
                <a:latin typeface="Myriad Pro Light SemiCond"/>
                <a:ea typeface="+mn-ea"/>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mn-ea"/>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mn-ea"/>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dirty="0">
                <a:latin typeface="等线" panose="02010600030101010101" pitchFamily="2" charset="-122"/>
              </a:rPr>
              <a:t>应用对关键数据的保护不够</a:t>
            </a:r>
            <a:endParaRPr lang="en-US" altLang="zh-CN" dirty="0">
              <a:latin typeface="等线" panose="02010600030101010101" pitchFamily="2" charset="-122"/>
            </a:endParaRPr>
          </a:p>
          <a:p>
            <a:pPr lvl="1"/>
            <a:r>
              <a:rPr lang="zh-CN" altLang="en-US" dirty="0">
                <a:latin typeface="等线" panose="02010600030101010101" pitchFamily="2" charset="-122"/>
              </a:rPr>
              <a:t>引</a:t>
            </a:r>
            <a:r>
              <a:rPr lang="en-US" altLang="zh-CN" dirty="0" err="1">
                <a:latin typeface="等线" panose="02010600030101010101" pitchFamily="2" charset="-122"/>
              </a:rPr>
              <a:t>CleanOS</a:t>
            </a:r>
            <a:r>
              <a:rPr lang="zh-CN" altLang="en-US" dirty="0">
                <a:latin typeface="等线" panose="02010600030101010101" pitchFamily="2" charset="-122"/>
              </a:rPr>
              <a:t>的数据</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29308"/>
            <a:ext cx="8568952" cy="3611999"/>
          </a:xfrm>
          <a:prstGeom prst="rect">
            <a:avLst/>
          </a:prstGeom>
        </p:spPr>
      </p:pic>
      <p:sp>
        <p:nvSpPr>
          <p:cNvPr id="7" name="矩形 6"/>
          <p:cNvSpPr/>
          <p:nvPr/>
        </p:nvSpPr>
        <p:spPr>
          <a:xfrm>
            <a:off x="637220" y="2754610"/>
            <a:ext cx="7895220" cy="1399034"/>
          </a:xfrm>
          <a:prstGeom prst="rect">
            <a:avLst/>
          </a:prstGeom>
          <a:solidFill>
            <a:srgbClr val="604A7B">
              <a:alpha val="94902"/>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等线" panose="02010600030101010101" pitchFamily="2" charset="-122"/>
              </a:rPr>
              <a:t>Android's default Email app: </a:t>
            </a:r>
          </a:p>
          <a:p>
            <a:r>
              <a:rPr lang="en-US" altLang="zh-CN" sz="2000" dirty="0">
                <a:latin typeface="等线" panose="02010600030101010101" pitchFamily="2" charset="-122"/>
              </a:rPr>
              <a:t>         has plaintext of password in RAM </a:t>
            </a:r>
            <a:r>
              <a:rPr lang="en-US" altLang="zh-CN" sz="2000" u="sng" dirty="0">
                <a:latin typeface="等线" panose="02010600030101010101" pitchFamily="2" charset="-122"/>
              </a:rPr>
              <a:t>10 minutes after login</a:t>
            </a:r>
            <a:endParaRPr lang="zh-CN" altLang="en-US" sz="2000" u="sng" dirty="0">
              <a:latin typeface="等线" panose="02010600030101010101" pitchFamily="2" charset="-122"/>
            </a:endParaRPr>
          </a:p>
        </p:txBody>
      </p:sp>
      <p:sp>
        <p:nvSpPr>
          <p:cNvPr id="8" name="矩形 7"/>
          <p:cNvSpPr/>
          <p:nvPr/>
        </p:nvSpPr>
        <p:spPr>
          <a:xfrm>
            <a:off x="3275856" y="1975276"/>
            <a:ext cx="5544616" cy="191671"/>
          </a:xfrm>
          <a:prstGeom prst="rect">
            <a:avLst/>
          </a:prstGeom>
          <a:solidFill>
            <a:srgbClr val="6600FF">
              <a:alpha val="10196"/>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latin typeface="等线" panose="02010600030101010101" pitchFamily="2" charset="-122"/>
            </a:endParaRPr>
          </a:p>
        </p:txBody>
      </p:sp>
      <p:sp>
        <p:nvSpPr>
          <p:cNvPr id="10" name="矩形 9"/>
          <p:cNvSpPr/>
          <p:nvPr/>
        </p:nvSpPr>
        <p:spPr>
          <a:xfrm>
            <a:off x="251520" y="5378000"/>
            <a:ext cx="8568952" cy="338554"/>
          </a:xfrm>
          <a:prstGeom prst="rect">
            <a:avLst/>
          </a:prstGeom>
        </p:spPr>
        <p:txBody>
          <a:bodyPr wrap="square">
            <a:spAutoFit/>
          </a:bodyPr>
          <a:lstStyle/>
          <a:p>
            <a:pPr algn="r"/>
            <a:r>
              <a:rPr lang="en-US" altLang="zh-CN" sz="1600" dirty="0">
                <a:solidFill>
                  <a:srgbClr val="000000"/>
                </a:solidFill>
                <a:latin typeface="等线" panose="02010600030101010101" pitchFamily="2" charset="-122"/>
                <a:ea typeface="微软雅黑 Light" panose="020B0502040204020203" pitchFamily="34" charset="-122"/>
              </a:rPr>
              <a:t>Tang, Yang, et al. "</a:t>
            </a:r>
            <a:r>
              <a:rPr lang="en-US" altLang="zh-CN" sz="1600" dirty="0" err="1">
                <a:solidFill>
                  <a:srgbClr val="000000"/>
                </a:solidFill>
                <a:latin typeface="等线" panose="02010600030101010101" pitchFamily="2" charset="-122"/>
                <a:ea typeface="微软雅黑 Light" panose="020B0502040204020203" pitchFamily="34" charset="-122"/>
              </a:rPr>
              <a:t>CleanOS</a:t>
            </a:r>
            <a:r>
              <a:rPr lang="en-US" altLang="zh-CN" sz="1600" dirty="0">
                <a:solidFill>
                  <a:srgbClr val="000000"/>
                </a:solidFill>
                <a:latin typeface="等线" panose="02010600030101010101" pitchFamily="2" charset="-122"/>
                <a:ea typeface="微软雅黑 Light" panose="020B0502040204020203" pitchFamily="34" charset="-122"/>
              </a:rPr>
              <a:t>: Limiting Mobile Data Exposure with Idle Eviction." </a:t>
            </a:r>
            <a:r>
              <a:rPr lang="en-US" altLang="zh-CN" sz="1600" i="1" dirty="0">
                <a:solidFill>
                  <a:srgbClr val="000000"/>
                </a:solidFill>
                <a:latin typeface="等线" panose="02010600030101010101" pitchFamily="2" charset="-122"/>
                <a:ea typeface="微软雅黑 Light" panose="020B0502040204020203" pitchFamily="34" charset="-122"/>
              </a:rPr>
              <a:t>OSDI</a:t>
            </a:r>
            <a:r>
              <a:rPr lang="en-US" altLang="zh-CN" sz="1600" dirty="0">
                <a:solidFill>
                  <a:srgbClr val="000000"/>
                </a:solidFill>
                <a:latin typeface="等线" panose="02010600030101010101" pitchFamily="2" charset="-122"/>
                <a:ea typeface="微软雅黑 Light" panose="020B0502040204020203" pitchFamily="34" charset="-122"/>
              </a:rPr>
              <a:t>. 2012.</a:t>
            </a:r>
            <a:endParaRPr lang="zh-CN" altLang="en-US" sz="1600" dirty="0">
              <a:solidFill>
                <a:srgbClr val="000000"/>
              </a:solidFill>
              <a:latin typeface="等线" panose="02010600030101010101" pitchFamily="2" charset="-122"/>
              <a:ea typeface="微软雅黑 Light" panose="020B0502040204020203" pitchFamily="34" charset="-122"/>
            </a:endParaRPr>
          </a:p>
        </p:txBody>
      </p:sp>
    </p:spTree>
    <p:extLst>
      <p:ext uri="{BB962C8B-B14F-4D97-AF65-F5344CB8AC3E}">
        <p14:creationId xmlns:p14="http://schemas.microsoft.com/office/powerpoint/2010/main" val="18927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use rootkit and scan the memory for any plaintext</a:t>
            </a:r>
          </a:p>
          <a:p>
            <a:r>
              <a:rPr lang="en-US" altLang="zh-CN" sz="2400" b="1" dirty="0" err="1"/>
              <a:t>ScreenCapture</a:t>
            </a:r>
            <a:r>
              <a:rPr lang="en-US" altLang="zh-CN" sz="2400" b="1" dirty="0"/>
              <a:t>: get information directly from the screen</a:t>
            </a:r>
          </a:p>
        </p:txBody>
      </p:sp>
      <p:pic>
        <p:nvPicPr>
          <p:cNvPr id="5" name="图片 4"/>
          <p:cNvPicPr>
            <a:picLocks noChangeAspect="1"/>
          </p:cNvPicPr>
          <p:nvPr/>
        </p:nvPicPr>
        <p:blipFill>
          <a:blip r:embed="rId3"/>
          <a:stretch>
            <a:fillRect/>
          </a:stretch>
        </p:blipFill>
        <p:spPr>
          <a:xfrm>
            <a:off x="3275856" y="3721596"/>
            <a:ext cx="2360062" cy="1512168"/>
          </a:xfrm>
          <a:prstGeom prst="rect">
            <a:avLst/>
          </a:prstGeom>
          <a:ln>
            <a:solidFill>
              <a:schemeClr val="accent1"/>
            </a:solidFill>
          </a:ln>
        </p:spPr>
      </p:pic>
      <p:sp>
        <p:nvSpPr>
          <p:cNvPr id="6" name="矩形 5"/>
          <p:cNvSpPr/>
          <p:nvPr/>
        </p:nvSpPr>
        <p:spPr>
          <a:xfrm>
            <a:off x="3707904" y="4076067"/>
            <a:ext cx="360040" cy="144016"/>
          </a:xfrm>
          <a:prstGeom prst="rect">
            <a:avLst/>
          </a:prstGeom>
          <a:solidFill>
            <a:srgbClr val="F0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3528" y="5377780"/>
            <a:ext cx="8640960"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Jang, </a:t>
            </a:r>
            <a:r>
              <a:rPr lang="en-US" altLang="zh-CN" sz="1400" dirty="0" err="1">
                <a:solidFill>
                  <a:srgbClr val="000000"/>
                </a:solidFill>
                <a:latin typeface="等线" panose="02010600030101010101" pitchFamily="2" charset="-122"/>
              </a:rPr>
              <a:t>Yeongjin</a:t>
            </a:r>
            <a:r>
              <a:rPr lang="en-US" altLang="zh-CN" sz="1400" dirty="0">
                <a:solidFill>
                  <a:srgbClr val="000000"/>
                </a:solidFill>
                <a:latin typeface="等线" panose="02010600030101010101" pitchFamily="2" charset="-122"/>
              </a:rPr>
              <a:t>, et al. "A11y Attacks: Exploiting Accessibility in Operating Systems." </a:t>
            </a:r>
            <a:r>
              <a:rPr lang="en-US" altLang="zh-CN" sz="1400" i="1" dirty="0">
                <a:solidFill>
                  <a:srgbClr val="000000"/>
                </a:solidFill>
                <a:latin typeface="等线" panose="02010600030101010101" pitchFamily="2" charset="-122"/>
              </a:rPr>
              <a:t>CCS</a:t>
            </a:r>
            <a:r>
              <a:rPr lang="en-US" altLang="zh-CN" sz="1400" dirty="0">
                <a:solidFill>
                  <a:srgbClr val="000000"/>
                </a:solidFill>
                <a:latin typeface="等线" panose="02010600030101010101" pitchFamily="2" charset="-122"/>
              </a:rPr>
              <a:t>, 2014.</a:t>
            </a:r>
            <a:endParaRPr lang="zh-CN" altLang="en-US" sz="1400" dirty="0">
              <a:solidFill>
                <a:srgbClr val="000000"/>
              </a:solidFill>
              <a:latin typeface="等线" panose="02010600030101010101" pitchFamily="2" charset="-122"/>
            </a:endParaRPr>
          </a:p>
        </p:txBody>
      </p:sp>
      <p:sp>
        <p:nvSpPr>
          <p:cNvPr id="9" name="椭圆 8"/>
          <p:cNvSpPr/>
          <p:nvPr/>
        </p:nvSpPr>
        <p:spPr>
          <a:xfrm>
            <a:off x="3563888" y="4439253"/>
            <a:ext cx="28803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1539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686800" cy="3252191"/>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b="1" dirty="0"/>
              <a:t>Cold-boot: physically attack that can scan memory to get any plaintext</a:t>
            </a:r>
          </a:p>
        </p:txBody>
      </p:sp>
      <p:pic>
        <p:nvPicPr>
          <p:cNvPr id="4" name="Picture 4" descr="5122f5683910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405" y="4369668"/>
            <a:ext cx="3625189" cy="841044"/>
          </a:xfrm>
          <a:prstGeom prst="rect">
            <a:avLst/>
          </a:prstGeom>
        </p:spPr>
      </p:pic>
      <p:sp>
        <p:nvSpPr>
          <p:cNvPr id="7" name="矩形 6"/>
          <p:cNvSpPr/>
          <p:nvPr/>
        </p:nvSpPr>
        <p:spPr>
          <a:xfrm>
            <a:off x="107504" y="1273324"/>
            <a:ext cx="8784976" cy="2430504"/>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Recovering FDE encryption keys, with FROS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66156" y="1417340"/>
            <a:ext cx="1580468"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pic>
        <p:nvPicPr>
          <p:cNvPr id="9" name="Picture 4" descr="A Galaxy Nexus in the freezer, preparing to give up its encryption ke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1417340"/>
            <a:ext cx="2808624"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sp>
        <p:nvSpPr>
          <p:cNvPr id="11" name="矩形 10"/>
          <p:cNvSpPr/>
          <p:nvPr/>
        </p:nvSpPr>
        <p:spPr>
          <a:xfrm>
            <a:off x="467544" y="5377780"/>
            <a:ext cx="8496944" cy="276999"/>
          </a:xfrm>
          <a:prstGeom prst="rect">
            <a:avLst/>
          </a:prstGeom>
        </p:spPr>
        <p:txBody>
          <a:bodyPr wrap="square">
            <a:spAutoFit/>
          </a:bodyPr>
          <a:lstStyle/>
          <a:p>
            <a:pPr algn="r"/>
            <a:r>
              <a:rPr lang="en-US" altLang="zh-CN" sz="1200" dirty="0">
                <a:solidFill>
                  <a:srgbClr val="000000"/>
                </a:solidFill>
                <a:latin typeface="等线" panose="02010600030101010101" pitchFamily="2" charset="-122"/>
              </a:rPr>
              <a:t>Müller, </a:t>
            </a:r>
            <a:r>
              <a:rPr lang="en-US" altLang="zh-CN" sz="1200" dirty="0" err="1">
                <a:solidFill>
                  <a:srgbClr val="000000"/>
                </a:solidFill>
                <a:latin typeface="等线" panose="02010600030101010101" pitchFamily="2" charset="-122"/>
              </a:rPr>
              <a:t>Tilo</a:t>
            </a:r>
            <a:r>
              <a:rPr lang="en-US" altLang="zh-CN" sz="1200" dirty="0">
                <a:solidFill>
                  <a:srgbClr val="000000"/>
                </a:solidFill>
                <a:latin typeface="等线" panose="02010600030101010101" pitchFamily="2" charset="-122"/>
              </a:rPr>
              <a:t>, and Michael </a:t>
            </a:r>
            <a:r>
              <a:rPr lang="en-US" altLang="zh-CN" sz="1200" dirty="0" err="1">
                <a:solidFill>
                  <a:srgbClr val="000000"/>
                </a:solidFill>
                <a:latin typeface="等线" panose="02010600030101010101" pitchFamily="2" charset="-122"/>
              </a:rPr>
              <a:t>Spreitzenbarth</a:t>
            </a:r>
            <a:r>
              <a:rPr lang="en-US" altLang="zh-CN" sz="1200" dirty="0">
                <a:solidFill>
                  <a:srgbClr val="000000"/>
                </a:solidFill>
                <a:latin typeface="等线" panose="02010600030101010101" pitchFamily="2" charset="-122"/>
              </a:rPr>
              <a:t>. "Frost." </a:t>
            </a:r>
            <a:r>
              <a:rPr lang="en-US" altLang="zh-CN" sz="1200" i="1" dirty="0">
                <a:solidFill>
                  <a:srgbClr val="000000"/>
                </a:solidFill>
                <a:latin typeface="等线" panose="02010600030101010101" pitchFamily="2" charset="-122"/>
              </a:rPr>
              <a:t>Applied Cryptography and Network Security</a:t>
            </a:r>
            <a:r>
              <a:rPr lang="en-US" altLang="zh-CN" sz="1200" dirty="0">
                <a:solidFill>
                  <a:srgbClr val="000000"/>
                </a:solidFill>
                <a:latin typeface="等线" panose="02010600030101010101" pitchFamily="2" charset="-122"/>
              </a:rPr>
              <a:t>. Springer Berlin Heidelberg, 2013.</a:t>
            </a:r>
            <a:endParaRPr lang="zh-CN" altLang="en-US" sz="12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3911354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229600" cy="4188296"/>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dirty="0" err="1"/>
              <a:t>Coldboot</a:t>
            </a:r>
            <a:r>
              <a:rPr lang="en-US" altLang="zh-CN" sz="2400" dirty="0"/>
              <a:t>: physically scan the memory to get any plaintext</a:t>
            </a:r>
          </a:p>
          <a:p>
            <a:r>
              <a:rPr lang="en-US" altLang="zh-CN" sz="2400" b="1" dirty="0"/>
              <a:t>Side-Channel: infer PIN code through motion-detector</a:t>
            </a:r>
          </a:p>
        </p:txBody>
      </p:sp>
      <p:sp>
        <p:nvSpPr>
          <p:cNvPr id="5" name="矩形 4"/>
          <p:cNvSpPr/>
          <p:nvPr/>
        </p:nvSpPr>
        <p:spPr>
          <a:xfrm>
            <a:off x="107504" y="1273324"/>
            <a:ext cx="8784976" cy="2952328"/>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4"/>
          <p:cNvPicPr>
            <a:picLocks noChangeAspect="1"/>
          </p:cNvPicPr>
          <p:nvPr/>
        </p:nvPicPr>
        <p:blipFill>
          <a:blip r:embed="rId3"/>
          <a:stretch>
            <a:fillRect/>
          </a:stretch>
        </p:blipFill>
        <p:spPr>
          <a:xfrm>
            <a:off x="539552" y="1451328"/>
            <a:ext cx="1642441" cy="2463661"/>
          </a:xfrm>
          <a:prstGeom prst="rect">
            <a:avLst/>
          </a:prstGeom>
          <a:ln w="28575">
            <a:solidFill>
              <a:srgbClr val="7030A0"/>
            </a:solidFill>
          </a:ln>
        </p:spPr>
      </p:pic>
      <p:sp>
        <p:nvSpPr>
          <p:cNvPr id="9" name="矩形 8"/>
          <p:cNvSpPr/>
          <p:nvPr/>
        </p:nvSpPr>
        <p:spPr>
          <a:xfrm>
            <a:off x="-205680" y="5116404"/>
            <a:ext cx="8892480" cy="523220"/>
          </a:xfrm>
          <a:prstGeom prst="rect">
            <a:avLst/>
          </a:prstGeom>
        </p:spPr>
        <p:txBody>
          <a:bodyPr wrap="square">
            <a:spAutoFit/>
          </a:bodyPr>
          <a:lstStyle/>
          <a:p>
            <a:pPr algn="ctr"/>
            <a:r>
              <a:rPr lang="en-US" altLang="zh-CN" sz="1400" dirty="0">
                <a:solidFill>
                  <a:srgbClr val="000000"/>
                </a:solidFill>
                <a:latin typeface="等线" panose="02010600030101010101" pitchFamily="2" charset="-122"/>
              </a:rPr>
              <a:t>Cai, Liang, and Hao Chen. "</a:t>
            </a:r>
            <a:r>
              <a:rPr lang="en-US" altLang="zh-CN" sz="1400" dirty="0" err="1">
                <a:solidFill>
                  <a:srgbClr val="000000"/>
                </a:solidFill>
                <a:latin typeface="等线" panose="02010600030101010101" pitchFamily="2" charset="-122"/>
              </a:rPr>
              <a:t>TouchLogger</a:t>
            </a:r>
            <a:r>
              <a:rPr lang="en-US" altLang="zh-CN" sz="1400" dirty="0">
                <a:solidFill>
                  <a:srgbClr val="000000"/>
                </a:solidFill>
                <a:latin typeface="等线" panose="02010600030101010101" pitchFamily="2" charset="-122"/>
              </a:rPr>
              <a:t>: Inferring Keystrokes on Touch Screen from Smartphone motion." </a:t>
            </a:r>
            <a:r>
              <a:rPr lang="en-US" altLang="zh-CN" sz="1400" i="1" dirty="0" err="1">
                <a:solidFill>
                  <a:srgbClr val="000000"/>
                </a:solidFill>
                <a:latin typeface="等线" panose="02010600030101010101" pitchFamily="2" charset="-122"/>
              </a:rPr>
              <a:t>HotSec</a:t>
            </a:r>
            <a:r>
              <a:rPr lang="en-US" altLang="zh-CN" sz="1400" dirty="0">
                <a:solidFill>
                  <a:srgbClr val="000000"/>
                </a:solidFill>
                <a:latin typeface="等线" panose="02010600030101010101" pitchFamily="2" charset="-122"/>
              </a:rPr>
              <a:t>. 2011.</a:t>
            </a:r>
            <a:endParaRPr lang="zh-CN" altLang="en-US" sz="1400" dirty="0">
              <a:solidFill>
                <a:srgbClr val="000000"/>
              </a:solidFill>
              <a:latin typeface="等线" panose="02010600030101010101" pitchFamily="2" charset="-122"/>
            </a:endParaRPr>
          </a:p>
        </p:txBody>
      </p:sp>
      <p:pic>
        <p:nvPicPr>
          <p:cNvPr id="10" name="图片 9"/>
          <p:cNvPicPr>
            <a:picLocks noChangeAspect="1"/>
          </p:cNvPicPr>
          <p:nvPr/>
        </p:nvPicPr>
        <p:blipFill rotWithShape="1">
          <a:blip r:embed="rId4"/>
          <a:srcRect l="1964" r="30313" b="18076"/>
          <a:stretch/>
        </p:blipFill>
        <p:spPr>
          <a:xfrm>
            <a:off x="2478873" y="1451328"/>
            <a:ext cx="6053567" cy="2463661"/>
          </a:xfrm>
          <a:prstGeom prst="rect">
            <a:avLst/>
          </a:prstGeom>
          <a:solidFill>
            <a:srgbClr val="7030A0"/>
          </a:solidFill>
          <a:ln w="19050">
            <a:solidFill>
              <a:srgbClr val="7030A0"/>
            </a:solidFill>
          </a:ln>
        </p:spPr>
      </p:pic>
    </p:spTree>
    <p:extLst>
      <p:ext uri="{BB962C8B-B14F-4D97-AF65-F5344CB8AC3E}">
        <p14:creationId xmlns:p14="http://schemas.microsoft.com/office/powerpoint/2010/main" val="2251732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a:t>
            </a:r>
            <a:r>
              <a:rPr kumimoji="1" lang="zh-CN" altLang="en-US" dirty="0"/>
              <a:t> </a:t>
            </a:r>
            <a:r>
              <a:rPr kumimoji="1" lang="en-US" altLang="zh-CN" dirty="0"/>
              <a:t>Tracking</a:t>
            </a:r>
            <a:endParaRPr kumimoji="1" lang="zh-CN" altLang="en-US" dirty="0"/>
          </a:p>
        </p:txBody>
      </p:sp>
      <p:sp>
        <p:nvSpPr>
          <p:cNvPr id="5" name="文本占位符 4"/>
          <p:cNvSpPr>
            <a:spLocks noGrp="1"/>
          </p:cNvSpPr>
          <p:nvPr>
            <p:ph type="body" idx="1"/>
          </p:nvPr>
        </p:nvSpPr>
        <p:spPr/>
        <p:txBody>
          <a:bodyPr/>
          <a:lstStyle/>
          <a:p>
            <a:r>
              <a:rPr kumimoji="1" lang="en-US" altLang="zh-CN" dirty="0"/>
              <a:t>Data</a:t>
            </a:r>
            <a:r>
              <a:rPr kumimoji="1" lang="zh-CN" altLang="en-US" dirty="0"/>
              <a:t> </a:t>
            </a:r>
            <a:r>
              <a:rPr kumimoji="1" lang="en-US" altLang="zh-CN" dirty="0"/>
              <a:t>Protection</a:t>
            </a:r>
            <a:endParaRPr kumimoji="1" lang="zh-CN" altLang="en-US" dirty="0"/>
          </a:p>
        </p:txBody>
      </p:sp>
    </p:spTree>
    <p:extLst>
      <p:ext uri="{BB962C8B-B14F-4D97-AF65-F5344CB8AC3E}">
        <p14:creationId xmlns:p14="http://schemas.microsoft.com/office/powerpoint/2010/main" val="4110330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Data Lifetime</a:t>
            </a:r>
            <a:endParaRPr kumimoji="1" lang="zh-CN" altLang="en-US" dirty="0"/>
          </a:p>
        </p:txBody>
      </p:sp>
      <p:sp>
        <p:nvSpPr>
          <p:cNvPr id="3" name="内容占位符 2"/>
          <p:cNvSpPr>
            <a:spLocks noGrp="1"/>
          </p:cNvSpPr>
          <p:nvPr>
            <p:ph idx="1"/>
          </p:nvPr>
        </p:nvSpPr>
        <p:spPr/>
        <p:txBody>
          <a:bodyPr/>
          <a:lstStyle/>
          <a:p>
            <a:r>
              <a:rPr kumimoji="1" lang="en-US" altLang="zh-CN" dirty="0"/>
              <a:t>The</a:t>
            </a:r>
            <a:r>
              <a:rPr kumimoji="1" lang="zh-CN" altLang="en-US" dirty="0"/>
              <a:t> </a:t>
            </a:r>
            <a:r>
              <a:rPr kumimoji="1" lang="en-US" altLang="zh-CN" dirty="0"/>
              <a:t>lifetime</a:t>
            </a:r>
            <a:r>
              <a:rPr kumimoji="1" lang="zh-CN" altLang="en-US" dirty="0"/>
              <a:t> </a:t>
            </a:r>
            <a:r>
              <a:rPr kumimoji="1" lang="en-US" altLang="zh-CN" dirty="0"/>
              <a:t>of</a:t>
            </a:r>
            <a:r>
              <a:rPr kumimoji="1" lang="zh-CN" altLang="en-US" dirty="0"/>
              <a:t> </a:t>
            </a:r>
            <a:r>
              <a:rPr kumimoji="1" lang="en-US" altLang="zh-CN" dirty="0"/>
              <a:t>sensitive</a:t>
            </a:r>
            <a:r>
              <a:rPr kumimoji="1" lang="zh-CN" altLang="en-US" dirty="0"/>
              <a:t> </a:t>
            </a:r>
            <a:r>
              <a:rPr kumimoji="1" lang="en-US" altLang="zh-CN" dirty="0"/>
              <a:t>data</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minimized</a:t>
            </a:r>
          </a:p>
          <a:p>
            <a:pPr lvl="1"/>
            <a:r>
              <a:rPr kumimoji="1" lang="en-US" altLang="zh-CN" dirty="0"/>
              <a:t>The</a:t>
            </a:r>
            <a:r>
              <a:rPr kumimoji="1" lang="zh-CN" altLang="en-US" dirty="0"/>
              <a:t> </a:t>
            </a:r>
            <a:r>
              <a:rPr kumimoji="1" lang="en-US" altLang="zh-CN" dirty="0"/>
              <a:t>longer</a:t>
            </a:r>
            <a:r>
              <a:rPr kumimoji="1" lang="zh-CN" altLang="en-US" dirty="0"/>
              <a:t> </a:t>
            </a:r>
            <a:r>
              <a:rPr kumimoji="1" lang="en-US" altLang="zh-CN" dirty="0"/>
              <a:t>data</a:t>
            </a:r>
            <a:r>
              <a:rPr kumimoji="1" lang="zh-CN" altLang="en-US" dirty="0"/>
              <a:t> </a:t>
            </a:r>
            <a:r>
              <a:rPr kumimoji="1" lang="en-US" altLang="zh-CN" dirty="0"/>
              <a:t>remains</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the</a:t>
            </a:r>
            <a:r>
              <a:rPr kumimoji="1" lang="zh-CN" altLang="en-US" dirty="0"/>
              <a:t> </a:t>
            </a:r>
            <a:r>
              <a:rPr kumimoji="1" lang="en-US" altLang="zh-CN" dirty="0"/>
              <a:t>greater</a:t>
            </a:r>
            <a:r>
              <a:rPr kumimoji="1" lang="zh-CN" altLang="en-US" dirty="0"/>
              <a:t> </a:t>
            </a:r>
            <a:r>
              <a:rPr kumimoji="1" lang="en-US" altLang="zh-CN" dirty="0"/>
              <a:t>its</a:t>
            </a:r>
            <a:r>
              <a:rPr kumimoji="1" lang="zh-CN" altLang="en-US" dirty="0"/>
              <a:t> </a:t>
            </a:r>
            <a:r>
              <a:rPr kumimoji="1" lang="en-US" altLang="zh-CN" dirty="0"/>
              <a:t>chances</a:t>
            </a:r>
            <a:r>
              <a:rPr kumimoji="1" lang="zh-CN" altLang="en-US" dirty="0"/>
              <a:t> </a:t>
            </a:r>
            <a:r>
              <a:rPr kumimoji="1" lang="en-US" altLang="zh-CN" dirty="0"/>
              <a:t>of</a:t>
            </a:r>
            <a:r>
              <a:rPr kumimoji="1" lang="zh-CN" altLang="en-US" dirty="0"/>
              <a:t> </a:t>
            </a:r>
            <a:r>
              <a:rPr kumimoji="1" lang="en-US" altLang="zh-CN" dirty="0"/>
              <a:t>being</a:t>
            </a:r>
            <a:r>
              <a:rPr kumimoji="1" lang="zh-CN" altLang="en-US" dirty="0"/>
              <a:t> </a:t>
            </a:r>
            <a:r>
              <a:rPr kumimoji="1" lang="en-US" altLang="zh-CN" dirty="0"/>
              <a:t>leaked</a:t>
            </a:r>
            <a:r>
              <a:rPr kumimoji="1" lang="zh-CN" altLang="en-US" dirty="0"/>
              <a:t> </a:t>
            </a:r>
            <a:r>
              <a:rPr kumimoji="1" lang="en-US" altLang="zh-CN" dirty="0"/>
              <a:t>to</a:t>
            </a:r>
            <a:r>
              <a:rPr kumimoji="1" lang="zh-CN" altLang="en-US" dirty="0"/>
              <a:t> </a:t>
            </a:r>
            <a:r>
              <a:rPr kumimoji="1" lang="en-US" altLang="zh-CN" dirty="0"/>
              <a:t>disk</a:t>
            </a:r>
          </a:p>
          <a:p>
            <a:pPr lvl="1"/>
            <a:r>
              <a:rPr kumimoji="1" lang="en-US" altLang="zh-CN" dirty="0"/>
              <a:t>Swapping,</a:t>
            </a:r>
            <a:r>
              <a:rPr kumimoji="1" lang="zh-CN" altLang="en-US" dirty="0"/>
              <a:t> </a:t>
            </a:r>
            <a:r>
              <a:rPr kumimoji="1" lang="en-US" altLang="zh-CN" dirty="0"/>
              <a:t>hibernation,</a:t>
            </a:r>
            <a:r>
              <a:rPr kumimoji="1" lang="zh-CN" altLang="en-US" dirty="0"/>
              <a:t> </a:t>
            </a:r>
            <a:r>
              <a:rPr kumimoji="1" lang="en-US" altLang="zh-CN" dirty="0"/>
              <a:t>VM</a:t>
            </a:r>
            <a:r>
              <a:rPr kumimoji="1" lang="zh-CN" altLang="en-US" dirty="0"/>
              <a:t> </a:t>
            </a:r>
            <a:r>
              <a:rPr kumimoji="1" lang="en-US" altLang="zh-CN" dirty="0"/>
              <a:t>suspending,</a:t>
            </a:r>
            <a:r>
              <a:rPr kumimoji="1" lang="zh-CN" altLang="en-US" dirty="0"/>
              <a:t> </a:t>
            </a:r>
            <a:r>
              <a:rPr kumimoji="1" lang="en-US" altLang="zh-CN" dirty="0"/>
              <a:t>core</a:t>
            </a:r>
            <a:r>
              <a:rPr kumimoji="1" lang="zh-CN" altLang="en-US" dirty="0"/>
              <a:t> </a:t>
            </a:r>
            <a:r>
              <a:rPr kumimoji="1" lang="en-US" altLang="zh-CN" dirty="0"/>
              <a:t>dump,</a:t>
            </a:r>
            <a:r>
              <a:rPr kumimoji="1" lang="zh-CN" altLang="en-US" dirty="0"/>
              <a:t> </a:t>
            </a:r>
            <a:r>
              <a:rPr kumimoji="1" lang="en-US" altLang="zh-CN" dirty="0"/>
              <a:t>etc.</a:t>
            </a:r>
          </a:p>
          <a:p>
            <a:endParaRPr kumimoji="1" lang="en-US" altLang="zh-CN" dirty="0"/>
          </a:p>
          <a:p>
            <a:r>
              <a:rPr kumimoji="1" lang="en-US" altLang="zh-CN" dirty="0"/>
              <a:t>That's what we called "</a:t>
            </a:r>
            <a:r>
              <a:rPr kumimoji="1" lang="en-US" altLang="zh-CN" dirty="0">
                <a:solidFill>
                  <a:schemeClr val="accent1"/>
                </a:solidFill>
              </a:rPr>
              <a:t>data exposure</a:t>
            </a:r>
            <a:r>
              <a:rPr kumimoji="1" lang="en-US" altLang="zh-CN" dirty="0"/>
              <a:t>"</a:t>
            </a:r>
            <a:endParaRPr kumimoji="1" lang="zh-CN" altLang="en-US" dirty="0"/>
          </a:p>
        </p:txBody>
      </p:sp>
    </p:spTree>
    <p:extLst>
      <p:ext uri="{BB962C8B-B14F-4D97-AF65-F5344CB8AC3E}">
        <p14:creationId xmlns:p14="http://schemas.microsoft.com/office/powerpoint/2010/main" val="3457620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Tainting: Data Flow Tracking</a:t>
            </a:r>
            <a:endParaRPr kumimoji="1" lang="zh-CN" altLang="en-US" dirty="0"/>
          </a:p>
        </p:txBody>
      </p:sp>
      <p:sp>
        <p:nvSpPr>
          <p:cNvPr id="5" name="内容占位符 4"/>
          <p:cNvSpPr>
            <a:spLocks noGrp="1"/>
          </p:cNvSpPr>
          <p:nvPr>
            <p:ph idx="1"/>
          </p:nvPr>
        </p:nvSpPr>
        <p:spPr/>
        <p:txBody>
          <a:bodyPr>
            <a:normAutofit/>
          </a:bodyPr>
          <a:lstStyle/>
          <a:p>
            <a:r>
              <a:rPr kumimoji="1" lang="en-US" altLang="zh-CN" dirty="0"/>
              <a:t>Apply access policy along the data flow</a:t>
            </a:r>
          </a:p>
          <a:p>
            <a:pPr lvl="1"/>
            <a:r>
              <a:rPr kumimoji="1" lang="en-US" altLang="zh-CN" dirty="0"/>
              <a:t>E.g., a password cannot be sent to Internet</a:t>
            </a:r>
            <a:endParaRPr kumimoji="1" lang="zh-CN" altLang="en-US" dirty="0"/>
          </a:p>
          <a:p>
            <a:pPr lvl="1"/>
            <a:r>
              <a:rPr kumimoji="1" lang="en-US" altLang="zh-CN" dirty="0"/>
              <a:t>E.g.,</a:t>
            </a:r>
            <a:r>
              <a:rPr kumimoji="1" lang="zh-CN" altLang="en-US" dirty="0"/>
              <a:t> </a:t>
            </a:r>
            <a:r>
              <a:rPr kumimoji="1" lang="en-US" altLang="zh-CN" dirty="0"/>
              <a:t>credit</a:t>
            </a:r>
            <a:r>
              <a:rPr kumimoji="1" lang="zh-CN" altLang="en-US" dirty="0"/>
              <a:t> </a:t>
            </a:r>
            <a:r>
              <a:rPr kumimoji="1" lang="en-US" altLang="zh-CN" dirty="0"/>
              <a:t>card</a:t>
            </a:r>
            <a:r>
              <a:rPr kumimoji="1" lang="zh-CN" altLang="en-US" dirty="0"/>
              <a:t> </a:t>
            </a:r>
            <a:r>
              <a:rPr kumimoji="1" lang="en-US" altLang="zh-CN" dirty="0"/>
              <a:t>number</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sent</a:t>
            </a:r>
            <a:r>
              <a:rPr kumimoji="1" lang="zh-CN" altLang="en-US" dirty="0"/>
              <a:t> </a:t>
            </a:r>
            <a:r>
              <a:rPr kumimoji="1" lang="en-US" altLang="zh-CN" dirty="0"/>
              <a:t>to</a:t>
            </a:r>
            <a:r>
              <a:rPr kumimoji="1" lang="zh-CN" altLang="en-US" dirty="0"/>
              <a:t> </a:t>
            </a:r>
            <a:r>
              <a:rPr kumimoji="1" lang="en-US" altLang="zh-CN" dirty="0"/>
              <a:t>other</a:t>
            </a:r>
            <a:r>
              <a:rPr kumimoji="1" lang="zh-CN" altLang="en-US" dirty="0"/>
              <a:t> </a:t>
            </a:r>
            <a:r>
              <a:rPr kumimoji="1" lang="en-US" altLang="zh-CN" dirty="0"/>
              <a:t>apps</a:t>
            </a:r>
            <a:endParaRPr kumimoji="1" lang="zh-CN" altLang="en-US" dirty="0"/>
          </a:p>
          <a:p>
            <a:pPr lvl="1"/>
            <a:r>
              <a:rPr kumimoji="1" lang="en-US" altLang="zh-CN" dirty="0"/>
              <a:t>E.g.,</a:t>
            </a:r>
            <a:r>
              <a:rPr kumimoji="1" lang="zh-CN" altLang="en-US" dirty="0"/>
              <a:t> </a:t>
            </a:r>
            <a:r>
              <a:rPr kumimoji="1" lang="en-US" altLang="zh-CN" dirty="0"/>
              <a:t>untrusted</a:t>
            </a:r>
            <a:r>
              <a:rPr kumimoji="1" lang="zh-CN" altLang="en-US" dirty="0"/>
              <a:t> </a:t>
            </a:r>
            <a:r>
              <a:rPr kumimoji="1" lang="en-US" altLang="zh-CN" dirty="0"/>
              <a:t>data</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executed</a:t>
            </a:r>
            <a:endParaRPr kumimoji="1" lang="zh-CN" altLang="en-US" dirty="0"/>
          </a:p>
        </p:txBody>
      </p:sp>
    </p:spTree>
    <p:extLst>
      <p:ext uri="{BB962C8B-B14F-4D97-AF65-F5344CB8AC3E}">
        <p14:creationId xmlns:p14="http://schemas.microsoft.com/office/powerpoint/2010/main" val="349799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2" name="Content Placeholder 1"/>
          <p:cNvSpPr>
            <a:spLocks noGrp="1"/>
          </p:cNvSpPr>
          <p:nvPr>
            <p:ph sz="half" idx="2"/>
          </p:nvPr>
        </p:nvSpPr>
        <p:spPr/>
        <p:txBody>
          <a:bodyPr>
            <a:normAutofit fontScale="70000" lnSpcReduction="20000"/>
          </a:bodyPr>
          <a:lstStyle/>
          <a:p>
            <a:r>
              <a:rPr lang="en-US" dirty="0"/>
              <a:t>Example sourced from CMU ECE</a:t>
            </a:r>
          </a:p>
          <a:p>
            <a:pPr lvl="1"/>
            <a:r>
              <a:rPr lang="en-US" dirty="0">
                <a:hlinkClick r:id="rId2"/>
              </a:rPr>
              <a:t>Source</a:t>
            </a:r>
            <a:endParaRPr lang="en-US" dirty="0"/>
          </a:p>
          <a:p>
            <a:r>
              <a:rPr lang="en-US" dirty="0"/>
              <a:t>Will show the basic approach of dynamic taint analysis</a:t>
            </a:r>
          </a:p>
          <a:p>
            <a:r>
              <a:rPr lang="en-US" dirty="0"/>
              <a:t>Two concrete executions will be presented</a:t>
            </a:r>
          </a:p>
          <a:p>
            <a:r>
              <a:rPr lang="en-US" dirty="0"/>
              <a:t>Goal: evaluate whether control can be hijacked by [malicious] user input</a:t>
            </a:r>
          </a:p>
        </p:txBody>
      </p:sp>
      <p:sp>
        <p:nvSpPr>
          <p:cNvPr id="4" name="Slide Number Placeholder 3"/>
          <p:cNvSpPr>
            <a:spLocks noGrp="1"/>
          </p:cNvSpPr>
          <p:nvPr>
            <p:ph type="sldNum" sz="quarter" idx="12"/>
          </p:nvPr>
        </p:nvSpPr>
        <p:spPr/>
        <p:txBody>
          <a:bodyPr/>
          <a:lstStyle/>
          <a:p>
            <a:fld id="{4FAB73BC-B049-4115-A692-8D63A059BFB8}" type="slidenum">
              <a:rPr lang="en-US" smtClean="0"/>
              <a:t>13</a:t>
            </a:fld>
            <a:endParaRPr lang="en-US" dirty="0"/>
          </a:p>
        </p:txBody>
      </p:sp>
    </p:spTree>
    <p:extLst>
      <p:ext uri="{BB962C8B-B14F-4D97-AF65-F5344CB8AC3E}">
        <p14:creationId xmlns:p14="http://schemas.microsoft.com/office/powerpoint/2010/main" val="3537033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1"/>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2"/>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3"/>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14</a:t>
            </a:fld>
            <a:endParaRPr lang="en-US" dirty="0"/>
          </a:p>
        </p:txBody>
      </p:sp>
      <p:sp>
        <p:nvSpPr>
          <p:cNvPr id="9"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637038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15</a:t>
            </a:fld>
            <a:endParaRPr lang="en-US" dirty="0"/>
          </a:p>
        </p:txBody>
      </p:sp>
    </p:spTree>
    <p:extLst>
      <p:ext uri="{BB962C8B-B14F-4D97-AF65-F5344CB8AC3E}">
        <p14:creationId xmlns:p14="http://schemas.microsoft.com/office/powerpoint/2010/main" val="1420464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16</a:t>
            </a:fld>
            <a:endParaRPr lang="en-US" dirty="0"/>
          </a:p>
        </p:txBody>
      </p:sp>
    </p:spTree>
    <p:extLst>
      <p:ext uri="{BB962C8B-B14F-4D97-AF65-F5344CB8AC3E}">
        <p14:creationId xmlns:p14="http://schemas.microsoft.com/office/powerpoint/2010/main" val="3222243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17</a:t>
            </a:fld>
            <a:endParaRPr lang="en-US" dirty="0"/>
          </a:p>
        </p:txBody>
      </p:sp>
    </p:spTree>
    <p:extLst>
      <p:ext uri="{BB962C8B-B14F-4D97-AF65-F5344CB8AC3E}">
        <p14:creationId xmlns:p14="http://schemas.microsoft.com/office/powerpoint/2010/main" val="3774718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18</a:t>
            </a:fld>
            <a:endParaRPr lang="en-US" dirty="0"/>
          </a:p>
        </p:txBody>
      </p:sp>
    </p:spTree>
    <p:extLst>
      <p:ext uri="{BB962C8B-B14F-4D97-AF65-F5344CB8AC3E}">
        <p14:creationId xmlns:p14="http://schemas.microsoft.com/office/powerpoint/2010/main" val="3403613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19</a:t>
            </a:fld>
            <a:endParaRPr lang="en-US" dirty="0"/>
          </a:p>
        </p:txBody>
      </p:sp>
      <p:sp>
        <p:nvSpPr>
          <p:cNvPr id="8"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1835210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20</a:t>
            </a:fld>
            <a:endParaRPr lang="en-US" dirty="0"/>
          </a:p>
        </p:txBody>
      </p:sp>
      <p:sp>
        <p:nvSpPr>
          <p:cNvPr id="7"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2778689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21</a:t>
            </a:fld>
            <a:endParaRPr lang="en-US" dirty="0"/>
          </a:p>
        </p:txBody>
      </p:sp>
      <p:sp>
        <p:nvSpPr>
          <p:cNvPr id="7"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2974325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22</a:t>
            </a:fld>
            <a:endParaRPr lang="en-US" dirty="0"/>
          </a:p>
        </p:txBody>
      </p:sp>
      <p:sp>
        <p:nvSpPr>
          <p:cNvPr id="7"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268933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graphicFrame>
        <p:nvGraphicFramePr>
          <p:cNvPr id="3" name="Content Placeholder 2"/>
          <p:cNvGraphicFramePr>
            <a:graphicFrameLocks noGrp="1"/>
          </p:cNvGraphicFramePr>
          <p:nvPr>
            <p:ph sz="half" idx="2"/>
          </p:nvPr>
        </p:nvGraphicFramePr>
        <p:xfrm>
          <a:off x="4594225"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4"/>
                  </a:ext>
                </a:extLst>
              </a:tr>
            </a:tbl>
          </a:graphicData>
        </a:graphic>
      </p:graphicFrame>
      <p:sp>
        <p:nvSpPr>
          <p:cNvPr id="4" name="Slide Number Placeholder 3"/>
          <p:cNvSpPr>
            <a:spLocks noGrp="1"/>
          </p:cNvSpPr>
          <p:nvPr>
            <p:ph type="sldNum" sz="quarter" idx="12"/>
          </p:nvPr>
        </p:nvSpPr>
        <p:spPr/>
        <p:txBody>
          <a:bodyPr/>
          <a:lstStyle/>
          <a:p>
            <a:fld id="{4FAB73BC-B049-4115-A692-8D63A059BFB8}" type="slidenum">
              <a:rPr lang="en-US" smtClean="0"/>
              <a:t>23</a:t>
            </a:fld>
            <a:endParaRPr lang="en-US" dirty="0"/>
          </a:p>
        </p:txBody>
      </p:sp>
      <p:sp>
        <p:nvSpPr>
          <p:cNvPr id="7" name="Title 4"/>
          <p:cNvSpPr>
            <a:spLocks noGrp="1"/>
          </p:cNvSpPr>
          <p:nvPr>
            <p:ph type="title"/>
          </p:nvPr>
        </p:nvSpPr>
        <p:spPr>
          <a:xfrm>
            <a:off x="457200" y="228866"/>
            <a:ext cx="8229600" cy="952500"/>
          </a:xfrm>
        </p:spPr>
        <p:txBody>
          <a:bodyPr/>
          <a:lstStyle/>
          <a:p>
            <a:r>
              <a:rPr lang="en-US" dirty="0"/>
              <a:t>Dynamic Taint Analysis</a:t>
            </a:r>
          </a:p>
        </p:txBody>
      </p:sp>
    </p:spTree>
    <p:extLst>
      <p:ext uri="{BB962C8B-B14F-4D97-AF65-F5344CB8AC3E}">
        <p14:creationId xmlns:p14="http://schemas.microsoft.com/office/powerpoint/2010/main" val="1523955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TaintDroid</a:t>
            </a:r>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7584" y="1489348"/>
            <a:ext cx="7396117" cy="3528392"/>
          </a:xfrm>
        </p:spPr>
      </p:pic>
      <p:sp>
        <p:nvSpPr>
          <p:cNvPr id="3" name="Slide Number Placeholder 2"/>
          <p:cNvSpPr>
            <a:spLocks noGrp="1"/>
          </p:cNvSpPr>
          <p:nvPr>
            <p:ph type="sldNum" sz="quarter" idx="12"/>
          </p:nvPr>
        </p:nvSpPr>
        <p:spPr/>
        <p:txBody>
          <a:bodyPr/>
          <a:lstStyle/>
          <a:p>
            <a:fld id="{4FAB73BC-B049-4115-A692-8D63A059BFB8}" type="slidenum">
              <a:rPr lang="en-US" smtClean="0"/>
              <a:t>24</a:t>
            </a:fld>
            <a:endParaRPr lang="en-US" dirty="0"/>
          </a:p>
        </p:txBody>
      </p:sp>
    </p:spTree>
    <p:extLst>
      <p:ext uri="{BB962C8B-B14F-4D97-AF65-F5344CB8AC3E}">
        <p14:creationId xmlns:p14="http://schemas.microsoft.com/office/powerpoint/2010/main" val="3911396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TaintDroid</a:t>
            </a:r>
            <a:r>
              <a:rPr lang="en-US" dirty="0"/>
              <a:t> Data Flow</a:t>
            </a:r>
          </a:p>
        </p:txBody>
      </p:sp>
      <p:pic>
        <p:nvPicPr>
          <p:cNvPr id="1026" name="Picture 2"/>
          <p:cNvPicPr>
            <a:picLocks noChangeAspect="1" noChangeArrowheads="1"/>
          </p:cNvPicPr>
          <p:nvPr/>
        </p:nvPicPr>
        <p:blipFill>
          <a:blip r:embed="rId3" cstate="print"/>
          <a:srcRect/>
          <a:stretch>
            <a:fillRect/>
          </a:stretch>
        </p:blipFill>
        <p:spPr bwMode="auto">
          <a:xfrm>
            <a:off x="1270000" y="1143000"/>
            <a:ext cx="6379303" cy="426243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fld id="{B6F15528-21DE-4FAA-801E-634DDDAF4B2B}" type="slidenum">
              <a:rPr lang="en-US" smtClean="0">
                <a:solidFill>
                  <a:srgbClr val="464653"/>
                </a:solidFill>
              </a:rPr>
              <a:pPr/>
              <a:t>25</a:t>
            </a:fld>
            <a:endParaRPr lang="en-US">
              <a:solidFill>
                <a:srgbClr val="464653"/>
              </a:solidFill>
            </a:endParaRPr>
          </a:p>
        </p:txBody>
      </p:sp>
      <p:cxnSp>
        <p:nvCxnSpPr>
          <p:cNvPr id="19" name="Elbow Connector 18"/>
          <p:cNvCxnSpPr/>
          <p:nvPr/>
        </p:nvCxnSpPr>
        <p:spPr>
          <a:xfrm rot="16200000" flipH="1">
            <a:off x="2635250" y="2317750"/>
            <a:ext cx="762000" cy="698500"/>
          </a:xfrm>
          <a:prstGeom prst="bentConnector3">
            <a:avLst>
              <a:gd name="adj1" fmla="val 10000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6200000" flipH="1">
            <a:off x="3492500" y="3556000"/>
            <a:ext cx="1270000" cy="254000"/>
          </a:xfrm>
          <a:prstGeom prst="bentConnector3">
            <a:avLst>
              <a:gd name="adj1" fmla="val -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5400000" flipH="1" flipV="1">
            <a:off x="4508500" y="3556000"/>
            <a:ext cx="1270000" cy="254000"/>
          </a:xfrm>
          <a:prstGeom prst="bentConnector3">
            <a:avLst>
              <a:gd name="adj1" fmla="val 99655"/>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flipV="1">
            <a:off x="5969000" y="2476500"/>
            <a:ext cx="635000" cy="571500"/>
          </a:xfrm>
          <a:prstGeom prst="bentConnector3">
            <a:avLst>
              <a:gd name="adj1" fmla="val 10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6508088" y="2000250"/>
            <a:ext cx="445162" cy="662"/>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4000500" y="4572000"/>
            <a:ext cx="1206500" cy="254000"/>
            <a:chOff x="3886200" y="5486400"/>
            <a:chExt cx="1447800" cy="304800"/>
          </a:xfrm>
        </p:grpSpPr>
        <p:cxnSp>
          <p:nvCxnSpPr>
            <p:cNvPr id="61" name="Straight Connector 60"/>
            <p:cNvCxnSpPr/>
            <p:nvPr/>
          </p:nvCxnSpPr>
          <p:spPr>
            <a:xfrm rot="5400000">
              <a:off x="3733800" y="5638800"/>
              <a:ext cx="304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flipV="1">
              <a:off x="3886200" y="5486400"/>
              <a:ext cx="1447800" cy="304800"/>
            </a:xfrm>
            <a:prstGeom prst="bentConnector3">
              <a:avLst>
                <a:gd name="adj1" fmla="val 10118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573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Taint Propagation</a:t>
            </a:r>
            <a:endParaRPr kumimoji="1" lang="zh-CN" altLang="en-US" dirty="0"/>
          </a:p>
        </p:txBody>
      </p:sp>
      <p:pic>
        <p:nvPicPr>
          <p:cNvPr id="4" name="图片 3"/>
          <p:cNvPicPr>
            <a:picLocks noChangeAspect="1"/>
          </p:cNvPicPr>
          <p:nvPr/>
        </p:nvPicPr>
        <p:blipFill>
          <a:blip r:embed="rId2"/>
          <a:stretch>
            <a:fillRect/>
          </a:stretch>
        </p:blipFill>
        <p:spPr>
          <a:xfrm>
            <a:off x="107504" y="1489348"/>
            <a:ext cx="8890000" cy="3454400"/>
          </a:xfrm>
          <a:prstGeom prst="rect">
            <a:avLst/>
          </a:prstGeom>
        </p:spPr>
      </p:pic>
    </p:spTree>
    <p:extLst>
      <p:ext uri="{BB962C8B-B14F-4D97-AF65-F5344CB8AC3E}">
        <p14:creationId xmlns:p14="http://schemas.microsoft.com/office/powerpoint/2010/main" val="946306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Defending</a:t>
            </a:r>
            <a:r>
              <a:rPr kumimoji="1" lang="zh-CN" altLang="en-US" dirty="0"/>
              <a:t> </a:t>
            </a:r>
            <a:r>
              <a:rPr kumimoji="1" lang="en-US" altLang="zh-CN" dirty="0"/>
              <a:t>Malicious</a:t>
            </a:r>
            <a:r>
              <a:rPr kumimoji="1" lang="zh-CN" altLang="en-US" dirty="0"/>
              <a:t> </a:t>
            </a:r>
            <a:r>
              <a:rPr kumimoji="1" lang="en-US" altLang="zh-CN" dirty="0"/>
              <a:t>Input</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pic>
        <p:nvPicPr>
          <p:cNvPr id="1026" name="Picture 2">
            <a:extLst>
              <a:ext uri="{FF2B5EF4-FFF2-40B4-BE49-F238E27FC236}">
                <a16:creationId xmlns:a16="http://schemas.microsoft.com/office/drawing/2014/main" id="{9B24588F-94DF-9A43-9D4B-6E74C305B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1550" y="265212"/>
            <a:ext cx="1585496"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856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a:t>
            </a:r>
            <a:r>
              <a:rPr kumimoji="1" lang="zh-CN" altLang="en-US" dirty="0"/>
              <a:t> </a:t>
            </a:r>
            <a:r>
              <a:rPr kumimoji="1" lang="en-US" altLang="zh-CN" dirty="0"/>
              <a:t>does</a:t>
            </a:r>
            <a:r>
              <a:rPr kumimoji="1" lang="zh-CN" altLang="en-US" dirty="0"/>
              <a:t> </a:t>
            </a:r>
            <a:r>
              <a:rPr kumimoji="1" lang="en-US" altLang="zh-CN" dirty="0"/>
              <a:t>a</a:t>
            </a:r>
            <a:r>
              <a:rPr kumimoji="1" lang="zh-CN" altLang="en-US" dirty="0"/>
              <a:t> </a:t>
            </a:r>
            <a:r>
              <a:rPr kumimoji="1" lang="en-US" altLang="zh-CN" dirty="0"/>
              <a:t>Hacker</a:t>
            </a:r>
            <a:r>
              <a:rPr kumimoji="1" lang="zh-CN" altLang="en-US" dirty="0"/>
              <a:t> </a:t>
            </a:r>
            <a:r>
              <a:rPr kumimoji="1" lang="en-US" altLang="zh-CN" dirty="0"/>
              <a:t>Search</a:t>
            </a:r>
            <a:r>
              <a:rPr kumimoji="1" lang="zh-CN" altLang="en-US" dirty="0"/>
              <a:t> </a:t>
            </a:r>
            <a:r>
              <a:rPr kumimoji="1" lang="en-US" altLang="zh-CN" dirty="0"/>
              <a:t>a</a:t>
            </a:r>
            <a:r>
              <a:rPr kumimoji="1" lang="zh-CN" altLang="en-US" dirty="0"/>
              <a:t> </a:t>
            </a:r>
            <a:r>
              <a:rPr kumimoji="1" lang="en-US" altLang="zh-CN" dirty="0"/>
              <a:t>Bug?</a:t>
            </a:r>
            <a:endParaRPr kumimoji="1" lang="zh-CN" altLang="en-US" dirty="0"/>
          </a:p>
        </p:txBody>
      </p:sp>
      <p:sp>
        <p:nvSpPr>
          <p:cNvPr id="3" name="内容占位符 2"/>
          <p:cNvSpPr>
            <a:spLocks noGrp="1"/>
          </p:cNvSpPr>
          <p:nvPr>
            <p:ph idx="1"/>
          </p:nvPr>
        </p:nvSpPr>
        <p:spPr/>
        <p:txBody>
          <a:bodyPr>
            <a:normAutofit fontScale="92500"/>
          </a:bodyPr>
          <a:lstStyle/>
          <a:p>
            <a:r>
              <a:rPr kumimoji="1" lang="en-US" altLang="zh-CN" dirty="0"/>
              <a:t>Step-0:</a:t>
            </a:r>
            <a:r>
              <a:rPr kumimoji="1" lang="zh-CN" altLang="en-US" dirty="0"/>
              <a:t> </a:t>
            </a:r>
            <a:r>
              <a:rPr kumimoji="1" lang="en-US" altLang="zh-CN" dirty="0"/>
              <a:t>Chose</a:t>
            </a:r>
            <a:r>
              <a:rPr kumimoji="1" lang="zh-CN" altLang="en-US" dirty="0"/>
              <a:t> </a:t>
            </a:r>
            <a:r>
              <a:rPr kumimoji="1" lang="en-US" altLang="zh-CN" dirty="0"/>
              <a:t>a</a:t>
            </a:r>
            <a:r>
              <a:rPr kumimoji="1" lang="zh-CN" altLang="en-US" dirty="0"/>
              <a:t> </a:t>
            </a:r>
            <a:r>
              <a:rPr kumimoji="1" lang="en-US" altLang="zh-CN" dirty="0"/>
              <a:t>library</a:t>
            </a:r>
            <a:r>
              <a:rPr kumimoji="1" lang="zh-CN" altLang="en-US" dirty="0"/>
              <a:t> </a:t>
            </a:r>
            <a:r>
              <a:rPr kumimoji="1" lang="en-US" altLang="zh-CN" dirty="0"/>
              <a:t>(open-source,</a:t>
            </a:r>
            <a:r>
              <a:rPr kumimoji="1" lang="zh-CN" altLang="en-US" dirty="0"/>
              <a:t> </a:t>
            </a:r>
            <a:r>
              <a:rPr kumimoji="1" lang="en-US" altLang="zh-CN" dirty="0"/>
              <a:t>of</a:t>
            </a:r>
            <a:r>
              <a:rPr kumimoji="1" lang="zh-CN" altLang="en-US" dirty="0"/>
              <a:t> </a:t>
            </a:r>
            <a:r>
              <a:rPr kumimoji="1" lang="en-US" altLang="zh-CN" dirty="0"/>
              <a:t>course)</a:t>
            </a:r>
          </a:p>
          <a:p>
            <a:pPr lvl="1"/>
            <a:r>
              <a:rPr kumimoji="1" lang="en-US" altLang="zh-CN" dirty="0"/>
              <a:t>Let's</a:t>
            </a:r>
            <a:r>
              <a:rPr kumimoji="1" lang="zh-CN" altLang="en-US" dirty="0"/>
              <a:t> </a:t>
            </a:r>
            <a:r>
              <a:rPr kumimoji="1" lang="en-US" altLang="zh-CN" dirty="0"/>
              <a:t>try</a:t>
            </a:r>
            <a:r>
              <a:rPr kumimoji="1" lang="zh-CN" altLang="en-US" dirty="0"/>
              <a:t> </a:t>
            </a:r>
            <a:r>
              <a:rPr kumimoji="1" lang="en-US" altLang="zh-CN" dirty="0" err="1"/>
              <a:t>ffmpeg</a:t>
            </a:r>
            <a:r>
              <a:rPr kumimoji="1" lang="en-US" altLang="zh-CN" dirty="0"/>
              <a:t>,</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in</a:t>
            </a:r>
            <a:r>
              <a:rPr kumimoji="1" lang="zh-CN" altLang="en-US" dirty="0"/>
              <a:t> </a:t>
            </a:r>
            <a:r>
              <a:rPr kumimoji="1" lang="en-US" altLang="zh-CN" dirty="0"/>
              <a:t>Chrome,</a:t>
            </a:r>
            <a:r>
              <a:rPr kumimoji="1" lang="zh-CN" altLang="en-US" dirty="0"/>
              <a:t> </a:t>
            </a:r>
            <a:r>
              <a:rPr kumimoji="1" lang="en-US" altLang="zh-CN" dirty="0"/>
              <a:t>VLC,</a:t>
            </a:r>
            <a:r>
              <a:rPr kumimoji="1" lang="zh-CN" altLang="en-US" dirty="0"/>
              <a:t> </a:t>
            </a:r>
            <a:r>
              <a:rPr kumimoji="1" lang="en-US" altLang="zh-CN" dirty="0" err="1"/>
              <a:t>Mplayer</a:t>
            </a:r>
            <a:r>
              <a:rPr kumimoji="1" lang="en-US" altLang="zh-CN" dirty="0"/>
              <a:t>...</a:t>
            </a:r>
          </a:p>
          <a:p>
            <a:pPr lvl="1"/>
            <a:r>
              <a:rPr kumimoji="1" lang="en-US" altLang="zh-CN" dirty="0"/>
              <a:t>There</a:t>
            </a:r>
            <a:r>
              <a:rPr kumimoji="1" lang="zh-CN" altLang="en-US" dirty="0"/>
              <a:t> </a:t>
            </a:r>
            <a:r>
              <a:rPr kumimoji="1" lang="en-US" altLang="zh-CN" dirty="0"/>
              <a:t>are</a:t>
            </a:r>
            <a:r>
              <a:rPr kumimoji="1" lang="zh-CN" altLang="en-US" dirty="0"/>
              <a:t> </a:t>
            </a:r>
            <a:r>
              <a:rPr kumimoji="1" lang="en-US" altLang="zh-CN" dirty="0"/>
              <a:t>also</a:t>
            </a:r>
            <a:r>
              <a:rPr kumimoji="1" lang="zh-CN" altLang="en-US" dirty="0"/>
              <a:t> </a:t>
            </a:r>
            <a:r>
              <a:rPr kumimoji="1" lang="en-US" altLang="zh-CN" dirty="0"/>
              <a:t>rumors</a:t>
            </a:r>
            <a:r>
              <a:rPr kumimoji="1" lang="zh-CN" altLang="en-US" dirty="0"/>
              <a:t> </a:t>
            </a:r>
            <a:r>
              <a:rPr kumimoji="1" lang="en-US" altLang="zh-CN" dirty="0"/>
              <a:t>that</a:t>
            </a:r>
            <a:r>
              <a:rPr kumimoji="1" lang="zh-CN" altLang="en-US" dirty="0"/>
              <a:t> </a:t>
            </a:r>
            <a:r>
              <a:rPr kumimoji="1" lang="en-US" altLang="zh-CN" dirty="0"/>
              <a:t>YouTube</a:t>
            </a:r>
            <a:r>
              <a:rPr kumimoji="1" lang="zh-CN" altLang="en-US" dirty="0"/>
              <a:t> </a:t>
            </a:r>
            <a:r>
              <a:rPr kumimoji="1" lang="en-US" altLang="zh-CN" dirty="0"/>
              <a:t>uses</a:t>
            </a:r>
            <a:r>
              <a:rPr kumimoji="1" lang="zh-CN" altLang="en-US" dirty="0"/>
              <a:t> </a:t>
            </a:r>
            <a:r>
              <a:rPr kumimoji="1" lang="en-US" altLang="zh-CN" dirty="0"/>
              <a:t>it</a:t>
            </a:r>
            <a:r>
              <a:rPr kumimoji="1" lang="zh-CN" altLang="en-US" dirty="0"/>
              <a:t> </a:t>
            </a:r>
            <a:r>
              <a:rPr kumimoji="1" lang="en-US" altLang="zh-CN" dirty="0"/>
              <a:t>for</a:t>
            </a:r>
            <a:r>
              <a:rPr kumimoji="1" lang="zh-CN" altLang="en-US" dirty="0"/>
              <a:t> </a:t>
            </a:r>
            <a:r>
              <a:rPr kumimoji="1" lang="en-US" altLang="zh-CN" dirty="0"/>
              <a:t>conversion</a:t>
            </a:r>
          </a:p>
          <a:p>
            <a:r>
              <a:rPr kumimoji="1" lang="en-US" altLang="zh-CN" dirty="0"/>
              <a:t>Step-1:</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err="1"/>
              <a:t>demuxers</a:t>
            </a:r>
            <a:r>
              <a:rPr kumimoji="1" lang="zh-CN" altLang="en-US" dirty="0"/>
              <a:t> </a:t>
            </a:r>
            <a:r>
              <a:rPr kumimoji="1" lang="en-US" altLang="zh-CN" dirty="0"/>
              <a:t>of</a:t>
            </a:r>
            <a:r>
              <a:rPr kumimoji="1" lang="zh-CN" altLang="en-US" dirty="0"/>
              <a:t> </a:t>
            </a:r>
            <a:r>
              <a:rPr kumimoji="1" lang="en-US" altLang="zh-CN" dirty="0" err="1"/>
              <a:t>ffmpeg</a:t>
            </a:r>
            <a:endParaRPr kumimoji="1" lang="en-US" altLang="zh-CN" dirty="0"/>
          </a:p>
          <a:p>
            <a:r>
              <a:rPr kumimoji="1" lang="en-US" altLang="zh-CN" dirty="0"/>
              <a:t>Step-2:</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p>
          <a:p>
            <a:r>
              <a:rPr kumimoji="1" lang="en-US" altLang="zh-CN" dirty="0"/>
              <a:t>Step-3:</a:t>
            </a:r>
            <a:r>
              <a:rPr kumimoji="1" lang="zh-CN" altLang="en-US" dirty="0"/>
              <a:t> </a:t>
            </a:r>
            <a:r>
              <a:rPr kumimoji="1" lang="en-US" altLang="zh-CN" dirty="0"/>
              <a:t>Trace</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endParaRPr kumimoji="1" lang="zh-CN" altLang="en-US" dirty="0"/>
          </a:p>
        </p:txBody>
      </p:sp>
    </p:spTree>
    <p:extLst>
      <p:ext uri="{BB962C8B-B14F-4D97-AF65-F5344CB8AC3E}">
        <p14:creationId xmlns:p14="http://schemas.microsoft.com/office/powerpoint/2010/main" val="795429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Step-1: List the </a:t>
            </a:r>
            <a:r>
              <a:rPr kumimoji="1" lang="en-US" altLang="zh-CN" dirty="0" err="1"/>
              <a:t>Demuxers</a:t>
            </a:r>
            <a:r>
              <a:rPr kumimoji="1" lang="en-US" altLang="zh-CN" dirty="0"/>
              <a:t> of </a:t>
            </a:r>
            <a:r>
              <a:rPr kumimoji="1" lang="en-US" altLang="zh-CN" dirty="0" err="1"/>
              <a:t>FFmpeg</a:t>
            </a:r>
            <a:endParaRPr kumimoji="1" lang="zh-CN" altLang="en-US" dirty="0"/>
          </a:p>
        </p:txBody>
      </p:sp>
      <p:pic>
        <p:nvPicPr>
          <p:cNvPr id="4" name="图片 3"/>
          <p:cNvPicPr>
            <a:picLocks noChangeAspect="1"/>
          </p:cNvPicPr>
          <p:nvPr/>
        </p:nvPicPr>
        <p:blipFill>
          <a:blip r:embed="rId3"/>
          <a:stretch>
            <a:fillRect/>
          </a:stretch>
        </p:blipFill>
        <p:spPr>
          <a:xfrm>
            <a:off x="539551" y="1273324"/>
            <a:ext cx="8064897" cy="4012968"/>
          </a:xfrm>
          <a:prstGeom prst="rect">
            <a:avLst/>
          </a:prstGeom>
        </p:spPr>
      </p:pic>
    </p:spTree>
    <p:extLst>
      <p:ext uri="{BB962C8B-B14F-4D97-AF65-F5344CB8AC3E}">
        <p14:creationId xmlns:p14="http://schemas.microsoft.com/office/powerpoint/2010/main" val="2498349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Step-2: Identify the Input Data</a:t>
            </a:r>
            <a:endParaRPr kumimoji="1" lang="zh-CN" altLang="en-US" dirty="0"/>
          </a:p>
        </p:txBody>
      </p:sp>
      <p:sp>
        <p:nvSpPr>
          <p:cNvPr id="3" name="内容占位符 2"/>
          <p:cNvSpPr>
            <a:spLocks noGrp="1"/>
          </p:cNvSpPr>
          <p:nvPr>
            <p:ph idx="1"/>
          </p:nvPr>
        </p:nvSpPr>
        <p:spPr>
          <a:xfrm>
            <a:off x="457200" y="1333500"/>
            <a:ext cx="8229600" cy="4116287"/>
          </a:xfrm>
        </p:spPr>
        <p:txBody>
          <a:bodyPr>
            <a:normAutofit fontScale="92500" lnSpcReduction="20000"/>
          </a:bodyPr>
          <a:lstStyle/>
          <a:p>
            <a:r>
              <a:rPr kumimoji="1" lang="en-US" altLang="zh-CN" i="1" dirty="0" err="1"/>
              <a:t>demuxername_read_header</a:t>
            </a:r>
            <a:r>
              <a:rPr kumimoji="1" lang="en-US" altLang="zh-CN" dirty="0"/>
              <a:t>()</a:t>
            </a:r>
          </a:p>
          <a:p>
            <a:pPr lvl="1"/>
            <a:r>
              <a:rPr kumimoji="1" lang="en-US" altLang="zh-CN" dirty="0"/>
              <a:t>Most </a:t>
            </a:r>
            <a:r>
              <a:rPr kumimoji="1" lang="en-US" altLang="zh-CN" dirty="0" err="1"/>
              <a:t>demuxers</a:t>
            </a:r>
            <a:r>
              <a:rPr kumimoji="1" lang="en-US" altLang="zh-CN" dirty="0"/>
              <a:t> </a:t>
            </a:r>
            <a:r>
              <a:rPr kumimoji="1" lang="en-US" altLang="zh-CN" dirty="0" err="1"/>
              <a:t>declear</a:t>
            </a:r>
            <a:r>
              <a:rPr kumimoji="1" lang="en-US" altLang="zh-CN" dirty="0"/>
              <a:t> a function called it</a:t>
            </a:r>
          </a:p>
          <a:p>
            <a:pPr lvl="1"/>
            <a:r>
              <a:rPr kumimoji="1" lang="en-US" altLang="zh-CN" dirty="0"/>
              <a:t>Takes a parameter of type </a:t>
            </a:r>
            <a:r>
              <a:rPr kumimoji="1" lang="en-US" altLang="zh-CN" dirty="0" err="1"/>
              <a:t>AVFormatContext</a:t>
            </a:r>
            <a:endParaRPr kumimoji="1" lang="en-US" altLang="zh-CN" dirty="0"/>
          </a:p>
          <a:p>
            <a:pPr lvl="1"/>
            <a:r>
              <a:rPr kumimoji="1" lang="en-US" altLang="zh-CN" dirty="0"/>
              <a:t>This function initializes a pointer:</a:t>
            </a:r>
          </a:p>
          <a:p>
            <a:pPr lvl="1"/>
            <a:endParaRPr kumimoji="1" lang="en-US" altLang="zh-CN" dirty="0"/>
          </a:p>
          <a:p>
            <a:pPr lvl="1"/>
            <a:endParaRPr kumimoji="1" lang="en-US" altLang="zh-CN" dirty="0"/>
          </a:p>
          <a:p>
            <a:pPr lvl="1"/>
            <a:endParaRPr kumimoji="1" lang="en-US" altLang="zh-CN" dirty="0"/>
          </a:p>
          <a:p>
            <a:pPr lvl="1"/>
            <a:r>
              <a:rPr kumimoji="1" lang="en-US" altLang="zh-CN" dirty="0"/>
              <a:t>Many different </a:t>
            </a:r>
            <a:r>
              <a:rPr kumimoji="1" lang="en-US" altLang="zh-CN" dirty="0" err="1"/>
              <a:t>get_something</a:t>
            </a:r>
            <a:r>
              <a:rPr kumimoji="1" lang="en-US" altLang="zh-CN" dirty="0"/>
              <a:t>() are used to extract </a:t>
            </a:r>
            <a:r>
              <a:rPr kumimoji="1" lang="en-US" altLang="zh-CN" dirty="0" err="1"/>
              <a:t>pb</a:t>
            </a:r>
            <a:r>
              <a:rPr kumimoji="1" lang="en-US" altLang="zh-CN" dirty="0"/>
              <a:t> data</a:t>
            </a:r>
          </a:p>
          <a:p>
            <a:pPr lvl="2"/>
            <a:r>
              <a:rPr kumimoji="1" lang="en-US" altLang="zh-CN" dirty="0"/>
              <a:t>E.g., get_le32(), </a:t>
            </a:r>
            <a:r>
              <a:rPr kumimoji="1" lang="en-US" altLang="zh-CN" dirty="0" err="1"/>
              <a:t>get_buffer</a:t>
            </a:r>
            <a:r>
              <a:rPr kumimoji="1" lang="en-US" altLang="zh-CN" dirty="0"/>
              <a:t>()</a:t>
            </a:r>
          </a:p>
          <a:p>
            <a:pPr lvl="1"/>
            <a:r>
              <a:rPr kumimoji="1" lang="en-US" altLang="zh-CN" dirty="0">
                <a:solidFill>
                  <a:srgbClr val="FF0000"/>
                </a:solidFill>
              </a:rPr>
              <a:t>Conclusion: </a:t>
            </a:r>
            <a:r>
              <a:rPr kumimoji="1" lang="en-US" altLang="en-US" dirty="0" err="1">
                <a:solidFill>
                  <a:srgbClr val="FF0000"/>
                </a:solidFill>
              </a:rPr>
              <a:t>pb</a:t>
            </a:r>
            <a:r>
              <a:rPr kumimoji="1" lang="en-US" altLang="en-US" dirty="0">
                <a:solidFill>
                  <a:srgbClr val="FF0000"/>
                </a:solidFill>
              </a:rPr>
              <a:t> is a pointer to the input data of media files</a:t>
            </a:r>
            <a:endParaRPr kumimoji="1" lang="en-US" altLang="zh-CN" dirty="0">
              <a:solidFill>
                <a:srgbClr val="FF0000"/>
              </a:solidFill>
            </a:endParaRPr>
          </a:p>
          <a:p>
            <a:endParaRPr kumimoji="1" lang="zh-CN" altLang="en-US" dirty="0"/>
          </a:p>
        </p:txBody>
      </p:sp>
      <p:pic>
        <p:nvPicPr>
          <p:cNvPr id="4" name="图片 3"/>
          <p:cNvPicPr>
            <a:picLocks noChangeAspect="1"/>
          </p:cNvPicPr>
          <p:nvPr/>
        </p:nvPicPr>
        <p:blipFill>
          <a:blip r:embed="rId2"/>
          <a:stretch>
            <a:fillRect/>
          </a:stretch>
        </p:blipFill>
        <p:spPr>
          <a:xfrm>
            <a:off x="1763688" y="2929508"/>
            <a:ext cx="3822700" cy="1104900"/>
          </a:xfrm>
          <a:prstGeom prst="rect">
            <a:avLst/>
          </a:prstGeom>
        </p:spPr>
      </p:pic>
    </p:spTree>
    <p:extLst>
      <p:ext uri="{BB962C8B-B14F-4D97-AF65-F5344CB8AC3E}">
        <p14:creationId xmlns:p14="http://schemas.microsoft.com/office/powerpoint/2010/main" val="3237231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Start to read the first </a:t>
            </a:r>
            <a:r>
              <a:rPr kumimoji="1" lang="en-US" altLang="zh-CN" dirty="0" err="1"/>
              <a:t>demuxer</a:t>
            </a:r>
            <a:r>
              <a:rPr kumimoji="1" lang="en-US" altLang="zh-CN" dirty="0"/>
              <a:t>: </a:t>
            </a:r>
            <a:r>
              <a:rPr kumimoji="1" lang="en-US" altLang="zh-CN" dirty="0" err="1"/>
              <a:t>libavformat</a:t>
            </a:r>
            <a:r>
              <a:rPr kumimoji="1" lang="en-US" altLang="zh-CN" dirty="0"/>
              <a:t>/4xm.c</a:t>
            </a:r>
            <a:endParaRPr kumimoji="1" lang="zh-CN" altLang="en-US" dirty="0"/>
          </a:p>
        </p:txBody>
      </p:sp>
      <p:pic>
        <p:nvPicPr>
          <p:cNvPr id="4" name="图片 3"/>
          <p:cNvPicPr>
            <a:picLocks noChangeAspect="1"/>
          </p:cNvPicPr>
          <p:nvPr/>
        </p:nvPicPr>
        <p:blipFill>
          <a:blip r:embed="rId2"/>
          <a:stretch>
            <a:fillRect/>
          </a:stretch>
        </p:blipFill>
        <p:spPr>
          <a:xfrm>
            <a:off x="1331640" y="1921396"/>
            <a:ext cx="7225680" cy="3701228"/>
          </a:xfrm>
          <a:prstGeom prst="rect">
            <a:avLst/>
          </a:prstGeom>
        </p:spPr>
      </p:pic>
    </p:spTree>
    <p:extLst>
      <p:ext uri="{BB962C8B-B14F-4D97-AF65-F5344CB8AC3E}">
        <p14:creationId xmlns:p14="http://schemas.microsoft.com/office/powerpoint/2010/main" val="78649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图片 3"/>
          <p:cNvPicPr>
            <a:picLocks noChangeAspect="1"/>
          </p:cNvPicPr>
          <p:nvPr/>
        </p:nvPicPr>
        <p:blipFill>
          <a:blip r:embed="rId2"/>
          <a:stretch>
            <a:fillRect/>
          </a:stretch>
        </p:blipFill>
        <p:spPr>
          <a:xfrm>
            <a:off x="0" y="0"/>
            <a:ext cx="9144000" cy="2359742"/>
          </a:xfrm>
          <a:prstGeom prst="rect">
            <a:avLst/>
          </a:prstGeom>
        </p:spPr>
      </p:pic>
      <p:pic>
        <p:nvPicPr>
          <p:cNvPr id="5" name="图片 4"/>
          <p:cNvPicPr>
            <a:picLocks noChangeAspect="1"/>
          </p:cNvPicPr>
          <p:nvPr/>
        </p:nvPicPr>
        <p:blipFill>
          <a:blip r:embed="rId3"/>
          <a:stretch>
            <a:fillRect/>
          </a:stretch>
        </p:blipFill>
        <p:spPr>
          <a:xfrm>
            <a:off x="35497" y="2065412"/>
            <a:ext cx="7272807" cy="2593885"/>
          </a:xfrm>
          <a:prstGeom prst="rect">
            <a:avLst/>
          </a:prstGeom>
        </p:spPr>
      </p:pic>
      <p:sp>
        <p:nvSpPr>
          <p:cNvPr id="6" name="文本框 5"/>
          <p:cNvSpPr txBox="1"/>
          <p:nvPr/>
        </p:nvSpPr>
        <p:spPr>
          <a:xfrm>
            <a:off x="1800199" y="4585692"/>
            <a:ext cx="1152128" cy="523220"/>
          </a:xfrm>
          <a:prstGeom prst="rect">
            <a:avLst/>
          </a:prstGeom>
          <a:noFill/>
        </p:spPr>
        <p:txBody>
          <a:bodyPr wrap="square" rtlCol="0">
            <a:spAutoFit/>
          </a:bodyPr>
          <a:lstStyle/>
          <a:p>
            <a:pPr algn="ct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
        <p:nvSpPr>
          <p:cNvPr id="7" name="文本框 6"/>
          <p:cNvSpPr txBox="1"/>
          <p:nvPr/>
        </p:nvSpPr>
        <p:spPr>
          <a:xfrm>
            <a:off x="3888431" y="4585692"/>
            <a:ext cx="2664296" cy="523220"/>
          </a:xfrm>
          <a:prstGeom prst="rect">
            <a:avLst/>
          </a:prstGeom>
          <a:noFill/>
        </p:spPr>
        <p:txBody>
          <a:bodyPr wrap="square" rtlCol="0">
            <a:spAutoFit/>
          </a:bodyPr>
          <a:lstStyle/>
          <a:p>
            <a:pPr algn="ctr"/>
            <a:r>
              <a:rPr kumimoji="1" lang="en-US" altLang="zh-CN" sz="2800" dirty="0">
                <a:solidFill>
                  <a:srgbClr val="FF0000"/>
                </a:solidFill>
                <a:latin typeface="Arial" panose="020B0604020202020204" pitchFamily="34" charset="0"/>
                <a:cs typeface="Arial" panose="020B0604020202020204" pitchFamily="34" charset="0"/>
              </a:rPr>
              <a:t>unsigned </a:t>
            </a: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576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Supplying a value &gt;= 0x80000000 for </a:t>
            </a:r>
            <a:r>
              <a:rPr kumimoji="1" lang="en-US" altLang="zh-CN" dirty="0" err="1">
                <a:solidFill>
                  <a:srgbClr val="FF0000"/>
                </a:solidFill>
              </a:rPr>
              <a:t>current_track</a:t>
            </a:r>
            <a:r>
              <a:rPr kumimoji="1" lang="en-US" altLang="zh-CN" dirty="0">
                <a:solidFill>
                  <a:srgbClr val="FF0000"/>
                </a:solidFill>
              </a:rPr>
              <a:t> </a:t>
            </a:r>
            <a:r>
              <a:rPr kumimoji="1" lang="en-US" altLang="zh-CN" dirty="0"/>
              <a:t>causes a change in sign that results in </a:t>
            </a:r>
            <a:r>
              <a:rPr kumimoji="1" lang="en-US" altLang="zh-CN" dirty="0" err="1">
                <a:solidFill>
                  <a:srgbClr val="FF0000"/>
                </a:solidFill>
              </a:rPr>
              <a:t>current_track</a:t>
            </a:r>
            <a:r>
              <a:rPr kumimoji="1" lang="en-US" altLang="zh-CN" dirty="0">
                <a:solidFill>
                  <a:srgbClr val="FF0000"/>
                </a:solidFill>
              </a:rPr>
              <a:t> </a:t>
            </a:r>
            <a:r>
              <a:rPr kumimoji="1" lang="en-US" altLang="zh-CN" dirty="0"/>
              <a:t>being interpreted as negative</a:t>
            </a:r>
          </a:p>
          <a:p>
            <a:r>
              <a:rPr kumimoji="1" lang="en-US" altLang="zh-CN" dirty="0"/>
              <a:t>The</a:t>
            </a:r>
            <a:r>
              <a:rPr kumimoji="1" lang="zh-CN" altLang="en-US" dirty="0"/>
              <a:t> </a:t>
            </a:r>
            <a:r>
              <a:rPr kumimoji="1" lang="en-US" altLang="zh-CN" dirty="0"/>
              <a:t>if statement in line 167 will always return FALSE</a:t>
            </a:r>
          </a:p>
          <a:p>
            <a:r>
              <a:rPr kumimoji="1" lang="en-US" altLang="zh-CN" dirty="0"/>
              <a:t>Thus,</a:t>
            </a:r>
            <a:r>
              <a:rPr kumimoji="1" lang="zh-CN" altLang="en-US" dirty="0"/>
              <a:t> </a:t>
            </a:r>
            <a:r>
              <a:rPr kumimoji="1" lang="en-US" altLang="zh-CN" dirty="0"/>
              <a:t>the buffer allocation in line 171 will never be reached</a:t>
            </a:r>
            <a:endParaRPr kumimoji="1" lang="zh-CN" altLang="en-US" dirty="0"/>
          </a:p>
        </p:txBody>
      </p:sp>
    </p:spTree>
    <p:extLst>
      <p:ext uri="{BB962C8B-B14F-4D97-AF65-F5344CB8AC3E}">
        <p14:creationId xmlns:p14="http://schemas.microsoft.com/office/powerpoint/2010/main" val="2711401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2"/>
          <a:stretch>
            <a:fillRect/>
          </a:stretch>
        </p:blipFill>
        <p:spPr>
          <a:xfrm>
            <a:off x="0" y="1223228"/>
            <a:ext cx="9144000" cy="4226560"/>
          </a:xfrm>
          <a:prstGeom prst="rect">
            <a:avLst/>
          </a:prstGeom>
        </p:spPr>
      </p:pic>
      <p:sp>
        <p:nvSpPr>
          <p:cNvPr id="5" name="矩形 4"/>
          <p:cNvSpPr/>
          <p:nvPr/>
        </p:nvSpPr>
        <p:spPr>
          <a:xfrm>
            <a:off x="1691680" y="129662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2892512" y="4104938"/>
            <a:ext cx="1584176" cy="1080120"/>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067944" y="156135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2470020" y="2316389"/>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2123728" y="4093287"/>
            <a:ext cx="733828" cy="1080120"/>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3011128" y="2808794"/>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4856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36512" y="1201316"/>
            <a:ext cx="9144000" cy="4316711"/>
          </a:xfrm>
          <a:prstGeom prst="rect">
            <a:avLst/>
          </a:prstGeom>
        </p:spPr>
      </p:pic>
    </p:spTree>
    <p:extLst>
      <p:ext uri="{BB962C8B-B14F-4D97-AF65-F5344CB8AC3E}">
        <p14:creationId xmlns:p14="http://schemas.microsoft.com/office/powerpoint/2010/main" val="1885264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0" y="1273324"/>
            <a:ext cx="9144000" cy="4160613"/>
          </a:xfrm>
          <a:prstGeom prst="rect">
            <a:avLst/>
          </a:prstGeom>
        </p:spPr>
      </p:pic>
    </p:spTree>
    <p:extLst>
      <p:ext uri="{BB962C8B-B14F-4D97-AF65-F5344CB8AC3E}">
        <p14:creationId xmlns:p14="http://schemas.microsoft.com/office/powerpoint/2010/main" val="206204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lstStyle/>
          <a:p>
            <a:r>
              <a:rPr kumimoji="1" lang="en-US" altLang="zh-CN" dirty="0"/>
              <a:t>How</a:t>
            </a:r>
            <a:r>
              <a:rPr kumimoji="1" lang="zh-CN" altLang="en-US" dirty="0"/>
              <a:t> </a:t>
            </a:r>
            <a:r>
              <a:rPr kumimoji="1" lang="en-US" altLang="zh-CN" dirty="0"/>
              <a:t>can</a:t>
            </a:r>
            <a:r>
              <a:rPr kumimoji="1" lang="zh-CN" altLang="en-US" dirty="0"/>
              <a:t> </a:t>
            </a:r>
            <a:r>
              <a:rPr kumimoji="1" lang="en-US" altLang="zh-CN" dirty="0"/>
              <a:t>we</a:t>
            </a:r>
            <a:r>
              <a:rPr kumimoji="1" lang="zh-CN" altLang="en-US" dirty="0"/>
              <a:t> </a:t>
            </a:r>
            <a:r>
              <a:rPr kumimoji="1" lang="en-US" altLang="zh-CN" dirty="0"/>
              <a:t>use</a:t>
            </a:r>
            <a:r>
              <a:rPr kumimoji="1" lang="zh-CN" altLang="en-US" dirty="0"/>
              <a:t> </a:t>
            </a:r>
            <a:r>
              <a:rPr kumimoji="1" lang="en-US" altLang="zh-CN" dirty="0"/>
              <a:t>taint</a:t>
            </a:r>
            <a:r>
              <a:rPr kumimoji="1" lang="zh-CN" altLang="en-US" dirty="0"/>
              <a:t> </a:t>
            </a:r>
            <a:r>
              <a:rPr kumimoji="1" lang="en-US" altLang="zh-CN" dirty="0"/>
              <a:t>tracking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such</a:t>
            </a:r>
            <a:r>
              <a:rPr kumimoji="1" lang="zh-CN" altLang="en-US" dirty="0"/>
              <a:t> </a:t>
            </a:r>
            <a:r>
              <a:rPr kumimoji="1" lang="en-US" altLang="zh-CN" dirty="0"/>
              <a:t>bugs?</a:t>
            </a:r>
            <a:endParaRPr kumimoji="1" lang="zh-CN" altLang="en-US" dirty="0"/>
          </a:p>
        </p:txBody>
      </p:sp>
    </p:spTree>
    <p:extLst>
      <p:ext uri="{BB962C8B-B14F-4D97-AF65-F5344CB8AC3E}">
        <p14:creationId xmlns:p14="http://schemas.microsoft.com/office/powerpoint/2010/main" val="4097524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dirty="0" err="1"/>
              <a:t>TaintCheck</a:t>
            </a:r>
            <a:r>
              <a:rPr lang="en-US" dirty="0"/>
              <a:t>: Basic Ideas</a:t>
            </a:r>
          </a:p>
        </p:txBody>
      </p:sp>
      <p:sp>
        <p:nvSpPr>
          <p:cNvPr id="252931" name="Rectangle 3"/>
          <p:cNvSpPr>
            <a:spLocks noGrp="1" noChangeArrowheads="1"/>
          </p:cNvSpPr>
          <p:nvPr>
            <p:ph type="body" idx="1"/>
          </p:nvPr>
        </p:nvSpPr>
        <p:spPr/>
        <p:txBody>
          <a:bodyPr>
            <a:noAutofit/>
          </a:bodyPr>
          <a:lstStyle/>
          <a:p>
            <a:pPr marL="476231" indent="-476231">
              <a:buFont typeface="Wingdings" pitchFamily="2" charset="2"/>
              <a:buAutoNum type="arabicPeriod"/>
            </a:pPr>
            <a:r>
              <a:rPr lang="en-US" sz="2400" dirty="0"/>
              <a:t>Program execution normally derived </a:t>
            </a:r>
            <a:br>
              <a:rPr lang="zh-CN" altLang="en-US" sz="2400" dirty="0"/>
            </a:br>
            <a:r>
              <a:rPr lang="en-US" sz="2400" dirty="0"/>
              <a:t>from trusted sources, not attacker input</a:t>
            </a:r>
          </a:p>
          <a:p>
            <a:pPr marL="476231" indent="-476231">
              <a:buFont typeface="Wingdings" pitchFamily="2" charset="2"/>
              <a:buAutoNum type="arabicPeriod"/>
            </a:pPr>
            <a:r>
              <a:rPr lang="en-US" sz="2400" dirty="0"/>
              <a:t>Mark all input data to the computer as "tainted" (e.g., network, stdin, etc.)</a:t>
            </a:r>
          </a:p>
          <a:p>
            <a:pPr marL="476231" indent="-476231">
              <a:buFont typeface="Wingdings" pitchFamily="2" charset="2"/>
              <a:buAutoNum type="arabicPeriod"/>
            </a:pPr>
            <a:r>
              <a:rPr lang="en-US" sz="2400" dirty="0"/>
              <a:t>Monitor program execution and track how tainted data propagates (follow bytes, arithmetic operations, jump addresses, etc.)</a:t>
            </a:r>
          </a:p>
          <a:p>
            <a:pPr marL="476231" indent="-476231">
              <a:buFont typeface="Wingdings" pitchFamily="2" charset="2"/>
              <a:buAutoNum type="arabicPeriod"/>
            </a:pPr>
            <a:r>
              <a:rPr lang="en-US" sz="2400" dirty="0"/>
              <a:t>Detect when tainted data is used in dangerous ways</a:t>
            </a:r>
          </a:p>
        </p:txBody>
      </p:sp>
      <p:pic>
        <p:nvPicPr>
          <p:cNvPr id="4" name="图片 3"/>
          <p:cNvPicPr>
            <a:picLocks noChangeAspect="1"/>
          </p:cNvPicPr>
          <p:nvPr/>
        </p:nvPicPr>
        <p:blipFill>
          <a:blip r:embed="rId2"/>
          <a:stretch>
            <a:fillRect/>
          </a:stretch>
        </p:blipFill>
        <p:spPr>
          <a:xfrm>
            <a:off x="6186731" y="121196"/>
            <a:ext cx="2708081" cy="1800200"/>
          </a:xfrm>
          <a:prstGeom prst="rect">
            <a:avLst/>
          </a:prstGeom>
        </p:spPr>
      </p:pic>
    </p:spTree>
    <p:extLst>
      <p:ext uri="{BB962C8B-B14F-4D97-AF65-F5344CB8AC3E}">
        <p14:creationId xmlns:p14="http://schemas.microsoft.com/office/powerpoint/2010/main" val="1406181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dirty="0"/>
              <a:t>Add Taint Checking code</a:t>
            </a:r>
          </a:p>
        </p:txBody>
      </p:sp>
      <p:sp>
        <p:nvSpPr>
          <p:cNvPr id="253955" name="Rectangle 3"/>
          <p:cNvSpPr>
            <a:spLocks noGrp="1" noChangeArrowheads="1"/>
          </p:cNvSpPr>
          <p:nvPr>
            <p:ph type="body" idx="1"/>
          </p:nvPr>
        </p:nvSpPr>
        <p:spPr/>
        <p:txBody>
          <a:bodyPr>
            <a:normAutofit/>
          </a:bodyPr>
          <a:lstStyle/>
          <a:p>
            <a:r>
              <a:rPr lang="en-US" sz="2000" dirty="0" err="1"/>
              <a:t>TaintCheck</a:t>
            </a:r>
            <a:r>
              <a:rPr lang="en-US" sz="2000" dirty="0"/>
              <a:t> first runs the code through an emulation environment (</a:t>
            </a:r>
            <a:r>
              <a:rPr lang="en-US" sz="2000" dirty="0" err="1"/>
              <a:t>Valgrind</a:t>
            </a:r>
            <a:r>
              <a:rPr lang="en-US" sz="2000" dirty="0"/>
              <a:t>) and adds instructions to monitor tainted memory</a:t>
            </a:r>
          </a:p>
          <a:p>
            <a:endParaRPr lang="en-US" sz="2000" dirty="0"/>
          </a:p>
        </p:txBody>
      </p:sp>
      <p:sp>
        <p:nvSpPr>
          <p:cNvPr id="253957" name="Rectangle 5"/>
          <p:cNvSpPr>
            <a:spLocks noChangeArrowheads="1"/>
          </p:cNvSpPr>
          <p:nvPr/>
        </p:nvSpPr>
        <p:spPr bwMode="auto">
          <a:xfrm>
            <a:off x="2667000" y="3149614"/>
            <a:ext cx="1333500" cy="10795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Binary re-writer</a:t>
            </a:r>
          </a:p>
        </p:txBody>
      </p:sp>
      <p:sp>
        <p:nvSpPr>
          <p:cNvPr id="253958" name="Rectangle 6"/>
          <p:cNvSpPr>
            <a:spLocks noChangeArrowheads="1"/>
          </p:cNvSpPr>
          <p:nvPr/>
        </p:nvSpPr>
        <p:spPr bwMode="auto">
          <a:xfrm>
            <a:off x="5143500" y="3530614"/>
            <a:ext cx="1143000" cy="7620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Taint Check</a:t>
            </a:r>
          </a:p>
        </p:txBody>
      </p:sp>
      <p:sp>
        <p:nvSpPr>
          <p:cNvPr id="253961" name="AutoShape 9"/>
          <p:cNvSpPr>
            <a:spLocks noChangeArrowheads="1"/>
          </p:cNvSpPr>
          <p:nvPr/>
        </p:nvSpPr>
        <p:spPr bwMode="auto">
          <a:xfrm>
            <a:off x="4127500" y="2832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63" name="AutoShape 11"/>
          <p:cNvSpPr>
            <a:spLocks noChangeArrowheads="1"/>
          </p:cNvSpPr>
          <p:nvPr/>
        </p:nvSpPr>
        <p:spPr bwMode="auto">
          <a:xfrm rot="10800000">
            <a:off x="3873500" y="4356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72" name="Line 20"/>
          <p:cNvSpPr>
            <a:spLocks noChangeShapeType="1"/>
          </p:cNvSpPr>
          <p:nvPr/>
        </p:nvSpPr>
        <p:spPr bwMode="auto">
          <a:xfrm>
            <a:off x="2095500" y="2768614"/>
            <a:ext cx="0" cy="57150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3" name="Line 21"/>
          <p:cNvSpPr>
            <a:spLocks noChangeShapeType="1"/>
          </p:cNvSpPr>
          <p:nvPr/>
        </p:nvSpPr>
        <p:spPr bwMode="auto">
          <a:xfrm>
            <a:off x="2095500" y="3340114"/>
            <a:ext cx="571500" cy="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4" name="Line 22"/>
          <p:cNvSpPr>
            <a:spLocks noChangeShapeType="1"/>
          </p:cNvSpPr>
          <p:nvPr/>
        </p:nvSpPr>
        <p:spPr bwMode="auto">
          <a:xfrm flipH="1">
            <a:off x="2095500" y="3975114"/>
            <a:ext cx="571500" cy="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5" name="Line 23"/>
          <p:cNvSpPr>
            <a:spLocks noChangeShapeType="1"/>
          </p:cNvSpPr>
          <p:nvPr/>
        </p:nvSpPr>
        <p:spPr bwMode="auto">
          <a:xfrm>
            <a:off x="2095500" y="3975114"/>
            <a:ext cx="0" cy="38100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8" name="Text Box 26"/>
          <p:cNvSpPr txBox="1">
            <a:spLocks noChangeArrowheads="1"/>
          </p:cNvSpPr>
          <p:nvPr/>
        </p:nvSpPr>
        <p:spPr bwMode="auto">
          <a:xfrm>
            <a:off x="1891771" y="2418042"/>
            <a:ext cx="1587294"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p:txBody>
      </p:sp>
      <p:sp>
        <p:nvSpPr>
          <p:cNvPr id="253979" name="Text Box 27"/>
          <p:cNvSpPr txBox="1">
            <a:spLocks noChangeArrowheads="1"/>
          </p:cNvSpPr>
          <p:nvPr/>
        </p:nvSpPr>
        <p:spPr bwMode="auto">
          <a:xfrm>
            <a:off x="4381500" y="2514615"/>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0" name="Text Box 28"/>
          <p:cNvSpPr txBox="1">
            <a:spLocks noChangeArrowheads="1"/>
          </p:cNvSpPr>
          <p:nvPr/>
        </p:nvSpPr>
        <p:spPr bwMode="auto">
          <a:xfrm>
            <a:off x="4495271" y="4958042"/>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1" name="Text Box 29"/>
          <p:cNvSpPr txBox="1">
            <a:spLocks noChangeArrowheads="1"/>
          </p:cNvSpPr>
          <p:nvPr/>
        </p:nvSpPr>
        <p:spPr bwMode="auto">
          <a:xfrm>
            <a:off x="1841500" y="4356114"/>
            <a:ext cx="1587294" cy="553998"/>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a:p>
            <a:endParaRPr lang="en-US" sz="1500" b="1" dirty="0">
              <a:latin typeface="等线" panose="02010600030101010101" pitchFamily="2" charset="-122"/>
              <a:cs typeface="Myriad Pro Light SemiCond"/>
            </a:endParaRPr>
          </a:p>
        </p:txBody>
      </p:sp>
      <p:sp>
        <p:nvSpPr>
          <p:cNvPr id="253982" name="Text Box 30"/>
          <p:cNvSpPr txBox="1">
            <a:spLocks noChangeArrowheads="1"/>
          </p:cNvSpPr>
          <p:nvPr/>
        </p:nvSpPr>
        <p:spPr bwMode="auto">
          <a:xfrm>
            <a:off x="5651500" y="5054615"/>
            <a:ext cx="2127505"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Dynamic taint analysis</a:t>
            </a:r>
          </a:p>
        </p:txBody>
      </p:sp>
    </p:spTree>
    <p:extLst>
      <p:ext uri="{BB962C8B-B14F-4D97-AF65-F5344CB8AC3E}">
        <p14:creationId xmlns:p14="http://schemas.microsoft.com/office/powerpoint/2010/main" val="39573831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a:t>TaintCheck</a:t>
            </a:r>
            <a:r>
              <a:rPr lang="en-US" altLang="zh-CN" dirty="0"/>
              <a:t> Detection Modules</a:t>
            </a:r>
            <a:endParaRPr kumimoji="1" lang="zh-CN" altLang="en-US" dirty="0"/>
          </a:p>
        </p:txBody>
      </p:sp>
      <p:sp>
        <p:nvSpPr>
          <p:cNvPr id="4" name="内容占位符 3"/>
          <p:cNvSpPr>
            <a:spLocks noGrp="1"/>
          </p:cNvSpPr>
          <p:nvPr>
            <p:ph idx="1"/>
          </p:nvPr>
        </p:nvSpPr>
        <p:spPr/>
        <p:txBody>
          <a:bodyPr>
            <a:normAutofit/>
          </a:bodyPr>
          <a:lstStyle/>
          <a:p>
            <a:r>
              <a:rPr kumimoji="1" lang="en-US" altLang="zh-CN" sz="2000" dirty="0" err="1"/>
              <a:t>TaintSeed</a:t>
            </a:r>
            <a:r>
              <a:rPr kumimoji="1" lang="en-US" altLang="zh-CN" sz="2000" dirty="0"/>
              <a:t>: Mark untrusted data as tainted</a:t>
            </a:r>
          </a:p>
          <a:p>
            <a:r>
              <a:rPr kumimoji="1" lang="en-US" altLang="zh-CN" sz="2000" dirty="0" err="1"/>
              <a:t>TaintTracker</a:t>
            </a:r>
            <a:r>
              <a:rPr kumimoji="1" lang="en-US" altLang="zh-CN" sz="2000" dirty="0"/>
              <a:t>: Track each instruction, determine if result is tainted</a:t>
            </a:r>
          </a:p>
          <a:p>
            <a:r>
              <a:rPr kumimoji="1" lang="en-US" altLang="zh-CN" sz="2000" dirty="0" err="1"/>
              <a:t>TaintAssert</a:t>
            </a:r>
            <a:r>
              <a:rPr kumimoji="1" lang="en-US" altLang="zh-CN" sz="2000" dirty="0"/>
              <a:t>: Check is tainted data is used dangerously</a:t>
            </a:r>
          </a:p>
          <a:p>
            <a:endParaRPr kumimoji="1" lang="en-US" altLang="zh-CN" sz="2000" dirty="0"/>
          </a:p>
          <a:p>
            <a:endParaRPr kumimoji="1" lang="zh-CN" altLang="en-US" sz="2000" dirty="0"/>
          </a:p>
        </p:txBody>
      </p:sp>
      <p:pic>
        <p:nvPicPr>
          <p:cNvPr id="5" name="Picture 3" descr="fig1.png"/>
          <p:cNvPicPr>
            <a:picLocks noChangeAspect="1"/>
          </p:cNvPicPr>
          <p:nvPr/>
        </p:nvPicPr>
        <p:blipFill>
          <a:blip r:embed="rId2"/>
          <a:srcRect l="15481" t="42222" r="15481" b="42223"/>
          <a:stretch>
            <a:fillRect/>
          </a:stretch>
        </p:blipFill>
        <p:spPr>
          <a:xfrm>
            <a:off x="683568" y="3001516"/>
            <a:ext cx="7900307" cy="2304256"/>
          </a:xfrm>
          <a:prstGeom prst="rect">
            <a:avLst/>
          </a:prstGeom>
        </p:spPr>
      </p:pic>
    </p:spTree>
    <p:extLst>
      <p:ext uri="{BB962C8B-B14F-4D97-AF65-F5344CB8AC3E}">
        <p14:creationId xmlns:p14="http://schemas.microsoft.com/office/powerpoint/2010/main" val="3963561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noAutofit/>
          </a:bodyPr>
          <a:lstStyle/>
          <a:p>
            <a:r>
              <a:rPr lang="en-US" sz="2800" dirty="0"/>
              <a:t>Performance Evaluation – CPU Bound Process</a:t>
            </a:r>
          </a:p>
        </p:txBody>
      </p:sp>
      <p:sp>
        <p:nvSpPr>
          <p:cNvPr id="268292" name="Rectangle 4"/>
          <p:cNvSpPr>
            <a:spLocks noGrp="1" noChangeArrowheads="1"/>
          </p:cNvSpPr>
          <p:nvPr>
            <p:ph type="body" idx="1"/>
          </p:nvPr>
        </p:nvSpPr>
        <p:spPr/>
        <p:txBody>
          <a:bodyPr>
            <a:normAutofit/>
          </a:bodyPr>
          <a:lstStyle/>
          <a:p>
            <a:r>
              <a:rPr lang="en-US" sz="2400" dirty="0"/>
              <a:t>Hardware: 2.00 GHz Pentium 4, 512 MB RAM, </a:t>
            </a:r>
            <a:r>
              <a:rPr lang="en-US" sz="2400" dirty="0" err="1"/>
              <a:t>RedHat</a:t>
            </a:r>
            <a:r>
              <a:rPr lang="en-US" sz="2400" dirty="0"/>
              <a:t> 8.0</a:t>
            </a:r>
          </a:p>
          <a:p>
            <a:r>
              <a:rPr lang="en-US" sz="2400" dirty="0"/>
              <a:t>Application: bzip2(15mb)</a:t>
            </a:r>
          </a:p>
          <a:p>
            <a:pPr lvl="1"/>
            <a:r>
              <a:rPr lang="en-US" sz="2000" dirty="0"/>
              <a:t>Normal runtime 8.2s</a:t>
            </a:r>
          </a:p>
          <a:p>
            <a:pPr lvl="1"/>
            <a:r>
              <a:rPr lang="en-US" sz="2000" dirty="0" err="1"/>
              <a:t>Valgrind</a:t>
            </a:r>
            <a:r>
              <a:rPr lang="en-US" sz="2000" dirty="0"/>
              <a:t> </a:t>
            </a:r>
            <a:r>
              <a:rPr lang="en-US" sz="2000" dirty="0" err="1"/>
              <a:t>nullgrind</a:t>
            </a:r>
            <a:r>
              <a:rPr lang="en-US" sz="2000" dirty="0"/>
              <a:t> skin runtime: 25.6s (3.1x)</a:t>
            </a:r>
          </a:p>
          <a:p>
            <a:pPr lvl="1"/>
            <a:r>
              <a:rPr lang="en-US" sz="2000" dirty="0" err="1"/>
              <a:t>Memcheck</a:t>
            </a:r>
            <a:r>
              <a:rPr lang="en-US" sz="2000" dirty="0"/>
              <a:t> runtime: 109s (13.3x)</a:t>
            </a:r>
          </a:p>
          <a:p>
            <a:pPr lvl="1"/>
            <a:r>
              <a:rPr lang="en-US" sz="2000" dirty="0" err="1">
                <a:solidFill>
                  <a:schemeClr val="accent2"/>
                </a:solidFill>
              </a:rPr>
              <a:t>TaintCheck</a:t>
            </a:r>
            <a:r>
              <a:rPr lang="en-US" sz="2000" dirty="0">
                <a:solidFill>
                  <a:schemeClr val="accent2"/>
                </a:solidFill>
              </a:rPr>
              <a:t> runtime: 305s </a:t>
            </a:r>
            <a:r>
              <a:rPr lang="en-US" sz="2000" b="1" dirty="0">
                <a:solidFill>
                  <a:schemeClr val="accent2"/>
                </a:solidFill>
              </a:rPr>
              <a:t>(37.2x)</a:t>
            </a:r>
          </a:p>
        </p:txBody>
      </p:sp>
    </p:spTree>
    <p:extLst>
      <p:ext uri="{BB962C8B-B14F-4D97-AF65-F5344CB8AC3E}">
        <p14:creationId xmlns:p14="http://schemas.microsoft.com/office/powerpoint/2010/main" val="1853268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dirty="0"/>
              <a:t>Performance Overhead of Apache</a:t>
            </a:r>
          </a:p>
        </p:txBody>
      </p:sp>
      <p:sp>
        <p:nvSpPr>
          <p:cNvPr id="271363" name="Rectangle 3"/>
          <p:cNvSpPr>
            <a:spLocks noGrp="1" noChangeArrowheads="1"/>
          </p:cNvSpPr>
          <p:nvPr>
            <p:ph type="body" idx="1"/>
          </p:nvPr>
        </p:nvSpPr>
        <p:spPr/>
        <p:txBody>
          <a:bodyPr/>
          <a:lstStyle/>
          <a:p>
            <a:r>
              <a:rPr lang="en-US" dirty="0"/>
              <a:t>A more representative case, network and I/O</a:t>
            </a:r>
          </a:p>
          <a:p>
            <a:endParaRPr lang="en-US" dirty="0"/>
          </a:p>
        </p:txBody>
      </p:sp>
      <p:pic>
        <p:nvPicPr>
          <p:cNvPr id="271364" name="Picture 4"/>
          <p:cNvPicPr>
            <a:picLocks noChangeAspect="1" noChangeArrowheads="1"/>
          </p:cNvPicPr>
          <p:nvPr/>
        </p:nvPicPr>
        <p:blipFill>
          <a:blip r:embed="rId2"/>
          <a:srcRect/>
          <a:stretch>
            <a:fillRect/>
          </a:stretch>
        </p:blipFill>
        <p:spPr bwMode="auto">
          <a:xfrm>
            <a:off x="1403648" y="1849388"/>
            <a:ext cx="5790952" cy="3793604"/>
          </a:xfrm>
          <a:prstGeom prst="rect">
            <a:avLst/>
          </a:prstGeom>
          <a:noFill/>
          <a:ln w="9525">
            <a:noFill/>
            <a:miter lim="800000"/>
            <a:headEnd/>
            <a:tailEnd/>
          </a:ln>
          <a:effectLst/>
        </p:spPr>
      </p:pic>
    </p:spTree>
    <p:extLst>
      <p:ext uri="{BB962C8B-B14F-4D97-AF65-F5344CB8AC3E}">
        <p14:creationId xmlns:p14="http://schemas.microsoft.com/office/powerpoint/2010/main" val="12720141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22395D74-B988-D746-8456-3A3CF7C0EFC6}"/>
              </a:ext>
            </a:extLst>
          </p:cNvPr>
          <p:cNvSpPr>
            <a:spLocks noGrp="1"/>
          </p:cNvSpPr>
          <p:nvPr>
            <p:ph type="title"/>
          </p:nvPr>
        </p:nvSpPr>
        <p:spPr/>
        <p:txBody>
          <a:bodyPr>
            <a:normAutofit/>
          </a:bodyPr>
          <a:lstStyle/>
          <a:p>
            <a:r>
              <a:rPr kumimoji="1" lang="en-US" altLang="zh-CN" dirty="0"/>
              <a:t>No</a:t>
            </a:r>
            <a:r>
              <a:rPr kumimoji="1" lang="zh-CN" altLang="en-US" dirty="0"/>
              <a:t> </a:t>
            </a:r>
            <a:r>
              <a:rPr kumimoji="1" lang="en-US" altLang="zh-CN" dirty="0"/>
              <a:t>Data</a:t>
            </a:r>
            <a:r>
              <a:rPr kumimoji="1" lang="zh-CN" altLang="en-US" dirty="0"/>
              <a:t> </a:t>
            </a:r>
            <a:r>
              <a:rPr kumimoji="1" lang="en-US" altLang="zh-CN" dirty="0"/>
              <a:t>To</a:t>
            </a:r>
            <a:r>
              <a:rPr kumimoji="1" lang="zh-CN" altLang="en-US" dirty="0"/>
              <a:t> </a:t>
            </a:r>
            <a:r>
              <a:rPr kumimoji="1" lang="en-US" altLang="zh-CN" dirty="0"/>
              <a:t>Protect</a:t>
            </a:r>
            <a:endParaRPr kumimoji="1" lang="zh-CN" altLang="en-US" dirty="0"/>
          </a:p>
        </p:txBody>
      </p:sp>
      <p:sp>
        <p:nvSpPr>
          <p:cNvPr id="5" name="文本占位符 4">
            <a:extLst>
              <a:ext uri="{FF2B5EF4-FFF2-40B4-BE49-F238E27FC236}">
                <a16:creationId xmlns:a16="http://schemas.microsoft.com/office/drawing/2014/main" id="{AACED9F8-9D3F-A241-9001-959F61FB852F}"/>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086306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CleanOS</a:t>
            </a:r>
            <a:r>
              <a:rPr lang="en-US" dirty="0"/>
              <a:t>: Add New Abstraction </a:t>
            </a:r>
            <a:r>
              <a:rPr lang="en-US" i="1" dirty="0"/>
              <a:t>SDO</a:t>
            </a:r>
          </a:p>
        </p:txBody>
      </p:sp>
      <p:sp>
        <p:nvSpPr>
          <p:cNvPr id="3" name="Content Placeholder 2"/>
          <p:cNvSpPr>
            <a:spLocks noGrp="1"/>
          </p:cNvSpPr>
          <p:nvPr>
            <p:ph idx="1"/>
          </p:nvPr>
        </p:nvSpPr>
        <p:spPr>
          <a:xfrm>
            <a:off x="457199" y="1333500"/>
            <a:ext cx="8454573" cy="4064000"/>
          </a:xfrm>
        </p:spPr>
        <p:txBody>
          <a:bodyPr>
            <a:normAutofit/>
          </a:bodyPr>
          <a:lstStyle/>
          <a:p>
            <a:r>
              <a:rPr lang="en-US" sz="2000" dirty="0"/>
              <a:t>Applications </a:t>
            </a:r>
            <a:r>
              <a:rPr lang="en-US" sz="2000" dirty="0">
                <a:solidFill>
                  <a:srgbClr val="0070C0"/>
                </a:solidFill>
              </a:rPr>
              <a:t>create SDOs </a:t>
            </a:r>
            <a:r>
              <a:rPr lang="en-US" sz="2000" dirty="0"/>
              <a:t>and </a:t>
            </a:r>
            <a:r>
              <a:rPr lang="en-US" sz="2000" dirty="0">
                <a:solidFill>
                  <a:srgbClr val="0070C0"/>
                </a:solidFill>
              </a:rPr>
              <a:t>add sensitive data </a:t>
            </a:r>
            <a:r>
              <a:rPr lang="en-US" sz="2000" dirty="0"/>
              <a:t>to them</a:t>
            </a:r>
            <a:endParaRPr lang="en-US" sz="200" dirty="0"/>
          </a:p>
          <a:p>
            <a:r>
              <a:rPr lang="en-US" sz="2000" dirty="0" err="1"/>
              <a:t>CleanOS</a:t>
            </a:r>
            <a:r>
              <a:rPr lang="en-US" sz="2000" dirty="0"/>
              <a:t> implements three </a:t>
            </a:r>
            <a:r>
              <a:rPr lang="en-US" sz="2000" dirty="0">
                <a:solidFill>
                  <a:srgbClr val="0070C0"/>
                </a:solidFill>
              </a:rPr>
              <a:t>functions</a:t>
            </a:r>
            <a:r>
              <a:rPr lang="en-US" sz="2000" dirty="0"/>
              <a:t> for SDOs:</a:t>
            </a:r>
          </a:p>
          <a:p>
            <a:pPr marL="731520" lvl="1" indent="-457200">
              <a:buFont typeface="+mj-lt"/>
              <a:buAutoNum type="arabicPeriod"/>
            </a:pPr>
            <a:r>
              <a:rPr lang="en-US" sz="1800" dirty="0">
                <a:solidFill>
                  <a:srgbClr val="FF0000"/>
                </a:solidFill>
              </a:rPr>
              <a:t>Tracks </a:t>
            </a:r>
            <a:r>
              <a:rPr lang="en-US" sz="1800" dirty="0"/>
              <a:t>data in SDOs using taint tracking </a:t>
            </a:r>
          </a:p>
          <a:p>
            <a:pPr marL="731520" lvl="1" indent="-457200">
              <a:buFont typeface="+mj-lt"/>
              <a:buAutoNum type="arabicPeriod"/>
            </a:pPr>
            <a:r>
              <a:rPr lang="en-US" sz="1800" dirty="0">
                <a:solidFill>
                  <a:srgbClr val="FF0000"/>
                </a:solidFill>
              </a:rPr>
              <a:t>Evicts </a:t>
            </a:r>
            <a:r>
              <a:rPr lang="en-US" sz="1800" dirty="0"/>
              <a:t>SDOs to a trusted cloud whenever </a:t>
            </a:r>
            <a:r>
              <a:rPr lang="en-US" sz="1800" dirty="0">
                <a:solidFill>
                  <a:srgbClr val="FF0000"/>
                </a:solidFill>
              </a:rPr>
              <a:t>idle</a:t>
            </a:r>
            <a:endParaRPr lang="en-US" sz="1800" dirty="0"/>
          </a:p>
          <a:p>
            <a:pPr marL="731520" lvl="1" indent="-457200">
              <a:buFont typeface="+mj-lt"/>
              <a:buAutoNum type="arabicPeriod"/>
            </a:pPr>
            <a:r>
              <a:rPr lang="en-US" sz="1800" dirty="0">
                <a:solidFill>
                  <a:srgbClr val="FF0000"/>
                </a:solidFill>
              </a:rPr>
              <a:t>Decrypts</a:t>
            </a:r>
            <a:r>
              <a:rPr lang="en-US" sz="1800" dirty="0"/>
              <a:t> SDO data when it is accessed again</a:t>
            </a:r>
          </a:p>
          <a:p>
            <a:endParaRPr lang="en-US" sz="2000" dirty="0"/>
          </a:p>
          <a:p>
            <a:pPr lvl="2"/>
            <a:endParaRPr lang="en-US" sz="1600" dirty="0"/>
          </a:p>
        </p:txBody>
      </p:sp>
      <p:grpSp>
        <p:nvGrpSpPr>
          <p:cNvPr id="38" name="Group 37"/>
          <p:cNvGrpSpPr/>
          <p:nvPr/>
        </p:nvGrpSpPr>
        <p:grpSpPr>
          <a:xfrm>
            <a:off x="823261" y="3649588"/>
            <a:ext cx="2587780" cy="1803249"/>
            <a:chOff x="926778" y="4719859"/>
            <a:chExt cx="2587780" cy="2163899"/>
          </a:xfrm>
        </p:grpSpPr>
        <p:sp>
          <p:nvSpPr>
            <p:cNvPr id="9" name="Oval 8"/>
            <p:cNvSpPr/>
            <p:nvPr/>
          </p:nvSpPr>
          <p:spPr>
            <a:xfrm>
              <a:off x="2512256" y="5710836"/>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Oval 9"/>
            <p:cNvSpPr/>
            <p:nvPr/>
          </p:nvSpPr>
          <p:spPr>
            <a:xfrm>
              <a:off x="1500856" y="5710836"/>
              <a:ext cx="561940" cy="561940"/>
            </a:xfrm>
            <a:prstGeom prst="ellipse">
              <a:avLst/>
            </a:prstGeom>
            <a:solidFill>
              <a:schemeClr val="accent5">
                <a:lumMod val="60000"/>
                <a:lumOff val="40000"/>
              </a:schemeClr>
            </a:solidFill>
            <a:ln w="28575" cmpd="sng"/>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TextShape 90"/>
            <p:cNvSpPr txBox="1"/>
            <p:nvPr/>
          </p:nvSpPr>
          <p:spPr>
            <a:xfrm>
              <a:off x="1320754" y="5118948"/>
              <a:ext cx="958386" cy="597091"/>
            </a:xfrm>
            <a:prstGeom prst="rect">
              <a:avLst/>
            </a:prstGeom>
          </p:spPr>
          <p:txBody>
            <a:bodyPr wrap="square" lIns="90000" tIns="45000" rIns="90000" bIns="45000"/>
            <a:lstStyle/>
            <a:p>
              <a:pPr algn="ctr"/>
              <a:r>
                <a:rPr lang="en-US" sz="1600" i="1" dirty="0"/>
                <a:t>Content SDO</a:t>
              </a:r>
              <a:endParaRPr sz="2000" dirty="0"/>
            </a:p>
          </p:txBody>
        </p:sp>
        <p:sp>
          <p:nvSpPr>
            <p:cNvPr id="12" name="TextShape 101"/>
            <p:cNvSpPr txBox="1"/>
            <p:nvPr/>
          </p:nvSpPr>
          <p:spPr>
            <a:xfrm>
              <a:off x="2279140" y="5105269"/>
              <a:ext cx="1073660" cy="588080"/>
            </a:xfrm>
            <a:prstGeom prst="rect">
              <a:avLst/>
            </a:prstGeom>
          </p:spPr>
          <p:txBody>
            <a:bodyPr wrap="none" lIns="90000" tIns="45000" rIns="90000" bIns="45000"/>
            <a:lstStyle/>
            <a:p>
              <a:pPr algn="ctr"/>
              <a:r>
                <a:rPr lang="en-US" sz="1600" i="1" dirty="0"/>
                <a:t>Password</a:t>
              </a:r>
            </a:p>
            <a:p>
              <a:pPr algn="ctr"/>
              <a:r>
                <a:rPr lang="en-US" sz="1600" i="1" dirty="0"/>
                <a:t>SDO</a:t>
              </a:r>
              <a:endParaRPr sz="2000" dirty="0"/>
            </a:p>
          </p:txBody>
        </p:sp>
        <p:sp>
          <p:nvSpPr>
            <p:cNvPr id="13" name="Oval 12"/>
            <p:cNvSpPr>
              <a:spLocks noChangeAspect="1"/>
            </p:cNvSpPr>
            <p:nvPr/>
          </p:nvSpPr>
          <p:spPr>
            <a:xfrm>
              <a:off x="1601459" y="5874001"/>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4" name="Oval 13"/>
            <p:cNvSpPr>
              <a:spLocks noChangeAspect="1"/>
            </p:cNvSpPr>
            <p:nvPr/>
          </p:nvSpPr>
          <p:spPr>
            <a:xfrm>
              <a:off x="1853626" y="5861115"/>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5" name="Oval 14"/>
            <p:cNvSpPr>
              <a:spLocks noChangeAspect="1"/>
            </p:cNvSpPr>
            <p:nvPr/>
          </p:nvSpPr>
          <p:spPr>
            <a:xfrm>
              <a:off x="1712126" y="6063361"/>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6" name="Oval 15"/>
            <p:cNvSpPr>
              <a:spLocks noChangeAspect="1"/>
            </p:cNvSpPr>
            <p:nvPr/>
          </p:nvSpPr>
          <p:spPr>
            <a:xfrm>
              <a:off x="2725876" y="58084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7" name="Oval 16"/>
            <p:cNvSpPr>
              <a:spLocks noChangeAspect="1"/>
            </p:cNvSpPr>
            <p:nvPr/>
          </p:nvSpPr>
          <p:spPr>
            <a:xfrm>
              <a:off x="2573236" y="59836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8" name="Oval 17"/>
            <p:cNvSpPr>
              <a:spLocks noChangeAspect="1"/>
            </p:cNvSpPr>
            <p:nvPr/>
          </p:nvSpPr>
          <p:spPr>
            <a:xfrm>
              <a:off x="2930396" y="59185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9" name="Oval 18"/>
            <p:cNvSpPr>
              <a:spLocks noChangeAspect="1"/>
            </p:cNvSpPr>
            <p:nvPr/>
          </p:nvSpPr>
          <p:spPr>
            <a:xfrm>
              <a:off x="2758096" y="60357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0" name="Rectangle 19"/>
            <p:cNvSpPr/>
            <p:nvPr/>
          </p:nvSpPr>
          <p:spPr>
            <a:xfrm>
              <a:off x="1176016" y="4719859"/>
              <a:ext cx="2269958" cy="167314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p:cNvSpPr txBox="1"/>
            <p:nvPr/>
          </p:nvSpPr>
          <p:spPr>
            <a:xfrm>
              <a:off x="1731792" y="4719859"/>
              <a:ext cx="1126593" cy="443198"/>
            </a:xfrm>
            <a:prstGeom prst="rect">
              <a:avLst/>
            </a:prstGeom>
            <a:noFill/>
          </p:spPr>
          <p:txBody>
            <a:bodyPr wrap="none" rtlCol="0">
              <a:spAutoFit/>
            </a:bodyPr>
            <a:lstStyle/>
            <a:p>
              <a:r>
                <a:rPr lang="en-US" dirty="0"/>
                <a:t>Email App</a:t>
              </a:r>
            </a:p>
          </p:txBody>
        </p:sp>
        <p:cxnSp>
          <p:nvCxnSpPr>
            <p:cNvPr id="22" name="Straight Connector 21"/>
            <p:cNvCxnSpPr/>
            <p:nvPr/>
          </p:nvCxnSpPr>
          <p:spPr>
            <a:xfrm>
              <a:off x="1176016" y="5089191"/>
              <a:ext cx="2269958" cy="0"/>
            </a:xfrm>
            <a:prstGeom prst="line">
              <a:avLst/>
            </a:prstGeom>
          </p:spPr>
          <p:style>
            <a:lnRef idx="2">
              <a:schemeClr val="dk1"/>
            </a:lnRef>
            <a:fillRef idx="0">
              <a:schemeClr val="dk1"/>
            </a:fillRef>
            <a:effectRef idx="1">
              <a:schemeClr val="dk1"/>
            </a:effectRef>
            <a:fontRef idx="minor">
              <a:schemeClr val="tx1"/>
            </a:fontRef>
          </p:style>
        </p:cxnSp>
        <p:sp>
          <p:nvSpPr>
            <p:cNvPr id="36" name="TextBox 35"/>
            <p:cNvSpPr txBox="1"/>
            <p:nvPr/>
          </p:nvSpPr>
          <p:spPr>
            <a:xfrm>
              <a:off x="926778" y="6440560"/>
              <a:ext cx="2587780" cy="443198"/>
            </a:xfrm>
            <a:prstGeom prst="rect">
              <a:avLst/>
            </a:prstGeom>
            <a:noFill/>
          </p:spPr>
          <p:txBody>
            <a:bodyPr wrap="none" rtlCol="0">
              <a:spAutoFit/>
            </a:bodyPr>
            <a:lstStyle/>
            <a:p>
              <a:r>
                <a:rPr lang="en-US" dirty="0"/>
                <a:t>when user reads an email</a:t>
              </a:r>
            </a:p>
          </p:txBody>
        </p:sp>
      </p:grpSp>
      <p:grpSp>
        <p:nvGrpSpPr>
          <p:cNvPr id="39" name="Group 38"/>
          <p:cNvGrpSpPr/>
          <p:nvPr/>
        </p:nvGrpSpPr>
        <p:grpSpPr>
          <a:xfrm>
            <a:off x="4467590" y="3649588"/>
            <a:ext cx="3743859" cy="1779059"/>
            <a:chOff x="4277806" y="4719859"/>
            <a:chExt cx="3743859" cy="2134871"/>
          </a:xfrm>
        </p:grpSpPr>
        <p:sp>
          <p:nvSpPr>
            <p:cNvPr id="8" name="Oval 7"/>
            <p:cNvSpPr/>
            <p:nvPr/>
          </p:nvSpPr>
          <p:spPr>
            <a:xfrm>
              <a:off x="5529742" y="5725350"/>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3" name="Oval 22"/>
            <p:cNvSpPr/>
            <p:nvPr/>
          </p:nvSpPr>
          <p:spPr>
            <a:xfrm>
              <a:off x="6541142" y="5710836"/>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4" name="TextShape 90"/>
            <p:cNvSpPr txBox="1"/>
            <p:nvPr/>
          </p:nvSpPr>
          <p:spPr>
            <a:xfrm>
              <a:off x="5349640" y="5118948"/>
              <a:ext cx="828000" cy="437481"/>
            </a:xfrm>
            <a:prstGeom prst="rect">
              <a:avLst/>
            </a:prstGeom>
          </p:spPr>
          <p:txBody>
            <a:bodyPr wrap="none" lIns="90000" tIns="45000" rIns="90000" bIns="45000"/>
            <a:lstStyle/>
            <a:p>
              <a:pPr algn="ctr"/>
              <a:r>
                <a:rPr lang="en-US" sz="1600" i="1" dirty="0"/>
                <a:t>Content</a:t>
              </a:r>
            </a:p>
            <a:p>
              <a:pPr algn="ctr"/>
              <a:r>
                <a:rPr lang="en-US" sz="1600" i="1" dirty="0"/>
                <a:t>SDO</a:t>
              </a:r>
              <a:endParaRPr sz="2000" dirty="0"/>
            </a:p>
          </p:txBody>
        </p:sp>
        <p:sp>
          <p:nvSpPr>
            <p:cNvPr id="25" name="TextShape 101"/>
            <p:cNvSpPr txBox="1"/>
            <p:nvPr/>
          </p:nvSpPr>
          <p:spPr>
            <a:xfrm>
              <a:off x="6308026" y="5105268"/>
              <a:ext cx="1021688" cy="451161"/>
            </a:xfrm>
            <a:prstGeom prst="rect">
              <a:avLst/>
            </a:prstGeom>
          </p:spPr>
          <p:txBody>
            <a:bodyPr wrap="none" lIns="90000" tIns="45000" rIns="90000" bIns="45000"/>
            <a:lstStyle/>
            <a:p>
              <a:pPr algn="ctr"/>
              <a:r>
                <a:rPr lang="en-US" sz="1600" i="1" dirty="0"/>
                <a:t>Password</a:t>
              </a:r>
            </a:p>
            <a:p>
              <a:pPr algn="ctr"/>
              <a:r>
                <a:rPr lang="en-US" sz="1600" i="1" dirty="0"/>
                <a:t>SDO</a:t>
              </a:r>
              <a:endParaRPr sz="2000" dirty="0"/>
            </a:p>
          </p:txBody>
        </p:sp>
        <p:sp>
          <p:nvSpPr>
            <p:cNvPr id="26" name="Oval 25"/>
            <p:cNvSpPr>
              <a:spLocks noChangeAspect="1"/>
            </p:cNvSpPr>
            <p:nvPr/>
          </p:nvSpPr>
          <p:spPr>
            <a:xfrm>
              <a:off x="5630345" y="5888515"/>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7" name="Oval 26"/>
            <p:cNvSpPr>
              <a:spLocks noChangeAspect="1"/>
            </p:cNvSpPr>
            <p:nvPr/>
          </p:nvSpPr>
          <p:spPr>
            <a:xfrm>
              <a:off x="5882512" y="5875629"/>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8" name="Oval 27"/>
            <p:cNvSpPr>
              <a:spLocks noChangeAspect="1"/>
            </p:cNvSpPr>
            <p:nvPr/>
          </p:nvSpPr>
          <p:spPr>
            <a:xfrm>
              <a:off x="5741012" y="6077875"/>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9" name="Oval 28"/>
            <p:cNvSpPr>
              <a:spLocks noChangeAspect="1"/>
            </p:cNvSpPr>
            <p:nvPr/>
          </p:nvSpPr>
          <p:spPr>
            <a:xfrm>
              <a:off x="6754762" y="58084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0" name="Oval 29"/>
            <p:cNvSpPr>
              <a:spLocks noChangeAspect="1"/>
            </p:cNvSpPr>
            <p:nvPr/>
          </p:nvSpPr>
          <p:spPr>
            <a:xfrm>
              <a:off x="6602122" y="59836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1" name="Oval 30"/>
            <p:cNvSpPr>
              <a:spLocks noChangeAspect="1"/>
            </p:cNvSpPr>
            <p:nvPr/>
          </p:nvSpPr>
          <p:spPr>
            <a:xfrm>
              <a:off x="6959282" y="59185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2" name="Oval 31"/>
            <p:cNvSpPr>
              <a:spLocks noChangeAspect="1"/>
            </p:cNvSpPr>
            <p:nvPr/>
          </p:nvSpPr>
          <p:spPr>
            <a:xfrm>
              <a:off x="6786982" y="60357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3" name="Rectangle 32"/>
            <p:cNvSpPr/>
            <p:nvPr/>
          </p:nvSpPr>
          <p:spPr>
            <a:xfrm>
              <a:off x="5204902" y="4719859"/>
              <a:ext cx="2269958" cy="167314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TextBox 33"/>
            <p:cNvSpPr txBox="1"/>
            <p:nvPr/>
          </p:nvSpPr>
          <p:spPr>
            <a:xfrm>
              <a:off x="5775192" y="4719859"/>
              <a:ext cx="1126593" cy="443198"/>
            </a:xfrm>
            <a:prstGeom prst="rect">
              <a:avLst/>
            </a:prstGeom>
            <a:noFill/>
          </p:spPr>
          <p:txBody>
            <a:bodyPr wrap="none" rtlCol="0">
              <a:spAutoFit/>
            </a:bodyPr>
            <a:lstStyle/>
            <a:p>
              <a:r>
                <a:rPr lang="en-US" dirty="0"/>
                <a:t>Email App</a:t>
              </a:r>
            </a:p>
          </p:txBody>
        </p:sp>
        <p:cxnSp>
          <p:nvCxnSpPr>
            <p:cNvPr id="35" name="Straight Connector 34"/>
            <p:cNvCxnSpPr/>
            <p:nvPr/>
          </p:nvCxnSpPr>
          <p:spPr>
            <a:xfrm>
              <a:off x="5204902" y="5089191"/>
              <a:ext cx="2269958" cy="0"/>
            </a:xfrm>
            <a:prstGeom prst="line">
              <a:avLst/>
            </a:prstGeom>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4277806" y="6411532"/>
              <a:ext cx="3743859" cy="443198"/>
            </a:xfrm>
            <a:prstGeom prst="rect">
              <a:avLst/>
            </a:prstGeom>
            <a:noFill/>
          </p:spPr>
          <p:txBody>
            <a:bodyPr wrap="none" rtlCol="0">
              <a:spAutoFit/>
            </a:bodyPr>
            <a:lstStyle/>
            <a:p>
              <a:r>
                <a:rPr lang="en-US" dirty="0"/>
                <a:t>when the app goes to the background</a:t>
              </a:r>
            </a:p>
          </p:txBody>
        </p:sp>
      </p:grpSp>
      <p:cxnSp>
        <p:nvCxnSpPr>
          <p:cNvPr id="40" name="Straight Connector 39"/>
          <p:cNvCxnSpPr>
            <a:stCxn id="9" idx="6"/>
          </p:cNvCxnSpPr>
          <p:nvPr/>
        </p:nvCxnSpPr>
        <p:spPr>
          <a:xfrm flipV="1">
            <a:off x="2970679" y="4556723"/>
            <a:ext cx="678997" cy="152821"/>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611576" y="4375764"/>
            <a:ext cx="1085507" cy="369332"/>
          </a:xfrm>
          <a:prstGeom prst="rect">
            <a:avLst/>
          </a:prstGeom>
          <a:noFill/>
        </p:spPr>
        <p:txBody>
          <a:bodyPr wrap="square" rtlCol="0">
            <a:spAutoFit/>
          </a:bodyPr>
          <a:lstStyle/>
          <a:p>
            <a:r>
              <a:rPr lang="en-US" dirty="0"/>
              <a:t>evicted</a:t>
            </a:r>
          </a:p>
        </p:txBody>
      </p:sp>
    </p:spTree>
    <p:extLst>
      <p:ext uri="{BB962C8B-B14F-4D97-AF65-F5344CB8AC3E}">
        <p14:creationId xmlns:p14="http://schemas.microsoft.com/office/powerpoint/2010/main" val="2561559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SDO Abstraction</a:t>
            </a:r>
          </a:p>
        </p:txBody>
      </p:sp>
      <p:sp>
        <p:nvSpPr>
          <p:cNvPr id="6" name="Content Placeholder 5"/>
          <p:cNvSpPr>
            <a:spLocks noGrp="1"/>
          </p:cNvSpPr>
          <p:nvPr>
            <p:ph idx="1"/>
          </p:nvPr>
        </p:nvSpPr>
        <p:spPr>
          <a:xfrm>
            <a:off x="457200" y="1333500"/>
            <a:ext cx="8556171" cy="4064000"/>
          </a:xfrm>
        </p:spPr>
        <p:txBody>
          <a:bodyPr>
            <a:normAutofit/>
          </a:bodyPr>
          <a:lstStyle/>
          <a:p>
            <a:r>
              <a:rPr lang="en-US" sz="1800" dirty="0"/>
              <a:t>An SDO is a logical collection of Java objects that contain sensitive data and that are related somehow</a:t>
            </a:r>
          </a:p>
          <a:p>
            <a:pPr lvl="1"/>
            <a:r>
              <a:rPr lang="en-US" sz="1600" dirty="0"/>
              <a:t>Email-password SDO: password string + all objects computed from it</a:t>
            </a:r>
          </a:p>
          <a:p>
            <a:pPr lvl="1"/>
            <a:r>
              <a:rPr lang="en-US" sz="1600" dirty="0"/>
              <a:t>Email-contents SDO: all emails in a thread</a:t>
            </a:r>
          </a:p>
          <a:p>
            <a:pPr lvl="1"/>
            <a:r>
              <a:rPr lang="en-US" sz="1600" dirty="0"/>
              <a:t>Bank-account SDO: all transactions in an account</a:t>
            </a:r>
          </a:p>
          <a:p>
            <a:pPr lvl="1"/>
            <a:endParaRPr lang="en-US" sz="1600" dirty="0"/>
          </a:p>
          <a:p>
            <a:endParaRPr lang="en-US" sz="1800" dirty="0"/>
          </a:p>
        </p:txBody>
      </p:sp>
      <p:sp>
        <p:nvSpPr>
          <p:cNvPr id="73" name="TextBox 72"/>
          <p:cNvSpPr txBox="1"/>
          <p:nvPr/>
        </p:nvSpPr>
        <p:spPr>
          <a:xfrm>
            <a:off x="457200" y="3384646"/>
            <a:ext cx="8229601" cy="2031325"/>
          </a:xfrm>
          <a:prstGeom prst="rect">
            <a:avLst/>
          </a:prstGeom>
          <a:solidFill>
            <a:srgbClr val="DFFDD3"/>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nsolas" panose="020B0609020204030204" pitchFamily="49" charset="0"/>
                <a:cs typeface="Anonymous Pro"/>
              </a:rPr>
              <a:t>class SDO {</a:t>
            </a:r>
          </a:p>
          <a:p>
            <a:r>
              <a:rPr lang="en-US" dirty="0">
                <a:latin typeface="Consolas" panose="020B0609020204030204" pitchFamily="49" charset="0"/>
                <a:cs typeface="Anonymous Pro"/>
              </a:rPr>
              <a:t>    SDO(String </a:t>
            </a:r>
            <a:r>
              <a:rPr lang="en-US" b="1" dirty="0">
                <a:solidFill>
                  <a:srgbClr val="FF0000"/>
                </a:solidFill>
                <a:latin typeface="Consolas" panose="020B0609020204030204" pitchFamily="49" charset="0"/>
                <a:cs typeface="Anonymous Pro"/>
              </a:rPr>
              <a:t>description</a:t>
            </a:r>
            <a:r>
              <a:rPr lang="en-US" dirty="0">
                <a:latin typeface="Consolas" panose="020B0609020204030204" pitchFamily="49" charset="0"/>
                <a:cs typeface="Anonymous Pro"/>
              </a:rPr>
              <a:t>, ...);    // create SDO</a:t>
            </a:r>
          </a:p>
          <a:p>
            <a:r>
              <a:rPr lang="en-US" dirty="0">
                <a:latin typeface="Consolas" panose="020B0609020204030204" pitchFamily="49" charset="0"/>
                <a:cs typeface="Anonymous Pro"/>
              </a:rPr>
              <a:t>    void add(Object o);              // adds object to SDO</a:t>
            </a:r>
          </a:p>
          <a:p>
            <a:r>
              <a:rPr lang="en-US" dirty="0">
                <a:latin typeface="Consolas" panose="020B0609020204030204" pitchFamily="49" charset="0"/>
                <a:cs typeface="Anonymous Pro"/>
              </a:rPr>
              <a:t>    void remove(Object o);           // removes object from SDO</a:t>
            </a:r>
          </a:p>
          <a:p>
            <a:r>
              <a:rPr lang="en-US" dirty="0">
                <a:latin typeface="Consolas" panose="020B0609020204030204" pitchFamily="49" charset="0"/>
                <a:cs typeface="Anonymous Pro"/>
              </a:rPr>
              <a:t>    …</a:t>
            </a:r>
          </a:p>
          <a:p>
            <a:r>
              <a:rPr lang="en-US" dirty="0">
                <a:latin typeface="Consolas" panose="020B0609020204030204" pitchFamily="49" charset="0"/>
                <a:cs typeface="Anonymous Pro"/>
              </a:rPr>
              <a:t>    private </a:t>
            </a:r>
            <a:r>
              <a:rPr lang="en-US" dirty="0" err="1">
                <a:latin typeface="Consolas" panose="020B0609020204030204" pitchFamily="49" charset="0"/>
                <a:cs typeface="Anonymous Pro"/>
              </a:rPr>
              <a:t>int</a:t>
            </a:r>
            <a:r>
              <a:rPr lang="en-US" dirty="0">
                <a:latin typeface="Consolas" panose="020B0609020204030204" pitchFamily="49" charset="0"/>
                <a:cs typeface="Anonymous Pro"/>
              </a:rPr>
              <a:t> </a:t>
            </a:r>
            <a:r>
              <a:rPr lang="en-US" b="1" dirty="0" err="1">
                <a:solidFill>
                  <a:srgbClr val="0070C0"/>
                </a:solidFill>
                <a:latin typeface="Consolas" panose="020B0609020204030204" pitchFamily="49" charset="0"/>
                <a:cs typeface="Anonymous Pro"/>
              </a:rPr>
              <a:t>sdoID</a:t>
            </a:r>
            <a:r>
              <a:rPr lang="en-US" dirty="0">
                <a:latin typeface="Consolas" panose="020B0609020204030204" pitchFamily="49" charset="0"/>
                <a:cs typeface="Anonymous Pro"/>
              </a:rPr>
              <a:t>;               // unique ID for SDO</a:t>
            </a:r>
          </a:p>
          <a:p>
            <a:r>
              <a:rPr lang="en-US" dirty="0">
                <a:latin typeface="Consolas" panose="020B0609020204030204" pitchFamily="49" charset="0"/>
                <a:cs typeface="Anonymous Pro"/>
              </a:rPr>
              <a:t>}</a:t>
            </a:r>
          </a:p>
        </p:txBody>
      </p:sp>
      <p:cxnSp>
        <p:nvCxnSpPr>
          <p:cNvPr id="9" name="Straight Connector 8"/>
          <p:cNvCxnSpPr/>
          <p:nvPr/>
        </p:nvCxnSpPr>
        <p:spPr>
          <a:xfrm flipV="1">
            <a:off x="3850559" y="3217540"/>
            <a:ext cx="877939" cy="4916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185343" y="2937889"/>
            <a:ext cx="4151338" cy="369332"/>
          </a:xfrm>
          <a:prstGeom prst="rect">
            <a:avLst/>
          </a:prstGeom>
          <a:noFill/>
        </p:spPr>
        <p:txBody>
          <a:bodyPr wrap="square" rtlCol="0">
            <a:spAutoFit/>
          </a:bodyPr>
          <a:lstStyle/>
          <a:p>
            <a:r>
              <a:rPr lang="en-US" dirty="0">
                <a:solidFill>
                  <a:srgbClr val="FF0000"/>
                </a:solidFill>
              </a:rPr>
              <a:t>human-readable and used for auditing</a:t>
            </a:r>
          </a:p>
        </p:txBody>
      </p:sp>
      <p:cxnSp>
        <p:nvCxnSpPr>
          <p:cNvPr id="76" name="Straight Connector 75"/>
          <p:cNvCxnSpPr/>
          <p:nvPr/>
        </p:nvCxnSpPr>
        <p:spPr>
          <a:xfrm>
            <a:off x="2627784" y="4989614"/>
            <a:ext cx="1241527" cy="5634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3300163" y="5647652"/>
            <a:ext cx="184666" cy="369332"/>
          </a:xfrm>
          <a:prstGeom prst="rect">
            <a:avLst/>
          </a:prstGeom>
          <a:noFill/>
        </p:spPr>
        <p:txBody>
          <a:bodyPr wrap="none" rtlCol="0">
            <a:spAutoFit/>
          </a:bodyPr>
          <a:lstStyle/>
          <a:p>
            <a:endParaRPr kumimoji="1" lang="zh-CN" altLang="en-US" dirty="0"/>
          </a:p>
        </p:txBody>
      </p:sp>
      <p:sp>
        <p:nvSpPr>
          <p:cNvPr id="11" name="TextBox 73"/>
          <p:cNvSpPr txBox="1"/>
          <p:nvPr/>
        </p:nvSpPr>
        <p:spPr>
          <a:xfrm>
            <a:off x="3851920" y="5345668"/>
            <a:ext cx="4151338" cy="369332"/>
          </a:xfrm>
          <a:prstGeom prst="rect">
            <a:avLst/>
          </a:prstGeom>
          <a:noFill/>
        </p:spPr>
        <p:txBody>
          <a:bodyPr wrap="square" rtlCol="0">
            <a:spAutoFit/>
          </a:bodyPr>
          <a:lstStyle/>
          <a:p>
            <a:r>
              <a:rPr lang="en-US" dirty="0">
                <a:solidFill>
                  <a:schemeClr val="accent1"/>
                </a:solidFill>
              </a:rPr>
              <a:t>human-readable and used for auditing</a:t>
            </a:r>
          </a:p>
        </p:txBody>
      </p:sp>
    </p:spTree>
    <p:extLst>
      <p:ext uri="{BB962C8B-B14F-4D97-AF65-F5344CB8AC3E}">
        <p14:creationId xmlns:p14="http://schemas.microsoft.com/office/powerpoint/2010/main" val="2264487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alolly.com/wp-content/uploads/2014/01/1618_TinMan75yrs_34-400x426.jpg"/>
          <p:cNvPicPr>
            <a:picLocks noChangeAspect="1" noChangeArrowheads="1"/>
          </p:cNvPicPr>
          <p:nvPr/>
        </p:nvPicPr>
        <p:blipFill rotWithShape="1">
          <a:blip r:embed="rId2">
            <a:extLst>
              <a:ext uri="{28A0092B-C50C-407E-A947-70E740481C1C}">
                <a14:useLocalDpi xmlns:a14="http://schemas.microsoft.com/office/drawing/2010/main" val="0"/>
              </a:ext>
            </a:extLst>
          </a:blip>
          <a:srcRect l="25643" r="27108"/>
          <a:stretch/>
        </p:blipFill>
        <p:spPr bwMode="auto">
          <a:xfrm>
            <a:off x="251520" y="1536154"/>
            <a:ext cx="1800200" cy="405765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矩形 3"/>
          <p:cNvSpPr/>
          <p:nvPr/>
        </p:nvSpPr>
        <p:spPr>
          <a:xfrm>
            <a:off x="395536" y="5089748"/>
            <a:ext cx="57606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370890" y="2700081"/>
            <a:ext cx="5657494" cy="584775"/>
          </a:xfrm>
          <a:prstGeom prst="rect">
            <a:avLst/>
          </a:prstGeom>
        </p:spPr>
        <p:txBody>
          <a:bodyPr wrap="square">
            <a:spAutoFit/>
          </a:bodyPr>
          <a:lstStyle/>
          <a:p>
            <a:r>
              <a:rPr lang="en-US" altLang="zh-CN" sz="3200" b="1" dirty="0" err="1">
                <a:latin typeface="等线" panose="02010600030101010101" pitchFamily="2" charset="-122"/>
              </a:rPr>
              <a:t>TinMan</a:t>
            </a:r>
            <a:r>
              <a:rPr lang="en-US" altLang="zh-CN" sz="3200" dirty="0">
                <a:latin typeface="等线" panose="02010600030101010101" pitchFamily="2" charset="-122"/>
              </a:rPr>
              <a:t>: Android without a </a:t>
            </a:r>
            <a:r>
              <a:rPr lang="en-US" altLang="zh-CN" sz="3200" b="1" i="1" dirty="0" err="1">
                <a:solidFill>
                  <a:srgbClr val="FF0000"/>
                </a:solidFill>
                <a:latin typeface="等线" panose="02010600030101010101" pitchFamily="2" charset="-122"/>
              </a:rPr>
              <a:t>cor</a:t>
            </a:r>
            <a:endParaRPr lang="en-US" altLang="zh-CN" sz="3200" b="1" i="1" dirty="0">
              <a:solidFill>
                <a:srgbClr val="FF0000"/>
              </a:solidFill>
              <a:latin typeface="等线" panose="02010600030101010101" pitchFamily="2" charset="-122"/>
            </a:endParaRPr>
          </a:p>
        </p:txBody>
      </p:sp>
      <p:pic>
        <p:nvPicPr>
          <p:cNvPr id="1032" name="Picture 8" descr="http://upload.wikimedia.org/wikipedia/commons/thumb/f/f1/Heart_coraz%C3%B3n.svg/2000px-Heart_coraz%C3%B3n.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2827810"/>
            <a:ext cx="454669" cy="454669"/>
          </a:xfrm>
          <a:prstGeom prst="rect">
            <a:avLst/>
          </a:prstGeom>
          <a:noFill/>
          <a:extLst>
            <a:ext uri="{909E8E84-426E-40dd-AFC4-6F175D3DCCD1}">
              <a14:hiddenFill xmlns="" xmlns:a14="http://schemas.microsoft.com/office/drawing/2010/main">
                <a:solidFill>
                  <a:srgbClr val="FFFFFF"/>
                </a:solidFill>
              </a14:hiddenFill>
            </a:ext>
          </a:extLst>
        </p:spPr>
      </p:pic>
      <p:sp>
        <p:nvSpPr>
          <p:cNvPr id="6" name="标题 1"/>
          <p:cNvSpPr>
            <a:spLocks noGrp="1"/>
          </p:cNvSpPr>
          <p:nvPr>
            <p:ph type="title"/>
          </p:nvPr>
        </p:nvSpPr>
        <p:spPr>
          <a:xfrm>
            <a:off x="457200" y="228866"/>
            <a:ext cx="8229600" cy="900442"/>
          </a:xfrm>
        </p:spPr>
        <p:txBody>
          <a:bodyPr>
            <a:normAutofit/>
          </a:bodyPr>
          <a:lstStyle/>
          <a:p>
            <a:r>
              <a:rPr lang="en-US" altLang="zh-CN" sz="2800" dirty="0" err="1"/>
              <a:t>TinMan's</a:t>
            </a:r>
            <a:r>
              <a:rPr lang="en-US" altLang="zh-CN" sz="2800" dirty="0"/>
              <a:t> Idea: How about no secret on a phone?</a:t>
            </a:r>
            <a:endParaRPr lang="zh-CN" altLang="en-US" sz="2800" dirty="0"/>
          </a:p>
        </p:txBody>
      </p:sp>
      <p:sp>
        <p:nvSpPr>
          <p:cNvPr id="2" name="矩形 1"/>
          <p:cNvSpPr/>
          <p:nvPr/>
        </p:nvSpPr>
        <p:spPr>
          <a:xfrm>
            <a:off x="5728021" y="4719371"/>
            <a:ext cx="3171061" cy="523220"/>
          </a:xfrm>
          <a:prstGeom prst="rect">
            <a:avLst/>
          </a:prstGeom>
        </p:spPr>
        <p:txBody>
          <a:bodyPr wrap="none">
            <a:spAutoFit/>
          </a:bodyPr>
          <a:lstStyle/>
          <a:p>
            <a:r>
              <a:rPr lang="en-US" altLang="zh-CN" sz="2800" i="1" dirty="0">
                <a:latin typeface="等线" panose="02010600030101010101" pitchFamily="2" charset="-122"/>
              </a:rPr>
              <a:t>Nothing to protect!</a:t>
            </a:r>
            <a:endParaRPr lang="zh-CN" altLang="en-US" sz="2800" i="1" dirty="0"/>
          </a:p>
        </p:txBody>
      </p:sp>
    </p:spTree>
    <p:extLst>
      <p:ext uri="{BB962C8B-B14F-4D97-AF65-F5344CB8AC3E}">
        <p14:creationId xmlns:p14="http://schemas.microsoft.com/office/powerpoint/2010/main" val="19145369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2800" dirty="0"/>
              <a:t>Migrate </a:t>
            </a:r>
            <a:r>
              <a:rPr lang="en-US" altLang="zh-CN" sz="2800" i="1" dirty="0"/>
              <a:t>Confidential Data </a:t>
            </a:r>
            <a:r>
              <a:rPr lang="en-US" altLang="zh-CN" sz="2800" dirty="0"/>
              <a:t>Access to a Trusted Node</a:t>
            </a:r>
            <a:endParaRPr lang="zh-CN" altLang="en-US" sz="2800" dirty="0"/>
          </a:p>
        </p:txBody>
      </p:sp>
      <p:sp>
        <p:nvSpPr>
          <p:cNvPr id="3" name="内容占位符 2"/>
          <p:cNvSpPr>
            <a:spLocks noGrp="1"/>
          </p:cNvSpPr>
          <p:nvPr>
            <p:ph idx="1"/>
          </p:nvPr>
        </p:nvSpPr>
        <p:spPr>
          <a:xfrm>
            <a:off x="457200" y="1326830"/>
            <a:ext cx="8229600" cy="3646121"/>
          </a:xfrm>
        </p:spPr>
        <p:txBody>
          <a:bodyPr>
            <a:normAutofit/>
          </a:bodyPr>
          <a:lstStyle/>
          <a:p>
            <a:r>
              <a:rPr lang="en-US" altLang="zh-CN" sz="2400" b="1" dirty="0"/>
              <a:t>Security-oriented offloading</a:t>
            </a:r>
          </a:p>
          <a:p>
            <a:pPr lvl="1"/>
            <a:r>
              <a:rPr lang="en-US" altLang="zh-CN" sz="2000" dirty="0"/>
              <a:t>An app is migrated to the trusted node when accesses </a:t>
            </a:r>
            <a:r>
              <a:rPr lang="en-US" altLang="zh-CN" sz="2000" i="1" dirty="0" err="1"/>
              <a:t>cor</a:t>
            </a:r>
            <a:endParaRPr lang="en-US" altLang="zh-CN" sz="2000" i="1" dirty="0"/>
          </a:p>
          <a:p>
            <a:pPr lvl="1"/>
            <a:r>
              <a:rPr lang="en-US" altLang="zh-CN" sz="2000" dirty="0"/>
              <a:t>The</a:t>
            </a:r>
            <a:r>
              <a:rPr lang="zh-CN" altLang="en-US" sz="2000" dirty="0"/>
              <a:t> </a:t>
            </a:r>
            <a:r>
              <a:rPr lang="en-US" altLang="zh-CN" sz="2000" dirty="0"/>
              <a:t>offloading engine is based on COMET </a:t>
            </a:r>
            <a:r>
              <a:rPr lang="en-US" altLang="zh-CN" sz="2000" baseline="30000" dirty="0"/>
              <a:t>[OSDI'12]</a:t>
            </a:r>
            <a:endParaRPr lang="zh-CN" altLang="en-US" sz="2000" baseline="30000" dirty="0"/>
          </a:p>
        </p:txBody>
      </p:sp>
      <p:cxnSp>
        <p:nvCxnSpPr>
          <p:cNvPr id="7" name="直接箭头连接符 6"/>
          <p:cNvCxnSpPr/>
          <p:nvPr/>
        </p:nvCxnSpPr>
        <p:spPr>
          <a:xfrm>
            <a:off x="3923929" y="3912138"/>
            <a:ext cx="144015" cy="3692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V="1">
            <a:off x="5508104" y="3898258"/>
            <a:ext cx="144016" cy="359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402163" y="3591228"/>
            <a:ext cx="776175" cy="338554"/>
          </a:xfrm>
          <a:prstGeom prst="rect">
            <a:avLst/>
          </a:prstGeom>
        </p:spPr>
        <p:txBody>
          <a:bodyPr wrap="none">
            <a:spAutoFit/>
          </a:bodyPr>
          <a:lstStyle/>
          <a:p>
            <a:r>
              <a:rPr lang="en-US" altLang="zh-CN" sz="1600" b="1" dirty="0">
                <a:solidFill>
                  <a:srgbClr val="C00000"/>
                </a:solidFill>
                <a:latin typeface="等线" panose="02010600030101010101" pitchFamily="2" charset="-122"/>
              </a:rPr>
              <a:t>Phone</a:t>
            </a:r>
            <a:endParaRPr lang="zh-CN" altLang="en-US" sz="1600" b="1" dirty="0">
              <a:solidFill>
                <a:srgbClr val="C00000"/>
              </a:solidFill>
              <a:latin typeface="等线" panose="02010600030101010101" pitchFamily="2" charset="-122"/>
            </a:endParaRPr>
          </a:p>
        </p:txBody>
      </p:sp>
      <p:sp>
        <p:nvSpPr>
          <p:cNvPr id="15" name="矩形 14"/>
          <p:cNvSpPr/>
          <p:nvPr/>
        </p:nvSpPr>
        <p:spPr>
          <a:xfrm>
            <a:off x="643708" y="4202712"/>
            <a:ext cx="1552028"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Trusted-server</a:t>
            </a:r>
            <a:endParaRPr lang="zh-CN" altLang="en-US" sz="1600" b="1" dirty="0">
              <a:solidFill>
                <a:schemeClr val="tx2"/>
              </a:solidFill>
              <a:latin typeface="等线" panose="02010600030101010101" pitchFamily="2" charset="-122"/>
            </a:endParaRPr>
          </a:p>
        </p:txBody>
      </p:sp>
      <p:cxnSp>
        <p:nvCxnSpPr>
          <p:cNvPr id="16" name="直接箭头连接符 15"/>
          <p:cNvCxnSpPr/>
          <p:nvPr/>
        </p:nvCxnSpPr>
        <p:spPr>
          <a:xfrm>
            <a:off x="2181544" y="3793686"/>
            <a:ext cx="5630816" cy="0"/>
          </a:xfrm>
          <a:prstGeom prst="straightConnector1">
            <a:avLst/>
          </a:prstGeom>
          <a:ln w="28575">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2483768" y="3665884"/>
            <a:ext cx="1440160" cy="2323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5"/>
          <p:cNvSpPr/>
          <p:nvPr/>
        </p:nvSpPr>
        <p:spPr>
          <a:xfrm>
            <a:off x="5652120" y="3665884"/>
            <a:ext cx="1440160" cy="2323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1" name="直接箭头连接符 20"/>
          <p:cNvCxnSpPr/>
          <p:nvPr/>
        </p:nvCxnSpPr>
        <p:spPr>
          <a:xfrm>
            <a:off x="2181544" y="4397579"/>
            <a:ext cx="5630816" cy="0"/>
          </a:xfrm>
          <a:prstGeom prst="straightConnector1">
            <a:avLst/>
          </a:prstGeom>
          <a:ln w="28575">
            <a:solidFill>
              <a:schemeClr val="accent1">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067944" y="4281392"/>
            <a:ext cx="1440160" cy="23237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等线" panose="02010600030101010101" pitchFamily="2" charset="-122"/>
              </a:rPr>
              <a:t>access </a:t>
            </a:r>
            <a:r>
              <a:rPr lang="en-US" altLang="zh-CN" sz="1600" b="1" i="1" dirty="0" err="1">
                <a:latin typeface="等线" panose="02010600030101010101" pitchFamily="2" charset="-122"/>
              </a:rPr>
              <a:t>cor</a:t>
            </a:r>
            <a:endParaRPr lang="zh-CN" altLang="en-US" sz="1600" b="1" i="1" dirty="0">
              <a:latin typeface="等线" panose="02010600030101010101" pitchFamily="2" charset="-122"/>
            </a:endParaRPr>
          </a:p>
        </p:txBody>
      </p:sp>
      <p:sp>
        <p:nvSpPr>
          <p:cNvPr id="22" name="矩形 21"/>
          <p:cNvSpPr/>
          <p:nvPr/>
        </p:nvSpPr>
        <p:spPr>
          <a:xfrm>
            <a:off x="3059832" y="3909357"/>
            <a:ext cx="907621"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migrate</a:t>
            </a:r>
            <a:endParaRPr lang="zh-CN" altLang="en-US" sz="1600" b="1" dirty="0">
              <a:solidFill>
                <a:schemeClr val="tx2"/>
              </a:solidFill>
              <a:latin typeface="等线" panose="02010600030101010101" pitchFamily="2" charset="-122"/>
            </a:endParaRPr>
          </a:p>
        </p:txBody>
      </p:sp>
      <p:sp>
        <p:nvSpPr>
          <p:cNvPr id="23" name="矩形 22"/>
          <p:cNvSpPr/>
          <p:nvPr/>
        </p:nvSpPr>
        <p:spPr>
          <a:xfrm>
            <a:off x="5607312" y="3909357"/>
            <a:ext cx="1398140" cy="338554"/>
          </a:xfrm>
          <a:prstGeom prst="rect">
            <a:avLst/>
          </a:prstGeom>
        </p:spPr>
        <p:txBody>
          <a:bodyPr wrap="none">
            <a:spAutoFit/>
          </a:bodyPr>
          <a:lstStyle/>
          <a:p>
            <a:r>
              <a:rPr lang="en-US" altLang="zh-CN" sz="1600" b="1" dirty="0">
                <a:solidFill>
                  <a:schemeClr val="tx2"/>
                </a:solidFill>
                <a:latin typeface="等线" panose="02010600030101010101" pitchFamily="2" charset="-122"/>
              </a:rPr>
              <a:t>migrate back</a:t>
            </a:r>
            <a:endParaRPr lang="zh-CN" altLang="en-US" sz="1600" b="1" dirty="0">
              <a:solidFill>
                <a:schemeClr val="tx2"/>
              </a:solidFill>
              <a:latin typeface="等线" panose="02010600030101010101" pitchFamily="2" charset="-122"/>
            </a:endParaRPr>
          </a:p>
        </p:txBody>
      </p:sp>
      <p:sp>
        <p:nvSpPr>
          <p:cNvPr id="17" name="矩形 16"/>
          <p:cNvSpPr/>
          <p:nvPr/>
        </p:nvSpPr>
        <p:spPr>
          <a:xfrm>
            <a:off x="3074721" y="2918261"/>
            <a:ext cx="1680268" cy="338554"/>
          </a:xfrm>
          <a:prstGeom prst="rect">
            <a:avLst/>
          </a:prstGeom>
        </p:spPr>
        <p:txBody>
          <a:bodyPr wrap="none">
            <a:spAutoFit/>
          </a:bodyPr>
          <a:lstStyle/>
          <a:p>
            <a:pPr algn="ctr"/>
            <a:r>
              <a:rPr lang="en-US" altLang="zh-CN" sz="1600" b="1" dirty="0">
                <a:solidFill>
                  <a:srgbClr val="C00000"/>
                </a:solidFill>
                <a:latin typeface="等线" panose="02010600030101010101" pitchFamily="2" charset="-122"/>
              </a:rPr>
              <a:t>try to access </a:t>
            </a:r>
            <a:r>
              <a:rPr lang="en-US" altLang="zh-CN" sz="1600" b="1" i="1" dirty="0" err="1">
                <a:solidFill>
                  <a:srgbClr val="C00000"/>
                </a:solidFill>
                <a:latin typeface="等线" panose="02010600030101010101" pitchFamily="2" charset="-122"/>
              </a:rPr>
              <a:t>cor</a:t>
            </a:r>
            <a:endParaRPr lang="zh-CN" altLang="en-US" sz="1600" b="1" i="1" dirty="0">
              <a:solidFill>
                <a:srgbClr val="C00000"/>
              </a:solidFill>
              <a:latin typeface="等线" panose="02010600030101010101" pitchFamily="2" charset="-122"/>
            </a:endParaRPr>
          </a:p>
        </p:txBody>
      </p:sp>
      <p:cxnSp>
        <p:nvCxnSpPr>
          <p:cNvPr id="18" name="直接箭头连接符 17"/>
          <p:cNvCxnSpPr/>
          <p:nvPr/>
        </p:nvCxnSpPr>
        <p:spPr>
          <a:xfrm flipH="1">
            <a:off x="3923927" y="3239337"/>
            <a:ext cx="1" cy="37196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4842699" y="4945732"/>
            <a:ext cx="1330813" cy="338554"/>
          </a:xfrm>
          <a:prstGeom prst="rect">
            <a:avLst/>
          </a:prstGeom>
        </p:spPr>
        <p:txBody>
          <a:bodyPr wrap="none">
            <a:spAutoFit/>
          </a:bodyPr>
          <a:lstStyle/>
          <a:p>
            <a:pPr algn="ctr"/>
            <a:r>
              <a:rPr lang="en-US" altLang="zh-CN" sz="1600" b="1" dirty="0">
                <a:solidFill>
                  <a:schemeClr val="accent1">
                    <a:lumMod val="75000"/>
                  </a:schemeClr>
                </a:solidFill>
                <a:latin typeface="等线" panose="02010600030101010101" pitchFamily="2" charset="-122"/>
              </a:rPr>
              <a:t>finish access</a:t>
            </a:r>
            <a:endParaRPr lang="zh-CN" altLang="en-US" sz="1600" b="1" dirty="0">
              <a:solidFill>
                <a:schemeClr val="accent1">
                  <a:lumMod val="75000"/>
                </a:schemeClr>
              </a:solidFill>
              <a:latin typeface="等线" panose="02010600030101010101" pitchFamily="2" charset="-122"/>
            </a:endParaRPr>
          </a:p>
        </p:txBody>
      </p:sp>
      <p:cxnSp>
        <p:nvCxnSpPr>
          <p:cNvPr id="20" name="直接箭头连接符 19"/>
          <p:cNvCxnSpPr/>
          <p:nvPr/>
        </p:nvCxnSpPr>
        <p:spPr>
          <a:xfrm flipV="1">
            <a:off x="5501526" y="4563805"/>
            <a:ext cx="0" cy="400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6980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kumimoji="1" lang="en-US" altLang="zh-CN" dirty="0"/>
              <a:t>Secure</a:t>
            </a:r>
            <a:r>
              <a:rPr kumimoji="1" lang="zh-CN" altLang="en-US" dirty="0"/>
              <a:t> </a:t>
            </a:r>
            <a:r>
              <a:rPr kumimoji="1" lang="en-US" altLang="zh-CN" dirty="0"/>
              <a:t>Channel</a:t>
            </a:r>
            <a:r>
              <a:rPr kumimoji="1" lang="zh-CN" altLang="en-US" dirty="0"/>
              <a:t> </a:t>
            </a:r>
            <a:r>
              <a:rPr kumimoji="1" lang="en-US" altLang="zh-CN" dirty="0"/>
              <a:t>for</a:t>
            </a:r>
            <a:r>
              <a:rPr kumimoji="1" lang="zh-CN" altLang="en-US" dirty="0"/>
              <a:t> </a:t>
            </a:r>
            <a:br>
              <a:rPr kumimoji="1" lang="en-US" altLang="zh-CN" dirty="0"/>
            </a:br>
            <a:r>
              <a:rPr kumimoji="1" lang="en-US" altLang="zh-CN" dirty="0"/>
              <a:t>Data</a:t>
            </a:r>
            <a:r>
              <a:rPr kumimoji="1" lang="zh-CN" altLang="en-US" dirty="0"/>
              <a:t> </a:t>
            </a:r>
            <a:r>
              <a:rPr kumimoji="1" lang="en-US" altLang="zh-CN" dirty="0"/>
              <a:t>Transferring</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817663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79612" y="1181366"/>
            <a:ext cx="6984776" cy="4380556"/>
          </a:xfrm>
          <a:prstGeom prst="rect">
            <a:avLst/>
          </a:prstGeom>
        </p:spPr>
      </p:pic>
      <p:sp>
        <p:nvSpPr>
          <p:cNvPr id="7" name="标题 1"/>
          <p:cNvSpPr>
            <a:spLocks noGrp="1"/>
          </p:cNvSpPr>
          <p:nvPr>
            <p:ph type="title"/>
          </p:nvPr>
        </p:nvSpPr>
        <p:spPr>
          <a:xfrm>
            <a:off x="457200" y="228866"/>
            <a:ext cx="8229600" cy="952500"/>
          </a:xfrm>
        </p:spPr>
        <p:txBody>
          <a:bodyPr/>
          <a:lstStyle/>
          <a:p>
            <a:r>
              <a:rPr kumimoji="1" lang="en-US" altLang="zh-CN" dirty="0"/>
              <a:t>Encryption</a:t>
            </a:r>
            <a:r>
              <a:rPr kumimoji="1" lang="zh-CN" altLang="en-US" dirty="0"/>
              <a:t> </a:t>
            </a:r>
            <a:r>
              <a:rPr kumimoji="1" lang="en-US" altLang="zh-CN" dirty="0"/>
              <a:t>Properties</a:t>
            </a:r>
            <a:endParaRPr kumimoji="1" lang="zh-CN" altLang="en-US" dirty="0"/>
          </a:p>
        </p:txBody>
      </p:sp>
      <p:cxnSp>
        <p:nvCxnSpPr>
          <p:cNvPr id="3" name="直线连接符 2">
            <a:extLst>
              <a:ext uri="{FF2B5EF4-FFF2-40B4-BE49-F238E27FC236}">
                <a16:creationId xmlns:a16="http://schemas.microsoft.com/office/drawing/2014/main" id="{3E98B346-3D52-8644-BFC8-588E810A3ADF}"/>
              </a:ext>
            </a:extLst>
          </p:cNvPr>
          <p:cNvCxnSpPr/>
          <p:nvPr/>
        </p:nvCxnSpPr>
        <p:spPr>
          <a:xfrm>
            <a:off x="179512" y="3433564"/>
            <a:ext cx="878497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21696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a:t>
            </a:r>
            <a:r>
              <a:rPr lang="en-US" altLang="zh-CN" b="1" dirty="0">
                <a:solidFill>
                  <a:srgbClr val="9335FF"/>
                </a:solidFill>
                <a:latin typeface="Consolas" charset="0"/>
              </a:rPr>
              <a:t> </a:t>
            </a:r>
            <a:r>
              <a:rPr lang="en-US" altLang="zh-CN" b="1" dirty="0">
                <a:latin typeface="Consolas" charset="0"/>
              </a:rPr>
              <a:t>?</a:t>
            </a:r>
            <a:endParaRPr lang="mr-IN" altLang="zh-CN" dirty="0">
              <a:effectLst/>
            </a:endParaRPr>
          </a:p>
        </p:txBody>
      </p:sp>
      <p:sp>
        <p:nvSpPr>
          <p:cNvPr id="2" name="矩形 1"/>
          <p:cNvSpPr/>
          <p:nvPr/>
        </p:nvSpPr>
        <p:spPr>
          <a:xfrm>
            <a:off x="3822686" y="339435"/>
            <a:ext cx="1324402" cy="646331"/>
          </a:xfrm>
          <a:prstGeom prst="rect">
            <a:avLst/>
          </a:prstGeom>
        </p:spPr>
        <p:txBody>
          <a:bodyPr wrap="none">
            <a:spAutoFit/>
          </a:bodyPr>
          <a:lstStyle/>
          <a:p>
            <a:r>
              <a:rPr lang="en-US" altLang="zh-CN" b="1" dirty="0">
                <a:solidFill>
                  <a:srgbClr val="4C8E00"/>
                </a:solidFill>
                <a:latin typeface="Consolas" charset="0"/>
              </a:rPr>
              <a:t>k=key</a:t>
            </a:r>
            <a:endParaRPr lang="zh-CN" altLang="en-US" b="1" dirty="0">
              <a:solidFill>
                <a:srgbClr val="4C8E00"/>
              </a:solidFill>
              <a:latin typeface="Consolas" charset="0"/>
            </a:endParaRPr>
          </a:p>
          <a:p>
            <a:r>
              <a:rPr lang="mr-IN" altLang="zh-CN" b="1" dirty="0" err="1">
                <a:solidFill>
                  <a:srgbClr val="FF7C77"/>
                </a:solidFill>
                <a:latin typeface="Consolas" charset="0"/>
              </a:rPr>
              <a:t>m</a:t>
            </a:r>
            <a:r>
              <a:rPr lang="en-US" altLang="zh-CN" b="1" dirty="0">
                <a:solidFill>
                  <a:srgbClr val="FF7C77"/>
                </a:solidFill>
                <a:latin typeface="Consolas" charset="0"/>
              </a:rPr>
              <a:t>=message</a:t>
            </a:r>
            <a:endParaRPr lang="zh-CN" altLang="en-US" dirty="0"/>
          </a:p>
        </p:txBody>
      </p:sp>
    </p:spTree>
    <p:extLst>
      <p:ext uri="{BB962C8B-B14F-4D97-AF65-F5344CB8AC3E}">
        <p14:creationId xmlns:p14="http://schemas.microsoft.com/office/powerpoint/2010/main" val="14180896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a:off x="4446216" y="1057300"/>
            <a:ext cx="0" cy="381642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1763688" y="1057300"/>
            <a:ext cx="0" cy="33085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70274"/>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箭头连接符 12"/>
          <p:cNvCxnSpPr/>
          <p:nvPr/>
        </p:nvCxnSpPr>
        <p:spPr>
          <a:xfrm>
            <a:off x="4572000" y="4009628"/>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2"/>
                </a:solidFill>
                <a:latin typeface="等线" panose="02010600030101010101" pitchFamily="2" charset="-122"/>
                <a:ea typeface="楷体"/>
                <a:cs typeface="Myriad Pro Light SemiCond"/>
              </a:rPr>
              <a:t>Eve</a:t>
            </a:r>
            <a:endParaRPr lang="en-US" altLang="zh-CN" dirty="0">
              <a:solidFill>
                <a:schemeClr val="accent2"/>
              </a:solidFill>
              <a:effectLst/>
            </a:endParaRPr>
          </a:p>
        </p:txBody>
      </p:sp>
      <p:sp>
        <p:nvSpPr>
          <p:cNvPr id="17" name="矩形 16"/>
          <p:cNvSpPr/>
          <p:nvPr/>
        </p:nvSpPr>
        <p:spPr>
          <a:xfrm>
            <a:off x="5371724" y="3755712"/>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cxnSp>
        <p:nvCxnSpPr>
          <p:cNvPr id="20" name="直线箭头连接符 19"/>
          <p:cNvCxnSpPr/>
          <p:nvPr/>
        </p:nvCxnSpPr>
        <p:spPr>
          <a:xfrm>
            <a:off x="4572000" y="4619809"/>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71724" y="4365893"/>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323528" y="4226410"/>
            <a:ext cx="8136904" cy="1200329"/>
          </a:xfrm>
          <a:prstGeom prst="rect">
            <a:avLst/>
          </a:prstGeom>
        </p:spPr>
        <p:txBody>
          <a:bodyPr wrap="square">
            <a:spAutoFit/>
          </a:bodyPr>
          <a:lstStyle/>
          <a:p>
            <a:pPr>
              <a:lnSpc>
                <a:spcPct val="150000"/>
              </a:lnSpc>
            </a:pPr>
            <a:r>
              <a:rPr lang="en-US" altLang="zh-CN" sz="2800" b="1" dirty="0">
                <a:latin typeface="Helvetica" charset="0"/>
              </a:rPr>
              <a:t>Problem: </a:t>
            </a:r>
            <a:r>
              <a:rPr lang="en-US" altLang="zh-CN" sz="2800" dirty="0">
                <a:latin typeface="Helvetica" charset="0"/>
              </a:rPr>
              <a:t>replay attacks</a:t>
            </a:r>
            <a:br>
              <a:rPr lang="en-US" altLang="zh-CN" sz="2800" dirty="0">
                <a:latin typeface="Helvetica" charset="0"/>
              </a:rPr>
            </a:br>
            <a:r>
              <a:rPr lang="en-US" altLang="zh-CN" sz="2000" dirty="0">
                <a:latin typeface="Helvetica" charset="0"/>
              </a:rPr>
              <a:t>(adversary could intercept a message, re-send it at a later time) </a:t>
            </a:r>
            <a:endParaRPr lang="en-US" altLang="zh-CN" sz="2000" dirty="0">
              <a:effectLst/>
            </a:endParaRPr>
          </a:p>
        </p:txBody>
      </p:sp>
    </p:spTree>
    <p:extLst>
      <p:ext uri="{BB962C8B-B14F-4D97-AF65-F5344CB8AC3E}">
        <p14:creationId xmlns:p14="http://schemas.microsoft.com/office/powerpoint/2010/main" val="15182872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147015"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spTree>
    <p:extLst>
      <p:ext uri="{BB962C8B-B14F-4D97-AF65-F5344CB8AC3E}">
        <p14:creationId xmlns:p14="http://schemas.microsoft.com/office/powerpoint/2010/main" val="22432373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23832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092513" cy="888577"/>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连接符 12"/>
          <p:cNvCxnSpPr/>
          <p:nvPr/>
        </p:nvCxnSpPr>
        <p:spPr>
          <a:xfrm>
            <a:off x="4446216" y="1057300"/>
            <a:ext cx="0" cy="381642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2"/>
                </a:solidFill>
                <a:latin typeface="等线" panose="02010600030101010101" pitchFamily="2" charset="-122"/>
                <a:ea typeface="楷体"/>
                <a:cs typeface="Myriad Pro Light SemiCond"/>
              </a:rPr>
              <a:t>Eve</a:t>
            </a:r>
            <a:endParaRPr lang="en-US" altLang="zh-CN" dirty="0">
              <a:solidFill>
                <a:schemeClr val="accent2"/>
              </a:solidFill>
              <a:effectLst/>
            </a:endParaRPr>
          </a:p>
        </p:txBody>
      </p:sp>
      <p:cxnSp>
        <p:nvCxnSpPr>
          <p:cNvPr id="15" name="直线箭头连接符 14"/>
          <p:cNvCxnSpPr/>
          <p:nvPr/>
        </p:nvCxnSpPr>
        <p:spPr>
          <a:xfrm flipH="1">
            <a:off x="1835698" y="3529322"/>
            <a:ext cx="2520278" cy="63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742803" y="3272999"/>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467544" y="4369668"/>
            <a:ext cx="8280920" cy="1061829"/>
          </a:xfrm>
          <a:prstGeom prst="rect">
            <a:avLst/>
          </a:prstGeom>
        </p:spPr>
        <p:txBody>
          <a:bodyPr wrap="square">
            <a:spAutoFit/>
          </a:bodyPr>
          <a:lstStyle/>
          <a:p>
            <a:pPr>
              <a:lnSpc>
                <a:spcPct val="150000"/>
              </a:lnSpc>
            </a:pPr>
            <a:r>
              <a:rPr lang="en-US" altLang="zh-CN" sz="2400" b="1" dirty="0">
                <a:latin typeface="Helvetica" charset="0"/>
              </a:rPr>
              <a:t>problem: </a:t>
            </a:r>
            <a:r>
              <a:rPr lang="en-US" altLang="zh-CN" sz="2400" dirty="0">
                <a:latin typeface="Helvetica" charset="0"/>
              </a:rPr>
              <a:t>reflection attacks</a:t>
            </a:r>
            <a:br>
              <a:rPr lang="en-US" altLang="zh-CN" sz="2400" dirty="0">
                <a:latin typeface="Helvetica" charset="0"/>
              </a:rPr>
            </a:br>
            <a:r>
              <a:rPr lang="en-US" altLang="zh-CN" dirty="0">
                <a:latin typeface="Helvetica" charset="0"/>
              </a:rPr>
              <a:t>(adversary could intercept a message, re-send it later</a:t>
            </a:r>
            <a:r>
              <a:rPr lang="zh-CN" altLang="en-US" dirty="0">
                <a:latin typeface="Helvetica" charset="0"/>
              </a:rPr>
              <a:t> </a:t>
            </a:r>
            <a:r>
              <a:rPr lang="en-US" altLang="zh-CN" dirty="0">
                <a:latin typeface="Helvetica" charset="0"/>
              </a:rPr>
              <a:t>in the opposite direction) </a:t>
            </a:r>
            <a:endParaRPr lang="en-US" altLang="zh-CN" dirty="0">
              <a:effectLst/>
            </a:endParaRPr>
          </a:p>
        </p:txBody>
      </p:sp>
    </p:spTree>
    <p:extLst>
      <p:ext uri="{BB962C8B-B14F-4D97-AF65-F5344CB8AC3E}">
        <p14:creationId xmlns:p14="http://schemas.microsoft.com/office/powerpoint/2010/main" val="2271562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49216" y="773043"/>
            <a:ext cx="13828" cy="47487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333445"/>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913284"/>
            <a:ext cx="0" cy="388843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265212"/>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251520" y="913284"/>
            <a:ext cx="315983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1849388"/>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1561356"/>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endParaRPr lang="mr-IN" altLang="zh-CN" baseline="-25000" dirty="0">
              <a:effectLst/>
            </a:endParaRPr>
          </a:p>
        </p:txBody>
      </p:sp>
      <p:sp>
        <p:nvSpPr>
          <p:cNvPr id="19" name="矩形 18"/>
          <p:cNvSpPr/>
          <p:nvPr/>
        </p:nvSpPr>
        <p:spPr>
          <a:xfrm>
            <a:off x="5724128" y="2065412"/>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a</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3" name="矩形 12"/>
          <p:cNvSpPr/>
          <p:nvPr/>
        </p:nvSpPr>
        <p:spPr>
          <a:xfrm>
            <a:off x="251520" y="4238426"/>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b</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4" name="矩形 13"/>
          <p:cNvSpPr/>
          <p:nvPr/>
        </p:nvSpPr>
        <p:spPr>
          <a:xfrm>
            <a:off x="5724128" y="3345007"/>
            <a:ext cx="324479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mr-IN" altLang="zh-CN" dirty="0">
              <a:effectLst/>
            </a:endParaRPr>
          </a:p>
        </p:txBody>
      </p:sp>
      <p:cxnSp>
        <p:nvCxnSpPr>
          <p:cNvPr id="15" name="直线箭头连接符 14"/>
          <p:cNvCxnSpPr/>
          <p:nvPr/>
        </p:nvCxnSpPr>
        <p:spPr>
          <a:xfrm flipH="1">
            <a:off x="1877126" y="4336570"/>
            <a:ext cx="5287162" cy="3309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049869" y="4077861"/>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endParaRPr lang="mr-IN" altLang="zh-CN" baseline="-25000" dirty="0">
              <a:effectLst/>
            </a:endParaRPr>
          </a:p>
        </p:txBody>
      </p:sp>
    </p:spTree>
    <p:extLst>
      <p:ext uri="{BB962C8B-B14F-4D97-AF65-F5344CB8AC3E}">
        <p14:creationId xmlns:p14="http://schemas.microsoft.com/office/powerpoint/2010/main" val="26424950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259632" y="265212"/>
            <a:ext cx="6624736" cy="4686528"/>
          </a:xfrm>
          <a:prstGeom prst="rect">
            <a:avLst/>
          </a:prstGeom>
        </p:spPr>
      </p:pic>
      <p:sp>
        <p:nvSpPr>
          <p:cNvPr id="2" name="文本框 1">
            <a:extLst>
              <a:ext uri="{FF2B5EF4-FFF2-40B4-BE49-F238E27FC236}">
                <a16:creationId xmlns:a16="http://schemas.microsoft.com/office/drawing/2014/main" id="{031C44DA-4EE8-874E-867A-F3E919F28C35}"/>
              </a:ext>
            </a:extLst>
          </p:cNvPr>
          <p:cNvSpPr txBox="1"/>
          <p:nvPr/>
        </p:nvSpPr>
        <p:spPr>
          <a:xfrm>
            <a:off x="1403648" y="5161756"/>
            <a:ext cx="6840760" cy="369332"/>
          </a:xfrm>
          <a:prstGeom prst="rect">
            <a:avLst/>
          </a:prstGeom>
          <a:noFill/>
          <a:ln>
            <a:solidFill>
              <a:schemeClr val="accent1"/>
            </a:solidFill>
          </a:ln>
        </p:spPr>
        <p:txBody>
          <a:bodyPr wrap="square" rtlCol="0">
            <a:spAutoFit/>
          </a:bodyPr>
          <a:lstStyle/>
          <a:p>
            <a:pPr algn="ct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g</a:t>
            </a:r>
            <a:r>
              <a:rPr kumimoji="1" lang="en-US" altLang="zh-CN" baseline="30000" dirty="0">
                <a:highlight>
                  <a:srgbClr val="FFFF00"/>
                </a:highlight>
                <a:latin typeface="Arial" panose="020B0604020202020204" pitchFamily="34" charset="0"/>
                <a:cs typeface="Arial" panose="020B0604020202020204" pitchFamily="34" charset="0"/>
              </a:rPr>
              <a:t>ab</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mod</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endParaRPr kumimoji="1"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60482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187624" y="985292"/>
            <a:ext cx="6480720" cy="4634340"/>
          </a:xfrm>
          <a:prstGeom prst="rect">
            <a:avLst/>
          </a:prstGeom>
        </p:spPr>
      </p:pic>
      <p:sp>
        <p:nvSpPr>
          <p:cNvPr id="6" name="标题 1"/>
          <p:cNvSpPr>
            <a:spLocks noGrp="1"/>
          </p:cNvSpPr>
          <p:nvPr>
            <p:ph type="title"/>
          </p:nvPr>
        </p:nvSpPr>
        <p:spPr>
          <a:xfrm>
            <a:off x="457200" y="228866"/>
            <a:ext cx="8229600" cy="952500"/>
          </a:xfrm>
        </p:spPr>
        <p:txBody>
          <a:bodyPr/>
          <a:lstStyle/>
          <a:p>
            <a:r>
              <a:rPr kumimoji="1" lang="en-US" altLang="zh-CN" dirty="0" err="1"/>
              <a:t>Diffie</a:t>
            </a:r>
            <a:r>
              <a:rPr kumimoji="1" lang="en-US" altLang="zh-CN" dirty="0"/>
              <a:t>-Hellman Key Exchange</a:t>
            </a:r>
            <a:endParaRPr kumimoji="1" lang="zh-CN" altLang="en-US" dirty="0"/>
          </a:p>
        </p:txBody>
      </p:sp>
    </p:spTree>
    <p:extLst>
      <p:ext uri="{BB962C8B-B14F-4D97-AF65-F5344CB8AC3E}">
        <p14:creationId xmlns:p14="http://schemas.microsoft.com/office/powerpoint/2010/main" val="2968434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6383627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1. Alice remembers the key she used last time</a:t>
            </a:r>
            <a:endParaRPr kumimoji="1" lang="zh-CN" altLang="en-US" sz="2000" dirty="0"/>
          </a:p>
          <a:p>
            <a:pPr lvl="1"/>
            <a:r>
              <a:rPr kumimoji="1" lang="en-US" altLang="zh-CN" sz="1800" dirty="0"/>
              <a:t>Easy to implement</a:t>
            </a:r>
            <a:endParaRPr kumimoji="1" lang="zh-CN" altLang="en-US" sz="1800" dirty="0"/>
          </a:p>
          <a:p>
            <a:pPr lvl="1"/>
            <a:r>
              <a:rPr kumimoji="1" lang="en-US" altLang="zh-CN" sz="1800" dirty="0"/>
              <a:t>Effective against subsequent</a:t>
            </a:r>
            <a:r>
              <a:rPr kumimoji="1" lang="zh-CN" altLang="en-US" sz="1800" dirty="0"/>
              <a:t> </a:t>
            </a:r>
            <a:r>
              <a:rPr kumimoji="1" lang="en-US" altLang="zh-CN" sz="1800" dirty="0"/>
              <a:t>man-in-the-middle attacks      </a:t>
            </a:r>
            <a:endParaRPr kumimoji="1" lang="zh-CN" altLang="en-US" sz="1800" dirty="0"/>
          </a:p>
          <a:p>
            <a:pPr lvl="1"/>
            <a:r>
              <a:rPr kumimoji="1" lang="en-US" altLang="zh-CN" sz="1800" dirty="0"/>
              <a:t>Doesn't protect against MITM attacks the first time around</a:t>
            </a:r>
            <a:endParaRPr kumimoji="1" lang="zh-CN" altLang="en-US" sz="1800" dirty="0"/>
          </a:p>
          <a:p>
            <a:pPr lvl="1"/>
            <a:r>
              <a:rPr kumimoji="1" lang="en-US" altLang="zh-CN" sz="1800" dirty="0"/>
              <a:t>Doesn't allow parties to change keys   </a:t>
            </a:r>
            <a:endParaRPr kumimoji="1" lang="zh-CN" altLang="en-US" sz="1800" dirty="0"/>
          </a:p>
          <a:p>
            <a:r>
              <a:rPr kumimoji="1" lang="en-US" altLang="zh-CN" sz="2000" dirty="0"/>
              <a:t>2. Consult some authority that knows everyone's public key </a:t>
            </a:r>
            <a:endParaRPr kumimoji="1" lang="zh-CN" altLang="en-US" sz="2000" dirty="0"/>
          </a:p>
          <a:p>
            <a:pPr lvl="1"/>
            <a:r>
              <a:rPr kumimoji="1" lang="en-US" altLang="zh-CN" sz="1800" dirty="0"/>
              <a:t>Does not scale (client asks for a PK for every new</a:t>
            </a:r>
            <a:r>
              <a:rPr kumimoji="1" lang="zh-CN" altLang="en-US" sz="1800" dirty="0"/>
              <a:t> </a:t>
            </a:r>
            <a:r>
              <a:rPr kumimoji="1" lang="en-US" altLang="zh-CN" sz="1800" dirty="0"/>
              <a:t>name)      </a:t>
            </a:r>
            <a:endParaRPr kumimoji="1" lang="zh-CN" altLang="en-US" sz="1800" dirty="0"/>
          </a:p>
          <a:p>
            <a:pPr lvl="1"/>
            <a:r>
              <a:rPr kumimoji="1" lang="en-US" altLang="zh-CN" sz="1800" dirty="0"/>
              <a:t>Alice needs server's public key beforehand   </a:t>
            </a:r>
            <a:endParaRPr kumimoji="1" lang="zh-CN" altLang="en-US" sz="1800" dirty="0"/>
          </a:p>
        </p:txBody>
      </p:sp>
    </p:spTree>
    <p:extLst>
      <p:ext uri="{BB962C8B-B14F-4D97-AF65-F5344CB8AC3E}">
        <p14:creationId xmlns:p14="http://schemas.microsoft.com/office/powerpoint/2010/main" val="24455887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Autofit/>
          </a:bodyPr>
          <a:lstStyle/>
          <a:p>
            <a:r>
              <a:rPr kumimoji="1" lang="en-US" altLang="zh-CN" sz="2400" dirty="0"/>
              <a:t>3. Authority, but pre-compute responses </a:t>
            </a:r>
            <a:endParaRPr kumimoji="1" lang="zh-CN" altLang="en-US" sz="2400" dirty="0"/>
          </a:p>
          <a:p>
            <a:pPr lvl="1"/>
            <a:r>
              <a:rPr kumimoji="1" lang="en-US" altLang="zh-CN" sz="2000" dirty="0"/>
              <a:t>Authority creates signed</a:t>
            </a:r>
            <a:r>
              <a:rPr kumimoji="1" lang="zh-CN" altLang="en-US" sz="2000" dirty="0"/>
              <a:t> </a:t>
            </a:r>
            <a:r>
              <a:rPr kumimoji="1" lang="en-US" altLang="zh-CN" sz="2000" dirty="0"/>
              <a:t>messages: {Bob, </a:t>
            </a:r>
            <a:r>
              <a:rPr kumimoji="1" lang="en-US" altLang="zh-CN" sz="2000" dirty="0" err="1"/>
              <a:t>PK_bob</a:t>
            </a:r>
            <a:r>
              <a:rPr kumimoji="1" lang="en-US" altLang="zh-CN" sz="2000" dirty="0"/>
              <a:t>}_{</a:t>
            </a:r>
            <a:r>
              <a:rPr kumimoji="1" lang="en-US" altLang="zh-CN" sz="2000" dirty="0" err="1"/>
              <a:t>SK_as</a:t>
            </a:r>
            <a:r>
              <a:rPr kumimoji="1" lang="en-US" altLang="zh-CN" sz="2000" dirty="0"/>
              <a:t>}</a:t>
            </a:r>
            <a:endParaRPr kumimoji="1" lang="zh-CN" altLang="en-US" sz="2000" dirty="0"/>
          </a:p>
          <a:p>
            <a:pPr lvl="1"/>
            <a:r>
              <a:rPr kumimoji="1" lang="en-US" altLang="zh-CN" sz="2000" dirty="0"/>
              <a:t>Anyone can verify the</a:t>
            </a:r>
            <a:r>
              <a:rPr kumimoji="1" lang="zh-CN" altLang="en-US" sz="2000" dirty="0"/>
              <a:t> </a:t>
            </a:r>
            <a:r>
              <a:rPr kumimoji="1" lang="en-US" altLang="zh-CN" sz="2000" dirty="0"/>
              <a:t>authority signed this message, given </a:t>
            </a:r>
            <a:r>
              <a:rPr kumimoji="1" lang="en-US" altLang="zh-CN" sz="2000" dirty="0" err="1"/>
              <a:t>PK_as</a:t>
            </a:r>
            <a:endParaRPr kumimoji="1" lang="zh-CN" altLang="en-US" sz="2000" dirty="0"/>
          </a:p>
          <a:p>
            <a:pPr lvl="1"/>
            <a:r>
              <a:rPr kumimoji="1" lang="en-US" altLang="zh-CN" sz="2000" dirty="0"/>
              <a:t>When Alice wants to</a:t>
            </a:r>
            <a:r>
              <a:rPr kumimoji="1" lang="zh-CN" altLang="en-US" sz="2000" dirty="0"/>
              <a:t> </a:t>
            </a:r>
            <a:r>
              <a:rPr kumimoji="1" lang="en-US" altLang="zh-CN" sz="2000" dirty="0"/>
              <a:t>talk to Bob, she needs a signed message from the authority, but</a:t>
            </a:r>
            <a:r>
              <a:rPr kumimoji="1" lang="zh-CN" altLang="en-US" sz="2000" dirty="0"/>
              <a:t> </a:t>
            </a:r>
            <a:r>
              <a:rPr kumimoji="1" lang="en-US" altLang="zh-CN" sz="2000" dirty="0"/>
              <a:t>it doesn't matter where this message comes from as long as the</a:t>
            </a:r>
            <a:r>
              <a:rPr kumimoji="1" lang="zh-CN" altLang="en-US" sz="2000" dirty="0"/>
              <a:t> </a:t>
            </a:r>
            <a:r>
              <a:rPr kumimoji="1" lang="en-US" altLang="zh-CN" sz="2000" dirty="0"/>
              <a:t>signature checks out</a:t>
            </a:r>
            <a:endParaRPr kumimoji="1" lang="zh-CN" altLang="en-US" sz="2000" dirty="0"/>
          </a:p>
          <a:p>
            <a:pPr lvl="2"/>
            <a:r>
              <a:rPr kumimoji="1" lang="en-US" altLang="zh-CN" sz="1800" dirty="0"/>
              <a:t>I.e., Alice could retrieve the message</a:t>
            </a:r>
            <a:r>
              <a:rPr kumimoji="1" lang="zh-CN" altLang="en-US" sz="1800" dirty="0"/>
              <a:t> </a:t>
            </a:r>
            <a:r>
              <a:rPr kumimoji="1" lang="en-US" altLang="zh-CN" sz="1800" dirty="0"/>
              <a:t>from a different server</a:t>
            </a:r>
            <a:endParaRPr kumimoji="1" lang="zh-CN" altLang="en-US" sz="1800" dirty="0"/>
          </a:p>
          <a:p>
            <a:pPr lvl="1"/>
            <a:r>
              <a:rPr kumimoji="1" lang="en-US" altLang="zh-CN" sz="2000" dirty="0"/>
              <a:t>This signed message is a </a:t>
            </a:r>
            <a:r>
              <a:rPr kumimoji="1" lang="en-US" altLang="zh-CN" sz="2000" b="1" dirty="0">
                <a:solidFill>
                  <a:schemeClr val="accent2"/>
                </a:solidFill>
              </a:rPr>
              <a:t>certificate      </a:t>
            </a:r>
            <a:endParaRPr kumimoji="1" lang="zh-CN" altLang="en-US" sz="2000" b="1" dirty="0">
              <a:solidFill>
                <a:schemeClr val="accent2"/>
              </a:solidFill>
            </a:endParaRPr>
          </a:p>
          <a:p>
            <a:pPr lvl="1"/>
            <a:r>
              <a:rPr kumimoji="1" lang="en-US" altLang="zh-CN" sz="2000" dirty="0"/>
              <a:t>More scalable</a:t>
            </a:r>
            <a:endParaRPr kumimoji="1" lang="zh-CN" altLang="en-US" sz="2000" dirty="0"/>
          </a:p>
        </p:txBody>
      </p:sp>
    </p:spTree>
    <p:extLst>
      <p:ext uri="{BB962C8B-B14F-4D97-AF65-F5344CB8AC3E}">
        <p14:creationId xmlns:p14="http://schemas.microsoft.com/office/powerpoint/2010/main" val="40920734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42E24E-3C60-C841-8C67-21AC9DF3F57B}"/>
              </a:ext>
            </a:extLst>
          </p:cNvPr>
          <p:cNvSpPr>
            <a:spLocks noGrp="1"/>
          </p:cNvSpPr>
          <p:nvPr>
            <p:ph type="title"/>
          </p:nvPr>
        </p:nvSpPr>
        <p:spPr/>
        <p:txBody>
          <a:bodyPr/>
          <a:lstStyle/>
          <a:p>
            <a:r>
              <a:rPr kumimoji="1" lang="en-US" altLang="zh-CN" dirty="0"/>
              <a:t>Two</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Encryption</a:t>
            </a:r>
            <a:endParaRPr kumimoji="1" lang="zh-CN" altLang="en-US" dirty="0"/>
          </a:p>
        </p:txBody>
      </p:sp>
      <p:sp>
        <p:nvSpPr>
          <p:cNvPr id="3" name="内容占位符 2">
            <a:extLst>
              <a:ext uri="{FF2B5EF4-FFF2-40B4-BE49-F238E27FC236}">
                <a16:creationId xmlns:a16="http://schemas.microsoft.com/office/drawing/2014/main" id="{1A75D8BC-7DFC-8B4F-AEC9-E7B6CFBF266D}"/>
              </a:ext>
            </a:extLst>
          </p:cNvPr>
          <p:cNvSpPr>
            <a:spLocks noGrp="1"/>
          </p:cNvSpPr>
          <p:nvPr>
            <p:ph idx="1"/>
          </p:nvPr>
        </p:nvSpPr>
        <p:spPr/>
        <p:txBody>
          <a:bodyPr>
            <a:normAutofit fontScale="92500" lnSpcReduction="10000"/>
          </a:bodyPr>
          <a:lstStyle/>
          <a:p>
            <a:r>
              <a:rPr kumimoji="1" lang="en" altLang="zh-CN" dirty="0"/>
              <a:t>Symmetric key encryption</a:t>
            </a:r>
          </a:p>
          <a:p>
            <a:pPr lvl="1"/>
            <a:r>
              <a:rPr kumimoji="1" lang="en" altLang="zh-CN" dirty="0"/>
              <a:t>Single key (symmetric) is shared between parties, kept secret from everyone else</a:t>
            </a:r>
          </a:p>
          <a:p>
            <a:pPr lvl="1"/>
            <a:r>
              <a:rPr kumimoji="1" lang="en" altLang="zh-CN" dirty="0"/>
              <a:t>Ciphertext = (M)^K </a:t>
            </a:r>
          </a:p>
          <a:p>
            <a:r>
              <a:rPr kumimoji="1" lang="en-US" altLang="zh-CN" dirty="0"/>
              <a:t>As</a:t>
            </a:r>
            <a:r>
              <a:rPr kumimoji="1" lang="en" altLang="zh-CN" dirty="0" err="1"/>
              <a:t>ymmetric</a:t>
            </a:r>
            <a:r>
              <a:rPr kumimoji="1" lang="en" altLang="zh-CN" dirty="0"/>
              <a:t> key encryption</a:t>
            </a:r>
          </a:p>
          <a:p>
            <a:pPr lvl="1"/>
            <a:r>
              <a:rPr kumimoji="1" lang="en" altLang="zh-CN" dirty="0"/>
              <a:t>Keys come in pairs, public and private</a:t>
            </a:r>
          </a:p>
          <a:p>
            <a:pPr lvl="1"/>
            <a:r>
              <a:rPr kumimoji="1" lang="en" altLang="zh-CN" dirty="0"/>
              <a:t>Secret: (M)^K-public</a:t>
            </a:r>
          </a:p>
          <a:p>
            <a:pPr lvl="1"/>
            <a:r>
              <a:rPr kumimoji="1" lang="en" altLang="zh-CN" dirty="0"/>
              <a:t>Authentic: (M)^K-private</a:t>
            </a:r>
            <a:endParaRPr kumimoji="1" lang="zh-CN" altLang="en-US" dirty="0"/>
          </a:p>
        </p:txBody>
      </p:sp>
    </p:spTree>
    <p:extLst>
      <p:ext uri="{BB962C8B-B14F-4D97-AF65-F5344CB8AC3E}">
        <p14:creationId xmlns:p14="http://schemas.microsoft.com/office/powerpoint/2010/main" val="36532032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Questions</a:t>
            </a:r>
            <a:r>
              <a:rPr kumimoji="1" lang="zh-CN" altLang="en-US" dirty="0"/>
              <a:t> </a:t>
            </a:r>
            <a:r>
              <a:rPr kumimoji="1" lang="en-US" altLang="zh-CN" dirty="0"/>
              <a:t>on</a:t>
            </a:r>
            <a:r>
              <a:rPr kumimoji="1" lang="zh-CN" altLang="en-US" dirty="0"/>
              <a:t> </a:t>
            </a:r>
            <a:r>
              <a:rPr kumimoji="1" lang="en-US" altLang="zh-CN" dirty="0"/>
              <a:t>Certificate Authorities</a:t>
            </a:r>
            <a:endParaRPr kumimoji="1" lang="zh-CN" altLang="en-US" dirty="0"/>
          </a:p>
        </p:txBody>
      </p:sp>
      <p:sp>
        <p:nvSpPr>
          <p:cNvPr id="3" name="内容占位符 2"/>
          <p:cNvSpPr>
            <a:spLocks noGrp="1"/>
          </p:cNvSpPr>
          <p:nvPr>
            <p:ph idx="1"/>
          </p:nvPr>
        </p:nvSpPr>
        <p:spPr>
          <a:xfrm>
            <a:off x="457200" y="1333500"/>
            <a:ext cx="8229600" cy="4260303"/>
          </a:xfrm>
        </p:spPr>
        <p:txBody>
          <a:bodyPr>
            <a:noAutofit/>
          </a:bodyPr>
          <a:lstStyle/>
          <a:p>
            <a:pPr>
              <a:lnSpc>
                <a:spcPct val="100000"/>
              </a:lnSpc>
            </a:pPr>
            <a:r>
              <a:rPr kumimoji="1" lang="en-US" altLang="zh-CN" sz="1800" b="1" dirty="0"/>
              <a:t>Who should run the certificate authority?</a:t>
            </a:r>
            <a:endParaRPr kumimoji="1" lang="zh-CN" altLang="en-US" sz="1800" b="1" dirty="0"/>
          </a:p>
          <a:p>
            <a:pPr>
              <a:lnSpc>
                <a:spcPct val="100000"/>
              </a:lnSpc>
            </a:pPr>
            <a:r>
              <a:rPr kumimoji="1" lang="en-US" altLang="zh-CN" sz="1800" b="1" dirty="0"/>
              <a:t>How does the browser get this list of CAs?       </a:t>
            </a:r>
            <a:endParaRPr kumimoji="1" lang="zh-CN" altLang="en-US" sz="1800" b="1" dirty="0"/>
          </a:p>
          <a:p>
            <a:pPr lvl="1">
              <a:lnSpc>
                <a:spcPct val="100000"/>
              </a:lnSpc>
            </a:pPr>
            <a:r>
              <a:rPr kumimoji="1" lang="en-US" altLang="zh-CN" sz="1600" dirty="0"/>
              <a:t>Generally they come with the browser     </a:t>
            </a:r>
            <a:endParaRPr kumimoji="1" lang="zh-CN" altLang="en-US" sz="1600" dirty="0"/>
          </a:p>
          <a:p>
            <a:pPr>
              <a:lnSpc>
                <a:spcPct val="100000"/>
              </a:lnSpc>
            </a:pPr>
            <a:r>
              <a:rPr kumimoji="1" lang="en-US" altLang="zh-CN" sz="1800" b="1" dirty="0"/>
              <a:t>How does the CA build its table of names &lt;-&gt; public keys?      </a:t>
            </a:r>
            <a:endParaRPr kumimoji="1" lang="zh-CN" altLang="en-US" sz="1800" b="1" dirty="0"/>
          </a:p>
          <a:p>
            <a:pPr lvl="1">
              <a:lnSpc>
                <a:spcPct val="100000"/>
              </a:lnSpc>
            </a:pPr>
            <a:r>
              <a:rPr kumimoji="1" lang="en-US" altLang="zh-CN" sz="1600" dirty="0"/>
              <a:t>Have to agree on how to name principals, and </a:t>
            </a:r>
            <a:endParaRPr kumimoji="1" lang="zh-CN" altLang="en-US" sz="1600" dirty="0"/>
          </a:p>
          <a:p>
            <a:pPr lvl="1">
              <a:lnSpc>
                <a:spcPct val="100000"/>
              </a:lnSpc>
            </a:pPr>
            <a:r>
              <a:rPr kumimoji="1" lang="en-US" altLang="zh-CN" sz="1600" dirty="0"/>
              <a:t>Need a mechanism</a:t>
            </a:r>
            <a:r>
              <a:rPr kumimoji="1" lang="zh-CN" altLang="en-US" sz="1600" dirty="0"/>
              <a:t> </a:t>
            </a:r>
            <a:r>
              <a:rPr kumimoji="1" lang="en-US" altLang="zh-CN" sz="1600" dirty="0"/>
              <a:t>to check that a key corresponds to a name    </a:t>
            </a:r>
            <a:endParaRPr kumimoji="1" lang="zh-CN" altLang="en-US" sz="1600" dirty="0"/>
          </a:p>
          <a:p>
            <a:pPr>
              <a:lnSpc>
                <a:spcPct val="100000"/>
              </a:lnSpc>
            </a:pPr>
            <a:r>
              <a:rPr kumimoji="1" lang="en-US" altLang="zh-CN" sz="1800" b="1" dirty="0"/>
              <a:t> What if a CA makes a mistake?       </a:t>
            </a:r>
            <a:endParaRPr kumimoji="1" lang="zh-CN" altLang="en-US" sz="1800" b="1" dirty="0"/>
          </a:p>
          <a:p>
            <a:pPr lvl="1">
              <a:lnSpc>
                <a:spcPct val="100000"/>
              </a:lnSpc>
            </a:pPr>
            <a:r>
              <a:rPr kumimoji="1" lang="en-US" altLang="zh-CN" sz="1600" dirty="0"/>
              <a:t>Need a way to revoke certificates:</a:t>
            </a:r>
            <a:r>
              <a:rPr kumimoji="1" lang="zh-CN" altLang="en-US" sz="1600" dirty="0"/>
              <a:t> </a:t>
            </a:r>
            <a:r>
              <a:rPr kumimoji="1" lang="en-US" altLang="zh-CN" sz="1600" dirty="0"/>
              <a:t>Expiration date? </a:t>
            </a:r>
            <a:r>
              <a:rPr kumimoji="1" lang="zh-CN" altLang="en-US" sz="1600" dirty="0"/>
              <a:t> </a:t>
            </a:r>
            <a:r>
              <a:rPr kumimoji="1" lang="en-US" altLang="zh-CN" sz="1600" dirty="0"/>
              <a:t>Not</a:t>
            </a:r>
            <a:r>
              <a:rPr kumimoji="1" lang="zh-CN" altLang="en-US" sz="1600" dirty="0"/>
              <a:t> </a:t>
            </a:r>
            <a:r>
              <a:rPr kumimoji="1" lang="en-US" altLang="zh-CN" sz="1600" dirty="0"/>
              <a:t>useful for immediate  problems      </a:t>
            </a:r>
            <a:endParaRPr kumimoji="1" lang="zh-CN" altLang="en-US" sz="1600" dirty="0"/>
          </a:p>
          <a:p>
            <a:pPr lvl="1">
              <a:lnSpc>
                <a:spcPct val="100000"/>
              </a:lnSpc>
            </a:pPr>
            <a:r>
              <a:rPr kumimoji="1" lang="en-US" altLang="zh-CN" sz="1600" dirty="0"/>
              <a:t>Publish certificate revocation list?  Works in theory, not as well in practice</a:t>
            </a:r>
            <a:endParaRPr kumimoji="1" lang="zh-CN" altLang="en-US" sz="1600" dirty="0"/>
          </a:p>
          <a:p>
            <a:pPr lvl="1">
              <a:lnSpc>
                <a:spcPct val="100000"/>
              </a:lnSpc>
            </a:pPr>
            <a:r>
              <a:rPr kumimoji="1" lang="en-US" altLang="zh-CN" sz="1600" dirty="0"/>
              <a:t>Query online server to check certificate freshness?  Not a</a:t>
            </a:r>
            <a:r>
              <a:rPr kumimoji="1" lang="zh-CN" altLang="en-US" sz="1600" dirty="0"/>
              <a:t> </a:t>
            </a:r>
            <a:r>
              <a:rPr kumimoji="1" lang="en-US" altLang="zh-CN" sz="1600" dirty="0"/>
              <a:t>bad idea   </a:t>
            </a:r>
            <a:endParaRPr kumimoji="1" lang="zh-CN" altLang="en-US" sz="1600" dirty="0"/>
          </a:p>
        </p:txBody>
      </p:sp>
    </p:spTree>
    <p:extLst>
      <p:ext uri="{BB962C8B-B14F-4D97-AF65-F5344CB8AC3E}">
        <p14:creationId xmlns:p14="http://schemas.microsoft.com/office/powerpoint/2010/main" val="41535973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82368" y="0"/>
            <a:ext cx="7979263" cy="5715000"/>
          </a:xfrm>
          <a:prstGeom prst="rect">
            <a:avLst/>
          </a:prstGeom>
        </p:spPr>
      </p:pic>
    </p:spTree>
    <p:extLst>
      <p:ext uri="{BB962C8B-B14F-4D97-AF65-F5344CB8AC3E}">
        <p14:creationId xmlns:p14="http://schemas.microsoft.com/office/powerpoint/2010/main" val="42207363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Trust and Security</a:t>
            </a:r>
            <a:endParaRPr lang="zh-CN" altLang="en-US" dirty="0"/>
          </a:p>
        </p:txBody>
      </p:sp>
      <p:sp>
        <p:nvSpPr>
          <p:cNvPr id="3" name="文本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0460999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Reflections on Trusting Trust</a:t>
            </a:r>
            <a:endParaRPr lang="en-US"/>
          </a:p>
        </p:txBody>
      </p:sp>
      <p:sp>
        <p:nvSpPr>
          <p:cNvPr id="3" name="Content Placeholder 2"/>
          <p:cNvSpPr>
            <a:spLocks noGrp="1"/>
          </p:cNvSpPr>
          <p:nvPr>
            <p:ph idx="1"/>
          </p:nvPr>
        </p:nvSpPr>
        <p:spPr/>
        <p:txBody>
          <a:bodyPr/>
          <a:lstStyle/>
          <a:p>
            <a:r>
              <a:rPr lang="da-DK"/>
              <a:t>Author Ken Thompson </a:t>
            </a:r>
          </a:p>
          <a:p>
            <a:r>
              <a:rPr lang="da-DK"/>
              <a:t>Turing Award Lecture</a:t>
            </a:r>
          </a:p>
          <a:p>
            <a:r>
              <a:rPr lang="da-DK"/>
              <a:t>422 citations (Google Scholar)</a:t>
            </a:r>
          </a:p>
          <a:p>
            <a:endParaRPr lang="en-US"/>
          </a:p>
        </p:txBody>
      </p:sp>
    </p:spTree>
    <p:extLst>
      <p:ext uri="{BB962C8B-B14F-4D97-AF65-F5344CB8AC3E}">
        <p14:creationId xmlns:p14="http://schemas.microsoft.com/office/powerpoint/2010/main" val="3920609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Ken Thompson (1)	</a:t>
            </a:r>
            <a:endParaRPr lang="en-US"/>
          </a:p>
        </p:txBody>
      </p:sp>
      <p:sp>
        <p:nvSpPr>
          <p:cNvPr id="3" name="Content Placeholder 2"/>
          <p:cNvSpPr>
            <a:spLocks noGrp="1"/>
          </p:cNvSpPr>
          <p:nvPr>
            <p:ph idx="1"/>
          </p:nvPr>
        </p:nvSpPr>
        <p:spPr>
          <a:xfrm>
            <a:off x="457200" y="1333500"/>
            <a:ext cx="5266928" cy="3771636"/>
          </a:xfrm>
        </p:spPr>
        <p:txBody>
          <a:bodyPr>
            <a:normAutofit/>
          </a:bodyPr>
          <a:lstStyle/>
          <a:p>
            <a:r>
              <a:rPr lang="da-DK"/>
              <a:t>Master's Degree from University of California, Berkeley, USA</a:t>
            </a:r>
          </a:p>
          <a:p>
            <a:r>
              <a:rPr lang="da-DK"/>
              <a:t>Worked on the Multics operating system</a:t>
            </a:r>
          </a:p>
          <a:p>
            <a:r>
              <a:rPr lang="da-DK"/>
              <a:t>Creater of the UNIX operating system together with Dennis Ritchie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554311"/>
            <a:ext cx="2403748" cy="29080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38734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Ken Thompson (2)</a:t>
            </a:r>
            <a:endParaRPr lang="en-US"/>
          </a:p>
        </p:txBody>
      </p:sp>
      <p:sp>
        <p:nvSpPr>
          <p:cNvPr id="3" name="Content Placeholder 2"/>
          <p:cNvSpPr>
            <a:spLocks noGrp="1"/>
          </p:cNvSpPr>
          <p:nvPr>
            <p:ph idx="1"/>
          </p:nvPr>
        </p:nvSpPr>
        <p:spPr>
          <a:xfrm>
            <a:off x="457200" y="1333500"/>
            <a:ext cx="6491064" cy="3771636"/>
          </a:xfrm>
        </p:spPr>
        <p:txBody>
          <a:bodyPr>
            <a:normAutofit/>
          </a:bodyPr>
          <a:lstStyle/>
          <a:p>
            <a:r>
              <a:rPr lang="da-DK" dirty="0" err="1"/>
              <a:t>Creater</a:t>
            </a:r>
            <a:r>
              <a:rPr lang="da-DK" dirty="0"/>
              <a:t> of the systems </a:t>
            </a:r>
            <a:br>
              <a:rPr lang="da-DK" dirty="0"/>
            </a:br>
            <a:r>
              <a:rPr lang="da-DK" dirty="0" err="1"/>
              <a:t>programming</a:t>
            </a:r>
            <a:r>
              <a:rPr lang="da-DK" dirty="0"/>
              <a:t> </a:t>
            </a:r>
            <a:r>
              <a:rPr lang="da-DK" dirty="0" err="1"/>
              <a:t>language</a:t>
            </a:r>
            <a:r>
              <a:rPr lang="da-DK" dirty="0"/>
              <a:t> </a:t>
            </a:r>
            <a:r>
              <a:rPr lang="da-DK" b="1" dirty="0"/>
              <a:t>B</a:t>
            </a:r>
          </a:p>
          <a:p>
            <a:pPr lvl="1"/>
            <a:r>
              <a:rPr lang="da-DK" dirty="0"/>
              <a:t>a </a:t>
            </a:r>
            <a:r>
              <a:rPr lang="da-DK" dirty="0" err="1"/>
              <a:t>predecessor</a:t>
            </a:r>
            <a:r>
              <a:rPr lang="da-DK" dirty="0"/>
              <a:t> to the </a:t>
            </a:r>
            <a:r>
              <a:rPr lang="da-DK" b="1" dirty="0"/>
              <a:t>C</a:t>
            </a:r>
            <a:r>
              <a:rPr lang="da-DK" dirty="0"/>
              <a:t> </a:t>
            </a:r>
            <a:r>
              <a:rPr lang="da-DK" dirty="0" err="1"/>
              <a:t>language</a:t>
            </a:r>
            <a:endParaRPr lang="da-DK" dirty="0"/>
          </a:p>
          <a:p>
            <a:r>
              <a:rPr lang="da-DK" dirty="0"/>
              <a:t>1983 – Joint </a:t>
            </a:r>
            <a:r>
              <a:rPr lang="da-DK" dirty="0" err="1"/>
              <a:t>Turing</a:t>
            </a:r>
            <a:r>
              <a:rPr lang="da-DK" dirty="0"/>
              <a:t> Award with Dennis Ritchie for </a:t>
            </a:r>
            <a:r>
              <a:rPr lang="da-DK" dirty="0" err="1"/>
              <a:t>their</a:t>
            </a:r>
            <a:r>
              <a:rPr lang="da-DK" dirty="0"/>
              <a:t> </a:t>
            </a:r>
            <a:r>
              <a:rPr lang="da-DK" dirty="0" err="1"/>
              <a:t>work</a:t>
            </a:r>
            <a:r>
              <a:rPr lang="da-DK" dirty="0"/>
              <a:t> on UNIX </a:t>
            </a:r>
          </a:p>
          <a:p>
            <a:r>
              <a:rPr lang="da-DK" dirty="0"/>
              <a:t>1999 – National </a:t>
            </a:r>
            <a:r>
              <a:rPr lang="da-DK" dirty="0" err="1"/>
              <a:t>Medal</a:t>
            </a:r>
            <a:r>
              <a:rPr lang="da-DK" dirty="0"/>
              <a:t> of Technology </a:t>
            </a:r>
            <a:r>
              <a:rPr lang="da-DK" dirty="0" err="1"/>
              <a:t>awarded</a:t>
            </a:r>
            <a:r>
              <a:rPr lang="da-DK" dirty="0"/>
              <a:t> by Bill Clinton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297327"/>
            <a:ext cx="2924281" cy="8047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1434" y="2437454"/>
            <a:ext cx="1712218" cy="18820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97288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0" indent="0" algn="ctr">
              <a:buNone/>
            </a:pPr>
            <a:r>
              <a:rPr lang="da-DK"/>
              <a:t>"</a:t>
            </a:r>
            <a:r>
              <a:rPr lang="da-DK" i="1"/>
              <a:t>I am a programmer. On my 1040 form*, that is what I put down as my occupation. As a programmer, I write programs. "</a:t>
            </a:r>
          </a:p>
          <a:p>
            <a:pPr marL="0" indent="0" algn="ctr">
              <a:buNone/>
            </a:pPr>
            <a:endParaRPr lang="da-DK" i="1"/>
          </a:p>
          <a:p>
            <a:pPr marL="0" indent="0" algn="ctr">
              <a:buNone/>
            </a:pPr>
            <a:r>
              <a:rPr lang="en-US" i="1"/>
              <a:t>"I would like to present to you the cutest program I ever wrote."</a:t>
            </a:r>
            <a:endParaRPr lang="da-DK" i="1"/>
          </a:p>
          <a:p>
            <a:pPr marL="0" indent="0" algn="ctr">
              <a:buNone/>
            </a:pPr>
            <a:endParaRPr lang="da-DK" sz="2000" i="1"/>
          </a:p>
          <a:p>
            <a:pPr marL="0" indent="0" algn="ctr">
              <a:buNone/>
            </a:pPr>
            <a:endParaRPr lang="da-DK" sz="2000" i="1"/>
          </a:p>
          <a:p>
            <a:pPr marL="0" indent="0" algn="ctr">
              <a:buNone/>
            </a:pPr>
            <a:r>
              <a:rPr lang="da-DK" sz="1800"/>
              <a:t>* 1040 form = U.S. Individual Income Tax Return</a:t>
            </a:r>
          </a:p>
        </p:txBody>
      </p:sp>
    </p:spTree>
    <p:extLst>
      <p:ext uri="{BB962C8B-B14F-4D97-AF65-F5344CB8AC3E}">
        <p14:creationId xmlns:p14="http://schemas.microsoft.com/office/powerpoint/2010/main" val="31385348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7920"/>
          <a:stretch/>
        </p:blipFill>
        <p:spPr bwMode="auto">
          <a:xfrm>
            <a:off x="611560" y="1729387"/>
            <a:ext cx="4969523" cy="16731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7169" y="1753521"/>
            <a:ext cx="2119248" cy="1649015"/>
          </a:xfrm>
          <a:prstGeom prst="rect">
            <a:avLst/>
          </a:prstGeom>
          <a:noFill/>
          <a:ln>
            <a:noFill/>
          </a:ln>
          <a:effectLst/>
        </p:spPr>
      </p:pic>
    </p:spTree>
    <p:extLst>
      <p:ext uri="{BB962C8B-B14F-4D97-AF65-F5344CB8AC3E}">
        <p14:creationId xmlns:p14="http://schemas.microsoft.com/office/powerpoint/2010/main" val="40777060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Trusting Trust: Some Observations</a:t>
            </a:r>
            <a:endParaRPr lang="en-US"/>
          </a:p>
        </p:txBody>
      </p:sp>
      <p:sp>
        <p:nvSpPr>
          <p:cNvPr id="3" name="Content Placeholder 2"/>
          <p:cNvSpPr>
            <a:spLocks noGrp="1"/>
          </p:cNvSpPr>
          <p:nvPr>
            <p:ph idx="1"/>
          </p:nvPr>
        </p:nvSpPr>
        <p:spPr/>
        <p:txBody>
          <a:bodyPr>
            <a:normAutofit fontScale="92500" lnSpcReduction="10000"/>
          </a:bodyPr>
          <a:lstStyle/>
          <a:p>
            <a:r>
              <a:rPr lang="da-DK"/>
              <a:t>Stage I:</a:t>
            </a:r>
          </a:p>
          <a:p>
            <a:pPr lvl="1"/>
            <a:r>
              <a:rPr lang="da-DK"/>
              <a:t>A program can, when executed, output its own source-code</a:t>
            </a:r>
          </a:p>
          <a:p>
            <a:r>
              <a:rPr lang="da-DK"/>
              <a:t>Stage II: </a:t>
            </a:r>
          </a:p>
          <a:p>
            <a:pPr lvl="1"/>
            <a:r>
              <a:rPr lang="da-DK"/>
              <a:t>A compiler can </a:t>
            </a:r>
            <a:r>
              <a:rPr lang="da-DK" i="1"/>
              <a:t>learn</a:t>
            </a:r>
            <a:r>
              <a:rPr lang="da-DK"/>
              <a:t> the meaning of a symbol</a:t>
            </a:r>
          </a:p>
          <a:p>
            <a:r>
              <a:rPr lang="da-DK"/>
              <a:t>Stage III:</a:t>
            </a:r>
          </a:p>
          <a:p>
            <a:pPr lvl="1"/>
            <a:r>
              <a:rPr lang="da-DK"/>
              <a:t>A compiler may (deliberately) output incorrect machine code</a:t>
            </a:r>
            <a:endParaRPr lang="en-US"/>
          </a:p>
        </p:txBody>
      </p:sp>
    </p:spTree>
    <p:extLst>
      <p:ext uri="{BB962C8B-B14F-4D97-AF65-F5344CB8AC3E}">
        <p14:creationId xmlns:p14="http://schemas.microsoft.com/office/powerpoint/2010/main" val="23430606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Stage I: A self-reproducing program</a:t>
            </a:r>
            <a:endParaRPr lang="en-US"/>
          </a:p>
        </p:txBody>
      </p:sp>
      <p:sp>
        <p:nvSpPr>
          <p:cNvPr id="3" name="Content Placeholder 2"/>
          <p:cNvSpPr>
            <a:spLocks noGrp="1"/>
          </p:cNvSpPr>
          <p:nvPr>
            <p:ph idx="1"/>
          </p:nvPr>
        </p:nvSpPr>
        <p:spPr/>
        <p:txBody>
          <a:bodyPr>
            <a:normAutofit lnSpcReduction="10000"/>
          </a:bodyPr>
          <a:lstStyle/>
          <a:p>
            <a:pPr marL="0" indent="0">
              <a:buNone/>
            </a:pPr>
            <a:r>
              <a:rPr lang="da-DK" dirty="0"/>
              <a:t>In the C </a:t>
            </a:r>
            <a:r>
              <a:rPr lang="da-DK" dirty="0" err="1"/>
              <a:t>language</a:t>
            </a:r>
            <a:r>
              <a:rPr lang="da-DK" dirty="0"/>
              <a:t>:</a:t>
            </a:r>
            <a:endParaRPr lang="en-US" dirty="0"/>
          </a:p>
          <a:p>
            <a:pPr marL="0" indent="0">
              <a:buNone/>
            </a:pPr>
            <a:r>
              <a:rPr lang="en-US" sz="2000" dirty="0">
                <a:solidFill>
                  <a:schemeClr val="accent6">
                    <a:lumMod val="75000"/>
                  </a:schemeClr>
                </a:solidFill>
                <a:latin typeface="Consolas" pitchFamily="49" charset="0"/>
                <a:cs typeface="Consolas" pitchFamily="49" charset="0"/>
              </a:rPr>
              <a:t>  main() { char *s="main() { char *s=%</a:t>
            </a:r>
            <a:r>
              <a:rPr lang="en-US" sz="2000" dirty="0" err="1">
                <a:solidFill>
                  <a:schemeClr val="accent6">
                    <a:lumMod val="75000"/>
                  </a:schemeClr>
                </a:solidFill>
                <a:latin typeface="Consolas" pitchFamily="49" charset="0"/>
                <a:cs typeface="Consolas" pitchFamily="49" charset="0"/>
              </a:rPr>
              <a:t>c%s%c</a:t>
            </a:r>
            <a:r>
              <a:rPr lang="en-US" sz="2000" dirty="0">
                <a:solidFill>
                  <a:schemeClr val="accent6">
                    <a:lumMod val="75000"/>
                  </a:schemeClr>
                </a:solidFill>
                <a:latin typeface="Consolas" pitchFamily="49" charset="0"/>
                <a:cs typeface="Consolas" pitchFamily="49" charset="0"/>
              </a:rPr>
              <a:t>;   </a:t>
            </a:r>
          </a:p>
          <a:p>
            <a:pPr marL="0" indent="0">
              <a:buNone/>
            </a:pPr>
            <a:r>
              <a:rPr lang="en-US" sz="2000" dirty="0">
                <a:solidFill>
                  <a:schemeClr val="accent6">
                    <a:lumMod val="75000"/>
                  </a:schemeClr>
                </a:solidFill>
                <a:latin typeface="Consolas" pitchFamily="49" charset="0"/>
                <a:cs typeface="Consolas" pitchFamily="49" charset="0"/>
              </a:rPr>
              <a:t>           </a:t>
            </a:r>
            <a:r>
              <a:rPr lang="en-US" sz="2000" dirty="0" err="1">
                <a:solidFill>
                  <a:schemeClr val="accent6">
                    <a:lumMod val="75000"/>
                  </a:schemeClr>
                </a:solidFill>
                <a:latin typeface="Consolas" pitchFamily="49" charset="0"/>
                <a:cs typeface="Consolas" pitchFamily="49" charset="0"/>
              </a:rPr>
              <a:t>printf</a:t>
            </a:r>
            <a:r>
              <a:rPr lang="en-US" sz="2000" dirty="0">
                <a:solidFill>
                  <a:schemeClr val="accent6">
                    <a:lumMod val="75000"/>
                  </a:schemeClr>
                </a:solidFill>
                <a:latin typeface="Consolas" pitchFamily="49" charset="0"/>
                <a:cs typeface="Consolas" pitchFamily="49" charset="0"/>
              </a:rPr>
              <a:t>(s,34,s,34); }"; </a:t>
            </a:r>
            <a:r>
              <a:rPr lang="en-US" sz="2000" dirty="0" err="1">
                <a:solidFill>
                  <a:schemeClr val="accent6">
                    <a:lumMod val="75000"/>
                  </a:schemeClr>
                </a:solidFill>
                <a:latin typeface="Consolas" pitchFamily="49" charset="0"/>
                <a:cs typeface="Consolas" pitchFamily="49" charset="0"/>
              </a:rPr>
              <a:t>printf</a:t>
            </a:r>
            <a:r>
              <a:rPr lang="en-US" sz="2000" dirty="0">
                <a:solidFill>
                  <a:schemeClr val="accent6">
                    <a:lumMod val="75000"/>
                  </a:schemeClr>
                </a:solidFill>
                <a:latin typeface="Consolas" pitchFamily="49" charset="0"/>
                <a:cs typeface="Consolas" pitchFamily="49" charset="0"/>
              </a:rPr>
              <a:t>(s,34,s,34); }</a:t>
            </a:r>
            <a:endParaRPr lang="da-DK" sz="2000" dirty="0">
              <a:solidFill>
                <a:schemeClr val="accent6">
                  <a:lumMod val="75000"/>
                </a:schemeClr>
              </a:solidFill>
              <a:latin typeface="Consolas" pitchFamily="49" charset="0"/>
              <a:cs typeface="Consolas" pitchFamily="49" charset="0"/>
            </a:endParaRPr>
          </a:p>
          <a:p>
            <a:pPr marL="0" indent="0">
              <a:buNone/>
            </a:pPr>
            <a:endParaRPr lang="da-DK" dirty="0"/>
          </a:p>
          <a:p>
            <a:pPr marL="0" indent="0">
              <a:buNone/>
            </a:pPr>
            <a:r>
              <a:rPr lang="da-DK" dirty="0"/>
              <a:t>In LISP:</a:t>
            </a:r>
          </a:p>
          <a:p>
            <a:pPr marL="0" indent="0">
              <a:buNone/>
            </a:pPr>
            <a:r>
              <a:rPr lang="fr-FR" sz="2000" dirty="0">
                <a:solidFill>
                  <a:schemeClr val="accent6">
                    <a:lumMod val="75000"/>
                  </a:schemeClr>
                </a:solidFill>
                <a:latin typeface="Consolas" pitchFamily="49" charset="0"/>
                <a:cs typeface="Consolas" pitchFamily="49" charset="0"/>
              </a:rPr>
              <a:t>    ((lambda (x) (</a:t>
            </a:r>
            <a:r>
              <a:rPr lang="fr-FR" sz="2000" dirty="0" err="1">
                <a:solidFill>
                  <a:schemeClr val="accent6">
                    <a:lumMod val="75000"/>
                  </a:schemeClr>
                </a:solidFill>
                <a:latin typeface="Consolas" pitchFamily="49" charset="0"/>
                <a:cs typeface="Consolas" pitchFamily="49" charset="0"/>
              </a:rPr>
              <a:t>list</a:t>
            </a:r>
            <a:r>
              <a:rPr lang="fr-FR" sz="2000" dirty="0">
                <a:solidFill>
                  <a:schemeClr val="accent6">
                    <a:lumMod val="75000"/>
                  </a:schemeClr>
                </a:solidFill>
                <a:latin typeface="Consolas" pitchFamily="49" charset="0"/>
                <a:cs typeface="Consolas" pitchFamily="49" charset="0"/>
              </a:rPr>
              <a:t> x (</a:t>
            </a:r>
            <a:r>
              <a:rPr lang="fr-FR" sz="2000" dirty="0" err="1">
                <a:solidFill>
                  <a:schemeClr val="accent6">
                    <a:lumMod val="75000"/>
                  </a:schemeClr>
                </a:solidFill>
                <a:latin typeface="Consolas" pitchFamily="49" charset="0"/>
                <a:cs typeface="Consolas" pitchFamily="49" charset="0"/>
              </a:rPr>
              <a:t>list</a:t>
            </a:r>
            <a:r>
              <a:rPr lang="fr-FR" sz="2000" dirty="0">
                <a:solidFill>
                  <a:schemeClr val="accent6">
                    <a:lumMod val="75000"/>
                  </a:schemeClr>
                </a:solidFill>
                <a:latin typeface="Consolas" pitchFamily="49" charset="0"/>
                <a:cs typeface="Consolas" pitchFamily="49" charset="0"/>
              </a:rPr>
              <a:t> '</a:t>
            </a:r>
            <a:r>
              <a:rPr lang="fr-FR" sz="2000" dirty="0" err="1">
                <a:solidFill>
                  <a:schemeClr val="accent6">
                    <a:lumMod val="75000"/>
                  </a:schemeClr>
                </a:solidFill>
                <a:latin typeface="Consolas" pitchFamily="49" charset="0"/>
                <a:cs typeface="Consolas" pitchFamily="49" charset="0"/>
              </a:rPr>
              <a:t>quote</a:t>
            </a:r>
            <a:r>
              <a:rPr lang="fr-FR" sz="2000" dirty="0">
                <a:solidFill>
                  <a:schemeClr val="accent6">
                    <a:lumMod val="75000"/>
                  </a:schemeClr>
                </a:solidFill>
                <a:latin typeface="Consolas" pitchFamily="49" charset="0"/>
                <a:cs typeface="Consolas" pitchFamily="49" charset="0"/>
              </a:rPr>
              <a:t> x))) </a:t>
            </a:r>
          </a:p>
          <a:p>
            <a:pPr marL="0" indent="0">
              <a:buNone/>
            </a:pPr>
            <a:r>
              <a:rPr lang="fr-FR" sz="2000" dirty="0">
                <a:solidFill>
                  <a:schemeClr val="accent6">
                    <a:lumMod val="75000"/>
                  </a:schemeClr>
                </a:solidFill>
                <a:latin typeface="Consolas" pitchFamily="49" charset="0"/>
                <a:cs typeface="Consolas" pitchFamily="49" charset="0"/>
              </a:rPr>
              <a:t>        (</a:t>
            </a:r>
            <a:r>
              <a:rPr lang="fr-FR" sz="2000" dirty="0" err="1">
                <a:solidFill>
                  <a:schemeClr val="accent6">
                    <a:lumMod val="75000"/>
                  </a:schemeClr>
                </a:solidFill>
                <a:latin typeface="Consolas" pitchFamily="49" charset="0"/>
                <a:cs typeface="Consolas" pitchFamily="49" charset="0"/>
              </a:rPr>
              <a:t>quote</a:t>
            </a:r>
            <a:r>
              <a:rPr lang="fr-FR" sz="2000" dirty="0">
                <a:solidFill>
                  <a:schemeClr val="accent6">
                    <a:lumMod val="75000"/>
                  </a:schemeClr>
                </a:solidFill>
                <a:latin typeface="Consolas" pitchFamily="49" charset="0"/>
                <a:cs typeface="Consolas" pitchFamily="49" charset="0"/>
              </a:rPr>
              <a:t> (lambda (x) (</a:t>
            </a:r>
            <a:r>
              <a:rPr lang="fr-FR" sz="2000" dirty="0" err="1">
                <a:solidFill>
                  <a:schemeClr val="accent6">
                    <a:lumMod val="75000"/>
                  </a:schemeClr>
                </a:solidFill>
                <a:latin typeface="Consolas" pitchFamily="49" charset="0"/>
                <a:cs typeface="Consolas" pitchFamily="49" charset="0"/>
              </a:rPr>
              <a:t>list</a:t>
            </a:r>
            <a:r>
              <a:rPr lang="fr-FR" sz="2000" dirty="0">
                <a:solidFill>
                  <a:schemeClr val="accent6">
                    <a:lumMod val="75000"/>
                  </a:schemeClr>
                </a:solidFill>
                <a:latin typeface="Consolas" pitchFamily="49" charset="0"/>
                <a:cs typeface="Consolas" pitchFamily="49" charset="0"/>
              </a:rPr>
              <a:t> x (</a:t>
            </a:r>
            <a:r>
              <a:rPr lang="fr-FR" sz="2000" dirty="0" err="1">
                <a:solidFill>
                  <a:schemeClr val="accent6">
                    <a:lumMod val="75000"/>
                  </a:schemeClr>
                </a:solidFill>
                <a:latin typeface="Consolas" pitchFamily="49" charset="0"/>
                <a:cs typeface="Consolas" pitchFamily="49" charset="0"/>
              </a:rPr>
              <a:t>list</a:t>
            </a:r>
            <a:r>
              <a:rPr lang="fr-FR" sz="2000" dirty="0">
                <a:solidFill>
                  <a:schemeClr val="accent6">
                    <a:lumMod val="75000"/>
                  </a:schemeClr>
                </a:solidFill>
                <a:latin typeface="Consolas" pitchFamily="49" charset="0"/>
                <a:cs typeface="Consolas" pitchFamily="49" charset="0"/>
              </a:rPr>
              <a:t> '</a:t>
            </a:r>
            <a:r>
              <a:rPr lang="fr-FR" sz="2000" dirty="0" err="1">
                <a:solidFill>
                  <a:schemeClr val="accent6">
                    <a:lumMod val="75000"/>
                  </a:schemeClr>
                </a:solidFill>
                <a:latin typeface="Consolas" pitchFamily="49" charset="0"/>
                <a:cs typeface="Consolas" pitchFamily="49" charset="0"/>
              </a:rPr>
              <a:t>quote</a:t>
            </a:r>
            <a:r>
              <a:rPr lang="fr-FR" sz="2000" dirty="0">
                <a:solidFill>
                  <a:schemeClr val="accent6">
                    <a:lumMod val="75000"/>
                  </a:schemeClr>
                </a:solidFill>
                <a:latin typeface="Consolas" pitchFamily="49" charset="0"/>
                <a:cs typeface="Consolas" pitchFamily="49" charset="0"/>
              </a:rPr>
              <a:t> x)))))</a:t>
            </a:r>
            <a:endParaRPr lang="en-US" sz="2000" dirty="0">
              <a:solidFill>
                <a:schemeClr val="accent6">
                  <a:lumMod val="75000"/>
                </a:schemeClr>
              </a:solidFill>
              <a:latin typeface="Consolas" pitchFamily="49" charset="0"/>
              <a:cs typeface="Consolas" pitchFamily="49" charset="0"/>
            </a:endParaRPr>
          </a:p>
        </p:txBody>
      </p:sp>
    </p:spTree>
    <p:extLst>
      <p:ext uri="{BB962C8B-B14F-4D97-AF65-F5344CB8AC3E}">
        <p14:creationId xmlns:p14="http://schemas.microsoft.com/office/powerpoint/2010/main" val="35965819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Stage II: A learning compiler</a:t>
            </a: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3" y="1901155"/>
            <a:ext cx="1838325" cy="152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176" y="1864982"/>
            <a:ext cx="1800225" cy="1936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1864982"/>
            <a:ext cx="1885950" cy="1952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899592" y="1297327"/>
            <a:ext cx="7272808" cy="369332"/>
          </a:xfrm>
          <a:prstGeom prst="rect">
            <a:avLst/>
          </a:prstGeom>
          <a:noFill/>
        </p:spPr>
        <p:txBody>
          <a:bodyPr wrap="square" rtlCol="0">
            <a:spAutoFit/>
          </a:bodyPr>
          <a:lstStyle/>
          <a:p>
            <a:r>
              <a:rPr lang="da-DK" i="1"/>
              <a:t>Somewhere inside a C compiler ...</a:t>
            </a:r>
          </a:p>
        </p:txBody>
      </p:sp>
      <p:sp>
        <p:nvSpPr>
          <p:cNvPr id="8" name="TextBox 7"/>
          <p:cNvSpPr txBox="1"/>
          <p:nvPr/>
        </p:nvSpPr>
        <p:spPr>
          <a:xfrm>
            <a:off x="899592" y="4057633"/>
            <a:ext cx="7272808" cy="369332"/>
          </a:xfrm>
          <a:prstGeom prst="rect">
            <a:avLst/>
          </a:prstGeom>
          <a:noFill/>
        </p:spPr>
        <p:txBody>
          <a:bodyPr wrap="square" rtlCol="0">
            <a:spAutoFit/>
          </a:bodyPr>
          <a:lstStyle/>
          <a:p>
            <a:r>
              <a:rPr lang="da-DK" i="1" dirty="0"/>
              <a:t>1) </a:t>
            </a:r>
            <a:r>
              <a:rPr lang="da-DK" i="1" dirty="0" err="1"/>
              <a:t>We</a:t>
            </a:r>
            <a:r>
              <a:rPr lang="da-DK" i="1" dirty="0"/>
              <a:t> </a:t>
            </a:r>
            <a:r>
              <a:rPr lang="da-DK" i="1" dirty="0" err="1"/>
              <a:t>wish</a:t>
            </a:r>
            <a:r>
              <a:rPr lang="da-DK" i="1" dirty="0"/>
              <a:t> to </a:t>
            </a:r>
            <a:r>
              <a:rPr lang="da-DK" i="1" dirty="0" err="1"/>
              <a:t>add</a:t>
            </a:r>
            <a:r>
              <a:rPr lang="da-DK" i="1" dirty="0"/>
              <a:t> the </a:t>
            </a:r>
            <a:r>
              <a:rPr lang="da-DK" i="1" dirty="0" err="1"/>
              <a:t>vertical</a:t>
            </a:r>
            <a:r>
              <a:rPr lang="da-DK" i="1" dirty="0"/>
              <a:t> tab (\v) symbol</a:t>
            </a:r>
          </a:p>
        </p:txBody>
      </p:sp>
      <p:sp>
        <p:nvSpPr>
          <p:cNvPr id="9" name="TextBox 8"/>
          <p:cNvSpPr txBox="1"/>
          <p:nvPr/>
        </p:nvSpPr>
        <p:spPr>
          <a:xfrm>
            <a:off x="899592" y="4349923"/>
            <a:ext cx="7272808" cy="369332"/>
          </a:xfrm>
          <a:prstGeom prst="rect">
            <a:avLst/>
          </a:prstGeom>
          <a:noFill/>
        </p:spPr>
        <p:txBody>
          <a:bodyPr wrap="square" rtlCol="0">
            <a:spAutoFit/>
          </a:bodyPr>
          <a:lstStyle/>
          <a:p>
            <a:r>
              <a:rPr lang="da-DK" i="1"/>
              <a:t>2) We return its ascii value (11) if the symbol is \v</a:t>
            </a:r>
          </a:p>
        </p:txBody>
      </p:sp>
      <p:sp>
        <p:nvSpPr>
          <p:cNvPr id="10" name="TextBox 9"/>
          <p:cNvSpPr txBox="1"/>
          <p:nvPr/>
        </p:nvSpPr>
        <p:spPr>
          <a:xfrm>
            <a:off x="899592" y="4709964"/>
            <a:ext cx="7272808" cy="646331"/>
          </a:xfrm>
          <a:prstGeom prst="rect">
            <a:avLst/>
          </a:prstGeom>
          <a:noFill/>
        </p:spPr>
        <p:txBody>
          <a:bodyPr wrap="square" rtlCol="0">
            <a:spAutoFit/>
          </a:bodyPr>
          <a:lstStyle/>
          <a:p>
            <a:r>
              <a:rPr lang="da-DK" i="1"/>
              <a:t>3) We recompile our compiler, and we can now change our implementation to simply return \v</a:t>
            </a:r>
          </a:p>
        </p:txBody>
      </p:sp>
    </p:spTree>
    <p:extLst>
      <p:ext uri="{BB962C8B-B14F-4D97-AF65-F5344CB8AC3E}">
        <p14:creationId xmlns:p14="http://schemas.microsoft.com/office/powerpoint/2010/main" val="146172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Stage III: A bugged compiler</a:t>
            </a: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272" y="1529013"/>
            <a:ext cx="1295400" cy="960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4473" y="1500808"/>
            <a:ext cx="2809875" cy="172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4832" y="1500808"/>
            <a:ext cx="2895600" cy="2436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941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297327"/>
            <a:ext cx="1512168" cy="10801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a:t>source-code of </a:t>
            </a:r>
            <a:r>
              <a:rPr lang="da-DK">
                <a:solidFill>
                  <a:srgbClr val="C00000"/>
                </a:solidFill>
              </a:rPr>
              <a:t>bugged</a:t>
            </a:r>
            <a:r>
              <a:rPr lang="da-DK"/>
              <a:t> compiler</a:t>
            </a:r>
            <a:endParaRPr lang="en-US"/>
          </a:p>
        </p:txBody>
      </p:sp>
      <p:sp>
        <p:nvSpPr>
          <p:cNvPr id="5" name="Right Arrow 4"/>
          <p:cNvSpPr/>
          <p:nvPr/>
        </p:nvSpPr>
        <p:spPr>
          <a:xfrm rot="5400000">
            <a:off x="909759" y="2782800"/>
            <a:ext cx="627738" cy="360040"/>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 name="Rectangle 5"/>
          <p:cNvSpPr/>
          <p:nvPr/>
        </p:nvSpPr>
        <p:spPr>
          <a:xfrm>
            <a:off x="467544" y="3521959"/>
            <a:ext cx="1512168" cy="108012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da-DK"/>
              <a:t>compiler</a:t>
            </a:r>
            <a:endParaRPr lang="en-US"/>
          </a:p>
        </p:txBody>
      </p:sp>
      <p:sp>
        <p:nvSpPr>
          <p:cNvPr id="7" name="Rectangle 6"/>
          <p:cNvSpPr/>
          <p:nvPr/>
        </p:nvSpPr>
        <p:spPr>
          <a:xfrm>
            <a:off x="3635896" y="3551873"/>
            <a:ext cx="1512168" cy="108012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da-DK"/>
              <a:t>bugged compiler</a:t>
            </a:r>
            <a:endParaRPr lang="en-US"/>
          </a:p>
        </p:txBody>
      </p:sp>
      <p:sp>
        <p:nvSpPr>
          <p:cNvPr id="9" name="Rectangle 8"/>
          <p:cNvSpPr/>
          <p:nvPr/>
        </p:nvSpPr>
        <p:spPr>
          <a:xfrm>
            <a:off x="3635896" y="1297327"/>
            <a:ext cx="1512168" cy="108012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da-DK"/>
              <a:t>source-code of </a:t>
            </a:r>
            <a:r>
              <a:rPr lang="da-DK">
                <a:solidFill>
                  <a:srgbClr val="92D050"/>
                </a:solidFill>
              </a:rPr>
              <a:t>innocent </a:t>
            </a:r>
            <a:r>
              <a:rPr lang="da-DK"/>
              <a:t>compiler</a:t>
            </a:r>
            <a:endParaRPr lang="en-US"/>
          </a:p>
        </p:txBody>
      </p:sp>
      <p:sp>
        <p:nvSpPr>
          <p:cNvPr id="13" name="Rectangle 12"/>
          <p:cNvSpPr/>
          <p:nvPr/>
        </p:nvSpPr>
        <p:spPr>
          <a:xfrm>
            <a:off x="6732240" y="3551873"/>
            <a:ext cx="1512168" cy="108012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da-DK"/>
              <a:t>bugged compiler</a:t>
            </a:r>
            <a:endParaRPr lang="en-US"/>
          </a:p>
        </p:txBody>
      </p:sp>
      <p:sp>
        <p:nvSpPr>
          <p:cNvPr id="14" name="Right Arrow 13"/>
          <p:cNvSpPr/>
          <p:nvPr/>
        </p:nvSpPr>
        <p:spPr>
          <a:xfrm>
            <a:off x="2411761" y="3937620"/>
            <a:ext cx="753285" cy="30003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5" name="Right Arrow 14"/>
          <p:cNvSpPr/>
          <p:nvPr/>
        </p:nvSpPr>
        <p:spPr>
          <a:xfrm rot="5400000">
            <a:off x="4078111" y="2766893"/>
            <a:ext cx="627738" cy="360040"/>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6" name="Right Arrow 15"/>
          <p:cNvSpPr/>
          <p:nvPr/>
        </p:nvSpPr>
        <p:spPr>
          <a:xfrm>
            <a:off x="2450564" y="1687370"/>
            <a:ext cx="753285" cy="30003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7" name="Right Arrow 16"/>
          <p:cNvSpPr/>
          <p:nvPr/>
        </p:nvSpPr>
        <p:spPr>
          <a:xfrm>
            <a:off x="5580113" y="3941916"/>
            <a:ext cx="753285" cy="30003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8" name="Rectangle 17"/>
          <p:cNvSpPr/>
          <p:nvPr/>
        </p:nvSpPr>
        <p:spPr>
          <a:xfrm>
            <a:off x="6732240" y="1297327"/>
            <a:ext cx="1512168" cy="108012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da-DK"/>
              <a:t>source-code of</a:t>
            </a:r>
            <a:r>
              <a:rPr lang="da-DK">
                <a:solidFill>
                  <a:schemeClr val="tx1"/>
                </a:solidFill>
              </a:rPr>
              <a:t> </a:t>
            </a:r>
            <a:r>
              <a:rPr lang="da-DK">
                <a:solidFill>
                  <a:schemeClr val="tx2">
                    <a:lumMod val="60000"/>
                    <a:lumOff val="40000"/>
                  </a:schemeClr>
                </a:solidFill>
              </a:rPr>
              <a:t>/bin/login</a:t>
            </a:r>
            <a:r>
              <a:rPr lang="da-DK">
                <a:solidFill>
                  <a:schemeClr val="tx1"/>
                </a:solidFill>
              </a:rPr>
              <a:t> program</a:t>
            </a:r>
            <a:endParaRPr lang="en-US">
              <a:solidFill>
                <a:schemeClr val="tx1"/>
              </a:solidFill>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5904" y="2137420"/>
            <a:ext cx="462709" cy="360040"/>
          </a:xfrm>
          <a:prstGeom prst="rect">
            <a:avLst/>
          </a:prstGeom>
          <a:noFill/>
          <a:ln>
            <a:noFill/>
          </a:ln>
          <a:effectLst/>
        </p:spPr>
      </p:pic>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5355" y="4743064"/>
            <a:ext cx="462709" cy="360040"/>
          </a:xfrm>
          <a:prstGeom prst="rect">
            <a:avLst/>
          </a:prstGeom>
          <a:noFill/>
          <a:ln>
            <a:noFill/>
          </a:ln>
          <a:effectLst/>
        </p:spPr>
      </p:pic>
      <p:sp>
        <p:nvSpPr>
          <p:cNvPr id="20" name="Right Arrow 19"/>
          <p:cNvSpPr/>
          <p:nvPr/>
        </p:nvSpPr>
        <p:spPr>
          <a:xfrm rot="5400000">
            <a:off x="7174455" y="2736128"/>
            <a:ext cx="627738" cy="360040"/>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7" name="Title 1"/>
          <p:cNvSpPr>
            <a:spLocks noGrp="1"/>
          </p:cNvSpPr>
          <p:nvPr>
            <p:ph type="title"/>
          </p:nvPr>
        </p:nvSpPr>
        <p:spPr>
          <a:xfrm>
            <a:off x="457200" y="228865"/>
            <a:ext cx="8229600" cy="952500"/>
          </a:xfrm>
        </p:spPr>
        <p:txBody>
          <a:bodyPr/>
          <a:lstStyle/>
          <a:p>
            <a:r>
              <a:rPr lang="da-DK"/>
              <a:t>What happens?</a:t>
            </a:r>
            <a:endParaRPr lang="en-US"/>
          </a:p>
        </p:txBody>
      </p:sp>
      <p:sp>
        <p:nvSpPr>
          <p:cNvPr id="29" name="Right Arrow 28"/>
          <p:cNvSpPr/>
          <p:nvPr/>
        </p:nvSpPr>
        <p:spPr>
          <a:xfrm rot="5400000">
            <a:off x="7182583" y="4945862"/>
            <a:ext cx="627738" cy="360040"/>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pic>
        <p:nvPicPr>
          <p:cNvPr id="3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6473" y="4743064"/>
            <a:ext cx="462709" cy="360040"/>
          </a:xfrm>
          <a:prstGeom prst="rect">
            <a:avLst/>
          </a:prstGeom>
          <a:noFill/>
          <a:ln>
            <a:noFill/>
          </a:ln>
          <a:effectLst/>
        </p:spPr>
      </p:pic>
    </p:spTree>
    <p:extLst>
      <p:ext uri="{BB962C8B-B14F-4D97-AF65-F5344CB8AC3E}">
        <p14:creationId xmlns:p14="http://schemas.microsoft.com/office/powerpoint/2010/main" val="5669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3" grpId="0" animBg="1"/>
      <p:bldP spid="14" grpId="0" animBg="1"/>
      <p:bldP spid="15" grpId="0" animBg="1"/>
      <p:bldP spid="16" grpId="0" animBg="1"/>
      <p:bldP spid="17" grpId="0" animBg="1"/>
      <p:bldP spid="18" grpId="0" animBg="1"/>
      <p:bldP spid="20" grpId="0" animBg="1"/>
      <p:bldP spid="2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Moral</a:t>
            </a:r>
            <a:endParaRPr lang="en-US"/>
          </a:p>
        </p:txBody>
      </p:sp>
      <p:sp>
        <p:nvSpPr>
          <p:cNvPr id="3" name="Content Placeholder 2"/>
          <p:cNvSpPr>
            <a:spLocks noGrp="1"/>
          </p:cNvSpPr>
          <p:nvPr>
            <p:ph idx="1"/>
          </p:nvPr>
        </p:nvSpPr>
        <p:spPr/>
        <p:txBody>
          <a:bodyPr/>
          <a:lstStyle/>
          <a:p>
            <a:pPr marL="0" indent="0">
              <a:buNone/>
            </a:pPr>
            <a:r>
              <a:rPr lang="da-DK"/>
              <a:t>"</a:t>
            </a:r>
            <a:r>
              <a:rPr lang="da-DK" i="1"/>
              <a:t>The moral is obvious. You can't trust code that you did not totally create yourself.</a:t>
            </a:r>
            <a:r>
              <a:rPr lang="da-DK"/>
              <a:t> </a:t>
            </a:r>
            <a:r>
              <a:rPr lang="da-DK" i="1"/>
              <a:t>(Especially code from companies that employ people like me.)</a:t>
            </a:r>
            <a:r>
              <a:rPr lang="da-DK"/>
              <a:t>"</a:t>
            </a:r>
          </a:p>
          <a:p>
            <a:pPr marL="0" indent="0">
              <a:buNone/>
            </a:pPr>
            <a:endParaRPr lang="da-DK"/>
          </a:p>
          <a:p>
            <a:pPr marL="0" indent="0">
              <a:buNone/>
            </a:pPr>
            <a:endParaRPr lang="en-US"/>
          </a:p>
        </p:txBody>
      </p:sp>
      <p:sp>
        <p:nvSpPr>
          <p:cNvPr id="4" name="Rounded Rectangular Callout 3"/>
          <p:cNvSpPr/>
          <p:nvPr/>
        </p:nvSpPr>
        <p:spPr>
          <a:xfrm>
            <a:off x="1835696" y="3277547"/>
            <a:ext cx="2808312" cy="1080120"/>
          </a:xfrm>
          <a:prstGeom prst="wedgeRoundRectCallout">
            <a:avLst>
              <a:gd name="adj1" fmla="val -14912"/>
              <a:gd name="adj2" fmla="val -7859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a-DK" dirty="0" err="1"/>
              <a:t>Today</a:t>
            </a:r>
            <a:r>
              <a:rPr lang="da-DK" dirty="0"/>
              <a:t>, Ken Thompson </a:t>
            </a:r>
            <a:r>
              <a:rPr lang="da-DK" dirty="0" err="1"/>
              <a:t>works</a:t>
            </a:r>
            <a:r>
              <a:rPr lang="da-DK" dirty="0"/>
              <a:t> as a </a:t>
            </a:r>
            <a:r>
              <a:rPr lang="da-DK" dirty="0" err="1"/>
              <a:t>distinguished</a:t>
            </a:r>
            <a:r>
              <a:rPr lang="da-DK" dirty="0"/>
              <a:t> </a:t>
            </a:r>
            <a:r>
              <a:rPr lang="da-DK" dirty="0" err="1"/>
              <a:t>engineer</a:t>
            </a:r>
            <a:r>
              <a:rPr lang="da-DK" dirty="0"/>
              <a:t> for Google</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391790"/>
            <a:ext cx="2952328" cy="8516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07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Is this a real problem?</a:t>
            </a:r>
            <a:endParaRPr lang="en-US"/>
          </a:p>
        </p:txBody>
      </p:sp>
      <p:sp>
        <p:nvSpPr>
          <p:cNvPr id="3" name="Content Placeholder 2"/>
          <p:cNvSpPr>
            <a:spLocks noGrp="1"/>
          </p:cNvSpPr>
          <p:nvPr>
            <p:ph idx="1"/>
          </p:nvPr>
        </p:nvSpPr>
        <p:spPr/>
        <p:txBody>
          <a:bodyPr>
            <a:normAutofit/>
          </a:bodyPr>
          <a:lstStyle/>
          <a:p>
            <a:r>
              <a:rPr lang="da-DK" sz="2400" dirty="0"/>
              <a:t>Yes, it happened to a Delphi compiler in 2009!</a:t>
            </a:r>
          </a:p>
          <a:p>
            <a:pPr lvl="1"/>
            <a:r>
              <a:rPr lang="da-DK" sz="2000" dirty="0"/>
              <a:t>Win32/Induc-A</a:t>
            </a:r>
          </a:p>
          <a:p>
            <a:r>
              <a:rPr lang="en-US" altLang="zh-CN" sz="2400" dirty="0"/>
              <a:t>Another example:</a:t>
            </a:r>
          </a:p>
          <a:p>
            <a:pPr lvl="1"/>
            <a:r>
              <a:rPr lang="en-US" sz="2000" dirty="0" err="1"/>
              <a:t>XCodeGhost</a:t>
            </a:r>
            <a:r>
              <a:rPr lang="en-US" sz="2000" dirty="0"/>
              <a:t> on iOS</a:t>
            </a:r>
            <a:r>
              <a:rPr lang="en-US" altLang="zh-CN" sz="2000" dirty="0"/>
              <a:t>.</a:t>
            </a:r>
            <a:r>
              <a:rPr lang="en-US" sz="2000" dirty="0"/>
              <a:t> </a:t>
            </a:r>
            <a:r>
              <a:rPr lang="en-US" altLang="zh-CN" sz="2000" dirty="0"/>
              <a:t>In 2015, China</a:t>
            </a:r>
            <a:endParaRPr lang="en-US" sz="2000" dirty="0"/>
          </a:p>
          <a:p>
            <a:pPr lvl="1"/>
            <a:r>
              <a:rPr lang="da-DK" sz="1800" dirty="0"/>
              <a:t>https://zh.wikipedia.org/wiki/XcodeGhost%E9%A3%8E%E6%B3%A2</a:t>
            </a:r>
          </a:p>
          <a:p>
            <a:endParaRPr lang="da-DK" sz="2400" dirty="0"/>
          </a:p>
          <a:p>
            <a:endParaRPr lang="en-US" sz="2400" dirty="0"/>
          </a:p>
        </p:txBody>
      </p:sp>
      <p:pic>
        <p:nvPicPr>
          <p:cNvPr id="4" name="图片 3">
            <a:extLst>
              <a:ext uri="{FF2B5EF4-FFF2-40B4-BE49-F238E27FC236}">
                <a16:creationId xmlns:a16="http://schemas.microsoft.com/office/drawing/2014/main" id="{8C93B65A-0FB8-464E-85BE-1782F76FC68B}"/>
              </a:ext>
            </a:extLst>
          </p:cNvPr>
          <p:cNvPicPr>
            <a:picLocks noChangeAspect="1"/>
          </p:cNvPicPr>
          <p:nvPr/>
        </p:nvPicPr>
        <p:blipFill>
          <a:blip r:embed="rId2"/>
          <a:stretch>
            <a:fillRect/>
          </a:stretch>
        </p:blipFill>
        <p:spPr>
          <a:xfrm>
            <a:off x="0" y="3793604"/>
            <a:ext cx="9144000" cy="2844297"/>
          </a:xfrm>
          <a:prstGeom prst="rect">
            <a:avLst/>
          </a:prstGeom>
        </p:spPr>
      </p:pic>
    </p:spTree>
    <p:extLst>
      <p:ext uri="{BB962C8B-B14F-4D97-AF65-F5344CB8AC3E}">
        <p14:creationId xmlns:p14="http://schemas.microsoft.com/office/powerpoint/2010/main" val="191804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Moral (continued)</a:t>
            </a:r>
            <a:endParaRPr lang="en-US"/>
          </a:p>
        </p:txBody>
      </p:sp>
      <p:sp>
        <p:nvSpPr>
          <p:cNvPr id="3" name="Content Placeholder 2"/>
          <p:cNvSpPr>
            <a:spLocks noGrp="1"/>
          </p:cNvSpPr>
          <p:nvPr>
            <p:ph idx="1"/>
          </p:nvPr>
        </p:nvSpPr>
        <p:spPr/>
        <p:txBody>
          <a:bodyPr/>
          <a:lstStyle/>
          <a:p>
            <a:pPr marL="0" indent="0">
              <a:buNone/>
            </a:pPr>
            <a:r>
              <a:rPr lang="da-DK" dirty="0"/>
              <a:t>"</a:t>
            </a:r>
            <a:r>
              <a:rPr lang="da-DK" i="1" dirty="0"/>
              <a:t>No amount of source-level verification or scrutiny will protect you from using untrusted code.</a:t>
            </a:r>
            <a:r>
              <a:rPr lang="da-DK" dirty="0"/>
              <a:t>"</a:t>
            </a:r>
            <a:endParaRPr lang="en-US" dirty="0"/>
          </a:p>
        </p:txBody>
      </p:sp>
    </p:spTree>
    <p:extLst>
      <p:ext uri="{BB962C8B-B14F-4D97-AF65-F5344CB8AC3E}">
        <p14:creationId xmlns:p14="http://schemas.microsoft.com/office/powerpoint/2010/main" val="33873767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Root</a:t>
            </a:r>
            <a:r>
              <a:rPr lang="zh-CN" altLang="en-US" dirty="0"/>
              <a:t> </a:t>
            </a:r>
            <a:r>
              <a:rPr lang="en-US" altLang="zh-CN" dirty="0"/>
              <a:t>of</a:t>
            </a:r>
            <a:r>
              <a:rPr lang="zh-CN" altLang="en-US" dirty="0"/>
              <a:t> </a:t>
            </a:r>
            <a:r>
              <a:rPr lang="en-US" altLang="zh-CN" dirty="0"/>
              <a:t>Trust</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3769803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Principle</a:t>
            </a:r>
            <a:r>
              <a:rPr kumimoji="1" lang="zh-CN" altLang="en-US" dirty="0"/>
              <a:t> </a:t>
            </a:r>
            <a:r>
              <a:rPr kumimoji="1" lang="en-US" altLang="zh-CN" dirty="0"/>
              <a:t>of</a:t>
            </a:r>
            <a:r>
              <a:rPr kumimoji="1" lang="zh-CN" altLang="en-US" dirty="0"/>
              <a:t> </a:t>
            </a:r>
            <a:r>
              <a:rPr kumimoji="1" lang="en-US" altLang="zh-CN" dirty="0"/>
              <a:t>Least Privilege</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i="1" dirty="0"/>
              <a:t>Every program and every privileged user of the system should operate using the least amount of privilege necessary to complete the job.</a:t>
            </a:r>
          </a:p>
          <a:p>
            <a:pPr marL="0" indent="0">
              <a:buNone/>
            </a:pPr>
            <a:endParaRPr kumimoji="1" lang="en-US" altLang="zh-CN" i="1" dirty="0"/>
          </a:p>
          <a:p>
            <a:pPr marL="0" indent="0" algn="r">
              <a:buNone/>
            </a:pPr>
            <a:r>
              <a:rPr kumimoji="1" lang="zh-CN" altLang="zh-CN" i="1" dirty="0"/>
              <a:t>- </a:t>
            </a:r>
            <a:r>
              <a:rPr kumimoji="1" lang="en-US" altLang="zh-CN" i="1" dirty="0"/>
              <a:t>Jerome</a:t>
            </a:r>
            <a:r>
              <a:rPr kumimoji="1" lang="zh-CN" altLang="en-US" i="1" dirty="0"/>
              <a:t> </a:t>
            </a:r>
            <a:r>
              <a:rPr kumimoji="1" lang="en-US" altLang="zh-CN" i="1" dirty="0" err="1"/>
              <a:t>Saltzer</a:t>
            </a:r>
            <a:endParaRPr kumimoji="1" lang="zh-CN" altLang="en-US" i="1" dirty="0"/>
          </a:p>
        </p:txBody>
      </p:sp>
    </p:spTree>
    <p:extLst>
      <p:ext uri="{BB962C8B-B14F-4D97-AF65-F5344CB8AC3E}">
        <p14:creationId xmlns:p14="http://schemas.microsoft.com/office/powerpoint/2010/main" val="32806558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TCB: Trusted Computing Base</a:t>
            </a:r>
            <a:endParaRPr kumimoji="1" lang="zh-CN" altLang="en-US" dirty="0"/>
          </a:p>
        </p:txBody>
      </p:sp>
      <p:sp>
        <p:nvSpPr>
          <p:cNvPr id="3" name="内容占位符 2"/>
          <p:cNvSpPr>
            <a:spLocks noGrp="1"/>
          </p:cNvSpPr>
          <p:nvPr>
            <p:ph idx="1"/>
          </p:nvPr>
        </p:nvSpPr>
        <p:spPr/>
        <p:txBody>
          <a:bodyPr>
            <a:normAutofit fontScale="92500" lnSpcReduction="20000"/>
          </a:bodyPr>
          <a:lstStyle/>
          <a:p>
            <a:r>
              <a:rPr kumimoji="1" lang="en-US" altLang="zh-CN" dirty="0"/>
              <a:t>TCB</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parts</a:t>
            </a:r>
            <a:r>
              <a:rPr kumimoji="1" lang="zh-CN" altLang="en-US" dirty="0"/>
              <a:t> </a:t>
            </a:r>
            <a:r>
              <a:rPr kumimoji="1" lang="en-US" altLang="zh-CN" dirty="0"/>
              <a:t>that</a:t>
            </a:r>
            <a:r>
              <a:rPr kumimoji="1" lang="zh-CN" altLang="en-US" dirty="0"/>
              <a:t> </a:t>
            </a:r>
            <a:r>
              <a:rPr kumimoji="1" lang="en-US" altLang="zh-CN" dirty="0"/>
              <a:t>are</a:t>
            </a:r>
            <a:r>
              <a:rPr kumimoji="1" lang="zh-CN" altLang="en-US" dirty="0"/>
              <a:t> </a:t>
            </a:r>
            <a:r>
              <a:rPr kumimoji="1" lang="en-US" altLang="zh-CN" dirty="0"/>
              <a:t>trusted</a:t>
            </a:r>
          </a:p>
          <a:p>
            <a:pPr lvl="1"/>
            <a:r>
              <a:rPr kumimoji="1" lang="en-US" altLang="zh-CN" dirty="0"/>
              <a:t>Process</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another</a:t>
            </a:r>
            <a:r>
              <a:rPr kumimoji="1" lang="zh-CN" altLang="en-US" dirty="0"/>
              <a:t> </a:t>
            </a:r>
            <a:r>
              <a:rPr kumimoji="1" lang="en-US" altLang="zh-CN" dirty="0"/>
              <a:t>process,</a:t>
            </a:r>
            <a:r>
              <a:rPr kumimoji="1" lang="zh-CN" altLang="en-US" dirty="0"/>
              <a:t> </a:t>
            </a:r>
            <a:r>
              <a:rPr kumimoji="1" lang="en-US" altLang="zh-CN" dirty="0"/>
              <a:t>but</a:t>
            </a:r>
            <a:r>
              <a:rPr kumimoji="1" lang="zh-CN" altLang="en-US" dirty="0"/>
              <a:t> </a:t>
            </a:r>
            <a:r>
              <a:rPr kumimoji="1" lang="en-US" altLang="zh-CN" dirty="0"/>
              <a:t>trusts</a:t>
            </a:r>
            <a:r>
              <a:rPr kumimoji="1" lang="zh-CN" altLang="en-US" dirty="0"/>
              <a:t> </a:t>
            </a:r>
            <a:r>
              <a:rPr kumimoji="1" lang="en-US" altLang="zh-CN" dirty="0"/>
              <a:t>all</a:t>
            </a:r>
            <a:r>
              <a:rPr kumimoji="1" lang="zh-CN" altLang="en-US" dirty="0"/>
              <a:t> </a:t>
            </a:r>
            <a:r>
              <a:rPr kumimoji="1" lang="en-US" altLang="zh-CN" dirty="0"/>
              <a:t>its</a:t>
            </a:r>
            <a:r>
              <a:rPr kumimoji="1" lang="zh-CN" altLang="en-US" dirty="0"/>
              <a:t> </a:t>
            </a:r>
            <a:r>
              <a:rPr kumimoji="1" lang="en-US" altLang="zh-CN" dirty="0"/>
              <a:t>threads</a:t>
            </a:r>
          </a:p>
          <a:p>
            <a:pPr lvl="1"/>
            <a:r>
              <a:rPr kumimoji="1" lang="en-US" altLang="zh-CN" dirty="0"/>
              <a:t>OS</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a:t>
            </a:r>
            <a:r>
              <a:rPr kumimoji="1" lang="zh-CN" altLang="en-US" dirty="0"/>
              <a:t> </a:t>
            </a:r>
            <a:r>
              <a:rPr kumimoji="1" lang="en-US" altLang="zh-CN" dirty="0"/>
              <a:t>process,</a:t>
            </a:r>
            <a:r>
              <a:rPr kumimoji="1" lang="zh-CN" altLang="en-US" dirty="0"/>
              <a:t> </a:t>
            </a:r>
            <a:r>
              <a:rPr kumimoji="1" lang="en-US" altLang="zh-CN" dirty="0"/>
              <a:t>but</a:t>
            </a:r>
            <a:r>
              <a:rPr kumimoji="1" lang="zh-CN" altLang="en-US" dirty="0"/>
              <a:t> </a:t>
            </a:r>
            <a:r>
              <a:rPr kumimoji="1" lang="en-US" altLang="zh-CN" dirty="0"/>
              <a:t>trusts</a:t>
            </a:r>
            <a:r>
              <a:rPr kumimoji="1" lang="zh-CN" altLang="en-US" dirty="0"/>
              <a:t> </a:t>
            </a:r>
            <a:r>
              <a:rPr kumimoji="1" lang="en-US" altLang="zh-CN" dirty="0"/>
              <a:t>hardware</a:t>
            </a:r>
          </a:p>
          <a:p>
            <a:pPr lvl="1"/>
            <a:r>
              <a:rPr kumimoji="1" lang="en-US" altLang="zh-CN" dirty="0"/>
              <a:t>VMM</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a:t>
            </a:r>
            <a:r>
              <a:rPr kumimoji="1" lang="zh-CN" altLang="en-US" dirty="0"/>
              <a:t> </a:t>
            </a:r>
            <a:r>
              <a:rPr kumimoji="1" lang="en-US" altLang="zh-CN" dirty="0"/>
              <a:t>VM,</a:t>
            </a:r>
            <a:r>
              <a:rPr kumimoji="1" lang="zh-CN" altLang="en-US" dirty="0"/>
              <a:t> </a:t>
            </a:r>
            <a:r>
              <a:rPr kumimoji="1" lang="en-US" altLang="zh-CN" dirty="0"/>
              <a:t>but</a:t>
            </a:r>
            <a:r>
              <a:rPr kumimoji="1" lang="zh-CN" altLang="en-US" dirty="0"/>
              <a:t> </a:t>
            </a:r>
            <a:r>
              <a:rPr kumimoji="1" lang="en-US" altLang="zh-CN" dirty="0"/>
              <a:t>trust</a:t>
            </a:r>
            <a:r>
              <a:rPr kumimoji="1" lang="zh-CN" altLang="en-US" dirty="0"/>
              <a:t> </a:t>
            </a:r>
            <a:r>
              <a:rPr kumimoji="1" lang="en-US" altLang="zh-CN" dirty="0"/>
              <a:t>hardware</a:t>
            </a:r>
          </a:p>
          <a:p>
            <a:pPr lvl="1"/>
            <a:r>
              <a:rPr kumimoji="1" lang="en-US" altLang="zh-CN" dirty="0"/>
              <a:t>Which</a:t>
            </a:r>
            <a:r>
              <a:rPr kumimoji="1" lang="zh-CN" altLang="en-US" dirty="0"/>
              <a:t> </a:t>
            </a:r>
            <a:r>
              <a:rPr kumimoji="1" lang="en-US" altLang="zh-CN" dirty="0"/>
              <a:t>parts</a:t>
            </a:r>
            <a:r>
              <a:rPr kumimoji="1" lang="zh-CN" altLang="en-US" dirty="0"/>
              <a:t> </a:t>
            </a:r>
            <a:r>
              <a:rPr kumimoji="1" lang="en-US" altLang="zh-CN" dirty="0"/>
              <a:t>do</a:t>
            </a:r>
            <a:r>
              <a:rPr kumimoji="1" lang="zh-CN" altLang="en-US" dirty="0"/>
              <a:t> </a:t>
            </a:r>
            <a:r>
              <a:rPr kumimoji="1" lang="en-US" altLang="zh-CN" dirty="0"/>
              <a:t>you</a:t>
            </a:r>
            <a:r>
              <a:rPr kumimoji="1" lang="zh-CN" altLang="en-US" dirty="0"/>
              <a:t> </a:t>
            </a:r>
            <a:r>
              <a:rPr kumimoji="1" lang="en-US" altLang="zh-CN" dirty="0"/>
              <a:t>trust</a:t>
            </a:r>
            <a:r>
              <a:rPr kumimoji="1" lang="zh-CN" altLang="en-US" dirty="0"/>
              <a:t> </a:t>
            </a:r>
            <a:r>
              <a:rPr kumimoji="1" lang="en-US" altLang="zh-CN" dirty="0"/>
              <a:t>in</a:t>
            </a:r>
            <a:r>
              <a:rPr kumimoji="1" lang="zh-CN" altLang="en-US" dirty="0"/>
              <a:t> </a:t>
            </a:r>
            <a:r>
              <a:rPr kumimoji="1" lang="en-US" altLang="zh-CN" dirty="0"/>
              <a:t>your</a:t>
            </a:r>
            <a:r>
              <a:rPr kumimoji="1" lang="zh-CN" altLang="en-US" dirty="0"/>
              <a:t> </a:t>
            </a:r>
            <a:r>
              <a:rPr kumimoji="1" lang="en-US" altLang="zh-CN" dirty="0"/>
              <a:t>laptop?</a:t>
            </a:r>
            <a:r>
              <a:rPr kumimoji="1" lang="zh-CN" altLang="en-US" dirty="0"/>
              <a:t> </a:t>
            </a:r>
            <a:r>
              <a:rPr kumimoji="1" lang="en-US" altLang="zh-CN" dirty="0"/>
              <a:t>Your</a:t>
            </a:r>
            <a:r>
              <a:rPr kumimoji="1" lang="zh-CN" altLang="en-US" dirty="0"/>
              <a:t> </a:t>
            </a:r>
            <a:r>
              <a:rPr kumimoji="1" lang="en-US" altLang="zh-CN" dirty="0"/>
              <a:t>phone?</a:t>
            </a:r>
          </a:p>
          <a:p>
            <a:pPr lvl="1"/>
            <a:endParaRPr kumimoji="1" lang="en-US" altLang="zh-CN" dirty="0"/>
          </a:p>
          <a:p>
            <a:r>
              <a:rPr kumimoji="1" lang="en-US" altLang="zh-CN" dirty="0"/>
              <a:t>TCB</a:t>
            </a:r>
            <a:r>
              <a:rPr kumimoji="1" lang="zh-CN" altLang="en-US" dirty="0"/>
              <a:t> </a:t>
            </a:r>
            <a:r>
              <a:rPr kumimoji="1" lang="en-US" altLang="zh-CN" dirty="0"/>
              <a:t>is</a:t>
            </a:r>
            <a:r>
              <a:rPr kumimoji="1" lang="zh-CN" altLang="en-US" dirty="0"/>
              <a:t> </a:t>
            </a:r>
            <a:r>
              <a:rPr kumimoji="1" lang="en-US" altLang="zh-CN" dirty="0"/>
              <a:t>the only metric of security</a:t>
            </a:r>
          </a:p>
          <a:p>
            <a:pPr lvl="1"/>
            <a:r>
              <a:rPr kumimoji="1" lang="en-US" altLang="zh-CN" dirty="0"/>
              <a:t>Bug</a:t>
            </a:r>
            <a:r>
              <a:rPr kumimoji="1" lang="zh-CN" altLang="en-US" dirty="0"/>
              <a:t> </a:t>
            </a:r>
            <a:r>
              <a:rPr kumimoji="1" lang="en-US" altLang="zh-CN" dirty="0"/>
              <a:t>is</a:t>
            </a:r>
            <a:r>
              <a:rPr kumimoji="1" lang="zh-CN" altLang="en-US" dirty="0"/>
              <a:t> </a:t>
            </a:r>
            <a:r>
              <a:rPr kumimoji="1" lang="en-US" altLang="zh-CN" dirty="0"/>
              <a:t>inevitable</a:t>
            </a:r>
            <a:endParaRPr kumimoji="1" lang="zh-CN" altLang="en-US" dirty="0"/>
          </a:p>
        </p:txBody>
      </p:sp>
    </p:spTree>
    <p:extLst>
      <p:ext uri="{BB962C8B-B14F-4D97-AF65-F5344CB8AC3E}">
        <p14:creationId xmlns:p14="http://schemas.microsoft.com/office/powerpoint/2010/main" val="28379798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Root of Trust</a:t>
            </a:r>
            <a:endParaRPr kumimoji="1" lang="zh-CN" altLang="en-US" dirty="0"/>
          </a:p>
        </p:txBody>
      </p:sp>
      <p:sp>
        <p:nvSpPr>
          <p:cNvPr id="3" name="内容占位符 2"/>
          <p:cNvSpPr>
            <a:spLocks noGrp="1"/>
          </p:cNvSpPr>
          <p:nvPr>
            <p:ph idx="1"/>
          </p:nvPr>
        </p:nvSpPr>
        <p:spPr/>
        <p:txBody>
          <a:bodyPr/>
          <a:lstStyle/>
          <a:p>
            <a:r>
              <a:rPr kumimoji="1" lang="en-US" altLang="zh-CN" dirty="0"/>
              <a:t>There must be some thing to trust</a:t>
            </a:r>
          </a:p>
          <a:p>
            <a:r>
              <a:rPr kumimoji="1" lang="en-US" altLang="zh-CN" dirty="0"/>
              <a:t>Other trusts are based on the root of trust</a:t>
            </a:r>
          </a:p>
          <a:p>
            <a:pPr lvl="1"/>
            <a:r>
              <a:rPr kumimoji="1" lang="en-US" altLang="zh-CN" dirty="0"/>
              <a:t>Aka., </a:t>
            </a:r>
            <a:r>
              <a:rPr kumimoji="1" lang="en-US" altLang="zh-CN" i="1" dirty="0"/>
              <a:t>bootstrap</a:t>
            </a:r>
          </a:p>
          <a:p>
            <a:r>
              <a:rPr kumimoji="1" lang="en-US" altLang="zh-CN" dirty="0"/>
              <a:t>Root</a:t>
            </a:r>
            <a:r>
              <a:rPr kumimoji="1" lang="zh-CN" altLang="en-US" dirty="0"/>
              <a:t> </a:t>
            </a:r>
            <a:r>
              <a:rPr kumimoji="1" lang="en-US" altLang="zh-CN" dirty="0"/>
              <a:t>of</a:t>
            </a:r>
            <a:r>
              <a:rPr kumimoji="1" lang="zh-CN" altLang="en-US" dirty="0"/>
              <a:t> </a:t>
            </a:r>
            <a:r>
              <a:rPr kumimoji="1" lang="en-US" altLang="zh-CN" dirty="0"/>
              <a:t>trust</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software</a:t>
            </a:r>
            <a:r>
              <a:rPr kumimoji="1" lang="zh-CN" altLang="en-US" dirty="0"/>
              <a:t> </a:t>
            </a:r>
            <a:r>
              <a:rPr kumimoji="1" lang="en-US" altLang="zh-CN" dirty="0"/>
              <a:t>or</a:t>
            </a:r>
            <a:r>
              <a:rPr kumimoji="1" lang="zh-CN" altLang="en-US" dirty="0"/>
              <a:t> </a:t>
            </a:r>
            <a:r>
              <a:rPr kumimoji="1" lang="en-US" altLang="zh-CN" dirty="0"/>
              <a:t>hardware</a:t>
            </a:r>
          </a:p>
          <a:p>
            <a:pPr lvl="1"/>
            <a:r>
              <a:rPr kumimoji="1" lang="en-US" altLang="zh-CN" dirty="0"/>
              <a:t>Software:</a:t>
            </a:r>
            <a:r>
              <a:rPr kumimoji="1" lang="zh-CN" altLang="en-US" dirty="0"/>
              <a:t> </a:t>
            </a:r>
            <a:r>
              <a:rPr kumimoji="1" lang="en-US" altLang="zh-CN" dirty="0"/>
              <a:t>BIOS,</a:t>
            </a:r>
            <a:r>
              <a:rPr kumimoji="1" lang="zh-CN" altLang="en-US" dirty="0"/>
              <a:t> </a:t>
            </a:r>
            <a:r>
              <a:rPr kumimoji="1" lang="en-US" altLang="zh-CN" dirty="0"/>
              <a:t>VMM,</a:t>
            </a:r>
            <a:r>
              <a:rPr kumimoji="1" lang="zh-CN" altLang="en-US" dirty="0"/>
              <a:t> </a:t>
            </a:r>
            <a:r>
              <a:rPr kumimoji="1" lang="en-US" altLang="zh-CN" dirty="0"/>
              <a:t>kernel</a:t>
            </a:r>
            <a:r>
              <a:rPr kumimoji="1" lang="zh-CN" altLang="en-US" dirty="0"/>
              <a:t> </a:t>
            </a:r>
            <a:r>
              <a:rPr kumimoji="1" lang="en-US" altLang="zh-CN" dirty="0"/>
              <a:t>loader,</a:t>
            </a:r>
            <a:r>
              <a:rPr kumimoji="1" lang="zh-CN" altLang="en-US" dirty="0"/>
              <a:t> </a:t>
            </a:r>
            <a:r>
              <a:rPr kumimoji="1" lang="en-US" altLang="zh-CN" dirty="0"/>
              <a:t>kernel,</a:t>
            </a:r>
            <a:r>
              <a:rPr kumimoji="1" lang="zh-CN" altLang="en-US" dirty="0"/>
              <a:t> </a:t>
            </a:r>
            <a:r>
              <a:rPr kumimoji="1" lang="en-US" altLang="zh-CN" dirty="0"/>
              <a:t>etc.</a:t>
            </a:r>
          </a:p>
          <a:p>
            <a:pPr lvl="1"/>
            <a:r>
              <a:rPr kumimoji="1" lang="en-US" altLang="zh-CN" dirty="0"/>
              <a:t>Hardware:</a:t>
            </a:r>
            <a:r>
              <a:rPr kumimoji="1" lang="zh-CN" altLang="en-US" dirty="0"/>
              <a:t> </a:t>
            </a:r>
            <a:r>
              <a:rPr kumimoji="1" lang="en-US" altLang="zh-CN" dirty="0"/>
              <a:t>TPM,</a:t>
            </a:r>
            <a:r>
              <a:rPr kumimoji="1" lang="zh-CN" altLang="en-US" dirty="0"/>
              <a:t> </a:t>
            </a:r>
            <a:r>
              <a:rPr kumimoji="1" lang="en-US" altLang="zh-CN" dirty="0"/>
              <a:t>secure</a:t>
            </a:r>
            <a:r>
              <a:rPr kumimoji="1" lang="zh-CN" altLang="en-US" dirty="0"/>
              <a:t> </a:t>
            </a:r>
            <a:r>
              <a:rPr kumimoji="1" lang="en-US" altLang="zh-CN" dirty="0"/>
              <a:t>processor,</a:t>
            </a:r>
            <a:r>
              <a:rPr kumimoji="1" lang="zh-CN" altLang="en-US" dirty="0"/>
              <a:t> </a:t>
            </a:r>
            <a:r>
              <a:rPr kumimoji="1" lang="en-US" altLang="zh-CN" dirty="0"/>
              <a:t>etc.</a:t>
            </a:r>
            <a:endParaRPr kumimoji="1" lang="zh-CN" altLang="en-US" dirty="0"/>
          </a:p>
        </p:txBody>
      </p:sp>
      <p:sp>
        <p:nvSpPr>
          <p:cNvPr id="4" name="矩形 3"/>
          <p:cNvSpPr/>
          <p:nvPr/>
        </p:nvSpPr>
        <p:spPr>
          <a:xfrm>
            <a:off x="7361292" y="1977983"/>
            <a:ext cx="1531188" cy="338554"/>
          </a:xfrm>
          <a:prstGeom prst="rect">
            <a:avLst/>
          </a:prstGeom>
        </p:spPr>
        <p:txBody>
          <a:bodyPr wrap="none">
            <a:spAutoFit/>
          </a:bodyPr>
          <a:lstStyle/>
          <a:p>
            <a:r>
              <a:rPr lang="en-US" altLang="zh-CN" sz="1600" dirty="0">
                <a:solidFill>
                  <a:srgbClr val="252525"/>
                </a:solidFill>
                <a:latin typeface="Apple Chancery" charset="0"/>
                <a:ea typeface="Apple Chancery" charset="0"/>
                <a:cs typeface="Apple Chancery" charset="0"/>
              </a:rPr>
              <a:t>Cogito ergo sum</a:t>
            </a:r>
            <a:endParaRPr lang="zh-CN" altLang="en-US" sz="1600" dirty="0">
              <a:latin typeface="Apple Chancery" charset="0"/>
              <a:ea typeface="Apple Chancery" charset="0"/>
              <a:cs typeface="Apple Chancery" charset="0"/>
            </a:endParaRPr>
          </a:p>
        </p:txBody>
      </p:sp>
      <p:pic>
        <p:nvPicPr>
          <p:cNvPr id="1026" name="Picture 2" descr="https://upload.wikimedia.org/wikipedia/commons/thumb/7/73/Frans_Hals_-_Portret_van_Ren%C3%A9_Descartes.jpg/200px-Frans_Hals_-_Portret_van_Ren%C3%A9_Descart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337220"/>
            <a:ext cx="1325508" cy="1623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4625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TPM: Trusted Platform Module</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The TPM is the Root of Trust for Reporting</a:t>
            </a:r>
          </a:p>
          <a:p>
            <a:pPr lvl="1"/>
            <a:r>
              <a:rPr kumimoji="1" lang="en-US" altLang="zh-CN" dirty="0"/>
              <a:t>Think: smartcard-like security capability embedded into the platform</a:t>
            </a:r>
          </a:p>
          <a:p>
            <a:r>
              <a:rPr kumimoji="1" lang="en-US" altLang="zh-CN" dirty="0"/>
              <a:t>The TPM is uniquely bound to a single platform</a:t>
            </a:r>
          </a:p>
          <a:p>
            <a:r>
              <a:rPr kumimoji="1" lang="en-US" altLang="zh-CN" dirty="0"/>
              <a:t>TPM functions and storage are isolated from all other components of the platform (e.g., the CPU)</a:t>
            </a:r>
          </a:p>
          <a:p>
            <a:endParaRPr kumimoji="1" lang="en-US" altLang="zh-CN" dirty="0"/>
          </a:p>
          <a:p>
            <a:endParaRPr kumimoji="1" lang="zh-CN" altLang="en-US" dirty="0"/>
          </a:p>
        </p:txBody>
      </p:sp>
    </p:spTree>
    <p:extLst>
      <p:ext uri="{BB962C8B-B14F-4D97-AF65-F5344CB8AC3E}">
        <p14:creationId xmlns:p14="http://schemas.microsoft.com/office/powerpoint/2010/main" val="26664898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TPM: Trusted Platform Module</a:t>
            </a:r>
            <a:endParaRPr kumimoji="1" lang="zh-CN" altLang="en-US" dirty="0"/>
          </a:p>
        </p:txBody>
      </p:sp>
      <p:sp>
        <p:nvSpPr>
          <p:cNvPr id="3" name="内容占位符 2"/>
          <p:cNvSpPr>
            <a:spLocks noGrp="1"/>
          </p:cNvSpPr>
          <p:nvPr>
            <p:ph idx="1"/>
          </p:nvPr>
        </p:nvSpPr>
        <p:spPr/>
        <p:txBody>
          <a:bodyPr/>
          <a:lstStyle/>
          <a:p>
            <a:r>
              <a:rPr kumimoji="1" lang="en-US" altLang="zh-CN" dirty="0"/>
              <a:t>TPM on mainboard</a:t>
            </a:r>
            <a:endParaRPr kumimoji="1" lang="zh-CN" altLang="en-US" dirty="0"/>
          </a:p>
        </p:txBody>
      </p:sp>
      <p:pic>
        <p:nvPicPr>
          <p:cNvPr id="4" name="图片 3"/>
          <p:cNvPicPr>
            <a:picLocks noChangeAspect="1"/>
          </p:cNvPicPr>
          <p:nvPr/>
        </p:nvPicPr>
        <p:blipFill>
          <a:blip r:embed="rId2"/>
          <a:stretch>
            <a:fillRect/>
          </a:stretch>
        </p:blipFill>
        <p:spPr>
          <a:xfrm>
            <a:off x="4427984" y="1417340"/>
            <a:ext cx="4343400" cy="3848100"/>
          </a:xfrm>
          <a:prstGeom prst="rect">
            <a:avLst/>
          </a:prstGeom>
        </p:spPr>
      </p:pic>
    </p:spTree>
    <p:extLst>
      <p:ext uri="{BB962C8B-B14F-4D97-AF65-F5344CB8AC3E}">
        <p14:creationId xmlns:p14="http://schemas.microsoft.com/office/powerpoint/2010/main" val="32388488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TPM Functions</a:t>
            </a:r>
            <a:endParaRPr kumimoji="1" lang="zh-CN" altLang="en-US" dirty="0"/>
          </a:p>
        </p:txBody>
      </p:sp>
      <p:sp>
        <p:nvSpPr>
          <p:cNvPr id="3" name="内容占位符 2"/>
          <p:cNvSpPr>
            <a:spLocks noGrp="1"/>
          </p:cNvSpPr>
          <p:nvPr>
            <p:ph idx="1"/>
          </p:nvPr>
        </p:nvSpPr>
        <p:spPr/>
        <p:txBody>
          <a:bodyPr/>
          <a:lstStyle/>
          <a:p>
            <a:r>
              <a:rPr kumimoji="1" lang="en-US" altLang="zh-CN" dirty="0"/>
              <a:t>Sealed storage for private key</a:t>
            </a:r>
          </a:p>
          <a:p>
            <a:pPr lvl="1"/>
            <a:r>
              <a:rPr kumimoji="1" lang="en-US" altLang="zh-CN" dirty="0"/>
              <a:t>Physically safe (for most of the time)</a:t>
            </a:r>
          </a:p>
          <a:p>
            <a:r>
              <a:rPr kumimoji="1" lang="en-US" altLang="zh-CN" dirty="0"/>
              <a:t>Sign with the private key</a:t>
            </a:r>
          </a:p>
          <a:p>
            <a:pPr lvl="1"/>
            <a:r>
              <a:rPr kumimoji="1" lang="en-US" altLang="zh-CN" dirty="0"/>
              <a:t>For remote attestation</a:t>
            </a:r>
          </a:p>
          <a:p>
            <a:r>
              <a:rPr kumimoji="1" lang="en-US" altLang="zh-CN" dirty="0"/>
              <a:t>Measure with hash chain</a:t>
            </a:r>
          </a:p>
          <a:p>
            <a:pPr lvl="1"/>
            <a:r>
              <a:rPr kumimoji="1" lang="en-US" altLang="zh-CN" dirty="0"/>
              <a:t>For local trust-chain</a:t>
            </a:r>
            <a:endParaRPr kumimoji="1" lang="zh-CN" altLang="en-US" dirty="0"/>
          </a:p>
        </p:txBody>
      </p:sp>
    </p:spTree>
    <p:extLst>
      <p:ext uri="{BB962C8B-B14F-4D97-AF65-F5344CB8AC3E}">
        <p14:creationId xmlns:p14="http://schemas.microsoft.com/office/powerpoint/2010/main" val="318131427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10583</TotalTime>
  <Words>4250</Words>
  <Application>Microsoft Macintosh PowerPoint</Application>
  <PresentationFormat>全屏显示(16:10)</PresentationFormat>
  <Paragraphs>653</Paragraphs>
  <Slides>83</Slides>
  <Notes>22</Notes>
  <HiddenSlides>5</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83</vt:i4>
      </vt:variant>
    </vt:vector>
  </HeadingPairs>
  <TitlesOfParts>
    <vt:vector size="91" baseType="lpstr">
      <vt:lpstr>等线</vt:lpstr>
      <vt:lpstr>Apple Chancery</vt:lpstr>
      <vt:lpstr>Arial</vt:lpstr>
      <vt:lpstr>Calibri</vt:lpstr>
      <vt:lpstr>Consolas</vt:lpstr>
      <vt:lpstr>Helvetica</vt:lpstr>
      <vt:lpstr>Wingdings</vt:lpstr>
      <vt:lpstr>Office 主题​​</vt:lpstr>
      <vt:lpstr>Security</vt:lpstr>
      <vt:lpstr>Two Usage of Data Flow Tracking</vt:lpstr>
      <vt:lpstr>Data Flow Protection</vt:lpstr>
      <vt:lpstr>Ways an Attacker Can Steal Your Secrets</vt:lpstr>
      <vt:lpstr>Ways an Attacker Can Steal Your Secrets</vt:lpstr>
      <vt:lpstr>The "Data Residue" Problem</vt:lpstr>
      <vt:lpstr>Ways an Attacker Can Steal Your Secrets</vt:lpstr>
      <vt:lpstr>Ways an Attacker Can Steal Your Secrets</vt:lpstr>
      <vt:lpstr>Ways an Attacker Can Steal Your Secrets</vt:lpstr>
      <vt:lpstr>Taint Tracking</vt:lpstr>
      <vt:lpstr>Data Lifetime</vt:lpstr>
      <vt:lpstr>Tainting: Data Flow Tracking</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TaintDroid</vt:lpstr>
      <vt:lpstr>TaintDroid Data Flow</vt:lpstr>
      <vt:lpstr>Taint Propagation</vt:lpstr>
      <vt:lpstr>Defending Malicious Input</vt:lpstr>
      <vt:lpstr>How does a Hacker Search a Bug?</vt:lpstr>
      <vt:lpstr>Step-1: List the Demuxers of FFmpeg</vt:lpstr>
      <vt:lpstr>Step-2: Identify the Input Data</vt:lpstr>
      <vt:lpstr>Step-3: Trace the Input Data</vt:lpstr>
      <vt:lpstr>PowerPoint 演示文稿</vt:lpstr>
      <vt:lpstr>Step-3: Trace the Input Data</vt:lpstr>
      <vt:lpstr>Step-3: Trace the Input Data</vt:lpstr>
      <vt:lpstr>Step-3: Trace the Input Data</vt:lpstr>
      <vt:lpstr>Step-3: Trace the Input Data</vt:lpstr>
      <vt:lpstr>Question</vt:lpstr>
      <vt:lpstr>TaintCheck: Basic Ideas</vt:lpstr>
      <vt:lpstr>Add Taint Checking code</vt:lpstr>
      <vt:lpstr>TaintCheck Detection Modules</vt:lpstr>
      <vt:lpstr>Performance Evaluation – CPU Bound Process</vt:lpstr>
      <vt:lpstr>Performance Overhead of Apache</vt:lpstr>
      <vt:lpstr>No Data To Protect</vt:lpstr>
      <vt:lpstr>CleanOS: Add New Abstraction SDO</vt:lpstr>
      <vt:lpstr>The SDO Abstraction</vt:lpstr>
      <vt:lpstr>TinMan's Idea: How about no secret on a phone?</vt:lpstr>
      <vt:lpstr>Migrate Confidential Data Access to a Trusted Node</vt:lpstr>
      <vt:lpstr>Secure Channel for  Data Transferring</vt:lpstr>
      <vt:lpstr>Encryption Properties</vt:lpstr>
      <vt:lpstr>PowerPoint 演示文稿</vt:lpstr>
      <vt:lpstr>PowerPoint 演示文稿</vt:lpstr>
      <vt:lpstr>PowerPoint 演示文稿</vt:lpstr>
      <vt:lpstr>PowerPoint 演示文稿</vt:lpstr>
      <vt:lpstr>PowerPoint 演示文稿</vt:lpstr>
      <vt:lpstr>PowerPoint 演示文稿</vt:lpstr>
      <vt:lpstr>Diffie-Hellman Key Exchange</vt:lpstr>
      <vt:lpstr>RSA Algorithm</vt:lpstr>
      <vt:lpstr>Public Key Distribution</vt:lpstr>
      <vt:lpstr>Public Key Distribution</vt:lpstr>
      <vt:lpstr>Two Types of Encryption</vt:lpstr>
      <vt:lpstr>Questions on Certificate Authorities</vt:lpstr>
      <vt:lpstr>PowerPoint 演示文稿</vt:lpstr>
      <vt:lpstr>Trust and Security</vt:lpstr>
      <vt:lpstr>Reflections on Trusting Trust</vt:lpstr>
      <vt:lpstr>Ken Thompson (1) </vt:lpstr>
      <vt:lpstr>Ken Thompson (2)</vt:lpstr>
      <vt:lpstr>PowerPoint 演示文稿</vt:lpstr>
      <vt:lpstr>PowerPoint 演示文稿</vt:lpstr>
      <vt:lpstr>Trusting Trust: Some Observations</vt:lpstr>
      <vt:lpstr>Stage I: A self-reproducing program</vt:lpstr>
      <vt:lpstr>Stage II: A learning compiler</vt:lpstr>
      <vt:lpstr>Stage III: A bugged compiler</vt:lpstr>
      <vt:lpstr>What happens?</vt:lpstr>
      <vt:lpstr>Moral</vt:lpstr>
      <vt:lpstr>Is this a real problem?</vt:lpstr>
      <vt:lpstr>Moral (continued)</vt:lpstr>
      <vt:lpstr>Root of Trust</vt:lpstr>
      <vt:lpstr>Principle of Least Privilege</vt:lpstr>
      <vt:lpstr>TCB: Trusted Computing Base</vt:lpstr>
      <vt:lpstr>Root of Trust</vt:lpstr>
      <vt:lpstr>TPM: Trusted Platform Module</vt:lpstr>
      <vt:lpstr>TPM: Trusted Platform Module</vt:lpstr>
      <vt:lpstr>TPM Functions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293</cp:revision>
  <cp:lastPrinted>2016-06-13T07:55:34Z</cp:lastPrinted>
  <dcterms:created xsi:type="dcterms:W3CDTF">2017-05-12T06:55:38Z</dcterms:created>
  <dcterms:modified xsi:type="dcterms:W3CDTF">2020-12-15T00:55:40Z</dcterms:modified>
</cp:coreProperties>
</file>