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9"/>
  </p:notesMasterIdLst>
  <p:handoutMasterIdLst>
    <p:handoutMasterId r:id="rId70"/>
  </p:handoutMasterIdLst>
  <p:sldIdLst>
    <p:sldId id="256" r:id="rId2"/>
    <p:sldId id="391" r:id="rId3"/>
    <p:sldId id="339" r:id="rId4"/>
    <p:sldId id="360" r:id="rId5"/>
    <p:sldId id="257" r:id="rId6"/>
    <p:sldId id="1360" r:id="rId7"/>
    <p:sldId id="1498" r:id="rId8"/>
    <p:sldId id="2743" r:id="rId9"/>
    <p:sldId id="1361" r:id="rId10"/>
    <p:sldId id="1462" r:id="rId11"/>
    <p:sldId id="1463" r:id="rId12"/>
    <p:sldId id="1505" r:id="rId13"/>
    <p:sldId id="540" r:id="rId14"/>
    <p:sldId id="541" r:id="rId15"/>
    <p:sldId id="543" r:id="rId16"/>
    <p:sldId id="547" r:id="rId17"/>
    <p:sldId id="2750" r:id="rId18"/>
    <p:sldId id="1501" r:id="rId19"/>
    <p:sldId id="1502" r:id="rId20"/>
    <p:sldId id="1504" r:id="rId21"/>
    <p:sldId id="291" r:id="rId22"/>
    <p:sldId id="295" r:id="rId23"/>
    <p:sldId id="292" r:id="rId24"/>
    <p:sldId id="296" r:id="rId25"/>
    <p:sldId id="293" r:id="rId26"/>
    <p:sldId id="297" r:id="rId27"/>
    <p:sldId id="2746" r:id="rId28"/>
    <p:sldId id="1367" r:id="rId29"/>
    <p:sldId id="1373" r:id="rId30"/>
    <p:sldId id="1374" r:id="rId31"/>
    <p:sldId id="554" r:id="rId32"/>
    <p:sldId id="1375" r:id="rId33"/>
    <p:sldId id="531" r:id="rId34"/>
    <p:sldId id="1456" r:id="rId35"/>
    <p:sldId id="1458" r:id="rId36"/>
    <p:sldId id="1460" r:id="rId37"/>
    <p:sldId id="2751" r:id="rId38"/>
    <p:sldId id="2752" r:id="rId39"/>
    <p:sldId id="2753" r:id="rId40"/>
    <p:sldId id="1464" r:id="rId41"/>
    <p:sldId id="2745" r:id="rId42"/>
    <p:sldId id="1461" r:id="rId43"/>
    <p:sldId id="1363" r:id="rId44"/>
    <p:sldId id="1364" r:id="rId45"/>
    <p:sldId id="1365" r:id="rId46"/>
    <p:sldId id="1366" r:id="rId47"/>
    <p:sldId id="2744" r:id="rId48"/>
    <p:sldId id="1506" r:id="rId49"/>
    <p:sldId id="1507" r:id="rId50"/>
    <p:sldId id="1508" r:id="rId51"/>
    <p:sldId id="1201" r:id="rId52"/>
    <p:sldId id="1215" r:id="rId53"/>
    <p:sldId id="1214" r:id="rId54"/>
    <p:sldId id="2742" r:id="rId55"/>
    <p:sldId id="1465" r:id="rId56"/>
    <p:sldId id="1466" r:id="rId57"/>
    <p:sldId id="1468" r:id="rId58"/>
    <p:sldId id="1467" r:id="rId59"/>
    <p:sldId id="2749" r:id="rId60"/>
    <p:sldId id="2737" r:id="rId61"/>
    <p:sldId id="2738" r:id="rId62"/>
    <p:sldId id="2740" r:id="rId63"/>
    <p:sldId id="2741" r:id="rId64"/>
    <p:sldId id="1481" r:id="rId65"/>
    <p:sldId id="1639" r:id="rId66"/>
    <p:sldId id="1358" r:id="rId67"/>
    <p:sldId id="2754" r:id="rId68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6FF"/>
    <a:srgbClr val="FF2600"/>
    <a:srgbClr val="1F3551"/>
    <a:srgbClr val="403152"/>
    <a:srgbClr val="604A7B"/>
    <a:srgbClr val="2C4D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58" autoAdjust="0"/>
    <p:restoredTop sz="79415" autoAdjust="0"/>
  </p:normalViewPr>
  <p:slideViewPr>
    <p:cSldViewPr>
      <p:cViewPr varScale="1">
        <p:scale>
          <a:sx n="103" d="100"/>
          <a:sy n="103" d="100"/>
        </p:scale>
        <p:origin x="168" y="1024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image" Target="../media/image17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image" Target="../media/image19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image" Target="../media/image19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wmf"/><Relationship Id="rId1" Type="http://schemas.openxmlformats.org/officeDocument/2006/relationships/image" Target="../media/image20.wmf"/><Relationship Id="rId4" Type="http://schemas.openxmlformats.org/officeDocument/2006/relationships/image" Target="../media/image1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2020/12/17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2020/12/17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0D0D7B-4CC4-874B-8D1E-D568D06AFF3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8427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85401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45660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79751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47593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38302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25887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84876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94705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altLang="zh-CN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</m:t>
                    </m:r>
                  </m:oMath>
                </a14:m>
                <a:r>
                  <a:rPr lang="zh-CN" altLang="en-US" sz="1200" b="0" i="0" u="none" strike="noStrike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</a:t>
                </a:r>
                <a:r>
                  <a:rPr lang="en" altLang="zh-CN" sz="1200" b="0" i="0" u="none" strike="noStrike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Phi</a:t>
                </a:r>
              </a:p>
              <a:p>
                <a:endParaRPr kumimoji="1" lang="zh-CN" altLang="en-US" dirty="0"/>
              </a:p>
            </p:txBody>
          </p:sp>
        </mc:Choice>
        <mc:Fallback xmlns="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altLang="zh-CN" sz="1200" b="0" i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∅</a:t>
                </a:r>
                <a:r>
                  <a:rPr lang="zh-CN" altLang="en-US" sz="1200" b="0" i="0" u="none" strike="noStrike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</a:t>
                </a:r>
                <a:r>
                  <a:rPr lang="en" altLang="zh-CN" sz="1200" b="0" i="0" u="none" strike="noStrike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Phi</a:t>
                </a:r>
              </a:p>
              <a:p>
                <a:endParaRPr kumimoji="1" lang="zh-CN" altLang="en-US" dirty="0"/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67220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24878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88711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75830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103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87989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40576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8882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0868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035404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3222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924933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896112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611197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671270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188555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647346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663559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268106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839718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578122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830356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218533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659781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Before</a:t>
            </a:r>
            <a:r>
              <a:rPr kumimoji="1" lang="zh-CN" altLang="en-US" dirty="0"/>
              <a:t> </a:t>
            </a:r>
            <a:r>
              <a:rPr kumimoji="1" lang="en-US" altLang="zh-CN" dirty="0"/>
              <a:t>presenting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virtualization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TEE,</a:t>
            </a:r>
            <a:r>
              <a:rPr kumimoji="1" lang="zh-CN" altLang="en-US" dirty="0"/>
              <a:t> </a:t>
            </a:r>
            <a:r>
              <a:rPr kumimoji="1" lang="en-US" altLang="zh-CN" dirty="0"/>
              <a:t>let</a:t>
            </a:r>
            <a:r>
              <a:rPr kumimoji="1" lang="zh-CN" altLang="en-US" dirty="0"/>
              <a:t> </a:t>
            </a:r>
            <a:r>
              <a:rPr kumimoji="1" lang="en-US" altLang="zh-CN" dirty="0"/>
              <a:t>me</a:t>
            </a:r>
            <a:r>
              <a:rPr kumimoji="1" lang="zh-CN" altLang="en-US" dirty="0"/>
              <a:t> </a:t>
            </a:r>
            <a:r>
              <a:rPr kumimoji="1" lang="en-US" altLang="zh-CN" dirty="0"/>
              <a:t>introduce</a:t>
            </a:r>
            <a:r>
              <a:rPr kumimoji="1" lang="zh-CN" altLang="en-US" dirty="0"/>
              <a:t> </a:t>
            </a:r>
            <a:r>
              <a:rPr kumimoji="1" lang="en-US" altLang="zh-CN" dirty="0"/>
              <a:t>TEE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little</a:t>
            </a:r>
            <a:r>
              <a:rPr kumimoji="1" lang="zh-CN" altLang="en-US" dirty="0"/>
              <a:t> </a:t>
            </a:r>
            <a:r>
              <a:rPr kumimoji="1" lang="en-US" altLang="zh-CN" dirty="0"/>
              <a:t>bit.</a:t>
            </a:r>
          </a:p>
          <a:p>
            <a:r>
              <a:rPr kumimoji="1" lang="en-US" altLang="zh-CN" dirty="0"/>
              <a:t>TEE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short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xxx.</a:t>
            </a:r>
            <a:r>
              <a:rPr kumimoji="1" lang="zh-CN" altLang="en-US" dirty="0"/>
              <a:t> </a:t>
            </a:r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has</a:t>
            </a:r>
            <a:r>
              <a:rPr kumimoji="1" lang="zh-CN" altLang="en-US" dirty="0"/>
              <a:t> </a:t>
            </a:r>
            <a:r>
              <a:rPr kumimoji="1" lang="en-US" altLang="zh-CN" dirty="0"/>
              <a:t>been</a:t>
            </a:r>
            <a:r>
              <a:rPr kumimoji="1" lang="zh-CN" altLang="en-US" dirty="0"/>
              <a:t> </a:t>
            </a:r>
            <a:r>
              <a:rPr kumimoji="1" lang="en-US" altLang="zh-CN" dirty="0"/>
              <a:t>widely</a:t>
            </a:r>
            <a:r>
              <a:rPr kumimoji="1" lang="zh-CN" altLang="en-US" dirty="0"/>
              <a:t> </a:t>
            </a:r>
            <a:r>
              <a:rPr kumimoji="1" lang="en-US" altLang="zh-CN" dirty="0"/>
              <a:t>deployed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mobile</a:t>
            </a:r>
            <a:r>
              <a:rPr kumimoji="1" lang="zh-CN" altLang="en-US" dirty="0"/>
              <a:t> </a:t>
            </a:r>
            <a:r>
              <a:rPr kumimoji="1" lang="en-US" altLang="zh-CN" dirty="0"/>
              <a:t>devices.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Thanks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Google,</a:t>
            </a:r>
            <a:r>
              <a:rPr kumimoji="1" lang="zh-CN" altLang="en-US" dirty="0"/>
              <a:t> </a:t>
            </a:r>
            <a:r>
              <a:rPr kumimoji="1" lang="en-US" altLang="zh-CN" dirty="0"/>
              <a:t>now</a:t>
            </a:r>
            <a:r>
              <a:rPr kumimoji="1" lang="zh-CN" altLang="en-US" dirty="0"/>
              <a:t> </a:t>
            </a:r>
            <a:r>
              <a:rPr kumimoji="1" lang="en-US" altLang="zh-CN" dirty="0"/>
              <a:t>every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Android</a:t>
            </a:r>
            <a:r>
              <a:rPr kumimoji="1" lang="zh-CN" altLang="en-US" dirty="0"/>
              <a:t> </a:t>
            </a:r>
            <a:r>
              <a:rPr kumimoji="1" lang="en-US" altLang="zh-CN" dirty="0"/>
              <a:t>phone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needs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have</a:t>
            </a:r>
            <a:r>
              <a:rPr kumimoji="1" lang="zh-CN" altLang="en-US" dirty="0"/>
              <a:t> </a:t>
            </a:r>
            <a:r>
              <a:rPr kumimoji="1" lang="en-US" altLang="zh-CN" dirty="0"/>
              <a:t>TEE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pass</a:t>
            </a:r>
            <a:r>
              <a:rPr kumimoji="1" lang="zh-CN" altLang="en-US" dirty="0"/>
              <a:t> </a:t>
            </a:r>
            <a:r>
              <a:rPr kumimoji="1" lang="en-US" altLang="zh-CN" dirty="0"/>
              <a:t>Google's</a:t>
            </a:r>
            <a:r>
              <a:rPr kumimoji="1" lang="zh-CN" altLang="en-US" dirty="0"/>
              <a:t> </a:t>
            </a:r>
            <a:r>
              <a:rPr kumimoji="1" lang="en-US" altLang="zh-CN" dirty="0"/>
              <a:t>test.</a:t>
            </a:r>
          </a:p>
          <a:p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mobile</a:t>
            </a:r>
            <a:r>
              <a:rPr kumimoji="1" lang="zh-CN" altLang="en-US" dirty="0"/>
              <a:t> </a:t>
            </a:r>
            <a:r>
              <a:rPr kumimoji="1" lang="en-US" altLang="zh-CN" dirty="0"/>
              <a:t>phone,</a:t>
            </a:r>
            <a:r>
              <a:rPr kumimoji="1" lang="zh-CN" altLang="en-US" dirty="0"/>
              <a:t> </a:t>
            </a:r>
            <a:r>
              <a:rPr kumimoji="1" lang="en-US" altLang="zh-CN" dirty="0"/>
              <a:t>most</a:t>
            </a:r>
            <a:r>
              <a:rPr kumimoji="1" lang="zh-CN" altLang="en-US" dirty="0"/>
              <a:t> </a:t>
            </a:r>
            <a:r>
              <a:rPr kumimoji="1" lang="en-US" altLang="zh-CN" dirty="0"/>
              <a:t>TEE</a:t>
            </a:r>
            <a:r>
              <a:rPr kumimoji="1" lang="zh-CN" altLang="en-US" dirty="0"/>
              <a:t> </a:t>
            </a:r>
            <a:r>
              <a:rPr kumimoji="1" lang="en-US" altLang="zh-CN" dirty="0"/>
              <a:t>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based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ARM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TrustZone</a:t>
            </a:r>
            <a:r>
              <a:rPr kumimoji="1" lang="en-US" altLang="zh-CN" dirty="0"/>
              <a:t>.</a:t>
            </a:r>
          </a:p>
          <a:p>
            <a:r>
              <a:rPr kumimoji="1" lang="en-US" altLang="zh-CN" dirty="0" err="1"/>
              <a:t>TrustZone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divides</a:t>
            </a:r>
            <a:r>
              <a:rPr kumimoji="1" lang="zh-CN" altLang="en-US" dirty="0"/>
              <a:t> </a:t>
            </a:r>
            <a:r>
              <a:rPr kumimoji="1" lang="en-US" altLang="zh-CN" dirty="0"/>
              <a:t>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system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two</a:t>
            </a:r>
            <a:r>
              <a:rPr kumimoji="1" lang="zh-CN" altLang="en-US" dirty="0"/>
              <a:t> </a:t>
            </a:r>
            <a:r>
              <a:rPr kumimoji="1" lang="en-US" altLang="zh-CN" dirty="0"/>
              <a:t>worlds:</a:t>
            </a:r>
            <a:r>
              <a:rPr kumimoji="1" lang="zh-CN" altLang="en-US" dirty="0"/>
              <a:t> </a:t>
            </a:r>
            <a:r>
              <a:rPr kumimoji="1" lang="en-US" altLang="zh-CN" dirty="0"/>
              <a:t>xxx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xxx.</a:t>
            </a:r>
          </a:p>
          <a:p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normal</a:t>
            </a:r>
            <a:r>
              <a:rPr kumimoji="1" lang="zh-CN" altLang="en-US" dirty="0"/>
              <a:t> </a:t>
            </a:r>
            <a:r>
              <a:rPr kumimoji="1" lang="en-US" altLang="zh-CN" dirty="0"/>
              <a:t>world,</a:t>
            </a:r>
            <a:r>
              <a:rPr kumimoji="1" lang="zh-CN" altLang="en-US" dirty="0"/>
              <a:t> </a:t>
            </a:r>
            <a:r>
              <a:rPr kumimoji="1" lang="en-US" altLang="zh-CN" dirty="0"/>
              <a:t>aka</a:t>
            </a:r>
            <a:r>
              <a:rPr kumimoji="1" lang="zh-CN" altLang="en-US" dirty="0"/>
              <a:t> </a:t>
            </a:r>
            <a:r>
              <a:rPr kumimoji="1" lang="en-US" altLang="zh-CN" dirty="0"/>
              <a:t>REE,</a:t>
            </a:r>
            <a:r>
              <a:rPr kumimoji="1" lang="zh-CN" altLang="en-US" dirty="0"/>
              <a:t> </a:t>
            </a:r>
            <a:r>
              <a:rPr kumimoji="1" lang="en-US" altLang="zh-CN" dirty="0"/>
              <a:t>runs</a:t>
            </a:r>
            <a:r>
              <a:rPr kumimoji="1" lang="zh-CN" altLang="en-US" dirty="0"/>
              <a:t> </a:t>
            </a:r>
            <a:r>
              <a:rPr kumimoji="1" lang="en-US" altLang="zh-CN" dirty="0"/>
              <a:t>rich</a:t>
            </a:r>
            <a:r>
              <a:rPr kumimoji="1" lang="zh-CN" altLang="en-US" dirty="0"/>
              <a:t> </a:t>
            </a:r>
            <a:r>
              <a:rPr kumimoji="1" lang="en-US" altLang="zh-CN" dirty="0"/>
              <a:t>OS</a:t>
            </a:r>
            <a:r>
              <a:rPr kumimoji="1" lang="zh-CN" altLang="en-US" dirty="0"/>
              <a:t> </a:t>
            </a:r>
            <a:r>
              <a:rPr kumimoji="1" lang="en-US" altLang="zh-CN" dirty="0"/>
              <a:t>like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Android</a:t>
            </a:r>
            <a:r>
              <a:rPr kumimoji="1" lang="zh-CN" altLang="en-US" dirty="0"/>
              <a:t> </a:t>
            </a:r>
            <a:r>
              <a:rPr kumimoji="1" lang="en-US" altLang="zh-CN" dirty="0"/>
              <a:t>or</a:t>
            </a:r>
            <a:r>
              <a:rPr kumimoji="1" lang="zh-CN" altLang="en-US" dirty="0"/>
              <a:t> </a:t>
            </a:r>
            <a:r>
              <a:rPr kumimoji="1" lang="en-US" altLang="zh-CN" dirty="0"/>
              <a:t>iOS.</a:t>
            </a:r>
            <a:r>
              <a:rPr kumimoji="1" lang="zh-CN" altLang="en-US" dirty="0"/>
              <a:t> </a:t>
            </a:r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has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three</a:t>
            </a:r>
            <a:r>
              <a:rPr kumimoji="1" lang="zh-CN" altLang="en-US" dirty="0"/>
              <a:t> </a:t>
            </a:r>
            <a:r>
              <a:rPr kumimoji="1" lang="en-US" altLang="zh-CN" dirty="0"/>
              <a:t>layers:</a:t>
            </a:r>
            <a:r>
              <a:rPr kumimoji="1" lang="zh-CN" altLang="en-US" dirty="0"/>
              <a:t> </a:t>
            </a:r>
            <a:r>
              <a:rPr kumimoji="1" lang="en-US" altLang="zh-CN" dirty="0"/>
              <a:t>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hypervisor,</a:t>
            </a:r>
            <a:r>
              <a:rPr kumimoji="1" lang="zh-CN" altLang="en-US" dirty="0"/>
              <a:t> </a:t>
            </a:r>
            <a:r>
              <a:rPr kumimoji="1" lang="en-US" altLang="zh-CN" dirty="0"/>
              <a:t>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kernel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application.</a:t>
            </a:r>
          </a:p>
          <a:p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secure</a:t>
            </a:r>
            <a:r>
              <a:rPr kumimoji="1" lang="zh-CN" altLang="en-US" dirty="0"/>
              <a:t> </a:t>
            </a:r>
            <a:r>
              <a:rPr kumimoji="1" lang="en-US" altLang="zh-CN" dirty="0"/>
              <a:t>world,</a:t>
            </a:r>
            <a:r>
              <a:rPr kumimoji="1" lang="zh-CN" altLang="en-US" dirty="0"/>
              <a:t> </a:t>
            </a:r>
            <a:r>
              <a:rPr kumimoji="1" lang="en-US" altLang="zh-CN" dirty="0"/>
              <a:t>aka</a:t>
            </a:r>
            <a:r>
              <a:rPr kumimoji="1" lang="zh-CN" altLang="en-US" dirty="0"/>
              <a:t> </a:t>
            </a:r>
            <a:r>
              <a:rPr kumimoji="1" lang="en-US" altLang="zh-CN" dirty="0"/>
              <a:t>TEE,</a:t>
            </a:r>
            <a:r>
              <a:rPr kumimoji="1" lang="zh-CN" altLang="en-US" dirty="0"/>
              <a:t> </a:t>
            </a:r>
            <a:r>
              <a:rPr kumimoji="1" lang="en-US" altLang="zh-CN" dirty="0"/>
              <a:t>has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three</a:t>
            </a:r>
            <a:r>
              <a:rPr kumimoji="1" lang="zh-CN" altLang="en-US" dirty="0"/>
              <a:t> </a:t>
            </a:r>
            <a:r>
              <a:rPr kumimoji="1" lang="en-US" altLang="zh-CN" dirty="0"/>
              <a:t>layers:</a:t>
            </a:r>
            <a:r>
              <a:rPr kumimoji="1" lang="zh-CN" altLang="en-US" dirty="0"/>
              <a:t> </a:t>
            </a:r>
            <a:r>
              <a:rPr kumimoji="1" lang="en-US" altLang="zh-CN" dirty="0"/>
              <a:t>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TEE</a:t>
            </a:r>
            <a:r>
              <a:rPr kumimoji="1" lang="zh-CN" altLang="en-US" dirty="0"/>
              <a:t> </a:t>
            </a:r>
            <a:r>
              <a:rPr kumimoji="1" lang="en-US" altLang="zh-CN" dirty="0"/>
              <a:t>OS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TEE</a:t>
            </a:r>
            <a:r>
              <a:rPr kumimoji="1" lang="zh-CN" altLang="en-US" dirty="0"/>
              <a:t> </a:t>
            </a:r>
            <a:r>
              <a:rPr kumimoji="1" lang="en-US" altLang="zh-CN" dirty="0"/>
              <a:t>applications.</a:t>
            </a:r>
          </a:p>
          <a:p>
            <a:r>
              <a:rPr kumimoji="1" lang="en-US" altLang="zh-CN" dirty="0"/>
              <a:t>There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special</a:t>
            </a:r>
            <a:r>
              <a:rPr kumimoji="1" lang="zh-CN" altLang="en-US" dirty="0"/>
              <a:t> </a:t>
            </a:r>
            <a:r>
              <a:rPr kumimoji="1" lang="en-US" altLang="zh-CN" dirty="0"/>
              <a:t>layer,</a:t>
            </a:r>
            <a:r>
              <a:rPr kumimoji="1" lang="zh-CN" altLang="en-US" dirty="0"/>
              <a:t> </a:t>
            </a:r>
            <a:r>
              <a:rPr kumimoji="1" lang="en-US" altLang="zh-CN" dirty="0"/>
              <a:t>called</a:t>
            </a:r>
            <a:r>
              <a:rPr kumimoji="1" lang="zh-CN" altLang="en-US" dirty="0"/>
              <a:t> </a:t>
            </a:r>
            <a:r>
              <a:rPr kumimoji="1" lang="en-US" altLang="zh-CN" dirty="0"/>
              <a:t>monitor</a:t>
            </a:r>
            <a:r>
              <a:rPr kumimoji="1" lang="zh-CN" altLang="en-US" dirty="0"/>
              <a:t> </a:t>
            </a:r>
            <a:r>
              <a:rPr kumimoji="1" lang="en-US" altLang="zh-CN" dirty="0"/>
              <a:t>mode</a:t>
            </a:r>
            <a:r>
              <a:rPr kumimoji="1" lang="zh-CN" altLang="en-US" dirty="0"/>
              <a:t> </a:t>
            </a:r>
            <a:r>
              <a:rPr kumimoji="1" lang="en-US" altLang="zh-CN" dirty="0"/>
              <a:t>or</a:t>
            </a:r>
            <a:r>
              <a:rPr kumimoji="1" lang="zh-CN" altLang="en-US" dirty="0"/>
              <a:t> </a:t>
            </a:r>
            <a:r>
              <a:rPr kumimoji="1" lang="en-US" altLang="zh-CN" dirty="0"/>
              <a:t>s-EL3,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used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switching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between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two</a:t>
            </a:r>
            <a:r>
              <a:rPr kumimoji="1" lang="zh-CN" altLang="en-US" dirty="0"/>
              <a:t> </a:t>
            </a:r>
            <a:r>
              <a:rPr kumimoji="1" lang="en-US" altLang="zh-CN" dirty="0"/>
              <a:t>worlds.</a:t>
            </a:r>
            <a:r>
              <a:rPr kumimoji="1" lang="zh-CN" altLang="en-US" dirty="0"/>
              <a:t> </a:t>
            </a:r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also</a:t>
            </a:r>
            <a:r>
              <a:rPr kumimoji="1" lang="zh-CN" altLang="en-US" dirty="0"/>
              <a:t> </a:t>
            </a:r>
            <a:r>
              <a:rPr kumimoji="1" lang="en-US" altLang="zh-CN" dirty="0"/>
              <a:t>part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secure</a:t>
            </a:r>
            <a:r>
              <a:rPr kumimoji="1" lang="zh-CN" altLang="en-US" dirty="0"/>
              <a:t> </a:t>
            </a:r>
            <a:r>
              <a:rPr kumimoji="1" lang="en-US" altLang="zh-CN" dirty="0"/>
              <a:t>world</a:t>
            </a:r>
            <a:r>
              <a:rPr kumimoji="1" lang="zh-CN" altLang="en-US" dirty="0"/>
              <a:t> </a:t>
            </a:r>
            <a:r>
              <a:rPr kumimoji="1" lang="en-US" altLang="zh-CN" dirty="0"/>
              <a:t>but</a:t>
            </a:r>
            <a:r>
              <a:rPr kumimoji="1" lang="zh-CN" altLang="en-US" dirty="0"/>
              <a:t> </a:t>
            </a:r>
            <a:r>
              <a:rPr kumimoji="1" lang="en-US" altLang="zh-CN" dirty="0"/>
              <a:t>share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same</a:t>
            </a:r>
            <a:r>
              <a:rPr kumimoji="1" lang="zh-CN" altLang="en-US" dirty="0"/>
              <a:t> </a:t>
            </a:r>
            <a:r>
              <a:rPr kumimoji="1" lang="en-US" altLang="zh-CN" dirty="0"/>
              <a:t>privilege</a:t>
            </a:r>
            <a:r>
              <a:rPr kumimoji="1" lang="zh-CN" altLang="en-US" dirty="0"/>
              <a:t> </a:t>
            </a:r>
            <a:r>
              <a:rPr kumimoji="1" lang="en-US" altLang="zh-CN" dirty="0"/>
              <a:t>with</a:t>
            </a:r>
            <a:r>
              <a:rPr kumimoji="1" lang="zh-CN" altLang="en-US" dirty="0"/>
              <a:t> </a:t>
            </a:r>
            <a:r>
              <a:rPr kumimoji="1" lang="en-US" altLang="zh-CN" dirty="0"/>
              <a:t>s-EL1.</a:t>
            </a:r>
          </a:p>
          <a:p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switching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done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through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smc</a:t>
            </a:r>
            <a:r>
              <a:rPr kumimoji="1" lang="zh-CN" altLang="en-US" dirty="0"/>
              <a:t> </a:t>
            </a:r>
            <a:r>
              <a:rPr kumimoji="1" lang="en-US" altLang="zh-CN" dirty="0"/>
              <a:t>instruction.</a:t>
            </a:r>
          </a:p>
          <a:p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green</a:t>
            </a:r>
            <a:r>
              <a:rPr kumimoji="1" lang="zh-CN" altLang="en-US" dirty="0"/>
              <a:t> </a:t>
            </a:r>
            <a:r>
              <a:rPr kumimoji="1" lang="en-US" altLang="zh-CN" dirty="0"/>
              <a:t>part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TEE,</a:t>
            </a:r>
            <a:r>
              <a:rPr kumimoji="1" lang="zh-CN" altLang="en-US" dirty="0"/>
              <a:t> </a:t>
            </a:r>
            <a:r>
              <a:rPr kumimoji="1" lang="en-US" altLang="zh-CN" dirty="0"/>
              <a:t>which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</a:t>
            </a:r>
            <a:r>
              <a:rPr kumimoji="1" lang="zh-CN" altLang="en-US" dirty="0"/>
              <a:t> </a:t>
            </a:r>
            <a:r>
              <a:rPr kumimoji="1" lang="en-US" altLang="zh-CN" dirty="0"/>
              <a:t>isolated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environment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with</a:t>
            </a:r>
            <a:r>
              <a:rPr kumimoji="1" lang="zh-CN" altLang="en-US" dirty="0"/>
              <a:t> </a:t>
            </a:r>
            <a:r>
              <a:rPr kumimoji="1" lang="en-US" altLang="zh-CN" dirty="0"/>
              <a:t>higher</a:t>
            </a:r>
            <a:r>
              <a:rPr kumimoji="1" lang="zh-CN" altLang="en-US" dirty="0"/>
              <a:t> </a:t>
            </a:r>
            <a:r>
              <a:rPr kumimoji="1" lang="en-US" altLang="zh-CN" dirty="0"/>
              <a:t>privileged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REE.</a:t>
            </a:r>
          </a:p>
          <a:p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means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xxx</a:t>
            </a:r>
          </a:p>
          <a:p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TEE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designed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xxx,</a:t>
            </a:r>
            <a:r>
              <a:rPr kumimoji="1" lang="zh-CN" altLang="en-US" dirty="0"/>
              <a:t> </a:t>
            </a:r>
            <a:r>
              <a:rPr kumimoji="1" lang="en-US" altLang="zh-CN" dirty="0"/>
              <a:t>its</a:t>
            </a:r>
            <a:r>
              <a:rPr kumimoji="1" lang="zh-CN" altLang="en-US" dirty="0"/>
              <a:t> </a:t>
            </a:r>
            <a:r>
              <a:rPr kumimoji="1" lang="en-US" altLang="zh-CN" dirty="0"/>
              <a:t>typical</a:t>
            </a:r>
            <a:r>
              <a:rPr kumimoji="1" lang="zh-CN" altLang="en-US" dirty="0"/>
              <a:t> </a:t>
            </a:r>
            <a:r>
              <a:rPr kumimoji="1" lang="en-US" altLang="zh-CN" dirty="0"/>
              <a:t>usage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xxx.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081057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However,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openness</a:t>
            </a:r>
            <a:r>
              <a:rPr kumimoji="1" lang="zh-CN" altLang="en-US" dirty="0"/>
              <a:t> </a:t>
            </a:r>
            <a:r>
              <a:rPr kumimoji="1" lang="en-US" altLang="zh-CN" dirty="0"/>
              <a:t>also</a:t>
            </a:r>
            <a:r>
              <a:rPr kumimoji="1" lang="zh-CN" altLang="en-US" dirty="0"/>
              <a:t> </a:t>
            </a:r>
            <a:r>
              <a:rPr kumimoji="1" lang="en-US" altLang="zh-CN" dirty="0"/>
              <a:t>leads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fragmentation.</a:t>
            </a:r>
          </a:p>
          <a:p>
            <a:r>
              <a:rPr kumimoji="1" lang="en-US" altLang="zh-CN" dirty="0"/>
              <a:t>Nowadays,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many</a:t>
            </a:r>
            <a:r>
              <a:rPr kumimoji="1" lang="zh-CN" altLang="en-US" dirty="0"/>
              <a:t> </a:t>
            </a:r>
            <a:r>
              <a:rPr kumimoji="1" lang="en-US" altLang="zh-CN" dirty="0"/>
              <a:t>different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kinds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TEE</a:t>
            </a:r>
            <a:r>
              <a:rPr kumimoji="1" lang="zh-CN" altLang="en-US" dirty="0"/>
              <a:t> </a:t>
            </a:r>
            <a:r>
              <a:rPr kumimoji="1" lang="en-US" altLang="zh-CN" dirty="0"/>
              <a:t>OS,</a:t>
            </a:r>
            <a:r>
              <a:rPr kumimoji="1" lang="zh-CN" altLang="en-US" dirty="0"/>
              <a:t> </a:t>
            </a:r>
            <a:r>
              <a:rPr kumimoji="1" lang="en-US" altLang="zh-CN" dirty="0"/>
              <a:t>from</a:t>
            </a:r>
            <a:r>
              <a:rPr kumimoji="1" lang="zh-CN" altLang="en-US" dirty="0"/>
              <a:t> </a:t>
            </a:r>
            <a:r>
              <a:rPr kumimoji="1" lang="en-US" altLang="zh-CN" dirty="0"/>
              <a:t>different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venders.</a:t>
            </a:r>
          </a:p>
          <a:p>
            <a:r>
              <a:rPr kumimoji="1" lang="en-US" altLang="zh-CN" dirty="0"/>
              <a:t>Also,</a:t>
            </a:r>
            <a:r>
              <a:rPr kumimoji="1" lang="zh-CN" altLang="en-US" dirty="0"/>
              <a:t> </a:t>
            </a:r>
            <a:r>
              <a:rPr kumimoji="1" lang="en-US" altLang="zh-CN" dirty="0"/>
              <a:t>many</a:t>
            </a:r>
            <a:r>
              <a:rPr kumimoji="1" lang="zh-CN" altLang="en-US" dirty="0"/>
              <a:t> </a:t>
            </a:r>
            <a:r>
              <a:rPr kumimoji="1" lang="en-US" altLang="zh-CN" dirty="0"/>
              <a:t>other</a:t>
            </a:r>
            <a:r>
              <a:rPr kumimoji="1" lang="zh-CN" altLang="en-US" dirty="0"/>
              <a:t> </a:t>
            </a:r>
            <a:r>
              <a:rPr kumimoji="1" lang="en-US" altLang="zh-CN" dirty="0"/>
              <a:t>implementations</a:t>
            </a:r>
            <a:r>
              <a:rPr kumimoji="1" lang="zh-CN" altLang="en-US" dirty="0"/>
              <a:t> </a:t>
            </a:r>
            <a:r>
              <a:rPr kumimoji="1" lang="en-US" altLang="zh-CN" dirty="0"/>
              <a:t>based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OP-TEE.</a:t>
            </a:r>
          </a:p>
          <a:p>
            <a:r>
              <a:rPr kumimoji="1" lang="en-US" altLang="zh-CN" dirty="0"/>
              <a:t>This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not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good</a:t>
            </a:r>
            <a:r>
              <a:rPr kumimoji="1" lang="zh-CN" altLang="en-US" dirty="0"/>
              <a:t> </a:t>
            </a:r>
            <a:r>
              <a:rPr kumimoji="1" lang="en-US" altLang="zh-CN" dirty="0"/>
              <a:t>news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trusted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app</a:t>
            </a:r>
            <a:r>
              <a:rPr kumimoji="1" lang="zh-CN" altLang="en-US" dirty="0"/>
              <a:t> </a:t>
            </a:r>
            <a:r>
              <a:rPr kumimoji="1" lang="en-US" altLang="zh-CN" dirty="0"/>
              <a:t>developers,</a:t>
            </a:r>
            <a:r>
              <a:rPr kumimoji="1" lang="zh-CN" altLang="en-US" dirty="0"/>
              <a:t> </a:t>
            </a:r>
            <a:r>
              <a:rPr kumimoji="1" lang="en-US" altLang="zh-CN" dirty="0"/>
              <a:t>since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they</a:t>
            </a:r>
            <a:r>
              <a:rPr kumimoji="1" lang="zh-CN" altLang="en-US" dirty="0"/>
              <a:t> </a:t>
            </a:r>
            <a:r>
              <a:rPr kumimoji="1" lang="en-US" altLang="zh-CN" dirty="0"/>
              <a:t>need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port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trust.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466338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279560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68543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2020/12/17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142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6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  <a:lvl2pPr>
              <a:lnSpc>
                <a:spcPct val="120000"/>
              </a:lnSpc>
              <a:defRPr sz="24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2pPr>
            <a:lvl3pPr>
              <a:lnSpc>
                <a:spcPct val="120000"/>
              </a:lnSpc>
              <a:defRPr sz="20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8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4pPr>
            <a:lvl5pPr>
              <a:lnSpc>
                <a:spcPct val="120000"/>
              </a:lnSpc>
              <a:defRPr sz="18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2020/12/17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57077" y="457235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956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0" cap="all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2020/12/17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36512" y="3793604"/>
            <a:ext cx="179512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4694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2020/12/17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714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9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9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2020/12/17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94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2020/12/17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825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2020/12/17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422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4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4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4" y="1195919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2020/12/17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853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将图片拖动到占位符，或单击添加图标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3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2020/12/17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217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2020/12/17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84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2020/12/17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566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2020/12/17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90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0.png"/><Relationship Id="rId7" Type="http://schemas.openxmlformats.org/officeDocument/2006/relationships/image" Target="../media/image110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.png"/><Relationship Id="rId11" Type="http://schemas.openxmlformats.org/officeDocument/2006/relationships/image" Target="../media/image15.png"/><Relationship Id="rId5" Type="http://schemas.openxmlformats.org/officeDocument/2006/relationships/image" Target="../media/image91.png"/><Relationship Id="rId10" Type="http://schemas.openxmlformats.org/officeDocument/2006/relationships/image" Target="../media/image14.png"/><Relationship Id="rId9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8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7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8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9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8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9.w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e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1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20.w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emf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1.wmf"/><Relationship Id="rId5" Type="http://schemas.openxmlformats.org/officeDocument/2006/relationships/oleObject" Target="../embeddings/oleObject8.bin"/><Relationship Id="rId10" Type="http://schemas.openxmlformats.org/officeDocument/2006/relationships/image" Target="../media/image18.emf"/><Relationship Id="rId4" Type="http://schemas.openxmlformats.org/officeDocument/2006/relationships/image" Target="../media/image20.wmf"/><Relationship Id="rId9" Type="http://schemas.openxmlformats.org/officeDocument/2006/relationships/oleObject" Target="../embeddings/oleObject2.bin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5" Type="http://schemas.openxmlformats.org/officeDocument/2006/relationships/image" Target="../media/image70.png"/><Relationship Id="rId4" Type="http://schemas.openxmlformats.org/officeDocument/2006/relationships/image" Target="../media/image10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0.png"/><Relationship Id="rId4" Type="http://schemas.openxmlformats.org/officeDocument/2006/relationships/image" Target="../media/image1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9.png"/><Relationship Id="rId7" Type="http://schemas.openxmlformats.org/officeDocument/2006/relationships/image" Target="../media/image30.pn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9" Type="http://schemas.openxmlformats.org/officeDocument/2006/relationships/image" Target="../media/image32.png"/><Relationship Id="rId14" Type="http://schemas.openxmlformats.org/officeDocument/2006/relationships/image" Target="../media/image10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tif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6822" y="0"/>
            <a:ext cx="9162764" cy="37215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683568" y="2497460"/>
            <a:ext cx="7772400" cy="1225021"/>
          </a:xfrm>
        </p:spPr>
        <p:txBody>
          <a:bodyPr>
            <a:normAutofit/>
          </a:bodyPr>
          <a:lstStyle/>
          <a:p>
            <a:r>
              <a:rPr kumimoji="1" lang="en-US" altLang="zh-CN" sz="4400" dirty="0">
                <a:solidFill>
                  <a:schemeClr val="bg1"/>
                </a:solidFill>
              </a:rPr>
              <a:t>Security</a:t>
            </a:r>
            <a:endParaRPr kumimoji="1" lang="zh-CN" altLang="en-US" sz="4400" dirty="0">
              <a:solidFill>
                <a:schemeClr val="bg1"/>
              </a:solidFill>
              <a:ea typeface="+mn-ea"/>
              <a:sym typeface="+mn-lt"/>
            </a:endParaRPr>
          </a:p>
        </p:txBody>
      </p:sp>
      <p:sp>
        <p:nvSpPr>
          <p:cNvPr id="17" name="副标题 2"/>
          <p:cNvSpPr>
            <a:spLocks noGrp="1"/>
          </p:cNvSpPr>
          <p:nvPr>
            <p:ph type="subTitle" idx="1"/>
          </p:nvPr>
        </p:nvSpPr>
        <p:spPr>
          <a:xfrm>
            <a:off x="467544" y="252559"/>
            <a:ext cx="7416824" cy="504056"/>
          </a:xfrm>
        </p:spPr>
        <p:txBody>
          <a:bodyPr>
            <a:normAutofit/>
          </a:bodyPr>
          <a:lstStyle/>
          <a:p>
            <a:pPr lvl="0" algn="l"/>
            <a:r>
              <a:rPr lang="en-US" altLang="zh-CN" sz="1600" dirty="0">
                <a:solidFill>
                  <a:prstClr val="white"/>
                </a:solidFill>
              </a:rPr>
              <a:t>C</a:t>
            </a:r>
            <a:r>
              <a:rPr lang="en-US" altLang="zh-CN" sz="1600" dirty="0">
                <a:solidFill>
                  <a:srgbClr val="1F497D">
                    <a:lumMod val="20000"/>
                    <a:lumOff val="80000"/>
                  </a:srgbClr>
                </a:solidFill>
              </a:rPr>
              <a:t>omputer</a:t>
            </a:r>
            <a:r>
              <a:rPr lang="zh-CN" altLang="en-US" sz="1600" dirty="0">
                <a:solidFill>
                  <a:prstClr val="white"/>
                </a:solidFill>
              </a:rPr>
              <a:t> </a:t>
            </a:r>
            <a:r>
              <a:rPr lang="en-US" altLang="zh-CN" sz="1600" dirty="0">
                <a:solidFill>
                  <a:prstClr val="white"/>
                </a:solidFill>
              </a:rPr>
              <a:t>S</a:t>
            </a:r>
            <a:r>
              <a:rPr lang="en-US" altLang="zh-CN" sz="1600" dirty="0">
                <a:solidFill>
                  <a:srgbClr val="1F497D">
                    <a:lumMod val="20000"/>
                    <a:lumOff val="80000"/>
                  </a:srgbClr>
                </a:solidFill>
              </a:rPr>
              <a:t>ystem</a:t>
            </a:r>
            <a:r>
              <a:rPr lang="zh-CN" altLang="en-US" sz="1600" dirty="0">
                <a:solidFill>
                  <a:prstClr val="white"/>
                </a:solidFill>
              </a:rPr>
              <a:t> </a:t>
            </a:r>
            <a:r>
              <a:rPr lang="en-US" altLang="zh-CN" sz="1600" dirty="0">
                <a:solidFill>
                  <a:prstClr val="white"/>
                </a:solidFill>
              </a:rPr>
              <a:t>E</a:t>
            </a:r>
            <a:r>
              <a:rPr lang="en-US" altLang="zh-CN" sz="1600" dirty="0">
                <a:solidFill>
                  <a:srgbClr val="1F497D">
                    <a:lumMod val="20000"/>
                    <a:lumOff val="80000"/>
                  </a:srgbClr>
                </a:solidFill>
              </a:rPr>
              <a:t>ngineering</a:t>
            </a:r>
            <a:r>
              <a:rPr lang="en-US" altLang="zh-CN" sz="1600" dirty="0">
                <a:solidFill>
                  <a:prstClr val="white"/>
                </a:solidFill>
              </a:rPr>
              <a:t>,</a:t>
            </a:r>
            <a:r>
              <a:rPr lang="zh-CN" altLang="en-US" sz="1600" dirty="0">
                <a:solidFill>
                  <a:prstClr val="white"/>
                </a:solidFill>
              </a:rPr>
              <a:t> </a:t>
            </a:r>
            <a:r>
              <a:rPr lang="en-US" altLang="zh-CN" sz="1600" dirty="0">
                <a:solidFill>
                  <a:prstClr val="white"/>
                </a:solidFill>
              </a:rPr>
              <a:t>Fall</a:t>
            </a:r>
            <a:r>
              <a:rPr lang="zh-CN" altLang="en-US" sz="1600" dirty="0">
                <a:solidFill>
                  <a:prstClr val="white"/>
                </a:solidFill>
              </a:rPr>
              <a:t> </a:t>
            </a:r>
            <a:r>
              <a:rPr lang="en-US" altLang="zh-CN" sz="1600" dirty="0">
                <a:solidFill>
                  <a:prstClr val="white"/>
                </a:solidFill>
              </a:rPr>
              <a:t>2020</a:t>
            </a:r>
            <a:r>
              <a:rPr lang="zh-CN" altLang="en-US" sz="1600" dirty="0">
                <a:solidFill>
                  <a:prstClr val="white"/>
                </a:solidFill>
              </a:rPr>
              <a:t> </a:t>
            </a:r>
            <a:r>
              <a:rPr lang="en-US" altLang="zh-CN" sz="1600" dirty="0">
                <a:solidFill>
                  <a:srgbClr val="1F497D">
                    <a:lumMod val="20000"/>
                    <a:lumOff val="80000"/>
                  </a:srgbClr>
                </a:solidFill>
              </a:rPr>
              <a:t>(IPADS,</a:t>
            </a:r>
            <a:r>
              <a:rPr lang="zh-CN" altLang="en-US" sz="1600" dirty="0">
                <a:solidFill>
                  <a:srgbClr val="1F497D">
                    <a:lumMod val="20000"/>
                    <a:lumOff val="80000"/>
                  </a:srgbClr>
                </a:solidFill>
              </a:rPr>
              <a:t> </a:t>
            </a:r>
            <a:r>
              <a:rPr lang="en-US" altLang="zh-CN" sz="1600" dirty="0">
                <a:solidFill>
                  <a:srgbClr val="1F497D">
                    <a:lumMod val="20000"/>
                    <a:lumOff val="80000"/>
                  </a:srgbClr>
                </a:solidFill>
              </a:rPr>
              <a:t>SJTU)</a:t>
            </a:r>
            <a:endParaRPr lang="zh-CN" altLang="en-US" sz="1600" dirty="0">
              <a:solidFill>
                <a:srgbClr val="1F497D">
                  <a:lumMod val="20000"/>
                  <a:lumOff val="80000"/>
                </a:srgbClr>
              </a:solidFill>
            </a:endParaRPr>
          </a:p>
        </p:txBody>
      </p:sp>
      <p:pic>
        <p:nvPicPr>
          <p:cNvPr id="1030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/>
          <p:cNvPicPr>
            <a:picLocks noChangeAspect="1" noChangeArrowheads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871" y="252559"/>
            <a:ext cx="1465253" cy="385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标题 4"/>
          <p:cNvSpPr txBox="1">
            <a:spLocks/>
          </p:cNvSpPr>
          <p:nvPr/>
        </p:nvSpPr>
        <p:spPr>
          <a:xfrm>
            <a:off x="683568" y="3720711"/>
            <a:ext cx="7772400" cy="864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endParaRPr kumimoji="1" lang="zh-CN" altLang="en-US" sz="2800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83567" y="3892766"/>
            <a:ext cx="79208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Data</a:t>
            </a:r>
            <a:r>
              <a:rPr lang="zh-CN" altLang="en-US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 </a:t>
            </a:r>
            <a:r>
              <a:rPr lang="en-US" altLang="zh-CN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Privacy</a:t>
            </a:r>
          </a:p>
        </p:txBody>
      </p:sp>
      <p:sp>
        <p:nvSpPr>
          <p:cNvPr id="9" name="矩形 8"/>
          <p:cNvSpPr/>
          <p:nvPr/>
        </p:nvSpPr>
        <p:spPr>
          <a:xfrm>
            <a:off x="683567" y="4801779"/>
            <a:ext cx="79208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Yubin Xia</a:t>
            </a:r>
          </a:p>
        </p:txBody>
      </p:sp>
    </p:spTree>
    <p:extLst>
      <p:ext uri="{BB962C8B-B14F-4D97-AF65-F5344CB8AC3E}">
        <p14:creationId xmlns:p14="http://schemas.microsoft.com/office/powerpoint/2010/main" val="2588494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Review:</a:t>
            </a:r>
            <a:r>
              <a:rPr lang="zh-CN" altLang="en-US" dirty="0"/>
              <a:t> </a:t>
            </a:r>
            <a:r>
              <a:rPr lang="en-US" altLang="zh-CN" dirty="0" err="1"/>
              <a:t>TaintCheck</a:t>
            </a:r>
            <a:r>
              <a:rPr lang="en-US" altLang="zh-CN" dirty="0"/>
              <a:t> Detection</a:t>
            </a:r>
            <a:endParaRPr kumimoji="1"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000" dirty="0" err="1"/>
              <a:t>TaintSeed</a:t>
            </a:r>
            <a:r>
              <a:rPr kumimoji="1" lang="en-US" altLang="zh-CN" sz="2000" dirty="0"/>
              <a:t>: Mark untrusted data as tainted</a:t>
            </a:r>
          </a:p>
          <a:p>
            <a:r>
              <a:rPr kumimoji="1" lang="en-US" altLang="zh-CN" sz="2000" dirty="0" err="1"/>
              <a:t>TaintTracker</a:t>
            </a:r>
            <a:r>
              <a:rPr kumimoji="1" lang="en-US" altLang="zh-CN" sz="2000" dirty="0"/>
              <a:t>: Track each instruction, determine if result is tainted</a:t>
            </a:r>
          </a:p>
          <a:p>
            <a:r>
              <a:rPr kumimoji="1" lang="en-US" altLang="zh-CN" sz="2000" dirty="0" err="1"/>
              <a:t>TaintAssert</a:t>
            </a:r>
            <a:r>
              <a:rPr kumimoji="1" lang="en-US" altLang="zh-CN" sz="2000" dirty="0"/>
              <a:t>: Check is tainted data is used dangerously</a:t>
            </a:r>
          </a:p>
          <a:p>
            <a:endParaRPr kumimoji="1" lang="en-US" altLang="zh-CN" sz="2000" dirty="0"/>
          </a:p>
          <a:p>
            <a:endParaRPr kumimoji="1" lang="zh-CN" altLang="en-US" sz="2000" dirty="0"/>
          </a:p>
        </p:txBody>
      </p:sp>
      <p:pic>
        <p:nvPicPr>
          <p:cNvPr id="5" name="Picture 3" descr="fig1.png"/>
          <p:cNvPicPr>
            <a:picLocks noChangeAspect="1"/>
          </p:cNvPicPr>
          <p:nvPr/>
        </p:nvPicPr>
        <p:blipFill>
          <a:blip r:embed="rId2"/>
          <a:srcRect l="15481" t="42222" r="15481" b="42223"/>
          <a:stretch>
            <a:fillRect/>
          </a:stretch>
        </p:blipFill>
        <p:spPr>
          <a:xfrm>
            <a:off x="683568" y="3001516"/>
            <a:ext cx="7900307" cy="230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3758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612" y="1181366"/>
            <a:ext cx="6984776" cy="4380556"/>
          </a:xfrm>
          <a:prstGeom prst="rect">
            <a:avLst/>
          </a:prstGeom>
        </p:spPr>
      </p:pic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</p:spPr>
        <p:txBody>
          <a:bodyPr/>
          <a:lstStyle/>
          <a:p>
            <a:r>
              <a:rPr kumimoji="1" lang="en-US" altLang="zh-CN" dirty="0"/>
              <a:t>Review:</a:t>
            </a:r>
            <a:r>
              <a:rPr kumimoji="1" lang="zh-CN" altLang="en-US" dirty="0"/>
              <a:t> </a:t>
            </a:r>
            <a:r>
              <a:rPr kumimoji="1" lang="en-US" altLang="zh-CN" dirty="0"/>
              <a:t>Encryption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Properties</a:t>
            </a:r>
            <a:endParaRPr kumimoji="1" lang="zh-CN" altLang="en-US" dirty="0"/>
          </a:p>
        </p:txBody>
      </p:sp>
      <p:cxnSp>
        <p:nvCxnSpPr>
          <p:cNvPr id="3" name="直线连接符 2">
            <a:extLst>
              <a:ext uri="{FF2B5EF4-FFF2-40B4-BE49-F238E27FC236}">
                <a16:creationId xmlns:a16="http://schemas.microsoft.com/office/drawing/2014/main" id="{3E98B346-3D52-8644-BFC8-588E810A3ADF}"/>
              </a:ext>
            </a:extLst>
          </p:cNvPr>
          <p:cNvCxnSpPr/>
          <p:nvPr/>
        </p:nvCxnSpPr>
        <p:spPr>
          <a:xfrm>
            <a:off x="179512" y="3433564"/>
            <a:ext cx="87849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01694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654" y="229263"/>
            <a:ext cx="7269480" cy="994172"/>
          </a:xfrm>
        </p:spPr>
        <p:txBody>
          <a:bodyPr anchor="ctr">
            <a:normAutofit/>
          </a:bodyPr>
          <a:lstStyle/>
          <a:p>
            <a:r>
              <a:rPr lang="en-US" sz="3200" dirty="0"/>
              <a:t>The Price</a:t>
            </a:r>
            <a:r>
              <a:rPr lang="zh-CN" altLang="en-US" sz="3200" dirty="0"/>
              <a:t> </a:t>
            </a:r>
            <a:r>
              <a:rPr lang="en-US" altLang="zh-CN" sz="3200" dirty="0"/>
              <a:t>of</a:t>
            </a:r>
            <a:r>
              <a:rPr lang="zh-CN" altLang="en-US" sz="3200" dirty="0"/>
              <a:t> </a:t>
            </a:r>
            <a:r>
              <a:rPr lang="en-US" altLang="zh-CN" sz="3200" dirty="0"/>
              <a:t>Free</a:t>
            </a:r>
            <a:r>
              <a:rPr lang="en-US" sz="3200" dirty="0"/>
              <a:t>: Privacy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4FAB73BC-B049-4115-A692-8D63A059BFB8}" type="slidenum">
              <a:rPr lang="en-US" smtClean="0"/>
              <a:t>4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3948" y="995023"/>
            <a:ext cx="2370044" cy="180948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566" y="1223435"/>
            <a:ext cx="2905126" cy="163360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6702" y="528480"/>
            <a:ext cx="3288411" cy="4920615"/>
          </a:xfrm>
          <a:prstGeom prst="rect">
            <a:avLst/>
          </a:prstGeom>
        </p:spPr>
      </p:pic>
      <p:pic>
        <p:nvPicPr>
          <p:cNvPr id="6" name="Picture 5" descr="Screen Shot 2016-09-22 at 4.07.38 P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331" y="2600076"/>
            <a:ext cx="6075854" cy="880758"/>
          </a:xfrm>
          <a:prstGeom prst="rect">
            <a:avLst/>
          </a:prstGeom>
        </p:spPr>
      </p:pic>
      <p:sp>
        <p:nvSpPr>
          <p:cNvPr id="3" name="AutoShape 2" descr="Facebook, News, Facebook says 100 developers may have improperly accessed user data">
            <a:extLst>
              <a:ext uri="{FF2B5EF4-FFF2-40B4-BE49-F238E27FC236}">
                <a16:creationId xmlns:a16="http://schemas.microsoft.com/office/drawing/2014/main" id="{3ACDD930-DFA8-4EF7-812F-9D22334DAB2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705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613F7CC8-BE89-43A9-ACD9-49F0BF9E05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712" y="3570265"/>
            <a:ext cx="3563888" cy="2004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5306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6088" y="1149856"/>
            <a:ext cx="8229600" cy="3771636"/>
          </a:xfrm>
        </p:spPr>
        <p:txBody>
          <a:bodyPr>
            <a:noAutofit/>
          </a:bodyPr>
          <a:lstStyle/>
          <a:p>
            <a:r>
              <a:rPr lang="en-US" altLang="zh-CN" sz="2000" b="0" dirty="0"/>
              <a:t>Data can </a:t>
            </a:r>
            <a:r>
              <a:rPr lang="en-US" altLang="zh-CN" sz="2000" b="0" dirty="0">
                <a:solidFill>
                  <a:srgbClr val="0096FF"/>
                </a:solidFill>
              </a:rPr>
              <a:t>be used everywhere</a:t>
            </a:r>
          </a:p>
          <a:p>
            <a:pPr lvl="1"/>
            <a:r>
              <a:rPr lang="en-US" altLang="zh-CN" sz="2000" dirty="0"/>
              <a:t>Risk management</a:t>
            </a:r>
          </a:p>
          <a:p>
            <a:pPr lvl="1"/>
            <a:r>
              <a:rPr lang="en-US" altLang="zh-CN" sz="2000" dirty="0"/>
              <a:t>Medicine</a:t>
            </a:r>
          </a:p>
          <a:p>
            <a:pPr lvl="1"/>
            <a:r>
              <a:rPr lang="en-US" altLang="zh-CN" sz="2000" dirty="0"/>
              <a:t>Recommended system</a:t>
            </a:r>
          </a:p>
          <a:p>
            <a:pPr lvl="1"/>
            <a:r>
              <a:rPr lang="en-US" altLang="zh-CN" sz="2000" dirty="0"/>
              <a:t>…</a:t>
            </a:r>
          </a:p>
          <a:p>
            <a:r>
              <a:rPr lang="en-US" altLang="zh-CN" sz="2000" b="0" dirty="0"/>
              <a:t>Data can </a:t>
            </a:r>
            <a:r>
              <a:rPr lang="en-US" altLang="zh-CN" sz="2000" b="0" dirty="0">
                <a:solidFill>
                  <a:srgbClr val="C00000"/>
                </a:solidFill>
              </a:rPr>
              <a:t>be stolen easily</a:t>
            </a:r>
          </a:p>
          <a:p>
            <a:pPr lvl="1"/>
            <a:r>
              <a:rPr lang="en-US" altLang="zh-CN" sz="2000" dirty="0"/>
              <a:t>Everyone who uses your data can steal it</a:t>
            </a:r>
          </a:p>
          <a:p>
            <a:endParaRPr lang="en-US" altLang="zh-CN" sz="2000" b="0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/>
              <a:t>Data Privacy</a:t>
            </a:r>
            <a:endParaRPr lang="zh-CN" altLang="en-US" sz="32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17045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sz="3200" dirty="0"/>
              <a:t>Common Attacks</a:t>
            </a:r>
            <a:endParaRPr kumimoji="1" lang="zh-CN" altLang="en-US" sz="32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C67D792-DCC4-6046-B893-19A61C0020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2609" y="1129308"/>
            <a:ext cx="8478782" cy="36724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1" lang="en-US" altLang="zh-CN" sz="1800" b="0" dirty="0"/>
              <a:t>An adversary may learn about data:</a:t>
            </a:r>
          </a:p>
          <a:p>
            <a:r>
              <a:rPr kumimoji="1" lang="en-US" altLang="zh-CN" sz="1800" b="0" dirty="0"/>
              <a:t>From ciphertext (</a:t>
            </a:r>
            <a:r>
              <a:rPr kumimoji="1" lang="en-US" altLang="zh-CN" sz="1800" b="0" dirty="0">
                <a:solidFill>
                  <a:srgbClr val="BE384B"/>
                </a:solidFill>
              </a:rPr>
              <a:t>ciphertext representation-based attack, e.g., order of values</a:t>
            </a:r>
            <a:r>
              <a:rPr kumimoji="1" lang="en-US" altLang="zh-CN" sz="1800" b="0" dirty="0"/>
              <a:t>)</a:t>
            </a:r>
          </a:p>
          <a:p>
            <a:r>
              <a:rPr kumimoji="1" lang="en-US" altLang="zh-CN" sz="1800" b="0" dirty="0"/>
              <a:t>From prior knowledge of data distribution (</a:t>
            </a:r>
            <a:r>
              <a:rPr kumimoji="1" lang="en-US" altLang="zh-CN" sz="1800" b="0" dirty="0">
                <a:solidFill>
                  <a:srgbClr val="BE384B"/>
                </a:solidFill>
              </a:rPr>
              <a:t>frequency-count attack</a:t>
            </a:r>
            <a:r>
              <a:rPr kumimoji="1" lang="en-US" altLang="zh-CN" sz="1800" b="0" dirty="0"/>
              <a:t>)</a:t>
            </a:r>
          </a:p>
          <a:p>
            <a:r>
              <a:rPr kumimoji="1" lang="en-US" altLang="zh-CN" sz="1800" b="0" dirty="0"/>
              <a:t>From knowledge of frequency of queries (</a:t>
            </a:r>
            <a:r>
              <a:rPr kumimoji="1" lang="en-US" altLang="zh-CN" sz="1800" b="0" dirty="0">
                <a:solidFill>
                  <a:srgbClr val="C00000"/>
                </a:solidFill>
              </a:rPr>
              <a:t>workload-skew attack</a:t>
            </a:r>
            <a:r>
              <a:rPr kumimoji="1" lang="en-US" altLang="zh-CN" sz="1800" b="0" dirty="0"/>
              <a:t>)</a:t>
            </a:r>
          </a:p>
          <a:p>
            <a:r>
              <a:rPr kumimoji="1" lang="en-US" altLang="zh-CN" sz="1800" b="0" dirty="0"/>
              <a:t>From the size of the output to a query (</a:t>
            </a:r>
            <a:r>
              <a:rPr kumimoji="1" lang="en-US" altLang="zh-CN" sz="1800" b="0" dirty="0">
                <a:solidFill>
                  <a:srgbClr val="C00000"/>
                </a:solidFill>
              </a:rPr>
              <a:t>output-size attack</a:t>
            </a:r>
            <a:r>
              <a:rPr kumimoji="1" lang="en-US" altLang="zh-CN" sz="1800" b="0" dirty="0"/>
              <a:t>)</a:t>
            </a:r>
          </a:p>
          <a:p>
            <a:r>
              <a:rPr kumimoji="1" lang="en-US" altLang="zh-CN" sz="1800" b="0" dirty="0"/>
              <a:t>From the access pattern used by the mechanism in answering a query (</a:t>
            </a:r>
            <a:r>
              <a:rPr kumimoji="1" lang="en-US" altLang="zh-CN" sz="1800" b="0" dirty="0">
                <a:solidFill>
                  <a:srgbClr val="C00000"/>
                </a:solidFill>
              </a:rPr>
              <a:t>access-pattern attack</a:t>
            </a:r>
            <a:r>
              <a:rPr kumimoji="1" lang="en-US" altLang="zh-CN" sz="1800" b="0" dirty="0"/>
              <a:t>)</a:t>
            </a:r>
          </a:p>
          <a:p>
            <a:r>
              <a:rPr kumimoji="1" lang="en-US" altLang="zh-CN" sz="1800" b="0" dirty="0"/>
              <a:t>From knowledge of queries that have executed (</a:t>
            </a:r>
            <a:r>
              <a:rPr kumimoji="1" lang="en-US" altLang="zh-CN" sz="1800" b="0" dirty="0">
                <a:solidFill>
                  <a:srgbClr val="C00000"/>
                </a:solidFill>
              </a:rPr>
              <a:t>search-pattern attack</a:t>
            </a:r>
            <a:r>
              <a:rPr kumimoji="1" lang="en-US" altLang="zh-CN" sz="1800" b="0" dirty="0"/>
              <a:t>)</a:t>
            </a:r>
            <a:endParaRPr kumimoji="1" lang="en" altLang="zh-CN" sz="1200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339C02C-DBB4-456F-8979-A825D0DA91D4}"/>
              </a:ext>
            </a:extLst>
          </p:cNvPr>
          <p:cNvSpPr/>
          <p:nvPr/>
        </p:nvSpPr>
        <p:spPr>
          <a:xfrm>
            <a:off x="438946" y="4945732"/>
            <a:ext cx="460949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rgbClr val="BE38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Mix with adversarial background knowledge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箭头: 右 6">
            <a:extLst>
              <a:ext uri="{FF2B5EF4-FFF2-40B4-BE49-F238E27FC236}">
                <a16:creationId xmlns:a16="http://schemas.microsoft.com/office/drawing/2014/main" id="{A2CF1719-0C84-4ABB-851B-AA0821D0826B}"/>
              </a:ext>
            </a:extLst>
          </p:cNvPr>
          <p:cNvSpPr/>
          <p:nvPr/>
        </p:nvSpPr>
        <p:spPr>
          <a:xfrm>
            <a:off x="5102933" y="4990788"/>
            <a:ext cx="576064" cy="279220"/>
          </a:xfrm>
          <a:prstGeom prst="right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77299939-053A-4AA3-BBB2-5E6F03EE1F05}"/>
              </a:ext>
            </a:extLst>
          </p:cNvPr>
          <p:cNvSpPr/>
          <p:nvPr/>
        </p:nvSpPr>
        <p:spPr>
          <a:xfrm>
            <a:off x="5733493" y="4945732"/>
            <a:ext cx="30149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rgbClr val="BE38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Privacy compromised!! 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93921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/>
              <a:t>Data Privacy</a:t>
            </a:r>
            <a:endParaRPr lang="zh-CN" altLang="en-US" sz="32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23528" y="1113328"/>
            <a:ext cx="8229600" cy="3771636"/>
          </a:xfrm>
        </p:spPr>
        <p:txBody>
          <a:bodyPr>
            <a:noAutofit/>
          </a:bodyPr>
          <a:lstStyle/>
          <a:p>
            <a:r>
              <a:rPr kumimoji="1" lang="en-US" altLang="zh-CN" sz="2000" b="0" dirty="0"/>
              <a:t>Will data be vulnerable to misuse?</a:t>
            </a:r>
            <a:endParaRPr lang="en-US" altLang="zh-CN" sz="2000" b="0" dirty="0"/>
          </a:p>
          <a:p>
            <a:r>
              <a:rPr lang="en-US" altLang="zh-CN" sz="2000" b="0" dirty="0"/>
              <a:t>What's the target of data privacy system?</a:t>
            </a:r>
          </a:p>
          <a:p>
            <a:pPr lvl="1"/>
            <a:r>
              <a:rPr lang="en-US" altLang="zh-CN" sz="2000" dirty="0"/>
              <a:t>Allow data to be used, and</a:t>
            </a:r>
          </a:p>
          <a:p>
            <a:pPr lvl="1"/>
            <a:r>
              <a:rPr lang="en-US" altLang="zh-CN" sz="2000" dirty="0">
                <a:solidFill>
                  <a:srgbClr val="C00000"/>
                </a:solidFill>
              </a:rPr>
              <a:t>Protect data</a:t>
            </a:r>
            <a:r>
              <a:rPr lang="zh-CN" altLang="en-US" sz="2000" dirty="0">
                <a:solidFill>
                  <a:srgbClr val="C00000"/>
                </a:solidFill>
              </a:rPr>
              <a:t> </a:t>
            </a:r>
            <a:r>
              <a:rPr lang="en-US" altLang="zh-CN" sz="2000" dirty="0">
                <a:solidFill>
                  <a:srgbClr val="C00000"/>
                </a:solidFill>
              </a:rPr>
              <a:t>from being stolen</a:t>
            </a:r>
          </a:p>
          <a:p>
            <a:r>
              <a:rPr lang="en-US" altLang="zh-CN" sz="2000" b="0" dirty="0"/>
              <a:t>What will be introduced?</a:t>
            </a:r>
          </a:p>
          <a:p>
            <a:pPr lvl="1"/>
            <a:r>
              <a:rPr lang="en-US" altLang="zh-CN" sz="2000" dirty="0"/>
              <a:t>Basic data privacy method </a:t>
            </a:r>
          </a:p>
          <a:p>
            <a:pPr lvl="2"/>
            <a:r>
              <a:rPr lang="en-US" altLang="zh-CN" dirty="0"/>
              <a:t>HE, ZKP, </a:t>
            </a:r>
            <a:r>
              <a:rPr lang="en-US" altLang="zh-CN" dirty="0" err="1"/>
              <a:t>sMPC</a:t>
            </a:r>
            <a:r>
              <a:rPr lang="en-US" altLang="zh-CN" dirty="0"/>
              <a:t>, SS, OT, GC, DP, TEE, …</a:t>
            </a:r>
          </a:p>
          <a:p>
            <a:pPr lvl="1"/>
            <a:r>
              <a:rPr lang="en-US" altLang="zh-CN" sz="2000" dirty="0"/>
              <a:t>Systems which try to enforce data privacy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61073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79A5E2AE-21D6-2E4C-A822-42AFBFCE6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Zero-Knowledge</a:t>
            </a:r>
            <a:r>
              <a:rPr lang="zh-CN" altLang="en-US" dirty="0"/>
              <a:t> </a:t>
            </a:r>
            <a:r>
              <a:rPr lang="en-US" altLang="zh-CN" dirty="0"/>
              <a:t>Proof</a:t>
            </a:r>
            <a:endParaRPr lang="zh-CN" altLang="en-US" dirty="0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FF6F98D9-0A70-3747-B98D-17683E2CF3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43747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kumimoji="1" lang="en-US" altLang="zh-CN" sz="3200" dirty="0"/>
              <a:t>Problem</a:t>
            </a:r>
            <a:endParaRPr kumimoji="1" lang="zh-CN" altLang="en-US" sz="32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45409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9</a:t>
            </a:fld>
            <a:endParaRPr lang="zh-CN" altLang="en-US"/>
          </a:p>
        </p:txBody>
      </p:sp>
      <p:pic>
        <p:nvPicPr>
          <p:cNvPr id="43" name="图片 42">
            <a:extLst>
              <a:ext uri="{FF2B5EF4-FFF2-40B4-BE49-F238E27FC236}">
                <a16:creationId xmlns:a16="http://schemas.microsoft.com/office/drawing/2014/main" id="{D215A05E-4BB2-49EB-969B-F89CD6CEC3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8956" y="2071314"/>
            <a:ext cx="720000" cy="720000"/>
          </a:xfrm>
          <a:prstGeom prst="rect">
            <a:avLst/>
          </a:prstGeom>
        </p:spPr>
      </p:pic>
      <p:pic>
        <p:nvPicPr>
          <p:cNvPr id="44" name="图片 43">
            <a:extLst>
              <a:ext uri="{FF2B5EF4-FFF2-40B4-BE49-F238E27FC236}">
                <a16:creationId xmlns:a16="http://schemas.microsoft.com/office/drawing/2014/main" id="{A2ECAAAC-D29F-474F-8162-E35832406A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6994" y="2105035"/>
            <a:ext cx="720000" cy="720000"/>
          </a:xfrm>
          <a:prstGeom prst="rect">
            <a:avLst/>
          </a:prstGeom>
        </p:spPr>
      </p:pic>
      <p:sp>
        <p:nvSpPr>
          <p:cNvPr id="45" name="对话气泡: 椭圆形 44">
            <a:extLst>
              <a:ext uri="{FF2B5EF4-FFF2-40B4-BE49-F238E27FC236}">
                <a16:creationId xmlns:a16="http://schemas.microsoft.com/office/drawing/2014/main" id="{7A841763-1264-4292-A38F-98F194B67585}"/>
              </a:ext>
            </a:extLst>
          </p:cNvPr>
          <p:cNvSpPr/>
          <p:nvPr/>
        </p:nvSpPr>
        <p:spPr>
          <a:xfrm>
            <a:off x="179512" y="1204593"/>
            <a:ext cx="2808312" cy="900442"/>
          </a:xfrm>
          <a:prstGeom prst="wedgeEllipseCallout">
            <a:avLst>
              <a:gd name="adj1" fmla="val 39777"/>
              <a:gd name="adj2" fmla="val 5869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kumimoji="1" lang="zh-CN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kumimoji="1" lang="zh-CN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kumimoji="1" lang="zh-CN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answer </a:t>
            </a:r>
            <a:r>
              <a:rPr kumimoji="1" lang="en-US" altLang="zh-CN" b="1" dirty="0">
                <a:solidFill>
                  <a:srgbClr val="C151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kumimoji="1"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the problem </a:t>
            </a:r>
            <a:r>
              <a:rPr kumimoji="1" lang="en-US" altLang="zh-CN" b="1" dirty="0">
                <a:solidFill>
                  <a:srgbClr val="C151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kumimoji="1"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kumimoji="1" lang="zh-CN" alt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对话气泡: 椭圆形 45">
            <a:extLst>
              <a:ext uri="{FF2B5EF4-FFF2-40B4-BE49-F238E27FC236}">
                <a16:creationId xmlns:a16="http://schemas.microsoft.com/office/drawing/2014/main" id="{1A8B6A12-45B2-4849-B2F2-64D9317FD84C}"/>
              </a:ext>
            </a:extLst>
          </p:cNvPr>
          <p:cNvSpPr/>
          <p:nvPr/>
        </p:nvSpPr>
        <p:spPr>
          <a:xfrm>
            <a:off x="5940152" y="1308986"/>
            <a:ext cx="2520280" cy="900442"/>
          </a:xfrm>
          <a:prstGeom prst="wedgeEllipseCallout">
            <a:avLst>
              <a:gd name="adj1" fmla="val -60092"/>
              <a:gd name="adj2" fmla="val 45642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It's impossible!</a:t>
            </a:r>
          </a:p>
          <a:p>
            <a:pPr algn="ctr"/>
            <a:r>
              <a:rPr kumimoji="1"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Prove it! </a:t>
            </a:r>
            <a:endParaRPr kumimoji="1" lang="zh-CN" alt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内容占位符 2">
            <a:extLst>
              <a:ext uri="{FF2B5EF4-FFF2-40B4-BE49-F238E27FC236}">
                <a16:creationId xmlns:a16="http://schemas.microsoft.com/office/drawing/2014/main" id="{8201323C-C566-4C64-93FE-1E49E085D697}"/>
              </a:ext>
            </a:extLst>
          </p:cNvPr>
          <p:cNvSpPr txBox="1">
            <a:spLocks/>
          </p:cNvSpPr>
          <p:nvPr/>
        </p:nvSpPr>
        <p:spPr>
          <a:xfrm>
            <a:off x="2638956" y="2664708"/>
            <a:ext cx="72000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Arial" panose="020B0604020202020204" pitchFamily="34" charset="0"/>
                <a:cs typeface="Arial" panose="020B0604020202020204" pitchFamily="34" charset="0"/>
              </a:rPr>
              <a:t>Alice</a:t>
            </a:r>
            <a:endParaRPr kumimoji="1" lang="en" altLang="zh-CN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内容占位符 2">
            <a:extLst>
              <a:ext uri="{FF2B5EF4-FFF2-40B4-BE49-F238E27FC236}">
                <a16:creationId xmlns:a16="http://schemas.microsoft.com/office/drawing/2014/main" id="{74723F99-6997-4F34-B150-1E24934B4330}"/>
              </a:ext>
            </a:extLst>
          </p:cNvPr>
          <p:cNvSpPr txBox="1">
            <a:spLocks/>
          </p:cNvSpPr>
          <p:nvPr/>
        </p:nvSpPr>
        <p:spPr>
          <a:xfrm>
            <a:off x="5046994" y="2686921"/>
            <a:ext cx="72008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Arial" panose="020B0604020202020204" pitchFamily="34" charset="0"/>
                <a:cs typeface="Arial" panose="020B0604020202020204" pitchFamily="34" charset="0"/>
              </a:rPr>
              <a:t>Bob</a:t>
            </a:r>
            <a:endParaRPr kumimoji="1" lang="en" altLang="zh-CN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9" name="直接箭头连接符 48">
            <a:extLst>
              <a:ext uri="{FF2B5EF4-FFF2-40B4-BE49-F238E27FC236}">
                <a16:creationId xmlns:a16="http://schemas.microsoft.com/office/drawing/2014/main" id="{122F889F-1C79-48BF-8C22-CAA9E310B67B}"/>
              </a:ext>
            </a:extLst>
          </p:cNvPr>
          <p:cNvCxnSpPr>
            <a:cxnSpLocks/>
          </p:cNvCxnSpPr>
          <p:nvPr/>
        </p:nvCxnSpPr>
        <p:spPr>
          <a:xfrm flipV="1">
            <a:off x="3320877" y="2569468"/>
            <a:ext cx="1764196" cy="1"/>
          </a:xfrm>
          <a:prstGeom prst="straightConnector1">
            <a:avLst/>
          </a:prstGeom>
          <a:ln w="15875">
            <a:solidFill>
              <a:schemeClr val="tx1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内容占位符 2">
            <a:extLst>
              <a:ext uri="{FF2B5EF4-FFF2-40B4-BE49-F238E27FC236}">
                <a16:creationId xmlns:a16="http://schemas.microsoft.com/office/drawing/2014/main" id="{A1BFC8AD-A899-4E37-8C62-1087B96796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742" y="3297802"/>
            <a:ext cx="8229600" cy="2558473"/>
          </a:xfrm>
        </p:spPr>
        <p:txBody>
          <a:bodyPr>
            <a:noAutofit/>
          </a:bodyPr>
          <a:lstStyle/>
          <a:p>
            <a:r>
              <a:rPr lang="en-US" altLang="zh-CN" sz="2000" b="0" dirty="0"/>
              <a:t>Alice tries to </a:t>
            </a:r>
            <a:r>
              <a:rPr lang="en-US" altLang="zh-CN" sz="2000" dirty="0">
                <a:solidFill>
                  <a:srgbClr val="C1514D"/>
                </a:solidFill>
              </a:rPr>
              <a:t>prove</a:t>
            </a:r>
            <a:r>
              <a:rPr lang="zh-CN" altLang="en-US" sz="2000" b="0" dirty="0">
                <a:solidFill>
                  <a:srgbClr val="C1514D"/>
                </a:solidFill>
              </a:rPr>
              <a:t> </a:t>
            </a:r>
            <a:r>
              <a:rPr lang="en-US" altLang="zh-CN" sz="2000" b="0" dirty="0">
                <a:solidFill>
                  <a:schemeClr val="tx1"/>
                </a:solidFill>
              </a:rPr>
              <a:t>to Bob </a:t>
            </a:r>
            <a:r>
              <a:rPr lang="en-US" altLang="zh-CN" sz="2000" b="0" dirty="0"/>
              <a:t>that she </a:t>
            </a:r>
            <a:r>
              <a:rPr lang="en-US" altLang="zh-CN" sz="2000" dirty="0"/>
              <a:t>has the answer of a difficult problem</a:t>
            </a:r>
            <a:r>
              <a:rPr lang="zh-CN" altLang="en-US" sz="2000" b="0" dirty="0"/>
              <a:t> </a:t>
            </a:r>
            <a:r>
              <a:rPr lang="en-US" altLang="zh-CN" sz="2000" b="0" dirty="0"/>
              <a:t>(e.g., a NP problem)</a:t>
            </a:r>
          </a:p>
          <a:p>
            <a:r>
              <a:rPr lang="en-US" altLang="zh-CN" sz="2000" b="0" dirty="0"/>
              <a:t>Naïve method: Sending A to Bob</a:t>
            </a:r>
            <a:endParaRPr lang="en-US" altLang="zh-CN" sz="1800" b="0" dirty="0"/>
          </a:p>
        </p:txBody>
      </p:sp>
      <p:sp>
        <p:nvSpPr>
          <p:cNvPr id="52" name="内容占位符 2">
            <a:extLst>
              <a:ext uri="{FF2B5EF4-FFF2-40B4-BE49-F238E27FC236}">
                <a16:creationId xmlns:a16="http://schemas.microsoft.com/office/drawing/2014/main" id="{9FF07F79-CCBD-4BD7-B200-A538099A7E86}"/>
              </a:ext>
            </a:extLst>
          </p:cNvPr>
          <p:cNvSpPr txBox="1">
            <a:spLocks/>
          </p:cNvSpPr>
          <p:nvPr/>
        </p:nvSpPr>
        <p:spPr>
          <a:xfrm>
            <a:off x="3635896" y="2140885"/>
            <a:ext cx="936104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2000" dirty="0">
                <a:solidFill>
                  <a:srgbClr val="C151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en-US" altLang="zh-CN" sz="18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1238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45409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10</a:t>
            </a:fld>
            <a:endParaRPr lang="zh-CN" altLang="en-US"/>
          </a:p>
        </p:txBody>
      </p:sp>
      <p:pic>
        <p:nvPicPr>
          <p:cNvPr id="43" name="图片 42">
            <a:extLst>
              <a:ext uri="{FF2B5EF4-FFF2-40B4-BE49-F238E27FC236}">
                <a16:creationId xmlns:a16="http://schemas.microsoft.com/office/drawing/2014/main" id="{D215A05E-4BB2-49EB-969B-F89CD6CEC3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8956" y="2071314"/>
            <a:ext cx="720000" cy="720000"/>
          </a:xfrm>
          <a:prstGeom prst="rect">
            <a:avLst/>
          </a:prstGeom>
        </p:spPr>
      </p:pic>
      <p:pic>
        <p:nvPicPr>
          <p:cNvPr id="44" name="图片 43">
            <a:extLst>
              <a:ext uri="{FF2B5EF4-FFF2-40B4-BE49-F238E27FC236}">
                <a16:creationId xmlns:a16="http://schemas.microsoft.com/office/drawing/2014/main" id="{A2ECAAAC-D29F-474F-8162-E35832406A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6994" y="2105035"/>
            <a:ext cx="720000" cy="720000"/>
          </a:xfrm>
          <a:prstGeom prst="rect">
            <a:avLst/>
          </a:prstGeom>
        </p:spPr>
      </p:pic>
      <p:sp>
        <p:nvSpPr>
          <p:cNvPr id="45" name="对话气泡: 椭圆形 44">
            <a:extLst>
              <a:ext uri="{FF2B5EF4-FFF2-40B4-BE49-F238E27FC236}">
                <a16:creationId xmlns:a16="http://schemas.microsoft.com/office/drawing/2014/main" id="{7A841763-1264-4292-A38F-98F194B67585}"/>
              </a:ext>
            </a:extLst>
          </p:cNvPr>
          <p:cNvSpPr/>
          <p:nvPr/>
        </p:nvSpPr>
        <p:spPr>
          <a:xfrm>
            <a:off x="179512" y="1204593"/>
            <a:ext cx="2808312" cy="900442"/>
          </a:xfrm>
          <a:prstGeom prst="wedgeEllipseCallout">
            <a:avLst>
              <a:gd name="adj1" fmla="val 39777"/>
              <a:gd name="adj2" fmla="val 5869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kumimoji="1" lang="zh-CN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kumimoji="1" lang="zh-CN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kumimoji="1" lang="zh-CN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answer </a:t>
            </a:r>
            <a:r>
              <a:rPr kumimoji="1" lang="en-US" altLang="zh-CN" b="1" dirty="0">
                <a:solidFill>
                  <a:srgbClr val="C151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kumimoji="1"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the problem </a:t>
            </a:r>
            <a:r>
              <a:rPr kumimoji="1" lang="en-US" altLang="zh-CN" b="1" dirty="0">
                <a:solidFill>
                  <a:srgbClr val="C151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kumimoji="1"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kumimoji="1" lang="zh-CN" alt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对话气泡: 椭圆形 45">
            <a:extLst>
              <a:ext uri="{FF2B5EF4-FFF2-40B4-BE49-F238E27FC236}">
                <a16:creationId xmlns:a16="http://schemas.microsoft.com/office/drawing/2014/main" id="{1A8B6A12-45B2-4849-B2F2-64D9317FD84C}"/>
              </a:ext>
            </a:extLst>
          </p:cNvPr>
          <p:cNvSpPr/>
          <p:nvPr/>
        </p:nvSpPr>
        <p:spPr>
          <a:xfrm>
            <a:off x="5940152" y="1308986"/>
            <a:ext cx="2520280" cy="900442"/>
          </a:xfrm>
          <a:prstGeom prst="wedgeEllipseCallout">
            <a:avLst>
              <a:gd name="adj1" fmla="val -60092"/>
              <a:gd name="adj2" fmla="val 45642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Thanks!</a:t>
            </a:r>
          </a:p>
          <a:p>
            <a:pPr algn="ctr"/>
            <a:r>
              <a:rPr kumimoji="1"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Now, I have the answer </a:t>
            </a:r>
            <a:r>
              <a:rPr kumimoji="1" lang="en-US" altLang="zh-CN" b="1" dirty="0">
                <a:solidFill>
                  <a:srgbClr val="C151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kumimoji="1"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zh-CN" alt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内容占位符 2">
            <a:extLst>
              <a:ext uri="{FF2B5EF4-FFF2-40B4-BE49-F238E27FC236}">
                <a16:creationId xmlns:a16="http://schemas.microsoft.com/office/drawing/2014/main" id="{8201323C-C566-4C64-93FE-1E49E085D697}"/>
              </a:ext>
            </a:extLst>
          </p:cNvPr>
          <p:cNvSpPr txBox="1">
            <a:spLocks/>
          </p:cNvSpPr>
          <p:nvPr/>
        </p:nvSpPr>
        <p:spPr>
          <a:xfrm>
            <a:off x="2638956" y="2664708"/>
            <a:ext cx="72000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Arial" panose="020B0604020202020204" pitchFamily="34" charset="0"/>
                <a:cs typeface="Arial" panose="020B0604020202020204" pitchFamily="34" charset="0"/>
              </a:rPr>
              <a:t>Alice</a:t>
            </a:r>
            <a:endParaRPr kumimoji="1" lang="en" altLang="zh-CN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内容占位符 2">
            <a:extLst>
              <a:ext uri="{FF2B5EF4-FFF2-40B4-BE49-F238E27FC236}">
                <a16:creationId xmlns:a16="http://schemas.microsoft.com/office/drawing/2014/main" id="{74723F99-6997-4F34-B150-1E24934B4330}"/>
              </a:ext>
            </a:extLst>
          </p:cNvPr>
          <p:cNvSpPr txBox="1">
            <a:spLocks/>
          </p:cNvSpPr>
          <p:nvPr/>
        </p:nvSpPr>
        <p:spPr>
          <a:xfrm>
            <a:off x="5046994" y="2686921"/>
            <a:ext cx="72008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Arial" panose="020B0604020202020204" pitchFamily="34" charset="0"/>
                <a:cs typeface="Arial" panose="020B0604020202020204" pitchFamily="34" charset="0"/>
              </a:rPr>
              <a:t>Bob</a:t>
            </a:r>
            <a:endParaRPr kumimoji="1" lang="en" altLang="zh-CN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9" name="直接箭头连接符 48">
            <a:extLst>
              <a:ext uri="{FF2B5EF4-FFF2-40B4-BE49-F238E27FC236}">
                <a16:creationId xmlns:a16="http://schemas.microsoft.com/office/drawing/2014/main" id="{122F889F-1C79-48BF-8C22-CAA9E310B67B}"/>
              </a:ext>
            </a:extLst>
          </p:cNvPr>
          <p:cNvCxnSpPr>
            <a:cxnSpLocks/>
          </p:cNvCxnSpPr>
          <p:nvPr/>
        </p:nvCxnSpPr>
        <p:spPr>
          <a:xfrm flipV="1">
            <a:off x="3320877" y="2569468"/>
            <a:ext cx="1764196" cy="1"/>
          </a:xfrm>
          <a:prstGeom prst="straightConnector1">
            <a:avLst/>
          </a:prstGeom>
          <a:ln w="15875">
            <a:solidFill>
              <a:schemeClr val="tx1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内容占位符 2">
            <a:extLst>
              <a:ext uri="{FF2B5EF4-FFF2-40B4-BE49-F238E27FC236}">
                <a16:creationId xmlns:a16="http://schemas.microsoft.com/office/drawing/2014/main" id="{A1BFC8AD-A899-4E37-8C62-1087B96796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742" y="3297802"/>
            <a:ext cx="8229600" cy="2558473"/>
          </a:xfrm>
        </p:spPr>
        <p:txBody>
          <a:bodyPr>
            <a:noAutofit/>
          </a:bodyPr>
          <a:lstStyle/>
          <a:p>
            <a:r>
              <a:rPr lang="en-US" altLang="zh-CN" sz="2000" b="0" dirty="0"/>
              <a:t>Alice tries to </a:t>
            </a:r>
            <a:r>
              <a:rPr lang="en-US" altLang="zh-CN" sz="2000" dirty="0">
                <a:solidFill>
                  <a:srgbClr val="C1514D"/>
                </a:solidFill>
              </a:rPr>
              <a:t>prove</a:t>
            </a:r>
            <a:r>
              <a:rPr lang="zh-CN" altLang="en-US" sz="2000" b="0" dirty="0">
                <a:solidFill>
                  <a:srgbClr val="C1514D"/>
                </a:solidFill>
              </a:rPr>
              <a:t> </a:t>
            </a:r>
            <a:r>
              <a:rPr lang="en-US" altLang="zh-CN" sz="2000" b="0" dirty="0">
                <a:solidFill>
                  <a:schemeClr val="tx1"/>
                </a:solidFill>
              </a:rPr>
              <a:t>to Bob </a:t>
            </a:r>
            <a:r>
              <a:rPr lang="en-US" altLang="zh-CN" sz="2000" b="0" dirty="0"/>
              <a:t>that she </a:t>
            </a:r>
            <a:r>
              <a:rPr lang="en-US" altLang="zh-CN" sz="2000" dirty="0"/>
              <a:t>has the answer of a difficult problem</a:t>
            </a:r>
            <a:r>
              <a:rPr lang="zh-CN" altLang="en-US" sz="2000" b="0" dirty="0"/>
              <a:t> </a:t>
            </a:r>
            <a:r>
              <a:rPr lang="en-US" altLang="zh-CN" sz="2000" b="0" dirty="0"/>
              <a:t>(e.g., a NP problem)</a:t>
            </a:r>
          </a:p>
          <a:p>
            <a:r>
              <a:rPr lang="en-US" altLang="zh-CN" sz="2000" b="0" dirty="0"/>
              <a:t>Naïve method: Sending A to Bob</a:t>
            </a:r>
          </a:p>
          <a:p>
            <a:pPr lvl="1"/>
            <a:r>
              <a:rPr lang="en-US" altLang="zh-CN" sz="1600" dirty="0"/>
              <a:t>Problem: Bob will get the answer A</a:t>
            </a:r>
            <a:endParaRPr lang="en-US" altLang="zh-CN" sz="1600" b="0" dirty="0"/>
          </a:p>
        </p:txBody>
      </p:sp>
      <p:sp>
        <p:nvSpPr>
          <p:cNvPr id="52" name="内容占位符 2">
            <a:extLst>
              <a:ext uri="{FF2B5EF4-FFF2-40B4-BE49-F238E27FC236}">
                <a16:creationId xmlns:a16="http://schemas.microsoft.com/office/drawing/2014/main" id="{9FF07F79-CCBD-4BD7-B200-A538099A7E86}"/>
              </a:ext>
            </a:extLst>
          </p:cNvPr>
          <p:cNvSpPr txBox="1">
            <a:spLocks/>
          </p:cNvSpPr>
          <p:nvPr/>
        </p:nvSpPr>
        <p:spPr>
          <a:xfrm>
            <a:off x="3635896" y="2140885"/>
            <a:ext cx="936104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2000" dirty="0">
                <a:solidFill>
                  <a:srgbClr val="C151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en-US" altLang="zh-CN" sz="18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标题 1">
            <a:extLst>
              <a:ext uri="{FF2B5EF4-FFF2-40B4-BE49-F238E27FC236}">
                <a16:creationId xmlns:a16="http://schemas.microsoft.com/office/drawing/2014/main" id="{5497E63F-9130-4673-9687-29D0CF6DF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kumimoji="1" lang="en-US" altLang="zh-CN" sz="3200" dirty="0"/>
              <a:t>Problem</a:t>
            </a:r>
            <a:endParaRPr kumimoji="1"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5527396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kumimoji="1" lang="en-US" altLang="zh-CN" sz="3200" dirty="0"/>
              <a:t>Zero-Knowledge Proof (ZKP)</a:t>
            </a:r>
            <a:endParaRPr kumimoji="1" lang="zh-CN" altLang="en-US" sz="32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45409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11</a:t>
            </a:fld>
            <a:endParaRPr lang="zh-CN" altLang="en-US"/>
          </a:p>
        </p:txBody>
      </p:sp>
      <p:pic>
        <p:nvPicPr>
          <p:cNvPr id="43" name="图片 42">
            <a:extLst>
              <a:ext uri="{FF2B5EF4-FFF2-40B4-BE49-F238E27FC236}">
                <a16:creationId xmlns:a16="http://schemas.microsoft.com/office/drawing/2014/main" id="{D215A05E-4BB2-49EB-969B-F89CD6CEC3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8956" y="2071314"/>
            <a:ext cx="720000" cy="720000"/>
          </a:xfrm>
          <a:prstGeom prst="rect">
            <a:avLst/>
          </a:prstGeom>
        </p:spPr>
      </p:pic>
      <p:pic>
        <p:nvPicPr>
          <p:cNvPr id="44" name="图片 43">
            <a:extLst>
              <a:ext uri="{FF2B5EF4-FFF2-40B4-BE49-F238E27FC236}">
                <a16:creationId xmlns:a16="http://schemas.microsoft.com/office/drawing/2014/main" id="{A2ECAAAC-D29F-474F-8162-E35832406A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6994" y="2105035"/>
            <a:ext cx="720000" cy="720000"/>
          </a:xfrm>
          <a:prstGeom prst="rect">
            <a:avLst/>
          </a:prstGeom>
        </p:spPr>
      </p:pic>
      <p:sp>
        <p:nvSpPr>
          <p:cNvPr id="45" name="对话气泡: 椭圆形 44">
            <a:extLst>
              <a:ext uri="{FF2B5EF4-FFF2-40B4-BE49-F238E27FC236}">
                <a16:creationId xmlns:a16="http://schemas.microsoft.com/office/drawing/2014/main" id="{7A841763-1264-4292-A38F-98F194B67585}"/>
              </a:ext>
            </a:extLst>
          </p:cNvPr>
          <p:cNvSpPr/>
          <p:nvPr/>
        </p:nvSpPr>
        <p:spPr>
          <a:xfrm>
            <a:off x="179512" y="1204593"/>
            <a:ext cx="2808312" cy="900442"/>
          </a:xfrm>
          <a:prstGeom prst="wedgeEllipseCallout">
            <a:avLst>
              <a:gd name="adj1" fmla="val 39777"/>
              <a:gd name="adj2" fmla="val 5869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kumimoji="1" lang="zh-CN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kumimoji="1" lang="zh-CN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kumimoji="1" lang="zh-CN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answer </a:t>
            </a:r>
            <a:r>
              <a:rPr kumimoji="1" lang="en-US" altLang="zh-CN" b="1" dirty="0">
                <a:solidFill>
                  <a:srgbClr val="C151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kumimoji="1"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the problem </a:t>
            </a:r>
            <a:r>
              <a:rPr kumimoji="1" lang="en-US" altLang="zh-CN" b="1" dirty="0">
                <a:solidFill>
                  <a:srgbClr val="C151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kumimoji="1"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kumimoji="1" lang="zh-CN" alt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对话气泡: 椭圆形 45">
            <a:extLst>
              <a:ext uri="{FF2B5EF4-FFF2-40B4-BE49-F238E27FC236}">
                <a16:creationId xmlns:a16="http://schemas.microsoft.com/office/drawing/2014/main" id="{1A8B6A12-45B2-4849-B2F2-64D9317FD84C}"/>
              </a:ext>
            </a:extLst>
          </p:cNvPr>
          <p:cNvSpPr/>
          <p:nvPr/>
        </p:nvSpPr>
        <p:spPr>
          <a:xfrm>
            <a:off x="5940152" y="1308986"/>
            <a:ext cx="2520280" cy="900442"/>
          </a:xfrm>
          <a:prstGeom prst="wedgeEllipseCallout">
            <a:avLst>
              <a:gd name="adj1" fmla="val -60092"/>
              <a:gd name="adj2" fmla="val 45642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Thanks!</a:t>
            </a:r>
          </a:p>
          <a:p>
            <a:pPr algn="ctr"/>
            <a:r>
              <a:rPr kumimoji="1"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Now, I have the answer </a:t>
            </a:r>
            <a:r>
              <a:rPr kumimoji="1" lang="en-US" altLang="zh-CN" b="1" dirty="0">
                <a:solidFill>
                  <a:srgbClr val="C151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kumimoji="1"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zh-CN" alt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内容占位符 2">
            <a:extLst>
              <a:ext uri="{FF2B5EF4-FFF2-40B4-BE49-F238E27FC236}">
                <a16:creationId xmlns:a16="http://schemas.microsoft.com/office/drawing/2014/main" id="{8201323C-C566-4C64-93FE-1E49E085D697}"/>
              </a:ext>
            </a:extLst>
          </p:cNvPr>
          <p:cNvSpPr txBox="1">
            <a:spLocks/>
          </p:cNvSpPr>
          <p:nvPr/>
        </p:nvSpPr>
        <p:spPr>
          <a:xfrm>
            <a:off x="2638956" y="2664708"/>
            <a:ext cx="72000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Arial" panose="020B0604020202020204" pitchFamily="34" charset="0"/>
                <a:cs typeface="Arial" panose="020B0604020202020204" pitchFamily="34" charset="0"/>
              </a:rPr>
              <a:t>Alice</a:t>
            </a:r>
            <a:endParaRPr kumimoji="1" lang="en" altLang="zh-CN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内容占位符 2">
            <a:extLst>
              <a:ext uri="{FF2B5EF4-FFF2-40B4-BE49-F238E27FC236}">
                <a16:creationId xmlns:a16="http://schemas.microsoft.com/office/drawing/2014/main" id="{74723F99-6997-4F34-B150-1E24934B4330}"/>
              </a:ext>
            </a:extLst>
          </p:cNvPr>
          <p:cNvSpPr txBox="1">
            <a:spLocks/>
          </p:cNvSpPr>
          <p:nvPr/>
        </p:nvSpPr>
        <p:spPr>
          <a:xfrm>
            <a:off x="5046994" y="2686921"/>
            <a:ext cx="72008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Arial" panose="020B0604020202020204" pitchFamily="34" charset="0"/>
                <a:cs typeface="Arial" panose="020B0604020202020204" pitchFamily="34" charset="0"/>
              </a:rPr>
              <a:t>Bob</a:t>
            </a:r>
            <a:endParaRPr kumimoji="1" lang="en" altLang="zh-CN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9" name="直接箭头连接符 48">
            <a:extLst>
              <a:ext uri="{FF2B5EF4-FFF2-40B4-BE49-F238E27FC236}">
                <a16:creationId xmlns:a16="http://schemas.microsoft.com/office/drawing/2014/main" id="{122F889F-1C79-48BF-8C22-CAA9E310B67B}"/>
              </a:ext>
            </a:extLst>
          </p:cNvPr>
          <p:cNvCxnSpPr>
            <a:cxnSpLocks/>
          </p:cNvCxnSpPr>
          <p:nvPr/>
        </p:nvCxnSpPr>
        <p:spPr>
          <a:xfrm flipV="1">
            <a:off x="3320877" y="2569468"/>
            <a:ext cx="1764196" cy="1"/>
          </a:xfrm>
          <a:prstGeom prst="straightConnector1">
            <a:avLst/>
          </a:prstGeom>
          <a:ln w="15875">
            <a:solidFill>
              <a:schemeClr val="tx1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内容占位符 2">
            <a:extLst>
              <a:ext uri="{FF2B5EF4-FFF2-40B4-BE49-F238E27FC236}">
                <a16:creationId xmlns:a16="http://schemas.microsoft.com/office/drawing/2014/main" id="{A1BFC8AD-A899-4E37-8C62-1087B96796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3185155"/>
            <a:ext cx="8229600" cy="2558473"/>
          </a:xfrm>
        </p:spPr>
        <p:txBody>
          <a:bodyPr>
            <a:noAutofit/>
          </a:bodyPr>
          <a:lstStyle/>
          <a:p>
            <a:r>
              <a:rPr lang="en-US" altLang="zh-CN" sz="2000" b="0" dirty="0"/>
              <a:t>Alice tries to </a:t>
            </a:r>
            <a:r>
              <a:rPr lang="en-US" altLang="zh-CN" sz="2000" dirty="0">
                <a:solidFill>
                  <a:srgbClr val="C1514D"/>
                </a:solidFill>
              </a:rPr>
              <a:t>prove</a:t>
            </a:r>
            <a:r>
              <a:rPr lang="zh-CN" altLang="en-US" sz="2000" b="0" dirty="0">
                <a:solidFill>
                  <a:srgbClr val="C1514D"/>
                </a:solidFill>
              </a:rPr>
              <a:t> </a:t>
            </a:r>
            <a:r>
              <a:rPr lang="en-US" altLang="zh-CN" sz="2000" b="0" dirty="0">
                <a:solidFill>
                  <a:schemeClr val="tx1"/>
                </a:solidFill>
              </a:rPr>
              <a:t>to Bob </a:t>
            </a:r>
            <a:r>
              <a:rPr lang="en-US" altLang="zh-CN" sz="2000" b="0" dirty="0"/>
              <a:t>that she </a:t>
            </a:r>
            <a:r>
              <a:rPr lang="en-US" altLang="zh-CN" sz="2000" dirty="0"/>
              <a:t>has the answer of a difficult problem</a:t>
            </a:r>
            <a:r>
              <a:rPr lang="zh-CN" altLang="en-US" sz="2000" b="0" dirty="0"/>
              <a:t> </a:t>
            </a:r>
            <a:r>
              <a:rPr lang="en-US" altLang="zh-CN" sz="2000" b="0" dirty="0"/>
              <a:t>(e.g., a NP problem)</a:t>
            </a:r>
          </a:p>
          <a:p>
            <a:r>
              <a:rPr lang="en-US" altLang="zh-CN" sz="2000" b="0" dirty="0"/>
              <a:t>Zero-Knowledge Proof</a:t>
            </a:r>
          </a:p>
          <a:p>
            <a:pPr lvl="1"/>
            <a:r>
              <a:rPr lang="en-US" altLang="zh-CN" sz="1800" b="1" dirty="0"/>
              <a:t>Completeness</a:t>
            </a:r>
            <a:r>
              <a:rPr lang="en-US" altLang="zh-CN" sz="1800" dirty="0"/>
              <a:t>: Alice </a:t>
            </a:r>
            <a:r>
              <a:rPr lang="en-US" altLang="zh-CN" sz="1800" dirty="0">
                <a:solidFill>
                  <a:srgbClr val="C1514D"/>
                </a:solidFill>
              </a:rPr>
              <a:t>can</a:t>
            </a:r>
            <a:r>
              <a:rPr lang="en-US" altLang="zh-CN" sz="1800" dirty="0"/>
              <a:t> construct the proof if she has A</a:t>
            </a:r>
          </a:p>
          <a:p>
            <a:pPr lvl="1"/>
            <a:r>
              <a:rPr lang="en-US" altLang="zh-CN" sz="1800" b="1" dirty="0"/>
              <a:t>Soundness</a:t>
            </a:r>
            <a:r>
              <a:rPr lang="en-US" altLang="zh-CN" sz="1800" dirty="0"/>
              <a:t>: Alice </a:t>
            </a:r>
            <a:r>
              <a:rPr lang="en-US" altLang="zh-CN" sz="1800" dirty="0">
                <a:solidFill>
                  <a:srgbClr val="C1514D"/>
                </a:solidFill>
              </a:rPr>
              <a:t>cannot</a:t>
            </a:r>
            <a:r>
              <a:rPr lang="en-US" altLang="zh-CN" sz="1800" dirty="0"/>
              <a:t> construct the proof if she doesn't have A</a:t>
            </a:r>
          </a:p>
          <a:p>
            <a:pPr lvl="1"/>
            <a:r>
              <a:rPr lang="en-US" altLang="zh-CN" sz="1800" b="1" dirty="0"/>
              <a:t>Zero-knowledge</a:t>
            </a:r>
            <a:r>
              <a:rPr lang="en-US" altLang="zh-CN" sz="1800" dirty="0"/>
              <a:t>: Bob </a:t>
            </a:r>
            <a:r>
              <a:rPr lang="en-US" altLang="zh-CN" sz="1800" dirty="0">
                <a:solidFill>
                  <a:srgbClr val="C00000"/>
                </a:solidFill>
              </a:rPr>
              <a:t>knows nothing about A</a:t>
            </a:r>
          </a:p>
        </p:txBody>
      </p:sp>
      <p:sp>
        <p:nvSpPr>
          <p:cNvPr id="52" name="内容占位符 2">
            <a:extLst>
              <a:ext uri="{FF2B5EF4-FFF2-40B4-BE49-F238E27FC236}">
                <a16:creationId xmlns:a16="http://schemas.microsoft.com/office/drawing/2014/main" id="{9FF07F79-CCBD-4BD7-B200-A538099A7E86}"/>
              </a:ext>
            </a:extLst>
          </p:cNvPr>
          <p:cNvSpPr txBox="1">
            <a:spLocks/>
          </p:cNvSpPr>
          <p:nvPr/>
        </p:nvSpPr>
        <p:spPr>
          <a:xfrm>
            <a:off x="3635896" y="2528099"/>
            <a:ext cx="936104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proof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53A184E-F902-4412-8728-75605D1BCE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5194" y="2050592"/>
            <a:ext cx="477507" cy="477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8420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kumimoji="1" lang="en-US" altLang="zh-CN" sz="3200" dirty="0"/>
              <a:t>Zero-Knowledge Proof (ZKP)</a:t>
            </a:r>
            <a:endParaRPr kumimoji="1" lang="zh-CN" altLang="en-US" sz="32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45409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12</a:t>
            </a:fld>
            <a:endParaRPr lang="zh-CN" altLang="en-US"/>
          </a:p>
        </p:txBody>
      </p:sp>
      <p:pic>
        <p:nvPicPr>
          <p:cNvPr id="43" name="图片 42">
            <a:extLst>
              <a:ext uri="{FF2B5EF4-FFF2-40B4-BE49-F238E27FC236}">
                <a16:creationId xmlns:a16="http://schemas.microsoft.com/office/drawing/2014/main" id="{D215A05E-4BB2-49EB-969B-F89CD6CEC3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0782" y="1993404"/>
            <a:ext cx="720000" cy="720000"/>
          </a:xfrm>
          <a:prstGeom prst="rect">
            <a:avLst/>
          </a:prstGeom>
        </p:spPr>
      </p:pic>
      <p:pic>
        <p:nvPicPr>
          <p:cNvPr id="44" name="图片 43">
            <a:extLst>
              <a:ext uri="{FF2B5EF4-FFF2-40B4-BE49-F238E27FC236}">
                <a16:creationId xmlns:a16="http://schemas.microsoft.com/office/drawing/2014/main" id="{A2ECAAAC-D29F-474F-8162-E35832406A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993404"/>
            <a:ext cx="720000" cy="720000"/>
          </a:xfrm>
          <a:prstGeom prst="rect">
            <a:avLst/>
          </a:prstGeom>
        </p:spPr>
      </p:pic>
      <p:sp>
        <p:nvSpPr>
          <p:cNvPr id="47" name="内容占位符 2">
            <a:extLst>
              <a:ext uri="{FF2B5EF4-FFF2-40B4-BE49-F238E27FC236}">
                <a16:creationId xmlns:a16="http://schemas.microsoft.com/office/drawing/2014/main" id="{8201323C-C566-4C64-93FE-1E49E085D697}"/>
              </a:ext>
            </a:extLst>
          </p:cNvPr>
          <p:cNvSpPr txBox="1">
            <a:spLocks/>
          </p:cNvSpPr>
          <p:nvPr/>
        </p:nvSpPr>
        <p:spPr>
          <a:xfrm>
            <a:off x="2080782" y="2586798"/>
            <a:ext cx="72000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Arial" panose="020B0604020202020204" pitchFamily="34" charset="0"/>
                <a:cs typeface="Arial" panose="020B0604020202020204" pitchFamily="34" charset="0"/>
              </a:rPr>
              <a:t>Alice</a:t>
            </a:r>
            <a:endParaRPr kumimoji="1" lang="en" altLang="zh-CN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内容占位符 2">
            <a:extLst>
              <a:ext uri="{FF2B5EF4-FFF2-40B4-BE49-F238E27FC236}">
                <a16:creationId xmlns:a16="http://schemas.microsoft.com/office/drawing/2014/main" id="{74723F99-6997-4F34-B150-1E24934B4330}"/>
              </a:ext>
            </a:extLst>
          </p:cNvPr>
          <p:cNvSpPr txBox="1">
            <a:spLocks/>
          </p:cNvSpPr>
          <p:nvPr/>
        </p:nvSpPr>
        <p:spPr>
          <a:xfrm>
            <a:off x="5508104" y="2575290"/>
            <a:ext cx="72008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Arial" panose="020B0604020202020204" pitchFamily="34" charset="0"/>
                <a:cs typeface="Arial" panose="020B0604020202020204" pitchFamily="34" charset="0"/>
              </a:rPr>
              <a:t>Bob</a:t>
            </a:r>
            <a:endParaRPr kumimoji="1" lang="en" altLang="zh-CN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9" name="直接箭头连接符 48">
            <a:extLst>
              <a:ext uri="{FF2B5EF4-FFF2-40B4-BE49-F238E27FC236}">
                <a16:creationId xmlns:a16="http://schemas.microsoft.com/office/drawing/2014/main" id="{122F889F-1C79-48BF-8C22-CAA9E310B67B}"/>
              </a:ext>
            </a:extLst>
          </p:cNvPr>
          <p:cNvCxnSpPr>
            <a:cxnSpLocks/>
          </p:cNvCxnSpPr>
          <p:nvPr/>
        </p:nvCxnSpPr>
        <p:spPr>
          <a:xfrm flipV="1">
            <a:off x="3310070" y="3650637"/>
            <a:ext cx="1764196" cy="1"/>
          </a:xfrm>
          <a:prstGeom prst="straightConnector1">
            <a:avLst/>
          </a:prstGeom>
          <a:ln w="15875">
            <a:solidFill>
              <a:schemeClr val="tx1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内容占位符 2">
            <a:extLst>
              <a:ext uri="{FF2B5EF4-FFF2-40B4-BE49-F238E27FC236}">
                <a16:creationId xmlns:a16="http://schemas.microsoft.com/office/drawing/2014/main" id="{A1BFC8AD-A899-4E37-8C62-1087B96796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137611"/>
            <a:ext cx="8640960" cy="44583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2000" b="0" dirty="0"/>
              <a:t>Scenario: Alice has Bob's public key. Alice wants Bob to prove his identity.</a:t>
            </a:r>
            <a:endParaRPr lang="en-US" altLang="zh-CN" sz="1800" dirty="0">
              <a:solidFill>
                <a:srgbClr val="C00000"/>
              </a:solidFill>
            </a:endParaRPr>
          </a:p>
        </p:txBody>
      </p:sp>
      <p:sp>
        <p:nvSpPr>
          <p:cNvPr id="52" name="内容占位符 2">
            <a:extLst>
              <a:ext uri="{FF2B5EF4-FFF2-40B4-BE49-F238E27FC236}">
                <a16:creationId xmlns:a16="http://schemas.microsoft.com/office/drawing/2014/main" id="{9FF07F79-CCBD-4BD7-B200-A538099A7E86}"/>
              </a:ext>
            </a:extLst>
          </p:cNvPr>
          <p:cNvSpPr txBox="1">
            <a:spLocks/>
          </p:cNvSpPr>
          <p:nvPr/>
        </p:nvSpPr>
        <p:spPr>
          <a:xfrm>
            <a:off x="1450672" y="2971198"/>
            <a:ext cx="198022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Bob's public key</a:t>
            </a:r>
          </a:p>
        </p:txBody>
      </p:sp>
      <p:sp>
        <p:nvSpPr>
          <p:cNvPr id="16" name="内容占位符 2">
            <a:extLst>
              <a:ext uri="{FF2B5EF4-FFF2-40B4-BE49-F238E27FC236}">
                <a16:creationId xmlns:a16="http://schemas.microsoft.com/office/drawing/2014/main" id="{A7F57F99-8816-478B-8C37-889B2DB9304C}"/>
              </a:ext>
            </a:extLst>
          </p:cNvPr>
          <p:cNvSpPr txBox="1">
            <a:spLocks/>
          </p:cNvSpPr>
          <p:nvPr/>
        </p:nvSpPr>
        <p:spPr>
          <a:xfrm>
            <a:off x="4877994" y="2989821"/>
            <a:ext cx="198022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Bob's private key</a:t>
            </a:r>
          </a:p>
        </p:txBody>
      </p:sp>
      <p:sp>
        <p:nvSpPr>
          <p:cNvPr id="17" name="内容占位符 2">
            <a:extLst>
              <a:ext uri="{FF2B5EF4-FFF2-40B4-BE49-F238E27FC236}">
                <a16:creationId xmlns:a16="http://schemas.microsoft.com/office/drawing/2014/main" id="{9E5838D8-DBCE-4737-A28D-32EBE2F2CA55}"/>
              </a:ext>
            </a:extLst>
          </p:cNvPr>
          <p:cNvSpPr txBox="1">
            <a:spLocks/>
          </p:cNvSpPr>
          <p:nvPr/>
        </p:nvSpPr>
        <p:spPr>
          <a:xfrm>
            <a:off x="3202058" y="3293239"/>
            <a:ext cx="198022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random value r</a:t>
            </a:r>
          </a:p>
        </p:txBody>
      </p:sp>
      <p:sp>
        <p:nvSpPr>
          <p:cNvPr id="18" name="内容占位符 2">
            <a:extLst>
              <a:ext uri="{FF2B5EF4-FFF2-40B4-BE49-F238E27FC236}">
                <a16:creationId xmlns:a16="http://schemas.microsoft.com/office/drawing/2014/main" id="{DE9DE4A1-F90E-4A9C-A016-387EEFBBE85B}"/>
              </a:ext>
            </a:extLst>
          </p:cNvPr>
          <p:cNvSpPr txBox="1">
            <a:spLocks/>
          </p:cNvSpPr>
          <p:nvPr/>
        </p:nvSpPr>
        <p:spPr>
          <a:xfrm>
            <a:off x="4995124" y="3711566"/>
            <a:ext cx="198022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E(r) ← Enc(r, </a:t>
            </a:r>
            <a:r>
              <a:rPr lang="en-US" altLang="zh-CN" sz="16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</a:t>
            </a:r>
            <a:r>
              <a:rPr lang="en-US" altLang="zh-CN" sz="1600" b="0" baseline="-25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prv</a:t>
            </a:r>
            <a:r>
              <a:rPr lang="en-US" altLang="zh-CN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cxnSp>
        <p:nvCxnSpPr>
          <p:cNvPr id="19" name="直接箭头连接符 18">
            <a:extLst>
              <a:ext uri="{FF2B5EF4-FFF2-40B4-BE49-F238E27FC236}">
                <a16:creationId xmlns:a16="http://schemas.microsoft.com/office/drawing/2014/main" id="{48310EB1-AE94-4019-BCA9-5BA26B509A4B}"/>
              </a:ext>
            </a:extLst>
          </p:cNvPr>
          <p:cNvCxnSpPr>
            <a:cxnSpLocks/>
          </p:cNvCxnSpPr>
          <p:nvPr/>
        </p:nvCxnSpPr>
        <p:spPr>
          <a:xfrm flipV="1">
            <a:off x="3310070" y="4231407"/>
            <a:ext cx="1764196" cy="1"/>
          </a:xfrm>
          <a:prstGeom prst="straightConnector1">
            <a:avLst/>
          </a:prstGeom>
          <a:ln w="15875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内容占位符 2">
            <a:extLst>
              <a:ext uri="{FF2B5EF4-FFF2-40B4-BE49-F238E27FC236}">
                <a16:creationId xmlns:a16="http://schemas.microsoft.com/office/drawing/2014/main" id="{98701CA7-8EB8-456F-9E40-633EE6BC4658}"/>
              </a:ext>
            </a:extLst>
          </p:cNvPr>
          <p:cNvSpPr txBox="1">
            <a:spLocks/>
          </p:cNvSpPr>
          <p:nvPr/>
        </p:nvSpPr>
        <p:spPr>
          <a:xfrm>
            <a:off x="3202058" y="3813080"/>
            <a:ext cx="198022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E(r)</a:t>
            </a:r>
          </a:p>
        </p:txBody>
      </p:sp>
      <p:sp>
        <p:nvSpPr>
          <p:cNvPr id="22" name="内容占位符 2">
            <a:extLst>
              <a:ext uri="{FF2B5EF4-FFF2-40B4-BE49-F238E27FC236}">
                <a16:creationId xmlns:a16="http://schemas.microsoft.com/office/drawing/2014/main" id="{F348B70C-D546-446A-89BD-70B0A9ADA139}"/>
              </a:ext>
            </a:extLst>
          </p:cNvPr>
          <p:cNvSpPr txBox="1">
            <a:spLocks/>
          </p:cNvSpPr>
          <p:nvPr/>
        </p:nvSpPr>
        <p:spPr>
          <a:xfrm>
            <a:off x="1216686" y="4332921"/>
            <a:ext cx="2770878" cy="6791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Dec(E(r), </a:t>
            </a:r>
            <a:r>
              <a:rPr lang="en-US" altLang="zh-CN" sz="16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</a:t>
            </a:r>
            <a:r>
              <a:rPr lang="en-US" altLang="zh-CN" sz="1600" b="0" baseline="-25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</a:t>
            </a:r>
            <a:r>
              <a:rPr lang="en-US" altLang="zh-CN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zh-CN" altLang="en-US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en-US" altLang="zh-CN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r, then Bob's identity can be proved</a:t>
            </a:r>
          </a:p>
        </p:txBody>
      </p:sp>
    </p:spTree>
    <p:extLst>
      <p:ext uri="{BB962C8B-B14F-4D97-AF65-F5344CB8AC3E}">
        <p14:creationId xmlns:p14="http://schemas.microsoft.com/office/powerpoint/2010/main" val="37328019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Interactive</a:t>
            </a:r>
            <a:r>
              <a:rPr lang="zh-CN" altLang="en-US" dirty="0"/>
              <a:t> </a:t>
            </a:r>
            <a:r>
              <a:rPr lang="en-US" altLang="zh-CN" dirty="0"/>
              <a:t>Zero-Knowledge Proof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13</a:t>
            </a:fld>
            <a:endParaRPr lang="zh-CN" altLang="en-US"/>
          </a:p>
        </p:txBody>
      </p:sp>
      <p:sp>
        <p:nvSpPr>
          <p:cNvPr id="15" name="椭圆形标注 14">
            <a:extLst>
              <a:ext uri="{FF2B5EF4-FFF2-40B4-BE49-F238E27FC236}">
                <a16:creationId xmlns:a16="http://schemas.microsoft.com/office/drawing/2014/main" id="{A3D0D851-42D7-0F4B-97D5-DA9933176997}"/>
              </a:ext>
            </a:extLst>
          </p:cNvPr>
          <p:cNvSpPr/>
          <p:nvPr/>
        </p:nvSpPr>
        <p:spPr>
          <a:xfrm>
            <a:off x="179512" y="1170992"/>
            <a:ext cx="2880320" cy="855649"/>
          </a:xfrm>
          <a:prstGeom prst="wedgeEllipseCallout">
            <a:avLst>
              <a:gd name="adj1" fmla="val 58016"/>
              <a:gd name="adj2" fmla="val 6665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I am </a:t>
            </a:r>
            <a:r>
              <a:rPr kumimoji="1" lang="en-US" altLang="zh-CN" b="1" dirty="0">
                <a:solidFill>
                  <a:schemeClr val="tx1"/>
                </a:solidFill>
              </a:rPr>
              <a:t>prover</a:t>
            </a:r>
            <a:r>
              <a:rPr kumimoji="1" lang="en-US" altLang="zh-CN" dirty="0">
                <a:solidFill>
                  <a:schemeClr val="tx1"/>
                </a:solidFill>
              </a:rPr>
              <a:t>.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16" name="椭圆形标注 15">
            <a:extLst>
              <a:ext uri="{FF2B5EF4-FFF2-40B4-BE49-F238E27FC236}">
                <a16:creationId xmlns:a16="http://schemas.microsoft.com/office/drawing/2014/main" id="{B52438F8-4A7A-4A4C-9D8E-432771513466}"/>
              </a:ext>
            </a:extLst>
          </p:cNvPr>
          <p:cNvSpPr/>
          <p:nvPr/>
        </p:nvSpPr>
        <p:spPr>
          <a:xfrm>
            <a:off x="6179840" y="913284"/>
            <a:ext cx="2880320" cy="855649"/>
          </a:xfrm>
          <a:prstGeom prst="wedgeEllipseCallout">
            <a:avLst>
              <a:gd name="adj1" fmla="val -44004"/>
              <a:gd name="adj2" fmla="val 97776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I am </a:t>
            </a:r>
            <a:r>
              <a:rPr kumimoji="1" lang="en-US" altLang="zh-CN" b="1" dirty="0">
                <a:solidFill>
                  <a:schemeClr val="tx1"/>
                </a:solidFill>
              </a:rPr>
              <a:t>verifier</a:t>
            </a:r>
            <a:r>
              <a:rPr kumimoji="1" lang="en-US" altLang="zh-CN" dirty="0">
                <a:solidFill>
                  <a:schemeClr val="tx1"/>
                </a:solidFill>
              </a:rPr>
              <a:t>.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cxnSp>
        <p:nvCxnSpPr>
          <p:cNvPr id="18" name="直线箭头连接符 17">
            <a:extLst>
              <a:ext uri="{FF2B5EF4-FFF2-40B4-BE49-F238E27FC236}">
                <a16:creationId xmlns:a16="http://schemas.microsoft.com/office/drawing/2014/main" id="{EFB63862-D852-2F41-BCE8-0AC156AA066F}"/>
              </a:ext>
            </a:extLst>
          </p:cNvPr>
          <p:cNvCxnSpPr>
            <a:cxnSpLocks/>
          </p:cNvCxnSpPr>
          <p:nvPr/>
        </p:nvCxnSpPr>
        <p:spPr>
          <a:xfrm>
            <a:off x="4304718" y="2115922"/>
            <a:ext cx="137639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内容占位符 2">
                <a:extLst>
                  <a:ext uri="{FF2B5EF4-FFF2-40B4-BE49-F238E27FC236}">
                    <a16:creationId xmlns:a16="http://schemas.microsoft.com/office/drawing/2014/main" id="{1D36BE4E-01F0-134F-B6AF-143D086687A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79748" y="3323363"/>
                <a:ext cx="8229600" cy="2558473"/>
              </a:xfrm>
            </p:spPr>
            <p:txBody>
              <a:bodyPr>
                <a:noAutofit/>
              </a:bodyPr>
              <a:lstStyle/>
              <a:p>
                <a:r>
                  <a:rPr lang="en-US" altLang="zh-CN" sz="1800" dirty="0"/>
                  <a:t>P</a:t>
                </a:r>
                <a:r>
                  <a:rPr lang="zh-CN" altLang="en-US" sz="1800" dirty="0"/>
                  <a:t> </a:t>
                </a:r>
                <a:r>
                  <a:rPr lang="en-US" altLang="zh-CN" sz="1800" dirty="0"/>
                  <a:t>has</a:t>
                </a:r>
                <a:r>
                  <a:rPr lang="zh-CN" altLang="en-US" sz="1800" dirty="0"/>
                  <a:t> </a:t>
                </a:r>
                <a:r>
                  <a:rPr lang="en-US" altLang="zh-CN" sz="1800" dirty="0"/>
                  <a:t>answer </a:t>
                </a:r>
                <a14:m>
                  <m:oMath xmlns:m="http://schemas.openxmlformats.org/officeDocument/2006/math">
                    <m:r>
                      <a:rPr lang="en-US" altLang="zh-CN" sz="1800" b="1" i="1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altLang="zh-CN" sz="1800" dirty="0"/>
                  <a:t> of a problem </a:t>
                </a:r>
                <a14:m>
                  <m:oMath xmlns:m="http://schemas.openxmlformats.org/officeDocument/2006/math">
                    <m:r>
                      <a:rPr lang="en-US" altLang="zh-CN" sz="1800" b="1" i="1">
                        <a:latin typeface="Cambria Math" panose="02040503050406030204" pitchFamily="18" charset="0"/>
                      </a:rPr>
                      <m:t>𝑳</m:t>
                    </m:r>
                  </m:oMath>
                </a14:m>
                <a:r>
                  <a:rPr lang="en-US" altLang="zh-CN" sz="1800" dirty="0">
                    <a:latin typeface="DengXian" panose="02010600030101010101" pitchFamily="2" charset="-122"/>
                    <a:ea typeface="DengXian" panose="02010600030101010101" pitchFamily="2" charset="-122"/>
                  </a:rPr>
                  <a:t>, and tries to prove it with &gt; 1 iterations:</a:t>
                </a:r>
              </a:p>
              <a:p>
                <a:pPr lvl="1"/>
                <a:r>
                  <a:rPr lang="en-US" altLang="zh-CN" sz="1600" dirty="0"/>
                  <a:t>Step-1:</a:t>
                </a:r>
                <a:r>
                  <a:rPr lang="zh-CN" altLang="en-US" sz="1600" dirty="0"/>
                  <a:t> </a:t>
                </a:r>
                <a:r>
                  <a:rPr lang="en-US" altLang="zh-CN" sz="1600" dirty="0"/>
                  <a:t>P</a:t>
                </a:r>
                <a:r>
                  <a:rPr lang="zh-CN" altLang="en-US" sz="1600" dirty="0"/>
                  <a:t> </a:t>
                </a:r>
                <a:r>
                  <a:rPr lang="en-US" altLang="zh-CN" sz="1600" dirty="0"/>
                  <a:t>transfers </a:t>
                </a:r>
                <a14:m>
                  <m:oMath xmlns:m="http://schemas.openxmlformats.org/officeDocument/2006/math">
                    <m:r>
                      <a:rPr lang="en-US" altLang="zh-CN" sz="1600" b="1" i="1" smtClean="0">
                        <a:latin typeface="Cambria Math" panose="02040503050406030204" pitchFamily="18" charset="0"/>
                      </a:rPr>
                      <m:t>𝑳</m:t>
                    </m:r>
                  </m:oMath>
                </a14:m>
                <a:r>
                  <a:rPr lang="en-US" altLang="zh-CN" sz="1600" dirty="0"/>
                  <a:t>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16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1600" b="1" i="1">
                            <a:latin typeface="Cambria Math" panose="02040503050406030204" pitchFamily="18" charset="0"/>
                          </a:rPr>
                          <m:t>𝑳</m:t>
                        </m:r>
                      </m:e>
                      <m:sup>
                        <m:r>
                          <a:rPr lang="en-US" altLang="zh-CN" sz="1600" b="1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altLang="zh-CN" sz="1600" dirty="0"/>
                  <a:t>, and promises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16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1600" b="1" i="1">
                            <a:latin typeface="Cambria Math" panose="02040503050406030204" pitchFamily="18" charset="0"/>
                          </a:rPr>
                          <m:t>𝑳</m:t>
                        </m:r>
                      </m:e>
                      <m:sup>
                        <m:r>
                          <a:rPr lang="en-US" altLang="zh-CN" sz="1600" b="1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altLang="zh-CN" sz="1600" b="1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CN" sz="1600" dirty="0"/>
                  <a:t> is transferred from </a:t>
                </a:r>
                <a14:m>
                  <m:oMath xmlns:m="http://schemas.openxmlformats.org/officeDocument/2006/math">
                    <m:r>
                      <a:rPr lang="en-US" altLang="zh-CN" sz="1600" b="1" i="1">
                        <a:latin typeface="Cambria Math" panose="02040503050406030204" pitchFamily="18" charset="0"/>
                      </a:rPr>
                      <m:t>𝑳</m:t>
                    </m:r>
                  </m:oMath>
                </a14:m>
                <a:r>
                  <a:rPr lang="en-US" altLang="zh-CN" sz="1600" dirty="0"/>
                  <a:t> and she has the answer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16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16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altLang="zh-CN" sz="1600" b="1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altLang="zh-CN" sz="1600" b="1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altLang="zh-CN" sz="1600" b="1" dirty="0"/>
              </a:p>
              <a:p>
                <a:pPr lvl="1"/>
                <a:r>
                  <a:rPr lang="en-US" altLang="zh-CN" sz="1600" dirty="0"/>
                  <a:t>Step-2: V challenges P</a:t>
                </a:r>
              </a:p>
              <a:p>
                <a:pPr lvl="1"/>
                <a:r>
                  <a:rPr lang="en-US" altLang="zh-CN" sz="1600" dirty="0"/>
                  <a:t>Step-3: P shows the proof of the answer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16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16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altLang="zh-CN" sz="1600" b="1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altLang="zh-CN" sz="1600" dirty="0"/>
                  <a:t>, </a:t>
                </a:r>
                <a:r>
                  <a:rPr lang="en-US" altLang="zh-CN" sz="1600" dirty="0">
                    <a:solidFill>
                      <a:srgbClr val="0096FF"/>
                    </a:solidFill>
                  </a:rPr>
                  <a:t>which will not leak</a:t>
                </a:r>
                <a:r>
                  <a:rPr lang="en-US" altLang="zh-CN" sz="1600" dirty="0"/>
                  <a:t> </a:t>
                </a:r>
                <a14:m>
                  <m:oMath xmlns:m="http://schemas.openxmlformats.org/officeDocument/2006/math">
                    <m:r>
                      <a:rPr lang="en-US" altLang="zh-CN" sz="1600" b="1" i="1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endParaRPr lang="en-US" altLang="zh-CN" sz="1600" dirty="0"/>
              </a:p>
              <a:p>
                <a:pPr lvl="1"/>
                <a:r>
                  <a:rPr lang="en-US" altLang="zh-CN" sz="1600" b="1" dirty="0"/>
                  <a:t>V trusts that P has </a:t>
                </a:r>
                <a14:m>
                  <m:oMath xmlns:m="http://schemas.openxmlformats.org/officeDocument/2006/math">
                    <m:r>
                      <a:rPr lang="en-US" altLang="zh-CN" sz="1600" b="1" i="1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altLang="zh-CN" sz="1600" b="1" i="1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r>
                  <a:rPr lang="en-US" altLang="zh-CN" sz="1600" b="1" dirty="0"/>
                  <a:t>when P always meets the challenge</a:t>
                </a:r>
              </a:p>
            </p:txBody>
          </p:sp>
        </mc:Choice>
        <mc:Fallback xmlns="">
          <p:sp>
            <p:nvSpPr>
              <p:cNvPr id="22" name="内容占位符 2">
                <a:extLst>
                  <a:ext uri="{FF2B5EF4-FFF2-40B4-BE49-F238E27FC236}">
                    <a16:creationId xmlns:a16="http://schemas.microsoft.com/office/drawing/2014/main" id="{1D36BE4E-01F0-134F-B6AF-143D086687A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79748" y="3323363"/>
                <a:ext cx="8229600" cy="2558473"/>
              </a:xfrm>
              <a:blipFill>
                <a:blip r:embed="rId3"/>
                <a:stretch>
                  <a:fillRect l="-462" t="-49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 19">
            <a:extLst>
              <a:ext uri="{FF2B5EF4-FFF2-40B4-BE49-F238E27FC236}">
                <a16:creationId xmlns:a16="http://schemas.microsoft.com/office/drawing/2014/main" id="{E3DE9E07-7F9A-F146-8E98-601B7B77CF5B}"/>
              </a:ext>
            </a:extLst>
          </p:cNvPr>
          <p:cNvSpPr/>
          <p:nvPr/>
        </p:nvSpPr>
        <p:spPr>
          <a:xfrm>
            <a:off x="4119202" y="1787662"/>
            <a:ext cx="1747427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500" dirty="0">
                <a:latin typeface="Candara"/>
                <a:cs typeface="Candara"/>
              </a:rPr>
              <a:t>promise</a:t>
            </a:r>
          </a:p>
        </p:txBody>
      </p:sp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97561A83-03FE-2744-B162-9F676CA8626B}"/>
              </a:ext>
            </a:extLst>
          </p:cNvPr>
          <p:cNvCxnSpPr>
            <a:cxnSpLocks/>
          </p:cNvCxnSpPr>
          <p:nvPr/>
        </p:nvCxnSpPr>
        <p:spPr>
          <a:xfrm>
            <a:off x="4304718" y="2456053"/>
            <a:ext cx="1376394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箭头连接符 13">
            <a:extLst>
              <a:ext uri="{FF2B5EF4-FFF2-40B4-BE49-F238E27FC236}">
                <a16:creationId xmlns:a16="http://schemas.microsoft.com/office/drawing/2014/main" id="{BCB71629-5C26-7047-B9AD-C6B1A8827338}"/>
              </a:ext>
            </a:extLst>
          </p:cNvPr>
          <p:cNvCxnSpPr>
            <a:cxnSpLocks/>
          </p:cNvCxnSpPr>
          <p:nvPr/>
        </p:nvCxnSpPr>
        <p:spPr>
          <a:xfrm>
            <a:off x="4304718" y="2813369"/>
            <a:ext cx="137639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9">
            <a:extLst>
              <a:ext uri="{FF2B5EF4-FFF2-40B4-BE49-F238E27FC236}">
                <a16:creationId xmlns:a16="http://schemas.microsoft.com/office/drawing/2014/main" id="{D22ACD0E-3532-7540-B783-0B72D54B18BE}"/>
              </a:ext>
            </a:extLst>
          </p:cNvPr>
          <p:cNvSpPr/>
          <p:nvPr/>
        </p:nvSpPr>
        <p:spPr>
          <a:xfrm>
            <a:off x="4119202" y="2156914"/>
            <a:ext cx="1747427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500" dirty="0">
                <a:latin typeface="Candara"/>
                <a:cs typeface="Candara"/>
              </a:rPr>
              <a:t>challenge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E775D01-BBEE-244F-B7AB-4564B81DD095}"/>
              </a:ext>
            </a:extLst>
          </p:cNvPr>
          <p:cNvSpPr/>
          <p:nvPr/>
        </p:nvSpPr>
        <p:spPr>
          <a:xfrm>
            <a:off x="4119202" y="2534335"/>
            <a:ext cx="1747427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500" dirty="0">
                <a:latin typeface="Candara"/>
                <a:cs typeface="Candara"/>
              </a:rPr>
              <a:t>response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1A03DC8-62FA-B14D-BBEE-4A7697897B71}"/>
              </a:ext>
            </a:extLst>
          </p:cNvPr>
          <p:cNvSpPr txBox="1"/>
          <p:nvPr/>
        </p:nvSpPr>
        <p:spPr>
          <a:xfrm>
            <a:off x="4304718" y="2112372"/>
            <a:ext cx="1923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solidFill>
                  <a:schemeClr val="bg1"/>
                </a:solidFill>
              </a:rPr>
              <a:t>1</a:t>
            </a:r>
            <a:endParaRPr kumimoji="1" lang="zh-CN" altLang="en-US" sz="1000" dirty="0">
              <a:solidFill>
                <a:schemeClr val="bg1"/>
              </a:solidFill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ACB2FE02-C010-8049-AF10-EFB167932E65}"/>
              </a:ext>
            </a:extLst>
          </p:cNvPr>
          <p:cNvSpPr txBox="1"/>
          <p:nvPr/>
        </p:nvSpPr>
        <p:spPr>
          <a:xfrm>
            <a:off x="4304718" y="2611281"/>
            <a:ext cx="1923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solidFill>
                  <a:schemeClr val="bg1"/>
                </a:solidFill>
              </a:rPr>
              <a:t>2</a:t>
            </a:r>
            <a:endParaRPr kumimoji="1" lang="zh-CN" altLang="en-US" sz="1000" dirty="0">
              <a:solidFill>
                <a:schemeClr val="bg1"/>
              </a:solidFill>
            </a:endParaRPr>
          </a:p>
        </p:txBody>
      </p:sp>
      <p:cxnSp>
        <p:nvCxnSpPr>
          <p:cNvPr id="7" name="曲线连接符 6">
            <a:extLst>
              <a:ext uri="{FF2B5EF4-FFF2-40B4-BE49-F238E27FC236}">
                <a16:creationId xmlns:a16="http://schemas.microsoft.com/office/drawing/2014/main" id="{ACF616F8-8583-4347-892C-91B16BE66349}"/>
              </a:ext>
            </a:extLst>
          </p:cNvPr>
          <p:cNvCxnSpPr>
            <a:stCxn id="24" idx="2"/>
            <a:endCxn id="5" idx="0"/>
          </p:cNvCxnSpPr>
          <p:nvPr/>
        </p:nvCxnSpPr>
        <p:spPr>
          <a:xfrm rot="5400000" flipH="1">
            <a:off x="4028333" y="2484937"/>
            <a:ext cx="745130" cy="12700"/>
          </a:xfrm>
          <a:prstGeom prst="curvedConnector5">
            <a:avLst>
              <a:gd name="adj1" fmla="val -30679"/>
              <a:gd name="adj2" fmla="val 2557323"/>
              <a:gd name="adj3" fmla="val 130679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图片 20">
            <a:extLst>
              <a:ext uri="{FF2B5EF4-FFF2-40B4-BE49-F238E27FC236}">
                <a16:creationId xmlns:a16="http://schemas.microsoft.com/office/drawing/2014/main" id="{E1D1C3F4-CB3D-604A-858E-E532F69D2D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928" y="1921396"/>
            <a:ext cx="720000" cy="720000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DAC6C773-3263-C649-990B-8BB70EFFF5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1921396"/>
            <a:ext cx="720000" cy="720000"/>
          </a:xfrm>
          <a:prstGeom prst="rect">
            <a:avLst/>
          </a:prstGeom>
        </p:spPr>
      </p:pic>
      <p:sp>
        <p:nvSpPr>
          <p:cNvPr id="26" name="内容占位符 2">
            <a:extLst>
              <a:ext uri="{FF2B5EF4-FFF2-40B4-BE49-F238E27FC236}">
                <a16:creationId xmlns:a16="http://schemas.microsoft.com/office/drawing/2014/main" id="{AA711603-C290-D146-89BD-AF7BBF4CA590}"/>
              </a:ext>
            </a:extLst>
          </p:cNvPr>
          <p:cNvSpPr txBox="1">
            <a:spLocks/>
          </p:cNvSpPr>
          <p:nvPr/>
        </p:nvSpPr>
        <p:spPr>
          <a:xfrm>
            <a:off x="3203928" y="2514790"/>
            <a:ext cx="72000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Alice</a:t>
            </a:r>
            <a:endParaRPr kumimoji="1" lang="en" altLang="zh-CN" sz="1800" dirty="0">
              <a:latin typeface="+mn-lt"/>
            </a:endParaRPr>
          </a:p>
        </p:txBody>
      </p:sp>
      <p:sp>
        <p:nvSpPr>
          <p:cNvPr id="27" name="内容占位符 2">
            <a:extLst>
              <a:ext uri="{FF2B5EF4-FFF2-40B4-BE49-F238E27FC236}">
                <a16:creationId xmlns:a16="http://schemas.microsoft.com/office/drawing/2014/main" id="{858514BA-A740-6848-B5A4-18DDA17A8389}"/>
              </a:ext>
            </a:extLst>
          </p:cNvPr>
          <p:cNvSpPr txBox="1">
            <a:spLocks/>
          </p:cNvSpPr>
          <p:nvPr/>
        </p:nvSpPr>
        <p:spPr>
          <a:xfrm>
            <a:off x="5724128" y="2503282"/>
            <a:ext cx="72008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Bob</a:t>
            </a:r>
            <a:endParaRPr kumimoji="1" lang="en" altLang="zh-CN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22576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19" grpId="0"/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Scenario:</a:t>
            </a:r>
            <a:r>
              <a:rPr lang="zh-CN" altLang="en-US" dirty="0"/>
              <a:t> </a:t>
            </a:r>
            <a:r>
              <a:rPr lang="en-US" altLang="zh-CN" dirty="0"/>
              <a:t>Graph Isomorphism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14</a:t>
            </a:fld>
            <a:endParaRPr lang="zh-CN" altLang="en-US"/>
          </a:p>
        </p:txBody>
      </p:sp>
      <p:sp>
        <p:nvSpPr>
          <p:cNvPr id="48" name="椭圆 47">
            <a:extLst>
              <a:ext uri="{FF2B5EF4-FFF2-40B4-BE49-F238E27FC236}">
                <a16:creationId xmlns:a16="http://schemas.microsoft.com/office/drawing/2014/main" id="{C10BF307-ACE4-EF49-9E26-E6111124CC3D}"/>
              </a:ext>
            </a:extLst>
          </p:cNvPr>
          <p:cNvSpPr/>
          <p:nvPr/>
        </p:nvSpPr>
        <p:spPr>
          <a:xfrm>
            <a:off x="3035833" y="1840869"/>
            <a:ext cx="216024" cy="21602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2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49" name="椭圆 48">
            <a:extLst>
              <a:ext uri="{FF2B5EF4-FFF2-40B4-BE49-F238E27FC236}">
                <a16:creationId xmlns:a16="http://schemas.microsoft.com/office/drawing/2014/main" id="{AEE32E25-16FD-0249-A20A-D6A15632E3D1}"/>
              </a:ext>
            </a:extLst>
          </p:cNvPr>
          <p:cNvSpPr/>
          <p:nvPr/>
        </p:nvSpPr>
        <p:spPr>
          <a:xfrm>
            <a:off x="2387761" y="2056893"/>
            <a:ext cx="216024" cy="21602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1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50" name="椭圆 49">
            <a:extLst>
              <a:ext uri="{FF2B5EF4-FFF2-40B4-BE49-F238E27FC236}">
                <a16:creationId xmlns:a16="http://schemas.microsoft.com/office/drawing/2014/main" id="{963BD8E7-23E7-8143-862D-81324F5EC738}"/>
              </a:ext>
            </a:extLst>
          </p:cNvPr>
          <p:cNvSpPr/>
          <p:nvPr/>
        </p:nvSpPr>
        <p:spPr>
          <a:xfrm>
            <a:off x="2927821" y="2371911"/>
            <a:ext cx="216024" cy="21602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4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51" name="椭圆 50">
            <a:extLst>
              <a:ext uri="{FF2B5EF4-FFF2-40B4-BE49-F238E27FC236}">
                <a16:creationId xmlns:a16="http://schemas.microsoft.com/office/drawing/2014/main" id="{40D570B3-424C-DC48-97C1-48990A77AEC8}"/>
              </a:ext>
            </a:extLst>
          </p:cNvPr>
          <p:cNvSpPr/>
          <p:nvPr/>
        </p:nvSpPr>
        <p:spPr>
          <a:xfrm>
            <a:off x="2267744" y="2668961"/>
            <a:ext cx="216024" cy="21602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3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52" name="椭圆 51">
            <a:extLst>
              <a:ext uri="{FF2B5EF4-FFF2-40B4-BE49-F238E27FC236}">
                <a16:creationId xmlns:a16="http://schemas.microsoft.com/office/drawing/2014/main" id="{36D51FB3-482C-5942-8947-5BA2194E3C1F}"/>
              </a:ext>
            </a:extLst>
          </p:cNvPr>
          <p:cNvSpPr/>
          <p:nvPr/>
        </p:nvSpPr>
        <p:spPr>
          <a:xfrm>
            <a:off x="2826997" y="3027119"/>
            <a:ext cx="216024" cy="21602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5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53" name="椭圆 52">
            <a:extLst>
              <a:ext uri="{FF2B5EF4-FFF2-40B4-BE49-F238E27FC236}">
                <a16:creationId xmlns:a16="http://schemas.microsoft.com/office/drawing/2014/main" id="{6E63C6D6-C611-DB45-A6B3-2A9C9A261BCB}"/>
              </a:ext>
            </a:extLst>
          </p:cNvPr>
          <p:cNvSpPr/>
          <p:nvPr/>
        </p:nvSpPr>
        <p:spPr>
          <a:xfrm>
            <a:off x="3539889" y="2701008"/>
            <a:ext cx="216024" cy="21602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6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cxnSp>
        <p:nvCxnSpPr>
          <p:cNvPr id="55" name="直线箭头连接符 54">
            <a:extLst>
              <a:ext uri="{FF2B5EF4-FFF2-40B4-BE49-F238E27FC236}">
                <a16:creationId xmlns:a16="http://schemas.microsoft.com/office/drawing/2014/main" id="{A70992D4-D40B-774F-B2DC-03C1F0214594}"/>
              </a:ext>
            </a:extLst>
          </p:cNvPr>
          <p:cNvCxnSpPr>
            <a:cxnSpLocks/>
            <a:stCxn id="48" idx="2"/>
            <a:endCxn id="49" idx="7"/>
          </p:cNvCxnSpPr>
          <p:nvPr/>
        </p:nvCxnSpPr>
        <p:spPr>
          <a:xfrm flipH="1">
            <a:off x="2572149" y="1948881"/>
            <a:ext cx="463684" cy="13964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线箭头连接符 57">
            <a:extLst>
              <a:ext uri="{FF2B5EF4-FFF2-40B4-BE49-F238E27FC236}">
                <a16:creationId xmlns:a16="http://schemas.microsoft.com/office/drawing/2014/main" id="{9E260BF6-C8A1-9F4D-AC3F-30345A4C8B1E}"/>
              </a:ext>
            </a:extLst>
          </p:cNvPr>
          <p:cNvCxnSpPr>
            <a:cxnSpLocks/>
            <a:stCxn id="49" idx="4"/>
            <a:endCxn id="51" idx="0"/>
          </p:cNvCxnSpPr>
          <p:nvPr/>
        </p:nvCxnSpPr>
        <p:spPr>
          <a:xfrm flipH="1">
            <a:off x="2375756" y="2272917"/>
            <a:ext cx="120017" cy="39604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线箭头连接符 60">
            <a:extLst>
              <a:ext uri="{FF2B5EF4-FFF2-40B4-BE49-F238E27FC236}">
                <a16:creationId xmlns:a16="http://schemas.microsoft.com/office/drawing/2014/main" id="{42EBD4F8-CD50-D44B-A3E3-3E7D9C783EF4}"/>
              </a:ext>
            </a:extLst>
          </p:cNvPr>
          <p:cNvCxnSpPr>
            <a:cxnSpLocks/>
            <a:stCxn id="49" idx="5"/>
            <a:endCxn id="50" idx="2"/>
          </p:cNvCxnSpPr>
          <p:nvPr/>
        </p:nvCxnSpPr>
        <p:spPr>
          <a:xfrm>
            <a:off x="2572149" y="2241281"/>
            <a:ext cx="355672" cy="23864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线箭头连接符 63">
            <a:extLst>
              <a:ext uri="{FF2B5EF4-FFF2-40B4-BE49-F238E27FC236}">
                <a16:creationId xmlns:a16="http://schemas.microsoft.com/office/drawing/2014/main" id="{F46D503A-A2E7-684F-867E-53E4FD23CA3A}"/>
              </a:ext>
            </a:extLst>
          </p:cNvPr>
          <p:cNvCxnSpPr>
            <a:cxnSpLocks/>
            <a:stCxn id="48" idx="4"/>
            <a:endCxn id="50" idx="0"/>
          </p:cNvCxnSpPr>
          <p:nvPr/>
        </p:nvCxnSpPr>
        <p:spPr>
          <a:xfrm flipH="1">
            <a:off x="3035833" y="2056893"/>
            <a:ext cx="108012" cy="31501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线箭头连接符 66">
            <a:extLst>
              <a:ext uri="{FF2B5EF4-FFF2-40B4-BE49-F238E27FC236}">
                <a16:creationId xmlns:a16="http://schemas.microsoft.com/office/drawing/2014/main" id="{AB3E988C-1B25-8547-B7CE-90FC36EE3E6E}"/>
              </a:ext>
            </a:extLst>
          </p:cNvPr>
          <p:cNvCxnSpPr>
            <a:cxnSpLocks/>
            <a:stCxn id="51" idx="5"/>
            <a:endCxn id="52" idx="2"/>
          </p:cNvCxnSpPr>
          <p:nvPr/>
        </p:nvCxnSpPr>
        <p:spPr>
          <a:xfrm>
            <a:off x="2452132" y="2853349"/>
            <a:ext cx="374865" cy="28178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线箭头连接符 69">
            <a:extLst>
              <a:ext uri="{FF2B5EF4-FFF2-40B4-BE49-F238E27FC236}">
                <a16:creationId xmlns:a16="http://schemas.microsoft.com/office/drawing/2014/main" id="{652EBB61-24CA-9243-A6BE-EBD54321F909}"/>
              </a:ext>
            </a:extLst>
          </p:cNvPr>
          <p:cNvCxnSpPr>
            <a:cxnSpLocks/>
            <a:stCxn id="52" idx="6"/>
            <a:endCxn id="53" idx="3"/>
          </p:cNvCxnSpPr>
          <p:nvPr/>
        </p:nvCxnSpPr>
        <p:spPr>
          <a:xfrm flipV="1">
            <a:off x="3043021" y="2885396"/>
            <a:ext cx="528504" cy="24973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线箭头连接符 72">
            <a:extLst>
              <a:ext uri="{FF2B5EF4-FFF2-40B4-BE49-F238E27FC236}">
                <a16:creationId xmlns:a16="http://schemas.microsoft.com/office/drawing/2014/main" id="{2A906EFB-B84E-F643-A122-68AC26813E2F}"/>
              </a:ext>
            </a:extLst>
          </p:cNvPr>
          <p:cNvCxnSpPr>
            <a:cxnSpLocks/>
            <a:stCxn id="48" idx="5"/>
            <a:endCxn id="53" idx="0"/>
          </p:cNvCxnSpPr>
          <p:nvPr/>
        </p:nvCxnSpPr>
        <p:spPr>
          <a:xfrm>
            <a:off x="3220221" y="2025257"/>
            <a:ext cx="427680" cy="67575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椭圆 77">
            <a:extLst>
              <a:ext uri="{FF2B5EF4-FFF2-40B4-BE49-F238E27FC236}">
                <a16:creationId xmlns:a16="http://schemas.microsoft.com/office/drawing/2014/main" id="{17290A93-B7E3-324E-9AEC-F45CFA5F6F53}"/>
              </a:ext>
            </a:extLst>
          </p:cNvPr>
          <p:cNvSpPr/>
          <p:nvPr/>
        </p:nvSpPr>
        <p:spPr>
          <a:xfrm rot="21183865">
            <a:off x="6546560" y="2999310"/>
            <a:ext cx="216024" cy="21602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6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79" name="椭圆 78">
            <a:extLst>
              <a:ext uri="{FF2B5EF4-FFF2-40B4-BE49-F238E27FC236}">
                <a16:creationId xmlns:a16="http://schemas.microsoft.com/office/drawing/2014/main" id="{295936C4-35C5-8B4B-94EF-C17B9F9DB07C}"/>
              </a:ext>
            </a:extLst>
          </p:cNvPr>
          <p:cNvSpPr/>
          <p:nvPr/>
        </p:nvSpPr>
        <p:spPr>
          <a:xfrm rot="20703773">
            <a:off x="7140096" y="2661111"/>
            <a:ext cx="216024" cy="21602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5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80" name="椭圆 79">
            <a:extLst>
              <a:ext uri="{FF2B5EF4-FFF2-40B4-BE49-F238E27FC236}">
                <a16:creationId xmlns:a16="http://schemas.microsoft.com/office/drawing/2014/main" id="{03279F80-2ACA-994C-B062-A47C008BD2C3}"/>
              </a:ext>
            </a:extLst>
          </p:cNvPr>
          <p:cNvSpPr/>
          <p:nvPr/>
        </p:nvSpPr>
        <p:spPr>
          <a:xfrm rot="20463518">
            <a:off x="6548992" y="2457400"/>
            <a:ext cx="216024" cy="21602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3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81" name="椭圆 80">
            <a:extLst>
              <a:ext uri="{FF2B5EF4-FFF2-40B4-BE49-F238E27FC236}">
                <a16:creationId xmlns:a16="http://schemas.microsoft.com/office/drawing/2014/main" id="{7D9389A5-6E3A-0148-8050-6FF9AA9784D4}"/>
              </a:ext>
            </a:extLst>
          </p:cNvPr>
          <p:cNvSpPr/>
          <p:nvPr/>
        </p:nvSpPr>
        <p:spPr>
          <a:xfrm rot="278793">
            <a:off x="7138510" y="2037389"/>
            <a:ext cx="216024" cy="21602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4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82" name="椭圆 81">
            <a:extLst>
              <a:ext uri="{FF2B5EF4-FFF2-40B4-BE49-F238E27FC236}">
                <a16:creationId xmlns:a16="http://schemas.microsoft.com/office/drawing/2014/main" id="{0DF4F4F5-370E-EE4B-B811-712F8C72528F}"/>
              </a:ext>
            </a:extLst>
          </p:cNvPr>
          <p:cNvSpPr/>
          <p:nvPr/>
        </p:nvSpPr>
        <p:spPr>
          <a:xfrm rot="20975872">
            <a:off x="6520173" y="1795107"/>
            <a:ext cx="216024" cy="21602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1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83" name="椭圆 82">
            <a:extLst>
              <a:ext uri="{FF2B5EF4-FFF2-40B4-BE49-F238E27FC236}">
                <a16:creationId xmlns:a16="http://schemas.microsoft.com/office/drawing/2014/main" id="{6FF7E498-0017-A145-B571-4358FD9A379C}"/>
              </a:ext>
            </a:extLst>
          </p:cNvPr>
          <p:cNvSpPr/>
          <p:nvPr/>
        </p:nvSpPr>
        <p:spPr>
          <a:xfrm rot="21034563">
            <a:off x="5884518" y="2253916"/>
            <a:ext cx="216024" cy="21602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2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cxnSp>
        <p:nvCxnSpPr>
          <p:cNvPr id="84" name="直线箭头连接符 83">
            <a:extLst>
              <a:ext uri="{FF2B5EF4-FFF2-40B4-BE49-F238E27FC236}">
                <a16:creationId xmlns:a16="http://schemas.microsoft.com/office/drawing/2014/main" id="{E8D5BE34-A6F9-DE4B-A463-F472AF67C135}"/>
              </a:ext>
            </a:extLst>
          </p:cNvPr>
          <p:cNvCxnSpPr>
            <a:cxnSpLocks/>
            <a:stCxn id="78" idx="6"/>
            <a:endCxn id="79" idx="3"/>
          </p:cNvCxnSpPr>
          <p:nvPr/>
        </p:nvCxnSpPr>
        <p:spPr>
          <a:xfrm flipV="1">
            <a:off x="6761794" y="2862605"/>
            <a:ext cx="432205" cy="23167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线箭头连接符 84">
            <a:extLst>
              <a:ext uri="{FF2B5EF4-FFF2-40B4-BE49-F238E27FC236}">
                <a16:creationId xmlns:a16="http://schemas.microsoft.com/office/drawing/2014/main" id="{A01460B9-27C1-E34C-B481-6878111346E3}"/>
              </a:ext>
            </a:extLst>
          </p:cNvPr>
          <p:cNvCxnSpPr>
            <a:cxnSpLocks/>
            <a:stCxn id="79" idx="7"/>
            <a:endCxn id="81" idx="5"/>
          </p:cNvCxnSpPr>
          <p:nvPr/>
        </p:nvCxnSpPr>
        <p:spPr>
          <a:xfrm flipV="1">
            <a:off x="7302217" y="2227713"/>
            <a:ext cx="14243" cy="44792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线箭头连接符 85">
            <a:extLst>
              <a:ext uri="{FF2B5EF4-FFF2-40B4-BE49-F238E27FC236}">
                <a16:creationId xmlns:a16="http://schemas.microsoft.com/office/drawing/2014/main" id="{D26F885E-677C-844D-807B-4B1F7BB18647}"/>
              </a:ext>
            </a:extLst>
          </p:cNvPr>
          <p:cNvCxnSpPr>
            <a:cxnSpLocks/>
            <a:stCxn id="79" idx="1"/>
            <a:endCxn id="80" idx="5"/>
          </p:cNvCxnSpPr>
          <p:nvPr/>
        </p:nvCxnSpPr>
        <p:spPr>
          <a:xfrm flipH="1" flipV="1">
            <a:off x="6754036" y="2612861"/>
            <a:ext cx="400590" cy="10215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线箭头连接符 86">
            <a:extLst>
              <a:ext uri="{FF2B5EF4-FFF2-40B4-BE49-F238E27FC236}">
                <a16:creationId xmlns:a16="http://schemas.microsoft.com/office/drawing/2014/main" id="{3FBEA515-D5D1-4342-B236-33B66020C4FB}"/>
              </a:ext>
            </a:extLst>
          </p:cNvPr>
          <p:cNvCxnSpPr>
            <a:cxnSpLocks/>
            <a:stCxn id="78" idx="0"/>
            <a:endCxn id="80" idx="4"/>
          </p:cNvCxnSpPr>
          <p:nvPr/>
        </p:nvCxnSpPr>
        <p:spPr>
          <a:xfrm flipV="1">
            <a:off x="6641529" y="2667575"/>
            <a:ext cx="50536" cy="3325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线箭头连接符 87">
            <a:extLst>
              <a:ext uri="{FF2B5EF4-FFF2-40B4-BE49-F238E27FC236}">
                <a16:creationId xmlns:a16="http://schemas.microsoft.com/office/drawing/2014/main" id="{F0B8634B-2C8C-E644-9290-D63F15B12F05}"/>
              </a:ext>
            </a:extLst>
          </p:cNvPr>
          <p:cNvCxnSpPr>
            <a:cxnSpLocks/>
            <a:stCxn id="81" idx="1"/>
            <a:endCxn id="82" idx="6"/>
          </p:cNvCxnSpPr>
          <p:nvPr/>
        </p:nvCxnSpPr>
        <p:spPr>
          <a:xfrm flipH="1" flipV="1">
            <a:off x="6734422" y="1883617"/>
            <a:ext cx="442162" cy="17947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线箭头连接符 88">
            <a:extLst>
              <a:ext uri="{FF2B5EF4-FFF2-40B4-BE49-F238E27FC236}">
                <a16:creationId xmlns:a16="http://schemas.microsoft.com/office/drawing/2014/main" id="{6342E486-A6DE-D445-93D9-2FCD465048E0}"/>
              </a:ext>
            </a:extLst>
          </p:cNvPr>
          <p:cNvCxnSpPr>
            <a:cxnSpLocks/>
            <a:stCxn id="82" idx="2"/>
            <a:endCxn id="83" idx="7"/>
          </p:cNvCxnSpPr>
          <p:nvPr/>
        </p:nvCxnSpPr>
        <p:spPr>
          <a:xfrm flipH="1">
            <a:off x="6055370" y="1922621"/>
            <a:ext cx="466578" cy="35145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线箭头连接符 89">
            <a:extLst>
              <a:ext uri="{FF2B5EF4-FFF2-40B4-BE49-F238E27FC236}">
                <a16:creationId xmlns:a16="http://schemas.microsoft.com/office/drawing/2014/main" id="{37AD1EEB-D44A-494E-AD95-B0FBEA048B50}"/>
              </a:ext>
            </a:extLst>
          </p:cNvPr>
          <p:cNvCxnSpPr>
            <a:cxnSpLocks/>
            <a:stCxn id="78" idx="1"/>
            <a:endCxn id="83" idx="4"/>
          </p:cNvCxnSpPr>
          <p:nvPr/>
        </p:nvCxnSpPr>
        <p:spPr>
          <a:xfrm flipH="1" flipV="1">
            <a:off x="6010216" y="2468482"/>
            <a:ext cx="559316" cy="57224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内容占位符 2">
            <a:extLst>
              <a:ext uri="{FF2B5EF4-FFF2-40B4-BE49-F238E27FC236}">
                <a16:creationId xmlns:a16="http://schemas.microsoft.com/office/drawing/2014/main" id="{76488197-1236-124E-8ACE-80B3B4E03F53}"/>
              </a:ext>
            </a:extLst>
          </p:cNvPr>
          <p:cNvSpPr txBox="1">
            <a:spLocks/>
          </p:cNvSpPr>
          <p:nvPr/>
        </p:nvSpPr>
        <p:spPr>
          <a:xfrm>
            <a:off x="2237005" y="3225700"/>
            <a:ext cx="1425938" cy="3471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60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G</a:t>
            </a:r>
            <a:r>
              <a:rPr lang="en-US" altLang="zh-CN" sz="1600" baseline="-2500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e</a:t>
            </a:r>
            <a:endParaRPr lang="en-US" altLang="zh-CN" sz="1400" baseline="-25000" dirty="0">
              <a:solidFill>
                <a:schemeClr val="tx1"/>
              </a:solidFill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sp>
        <p:nvSpPr>
          <p:cNvPr id="39" name="内容占位符 2">
            <a:extLst>
              <a:ext uri="{FF2B5EF4-FFF2-40B4-BE49-F238E27FC236}">
                <a16:creationId xmlns:a16="http://schemas.microsoft.com/office/drawing/2014/main" id="{51AD3DDF-4920-464C-BE03-65FE874141EB}"/>
              </a:ext>
            </a:extLst>
          </p:cNvPr>
          <p:cNvSpPr txBox="1">
            <a:spLocks/>
          </p:cNvSpPr>
          <p:nvPr/>
        </p:nvSpPr>
        <p:spPr>
          <a:xfrm>
            <a:off x="6010216" y="3229665"/>
            <a:ext cx="1425938" cy="3471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60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G</a:t>
            </a:r>
            <a:r>
              <a:rPr lang="en-US" altLang="zh-CN" sz="1600" baseline="-2500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f</a:t>
            </a:r>
            <a:endParaRPr lang="en-US" altLang="zh-CN" sz="1400" baseline="-25000" dirty="0">
              <a:solidFill>
                <a:schemeClr val="tx1"/>
              </a:solidFill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内容占位符 2">
                <a:extLst>
                  <a:ext uri="{FF2B5EF4-FFF2-40B4-BE49-F238E27FC236}">
                    <a16:creationId xmlns:a16="http://schemas.microsoft.com/office/drawing/2014/main" id="{D697307B-70A1-7F49-8A27-147CA4804A5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95288" y="3746500"/>
                <a:ext cx="8353425" cy="2559050"/>
              </a:xfrm>
            </p:spPr>
            <p:txBody>
              <a:bodyPr>
                <a:noAutofit/>
              </a:bodyPr>
              <a:lstStyle/>
              <a:p>
                <a:r>
                  <a:rPr lang="en-US" altLang="zh-CN" sz="2000" dirty="0">
                    <a:solidFill>
                      <a:schemeClr val="tx1"/>
                    </a:solidFill>
                  </a:rPr>
                  <a:t>If 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G</a:t>
                </a:r>
                <a:r>
                  <a:rPr lang="en-US" altLang="zh-CN" sz="2000" b="1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 = (V</a:t>
                </a:r>
                <a:r>
                  <a:rPr lang="en-US" altLang="zh-CN" sz="2000" b="1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, E</a:t>
                </a:r>
                <a:r>
                  <a:rPr lang="en-US" altLang="zh-CN" sz="2000" b="1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) </a:t>
                </a:r>
                <a:r>
                  <a:rPr lang="en-US" altLang="zh-CN" sz="2000" dirty="0">
                    <a:solidFill>
                      <a:schemeClr val="tx1"/>
                    </a:solidFill>
                  </a:rPr>
                  <a:t>and 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G</a:t>
                </a:r>
                <a:r>
                  <a:rPr lang="en-US" altLang="zh-CN" sz="2000" b="1" baseline="-25000" dirty="0">
                    <a:solidFill>
                      <a:schemeClr val="tx1"/>
                    </a:solidFill>
                  </a:rPr>
                  <a:t>2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 = (V</a:t>
                </a:r>
                <a:r>
                  <a:rPr lang="en-US" altLang="zh-CN" sz="2000" b="1" baseline="-25000" dirty="0">
                    <a:solidFill>
                      <a:schemeClr val="tx1"/>
                    </a:solidFill>
                  </a:rPr>
                  <a:t>2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, E</a:t>
                </a:r>
                <a:r>
                  <a:rPr lang="en-US" altLang="zh-CN" sz="2000" b="1" baseline="-25000" dirty="0">
                    <a:solidFill>
                      <a:schemeClr val="tx1"/>
                    </a:solidFill>
                  </a:rPr>
                  <a:t>2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) </a:t>
                </a:r>
                <a:r>
                  <a:rPr lang="en-US" altLang="zh-CN" sz="2000" dirty="0">
                    <a:solidFill>
                      <a:schemeClr val="tx1"/>
                    </a:solidFill>
                  </a:rPr>
                  <a:t>are isomorphic, there exist a bijection function </a:t>
                </a:r>
                <a14:m>
                  <m:oMath xmlns:m="http://schemas.openxmlformats.org/officeDocument/2006/math">
                    <m:r>
                      <a:rPr lang="en-US" altLang="zh-CN" sz="20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𝝓</m:t>
                    </m:r>
                  </m:oMath>
                </a14:m>
                <a:r>
                  <a:rPr lang="en-US" altLang="zh-CN" sz="2000" dirty="0">
                    <a:solidFill>
                      <a:schemeClr val="tx1"/>
                    </a:solidFill>
                  </a:rPr>
                  <a:t>, that for any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𝒖</m:t>
                        </m:r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</m:d>
                    <m:r>
                      <a:rPr lang="en-US" altLang="zh-CN" sz="2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en-US" altLang="zh-CN" sz="2000" dirty="0">
                    <a:solidFill>
                      <a:schemeClr val="tx1"/>
                    </a:solidFill>
                  </a:rPr>
                  <a:t>, exist </a:t>
                </a:r>
                <a14:m>
                  <m:oMath xmlns:m="http://schemas.openxmlformats.org/officeDocument/2006/math">
                    <m:r>
                      <a:rPr lang="en-US" altLang="zh-CN" sz="2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𝝓</m:t>
                    </m:r>
                    <m:d>
                      <m:dPr>
                        <m:ctrlP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𝒖</m:t>
                        </m:r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𝒗</m:t>
                        </m:r>
                      </m:e>
                    </m:d>
                    <m:r>
                      <a:rPr lang="en-US" altLang="zh-CN" sz="2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∈</m:t>
                    </m:r>
                    <m:sSub>
                      <m:sSubPr>
                        <m:ctrlP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b>
                    </m:sSub>
                  </m:oMath>
                </a14:m>
                <a:endParaRPr lang="en-US" altLang="zh-CN" sz="2000" b="1" i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0" name="内容占位符 2">
                <a:extLst>
                  <a:ext uri="{FF2B5EF4-FFF2-40B4-BE49-F238E27FC236}">
                    <a16:creationId xmlns:a16="http://schemas.microsoft.com/office/drawing/2014/main" id="{D697307B-70A1-7F49-8A27-147CA4804A5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5288" y="3746500"/>
                <a:ext cx="8353425" cy="2559050"/>
              </a:xfrm>
              <a:blipFill>
                <a:blip r:embed="rId3"/>
                <a:stretch>
                  <a:fillRect l="-60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186604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Scenario:</a:t>
            </a:r>
            <a:r>
              <a:rPr lang="zh-CN" altLang="en-US" dirty="0"/>
              <a:t> </a:t>
            </a:r>
            <a:r>
              <a:rPr lang="en-US" altLang="zh-CN" dirty="0"/>
              <a:t>Graph Isomorphism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15</a:t>
            </a:fld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内容占位符 2">
                <a:extLst>
                  <a:ext uri="{FF2B5EF4-FFF2-40B4-BE49-F238E27FC236}">
                    <a16:creationId xmlns:a16="http://schemas.microsoft.com/office/drawing/2014/main" id="{A6DBF321-1381-AC43-95C1-76FEF763095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95536" y="3746753"/>
                <a:ext cx="8352928" cy="1591060"/>
              </a:xfrm>
            </p:spPr>
            <p:txBody>
              <a:bodyPr>
                <a:noAutofit/>
              </a:bodyPr>
              <a:lstStyle/>
              <a:p>
                <a:r>
                  <a:rPr lang="en-US" altLang="zh-CN" sz="2000" dirty="0">
                    <a:solidFill>
                      <a:schemeClr val="tx1"/>
                    </a:solidFill>
                  </a:rPr>
                  <a:t>If 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G</a:t>
                </a:r>
                <a:r>
                  <a:rPr lang="en-US" altLang="zh-CN" sz="2000" b="1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 = (V</a:t>
                </a:r>
                <a:r>
                  <a:rPr lang="en-US" altLang="zh-CN" sz="2000" b="1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, E</a:t>
                </a:r>
                <a:r>
                  <a:rPr lang="en-US" altLang="zh-CN" sz="2000" b="1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)</a:t>
                </a:r>
                <a:r>
                  <a:rPr lang="en-US" altLang="zh-CN" sz="2000" dirty="0">
                    <a:solidFill>
                      <a:schemeClr val="tx1"/>
                    </a:solidFill>
                  </a:rPr>
                  <a:t> and 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G</a:t>
                </a:r>
                <a:r>
                  <a:rPr lang="en-US" altLang="zh-CN" sz="2000" b="1" baseline="-25000" dirty="0">
                    <a:solidFill>
                      <a:schemeClr val="tx1"/>
                    </a:solidFill>
                  </a:rPr>
                  <a:t>2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 = (V</a:t>
                </a:r>
                <a:r>
                  <a:rPr lang="en-US" altLang="zh-CN" sz="2000" b="1" baseline="-25000" dirty="0">
                    <a:solidFill>
                      <a:schemeClr val="tx1"/>
                    </a:solidFill>
                  </a:rPr>
                  <a:t>2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, E</a:t>
                </a:r>
                <a:r>
                  <a:rPr lang="en-US" altLang="zh-CN" sz="2000" b="1" baseline="-25000" dirty="0">
                    <a:solidFill>
                      <a:schemeClr val="tx1"/>
                    </a:solidFill>
                  </a:rPr>
                  <a:t>2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)</a:t>
                </a:r>
                <a:r>
                  <a:rPr lang="en-US" altLang="zh-CN" sz="2000" dirty="0">
                    <a:solidFill>
                      <a:schemeClr val="tx1"/>
                    </a:solidFill>
                  </a:rPr>
                  <a:t> are isomorphic, there exist a bijection function </a:t>
                </a:r>
                <a14:m>
                  <m:oMath xmlns:m="http://schemas.openxmlformats.org/officeDocument/2006/math">
                    <m:r>
                      <a:rPr lang="en-US" altLang="zh-CN" sz="20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𝝓</m:t>
                    </m:r>
                  </m:oMath>
                </a14:m>
                <a:r>
                  <a:rPr lang="en-US" altLang="zh-CN" sz="2000" dirty="0">
                    <a:solidFill>
                      <a:schemeClr val="tx1"/>
                    </a:solidFill>
                  </a:rPr>
                  <a:t>, that for any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𝒖</m:t>
                        </m:r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</m:d>
                    <m:r>
                      <a:rPr lang="en-US" altLang="zh-CN" sz="2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en-US" altLang="zh-CN" sz="2000" dirty="0">
                    <a:solidFill>
                      <a:schemeClr val="tx1"/>
                    </a:solidFill>
                  </a:rPr>
                  <a:t>, exist </a:t>
                </a:r>
                <a14:m>
                  <m:oMath xmlns:m="http://schemas.openxmlformats.org/officeDocument/2006/math">
                    <m:r>
                      <a:rPr lang="en-US" altLang="zh-CN" sz="2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𝝓</m:t>
                    </m:r>
                    <m:d>
                      <m:dPr>
                        <m:ctrlP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𝒖</m:t>
                        </m:r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𝒗</m:t>
                        </m:r>
                      </m:e>
                    </m:d>
                    <m:r>
                      <a:rPr lang="en-US" altLang="zh-CN" sz="2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∈</m:t>
                    </m:r>
                    <m:sSub>
                      <m:sSubPr>
                        <m:ctrlP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b>
                    </m:sSub>
                  </m:oMath>
                </a14:m>
                <a:endParaRPr lang="en-US" altLang="zh-CN" sz="2000" b="1" i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altLang="zh-CN" sz="2000" b="1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G</a:t>
                </a:r>
                <a:r>
                  <a:rPr lang="en-US" altLang="zh-CN" sz="2000" b="1" baseline="-25000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e</a:t>
                </a:r>
                <a:r>
                  <a:rPr lang="en-US" altLang="zh-CN" sz="2000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 and </a:t>
                </a:r>
                <a:r>
                  <a:rPr lang="en-US" altLang="zh-CN" sz="2000" b="1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G</a:t>
                </a:r>
                <a:r>
                  <a:rPr lang="en-US" altLang="zh-CN" sz="2000" b="1" baseline="-25000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f</a:t>
                </a:r>
                <a:r>
                  <a:rPr lang="en-US" altLang="zh-CN" sz="2000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 are </a:t>
                </a:r>
                <a:r>
                  <a:rPr lang="en-US" altLang="zh-CN" sz="2000" dirty="0">
                    <a:solidFill>
                      <a:schemeClr val="tx1"/>
                    </a:solidFill>
                  </a:rPr>
                  <a:t>isomorphic</a:t>
                </a:r>
              </a:p>
              <a:p>
                <a:pPr lvl="1"/>
                <a:r>
                  <a:rPr lang="en-US" altLang="zh-CN" sz="1800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8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𝝓</m:t>
                    </m:r>
                  </m:oMath>
                </a14:m>
                <a:r>
                  <a:rPr lang="en-US" altLang="zh-CN" sz="1800" b="0" i="1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altLang="zh-CN" sz="1800" b="0" dirty="0">
                    <a:solidFill>
                      <a:schemeClr val="tx1"/>
                    </a:solidFill>
                    <a:latin typeface="DengXian" panose="02010600030101010101" pitchFamily="2" charset="-122"/>
                    <a:ea typeface="DengXian" panose="02010600030101010101" pitchFamily="2" charset="-122"/>
                  </a:rPr>
                  <a:t>= {1_1-&gt;2_5, 1_2-&gt;2_6, 1_3-&gt;2_4, 1_4-&gt;2_3, 1_5-&gt;2_1, 1_6-&gt;2_2}</a:t>
                </a:r>
              </a:p>
            </p:txBody>
          </p:sp>
        </mc:Choice>
        <mc:Fallback xmlns="">
          <p:sp>
            <p:nvSpPr>
              <p:cNvPr id="28" name="内容占位符 2">
                <a:extLst>
                  <a:ext uri="{FF2B5EF4-FFF2-40B4-BE49-F238E27FC236}">
                    <a16:creationId xmlns:a16="http://schemas.microsoft.com/office/drawing/2014/main" id="{A6DBF321-1381-AC43-95C1-76FEF763095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5536" y="3746753"/>
                <a:ext cx="8352928" cy="1591060"/>
              </a:xfrm>
              <a:blipFill>
                <a:blip r:embed="rId3"/>
                <a:stretch>
                  <a:fillRect l="-607" b="-1269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椭圆 47">
            <a:extLst>
              <a:ext uri="{FF2B5EF4-FFF2-40B4-BE49-F238E27FC236}">
                <a16:creationId xmlns:a16="http://schemas.microsoft.com/office/drawing/2014/main" id="{C10BF307-ACE4-EF49-9E26-E6111124CC3D}"/>
              </a:ext>
            </a:extLst>
          </p:cNvPr>
          <p:cNvSpPr/>
          <p:nvPr/>
        </p:nvSpPr>
        <p:spPr>
          <a:xfrm>
            <a:off x="3035833" y="1840869"/>
            <a:ext cx="216024" cy="216024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2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49" name="椭圆 48">
            <a:extLst>
              <a:ext uri="{FF2B5EF4-FFF2-40B4-BE49-F238E27FC236}">
                <a16:creationId xmlns:a16="http://schemas.microsoft.com/office/drawing/2014/main" id="{AEE32E25-16FD-0249-A20A-D6A15632E3D1}"/>
              </a:ext>
            </a:extLst>
          </p:cNvPr>
          <p:cNvSpPr/>
          <p:nvPr/>
        </p:nvSpPr>
        <p:spPr>
          <a:xfrm>
            <a:off x="2387761" y="2056893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1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50" name="椭圆 49">
            <a:extLst>
              <a:ext uri="{FF2B5EF4-FFF2-40B4-BE49-F238E27FC236}">
                <a16:creationId xmlns:a16="http://schemas.microsoft.com/office/drawing/2014/main" id="{963BD8E7-23E7-8143-862D-81324F5EC738}"/>
              </a:ext>
            </a:extLst>
          </p:cNvPr>
          <p:cNvSpPr/>
          <p:nvPr/>
        </p:nvSpPr>
        <p:spPr>
          <a:xfrm>
            <a:off x="2927821" y="2371911"/>
            <a:ext cx="216024" cy="216024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4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51" name="椭圆 50">
            <a:extLst>
              <a:ext uri="{FF2B5EF4-FFF2-40B4-BE49-F238E27FC236}">
                <a16:creationId xmlns:a16="http://schemas.microsoft.com/office/drawing/2014/main" id="{40D570B3-424C-DC48-97C1-48990A77AEC8}"/>
              </a:ext>
            </a:extLst>
          </p:cNvPr>
          <p:cNvSpPr/>
          <p:nvPr/>
        </p:nvSpPr>
        <p:spPr>
          <a:xfrm>
            <a:off x="2267744" y="2668961"/>
            <a:ext cx="216024" cy="216024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3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52" name="椭圆 51">
            <a:extLst>
              <a:ext uri="{FF2B5EF4-FFF2-40B4-BE49-F238E27FC236}">
                <a16:creationId xmlns:a16="http://schemas.microsoft.com/office/drawing/2014/main" id="{36D51FB3-482C-5942-8947-5BA2194E3C1F}"/>
              </a:ext>
            </a:extLst>
          </p:cNvPr>
          <p:cNvSpPr/>
          <p:nvPr/>
        </p:nvSpPr>
        <p:spPr>
          <a:xfrm>
            <a:off x="2826997" y="3027119"/>
            <a:ext cx="216024" cy="216024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5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53" name="椭圆 52">
            <a:extLst>
              <a:ext uri="{FF2B5EF4-FFF2-40B4-BE49-F238E27FC236}">
                <a16:creationId xmlns:a16="http://schemas.microsoft.com/office/drawing/2014/main" id="{6E63C6D6-C611-DB45-A6B3-2A9C9A261BCB}"/>
              </a:ext>
            </a:extLst>
          </p:cNvPr>
          <p:cNvSpPr/>
          <p:nvPr/>
        </p:nvSpPr>
        <p:spPr>
          <a:xfrm>
            <a:off x="3539889" y="2701008"/>
            <a:ext cx="216024" cy="21602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6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cxnSp>
        <p:nvCxnSpPr>
          <p:cNvPr id="55" name="直线箭头连接符 54">
            <a:extLst>
              <a:ext uri="{FF2B5EF4-FFF2-40B4-BE49-F238E27FC236}">
                <a16:creationId xmlns:a16="http://schemas.microsoft.com/office/drawing/2014/main" id="{A70992D4-D40B-774F-B2DC-03C1F0214594}"/>
              </a:ext>
            </a:extLst>
          </p:cNvPr>
          <p:cNvCxnSpPr>
            <a:cxnSpLocks/>
            <a:stCxn id="48" idx="2"/>
            <a:endCxn id="49" idx="7"/>
          </p:cNvCxnSpPr>
          <p:nvPr/>
        </p:nvCxnSpPr>
        <p:spPr>
          <a:xfrm flipH="1">
            <a:off x="2572149" y="1948881"/>
            <a:ext cx="463684" cy="13964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线箭头连接符 57">
            <a:extLst>
              <a:ext uri="{FF2B5EF4-FFF2-40B4-BE49-F238E27FC236}">
                <a16:creationId xmlns:a16="http://schemas.microsoft.com/office/drawing/2014/main" id="{9E260BF6-C8A1-9F4D-AC3F-30345A4C8B1E}"/>
              </a:ext>
            </a:extLst>
          </p:cNvPr>
          <p:cNvCxnSpPr>
            <a:cxnSpLocks/>
            <a:stCxn id="49" idx="4"/>
            <a:endCxn id="51" idx="0"/>
          </p:cNvCxnSpPr>
          <p:nvPr/>
        </p:nvCxnSpPr>
        <p:spPr>
          <a:xfrm flipH="1">
            <a:off x="2375756" y="2272917"/>
            <a:ext cx="120017" cy="39604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线箭头连接符 60">
            <a:extLst>
              <a:ext uri="{FF2B5EF4-FFF2-40B4-BE49-F238E27FC236}">
                <a16:creationId xmlns:a16="http://schemas.microsoft.com/office/drawing/2014/main" id="{42EBD4F8-CD50-D44B-A3E3-3E7D9C783EF4}"/>
              </a:ext>
            </a:extLst>
          </p:cNvPr>
          <p:cNvCxnSpPr>
            <a:cxnSpLocks/>
            <a:stCxn id="49" idx="5"/>
            <a:endCxn id="50" idx="2"/>
          </p:cNvCxnSpPr>
          <p:nvPr/>
        </p:nvCxnSpPr>
        <p:spPr>
          <a:xfrm>
            <a:off x="2572149" y="2241281"/>
            <a:ext cx="355672" cy="23864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线箭头连接符 63">
            <a:extLst>
              <a:ext uri="{FF2B5EF4-FFF2-40B4-BE49-F238E27FC236}">
                <a16:creationId xmlns:a16="http://schemas.microsoft.com/office/drawing/2014/main" id="{F46D503A-A2E7-684F-867E-53E4FD23CA3A}"/>
              </a:ext>
            </a:extLst>
          </p:cNvPr>
          <p:cNvCxnSpPr>
            <a:cxnSpLocks/>
            <a:stCxn id="48" idx="4"/>
            <a:endCxn id="50" idx="0"/>
          </p:cNvCxnSpPr>
          <p:nvPr/>
        </p:nvCxnSpPr>
        <p:spPr>
          <a:xfrm flipH="1">
            <a:off x="3035833" y="2056893"/>
            <a:ext cx="108012" cy="31501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线箭头连接符 66">
            <a:extLst>
              <a:ext uri="{FF2B5EF4-FFF2-40B4-BE49-F238E27FC236}">
                <a16:creationId xmlns:a16="http://schemas.microsoft.com/office/drawing/2014/main" id="{AB3E988C-1B25-8547-B7CE-90FC36EE3E6E}"/>
              </a:ext>
            </a:extLst>
          </p:cNvPr>
          <p:cNvCxnSpPr>
            <a:cxnSpLocks/>
            <a:stCxn id="51" idx="5"/>
            <a:endCxn id="52" idx="2"/>
          </p:cNvCxnSpPr>
          <p:nvPr/>
        </p:nvCxnSpPr>
        <p:spPr>
          <a:xfrm>
            <a:off x="2452132" y="2853349"/>
            <a:ext cx="374865" cy="28178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线箭头连接符 69">
            <a:extLst>
              <a:ext uri="{FF2B5EF4-FFF2-40B4-BE49-F238E27FC236}">
                <a16:creationId xmlns:a16="http://schemas.microsoft.com/office/drawing/2014/main" id="{652EBB61-24CA-9243-A6BE-EBD54321F909}"/>
              </a:ext>
            </a:extLst>
          </p:cNvPr>
          <p:cNvCxnSpPr>
            <a:cxnSpLocks/>
            <a:stCxn id="52" idx="6"/>
            <a:endCxn id="53" idx="3"/>
          </p:cNvCxnSpPr>
          <p:nvPr/>
        </p:nvCxnSpPr>
        <p:spPr>
          <a:xfrm flipV="1">
            <a:off x="3043021" y="2885396"/>
            <a:ext cx="528504" cy="24973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线箭头连接符 72">
            <a:extLst>
              <a:ext uri="{FF2B5EF4-FFF2-40B4-BE49-F238E27FC236}">
                <a16:creationId xmlns:a16="http://schemas.microsoft.com/office/drawing/2014/main" id="{2A906EFB-B84E-F643-A122-68AC26813E2F}"/>
              </a:ext>
            </a:extLst>
          </p:cNvPr>
          <p:cNvCxnSpPr>
            <a:cxnSpLocks/>
            <a:stCxn id="48" idx="5"/>
            <a:endCxn id="53" idx="0"/>
          </p:cNvCxnSpPr>
          <p:nvPr/>
        </p:nvCxnSpPr>
        <p:spPr>
          <a:xfrm>
            <a:off x="3220221" y="2025257"/>
            <a:ext cx="427680" cy="67575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椭圆 77">
            <a:extLst>
              <a:ext uri="{FF2B5EF4-FFF2-40B4-BE49-F238E27FC236}">
                <a16:creationId xmlns:a16="http://schemas.microsoft.com/office/drawing/2014/main" id="{17290A93-B7E3-324E-9AEC-F45CFA5F6F53}"/>
              </a:ext>
            </a:extLst>
          </p:cNvPr>
          <p:cNvSpPr/>
          <p:nvPr/>
        </p:nvSpPr>
        <p:spPr>
          <a:xfrm rot="21183865">
            <a:off x="6546560" y="2999310"/>
            <a:ext cx="216024" cy="216024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6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79" name="椭圆 78">
            <a:extLst>
              <a:ext uri="{FF2B5EF4-FFF2-40B4-BE49-F238E27FC236}">
                <a16:creationId xmlns:a16="http://schemas.microsoft.com/office/drawing/2014/main" id="{295936C4-35C5-8B4B-94EF-C17B9F9DB07C}"/>
              </a:ext>
            </a:extLst>
          </p:cNvPr>
          <p:cNvSpPr/>
          <p:nvPr/>
        </p:nvSpPr>
        <p:spPr>
          <a:xfrm rot="20703773">
            <a:off x="7140096" y="2661111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5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80" name="椭圆 79">
            <a:extLst>
              <a:ext uri="{FF2B5EF4-FFF2-40B4-BE49-F238E27FC236}">
                <a16:creationId xmlns:a16="http://schemas.microsoft.com/office/drawing/2014/main" id="{03279F80-2ACA-994C-B062-A47C008BD2C3}"/>
              </a:ext>
            </a:extLst>
          </p:cNvPr>
          <p:cNvSpPr/>
          <p:nvPr/>
        </p:nvSpPr>
        <p:spPr>
          <a:xfrm rot="20463518">
            <a:off x="6548992" y="2457400"/>
            <a:ext cx="216024" cy="216024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3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81" name="椭圆 80">
            <a:extLst>
              <a:ext uri="{FF2B5EF4-FFF2-40B4-BE49-F238E27FC236}">
                <a16:creationId xmlns:a16="http://schemas.microsoft.com/office/drawing/2014/main" id="{7D9389A5-6E3A-0148-8050-6FF9AA9784D4}"/>
              </a:ext>
            </a:extLst>
          </p:cNvPr>
          <p:cNvSpPr/>
          <p:nvPr/>
        </p:nvSpPr>
        <p:spPr>
          <a:xfrm rot="278793">
            <a:off x="7138510" y="2037389"/>
            <a:ext cx="216024" cy="216024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4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82" name="椭圆 81">
            <a:extLst>
              <a:ext uri="{FF2B5EF4-FFF2-40B4-BE49-F238E27FC236}">
                <a16:creationId xmlns:a16="http://schemas.microsoft.com/office/drawing/2014/main" id="{0DF4F4F5-370E-EE4B-B811-712F8C72528F}"/>
              </a:ext>
            </a:extLst>
          </p:cNvPr>
          <p:cNvSpPr/>
          <p:nvPr/>
        </p:nvSpPr>
        <p:spPr>
          <a:xfrm rot="20975872">
            <a:off x="6520173" y="1795107"/>
            <a:ext cx="216024" cy="216024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1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83" name="椭圆 82">
            <a:extLst>
              <a:ext uri="{FF2B5EF4-FFF2-40B4-BE49-F238E27FC236}">
                <a16:creationId xmlns:a16="http://schemas.microsoft.com/office/drawing/2014/main" id="{6FF7E498-0017-A145-B571-4358FD9A379C}"/>
              </a:ext>
            </a:extLst>
          </p:cNvPr>
          <p:cNvSpPr/>
          <p:nvPr/>
        </p:nvSpPr>
        <p:spPr>
          <a:xfrm rot="21034563">
            <a:off x="5884518" y="2253916"/>
            <a:ext cx="216024" cy="21602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2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cxnSp>
        <p:nvCxnSpPr>
          <p:cNvPr id="84" name="直线箭头连接符 83">
            <a:extLst>
              <a:ext uri="{FF2B5EF4-FFF2-40B4-BE49-F238E27FC236}">
                <a16:creationId xmlns:a16="http://schemas.microsoft.com/office/drawing/2014/main" id="{E8D5BE34-A6F9-DE4B-A463-F472AF67C135}"/>
              </a:ext>
            </a:extLst>
          </p:cNvPr>
          <p:cNvCxnSpPr>
            <a:cxnSpLocks/>
            <a:stCxn id="78" idx="6"/>
            <a:endCxn id="79" idx="3"/>
          </p:cNvCxnSpPr>
          <p:nvPr/>
        </p:nvCxnSpPr>
        <p:spPr>
          <a:xfrm flipV="1">
            <a:off x="6761794" y="2862605"/>
            <a:ext cx="432205" cy="23167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线箭头连接符 84">
            <a:extLst>
              <a:ext uri="{FF2B5EF4-FFF2-40B4-BE49-F238E27FC236}">
                <a16:creationId xmlns:a16="http://schemas.microsoft.com/office/drawing/2014/main" id="{A01460B9-27C1-E34C-B481-6878111346E3}"/>
              </a:ext>
            </a:extLst>
          </p:cNvPr>
          <p:cNvCxnSpPr>
            <a:cxnSpLocks/>
            <a:stCxn id="79" idx="7"/>
            <a:endCxn id="81" idx="5"/>
          </p:cNvCxnSpPr>
          <p:nvPr/>
        </p:nvCxnSpPr>
        <p:spPr>
          <a:xfrm flipV="1">
            <a:off x="7302217" y="2227713"/>
            <a:ext cx="14243" cy="44792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线箭头连接符 85">
            <a:extLst>
              <a:ext uri="{FF2B5EF4-FFF2-40B4-BE49-F238E27FC236}">
                <a16:creationId xmlns:a16="http://schemas.microsoft.com/office/drawing/2014/main" id="{D26F885E-677C-844D-807B-4B1F7BB18647}"/>
              </a:ext>
            </a:extLst>
          </p:cNvPr>
          <p:cNvCxnSpPr>
            <a:cxnSpLocks/>
            <a:stCxn id="79" idx="1"/>
            <a:endCxn id="80" idx="5"/>
          </p:cNvCxnSpPr>
          <p:nvPr/>
        </p:nvCxnSpPr>
        <p:spPr>
          <a:xfrm flipH="1" flipV="1">
            <a:off x="6754036" y="2612861"/>
            <a:ext cx="400590" cy="10215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线箭头连接符 86">
            <a:extLst>
              <a:ext uri="{FF2B5EF4-FFF2-40B4-BE49-F238E27FC236}">
                <a16:creationId xmlns:a16="http://schemas.microsoft.com/office/drawing/2014/main" id="{3FBEA515-D5D1-4342-B236-33B66020C4FB}"/>
              </a:ext>
            </a:extLst>
          </p:cNvPr>
          <p:cNvCxnSpPr>
            <a:cxnSpLocks/>
            <a:stCxn id="78" idx="0"/>
            <a:endCxn id="80" idx="4"/>
          </p:cNvCxnSpPr>
          <p:nvPr/>
        </p:nvCxnSpPr>
        <p:spPr>
          <a:xfrm flipV="1">
            <a:off x="6641529" y="2667575"/>
            <a:ext cx="50536" cy="3325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线箭头连接符 87">
            <a:extLst>
              <a:ext uri="{FF2B5EF4-FFF2-40B4-BE49-F238E27FC236}">
                <a16:creationId xmlns:a16="http://schemas.microsoft.com/office/drawing/2014/main" id="{F0B8634B-2C8C-E644-9290-D63F15B12F05}"/>
              </a:ext>
            </a:extLst>
          </p:cNvPr>
          <p:cNvCxnSpPr>
            <a:cxnSpLocks/>
            <a:stCxn id="81" idx="1"/>
            <a:endCxn id="82" idx="6"/>
          </p:cNvCxnSpPr>
          <p:nvPr/>
        </p:nvCxnSpPr>
        <p:spPr>
          <a:xfrm flipH="1" flipV="1">
            <a:off x="6734422" y="1883617"/>
            <a:ext cx="442162" cy="17947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线箭头连接符 88">
            <a:extLst>
              <a:ext uri="{FF2B5EF4-FFF2-40B4-BE49-F238E27FC236}">
                <a16:creationId xmlns:a16="http://schemas.microsoft.com/office/drawing/2014/main" id="{6342E486-A6DE-D445-93D9-2FCD465048E0}"/>
              </a:ext>
            </a:extLst>
          </p:cNvPr>
          <p:cNvCxnSpPr>
            <a:cxnSpLocks/>
            <a:stCxn id="82" idx="2"/>
            <a:endCxn id="83" idx="7"/>
          </p:cNvCxnSpPr>
          <p:nvPr/>
        </p:nvCxnSpPr>
        <p:spPr>
          <a:xfrm flipH="1">
            <a:off x="6055370" y="1922621"/>
            <a:ext cx="466578" cy="35145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线箭头连接符 89">
            <a:extLst>
              <a:ext uri="{FF2B5EF4-FFF2-40B4-BE49-F238E27FC236}">
                <a16:creationId xmlns:a16="http://schemas.microsoft.com/office/drawing/2014/main" id="{37AD1EEB-D44A-494E-AD95-B0FBEA048B50}"/>
              </a:ext>
            </a:extLst>
          </p:cNvPr>
          <p:cNvCxnSpPr>
            <a:cxnSpLocks/>
            <a:stCxn id="78" idx="1"/>
            <a:endCxn id="83" idx="4"/>
          </p:cNvCxnSpPr>
          <p:nvPr/>
        </p:nvCxnSpPr>
        <p:spPr>
          <a:xfrm flipH="1" flipV="1">
            <a:off x="6010216" y="2468482"/>
            <a:ext cx="559316" cy="57224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等于 5">
            <a:extLst>
              <a:ext uri="{FF2B5EF4-FFF2-40B4-BE49-F238E27FC236}">
                <a16:creationId xmlns:a16="http://schemas.microsoft.com/office/drawing/2014/main" id="{2E84511B-B205-5A4E-9DB9-720990DC98CC}"/>
              </a:ext>
            </a:extLst>
          </p:cNvPr>
          <p:cNvSpPr/>
          <p:nvPr/>
        </p:nvSpPr>
        <p:spPr>
          <a:xfrm>
            <a:off x="3851120" y="2330921"/>
            <a:ext cx="1933409" cy="526579"/>
          </a:xfrm>
          <a:prstGeom prst="mathEqual">
            <a:avLst>
              <a:gd name="adj1" fmla="val 3183"/>
              <a:gd name="adj2" fmla="val 1176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33" name="内容占位符 2">
            <a:extLst>
              <a:ext uri="{FF2B5EF4-FFF2-40B4-BE49-F238E27FC236}">
                <a16:creationId xmlns:a16="http://schemas.microsoft.com/office/drawing/2014/main" id="{D7C8685F-EAB7-AA42-BA9E-03BBF9C099B7}"/>
              </a:ext>
            </a:extLst>
          </p:cNvPr>
          <p:cNvSpPr txBox="1">
            <a:spLocks/>
          </p:cNvSpPr>
          <p:nvPr/>
        </p:nvSpPr>
        <p:spPr>
          <a:xfrm>
            <a:off x="2237005" y="3225700"/>
            <a:ext cx="1425938" cy="3471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60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G</a:t>
            </a:r>
            <a:r>
              <a:rPr lang="en-US" altLang="zh-CN" sz="1600" baseline="-2500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e</a:t>
            </a:r>
            <a:endParaRPr lang="en-US" altLang="zh-CN" sz="1400" baseline="-25000" dirty="0">
              <a:solidFill>
                <a:schemeClr val="tx1"/>
              </a:solidFill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sp>
        <p:nvSpPr>
          <p:cNvPr id="34" name="内容占位符 2">
            <a:extLst>
              <a:ext uri="{FF2B5EF4-FFF2-40B4-BE49-F238E27FC236}">
                <a16:creationId xmlns:a16="http://schemas.microsoft.com/office/drawing/2014/main" id="{0041CB40-8F84-FF4C-8B7D-CB55DD7EDB7F}"/>
              </a:ext>
            </a:extLst>
          </p:cNvPr>
          <p:cNvSpPr txBox="1">
            <a:spLocks/>
          </p:cNvSpPr>
          <p:nvPr/>
        </p:nvSpPr>
        <p:spPr>
          <a:xfrm>
            <a:off x="6010216" y="3229665"/>
            <a:ext cx="1425938" cy="3471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60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G</a:t>
            </a:r>
            <a:r>
              <a:rPr lang="en-US" altLang="zh-CN" sz="1600" baseline="-2500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f</a:t>
            </a:r>
            <a:endParaRPr lang="en-US" altLang="zh-CN" sz="1400" baseline="-25000" dirty="0">
              <a:solidFill>
                <a:schemeClr val="tx1"/>
              </a:solidFill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28B19A9F-DFBB-4643-AB7C-31C0ACE96F88}"/>
                  </a:ext>
                </a:extLst>
              </p:cNvPr>
              <p:cNvSpPr txBox="1"/>
              <p:nvPr/>
            </p:nvSpPr>
            <p:spPr>
              <a:xfrm>
                <a:off x="4401396" y="2112183"/>
                <a:ext cx="832856" cy="29924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kumimoji="1" lang="en-US" altLang="zh-CN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≃</m:t>
                      </m:r>
                      <m:sSub>
                        <m:sSubPr>
                          <m:ctrlPr>
                            <a:rPr kumimoji="1" lang="en-US" altLang="zh-CN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28B19A9F-DFBB-4643-AB7C-31C0ACE96F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1396" y="2112183"/>
                <a:ext cx="832856" cy="299249"/>
              </a:xfrm>
              <a:prstGeom prst="rect">
                <a:avLst/>
              </a:prstGeom>
              <a:blipFill>
                <a:blip r:embed="rId4"/>
                <a:stretch>
                  <a:fillRect l="-6061" r="-3030" b="-24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139073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Graph Isomorphism w/ Interactive ZKP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16</a:t>
            </a:fld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椭圆形标注 36">
                <a:extLst>
                  <a:ext uri="{FF2B5EF4-FFF2-40B4-BE49-F238E27FC236}">
                    <a16:creationId xmlns:a16="http://schemas.microsoft.com/office/drawing/2014/main" id="{8D2DF3CB-4140-974A-9734-AC00A9BA7FDA}"/>
                  </a:ext>
                </a:extLst>
              </p:cNvPr>
              <p:cNvSpPr/>
              <p:nvPr/>
            </p:nvSpPr>
            <p:spPr>
              <a:xfrm>
                <a:off x="107504" y="1258345"/>
                <a:ext cx="1800200" cy="900442"/>
              </a:xfrm>
              <a:prstGeom prst="wedgeEllipseCallout">
                <a:avLst>
                  <a:gd name="adj1" fmla="val 90105"/>
                  <a:gd name="adj2" fmla="val -26831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sz="1400" dirty="0">
                    <a:solidFill>
                      <a:schemeClr val="tx1"/>
                    </a:solidFill>
                  </a:rPr>
                  <a:t>G</a:t>
                </a:r>
                <a:r>
                  <a:rPr kumimoji="1" lang="en-US" altLang="zh-CN" sz="1400" baseline="-25000" dirty="0">
                    <a:solidFill>
                      <a:schemeClr val="tx1"/>
                    </a:solidFill>
                  </a:rPr>
                  <a:t>e</a:t>
                </a:r>
                <a:r>
                  <a:rPr kumimoji="1" lang="en-US" altLang="zh-CN" sz="1400" dirty="0">
                    <a:solidFill>
                      <a:schemeClr val="tx1"/>
                    </a:solidFill>
                  </a:rPr>
                  <a:t> and G</a:t>
                </a:r>
                <a:r>
                  <a:rPr kumimoji="1" lang="en-US" altLang="zh-CN" sz="1400" baseline="-25000" dirty="0">
                    <a:solidFill>
                      <a:schemeClr val="tx1"/>
                    </a:solidFill>
                  </a:rPr>
                  <a:t>f</a:t>
                </a:r>
                <a:r>
                  <a:rPr kumimoji="1" lang="en-US" altLang="zh-CN" sz="1400" dirty="0">
                    <a:solidFill>
                      <a:schemeClr val="tx1"/>
                    </a:solidFill>
                  </a:rPr>
                  <a:t> are </a:t>
                </a:r>
                <a:r>
                  <a:rPr lang="en-US" altLang="zh-CN" sz="1400" dirty="0">
                    <a:solidFill>
                      <a:schemeClr val="tx1"/>
                    </a:solidFill>
                  </a:rPr>
                  <a:t>Isomorphism, </a:t>
                </a:r>
                <a14:m>
                  <m:oMath xmlns:m="http://schemas.openxmlformats.org/officeDocument/2006/math">
                    <m:r>
                      <a:rPr lang="en-US" altLang="zh-CN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</m:t>
                    </m:r>
                  </m:oMath>
                </a14:m>
                <a:r>
                  <a:rPr kumimoji="1" lang="en-US" altLang="zh-CN" sz="1400" dirty="0">
                    <a:solidFill>
                      <a:schemeClr val="tx1"/>
                    </a:solidFill>
                  </a:rPr>
                  <a:t> = …</a:t>
                </a:r>
                <a:endParaRPr kumimoji="1" lang="zh-CN" alt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椭圆形标注 36">
                <a:extLst>
                  <a:ext uri="{FF2B5EF4-FFF2-40B4-BE49-F238E27FC236}">
                    <a16:creationId xmlns:a16="http://schemas.microsoft.com/office/drawing/2014/main" id="{8D2DF3CB-4140-974A-9734-AC00A9BA7FD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1258345"/>
                <a:ext cx="1800200" cy="900442"/>
              </a:xfrm>
              <a:prstGeom prst="wedgeEllipseCallout">
                <a:avLst>
                  <a:gd name="adj1" fmla="val 90105"/>
                  <a:gd name="adj2" fmla="val -26831"/>
                </a:avLst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内容占位符 2">
                <a:extLst>
                  <a:ext uri="{FF2B5EF4-FFF2-40B4-BE49-F238E27FC236}">
                    <a16:creationId xmlns:a16="http://schemas.microsoft.com/office/drawing/2014/main" id="{CB4EAC42-1F65-CB4D-AD60-FD703A7B6D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277888" y="2356242"/>
                <a:ext cx="2646040" cy="774696"/>
              </a:xfrm>
            </p:spPr>
            <p:txBody>
              <a:bodyPr>
                <a:noAutofit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buFont typeface="Wingdings" pitchFamily="2" charset="2"/>
                  <a:buChar char="l"/>
                </a:pPr>
                <a:r>
                  <a:rPr lang="en-US" altLang="zh-CN" sz="1400" dirty="0"/>
                  <a:t>Select a random bijection function </a:t>
                </a:r>
                <a14:m>
                  <m:oMath xmlns:m="http://schemas.openxmlformats.org/officeDocument/2006/math">
                    <m:r>
                      <a:rPr lang="el-GR" altLang="zh-CN" sz="1400" b="1" i="1" smtClean="0">
                        <a:latin typeface="Cambria Math" panose="02040503050406030204" pitchFamily="18" charset="0"/>
                      </a:rPr>
                      <m:t>𝝅</m:t>
                    </m:r>
                  </m:oMath>
                </a14:m>
                <a:endParaRPr lang="en-US" altLang="zh-CN" sz="1400" b="1" dirty="0"/>
              </a:p>
              <a:p>
                <a:pPr>
                  <a:lnSpc>
                    <a:spcPct val="100000"/>
                  </a:lnSpc>
                  <a:spcBef>
                    <a:spcPts val="0"/>
                  </a:spcBef>
                  <a:buFont typeface="Wingdings" pitchFamily="2" charset="2"/>
                  <a:buChar char="l"/>
                </a:pPr>
                <a:r>
                  <a:rPr lang="en-US" altLang="zh-CN" sz="1400" dirty="0"/>
                  <a:t>Calculate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400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1400" b="1" i="1" smtClean="0">
                            <a:latin typeface="Cambria Math" panose="02040503050406030204" pitchFamily="18" charset="0"/>
                          </a:rPr>
                          <m:t>𝑮</m:t>
                        </m:r>
                      </m:e>
                      <m:sub>
                        <m:r>
                          <a:rPr lang="en-US" altLang="zh-CN" sz="1400" b="1" i="1" smtClean="0">
                            <a:latin typeface="Cambria Math" panose="02040503050406030204" pitchFamily="18" charset="0"/>
                          </a:rPr>
                          <m:t>𝒇</m:t>
                        </m:r>
                      </m:sub>
                      <m:sup>
                        <m:r>
                          <a:rPr lang="en-US" altLang="zh-CN" sz="1400" b="1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altLang="zh-CN" sz="1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≃</m:t>
                    </m:r>
                    <m:sSub>
                      <m:sSubPr>
                        <m:ctrlPr>
                          <a:rPr lang="en-US" altLang="zh-CN" sz="1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𝑮</m:t>
                        </m:r>
                      </m:e>
                      <m:sub>
                        <m:r>
                          <a:rPr lang="en-US" altLang="zh-CN" sz="1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𝒇</m:t>
                        </m:r>
                      </m:sub>
                    </m:sSub>
                  </m:oMath>
                </a14:m>
                <a:r>
                  <a:rPr lang="en-US" altLang="zh-CN" sz="1400" dirty="0"/>
                  <a:t> with </a:t>
                </a:r>
                <a14:m>
                  <m:oMath xmlns:m="http://schemas.openxmlformats.org/officeDocument/2006/math">
                    <m:r>
                      <a:rPr lang="el-GR" altLang="zh-CN" sz="1400" b="1" i="1">
                        <a:latin typeface="Cambria Math" panose="02040503050406030204" pitchFamily="18" charset="0"/>
                      </a:rPr>
                      <m:t>𝝅</m:t>
                    </m:r>
                  </m:oMath>
                </a14:m>
                <a:endParaRPr lang="en-US" altLang="zh-CN" sz="1400" b="1" dirty="0"/>
              </a:p>
            </p:txBody>
          </p:sp>
        </mc:Choice>
        <mc:Fallback xmlns="">
          <p:sp>
            <p:nvSpPr>
              <p:cNvPr id="41" name="内容占位符 2">
                <a:extLst>
                  <a:ext uri="{FF2B5EF4-FFF2-40B4-BE49-F238E27FC236}">
                    <a16:creationId xmlns:a16="http://schemas.microsoft.com/office/drawing/2014/main" id="{CB4EAC42-1F65-CB4D-AD60-FD703A7B6D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77888" y="2356242"/>
                <a:ext cx="2646040" cy="774696"/>
              </a:xfrm>
              <a:blipFill>
                <a:blip r:embed="rId6"/>
                <a:stretch>
                  <a:fillRect l="-478" t="-1613" b="-161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3" name="直线箭头连接符 42">
            <a:extLst>
              <a:ext uri="{FF2B5EF4-FFF2-40B4-BE49-F238E27FC236}">
                <a16:creationId xmlns:a16="http://schemas.microsoft.com/office/drawing/2014/main" id="{195AA333-CC93-4845-AF8E-116DB373D915}"/>
              </a:ext>
            </a:extLst>
          </p:cNvPr>
          <p:cNvCxnSpPr>
            <a:cxnSpLocks/>
          </p:cNvCxnSpPr>
          <p:nvPr/>
        </p:nvCxnSpPr>
        <p:spPr>
          <a:xfrm>
            <a:off x="3923928" y="2706941"/>
            <a:ext cx="194421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内容占位符 2">
                <a:extLst>
                  <a:ext uri="{FF2B5EF4-FFF2-40B4-BE49-F238E27FC236}">
                    <a16:creationId xmlns:a16="http://schemas.microsoft.com/office/drawing/2014/main" id="{34D39E9A-7D6A-DF40-8D6C-4093B13D0B9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103050" y="2353444"/>
                <a:ext cx="1584176" cy="27015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lnSpc>
                    <a:spcPct val="120000"/>
                  </a:lnSpc>
                  <a:spcBef>
                    <a:spcPts val="1200"/>
                  </a:spcBef>
                  <a:buFont typeface="Arial" pitchFamily="34" charset="0"/>
                  <a:buChar char="•"/>
                  <a:defRPr sz="26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1pPr>
                <a:lvl2pPr marL="742950" indent="-28575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charset="0"/>
                  <a:buChar char="•"/>
                  <a:defRPr sz="24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•"/>
                  <a:defRPr sz="20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–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»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400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1400" b="1" i="1" smtClean="0">
                            <a:latin typeface="Cambria Math" panose="02040503050406030204" pitchFamily="18" charset="0"/>
                          </a:rPr>
                          <m:t>𝑮</m:t>
                        </m:r>
                      </m:e>
                      <m:sub>
                        <m:r>
                          <a:rPr lang="en-US" altLang="zh-CN" sz="1400" b="1" i="1" smtClean="0">
                            <a:latin typeface="Cambria Math" panose="02040503050406030204" pitchFamily="18" charset="0"/>
                          </a:rPr>
                          <m:t>𝒇</m:t>
                        </m:r>
                      </m:sub>
                      <m:sup>
                        <m:r>
                          <a:rPr lang="en-US" altLang="zh-CN" sz="1400" b="1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r>
                  <a:rPr lang="en-US" altLang="zh-CN" sz="1400" b="1" dirty="0"/>
                  <a:t> </a:t>
                </a:r>
                <a14:m>
                  <m:oMath xmlns:m="http://schemas.openxmlformats.org/officeDocument/2006/math">
                    <m:r>
                      <a:rPr lang="en-US" altLang="zh-CN" sz="1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≃</m:t>
                    </m:r>
                    <m:sSub>
                      <m:sSubPr>
                        <m:ctrlPr>
                          <a:rPr lang="en-US" altLang="zh-CN" sz="1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𝑮</m:t>
                        </m:r>
                      </m:e>
                      <m:sub>
                        <m:r>
                          <a:rPr lang="en-US" altLang="zh-CN" sz="1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𝒇</m:t>
                        </m:r>
                      </m:sub>
                    </m:sSub>
                  </m:oMath>
                </a14:m>
                <a:r>
                  <a:rPr lang="en-US" altLang="zh-CN" sz="1400" b="1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≃</m:t>
                    </m:r>
                    <m:sSub>
                      <m:sSubPr>
                        <m:ctrlPr>
                          <a:rPr lang="en-US" altLang="zh-CN" sz="1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𝑮</m:t>
                        </m:r>
                      </m:e>
                      <m:sub>
                        <m:r>
                          <a:rPr lang="en-US" altLang="zh-CN" sz="1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𝒆</m:t>
                        </m:r>
                      </m:sub>
                    </m:sSub>
                  </m:oMath>
                </a14:m>
                <a:r>
                  <a:rPr lang="en-US" altLang="zh-CN" sz="1400" b="1" dirty="0"/>
                  <a:t> </a:t>
                </a:r>
              </a:p>
            </p:txBody>
          </p:sp>
        </mc:Choice>
        <mc:Fallback xmlns="">
          <p:sp>
            <p:nvSpPr>
              <p:cNvPr id="45" name="内容占位符 2">
                <a:extLst>
                  <a:ext uri="{FF2B5EF4-FFF2-40B4-BE49-F238E27FC236}">
                    <a16:creationId xmlns:a16="http://schemas.microsoft.com/office/drawing/2014/main" id="{34D39E9A-7D6A-DF40-8D6C-4093B13D0B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3050" y="2353444"/>
                <a:ext cx="1584176" cy="270153"/>
              </a:xfrm>
              <a:prstGeom prst="rect">
                <a:avLst/>
              </a:prstGeom>
              <a:blipFill>
                <a:blip r:embed="rId7"/>
                <a:stretch>
                  <a:fillRect b="-2173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内容占位符 2">
                <a:extLst>
                  <a:ext uri="{FF2B5EF4-FFF2-40B4-BE49-F238E27FC236}">
                    <a16:creationId xmlns:a16="http://schemas.microsoft.com/office/drawing/2014/main" id="{45F7A4B7-931E-E34A-B7F2-D6BBD17194C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300192" y="3474630"/>
                <a:ext cx="2646040" cy="30427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lnSpc>
                    <a:spcPct val="120000"/>
                  </a:lnSpc>
                  <a:spcBef>
                    <a:spcPts val="1200"/>
                  </a:spcBef>
                  <a:buFont typeface="Arial" pitchFamily="34" charset="0"/>
                  <a:buChar char="•"/>
                  <a:defRPr sz="26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1pPr>
                <a:lvl2pPr marL="742950" indent="-28575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charset="0"/>
                  <a:buChar char="•"/>
                  <a:defRPr sz="24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•"/>
                  <a:defRPr sz="20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–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»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ts val="0"/>
                  </a:spcBef>
                  <a:buFont typeface="Wingdings" pitchFamily="2" charset="2"/>
                  <a:buChar char="l"/>
                </a:pPr>
                <a:r>
                  <a:rPr lang="en-US" altLang="zh-CN" sz="1400" dirty="0"/>
                  <a:t>Select a random </a:t>
                </a:r>
                <a14:m>
                  <m:oMath xmlns:m="http://schemas.openxmlformats.org/officeDocument/2006/math">
                    <m:r>
                      <a:rPr lang="en-US" altLang="zh-CN" sz="1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𝝈</m:t>
                    </m:r>
                    <m:r>
                      <a:rPr lang="en-US" altLang="zh-CN" sz="1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d>
                      <m:dPr>
                        <m:begChr m:val="{"/>
                        <m:endChr m:val="}"/>
                        <m:ctrlPr>
                          <a:rPr lang="en-US" altLang="zh-CN" sz="1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𝒆</m:t>
                        </m:r>
                        <m:r>
                          <a:rPr lang="en-US" altLang="zh-CN" sz="1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en-US" altLang="zh-CN" sz="1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𝒇</m:t>
                        </m:r>
                      </m:e>
                    </m:d>
                  </m:oMath>
                </a14:m>
                <a:endParaRPr lang="en-US" altLang="zh-CN" sz="1400" b="1" dirty="0">
                  <a:ea typeface="Cambria Math" panose="02040503050406030204" pitchFamily="18" charset="0"/>
                </a:endParaRPr>
              </a:p>
              <a:p>
                <a:pPr>
                  <a:lnSpc>
                    <a:spcPct val="100000"/>
                  </a:lnSpc>
                  <a:spcBef>
                    <a:spcPts val="0"/>
                  </a:spcBef>
                  <a:buFont typeface="Wingdings" pitchFamily="2" charset="2"/>
                  <a:buChar char="l"/>
                </a:pPr>
                <a:endParaRPr lang="en-US" altLang="zh-CN" sz="1400" dirty="0"/>
              </a:p>
            </p:txBody>
          </p:sp>
        </mc:Choice>
        <mc:Fallback xmlns="">
          <p:sp>
            <p:nvSpPr>
              <p:cNvPr id="46" name="内容占位符 2">
                <a:extLst>
                  <a:ext uri="{FF2B5EF4-FFF2-40B4-BE49-F238E27FC236}">
                    <a16:creationId xmlns:a16="http://schemas.microsoft.com/office/drawing/2014/main" id="{45F7A4B7-931E-E34A-B7F2-D6BBD17194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0192" y="3474630"/>
                <a:ext cx="2646040" cy="304271"/>
              </a:xfrm>
              <a:prstGeom prst="rect">
                <a:avLst/>
              </a:prstGeom>
              <a:blipFill>
                <a:blip r:embed="rId8"/>
                <a:stretch>
                  <a:fillRect l="-478" t="-4000" b="-16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直线箭头连接符 46">
            <a:extLst>
              <a:ext uri="{FF2B5EF4-FFF2-40B4-BE49-F238E27FC236}">
                <a16:creationId xmlns:a16="http://schemas.microsoft.com/office/drawing/2014/main" id="{FE7E9C9C-962B-7846-893D-F8AE5CB5D362}"/>
              </a:ext>
            </a:extLst>
          </p:cNvPr>
          <p:cNvCxnSpPr>
            <a:cxnSpLocks/>
          </p:cNvCxnSpPr>
          <p:nvPr/>
        </p:nvCxnSpPr>
        <p:spPr>
          <a:xfrm>
            <a:off x="3923928" y="3649588"/>
            <a:ext cx="1944216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内容占位符 2">
                <a:extLst>
                  <a:ext uri="{FF2B5EF4-FFF2-40B4-BE49-F238E27FC236}">
                    <a16:creationId xmlns:a16="http://schemas.microsoft.com/office/drawing/2014/main" id="{52534A80-CFE8-F443-9BAD-1987446A25C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455876" y="3297626"/>
                <a:ext cx="2880320" cy="27015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lnSpc>
                    <a:spcPct val="120000"/>
                  </a:lnSpc>
                  <a:spcBef>
                    <a:spcPts val="1200"/>
                  </a:spcBef>
                  <a:buFont typeface="Arial" pitchFamily="34" charset="0"/>
                  <a:buChar char="•"/>
                  <a:defRPr sz="26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1pPr>
                <a:lvl2pPr marL="742950" indent="-28575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charset="0"/>
                  <a:buChar char="•"/>
                  <a:defRPr sz="24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•"/>
                  <a:defRPr sz="20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–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»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altLang="zh-CN" sz="1400" b="0" dirty="0"/>
                  <a:t>Ask Alice to prove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400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sSub>
                          <m:sSubPr>
                            <m:ctrlPr>
                              <a:rPr lang="en-US" altLang="zh-CN" sz="14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400" b="1" i="1" smtClean="0">
                                <a:latin typeface="Cambria Math" panose="02040503050406030204" pitchFamily="18" charset="0"/>
                              </a:rPr>
                              <m:t>𝑮</m:t>
                            </m:r>
                          </m:e>
                          <m:sub>
                            <m:r>
                              <a:rPr lang="en-US" altLang="zh-CN" sz="14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𝝈</m:t>
                            </m:r>
                          </m:sub>
                        </m:sSub>
                        <m:r>
                          <a:rPr lang="en-US" altLang="zh-CN" sz="1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≃</m:t>
                        </m:r>
                        <m:r>
                          <a:rPr lang="en-US" altLang="zh-CN" sz="1400" b="1" i="1" smtClean="0">
                            <a:latin typeface="Cambria Math" panose="02040503050406030204" pitchFamily="18" charset="0"/>
                          </a:rPr>
                          <m:t>𝑮</m:t>
                        </m:r>
                      </m:e>
                      <m:sub>
                        <m:r>
                          <a:rPr lang="en-US" altLang="zh-CN" sz="1400" b="1" i="1" smtClean="0">
                            <a:latin typeface="Cambria Math" panose="02040503050406030204" pitchFamily="18" charset="0"/>
                          </a:rPr>
                          <m:t>𝒇</m:t>
                        </m:r>
                      </m:sub>
                      <m:sup>
                        <m:r>
                          <a:rPr lang="en-US" altLang="zh-CN" sz="1400" b="1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endParaRPr lang="en-US" altLang="zh-CN" sz="1400" b="1" dirty="0"/>
              </a:p>
            </p:txBody>
          </p:sp>
        </mc:Choice>
        <mc:Fallback xmlns="">
          <p:sp>
            <p:nvSpPr>
              <p:cNvPr id="54" name="内容占位符 2">
                <a:extLst>
                  <a:ext uri="{FF2B5EF4-FFF2-40B4-BE49-F238E27FC236}">
                    <a16:creationId xmlns:a16="http://schemas.microsoft.com/office/drawing/2014/main" id="{52534A80-CFE8-F443-9BAD-1987446A25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5876" y="3297626"/>
                <a:ext cx="2880320" cy="270153"/>
              </a:xfrm>
              <a:prstGeom prst="rect">
                <a:avLst/>
              </a:prstGeom>
              <a:blipFill>
                <a:blip r:embed="rId9"/>
                <a:stretch>
                  <a:fillRect t="-4545" b="-3181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7" name="直线箭头连接符 56">
            <a:extLst>
              <a:ext uri="{FF2B5EF4-FFF2-40B4-BE49-F238E27FC236}">
                <a16:creationId xmlns:a16="http://schemas.microsoft.com/office/drawing/2014/main" id="{90AFD7C0-3B0B-A94F-AF39-5B220935D3F4}"/>
              </a:ext>
            </a:extLst>
          </p:cNvPr>
          <p:cNvCxnSpPr>
            <a:cxnSpLocks/>
          </p:cNvCxnSpPr>
          <p:nvPr/>
        </p:nvCxnSpPr>
        <p:spPr>
          <a:xfrm>
            <a:off x="3923030" y="4591412"/>
            <a:ext cx="1944216" cy="0"/>
          </a:xfrm>
          <a:prstGeom prst="straightConnector1">
            <a:avLst/>
          </a:prstGeom>
          <a:ln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内容占位符 2">
                <a:extLst>
                  <a:ext uri="{FF2B5EF4-FFF2-40B4-BE49-F238E27FC236}">
                    <a16:creationId xmlns:a16="http://schemas.microsoft.com/office/drawing/2014/main" id="{14D0EFA9-206C-E44F-B956-007961124CD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419872" y="4027754"/>
                <a:ext cx="2880320" cy="474415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lnSpc>
                    <a:spcPct val="120000"/>
                  </a:lnSpc>
                  <a:spcBef>
                    <a:spcPts val="1200"/>
                  </a:spcBef>
                  <a:buFont typeface="Arial" pitchFamily="34" charset="0"/>
                  <a:buChar char="•"/>
                  <a:defRPr sz="26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1pPr>
                <a:lvl2pPr marL="742950" indent="-28575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charset="0"/>
                  <a:buChar char="•"/>
                  <a:defRPr sz="24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•"/>
                  <a:defRPr sz="20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–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»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altLang="zh-CN" sz="1400" b="0" dirty="0"/>
                  <a:t>If </a:t>
                </a:r>
                <a14:m>
                  <m:oMath xmlns:m="http://schemas.openxmlformats.org/officeDocument/2006/math">
                    <m:r>
                      <a:rPr lang="en-US" altLang="zh-CN" sz="1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𝝈</m:t>
                    </m:r>
                    <m:r>
                      <a:rPr lang="en-US" altLang="zh-CN" sz="1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CN" sz="1400" b="1" dirty="0"/>
                  <a:t>=f</a:t>
                </a:r>
                <a:r>
                  <a:rPr lang="en-US" altLang="zh-CN" sz="1400" b="0" dirty="0"/>
                  <a:t>, send </a:t>
                </a:r>
                <a14:m>
                  <m:oMath xmlns:m="http://schemas.openxmlformats.org/officeDocument/2006/math">
                    <m:r>
                      <a:rPr lang="el-GR" altLang="zh-CN" sz="1400" b="1" i="1">
                        <a:latin typeface="Cambria Math" panose="02040503050406030204" pitchFamily="18" charset="0"/>
                      </a:rPr>
                      <m:t>𝝅</m:t>
                    </m:r>
                  </m:oMath>
                </a14:m>
                <a:r>
                  <a:rPr lang="en-US" altLang="zh-CN" sz="1400" b="0" dirty="0"/>
                  <a:t> 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altLang="zh-CN" sz="1400" dirty="0"/>
                  <a:t>If </a:t>
                </a:r>
                <a14:m>
                  <m:oMath xmlns:m="http://schemas.openxmlformats.org/officeDocument/2006/math">
                    <m:r>
                      <a:rPr lang="en-US" altLang="zh-CN" sz="1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𝝈</m:t>
                    </m:r>
                  </m:oMath>
                </a14:m>
                <a:r>
                  <a:rPr lang="en-US" altLang="zh-CN" sz="1400" b="1" dirty="0"/>
                  <a:t> = e</a:t>
                </a:r>
                <a:r>
                  <a:rPr lang="en-US" altLang="zh-CN" sz="1400" b="0" dirty="0"/>
                  <a:t>, send </a:t>
                </a:r>
                <a14:m>
                  <m:oMath xmlns:m="http://schemas.openxmlformats.org/officeDocument/2006/math">
                    <m:r>
                      <a:rPr lang="el-GR" altLang="zh-CN" sz="1400" b="1" i="1">
                        <a:latin typeface="Cambria Math" panose="02040503050406030204" pitchFamily="18" charset="0"/>
                      </a:rPr>
                      <m:t>𝝅</m:t>
                    </m:r>
                    <m:r>
                      <a:rPr lang="el-GR" altLang="zh-CN" sz="1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∙∅</m:t>
                    </m:r>
                  </m:oMath>
                </a14:m>
                <a:endParaRPr lang="en-US" altLang="zh-CN" sz="1400" b="1" dirty="0"/>
              </a:p>
            </p:txBody>
          </p:sp>
        </mc:Choice>
        <mc:Fallback xmlns="">
          <p:sp>
            <p:nvSpPr>
              <p:cNvPr id="59" name="内容占位符 2">
                <a:extLst>
                  <a:ext uri="{FF2B5EF4-FFF2-40B4-BE49-F238E27FC236}">
                    <a16:creationId xmlns:a16="http://schemas.microsoft.com/office/drawing/2014/main" id="{14D0EFA9-206C-E44F-B956-007961124C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9872" y="4027754"/>
                <a:ext cx="2880320" cy="474415"/>
              </a:xfrm>
              <a:prstGeom prst="rect">
                <a:avLst/>
              </a:prstGeom>
              <a:blipFill>
                <a:blip r:embed="rId10"/>
                <a:stretch>
                  <a:fillRect b="-2051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内容占位符 2">
                <a:extLst>
                  <a:ext uri="{FF2B5EF4-FFF2-40B4-BE49-F238E27FC236}">
                    <a16:creationId xmlns:a16="http://schemas.microsoft.com/office/drawing/2014/main" id="{31B4073F-4CF9-AC45-84F9-DC8BF2A69CD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296979" y="4425437"/>
                <a:ext cx="2646040" cy="30427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lnSpc>
                    <a:spcPct val="120000"/>
                  </a:lnSpc>
                  <a:spcBef>
                    <a:spcPts val="1200"/>
                  </a:spcBef>
                  <a:buFont typeface="Arial" pitchFamily="34" charset="0"/>
                  <a:buChar char="•"/>
                  <a:defRPr sz="26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1pPr>
                <a:lvl2pPr marL="742950" indent="-28575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charset="0"/>
                  <a:buChar char="•"/>
                  <a:defRPr sz="24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•"/>
                  <a:defRPr sz="20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–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»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ts val="0"/>
                  </a:spcBef>
                  <a:buFont typeface="Wingdings" pitchFamily="2" charset="2"/>
                  <a:buChar char="l"/>
                </a:pPr>
                <a:r>
                  <a:rPr lang="en-US" altLang="zh-CN" sz="1400" dirty="0"/>
                  <a:t>Verify that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400" b="1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sSub>
                          <m:sSubPr>
                            <m:ctrlPr>
                              <a:rPr lang="en-US" altLang="zh-CN" sz="14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400" b="1" i="1">
                                <a:latin typeface="Cambria Math" panose="02040503050406030204" pitchFamily="18" charset="0"/>
                              </a:rPr>
                              <m:t>𝑮</m:t>
                            </m:r>
                          </m:e>
                          <m:sub>
                            <m:r>
                              <a:rPr lang="en-US" altLang="zh-CN" sz="14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𝝈</m:t>
                            </m:r>
                          </m:sub>
                        </m:sSub>
                        <m:r>
                          <a:rPr lang="en-US" altLang="zh-CN" sz="1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≃</m:t>
                        </m:r>
                        <m:r>
                          <a:rPr lang="en-US" altLang="zh-CN" sz="1400" b="1" i="1">
                            <a:latin typeface="Cambria Math" panose="02040503050406030204" pitchFamily="18" charset="0"/>
                          </a:rPr>
                          <m:t>𝑮</m:t>
                        </m:r>
                      </m:e>
                      <m:sub>
                        <m:r>
                          <a:rPr lang="en-US" altLang="zh-CN" sz="1400" b="1" i="1">
                            <a:latin typeface="Cambria Math" panose="02040503050406030204" pitchFamily="18" charset="0"/>
                          </a:rPr>
                          <m:t>𝒇</m:t>
                        </m:r>
                      </m:sub>
                      <m:sup>
                        <m:r>
                          <a:rPr lang="en-US" altLang="zh-CN" sz="1400" b="1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altLang="zh-CN" sz="1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altLang="zh-CN" sz="1400" dirty="0"/>
              </a:p>
            </p:txBody>
          </p:sp>
        </mc:Choice>
        <mc:Fallback xmlns="">
          <p:sp>
            <p:nvSpPr>
              <p:cNvPr id="60" name="内容占位符 2">
                <a:extLst>
                  <a:ext uri="{FF2B5EF4-FFF2-40B4-BE49-F238E27FC236}">
                    <a16:creationId xmlns:a16="http://schemas.microsoft.com/office/drawing/2014/main" id="{31B4073F-4CF9-AC45-84F9-DC8BF2A69C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6979" y="4425437"/>
                <a:ext cx="2646040" cy="304271"/>
              </a:xfrm>
              <a:prstGeom prst="rect">
                <a:avLst/>
              </a:prstGeom>
              <a:blipFill>
                <a:blip r:embed="rId11"/>
                <a:stretch>
                  <a:fillRect l="-478" t="-4167" b="-208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图片 15">
            <a:extLst>
              <a:ext uri="{FF2B5EF4-FFF2-40B4-BE49-F238E27FC236}">
                <a16:creationId xmlns:a16="http://schemas.microsoft.com/office/drawing/2014/main" id="{FE77C994-C95D-EF4A-B069-DD4BC33718C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1064001"/>
            <a:ext cx="720000" cy="72000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EDF2C9EC-E743-D548-8B72-9544081C00A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1064001"/>
            <a:ext cx="720000" cy="720000"/>
          </a:xfrm>
          <a:prstGeom prst="rect">
            <a:avLst/>
          </a:prstGeom>
        </p:spPr>
      </p:pic>
      <p:sp>
        <p:nvSpPr>
          <p:cNvPr id="18" name="内容占位符 2">
            <a:extLst>
              <a:ext uri="{FF2B5EF4-FFF2-40B4-BE49-F238E27FC236}">
                <a16:creationId xmlns:a16="http://schemas.microsoft.com/office/drawing/2014/main" id="{BB7D1A1D-DD4B-E143-9B90-6D47C2884986}"/>
              </a:ext>
            </a:extLst>
          </p:cNvPr>
          <p:cNvSpPr txBox="1">
            <a:spLocks/>
          </p:cNvSpPr>
          <p:nvPr/>
        </p:nvSpPr>
        <p:spPr>
          <a:xfrm>
            <a:off x="2555776" y="1657395"/>
            <a:ext cx="72000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Alice</a:t>
            </a:r>
            <a:endParaRPr kumimoji="1" lang="en" altLang="zh-CN" sz="1800" dirty="0">
              <a:latin typeface="+mn-lt"/>
            </a:endParaRPr>
          </a:p>
        </p:txBody>
      </p:sp>
      <p:sp>
        <p:nvSpPr>
          <p:cNvPr id="19" name="内容占位符 2">
            <a:extLst>
              <a:ext uri="{FF2B5EF4-FFF2-40B4-BE49-F238E27FC236}">
                <a16:creationId xmlns:a16="http://schemas.microsoft.com/office/drawing/2014/main" id="{E6E8DC16-CB63-3248-A952-FAE428A44F29}"/>
              </a:ext>
            </a:extLst>
          </p:cNvPr>
          <p:cNvSpPr txBox="1">
            <a:spLocks/>
          </p:cNvSpPr>
          <p:nvPr/>
        </p:nvSpPr>
        <p:spPr>
          <a:xfrm>
            <a:off x="6156176" y="1645887"/>
            <a:ext cx="72008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Bob</a:t>
            </a:r>
            <a:endParaRPr kumimoji="1" lang="en" altLang="zh-CN" sz="1800" dirty="0">
              <a:latin typeface="+mn-lt"/>
            </a:endParaRPr>
          </a:p>
        </p:txBody>
      </p:sp>
      <p:sp>
        <p:nvSpPr>
          <p:cNvPr id="20" name="内容占位符 2">
            <a:extLst>
              <a:ext uri="{FF2B5EF4-FFF2-40B4-BE49-F238E27FC236}">
                <a16:creationId xmlns:a16="http://schemas.microsoft.com/office/drawing/2014/main" id="{DF09DB07-9E6E-2442-B522-4D790086360A}"/>
              </a:ext>
            </a:extLst>
          </p:cNvPr>
          <p:cNvSpPr txBox="1">
            <a:spLocks/>
          </p:cNvSpPr>
          <p:nvPr/>
        </p:nvSpPr>
        <p:spPr>
          <a:xfrm>
            <a:off x="200981" y="4591412"/>
            <a:ext cx="4154995" cy="922847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 anchorCtr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800" b="1" dirty="0">
                <a:solidFill>
                  <a:srgbClr val="0096FF"/>
                </a:solidFill>
              </a:rPr>
              <a:t>Require</a:t>
            </a:r>
            <a:r>
              <a:rPr lang="zh-CN" altLang="en-US" sz="1800" b="1" dirty="0">
                <a:solidFill>
                  <a:srgbClr val="0096FF"/>
                </a:solidFill>
              </a:rPr>
              <a:t> </a:t>
            </a:r>
            <a:r>
              <a:rPr lang="en-US" altLang="zh-CN" sz="1800" b="1" dirty="0">
                <a:solidFill>
                  <a:srgbClr val="0096FF"/>
                </a:solidFill>
              </a:rPr>
              <a:t>multiple</a:t>
            </a:r>
            <a:r>
              <a:rPr lang="zh-CN" altLang="en-US" sz="1800" b="1" dirty="0">
                <a:solidFill>
                  <a:srgbClr val="0096FF"/>
                </a:solidFill>
              </a:rPr>
              <a:t> </a:t>
            </a:r>
            <a:r>
              <a:rPr lang="en-US" altLang="zh-CN" sz="1800" b="1" dirty="0">
                <a:solidFill>
                  <a:srgbClr val="0096FF"/>
                </a:solidFill>
              </a:rPr>
              <a:t>interactions</a:t>
            </a:r>
          </a:p>
        </p:txBody>
      </p:sp>
    </p:spTree>
    <p:extLst>
      <p:ext uri="{BB962C8B-B14F-4D97-AF65-F5344CB8AC3E}">
        <p14:creationId xmlns:p14="http://schemas.microsoft.com/office/powerpoint/2010/main" val="3031955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uiExpand="1" build="p"/>
      <p:bldP spid="45" grpId="0"/>
      <p:bldP spid="46" grpId="0"/>
      <p:bldP spid="54" grpId="0"/>
      <p:bldP spid="59" grpId="0"/>
      <p:bldP spid="6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946C1D3D-0A10-C042-BCDA-349FDDEAC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PIR</a:t>
            </a:r>
            <a:endParaRPr lang="zh-CN" altLang="en-US" dirty="0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76320DE5-04A0-7445-A0D1-FAC672AFC0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pc="57" dirty="0"/>
              <a:t>Private Information Retrieval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464889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spc="57" dirty="0"/>
              <a:t>Private Information Retrieval (PIR)</a:t>
            </a:r>
            <a:endParaRPr kumimoji="1" lang="zh-CN" altLang="en-US" sz="32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18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7BF17B7-546D-4F4F-99C5-EBCECA7F5AC7}"/>
              </a:ext>
            </a:extLst>
          </p:cNvPr>
          <p:cNvSpPr/>
          <p:nvPr/>
        </p:nvSpPr>
        <p:spPr>
          <a:xfrm>
            <a:off x="8800153" y="5083193"/>
            <a:ext cx="288032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4DD5300F-2078-48A5-AF2A-A9F88CC9D6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8956" y="2071314"/>
            <a:ext cx="720000" cy="720000"/>
          </a:xfrm>
          <a:prstGeom prst="rect">
            <a:avLst/>
          </a:prstGeom>
        </p:spPr>
      </p:pic>
      <p:sp>
        <p:nvSpPr>
          <p:cNvPr id="10" name="对话气泡: 椭圆形 9">
            <a:extLst>
              <a:ext uri="{FF2B5EF4-FFF2-40B4-BE49-F238E27FC236}">
                <a16:creationId xmlns:a16="http://schemas.microsoft.com/office/drawing/2014/main" id="{A0F5C9BC-F30E-4F5C-9C72-328D26C4183D}"/>
              </a:ext>
            </a:extLst>
          </p:cNvPr>
          <p:cNvSpPr/>
          <p:nvPr/>
        </p:nvSpPr>
        <p:spPr>
          <a:xfrm>
            <a:off x="179512" y="1204593"/>
            <a:ext cx="2808312" cy="900442"/>
          </a:xfrm>
          <a:prstGeom prst="wedgeEllipseCallout">
            <a:avLst>
              <a:gd name="adj1" fmla="val 39777"/>
              <a:gd name="adj2" fmla="val 5869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kumimoji="1" lang="zh-CN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want to know something about cancer.</a:t>
            </a:r>
            <a:endParaRPr kumimoji="1" lang="zh-CN" alt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内容占位符 2">
            <a:extLst>
              <a:ext uri="{FF2B5EF4-FFF2-40B4-BE49-F238E27FC236}">
                <a16:creationId xmlns:a16="http://schemas.microsoft.com/office/drawing/2014/main" id="{B5924BCB-903D-44FB-896D-46021CC66FB5}"/>
              </a:ext>
            </a:extLst>
          </p:cNvPr>
          <p:cNvSpPr txBox="1">
            <a:spLocks/>
          </p:cNvSpPr>
          <p:nvPr/>
        </p:nvSpPr>
        <p:spPr>
          <a:xfrm>
            <a:off x="2638956" y="2664708"/>
            <a:ext cx="72000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Arial" panose="020B0604020202020204" pitchFamily="34" charset="0"/>
                <a:cs typeface="Arial" panose="020B0604020202020204" pitchFamily="34" charset="0"/>
              </a:rPr>
              <a:t>Alice</a:t>
            </a:r>
            <a:endParaRPr kumimoji="1" lang="en" altLang="zh-CN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内容占位符 2">
            <a:extLst>
              <a:ext uri="{FF2B5EF4-FFF2-40B4-BE49-F238E27FC236}">
                <a16:creationId xmlns:a16="http://schemas.microsoft.com/office/drawing/2014/main" id="{DFDC3C63-B8E1-4ED0-B3B7-1C47A4F1A35C}"/>
              </a:ext>
            </a:extLst>
          </p:cNvPr>
          <p:cNvSpPr txBox="1">
            <a:spLocks/>
          </p:cNvSpPr>
          <p:nvPr/>
        </p:nvSpPr>
        <p:spPr>
          <a:xfrm>
            <a:off x="5086539" y="2689086"/>
            <a:ext cx="893158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Arial" panose="020B0604020202020204" pitchFamily="34" charset="0"/>
                <a:cs typeface="Arial" panose="020B0604020202020204" pitchFamily="34" charset="0"/>
              </a:rPr>
              <a:t>Server</a:t>
            </a:r>
            <a:endParaRPr kumimoji="1" lang="en" altLang="zh-CN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85C34684-428E-403C-8E69-4485A17C6070}"/>
              </a:ext>
            </a:extLst>
          </p:cNvPr>
          <p:cNvCxnSpPr>
            <a:cxnSpLocks/>
          </p:cNvCxnSpPr>
          <p:nvPr/>
        </p:nvCxnSpPr>
        <p:spPr>
          <a:xfrm flipV="1">
            <a:off x="3320877" y="2569468"/>
            <a:ext cx="1764196" cy="1"/>
          </a:xfrm>
          <a:prstGeom prst="straightConnector1">
            <a:avLst/>
          </a:prstGeom>
          <a:ln w="15875">
            <a:solidFill>
              <a:schemeClr val="tx1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内容占位符 2">
            <a:extLst>
              <a:ext uri="{FF2B5EF4-FFF2-40B4-BE49-F238E27FC236}">
                <a16:creationId xmlns:a16="http://schemas.microsoft.com/office/drawing/2014/main" id="{72A4AF2B-6B68-4878-9A6F-B10F05035B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742" y="3297802"/>
            <a:ext cx="8229600" cy="2558473"/>
          </a:xfrm>
        </p:spPr>
        <p:txBody>
          <a:bodyPr>
            <a:noAutofit/>
          </a:bodyPr>
          <a:lstStyle/>
          <a:p>
            <a:r>
              <a:rPr lang="en-US" altLang="zh-CN" sz="2000" b="0" dirty="0"/>
              <a:t>Alice wants to retrieve a file stored on a server without any information on which file is being retrieved</a:t>
            </a:r>
          </a:p>
          <a:p>
            <a:r>
              <a:rPr lang="en-US" altLang="zh-CN" sz="2000" b="0" dirty="0"/>
              <a:t>Naïve method: Download everything from server</a:t>
            </a:r>
            <a:endParaRPr lang="en-US" altLang="zh-CN" sz="1800" b="0" dirty="0"/>
          </a:p>
        </p:txBody>
      </p:sp>
      <p:sp>
        <p:nvSpPr>
          <p:cNvPr id="16" name="内容占位符 2">
            <a:extLst>
              <a:ext uri="{FF2B5EF4-FFF2-40B4-BE49-F238E27FC236}">
                <a16:creationId xmlns:a16="http://schemas.microsoft.com/office/drawing/2014/main" id="{3E00535B-1A64-4CE0-B431-277A31BE5DBE}"/>
              </a:ext>
            </a:extLst>
          </p:cNvPr>
          <p:cNvSpPr txBox="1">
            <a:spLocks/>
          </p:cNvSpPr>
          <p:nvPr/>
        </p:nvSpPr>
        <p:spPr>
          <a:xfrm>
            <a:off x="3635896" y="2140885"/>
            <a:ext cx="936104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20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query</a:t>
            </a:r>
            <a:endParaRPr lang="en-US" altLang="zh-CN" sz="18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E40432D3-42F4-4C51-A94C-27BB5F4CBE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7792" y="2051147"/>
            <a:ext cx="730652" cy="730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824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spc="57" dirty="0"/>
              <a:t>Private Information Retrieval (PIR)</a:t>
            </a:r>
            <a:endParaRPr kumimoji="1" lang="zh-CN" altLang="en-US" sz="32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19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7BF17B7-546D-4F4F-99C5-EBCECA7F5AC7}"/>
              </a:ext>
            </a:extLst>
          </p:cNvPr>
          <p:cNvSpPr/>
          <p:nvPr/>
        </p:nvSpPr>
        <p:spPr>
          <a:xfrm>
            <a:off x="8800153" y="5083193"/>
            <a:ext cx="288032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内容占位符 2">
            <a:extLst>
              <a:ext uri="{FF2B5EF4-FFF2-40B4-BE49-F238E27FC236}">
                <a16:creationId xmlns:a16="http://schemas.microsoft.com/office/drawing/2014/main" id="{72A4AF2B-6B68-4878-9A6F-B10F05035B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345332"/>
            <a:ext cx="8229600" cy="2558473"/>
          </a:xfrm>
        </p:spPr>
        <p:txBody>
          <a:bodyPr>
            <a:noAutofit/>
          </a:bodyPr>
          <a:lstStyle/>
          <a:p>
            <a:r>
              <a:rPr lang="en-US" altLang="zh-CN" sz="2000" b="0" dirty="0">
                <a:solidFill>
                  <a:srgbClr val="C00000"/>
                </a:solidFill>
              </a:rPr>
              <a:t>Goal: </a:t>
            </a:r>
            <a:r>
              <a:rPr lang="en-US" altLang="zh-CN" sz="2000" b="0" dirty="0"/>
              <a:t>allow user to query database while hiding the identity of the data-items she is after.</a:t>
            </a:r>
          </a:p>
          <a:p>
            <a:r>
              <a:rPr lang="en-US" altLang="zh-CN" sz="2000" b="0" dirty="0">
                <a:solidFill>
                  <a:srgbClr val="C00000"/>
                </a:solidFill>
              </a:rPr>
              <a:t>Note: </a:t>
            </a:r>
            <a:r>
              <a:rPr lang="en-US" altLang="zh-CN" sz="2000" b="0" dirty="0"/>
              <a:t>hides identity of data-items; not existence of interaction with the user.</a:t>
            </a:r>
          </a:p>
          <a:p>
            <a:r>
              <a:rPr lang="en-US" altLang="zh-CN" sz="2000" b="0" dirty="0">
                <a:solidFill>
                  <a:srgbClr val="C00000"/>
                </a:solidFill>
              </a:rPr>
              <a:t>Motivation: </a:t>
            </a:r>
            <a:r>
              <a:rPr lang="en-US" altLang="zh-CN" sz="2000" b="0" dirty="0"/>
              <a:t>patient databases; stock quotes; web access; many more.... </a:t>
            </a:r>
          </a:p>
          <a:p>
            <a:r>
              <a:rPr lang="en-US" altLang="zh-CN" sz="2000" b="0" dirty="0">
                <a:solidFill>
                  <a:srgbClr val="C00000"/>
                </a:solidFill>
              </a:rPr>
              <a:t>Paradox(?): </a:t>
            </a:r>
            <a:r>
              <a:rPr lang="en-US" altLang="zh-CN" sz="2000" b="0" dirty="0"/>
              <a:t>imagine buying in a store without the seller knowing what you buy.</a:t>
            </a:r>
            <a:endParaRPr lang="en-US" altLang="zh-CN" sz="1800" b="0" dirty="0"/>
          </a:p>
        </p:txBody>
      </p:sp>
    </p:spTree>
    <p:extLst>
      <p:ext uri="{BB962C8B-B14F-4D97-AF65-F5344CB8AC3E}">
        <p14:creationId xmlns:p14="http://schemas.microsoft.com/office/powerpoint/2010/main" val="23051780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spc="57" dirty="0"/>
              <a:t>Private Information Retrieval (PIR)</a:t>
            </a:r>
            <a:endParaRPr kumimoji="1" lang="zh-CN" altLang="en-US" sz="32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20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7BF17B7-546D-4F4F-99C5-EBCECA7F5AC7}"/>
              </a:ext>
            </a:extLst>
          </p:cNvPr>
          <p:cNvSpPr/>
          <p:nvPr/>
        </p:nvSpPr>
        <p:spPr>
          <a:xfrm>
            <a:off x="8800153" y="5083193"/>
            <a:ext cx="288032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内容占位符 2">
            <a:extLst>
              <a:ext uri="{FF2B5EF4-FFF2-40B4-BE49-F238E27FC236}">
                <a16:creationId xmlns:a16="http://schemas.microsoft.com/office/drawing/2014/main" id="{72A4AF2B-6B68-4878-9A6F-B10F05035B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345332"/>
            <a:ext cx="8229600" cy="2952328"/>
          </a:xfrm>
        </p:spPr>
        <p:txBody>
          <a:bodyPr>
            <a:noAutofit/>
          </a:bodyPr>
          <a:lstStyle/>
          <a:p>
            <a:r>
              <a:rPr lang="en-US" altLang="zh-CN" sz="2000" b="0" dirty="0">
                <a:solidFill>
                  <a:srgbClr val="C00000"/>
                </a:solidFill>
              </a:rPr>
              <a:t>Information-Theoretic PIR</a:t>
            </a:r>
          </a:p>
          <a:p>
            <a:pPr lvl="1"/>
            <a:r>
              <a:rPr lang="en-US" altLang="zh-CN" sz="1800" b="0" dirty="0">
                <a:solidFill>
                  <a:schemeClr val="tx1"/>
                </a:solidFill>
              </a:rPr>
              <a:t>Replicate database among k servers.</a:t>
            </a:r>
          </a:p>
          <a:p>
            <a:pPr lvl="1"/>
            <a:r>
              <a:rPr lang="en-US" altLang="zh-CN" sz="1800" b="0" dirty="0">
                <a:solidFill>
                  <a:schemeClr val="tx1"/>
                </a:solidFill>
              </a:rPr>
              <a:t>User queries all the servers.</a:t>
            </a:r>
          </a:p>
          <a:p>
            <a:endParaRPr lang="en-US" altLang="zh-CN" sz="2000" b="0" dirty="0">
              <a:solidFill>
                <a:srgbClr val="C00000"/>
              </a:solidFill>
            </a:endParaRPr>
          </a:p>
          <a:p>
            <a:r>
              <a:rPr lang="en-US" altLang="zh-CN" sz="2000" b="0" dirty="0">
                <a:solidFill>
                  <a:srgbClr val="C00000"/>
                </a:solidFill>
              </a:rPr>
              <a:t>Computational PIR</a:t>
            </a:r>
          </a:p>
          <a:p>
            <a:pPr lvl="1"/>
            <a:r>
              <a:rPr lang="en-US" altLang="zh-CN" sz="1800" b="0" dirty="0">
                <a:solidFill>
                  <a:schemeClr val="tx1"/>
                </a:solidFill>
              </a:rPr>
              <a:t>Computational privacy, based on cryptographic assumptions.</a:t>
            </a:r>
            <a:endParaRPr lang="en-US" altLang="zh-CN" sz="16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16438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884" name="Rectangle 4"/>
          <p:cNvSpPr>
            <a:spLocks noChangeArrowheads="1"/>
          </p:cNvSpPr>
          <p:nvPr/>
        </p:nvSpPr>
        <p:spPr bwMode="auto">
          <a:xfrm>
            <a:off x="5619750" y="1701271"/>
            <a:ext cx="1055688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3000">
                <a:solidFill>
                  <a:srgbClr val="008000"/>
                </a:solidFill>
              </a:rPr>
              <a:t>S</a:t>
            </a:r>
            <a:r>
              <a:rPr lang="en-US" sz="3000" baseline="-25000">
                <a:solidFill>
                  <a:srgbClr val="008000"/>
                </a:solidFill>
              </a:rPr>
              <a:t>2</a:t>
            </a:r>
            <a:endParaRPr lang="en-US" sz="1667">
              <a:latin typeface="Times New Roman (Hebrew)" charset="0"/>
            </a:endParaRPr>
          </a:p>
        </p:txBody>
      </p:sp>
      <p:sp>
        <p:nvSpPr>
          <p:cNvPr id="762891" name="AutoShape 11"/>
          <p:cNvSpPr>
            <a:spLocks noChangeArrowheads="1"/>
          </p:cNvSpPr>
          <p:nvPr/>
        </p:nvSpPr>
        <p:spPr bwMode="auto">
          <a:xfrm>
            <a:off x="4310063" y="4348428"/>
            <a:ext cx="627063" cy="374385"/>
          </a:xfrm>
          <a:prstGeom prst="roundRect">
            <a:avLst>
              <a:gd name="adj" fmla="val 16667"/>
            </a:avLst>
          </a:prstGeom>
          <a:pattFill prst="pct25">
            <a:fgClr>
              <a:srgbClr val="E5E5E5"/>
            </a:fgClr>
            <a:bgClr>
              <a:srgbClr val="BFBFBF"/>
            </a:bgClr>
          </a:patt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sz="1667">
              <a:latin typeface="Times New Roman (Hebrew)" charset="0"/>
            </a:endParaRPr>
          </a:p>
        </p:txBody>
      </p:sp>
      <p:sp>
        <p:nvSpPr>
          <p:cNvPr id="762892" name="Rectangle 12"/>
          <p:cNvSpPr>
            <a:spLocks noChangeArrowheads="1"/>
          </p:cNvSpPr>
          <p:nvPr/>
        </p:nvSpPr>
        <p:spPr bwMode="auto">
          <a:xfrm>
            <a:off x="4398699" y="4388115"/>
            <a:ext cx="546364" cy="374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ct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 b="1" i="1">
                <a:solidFill>
                  <a:srgbClr val="000000"/>
                </a:solidFill>
              </a:rPr>
              <a:t>i</a:t>
            </a:r>
            <a:endParaRPr lang="en-US" sz="1500" b="1" i="1">
              <a:latin typeface="Times New Roman (Hebrew)" charset="0"/>
            </a:endParaRPr>
          </a:p>
        </p:txBody>
      </p:sp>
      <p:sp>
        <p:nvSpPr>
          <p:cNvPr id="762893" name="Rectangle 13"/>
          <p:cNvSpPr>
            <a:spLocks noChangeArrowheads="1"/>
          </p:cNvSpPr>
          <p:nvPr/>
        </p:nvSpPr>
        <p:spPr bwMode="auto">
          <a:xfrm>
            <a:off x="4131470" y="4726782"/>
            <a:ext cx="583406" cy="391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500" b="1">
                <a:solidFill>
                  <a:srgbClr val="006600"/>
                </a:solidFill>
              </a:rPr>
              <a:t>U</a:t>
            </a:r>
            <a:endParaRPr lang="en-US" sz="2333">
              <a:solidFill>
                <a:srgbClr val="006600"/>
              </a:solidFill>
              <a:latin typeface="Times New Roman (Hebrew)" charset="0"/>
            </a:endParaRPr>
          </a:p>
        </p:txBody>
      </p:sp>
      <p:sp>
        <p:nvSpPr>
          <p:cNvPr id="762894" name="Line 14"/>
          <p:cNvSpPr>
            <a:spLocks noChangeShapeType="1"/>
          </p:cNvSpPr>
          <p:nvPr/>
        </p:nvSpPr>
        <p:spPr bwMode="auto">
          <a:xfrm flipV="1">
            <a:off x="4401344" y="1565011"/>
            <a:ext cx="0" cy="191823"/>
          </a:xfrm>
          <a:prstGeom prst="line">
            <a:avLst/>
          </a:prstGeom>
          <a:noFill/>
          <a:ln w="25400">
            <a:solidFill>
              <a:srgbClr val="595959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500"/>
          </a:p>
        </p:txBody>
      </p:sp>
      <p:sp>
        <p:nvSpPr>
          <p:cNvPr id="762895" name="Rectangle 15"/>
          <p:cNvSpPr>
            <a:spLocks noChangeArrowheads="1"/>
          </p:cNvSpPr>
          <p:nvPr/>
        </p:nvSpPr>
        <p:spPr bwMode="auto">
          <a:xfrm>
            <a:off x="4238625" y="1756834"/>
            <a:ext cx="325438" cy="326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ct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833" i="1">
                <a:solidFill>
                  <a:srgbClr val="008080"/>
                </a:solidFill>
              </a:rPr>
              <a:t>i</a:t>
            </a:r>
            <a:endParaRPr lang="en-US" sz="1667">
              <a:latin typeface="Times New Roman (Hebrew)" charset="0"/>
            </a:endParaRPr>
          </a:p>
        </p:txBody>
      </p:sp>
      <p:sp>
        <p:nvSpPr>
          <p:cNvPr id="762911" name="Line 31"/>
          <p:cNvSpPr>
            <a:spLocks noChangeShapeType="1"/>
          </p:cNvSpPr>
          <p:nvPr/>
        </p:nvSpPr>
        <p:spPr bwMode="auto">
          <a:xfrm flipV="1">
            <a:off x="3278188" y="1012032"/>
            <a:ext cx="3083719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sysDot"/>
            <a:round/>
            <a:headEnd type="triangle" w="sm" len="sm"/>
            <a:tailEnd type="triangle" w="sm" len="sm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500"/>
          </a:p>
        </p:txBody>
      </p:sp>
      <p:sp>
        <p:nvSpPr>
          <p:cNvPr id="762913" name="Rectangle 33"/>
          <p:cNvSpPr>
            <a:spLocks noChangeArrowheads="1"/>
          </p:cNvSpPr>
          <p:nvPr/>
        </p:nvSpPr>
        <p:spPr bwMode="auto">
          <a:xfrm>
            <a:off x="4438386" y="764646"/>
            <a:ext cx="734218" cy="252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ct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167" i="1">
                <a:solidFill>
                  <a:srgbClr val="0000FF"/>
                </a:solidFill>
              </a:rPr>
              <a:t>n</a:t>
            </a:r>
            <a:endParaRPr lang="en-US" sz="1667">
              <a:latin typeface="Times New Roman (Hebrew)" charset="0"/>
            </a:endParaRPr>
          </a:p>
        </p:txBody>
      </p:sp>
      <p:sp>
        <p:nvSpPr>
          <p:cNvPr id="762920" name="Rectangle 40"/>
          <p:cNvSpPr>
            <a:spLocks noChangeArrowheads="1"/>
          </p:cNvSpPr>
          <p:nvPr/>
        </p:nvSpPr>
        <p:spPr bwMode="auto">
          <a:xfrm>
            <a:off x="2222500" y="1701271"/>
            <a:ext cx="1055688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3000">
                <a:solidFill>
                  <a:srgbClr val="008000"/>
                </a:solidFill>
              </a:rPr>
              <a:t>S</a:t>
            </a:r>
            <a:r>
              <a:rPr lang="en-US" sz="3000" baseline="-25000">
                <a:solidFill>
                  <a:srgbClr val="008000"/>
                </a:solidFill>
              </a:rPr>
              <a:t>1</a:t>
            </a:r>
            <a:endParaRPr lang="en-US" sz="1667">
              <a:latin typeface="Times New Roman (Hebrew)" charset="0"/>
            </a:endParaRPr>
          </a:p>
        </p:txBody>
      </p:sp>
      <p:sp>
        <p:nvSpPr>
          <p:cNvPr id="762929" name="Rectangle 49"/>
          <p:cNvSpPr>
            <a:spLocks noChangeArrowheads="1"/>
          </p:cNvSpPr>
          <p:nvPr/>
        </p:nvSpPr>
        <p:spPr bwMode="auto">
          <a:xfrm>
            <a:off x="3242469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2931" name="Rectangle 51"/>
          <p:cNvSpPr>
            <a:spLocks noChangeArrowheads="1"/>
          </p:cNvSpPr>
          <p:nvPr/>
        </p:nvSpPr>
        <p:spPr bwMode="auto">
          <a:xfrm>
            <a:off x="3750469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2933" name="Rectangle 53"/>
          <p:cNvSpPr>
            <a:spLocks noChangeArrowheads="1"/>
          </p:cNvSpPr>
          <p:nvPr/>
        </p:nvSpPr>
        <p:spPr bwMode="auto">
          <a:xfrm>
            <a:off x="4258469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2934" name="Rectangle 54"/>
          <p:cNvSpPr>
            <a:spLocks noChangeArrowheads="1"/>
          </p:cNvSpPr>
          <p:nvPr/>
        </p:nvSpPr>
        <p:spPr bwMode="auto">
          <a:xfrm>
            <a:off x="4512469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2937" name="Rectangle 57"/>
          <p:cNvSpPr>
            <a:spLocks noChangeArrowheads="1"/>
          </p:cNvSpPr>
          <p:nvPr/>
        </p:nvSpPr>
        <p:spPr bwMode="auto">
          <a:xfrm>
            <a:off x="5310188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2939" name="Rectangle 59"/>
          <p:cNvSpPr>
            <a:spLocks noChangeArrowheads="1"/>
          </p:cNvSpPr>
          <p:nvPr/>
        </p:nvSpPr>
        <p:spPr bwMode="auto">
          <a:xfrm>
            <a:off x="6072188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2940" name="Rectangle 60"/>
          <p:cNvSpPr>
            <a:spLocks noChangeArrowheads="1"/>
          </p:cNvSpPr>
          <p:nvPr/>
        </p:nvSpPr>
        <p:spPr bwMode="auto">
          <a:xfrm>
            <a:off x="5818188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2944" name="Rectangle 64"/>
          <p:cNvSpPr>
            <a:spLocks noChangeArrowheads="1"/>
          </p:cNvSpPr>
          <p:nvPr/>
        </p:nvSpPr>
        <p:spPr bwMode="auto">
          <a:xfrm>
            <a:off x="3497792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2945" name="Rectangle 65"/>
          <p:cNvSpPr>
            <a:spLocks noChangeArrowheads="1"/>
          </p:cNvSpPr>
          <p:nvPr/>
        </p:nvSpPr>
        <p:spPr bwMode="auto">
          <a:xfrm>
            <a:off x="5027083" y="1247511"/>
            <a:ext cx="269875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2946" name="Rectangle 66"/>
          <p:cNvSpPr>
            <a:spLocks noChangeArrowheads="1"/>
          </p:cNvSpPr>
          <p:nvPr/>
        </p:nvSpPr>
        <p:spPr bwMode="auto">
          <a:xfrm>
            <a:off x="4766470" y="1247511"/>
            <a:ext cx="260614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2947" name="Rectangle 67"/>
          <p:cNvSpPr>
            <a:spLocks noChangeArrowheads="1"/>
          </p:cNvSpPr>
          <p:nvPr/>
        </p:nvSpPr>
        <p:spPr bwMode="auto">
          <a:xfrm>
            <a:off x="5564188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2948" name="Rectangle 68"/>
          <p:cNvSpPr>
            <a:spLocks noChangeArrowheads="1"/>
          </p:cNvSpPr>
          <p:nvPr/>
        </p:nvSpPr>
        <p:spPr bwMode="auto">
          <a:xfrm>
            <a:off x="4004469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26" name="标题 3">
            <a:extLst>
              <a:ext uri="{FF2B5EF4-FFF2-40B4-BE49-F238E27FC236}">
                <a16:creationId xmlns:a16="http://schemas.microsoft.com/office/drawing/2014/main" id="{8B1670FC-DC89-45C3-A315-FBA855EBE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lang="en-US" altLang="zh-CN" sz="3200" dirty="0"/>
              <a:t>2-Server PIR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9443214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884" name="Rectangle 4"/>
          <p:cNvSpPr>
            <a:spLocks noChangeArrowheads="1"/>
          </p:cNvSpPr>
          <p:nvPr/>
        </p:nvSpPr>
        <p:spPr bwMode="auto">
          <a:xfrm>
            <a:off x="5619750" y="1701271"/>
            <a:ext cx="1055688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3000">
                <a:solidFill>
                  <a:srgbClr val="008000"/>
                </a:solidFill>
              </a:rPr>
              <a:t>S</a:t>
            </a:r>
            <a:r>
              <a:rPr lang="en-US" sz="3000" baseline="-25000">
                <a:solidFill>
                  <a:srgbClr val="008000"/>
                </a:solidFill>
              </a:rPr>
              <a:t>2</a:t>
            </a:r>
            <a:endParaRPr lang="en-US" sz="1667">
              <a:latin typeface="Times New Roman (Hebrew)" charset="0"/>
            </a:endParaRPr>
          </a:p>
        </p:txBody>
      </p:sp>
      <p:sp>
        <p:nvSpPr>
          <p:cNvPr id="762891" name="AutoShape 11"/>
          <p:cNvSpPr>
            <a:spLocks noChangeArrowheads="1"/>
          </p:cNvSpPr>
          <p:nvPr/>
        </p:nvSpPr>
        <p:spPr bwMode="auto">
          <a:xfrm>
            <a:off x="4310063" y="4348428"/>
            <a:ext cx="627063" cy="374385"/>
          </a:xfrm>
          <a:prstGeom prst="roundRect">
            <a:avLst>
              <a:gd name="adj" fmla="val 16667"/>
            </a:avLst>
          </a:prstGeom>
          <a:pattFill prst="pct25">
            <a:fgClr>
              <a:srgbClr val="E5E5E5"/>
            </a:fgClr>
            <a:bgClr>
              <a:srgbClr val="BFBFBF"/>
            </a:bgClr>
          </a:patt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sz="1667">
              <a:latin typeface="Times New Roman (Hebrew)" charset="0"/>
            </a:endParaRPr>
          </a:p>
        </p:txBody>
      </p:sp>
      <p:sp>
        <p:nvSpPr>
          <p:cNvPr id="762892" name="Rectangle 12"/>
          <p:cNvSpPr>
            <a:spLocks noChangeArrowheads="1"/>
          </p:cNvSpPr>
          <p:nvPr/>
        </p:nvSpPr>
        <p:spPr bwMode="auto">
          <a:xfrm>
            <a:off x="4398699" y="4388115"/>
            <a:ext cx="546364" cy="374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ct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 b="1" i="1">
                <a:solidFill>
                  <a:srgbClr val="000000"/>
                </a:solidFill>
              </a:rPr>
              <a:t>i</a:t>
            </a:r>
            <a:endParaRPr lang="en-US" sz="1500" b="1" i="1">
              <a:latin typeface="Times New Roman (Hebrew)" charset="0"/>
            </a:endParaRPr>
          </a:p>
        </p:txBody>
      </p:sp>
      <p:sp>
        <p:nvSpPr>
          <p:cNvPr id="762893" name="Rectangle 13"/>
          <p:cNvSpPr>
            <a:spLocks noChangeArrowheads="1"/>
          </p:cNvSpPr>
          <p:nvPr/>
        </p:nvSpPr>
        <p:spPr bwMode="auto">
          <a:xfrm>
            <a:off x="4131470" y="4726782"/>
            <a:ext cx="583406" cy="391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500" b="1">
                <a:solidFill>
                  <a:srgbClr val="006600"/>
                </a:solidFill>
              </a:rPr>
              <a:t>U</a:t>
            </a:r>
            <a:endParaRPr lang="en-US" sz="2333">
              <a:solidFill>
                <a:srgbClr val="006600"/>
              </a:solidFill>
              <a:latin typeface="Times New Roman (Hebrew)" charset="0"/>
            </a:endParaRPr>
          </a:p>
        </p:txBody>
      </p:sp>
      <p:sp>
        <p:nvSpPr>
          <p:cNvPr id="762894" name="Line 14"/>
          <p:cNvSpPr>
            <a:spLocks noChangeShapeType="1"/>
          </p:cNvSpPr>
          <p:nvPr/>
        </p:nvSpPr>
        <p:spPr bwMode="auto">
          <a:xfrm flipV="1">
            <a:off x="4401344" y="1565011"/>
            <a:ext cx="0" cy="191823"/>
          </a:xfrm>
          <a:prstGeom prst="line">
            <a:avLst/>
          </a:prstGeom>
          <a:noFill/>
          <a:ln w="25400">
            <a:solidFill>
              <a:srgbClr val="595959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500"/>
          </a:p>
        </p:txBody>
      </p:sp>
      <p:sp>
        <p:nvSpPr>
          <p:cNvPr id="762895" name="Rectangle 15"/>
          <p:cNvSpPr>
            <a:spLocks noChangeArrowheads="1"/>
          </p:cNvSpPr>
          <p:nvPr/>
        </p:nvSpPr>
        <p:spPr bwMode="auto">
          <a:xfrm>
            <a:off x="4238625" y="1756834"/>
            <a:ext cx="325438" cy="326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ct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833" i="1">
                <a:solidFill>
                  <a:srgbClr val="008080"/>
                </a:solidFill>
              </a:rPr>
              <a:t>i</a:t>
            </a:r>
            <a:endParaRPr lang="en-US" sz="1667">
              <a:latin typeface="Times New Roman (Hebrew)" charset="0"/>
            </a:endParaRPr>
          </a:p>
        </p:txBody>
      </p:sp>
      <p:sp>
        <p:nvSpPr>
          <p:cNvPr id="762911" name="Line 31"/>
          <p:cNvSpPr>
            <a:spLocks noChangeShapeType="1"/>
          </p:cNvSpPr>
          <p:nvPr/>
        </p:nvSpPr>
        <p:spPr bwMode="auto">
          <a:xfrm flipV="1">
            <a:off x="3278188" y="1012032"/>
            <a:ext cx="3083719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sysDot"/>
            <a:round/>
            <a:headEnd type="triangle" w="sm" len="sm"/>
            <a:tailEnd type="triangle" w="sm" len="sm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500"/>
          </a:p>
        </p:txBody>
      </p:sp>
      <p:sp>
        <p:nvSpPr>
          <p:cNvPr id="762913" name="Rectangle 33"/>
          <p:cNvSpPr>
            <a:spLocks noChangeArrowheads="1"/>
          </p:cNvSpPr>
          <p:nvPr/>
        </p:nvSpPr>
        <p:spPr bwMode="auto">
          <a:xfrm>
            <a:off x="4438386" y="764646"/>
            <a:ext cx="734218" cy="252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ct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167" i="1">
                <a:solidFill>
                  <a:srgbClr val="0000FF"/>
                </a:solidFill>
              </a:rPr>
              <a:t>n</a:t>
            </a:r>
            <a:endParaRPr lang="en-US" sz="1667">
              <a:latin typeface="Times New Roman (Hebrew)" charset="0"/>
            </a:endParaRPr>
          </a:p>
        </p:txBody>
      </p:sp>
      <p:sp>
        <p:nvSpPr>
          <p:cNvPr id="762915" name="Line 35"/>
          <p:cNvSpPr>
            <a:spLocks noChangeShapeType="1"/>
          </p:cNvSpPr>
          <p:nvPr/>
        </p:nvSpPr>
        <p:spPr bwMode="auto">
          <a:xfrm flipH="1" flipV="1">
            <a:off x="3242470" y="2469886"/>
            <a:ext cx="711729" cy="173169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med" len="sm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500"/>
          </a:p>
        </p:txBody>
      </p:sp>
      <p:sp>
        <p:nvSpPr>
          <p:cNvPr id="762917" name="Rectangle 37"/>
          <p:cNvSpPr>
            <a:spLocks noChangeArrowheads="1"/>
          </p:cNvSpPr>
          <p:nvPr/>
        </p:nvSpPr>
        <p:spPr bwMode="auto">
          <a:xfrm>
            <a:off x="3735441" y="3316552"/>
            <a:ext cx="1939396" cy="367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500" i="1" dirty="0">
                <a:solidFill>
                  <a:srgbClr val="FF0000"/>
                </a:solidFill>
              </a:rPr>
              <a:t>Q</a:t>
            </a:r>
            <a:r>
              <a:rPr lang="en-US" sz="1500" baseline="-25000" dirty="0">
                <a:solidFill>
                  <a:srgbClr val="FF0000"/>
                </a:solidFill>
              </a:rPr>
              <a:t>1</a:t>
            </a:r>
            <a:r>
              <a:rPr lang="en-US" sz="1500" dirty="0">
                <a:solidFill>
                  <a:srgbClr val="FF0000"/>
                </a:solidFill>
                <a:sym typeface="Euclid Symbol" charset="0"/>
              </a:rPr>
              <a:t> subset {1,…,</a:t>
            </a:r>
            <a:r>
              <a:rPr lang="en-US" sz="1500" i="1" dirty="0">
                <a:solidFill>
                  <a:srgbClr val="FF0000"/>
                </a:solidFill>
                <a:sym typeface="Euclid Symbol" charset="0"/>
              </a:rPr>
              <a:t>n</a:t>
            </a:r>
            <a:r>
              <a:rPr lang="en-US" sz="1500" dirty="0">
                <a:solidFill>
                  <a:srgbClr val="FF0000"/>
                </a:solidFill>
                <a:sym typeface="Euclid Symbol" charset="0"/>
              </a:rPr>
              <a:t>}</a:t>
            </a:r>
          </a:p>
        </p:txBody>
      </p:sp>
      <p:sp>
        <p:nvSpPr>
          <p:cNvPr id="762920" name="Rectangle 40"/>
          <p:cNvSpPr>
            <a:spLocks noChangeArrowheads="1"/>
          </p:cNvSpPr>
          <p:nvPr/>
        </p:nvSpPr>
        <p:spPr bwMode="auto">
          <a:xfrm>
            <a:off x="2222500" y="1701271"/>
            <a:ext cx="1055688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3000">
                <a:solidFill>
                  <a:srgbClr val="008000"/>
                </a:solidFill>
              </a:rPr>
              <a:t>S</a:t>
            </a:r>
            <a:r>
              <a:rPr lang="en-US" sz="3000" baseline="-25000">
                <a:solidFill>
                  <a:srgbClr val="008000"/>
                </a:solidFill>
              </a:rPr>
              <a:t>1</a:t>
            </a:r>
            <a:endParaRPr lang="en-US" sz="1667">
              <a:latin typeface="Times New Roman (Hebrew)" charset="0"/>
            </a:endParaRPr>
          </a:p>
        </p:txBody>
      </p:sp>
      <p:sp>
        <p:nvSpPr>
          <p:cNvPr id="762929" name="Rectangle 49"/>
          <p:cNvSpPr>
            <a:spLocks noChangeArrowheads="1"/>
          </p:cNvSpPr>
          <p:nvPr/>
        </p:nvSpPr>
        <p:spPr bwMode="auto">
          <a:xfrm>
            <a:off x="3242469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2931" name="Rectangle 51"/>
          <p:cNvSpPr>
            <a:spLocks noChangeArrowheads="1"/>
          </p:cNvSpPr>
          <p:nvPr/>
        </p:nvSpPr>
        <p:spPr bwMode="auto">
          <a:xfrm>
            <a:off x="3750469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2933" name="Rectangle 53"/>
          <p:cNvSpPr>
            <a:spLocks noChangeArrowheads="1"/>
          </p:cNvSpPr>
          <p:nvPr/>
        </p:nvSpPr>
        <p:spPr bwMode="auto">
          <a:xfrm>
            <a:off x="4258469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2934" name="Rectangle 54"/>
          <p:cNvSpPr>
            <a:spLocks noChangeArrowheads="1"/>
          </p:cNvSpPr>
          <p:nvPr/>
        </p:nvSpPr>
        <p:spPr bwMode="auto">
          <a:xfrm>
            <a:off x="4512469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2937" name="Rectangle 57"/>
          <p:cNvSpPr>
            <a:spLocks noChangeArrowheads="1"/>
          </p:cNvSpPr>
          <p:nvPr/>
        </p:nvSpPr>
        <p:spPr bwMode="auto">
          <a:xfrm>
            <a:off x="5310188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2939" name="Rectangle 59"/>
          <p:cNvSpPr>
            <a:spLocks noChangeArrowheads="1"/>
          </p:cNvSpPr>
          <p:nvPr/>
        </p:nvSpPr>
        <p:spPr bwMode="auto">
          <a:xfrm>
            <a:off x="6072188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2940" name="Rectangle 60"/>
          <p:cNvSpPr>
            <a:spLocks noChangeArrowheads="1"/>
          </p:cNvSpPr>
          <p:nvPr/>
        </p:nvSpPr>
        <p:spPr bwMode="auto">
          <a:xfrm>
            <a:off x="5818188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2944" name="Rectangle 64"/>
          <p:cNvSpPr>
            <a:spLocks noChangeArrowheads="1"/>
          </p:cNvSpPr>
          <p:nvPr/>
        </p:nvSpPr>
        <p:spPr bwMode="auto">
          <a:xfrm>
            <a:off x="3497792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2945" name="Rectangle 65"/>
          <p:cNvSpPr>
            <a:spLocks noChangeArrowheads="1"/>
          </p:cNvSpPr>
          <p:nvPr/>
        </p:nvSpPr>
        <p:spPr bwMode="auto">
          <a:xfrm>
            <a:off x="5027083" y="1247511"/>
            <a:ext cx="269875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2946" name="Rectangle 66"/>
          <p:cNvSpPr>
            <a:spLocks noChangeArrowheads="1"/>
          </p:cNvSpPr>
          <p:nvPr/>
        </p:nvSpPr>
        <p:spPr bwMode="auto">
          <a:xfrm>
            <a:off x="4766470" y="1247511"/>
            <a:ext cx="260614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2947" name="Rectangle 67"/>
          <p:cNvSpPr>
            <a:spLocks noChangeArrowheads="1"/>
          </p:cNvSpPr>
          <p:nvPr/>
        </p:nvSpPr>
        <p:spPr bwMode="auto">
          <a:xfrm>
            <a:off x="5564188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2948" name="Rectangle 68"/>
          <p:cNvSpPr>
            <a:spLocks noChangeArrowheads="1"/>
          </p:cNvSpPr>
          <p:nvPr/>
        </p:nvSpPr>
        <p:spPr bwMode="auto">
          <a:xfrm>
            <a:off x="4004469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/>
        </p:nvGraphicFramePr>
        <p:xfrm>
          <a:off x="4524375" y="2788709"/>
          <a:ext cx="95250" cy="1375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5" name="Equation" r:id="rId3" imgW="114300" imgH="165100" progId="Equation.3">
                  <p:embed/>
                </p:oleObj>
              </mc:Choice>
              <mc:Fallback>
                <p:oleObj name="Equation" r:id="rId3" imgW="114300" imgH="165100" progId="Equation.3">
                  <p:embed/>
                  <p:pic>
                    <p:nvPicPr>
                      <p:cNvPr id="2" name="Object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24375" y="2788709"/>
                        <a:ext cx="95250" cy="1375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8"/>
          <p:cNvGraphicFramePr>
            <a:graphicFrameLocks noChangeAspect="1"/>
          </p:cNvGraphicFramePr>
          <p:nvPr/>
        </p:nvGraphicFramePr>
        <p:xfrm>
          <a:off x="4014393" y="3605395"/>
          <a:ext cx="432593" cy="2372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6" name="Equation" r:id="rId5" imgW="393700" imgH="215900" progId="Equation.3">
                  <p:embed/>
                </p:oleObj>
              </mc:Choice>
              <mc:Fallback>
                <p:oleObj name="Equation" r:id="rId5" imgW="393700" imgH="215900" progId="Equation.3">
                  <p:embed/>
                  <p:pic>
                    <p:nvPicPr>
                      <p:cNvPr id="29" name="Object 28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014393" y="3605395"/>
                        <a:ext cx="432593" cy="23722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标题 3">
            <a:extLst>
              <a:ext uri="{FF2B5EF4-FFF2-40B4-BE49-F238E27FC236}">
                <a16:creationId xmlns:a16="http://schemas.microsoft.com/office/drawing/2014/main" id="{EB65D0DD-E528-4DED-9D41-F84D65554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lang="en-US" altLang="zh-CN" sz="3200" dirty="0"/>
              <a:t>2-Server PIR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6801635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955" name="Rectangle 3"/>
          <p:cNvSpPr>
            <a:spLocks noChangeArrowheads="1"/>
          </p:cNvSpPr>
          <p:nvPr/>
        </p:nvSpPr>
        <p:spPr bwMode="auto">
          <a:xfrm>
            <a:off x="5619750" y="1701271"/>
            <a:ext cx="1055688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3000">
                <a:solidFill>
                  <a:srgbClr val="008000"/>
                </a:solidFill>
              </a:rPr>
              <a:t>S</a:t>
            </a:r>
            <a:r>
              <a:rPr lang="en-US" sz="3000" baseline="-25000">
                <a:solidFill>
                  <a:srgbClr val="008000"/>
                </a:solidFill>
              </a:rPr>
              <a:t>2</a:t>
            </a:r>
            <a:endParaRPr lang="en-US" sz="1667">
              <a:latin typeface="Times New Roman (Hebrew)" charset="0"/>
            </a:endParaRPr>
          </a:p>
        </p:txBody>
      </p:sp>
      <p:sp>
        <p:nvSpPr>
          <p:cNvPr id="765956" name="AutoShape 4"/>
          <p:cNvSpPr>
            <a:spLocks noChangeArrowheads="1"/>
          </p:cNvSpPr>
          <p:nvPr/>
        </p:nvSpPr>
        <p:spPr bwMode="auto">
          <a:xfrm>
            <a:off x="4310063" y="4348428"/>
            <a:ext cx="627063" cy="374385"/>
          </a:xfrm>
          <a:prstGeom prst="roundRect">
            <a:avLst>
              <a:gd name="adj" fmla="val 16667"/>
            </a:avLst>
          </a:prstGeom>
          <a:pattFill prst="pct25">
            <a:fgClr>
              <a:srgbClr val="E5E5E5"/>
            </a:fgClr>
            <a:bgClr>
              <a:srgbClr val="BFBFBF"/>
            </a:bgClr>
          </a:patt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sz="1667">
              <a:latin typeface="Times New Roman (Hebrew)" charset="0"/>
            </a:endParaRPr>
          </a:p>
        </p:txBody>
      </p:sp>
      <p:sp>
        <p:nvSpPr>
          <p:cNvPr id="765957" name="Rectangle 5"/>
          <p:cNvSpPr>
            <a:spLocks noChangeArrowheads="1"/>
          </p:cNvSpPr>
          <p:nvPr/>
        </p:nvSpPr>
        <p:spPr bwMode="auto">
          <a:xfrm>
            <a:off x="4398699" y="4388115"/>
            <a:ext cx="546364" cy="374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ct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 b="1" i="1">
                <a:solidFill>
                  <a:srgbClr val="000000"/>
                </a:solidFill>
              </a:rPr>
              <a:t>i</a:t>
            </a:r>
            <a:endParaRPr lang="en-US" sz="1500" b="1" i="1">
              <a:latin typeface="Times New Roman (Hebrew)" charset="0"/>
            </a:endParaRPr>
          </a:p>
        </p:txBody>
      </p:sp>
      <p:sp>
        <p:nvSpPr>
          <p:cNvPr id="765958" name="Rectangle 6"/>
          <p:cNvSpPr>
            <a:spLocks noChangeArrowheads="1"/>
          </p:cNvSpPr>
          <p:nvPr/>
        </p:nvSpPr>
        <p:spPr bwMode="auto">
          <a:xfrm>
            <a:off x="4131470" y="4726782"/>
            <a:ext cx="583406" cy="391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500" b="1">
                <a:solidFill>
                  <a:srgbClr val="006600"/>
                </a:solidFill>
              </a:rPr>
              <a:t>U</a:t>
            </a:r>
            <a:endParaRPr lang="en-US" sz="2333">
              <a:solidFill>
                <a:srgbClr val="006600"/>
              </a:solidFill>
              <a:latin typeface="Times New Roman (Hebrew)" charset="0"/>
            </a:endParaRPr>
          </a:p>
        </p:txBody>
      </p:sp>
      <p:sp>
        <p:nvSpPr>
          <p:cNvPr id="765959" name="Line 7"/>
          <p:cNvSpPr>
            <a:spLocks noChangeShapeType="1"/>
          </p:cNvSpPr>
          <p:nvPr/>
        </p:nvSpPr>
        <p:spPr bwMode="auto">
          <a:xfrm flipV="1">
            <a:off x="4401344" y="1565011"/>
            <a:ext cx="0" cy="191823"/>
          </a:xfrm>
          <a:prstGeom prst="line">
            <a:avLst/>
          </a:prstGeom>
          <a:noFill/>
          <a:ln w="25400">
            <a:solidFill>
              <a:srgbClr val="595959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500"/>
          </a:p>
        </p:txBody>
      </p:sp>
      <p:sp>
        <p:nvSpPr>
          <p:cNvPr id="765960" name="Rectangle 8"/>
          <p:cNvSpPr>
            <a:spLocks noChangeArrowheads="1"/>
          </p:cNvSpPr>
          <p:nvPr/>
        </p:nvSpPr>
        <p:spPr bwMode="auto">
          <a:xfrm>
            <a:off x="4238625" y="1756834"/>
            <a:ext cx="325438" cy="326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ct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833" i="1">
                <a:solidFill>
                  <a:srgbClr val="008080"/>
                </a:solidFill>
              </a:rPr>
              <a:t>i</a:t>
            </a:r>
            <a:endParaRPr lang="en-US" sz="1667">
              <a:latin typeface="Times New Roman (Hebrew)" charset="0"/>
            </a:endParaRPr>
          </a:p>
        </p:txBody>
      </p:sp>
      <p:sp>
        <p:nvSpPr>
          <p:cNvPr id="765961" name="Line 9"/>
          <p:cNvSpPr>
            <a:spLocks noChangeShapeType="1"/>
          </p:cNvSpPr>
          <p:nvPr/>
        </p:nvSpPr>
        <p:spPr bwMode="auto">
          <a:xfrm flipV="1">
            <a:off x="3278188" y="1012032"/>
            <a:ext cx="3083719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sysDot"/>
            <a:round/>
            <a:headEnd type="triangle" w="sm" len="sm"/>
            <a:tailEnd type="triangle" w="sm" len="sm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500"/>
          </a:p>
        </p:txBody>
      </p:sp>
      <p:sp>
        <p:nvSpPr>
          <p:cNvPr id="765962" name="Rectangle 10"/>
          <p:cNvSpPr>
            <a:spLocks noChangeArrowheads="1"/>
          </p:cNvSpPr>
          <p:nvPr/>
        </p:nvSpPr>
        <p:spPr bwMode="auto">
          <a:xfrm>
            <a:off x="4438386" y="764646"/>
            <a:ext cx="734218" cy="252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ct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167" i="1">
                <a:solidFill>
                  <a:srgbClr val="0000FF"/>
                </a:solidFill>
              </a:rPr>
              <a:t>n</a:t>
            </a:r>
            <a:endParaRPr lang="en-US" sz="1667">
              <a:latin typeface="Times New Roman (Hebrew)" charset="0"/>
            </a:endParaRPr>
          </a:p>
        </p:txBody>
      </p:sp>
      <p:sp>
        <p:nvSpPr>
          <p:cNvPr id="765963" name="Line 11"/>
          <p:cNvSpPr>
            <a:spLocks noChangeShapeType="1"/>
          </p:cNvSpPr>
          <p:nvPr/>
        </p:nvSpPr>
        <p:spPr bwMode="auto">
          <a:xfrm flipH="1" flipV="1">
            <a:off x="3242470" y="2469886"/>
            <a:ext cx="711729" cy="173169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med" len="sm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500"/>
          </a:p>
        </p:txBody>
      </p:sp>
      <p:sp>
        <p:nvSpPr>
          <p:cNvPr id="765966" name="Line 14"/>
          <p:cNvSpPr>
            <a:spLocks noChangeShapeType="1"/>
          </p:cNvSpPr>
          <p:nvPr/>
        </p:nvSpPr>
        <p:spPr bwMode="auto">
          <a:xfrm flipH="1" flipV="1">
            <a:off x="2921000" y="2571750"/>
            <a:ext cx="740833" cy="1714500"/>
          </a:xfrm>
          <a:prstGeom prst="line">
            <a:avLst/>
          </a:prstGeom>
          <a:noFill/>
          <a:ln w="57150">
            <a:solidFill>
              <a:srgbClr val="000080"/>
            </a:solidFill>
            <a:round/>
            <a:headEnd type="triangle" w="med" len="med"/>
            <a:tailEnd type="none" w="med" len="sm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500"/>
          </a:p>
        </p:txBody>
      </p:sp>
      <p:sp>
        <p:nvSpPr>
          <p:cNvPr id="765968" name="Rectangle 16"/>
          <p:cNvSpPr>
            <a:spLocks noChangeArrowheads="1"/>
          </p:cNvSpPr>
          <p:nvPr/>
        </p:nvSpPr>
        <p:spPr bwMode="auto">
          <a:xfrm>
            <a:off x="2222500" y="1701271"/>
            <a:ext cx="1055688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3000">
                <a:solidFill>
                  <a:srgbClr val="008000"/>
                </a:solidFill>
              </a:rPr>
              <a:t>S</a:t>
            </a:r>
            <a:r>
              <a:rPr lang="en-US" sz="3000" baseline="-25000">
                <a:solidFill>
                  <a:srgbClr val="008000"/>
                </a:solidFill>
              </a:rPr>
              <a:t>1</a:t>
            </a:r>
            <a:endParaRPr lang="en-US" sz="1667">
              <a:latin typeface="Times New Roman (Hebrew)" charset="0"/>
            </a:endParaRPr>
          </a:p>
        </p:txBody>
      </p:sp>
      <p:graphicFrame>
        <p:nvGraphicFramePr>
          <p:cNvPr id="765973" name="Object 21"/>
          <p:cNvGraphicFramePr>
            <a:graphicFrameLocks noChangeAspect="1"/>
          </p:cNvGraphicFramePr>
          <p:nvPr/>
        </p:nvGraphicFramePr>
        <p:xfrm>
          <a:off x="1956595" y="3315230"/>
          <a:ext cx="1235604" cy="6217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29" name="Equation" r:id="rId3" imgW="634680" imgH="291960" progId="Equation.3">
                  <p:embed/>
                </p:oleObj>
              </mc:Choice>
              <mc:Fallback>
                <p:oleObj name="Equation" r:id="rId3" imgW="634680" imgH="291960" progId="Equation.3">
                  <p:embed/>
                  <p:pic>
                    <p:nvPicPr>
                      <p:cNvPr id="765973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6595" y="3315230"/>
                        <a:ext cx="1235604" cy="62177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5976" name="Rectangle 24"/>
          <p:cNvSpPr>
            <a:spLocks noChangeArrowheads="1"/>
          </p:cNvSpPr>
          <p:nvPr/>
        </p:nvSpPr>
        <p:spPr bwMode="auto">
          <a:xfrm>
            <a:off x="3242469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5977" name="Rectangle 25"/>
          <p:cNvSpPr>
            <a:spLocks noChangeArrowheads="1"/>
          </p:cNvSpPr>
          <p:nvPr/>
        </p:nvSpPr>
        <p:spPr bwMode="auto">
          <a:xfrm>
            <a:off x="3496469" y="1247511"/>
            <a:ext cx="254000" cy="257968"/>
          </a:xfrm>
          <a:prstGeom prst="rect">
            <a:avLst/>
          </a:prstGeom>
          <a:solidFill>
            <a:schemeClr val="accent1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5978" name="Rectangle 26"/>
          <p:cNvSpPr>
            <a:spLocks noChangeArrowheads="1"/>
          </p:cNvSpPr>
          <p:nvPr/>
        </p:nvSpPr>
        <p:spPr bwMode="auto">
          <a:xfrm>
            <a:off x="3750469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5979" name="Rectangle 27"/>
          <p:cNvSpPr>
            <a:spLocks noChangeArrowheads="1"/>
          </p:cNvSpPr>
          <p:nvPr/>
        </p:nvSpPr>
        <p:spPr bwMode="auto">
          <a:xfrm>
            <a:off x="4004469" y="1247511"/>
            <a:ext cx="254000" cy="257968"/>
          </a:xfrm>
          <a:prstGeom prst="rect">
            <a:avLst/>
          </a:prstGeom>
          <a:solidFill>
            <a:schemeClr val="accent1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5980" name="Rectangle 28"/>
          <p:cNvSpPr>
            <a:spLocks noChangeArrowheads="1"/>
          </p:cNvSpPr>
          <p:nvPr/>
        </p:nvSpPr>
        <p:spPr bwMode="auto">
          <a:xfrm>
            <a:off x="4258469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5981" name="Rectangle 29"/>
          <p:cNvSpPr>
            <a:spLocks noChangeArrowheads="1"/>
          </p:cNvSpPr>
          <p:nvPr/>
        </p:nvSpPr>
        <p:spPr bwMode="auto">
          <a:xfrm>
            <a:off x="4512469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5982" name="Rectangle 30"/>
          <p:cNvSpPr>
            <a:spLocks noChangeArrowheads="1"/>
          </p:cNvSpPr>
          <p:nvPr/>
        </p:nvSpPr>
        <p:spPr bwMode="auto">
          <a:xfrm>
            <a:off x="4766469" y="1247511"/>
            <a:ext cx="254000" cy="257968"/>
          </a:xfrm>
          <a:prstGeom prst="rect">
            <a:avLst/>
          </a:prstGeom>
          <a:solidFill>
            <a:schemeClr val="accent1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5983" name="Rectangle 31"/>
          <p:cNvSpPr>
            <a:spLocks noChangeArrowheads="1"/>
          </p:cNvSpPr>
          <p:nvPr/>
        </p:nvSpPr>
        <p:spPr bwMode="auto">
          <a:xfrm>
            <a:off x="5020469" y="1247511"/>
            <a:ext cx="254000" cy="257968"/>
          </a:xfrm>
          <a:prstGeom prst="rect">
            <a:avLst/>
          </a:prstGeom>
          <a:solidFill>
            <a:schemeClr val="accent1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5984" name="Rectangle 32"/>
          <p:cNvSpPr>
            <a:spLocks noChangeArrowheads="1"/>
          </p:cNvSpPr>
          <p:nvPr/>
        </p:nvSpPr>
        <p:spPr bwMode="auto">
          <a:xfrm>
            <a:off x="5310188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5985" name="Rectangle 33"/>
          <p:cNvSpPr>
            <a:spLocks noChangeArrowheads="1"/>
          </p:cNvSpPr>
          <p:nvPr/>
        </p:nvSpPr>
        <p:spPr bwMode="auto">
          <a:xfrm>
            <a:off x="5564188" y="1247511"/>
            <a:ext cx="254000" cy="257968"/>
          </a:xfrm>
          <a:prstGeom prst="rect">
            <a:avLst/>
          </a:prstGeom>
          <a:solidFill>
            <a:schemeClr val="accent1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5986" name="Rectangle 34"/>
          <p:cNvSpPr>
            <a:spLocks noChangeArrowheads="1"/>
          </p:cNvSpPr>
          <p:nvPr/>
        </p:nvSpPr>
        <p:spPr bwMode="auto">
          <a:xfrm>
            <a:off x="6072188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5987" name="Rectangle 35"/>
          <p:cNvSpPr>
            <a:spLocks noChangeArrowheads="1"/>
          </p:cNvSpPr>
          <p:nvPr/>
        </p:nvSpPr>
        <p:spPr bwMode="auto">
          <a:xfrm>
            <a:off x="5818188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5988" name="Rectangle 36"/>
          <p:cNvSpPr>
            <a:spLocks noChangeArrowheads="1"/>
          </p:cNvSpPr>
          <p:nvPr/>
        </p:nvSpPr>
        <p:spPr bwMode="auto">
          <a:xfrm>
            <a:off x="1968500" y="1247511"/>
            <a:ext cx="254000" cy="257968"/>
          </a:xfrm>
          <a:prstGeom prst="rect">
            <a:avLst/>
          </a:prstGeom>
          <a:noFill/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>
                    <a:alpha val="50000"/>
                  </a:schemeClr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5989" name="AutoShape 37"/>
          <p:cNvSpPr>
            <a:spLocks noChangeArrowheads="1"/>
          </p:cNvSpPr>
          <p:nvPr/>
        </p:nvSpPr>
        <p:spPr bwMode="auto">
          <a:xfrm rot="10800000">
            <a:off x="2321720" y="1160199"/>
            <a:ext cx="599281" cy="404813"/>
          </a:xfrm>
          <a:prstGeom prst="rightArrow">
            <a:avLst>
              <a:gd name="adj1" fmla="val 50000"/>
              <a:gd name="adj2" fmla="val 37010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500"/>
          </a:p>
        </p:txBody>
      </p:sp>
      <p:sp>
        <p:nvSpPr>
          <p:cNvPr id="34" name="Rectangle 37">
            <a:extLst>
              <a:ext uri="{FF2B5EF4-FFF2-40B4-BE49-F238E27FC236}">
                <a16:creationId xmlns:a16="http://schemas.microsoft.com/office/drawing/2014/main" id="{F7E6EEFB-97E9-4B65-9154-0E50CC0A54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5441" y="3316552"/>
            <a:ext cx="1939396" cy="367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500" i="1" dirty="0">
                <a:solidFill>
                  <a:srgbClr val="FF0000"/>
                </a:solidFill>
              </a:rPr>
              <a:t>Q</a:t>
            </a:r>
            <a:r>
              <a:rPr lang="en-US" sz="1500" baseline="-25000" dirty="0">
                <a:solidFill>
                  <a:srgbClr val="FF0000"/>
                </a:solidFill>
              </a:rPr>
              <a:t>1</a:t>
            </a:r>
            <a:r>
              <a:rPr lang="en-US" sz="1500" dirty="0">
                <a:solidFill>
                  <a:srgbClr val="FF0000"/>
                </a:solidFill>
                <a:sym typeface="Euclid Symbol" charset="0"/>
              </a:rPr>
              <a:t> subset {1,…,</a:t>
            </a:r>
            <a:r>
              <a:rPr lang="en-US" sz="1500" i="1" dirty="0">
                <a:solidFill>
                  <a:srgbClr val="FF0000"/>
                </a:solidFill>
                <a:sym typeface="Euclid Symbol" charset="0"/>
              </a:rPr>
              <a:t>n</a:t>
            </a:r>
            <a:r>
              <a:rPr lang="en-US" sz="1500" dirty="0">
                <a:solidFill>
                  <a:srgbClr val="FF0000"/>
                </a:solidFill>
                <a:sym typeface="Euclid Symbol" charset="0"/>
              </a:rPr>
              <a:t>}</a:t>
            </a:r>
          </a:p>
        </p:txBody>
      </p:sp>
      <p:graphicFrame>
        <p:nvGraphicFramePr>
          <p:cNvPr id="35" name="Object 28">
            <a:extLst>
              <a:ext uri="{FF2B5EF4-FFF2-40B4-BE49-F238E27FC236}">
                <a16:creationId xmlns:a16="http://schemas.microsoft.com/office/drawing/2014/main" id="{F1F92061-B489-47E2-9EAF-96C759F4CF9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014393" y="3605395"/>
          <a:ext cx="432593" cy="2372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30" name="Equation" r:id="rId5" imgW="393700" imgH="215900" progId="Equation.3">
                  <p:embed/>
                </p:oleObj>
              </mc:Choice>
              <mc:Fallback>
                <p:oleObj name="Equation" r:id="rId5" imgW="393700" imgH="215900" progId="Equation.3">
                  <p:embed/>
                  <p:pic>
                    <p:nvPicPr>
                      <p:cNvPr id="35" name="Object 28">
                        <a:extLst>
                          <a:ext uri="{FF2B5EF4-FFF2-40B4-BE49-F238E27FC236}">
                            <a16:creationId xmlns:a16="http://schemas.microsoft.com/office/drawing/2014/main" id="{F1F92061-B489-47E2-9EAF-96C759F4CF9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014393" y="3605395"/>
                        <a:ext cx="432593" cy="23722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标题 3">
            <a:extLst>
              <a:ext uri="{FF2B5EF4-FFF2-40B4-BE49-F238E27FC236}">
                <a16:creationId xmlns:a16="http://schemas.microsoft.com/office/drawing/2014/main" id="{FE37947E-AD8A-4732-BB34-D68E774224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lang="en-US" altLang="zh-CN" sz="3200" dirty="0"/>
              <a:t>2-Server PIR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2110119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955" name="Rectangle 3"/>
          <p:cNvSpPr>
            <a:spLocks noChangeArrowheads="1"/>
          </p:cNvSpPr>
          <p:nvPr/>
        </p:nvSpPr>
        <p:spPr bwMode="auto">
          <a:xfrm>
            <a:off x="5619750" y="1701271"/>
            <a:ext cx="1055688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3000">
                <a:solidFill>
                  <a:srgbClr val="008000"/>
                </a:solidFill>
              </a:rPr>
              <a:t>S</a:t>
            </a:r>
            <a:r>
              <a:rPr lang="en-US" sz="3000" baseline="-25000">
                <a:solidFill>
                  <a:srgbClr val="008000"/>
                </a:solidFill>
              </a:rPr>
              <a:t>2</a:t>
            </a:r>
            <a:endParaRPr lang="en-US" sz="1667">
              <a:latin typeface="Times New Roman (Hebrew)" charset="0"/>
            </a:endParaRPr>
          </a:p>
        </p:txBody>
      </p:sp>
      <p:sp>
        <p:nvSpPr>
          <p:cNvPr id="765956" name="AutoShape 4"/>
          <p:cNvSpPr>
            <a:spLocks noChangeArrowheads="1"/>
          </p:cNvSpPr>
          <p:nvPr/>
        </p:nvSpPr>
        <p:spPr bwMode="auto">
          <a:xfrm>
            <a:off x="4310063" y="4348428"/>
            <a:ext cx="627063" cy="374385"/>
          </a:xfrm>
          <a:prstGeom prst="roundRect">
            <a:avLst>
              <a:gd name="adj" fmla="val 16667"/>
            </a:avLst>
          </a:prstGeom>
          <a:pattFill prst="pct25">
            <a:fgClr>
              <a:srgbClr val="E5E5E5"/>
            </a:fgClr>
            <a:bgClr>
              <a:srgbClr val="BFBFBF"/>
            </a:bgClr>
          </a:patt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sz="1667">
              <a:latin typeface="Times New Roman (Hebrew)" charset="0"/>
            </a:endParaRPr>
          </a:p>
        </p:txBody>
      </p:sp>
      <p:sp>
        <p:nvSpPr>
          <p:cNvPr id="765957" name="Rectangle 5"/>
          <p:cNvSpPr>
            <a:spLocks noChangeArrowheads="1"/>
          </p:cNvSpPr>
          <p:nvPr/>
        </p:nvSpPr>
        <p:spPr bwMode="auto">
          <a:xfrm>
            <a:off x="4398699" y="4388115"/>
            <a:ext cx="546364" cy="374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ct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 b="1" i="1">
                <a:solidFill>
                  <a:srgbClr val="000000"/>
                </a:solidFill>
              </a:rPr>
              <a:t>i</a:t>
            </a:r>
            <a:endParaRPr lang="en-US" sz="1500" b="1" i="1">
              <a:latin typeface="Times New Roman (Hebrew)" charset="0"/>
            </a:endParaRPr>
          </a:p>
        </p:txBody>
      </p:sp>
      <p:sp>
        <p:nvSpPr>
          <p:cNvPr id="765958" name="Rectangle 6"/>
          <p:cNvSpPr>
            <a:spLocks noChangeArrowheads="1"/>
          </p:cNvSpPr>
          <p:nvPr/>
        </p:nvSpPr>
        <p:spPr bwMode="auto">
          <a:xfrm>
            <a:off x="4131470" y="4726782"/>
            <a:ext cx="583406" cy="391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500" b="1">
                <a:solidFill>
                  <a:srgbClr val="006600"/>
                </a:solidFill>
              </a:rPr>
              <a:t>U</a:t>
            </a:r>
            <a:endParaRPr lang="en-US" sz="2333">
              <a:solidFill>
                <a:srgbClr val="006600"/>
              </a:solidFill>
              <a:latin typeface="Times New Roman (Hebrew)" charset="0"/>
            </a:endParaRPr>
          </a:p>
        </p:txBody>
      </p:sp>
      <p:sp>
        <p:nvSpPr>
          <p:cNvPr id="765959" name="Line 7"/>
          <p:cNvSpPr>
            <a:spLocks noChangeShapeType="1"/>
          </p:cNvSpPr>
          <p:nvPr/>
        </p:nvSpPr>
        <p:spPr bwMode="auto">
          <a:xfrm flipV="1">
            <a:off x="4401344" y="1565011"/>
            <a:ext cx="0" cy="191823"/>
          </a:xfrm>
          <a:prstGeom prst="line">
            <a:avLst/>
          </a:prstGeom>
          <a:noFill/>
          <a:ln w="25400">
            <a:solidFill>
              <a:srgbClr val="595959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500"/>
          </a:p>
        </p:txBody>
      </p:sp>
      <p:sp>
        <p:nvSpPr>
          <p:cNvPr id="765960" name="Rectangle 8"/>
          <p:cNvSpPr>
            <a:spLocks noChangeArrowheads="1"/>
          </p:cNvSpPr>
          <p:nvPr/>
        </p:nvSpPr>
        <p:spPr bwMode="auto">
          <a:xfrm>
            <a:off x="4238625" y="1756834"/>
            <a:ext cx="325438" cy="326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ct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833" i="1">
                <a:solidFill>
                  <a:srgbClr val="008080"/>
                </a:solidFill>
              </a:rPr>
              <a:t>i</a:t>
            </a:r>
            <a:endParaRPr lang="en-US" sz="1667">
              <a:latin typeface="Times New Roman (Hebrew)" charset="0"/>
            </a:endParaRPr>
          </a:p>
        </p:txBody>
      </p:sp>
      <p:sp>
        <p:nvSpPr>
          <p:cNvPr id="765961" name="Line 9"/>
          <p:cNvSpPr>
            <a:spLocks noChangeShapeType="1"/>
          </p:cNvSpPr>
          <p:nvPr/>
        </p:nvSpPr>
        <p:spPr bwMode="auto">
          <a:xfrm flipV="1">
            <a:off x="3278188" y="1012032"/>
            <a:ext cx="3083719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sysDot"/>
            <a:round/>
            <a:headEnd type="triangle" w="sm" len="sm"/>
            <a:tailEnd type="triangle" w="sm" len="sm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500"/>
          </a:p>
        </p:txBody>
      </p:sp>
      <p:sp>
        <p:nvSpPr>
          <p:cNvPr id="765962" name="Rectangle 10"/>
          <p:cNvSpPr>
            <a:spLocks noChangeArrowheads="1"/>
          </p:cNvSpPr>
          <p:nvPr/>
        </p:nvSpPr>
        <p:spPr bwMode="auto">
          <a:xfrm>
            <a:off x="4438386" y="764646"/>
            <a:ext cx="734218" cy="252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ct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167" i="1">
                <a:solidFill>
                  <a:srgbClr val="0000FF"/>
                </a:solidFill>
              </a:rPr>
              <a:t>n</a:t>
            </a:r>
            <a:endParaRPr lang="en-US" sz="1667">
              <a:latin typeface="Times New Roman (Hebrew)" charset="0"/>
            </a:endParaRPr>
          </a:p>
        </p:txBody>
      </p:sp>
      <p:sp>
        <p:nvSpPr>
          <p:cNvPr id="765963" name="Line 11"/>
          <p:cNvSpPr>
            <a:spLocks noChangeShapeType="1"/>
          </p:cNvSpPr>
          <p:nvPr/>
        </p:nvSpPr>
        <p:spPr bwMode="auto">
          <a:xfrm flipH="1" flipV="1">
            <a:off x="3242470" y="2469886"/>
            <a:ext cx="711729" cy="173169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med" len="sm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500"/>
          </a:p>
        </p:txBody>
      </p:sp>
      <p:sp>
        <p:nvSpPr>
          <p:cNvPr id="765964" name="Line 12"/>
          <p:cNvSpPr>
            <a:spLocks noChangeShapeType="1"/>
          </p:cNvSpPr>
          <p:nvPr/>
        </p:nvSpPr>
        <p:spPr bwMode="auto">
          <a:xfrm flipV="1">
            <a:off x="5143500" y="2571750"/>
            <a:ext cx="1075532" cy="1588823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500"/>
          </a:p>
        </p:txBody>
      </p:sp>
      <p:sp>
        <p:nvSpPr>
          <p:cNvPr id="765966" name="Line 14"/>
          <p:cNvSpPr>
            <a:spLocks noChangeShapeType="1"/>
          </p:cNvSpPr>
          <p:nvPr/>
        </p:nvSpPr>
        <p:spPr bwMode="auto">
          <a:xfrm flipH="1" flipV="1">
            <a:off x="2921000" y="2571750"/>
            <a:ext cx="740833" cy="1714500"/>
          </a:xfrm>
          <a:prstGeom prst="line">
            <a:avLst/>
          </a:prstGeom>
          <a:noFill/>
          <a:ln w="57150">
            <a:solidFill>
              <a:srgbClr val="000080"/>
            </a:solidFill>
            <a:round/>
            <a:headEnd type="triangle" w="med" len="med"/>
            <a:tailEnd type="none" w="med" len="sm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500"/>
          </a:p>
        </p:txBody>
      </p:sp>
      <p:sp>
        <p:nvSpPr>
          <p:cNvPr id="765968" name="Rectangle 16"/>
          <p:cNvSpPr>
            <a:spLocks noChangeArrowheads="1"/>
          </p:cNvSpPr>
          <p:nvPr/>
        </p:nvSpPr>
        <p:spPr bwMode="auto">
          <a:xfrm>
            <a:off x="2222500" y="1701271"/>
            <a:ext cx="1055688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3000">
                <a:solidFill>
                  <a:srgbClr val="008000"/>
                </a:solidFill>
              </a:rPr>
              <a:t>S</a:t>
            </a:r>
            <a:r>
              <a:rPr lang="en-US" sz="3000" baseline="-25000">
                <a:solidFill>
                  <a:srgbClr val="008000"/>
                </a:solidFill>
              </a:rPr>
              <a:t>1</a:t>
            </a:r>
            <a:endParaRPr lang="en-US" sz="1667">
              <a:latin typeface="Times New Roman (Hebrew)" charset="0"/>
            </a:endParaRPr>
          </a:p>
        </p:txBody>
      </p:sp>
      <p:graphicFrame>
        <p:nvGraphicFramePr>
          <p:cNvPr id="765973" name="Object 21"/>
          <p:cNvGraphicFramePr>
            <a:graphicFrameLocks noChangeAspect="1"/>
          </p:cNvGraphicFramePr>
          <p:nvPr/>
        </p:nvGraphicFramePr>
        <p:xfrm>
          <a:off x="1956595" y="3315230"/>
          <a:ext cx="1235604" cy="6217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53" name="Equation" r:id="rId3" imgW="634680" imgH="291960" progId="Equation.3">
                  <p:embed/>
                </p:oleObj>
              </mc:Choice>
              <mc:Fallback>
                <p:oleObj name="Equation" r:id="rId3" imgW="634680" imgH="291960" progId="Equation.3">
                  <p:embed/>
                  <p:pic>
                    <p:nvPicPr>
                      <p:cNvPr id="765973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6595" y="3315230"/>
                        <a:ext cx="1235604" cy="62177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5975" name="Rectangle 23"/>
          <p:cNvSpPr>
            <a:spLocks noChangeArrowheads="1"/>
          </p:cNvSpPr>
          <p:nvPr/>
        </p:nvSpPr>
        <p:spPr bwMode="auto">
          <a:xfrm>
            <a:off x="4714875" y="2815167"/>
            <a:ext cx="1547813" cy="367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500" i="1" dirty="0">
                <a:solidFill>
                  <a:srgbClr val="FF0000"/>
                </a:solidFill>
              </a:rPr>
              <a:t>Q</a:t>
            </a:r>
            <a:r>
              <a:rPr lang="en-US" sz="1500" baseline="-25000" dirty="0">
                <a:solidFill>
                  <a:srgbClr val="FF0000"/>
                </a:solidFill>
              </a:rPr>
              <a:t>2</a:t>
            </a:r>
            <a:r>
              <a:rPr lang="en-US" sz="1500" dirty="0">
                <a:solidFill>
                  <a:srgbClr val="FF0000"/>
                </a:solidFill>
                <a:sym typeface="Euclid Symbol" charset="0"/>
              </a:rPr>
              <a:t>=</a:t>
            </a:r>
            <a:r>
              <a:rPr lang="en-US" sz="1500" i="1" dirty="0">
                <a:solidFill>
                  <a:srgbClr val="FF0000"/>
                </a:solidFill>
                <a:sym typeface="Euclid Symbol" charset="0"/>
              </a:rPr>
              <a:t>Q</a:t>
            </a:r>
            <a:r>
              <a:rPr lang="en-US" sz="1500" baseline="-25000" dirty="0">
                <a:solidFill>
                  <a:srgbClr val="FF0000"/>
                </a:solidFill>
              </a:rPr>
              <a:t>1 </a:t>
            </a:r>
            <a:r>
              <a:rPr lang="en-US" sz="1500" dirty="0">
                <a:solidFill>
                  <a:srgbClr val="FF0000"/>
                </a:solidFill>
                <a:latin typeface="Times New Roman (Hebrew)" charset="0"/>
                <a:sym typeface="Euclid Symbol" charset="0"/>
              </a:rPr>
              <a:t>+ {</a:t>
            </a:r>
            <a:r>
              <a:rPr lang="en-US" sz="1500" dirty="0" err="1">
                <a:solidFill>
                  <a:srgbClr val="FF0000"/>
                </a:solidFill>
                <a:latin typeface="Times New Roman (Hebrew)" charset="0"/>
                <a:sym typeface="Euclid Symbol" charset="0"/>
              </a:rPr>
              <a:t>i</a:t>
            </a:r>
            <a:r>
              <a:rPr lang="en-US" sz="1500" dirty="0">
                <a:solidFill>
                  <a:srgbClr val="FF0000"/>
                </a:solidFill>
                <a:latin typeface="Times New Roman (Hebrew)" charset="0"/>
                <a:sym typeface="Euclid Symbol" charset="0"/>
              </a:rPr>
              <a:t>}</a:t>
            </a:r>
          </a:p>
        </p:txBody>
      </p:sp>
      <p:sp>
        <p:nvSpPr>
          <p:cNvPr id="765976" name="Rectangle 24"/>
          <p:cNvSpPr>
            <a:spLocks noChangeArrowheads="1"/>
          </p:cNvSpPr>
          <p:nvPr/>
        </p:nvSpPr>
        <p:spPr bwMode="auto">
          <a:xfrm>
            <a:off x="3242469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5977" name="Rectangle 25"/>
          <p:cNvSpPr>
            <a:spLocks noChangeArrowheads="1"/>
          </p:cNvSpPr>
          <p:nvPr/>
        </p:nvSpPr>
        <p:spPr bwMode="auto">
          <a:xfrm>
            <a:off x="3496469" y="1247511"/>
            <a:ext cx="254000" cy="257968"/>
          </a:xfrm>
          <a:prstGeom prst="rect">
            <a:avLst/>
          </a:prstGeom>
          <a:solidFill>
            <a:schemeClr val="accent1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5978" name="Rectangle 26"/>
          <p:cNvSpPr>
            <a:spLocks noChangeArrowheads="1"/>
          </p:cNvSpPr>
          <p:nvPr/>
        </p:nvSpPr>
        <p:spPr bwMode="auto">
          <a:xfrm>
            <a:off x="3750469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5979" name="Rectangle 27"/>
          <p:cNvSpPr>
            <a:spLocks noChangeArrowheads="1"/>
          </p:cNvSpPr>
          <p:nvPr/>
        </p:nvSpPr>
        <p:spPr bwMode="auto">
          <a:xfrm>
            <a:off x="4004469" y="1247511"/>
            <a:ext cx="254000" cy="257968"/>
          </a:xfrm>
          <a:prstGeom prst="rect">
            <a:avLst/>
          </a:prstGeom>
          <a:solidFill>
            <a:schemeClr val="accent1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5980" name="Rectangle 28"/>
          <p:cNvSpPr>
            <a:spLocks noChangeArrowheads="1"/>
          </p:cNvSpPr>
          <p:nvPr/>
        </p:nvSpPr>
        <p:spPr bwMode="auto">
          <a:xfrm>
            <a:off x="4258469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5981" name="Rectangle 29"/>
          <p:cNvSpPr>
            <a:spLocks noChangeArrowheads="1"/>
          </p:cNvSpPr>
          <p:nvPr/>
        </p:nvSpPr>
        <p:spPr bwMode="auto">
          <a:xfrm>
            <a:off x="4512469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5982" name="Rectangle 30"/>
          <p:cNvSpPr>
            <a:spLocks noChangeArrowheads="1"/>
          </p:cNvSpPr>
          <p:nvPr/>
        </p:nvSpPr>
        <p:spPr bwMode="auto">
          <a:xfrm>
            <a:off x="4766469" y="1247511"/>
            <a:ext cx="254000" cy="257968"/>
          </a:xfrm>
          <a:prstGeom prst="rect">
            <a:avLst/>
          </a:prstGeom>
          <a:solidFill>
            <a:schemeClr val="accent1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5983" name="Rectangle 31"/>
          <p:cNvSpPr>
            <a:spLocks noChangeArrowheads="1"/>
          </p:cNvSpPr>
          <p:nvPr/>
        </p:nvSpPr>
        <p:spPr bwMode="auto">
          <a:xfrm>
            <a:off x="5020469" y="1247511"/>
            <a:ext cx="254000" cy="257968"/>
          </a:xfrm>
          <a:prstGeom prst="rect">
            <a:avLst/>
          </a:prstGeom>
          <a:solidFill>
            <a:schemeClr val="accent1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5984" name="Rectangle 32"/>
          <p:cNvSpPr>
            <a:spLocks noChangeArrowheads="1"/>
          </p:cNvSpPr>
          <p:nvPr/>
        </p:nvSpPr>
        <p:spPr bwMode="auto">
          <a:xfrm>
            <a:off x="5310188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5985" name="Rectangle 33"/>
          <p:cNvSpPr>
            <a:spLocks noChangeArrowheads="1"/>
          </p:cNvSpPr>
          <p:nvPr/>
        </p:nvSpPr>
        <p:spPr bwMode="auto">
          <a:xfrm>
            <a:off x="5564188" y="1247511"/>
            <a:ext cx="254000" cy="257968"/>
          </a:xfrm>
          <a:prstGeom prst="rect">
            <a:avLst/>
          </a:prstGeom>
          <a:solidFill>
            <a:schemeClr val="accent1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5986" name="Rectangle 34"/>
          <p:cNvSpPr>
            <a:spLocks noChangeArrowheads="1"/>
          </p:cNvSpPr>
          <p:nvPr/>
        </p:nvSpPr>
        <p:spPr bwMode="auto">
          <a:xfrm>
            <a:off x="6072188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5987" name="Rectangle 35"/>
          <p:cNvSpPr>
            <a:spLocks noChangeArrowheads="1"/>
          </p:cNvSpPr>
          <p:nvPr/>
        </p:nvSpPr>
        <p:spPr bwMode="auto">
          <a:xfrm>
            <a:off x="5818188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5988" name="Rectangle 36"/>
          <p:cNvSpPr>
            <a:spLocks noChangeArrowheads="1"/>
          </p:cNvSpPr>
          <p:nvPr/>
        </p:nvSpPr>
        <p:spPr bwMode="auto">
          <a:xfrm>
            <a:off x="1968500" y="1247511"/>
            <a:ext cx="254000" cy="257968"/>
          </a:xfrm>
          <a:prstGeom prst="rect">
            <a:avLst/>
          </a:prstGeom>
          <a:noFill/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>
                    <a:alpha val="50000"/>
                  </a:schemeClr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5989" name="AutoShape 37"/>
          <p:cNvSpPr>
            <a:spLocks noChangeArrowheads="1"/>
          </p:cNvSpPr>
          <p:nvPr/>
        </p:nvSpPr>
        <p:spPr bwMode="auto">
          <a:xfrm rot="10800000">
            <a:off x="2321720" y="1160199"/>
            <a:ext cx="599281" cy="404813"/>
          </a:xfrm>
          <a:prstGeom prst="rightArrow">
            <a:avLst>
              <a:gd name="adj1" fmla="val 50000"/>
              <a:gd name="adj2" fmla="val 37010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500"/>
          </a:p>
        </p:txBody>
      </p:sp>
      <p:sp>
        <p:nvSpPr>
          <p:cNvPr id="33" name="Rectangle 37">
            <a:extLst>
              <a:ext uri="{FF2B5EF4-FFF2-40B4-BE49-F238E27FC236}">
                <a16:creationId xmlns:a16="http://schemas.microsoft.com/office/drawing/2014/main" id="{C13A4D3F-30E4-4869-9E4E-D43B986A0A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5441" y="3316552"/>
            <a:ext cx="1939396" cy="367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500" i="1" dirty="0">
                <a:solidFill>
                  <a:srgbClr val="FF0000"/>
                </a:solidFill>
              </a:rPr>
              <a:t>Q</a:t>
            </a:r>
            <a:r>
              <a:rPr lang="en-US" sz="1500" baseline="-25000" dirty="0">
                <a:solidFill>
                  <a:srgbClr val="FF0000"/>
                </a:solidFill>
              </a:rPr>
              <a:t>1</a:t>
            </a:r>
            <a:r>
              <a:rPr lang="en-US" sz="1500" dirty="0">
                <a:solidFill>
                  <a:srgbClr val="FF0000"/>
                </a:solidFill>
                <a:sym typeface="Euclid Symbol" charset="0"/>
              </a:rPr>
              <a:t> subset {1,…,</a:t>
            </a:r>
            <a:r>
              <a:rPr lang="en-US" sz="1500" i="1" dirty="0">
                <a:solidFill>
                  <a:srgbClr val="FF0000"/>
                </a:solidFill>
                <a:sym typeface="Euclid Symbol" charset="0"/>
              </a:rPr>
              <a:t>n</a:t>
            </a:r>
            <a:r>
              <a:rPr lang="en-US" sz="1500" dirty="0">
                <a:solidFill>
                  <a:srgbClr val="FF0000"/>
                </a:solidFill>
                <a:sym typeface="Euclid Symbol" charset="0"/>
              </a:rPr>
              <a:t>}</a:t>
            </a:r>
          </a:p>
        </p:txBody>
      </p:sp>
      <p:graphicFrame>
        <p:nvGraphicFramePr>
          <p:cNvPr id="34" name="Object 28">
            <a:extLst>
              <a:ext uri="{FF2B5EF4-FFF2-40B4-BE49-F238E27FC236}">
                <a16:creationId xmlns:a16="http://schemas.microsoft.com/office/drawing/2014/main" id="{8EBA47C5-3263-47B1-96CB-47CB76698A3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014393" y="3605395"/>
          <a:ext cx="432593" cy="2372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54" name="Equation" r:id="rId5" imgW="393700" imgH="215900" progId="Equation.3">
                  <p:embed/>
                </p:oleObj>
              </mc:Choice>
              <mc:Fallback>
                <p:oleObj name="Equation" r:id="rId5" imgW="393700" imgH="215900" progId="Equation.3">
                  <p:embed/>
                  <p:pic>
                    <p:nvPicPr>
                      <p:cNvPr id="34" name="Object 28">
                        <a:extLst>
                          <a:ext uri="{FF2B5EF4-FFF2-40B4-BE49-F238E27FC236}">
                            <a16:creationId xmlns:a16="http://schemas.microsoft.com/office/drawing/2014/main" id="{8EBA47C5-3263-47B1-96CB-47CB76698A3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014393" y="3605395"/>
                        <a:ext cx="432593" cy="23722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标题 3">
            <a:extLst>
              <a:ext uri="{FF2B5EF4-FFF2-40B4-BE49-F238E27FC236}">
                <a16:creationId xmlns:a16="http://schemas.microsoft.com/office/drawing/2014/main" id="{5373F7C9-8345-41F0-B067-00F708D56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/>
              <a:t>2-Server PIR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8882589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979" name="Rectangle 3"/>
          <p:cNvSpPr>
            <a:spLocks noChangeArrowheads="1"/>
          </p:cNvSpPr>
          <p:nvPr/>
        </p:nvSpPr>
        <p:spPr bwMode="auto">
          <a:xfrm>
            <a:off x="5619750" y="1701271"/>
            <a:ext cx="1055688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3000">
                <a:solidFill>
                  <a:srgbClr val="008000"/>
                </a:solidFill>
              </a:rPr>
              <a:t>S</a:t>
            </a:r>
            <a:r>
              <a:rPr lang="en-US" sz="3000" baseline="-25000">
                <a:solidFill>
                  <a:srgbClr val="008000"/>
                </a:solidFill>
              </a:rPr>
              <a:t>2</a:t>
            </a:r>
            <a:endParaRPr lang="en-US" sz="1667">
              <a:latin typeface="Times New Roman (Hebrew)" charset="0"/>
            </a:endParaRPr>
          </a:p>
        </p:txBody>
      </p:sp>
      <p:sp>
        <p:nvSpPr>
          <p:cNvPr id="766980" name="AutoShape 4"/>
          <p:cNvSpPr>
            <a:spLocks noChangeArrowheads="1"/>
          </p:cNvSpPr>
          <p:nvPr/>
        </p:nvSpPr>
        <p:spPr bwMode="auto">
          <a:xfrm>
            <a:off x="4310063" y="4348428"/>
            <a:ext cx="627063" cy="374385"/>
          </a:xfrm>
          <a:prstGeom prst="roundRect">
            <a:avLst>
              <a:gd name="adj" fmla="val 16667"/>
            </a:avLst>
          </a:prstGeom>
          <a:pattFill prst="pct25">
            <a:fgClr>
              <a:srgbClr val="E5E5E5"/>
            </a:fgClr>
            <a:bgClr>
              <a:srgbClr val="BFBFBF"/>
            </a:bgClr>
          </a:patt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sz="1667">
              <a:latin typeface="Times New Roman (Hebrew)" charset="0"/>
            </a:endParaRPr>
          </a:p>
        </p:txBody>
      </p:sp>
      <p:sp>
        <p:nvSpPr>
          <p:cNvPr id="766981" name="Rectangle 5"/>
          <p:cNvSpPr>
            <a:spLocks noChangeArrowheads="1"/>
          </p:cNvSpPr>
          <p:nvPr/>
        </p:nvSpPr>
        <p:spPr bwMode="auto">
          <a:xfrm>
            <a:off x="4398699" y="4388115"/>
            <a:ext cx="546364" cy="374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ct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 b="1" i="1">
                <a:solidFill>
                  <a:srgbClr val="000000"/>
                </a:solidFill>
              </a:rPr>
              <a:t>i</a:t>
            </a:r>
            <a:endParaRPr lang="en-US" sz="1500" b="1" i="1">
              <a:latin typeface="Times New Roman (Hebrew)" charset="0"/>
            </a:endParaRPr>
          </a:p>
        </p:txBody>
      </p:sp>
      <p:sp>
        <p:nvSpPr>
          <p:cNvPr id="766982" name="Rectangle 6"/>
          <p:cNvSpPr>
            <a:spLocks noChangeArrowheads="1"/>
          </p:cNvSpPr>
          <p:nvPr/>
        </p:nvSpPr>
        <p:spPr bwMode="auto">
          <a:xfrm>
            <a:off x="4131470" y="4726782"/>
            <a:ext cx="583406" cy="391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500" b="1">
                <a:solidFill>
                  <a:srgbClr val="006600"/>
                </a:solidFill>
              </a:rPr>
              <a:t>U</a:t>
            </a:r>
            <a:endParaRPr lang="en-US" sz="2333">
              <a:solidFill>
                <a:srgbClr val="006600"/>
              </a:solidFill>
              <a:latin typeface="Times New Roman (Hebrew)" charset="0"/>
            </a:endParaRPr>
          </a:p>
        </p:txBody>
      </p:sp>
      <p:sp>
        <p:nvSpPr>
          <p:cNvPr id="766983" name="Line 7"/>
          <p:cNvSpPr>
            <a:spLocks noChangeShapeType="1"/>
          </p:cNvSpPr>
          <p:nvPr/>
        </p:nvSpPr>
        <p:spPr bwMode="auto">
          <a:xfrm flipV="1">
            <a:off x="4401344" y="1565011"/>
            <a:ext cx="0" cy="191823"/>
          </a:xfrm>
          <a:prstGeom prst="line">
            <a:avLst/>
          </a:prstGeom>
          <a:noFill/>
          <a:ln w="25400">
            <a:solidFill>
              <a:srgbClr val="595959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500"/>
          </a:p>
        </p:txBody>
      </p:sp>
      <p:sp>
        <p:nvSpPr>
          <p:cNvPr id="766984" name="Rectangle 8"/>
          <p:cNvSpPr>
            <a:spLocks noChangeArrowheads="1"/>
          </p:cNvSpPr>
          <p:nvPr/>
        </p:nvSpPr>
        <p:spPr bwMode="auto">
          <a:xfrm>
            <a:off x="4238625" y="1756834"/>
            <a:ext cx="325438" cy="326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ct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833" i="1">
                <a:solidFill>
                  <a:srgbClr val="008080"/>
                </a:solidFill>
              </a:rPr>
              <a:t>i</a:t>
            </a:r>
            <a:endParaRPr lang="en-US" sz="1667">
              <a:latin typeface="Times New Roman (Hebrew)" charset="0"/>
            </a:endParaRPr>
          </a:p>
        </p:txBody>
      </p:sp>
      <p:sp>
        <p:nvSpPr>
          <p:cNvPr id="766985" name="Line 9"/>
          <p:cNvSpPr>
            <a:spLocks noChangeShapeType="1"/>
          </p:cNvSpPr>
          <p:nvPr/>
        </p:nvSpPr>
        <p:spPr bwMode="auto">
          <a:xfrm flipV="1">
            <a:off x="3278188" y="1012032"/>
            <a:ext cx="3083719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sysDot"/>
            <a:round/>
            <a:headEnd type="triangle" w="sm" len="sm"/>
            <a:tailEnd type="triangle" w="sm" len="sm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500"/>
          </a:p>
        </p:txBody>
      </p:sp>
      <p:sp>
        <p:nvSpPr>
          <p:cNvPr id="766986" name="Rectangle 10"/>
          <p:cNvSpPr>
            <a:spLocks noChangeArrowheads="1"/>
          </p:cNvSpPr>
          <p:nvPr/>
        </p:nvSpPr>
        <p:spPr bwMode="auto">
          <a:xfrm>
            <a:off x="4438386" y="764646"/>
            <a:ext cx="734218" cy="252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ct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167" i="1">
                <a:solidFill>
                  <a:srgbClr val="0000FF"/>
                </a:solidFill>
              </a:rPr>
              <a:t>n</a:t>
            </a:r>
            <a:endParaRPr lang="en-US" sz="1667">
              <a:latin typeface="Times New Roman (Hebrew)" charset="0"/>
            </a:endParaRPr>
          </a:p>
        </p:txBody>
      </p:sp>
      <p:sp>
        <p:nvSpPr>
          <p:cNvPr id="766987" name="Line 11"/>
          <p:cNvSpPr>
            <a:spLocks noChangeShapeType="1"/>
          </p:cNvSpPr>
          <p:nvPr/>
        </p:nvSpPr>
        <p:spPr bwMode="auto">
          <a:xfrm flipH="1" flipV="1">
            <a:off x="3242470" y="2469886"/>
            <a:ext cx="711729" cy="173169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med" len="sm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500"/>
          </a:p>
        </p:txBody>
      </p:sp>
      <p:sp>
        <p:nvSpPr>
          <p:cNvPr id="766988" name="Line 12"/>
          <p:cNvSpPr>
            <a:spLocks noChangeShapeType="1"/>
          </p:cNvSpPr>
          <p:nvPr/>
        </p:nvSpPr>
        <p:spPr bwMode="auto">
          <a:xfrm flipV="1">
            <a:off x="5143500" y="2571750"/>
            <a:ext cx="1075532" cy="1588823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500"/>
          </a:p>
        </p:txBody>
      </p:sp>
      <p:sp>
        <p:nvSpPr>
          <p:cNvPr id="766990" name="Line 14"/>
          <p:cNvSpPr>
            <a:spLocks noChangeShapeType="1"/>
          </p:cNvSpPr>
          <p:nvPr/>
        </p:nvSpPr>
        <p:spPr bwMode="auto">
          <a:xfrm flipH="1" flipV="1">
            <a:off x="2921000" y="2571750"/>
            <a:ext cx="740833" cy="1714500"/>
          </a:xfrm>
          <a:prstGeom prst="line">
            <a:avLst/>
          </a:prstGeom>
          <a:noFill/>
          <a:ln w="57150">
            <a:solidFill>
              <a:srgbClr val="000080"/>
            </a:solidFill>
            <a:round/>
            <a:headEnd type="triangle" w="med" len="med"/>
            <a:tailEnd type="none" w="med" len="sm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500"/>
          </a:p>
        </p:txBody>
      </p:sp>
      <p:sp>
        <p:nvSpPr>
          <p:cNvPr id="766991" name="Line 15"/>
          <p:cNvSpPr>
            <a:spLocks noChangeShapeType="1"/>
          </p:cNvSpPr>
          <p:nvPr/>
        </p:nvSpPr>
        <p:spPr bwMode="auto">
          <a:xfrm flipV="1">
            <a:off x="5335324" y="2752990"/>
            <a:ext cx="1070239" cy="1549135"/>
          </a:xfrm>
          <a:prstGeom prst="line">
            <a:avLst/>
          </a:prstGeom>
          <a:noFill/>
          <a:ln w="57150">
            <a:solidFill>
              <a:srgbClr val="000080"/>
            </a:solidFill>
            <a:round/>
            <a:headEnd type="triangle" w="med" len="med"/>
            <a:tailEnd type="none" w="med" len="sm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500"/>
          </a:p>
        </p:txBody>
      </p:sp>
      <p:sp>
        <p:nvSpPr>
          <p:cNvPr id="766992" name="Rectangle 16"/>
          <p:cNvSpPr>
            <a:spLocks noChangeArrowheads="1"/>
          </p:cNvSpPr>
          <p:nvPr/>
        </p:nvSpPr>
        <p:spPr bwMode="auto">
          <a:xfrm>
            <a:off x="2222500" y="1701271"/>
            <a:ext cx="1055688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3000">
                <a:solidFill>
                  <a:srgbClr val="008000"/>
                </a:solidFill>
              </a:rPr>
              <a:t>S</a:t>
            </a:r>
            <a:r>
              <a:rPr lang="en-US" sz="3000" baseline="-25000">
                <a:solidFill>
                  <a:srgbClr val="008000"/>
                </a:solidFill>
              </a:rPr>
              <a:t>1</a:t>
            </a:r>
            <a:endParaRPr lang="en-US" sz="1667">
              <a:latin typeface="Times New Roman (Hebrew)" charset="0"/>
            </a:endParaRPr>
          </a:p>
        </p:txBody>
      </p:sp>
      <p:graphicFrame>
        <p:nvGraphicFramePr>
          <p:cNvPr id="766997" name="Object 21"/>
          <p:cNvGraphicFramePr>
            <a:graphicFrameLocks noChangeAspect="1"/>
          </p:cNvGraphicFramePr>
          <p:nvPr/>
        </p:nvGraphicFramePr>
        <p:xfrm>
          <a:off x="1956595" y="3315230"/>
          <a:ext cx="1235604" cy="6217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97" name="Equation" r:id="rId3" imgW="634680" imgH="291960" progId="Equation.DSMT4">
                  <p:embed/>
                </p:oleObj>
              </mc:Choice>
              <mc:Fallback>
                <p:oleObj name="Equation" r:id="rId3" imgW="634680" imgH="291960" progId="Equation.DSMT4">
                  <p:embed/>
                  <p:pic>
                    <p:nvPicPr>
                      <p:cNvPr id="766997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6595" y="3315230"/>
                        <a:ext cx="1235604" cy="62177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6998" name="Object 22"/>
          <p:cNvGraphicFramePr>
            <a:graphicFrameLocks noChangeAspect="1"/>
          </p:cNvGraphicFramePr>
          <p:nvPr/>
        </p:nvGraphicFramePr>
        <p:xfrm>
          <a:off x="6021917" y="3182938"/>
          <a:ext cx="1309688" cy="6217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98" name="Equation" r:id="rId5" imgW="672840" imgH="291960" progId="Equation.3">
                  <p:embed/>
                </p:oleObj>
              </mc:Choice>
              <mc:Fallback>
                <p:oleObj name="Equation" r:id="rId5" imgW="672840" imgH="291960" progId="Equation.3">
                  <p:embed/>
                  <p:pic>
                    <p:nvPicPr>
                      <p:cNvPr id="766998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21917" y="3182938"/>
                        <a:ext cx="1309688" cy="62177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6999" name="Rectangle 23"/>
          <p:cNvSpPr>
            <a:spLocks noChangeArrowheads="1"/>
          </p:cNvSpPr>
          <p:nvPr/>
        </p:nvSpPr>
        <p:spPr bwMode="auto">
          <a:xfrm>
            <a:off x="4714875" y="2815167"/>
            <a:ext cx="1547813" cy="367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500" i="1" dirty="0">
                <a:solidFill>
                  <a:srgbClr val="FF0000"/>
                </a:solidFill>
              </a:rPr>
              <a:t>Q</a:t>
            </a:r>
            <a:r>
              <a:rPr lang="en-US" sz="1500" baseline="-25000" dirty="0">
                <a:solidFill>
                  <a:srgbClr val="FF0000"/>
                </a:solidFill>
              </a:rPr>
              <a:t>2</a:t>
            </a:r>
            <a:r>
              <a:rPr lang="en-US" sz="1500" dirty="0">
                <a:solidFill>
                  <a:srgbClr val="FF0000"/>
                </a:solidFill>
                <a:sym typeface="Euclid Symbol" charset="0"/>
              </a:rPr>
              <a:t>=</a:t>
            </a:r>
            <a:r>
              <a:rPr lang="en-US" sz="1500" i="1" dirty="0">
                <a:solidFill>
                  <a:srgbClr val="FF0000"/>
                </a:solidFill>
                <a:sym typeface="Euclid Symbol" charset="0"/>
              </a:rPr>
              <a:t>Q</a:t>
            </a:r>
            <a:r>
              <a:rPr lang="en-US" sz="1500" baseline="-25000" dirty="0">
                <a:solidFill>
                  <a:srgbClr val="FF0000"/>
                </a:solidFill>
              </a:rPr>
              <a:t>1 </a:t>
            </a:r>
            <a:r>
              <a:rPr lang="en-US" sz="1500" dirty="0">
                <a:solidFill>
                  <a:srgbClr val="FF0000"/>
                </a:solidFill>
                <a:latin typeface="Times New Roman (Hebrew)" charset="0"/>
                <a:sym typeface="Euclid Symbol" charset="0"/>
              </a:rPr>
              <a:t>+ {</a:t>
            </a:r>
            <a:r>
              <a:rPr lang="en-US" sz="1500" dirty="0" err="1">
                <a:solidFill>
                  <a:srgbClr val="FF0000"/>
                </a:solidFill>
                <a:latin typeface="Times New Roman (Hebrew)" charset="0"/>
                <a:sym typeface="Euclid Symbol" charset="0"/>
              </a:rPr>
              <a:t>i</a:t>
            </a:r>
            <a:r>
              <a:rPr lang="en-US" sz="1500" dirty="0">
                <a:solidFill>
                  <a:srgbClr val="FF0000"/>
                </a:solidFill>
                <a:latin typeface="Times New Roman (Hebrew)" charset="0"/>
                <a:sym typeface="Euclid Symbol" charset="0"/>
              </a:rPr>
              <a:t>}</a:t>
            </a:r>
          </a:p>
        </p:txBody>
      </p:sp>
      <p:sp>
        <p:nvSpPr>
          <p:cNvPr id="767000" name="Rectangle 24"/>
          <p:cNvSpPr>
            <a:spLocks noChangeArrowheads="1"/>
          </p:cNvSpPr>
          <p:nvPr/>
        </p:nvSpPr>
        <p:spPr bwMode="auto">
          <a:xfrm>
            <a:off x="3242469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7001" name="Rectangle 25"/>
          <p:cNvSpPr>
            <a:spLocks noChangeArrowheads="1"/>
          </p:cNvSpPr>
          <p:nvPr/>
        </p:nvSpPr>
        <p:spPr bwMode="auto">
          <a:xfrm>
            <a:off x="3496469" y="1247511"/>
            <a:ext cx="254000" cy="257968"/>
          </a:xfrm>
          <a:prstGeom prst="rect">
            <a:avLst/>
          </a:prstGeom>
          <a:solidFill>
            <a:schemeClr val="accent1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7002" name="Rectangle 26"/>
          <p:cNvSpPr>
            <a:spLocks noChangeArrowheads="1"/>
          </p:cNvSpPr>
          <p:nvPr/>
        </p:nvSpPr>
        <p:spPr bwMode="auto">
          <a:xfrm>
            <a:off x="3750469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7003" name="Rectangle 27"/>
          <p:cNvSpPr>
            <a:spLocks noChangeArrowheads="1"/>
          </p:cNvSpPr>
          <p:nvPr/>
        </p:nvSpPr>
        <p:spPr bwMode="auto">
          <a:xfrm>
            <a:off x="4004469" y="1247511"/>
            <a:ext cx="254000" cy="257968"/>
          </a:xfrm>
          <a:prstGeom prst="rect">
            <a:avLst/>
          </a:prstGeom>
          <a:solidFill>
            <a:schemeClr val="accent1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7005" name="Rectangle 29"/>
          <p:cNvSpPr>
            <a:spLocks noChangeArrowheads="1"/>
          </p:cNvSpPr>
          <p:nvPr/>
        </p:nvSpPr>
        <p:spPr bwMode="auto">
          <a:xfrm>
            <a:off x="4512469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7006" name="Rectangle 30"/>
          <p:cNvSpPr>
            <a:spLocks noChangeArrowheads="1"/>
          </p:cNvSpPr>
          <p:nvPr/>
        </p:nvSpPr>
        <p:spPr bwMode="auto">
          <a:xfrm>
            <a:off x="4766469" y="1247511"/>
            <a:ext cx="254000" cy="257968"/>
          </a:xfrm>
          <a:prstGeom prst="rect">
            <a:avLst/>
          </a:prstGeom>
          <a:solidFill>
            <a:schemeClr val="accent1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7007" name="Rectangle 31"/>
          <p:cNvSpPr>
            <a:spLocks noChangeArrowheads="1"/>
          </p:cNvSpPr>
          <p:nvPr/>
        </p:nvSpPr>
        <p:spPr bwMode="auto">
          <a:xfrm>
            <a:off x="5020469" y="1247511"/>
            <a:ext cx="254000" cy="257968"/>
          </a:xfrm>
          <a:prstGeom prst="rect">
            <a:avLst/>
          </a:prstGeom>
          <a:solidFill>
            <a:schemeClr val="accent1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7008" name="Rectangle 32"/>
          <p:cNvSpPr>
            <a:spLocks noChangeArrowheads="1"/>
          </p:cNvSpPr>
          <p:nvPr/>
        </p:nvSpPr>
        <p:spPr bwMode="auto">
          <a:xfrm>
            <a:off x="5310188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7009" name="Rectangle 33"/>
          <p:cNvSpPr>
            <a:spLocks noChangeArrowheads="1"/>
          </p:cNvSpPr>
          <p:nvPr/>
        </p:nvSpPr>
        <p:spPr bwMode="auto">
          <a:xfrm>
            <a:off x="5564188" y="1247511"/>
            <a:ext cx="254000" cy="257968"/>
          </a:xfrm>
          <a:prstGeom prst="rect">
            <a:avLst/>
          </a:prstGeom>
          <a:solidFill>
            <a:schemeClr val="accent1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7010" name="Rectangle 34"/>
          <p:cNvSpPr>
            <a:spLocks noChangeArrowheads="1"/>
          </p:cNvSpPr>
          <p:nvPr/>
        </p:nvSpPr>
        <p:spPr bwMode="auto">
          <a:xfrm>
            <a:off x="6072188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7011" name="Rectangle 35"/>
          <p:cNvSpPr>
            <a:spLocks noChangeArrowheads="1"/>
          </p:cNvSpPr>
          <p:nvPr/>
        </p:nvSpPr>
        <p:spPr bwMode="auto">
          <a:xfrm>
            <a:off x="5818188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7012" name="Rectangle 36"/>
          <p:cNvSpPr>
            <a:spLocks noChangeArrowheads="1"/>
          </p:cNvSpPr>
          <p:nvPr/>
        </p:nvSpPr>
        <p:spPr bwMode="auto">
          <a:xfrm>
            <a:off x="7369969" y="1247511"/>
            <a:ext cx="254000" cy="257968"/>
          </a:xfrm>
          <a:prstGeom prst="rect">
            <a:avLst/>
          </a:prstGeom>
          <a:noFill/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>
                    <a:alpha val="50000"/>
                  </a:schemeClr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7013" name="AutoShape 37"/>
          <p:cNvSpPr>
            <a:spLocks noChangeArrowheads="1"/>
          </p:cNvSpPr>
          <p:nvPr/>
        </p:nvSpPr>
        <p:spPr bwMode="auto">
          <a:xfrm>
            <a:off x="6544470" y="1160199"/>
            <a:ext cx="599281" cy="404813"/>
          </a:xfrm>
          <a:prstGeom prst="rightArrow">
            <a:avLst>
              <a:gd name="adj1" fmla="val 50000"/>
              <a:gd name="adj2" fmla="val 37010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500"/>
          </a:p>
        </p:txBody>
      </p:sp>
      <p:sp>
        <p:nvSpPr>
          <p:cNvPr id="767014" name="Rectangle 38"/>
          <p:cNvSpPr>
            <a:spLocks noChangeArrowheads="1"/>
          </p:cNvSpPr>
          <p:nvPr/>
        </p:nvSpPr>
        <p:spPr bwMode="auto">
          <a:xfrm>
            <a:off x="4274344" y="1247511"/>
            <a:ext cx="254000" cy="257968"/>
          </a:xfrm>
          <a:prstGeom prst="rect">
            <a:avLst/>
          </a:prstGeom>
          <a:solidFill>
            <a:schemeClr val="accent1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7015" name="Rectangle 39"/>
          <p:cNvSpPr>
            <a:spLocks noChangeArrowheads="1"/>
          </p:cNvSpPr>
          <p:nvPr/>
        </p:nvSpPr>
        <p:spPr bwMode="auto">
          <a:xfrm>
            <a:off x="1968500" y="1247511"/>
            <a:ext cx="254000" cy="257968"/>
          </a:xfrm>
          <a:prstGeom prst="rect">
            <a:avLst/>
          </a:prstGeom>
          <a:noFill/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>
                    <a:alpha val="50000"/>
                  </a:schemeClr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7016" name="AutoShape 40"/>
          <p:cNvSpPr>
            <a:spLocks noChangeArrowheads="1"/>
          </p:cNvSpPr>
          <p:nvPr/>
        </p:nvSpPr>
        <p:spPr bwMode="auto">
          <a:xfrm rot="10800000">
            <a:off x="2321720" y="1160199"/>
            <a:ext cx="599281" cy="404813"/>
          </a:xfrm>
          <a:prstGeom prst="rightArrow">
            <a:avLst>
              <a:gd name="adj1" fmla="val 50000"/>
              <a:gd name="adj2" fmla="val 37010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500"/>
          </a:p>
        </p:txBody>
      </p:sp>
      <p:sp>
        <p:nvSpPr>
          <p:cNvPr id="2" name="TextBox 1"/>
          <p:cNvSpPr txBox="1"/>
          <p:nvPr/>
        </p:nvSpPr>
        <p:spPr>
          <a:xfrm>
            <a:off x="2475350" y="5123735"/>
            <a:ext cx="46107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Weakness: Servers should not collude!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1F8972A-22DB-4A8C-A3C7-41B24B866A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5441" y="3316552"/>
            <a:ext cx="1939396" cy="367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500" i="1" dirty="0">
                <a:solidFill>
                  <a:srgbClr val="FF0000"/>
                </a:solidFill>
              </a:rPr>
              <a:t>Q</a:t>
            </a:r>
            <a:r>
              <a:rPr lang="en-US" sz="1500" baseline="-25000" dirty="0">
                <a:solidFill>
                  <a:srgbClr val="FF0000"/>
                </a:solidFill>
              </a:rPr>
              <a:t>1</a:t>
            </a:r>
            <a:r>
              <a:rPr lang="en-US" sz="1500" dirty="0">
                <a:solidFill>
                  <a:srgbClr val="FF0000"/>
                </a:solidFill>
                <a:sym typeface="Euclid Symbol" charset="0"/>
              </a:rPr>
              <a:t> subset {1,…,</a:t>
            </a:r>
            <a:r>
              <a:rPr lang="en-US" sz="1500" i="1" dirty="0">
                <a:solidFill>
                  <a:srgbClr val="FF0000"/>
                </a:solidFill>
                <a:sym typeface="Euclid Symbol" charset="0"/>
              </a:rPr>
              <a:t>n</a:t>
            </a:r>
            <a:r>
              <a:rPr lang="en-US" sz="1500" dirty="0">
                <a:solidFill>
                  <a:srgbClr val="FF0000"/>
                </a:solidFill>
                <a:sym typeface="Euclid Symbol" charset="0"/>
              </a:rPr>
              <a:t>}</a:t>
            </a:r>
          </a:p>
        </p:txBody>
      </p:sp>
      <p:graphicFrame>
        <p:nvGraphicFramePr>
          <p:cNvPr id="39" name="Object 28">
            <a:extLst>
              <a:ext uri="{FF2B5EF4-FFF2-40B4-BE49-F238E27FC236}">
                <a16:creationId xmlns:a16="http://schemas.microsoft.com/office/drawing/2014/main" id="{EA4E2EA0-A5AA-4E28-B29E-251456E5049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014393" y="3605395"/>
          <a:ext cx="432593" cy="2372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99" name="Equation" r:id="rId7" imgW="393700" imgH="215900" progId="Equation.3">
                  <p:embed/>
                </p:oleObj>
              </mc:Choice>
              <mc:Fallback>
                <p:oleObj name="Equation" r:id="rId7" imgW="393700" imgH="215900" progId="Equation.3">
                  <p:embed/>
                  <p:pic>
                    <p:nvPicPr>
                      <p:cNvPr id="39" name="Object 28">
                        <a:extLst>
                          <a:ext uri="{FF2B5EF4-FFF2-40B4-BE49-F238E27FC236}">
                            <a16:creationId xmlns:a16="http://schemas.microsoft.com/office/drawing/2014/main" id="{EA4E2EA0-A5AA-4E28-B29E-251456E5049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014393" y="3605395"/>
                        <a:ext cx="432593" cy="23722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" name="标题 3">
            <a:extLst>
              <a:ext uri="{FF2B5EF4-FFF2-40B4-BE49-F238E27FC236}">
                <a16:creationId xmlns:a16="http://schemas.microsoft.com/office/drawing/2014/main" id="{0C7752AF-9C06-46D1-987F-6FEFC06B9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lang="en-US" altLang="zh-CN" sz="3200" dirty="0"/>
              <a:t>2-Server PIR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64772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979" name="Rectangle 3"/>
          <p:cNvSpPr>
            <a:spLocks noChangeArrowheads="1"/>
          </p:cNvSpPr>
          <p:nvPr/>
        </p:nvSpPr>
        <p:spPr bwMode="auto">
          <a:xfrm>
            <a:off x="5619750" y="1701271"/>
            <a:ext cx="1055688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3000">
                <a:solidFill>
                  <a:srgbClr val="008000"/>
                </a:solidFill>
              </a:rPr>
              <a:t>S</a:t>
            </a:r>
            <a:r>
              <a:rPr lang="en-US" sz="3000" baseline="-25000">
                <a:solidFill>
                  <a:srgbClr val="008000"/>
                </a:solidFill>
              </a:rPr>
              <a:t>2</a:t>
            </a:r>
            <a:endParaRPr lang="en-US" sz="1667">
              <a:latin typeface="Times New Roman (Hebrew)" charset="0"/>
            </a:endParaRPr>
          </a:p>
        </p:txBody>
      </p:sp>
      <p:sp>
        <p:nvSpPr>
          <p:cNvPr id="766980" name="AutoShape 4"/>
          <p:cNvSpPr>
            <a:spLocks noChangeArrowheads="1"/>
          </p:cNvSpPr>
          <p:nvPr/>
        </p:nvSpPr>
        <p:spPr bwMode="auto">
          <a:xfrm>
            <a:off x="4310063" y="4348428"/>
            <a:ext cx="627063" cy="374385"/>
          </a:xfrm>
          <a:prstGeom prst="roundRect">
            <a:avLst>
              <a:gd name="adj" fmla="val 16667"/>
            </a:avLst>
          </a:prstGeom>
          <a:pattFill prst="pct25">
            <a:fgClr>
              <a:srgbClr val="E5E5E5"/>
            </a:fgClr>
            <a:bgClr>
              <a:srgbClr val="BFBFBF"/>
            </a:bgClr>
          </a:patt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sz="1667">
              <a:latin typeface="Times New Roman (Hebrew)" charset="0"/>
            </a:endParaRPr>
          </a:p>
        </p:txBody>
      </p:sp>
      <p:sp>
        <p:nvSpPr>
          <p:cNvPr id="766981" name="Rectangle 5"/>
          <p:cNvSpPr>
            <a:spLocks noChangeArrowheads="1"/>
          </p:cNvSpPr>
          <p:nvPr/>
        </p:nvSpPr>
        <p:spPr bwMode="auto">
          <a:xfrm>
            <a:off x="4398699" y="4388115"/>
            <a:ext cx="546364" cy="374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ct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 b="1" i="1">
                <a:solidFill>
                  <a:srgbClr val="000000"/>
                </a:solidFill>
              </a:rPr>
              <a:t>i</a:t>
            </a:r>
            <a:endParaRPr lang="en-US" sz="1500" b="1" i="1">
              <a:latin typeface="Times New Roman (Hebrew)" charset="0"/>
            </a:endParaRPr>
          </a:p>
        </p:txBody>
      </p:sp>
      <p:sp>
        <p:nvSpPr>
          <p:cNvPr id="766982" name="Rectangle 6"/>
          <p:cNvSpPr>
            <a:spLocks noChangeArrowheads="1"/>
          </p:cNvSpPr>
          <p:nvPr/>
        </p:nvSpPr>
        <p:spPr bwMode="auto">
          <a:xfrm>
            <a:off x="4131470" y="4726782"/>
            <a:ext cx="583406" cy="391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500" b="1">
                <a:solidFill>
                  <a:srgbClr val="006600"/>
                </a:solidFill>
              </a:rPr>
              <a:t>U</a:t>
            </a:r>
            <a:endParaRPr lang="en-US" sz="2333">
              <a:solidFill>
                <a:srgbClr val="006600"/>
              </a:solidFill>
              <a:latin typeface="Times New Roman (Hebrew)" charset="0"/>
            </a:endParaRPr>
          </a:p>
        </p:txBody>
      </p:sp>
      <p:sp>
        <p:nvSpPr>
          <p:cNvPr id="766983" name="Line 7"/>
          <p:cNvSpPr>
            <a:spLocks noChangeShapeType="1"/>
          </p:cNvSpPr>
          <p:nvPr/>
        </p:nvSpPr>
        <p:spPr bwMode="auto">
          <a:xfrm flipV="1">
            <a:off x="4401344" y="1565011"/>
            <a:ext cx="0" cy="191823"/>
          </a:xfrm>
          <a:prstGeom prst="line">
            <a:avLst/>
          </a:prstGeom>
          <a:noFill/>
          <a:ln w="25400">
            <a:solidFill>
              <a:srgbClr val="595959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500"/>
          </a:p>
        </p:txBody>
      </p:sp>
      <p:sp>
        <p:nvSpPr>
          <p:cNvPr id="766984" name="Rectangle 8"/>
          <p:cNvSpPr>
            <a:spLocks noChangeArrowheads="1"/>
          </p:cNvSpPr>
          <p:nvPr/>
        </p:nvSpPr>
        <p:spPr bwMode="auto">
          <a:xfrm>
            <a:off x="4238625" y="1756834"/>
            <a:ext cx="325438" cy="326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ct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833" i="1">
                <a:solidFill>
                  <a:srgbClr val="008080"/>
                </a:solidFill>
              </a:rPr>
              <a:t>i</a:t>
            </a:r>
            <a:endParaRPr lang="en-US" sz="1667">
              <a:latin typeface="Times New Roman (Hebrew)" charset="0"/>
            </a:endParaRPr>
          </a:p>
        </p:txBody>
      </p:sp>
      <p:sp>
        <p:nvSpPr>
          <p:cNvPr id="766985" name="Line 9"/>
          <p:cNvSpPr>
            <a:spLocks noChangeShapeType="1"/>
          </p:cNvSpPr>
          <p:nvPr/>
        </p:nvSpPr>
        <p:spPr bwMode="auto">
          <a:xfrm flipV="1">
            <a:off x="3278188" y="1012032"/>
            <a:ext cx="3083719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sysDot"/>
            <a:round/>
            <a:headEnd type="triangle" w="sm" len="sm"/>
            <a:tailEnd type="triangle" w="sm" len="sm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500"/>
          </a:p>
        </p:txBody>
      </p:sp>
      <p:sp>
        <p:nvSpPr>
          <p:cNvPr id="766986" name="Rectangle 10"/>
          <p:cNvSpPr>
            <a:spLocks noChangeArrowheads="1"/>
          </p:cNvSpPr>
          <p:nvPr/>
        </p:nvSpPr>
        <p:spPr bwMode="auto">
          <a:xfrm>
            <a:off x="4438386" y="764646"/>
            <a:ext cx="734218" cy="252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ct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167" i="1">
                <a:solidFill>
                  <a:srgbClr val="0000FF"/>
                </a:solidFill>
              </a:rPr>
              <a:t>n</a:t>
            </a:r>
            <a:endParaRPr lang="en-US" sz="1667">
              <a:latin typeface="Times New Roman (Hebrew)" charset="0"/>
            </a:endParaRPr>
          </a:p>
        </p:txBody>
      </p:sp>
      <p:sp>
        <p:nvSpPr>
          <p:cNvPr id="766987" name="Line 11"/>
          <p:cNvSpPr>
            <a:spLocks noChangeShapeType="1"/>
          </p:cNvSpPr>
          <p:nvPr/>
        </p:nvSpPr>
        <p:spPr bwMode="auto">
          <a:xfrm flipH="1" flipV="1">
            <a:off x="3242470" y="2469886"/>
            <a:ext cx="711729" cy="173169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med" len="sm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500"/>
          </a:p>
        </p:txBody>
      </p:sp>
      <p:sp>
        <p:nvSpPr>
          <p:cNvPr id="766988" name="Line 12"/>
          <p:cNvSpPr>
            <a:spLocks noChangeShapeType="1"/>
          </p:cNvSpPr>
          <p:nvPr/>
        </p:nvSpPr>
        <p:spPr bwMode="auto">
          <a:xfrm flipV="1">
            <a:off x="5143500" y="2571750"/>
            <a:ext cx="1075532" cy="1588823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500"/>
          </a:p>
        </p:txBody>
      </p:sp>
      <p:sp>
        <p:nvSpPr>
          <p:cNvPr id="766990" name="Line 14"/>
          <p:cNvSpPr>
            <a:spLocks noChangeShapeType="1"/>
          </p:cNvSpPr>
          <p:nvPr/>
        </p:nvSpPr>
        <p:spPr bwMode="auto">
          <a:xfrm flipH="1" flipV="1">
            <a:off x="2921000" y="2571750"/>
            <a:ext cx="740833" cy="1714500"/>
          </a:xfrm>
          <a:prstGeom prst="line">
            <a:avLst/>
          </a:prstGeom>
          <a:noFill/>
          <a:ln w="57150">
            <a:solidFill>
              <a:srgbClr val="000080"/>
            </a:solidFill>
            <a:round/>
            <a:headEnd type="triangle" w="med" len="med"/>
            <a:tailEnd type="none" w="med" len="sm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500"/>
          </a:p>
        </p:txBody>
      </p:sp>
      <p:sp>
        <p:nvSpPr>
          <p:cNvPr id="766991" name="Line 15"/>
          <p:cNvSpPr>
            <a:spLocks noChangeShapeType="1"/>
          </p:cNvSpPr>
          <p:nvPr/>
        </p:nvSpPr>
        <p:spPr bwMode="auto">
          <a:xfrm flipV="1">
            <a:off x="5335324" y="2752990"/>
            <a:ext cx="1070239" cy="1549135"/>
          </a:xfrm>
          <a:prstGeom prst="line">
            <a:avLst/>
          </a:prstGeom>
          <a:noFill/>
          <a:ln w="57150">
            <a:solidFill>
              <a:srgbClr val="000080"/>
            </a:solidFill>
            <a:round/>
            <a:headEnd type="triangle" w="med" len="med"/>
            <a:tailEnd type="none" w="med" len="sm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500"/>
          </a:p>
        </p:txBody>
      </p:sp>
      <p:sp>
        <p:nvSpPr>
          <p:cNvPr id="766992" name="Rectangle 16"/>
          <p:cNvSpPr>
            <a:spLocks noChangeArrowheads="1"/>
          </p:cNvSpPr>
          <p:nvPr/>
        </p:nvSpPr>
        <p:spPr bwMode="auto">
          <a:xfrm>
            <a:off x="2222500" y="1701271"/>
            <a:ext cx="1055688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3000">
                <a:solidFill>
                  <a:srgbClr val="008000"/>
                </a:solidFill>
              </a:rPr>
              <a:t>S</a:t>
            </a:r>
            <a:r>
              <a:rPr lang="en-US" sz="3000" baseline="-25000">
                <a:solidFill>
                  <a:srgbClr val="008000"/>
                </a:solidFill>
              </a:rPr>
              <a:t>1</a:t>
            </a:r>
            <a:endParaRPr lang="en-US" sz="1667">
              <a:latin typeface="Times New Roman (Hebrew)" charset="0"/>
            </a:endParaRPr>
          </a:p>
        </p:txBody>
      </p:sp>
      <p:sp>
        <p:nvSpPr>
          <p:cNvPr id="766995" name="AutoShape 19"/>
          <p:cNvSpPr>
            <a:spLocks noChangeArrowheads="1"/>
          </p:cNvSpPr>
          <p:nvPr/>
        </p:nvSpPr>
        <p:spPr bwMode="auto">
          <a:xfrm>
            <a:off x="5715001" y="3937000"/>
            <a:ext cx="2242344" cy="793750"/>
          </a:xfrm>
          <a:prstGeom prst="cloudCallout">
            <a:avLst>
              <a:gd name="adj1" fmla="val -78495"/>
              <a:gd name="adj2" fmla="val 55333"/>
            </a:avLst>
          </a:prstGeom>
          <a:solidFill>
            <a:srgbClr val="00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sz="1667">
              <a:latin typeface="Times New Roman (Hebrew)" charset="0"/>
            </a:endParaRPr>
          </a:p>
        </p:txBody>
      </p:sp>
      <p:graphicFrame>
        <p:nvGraphicFramePr>
          <p:cNvPr id="766997" name="Object 21"/>
          <p:cNvGraphicFramePr>
            <a:graphicFrameLocks noChangeAspect="1"/>
          </p:cNvGraphicFramePr>
          <p:nvPr/>
        </p:nvGraphicFramePr>
        <p:xfrm>
          <a:off x="1956595" y="3315230"/>
          <a:ext cx="1235604" cy="6217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41" name="Equation" r:id="rId3" imgW="634680" imgH="291960" progId="Equation.DSMT4">
                  <p:embed/>
                </p:oleObj>
              </mc:Choice>
              <mc:Fallback>
                <p:oleObj name="Equation" r:id="rId3" imgW="634680" imgH="291960" progId="Equation.DSMT4">
                  <p:embed/>
                  <p:pic>
                    <p:nvPicPr>
                      <p:cNvPr id="766997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6595" y="3315230"/>
                        <a:ext cx="1235604" cy="62177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6998" name="Object 22"/>
          <p:cNvGraphicFramePr>
            <a:graphicFrameLocks noChangeAspect="1"/>
          </p:cNvGraphicFramePr>
          <p:nvPr/>
        </p:nvGraphicFramePr>
        <p:xfrm>
          <a:off x="6021917" y="3182938"/>
          <a:ext cx="1309688" cy="6217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42" name="Equation" r:id="rId5" imgW="672840" imgH="291960" progId="Equation.3">
                  <p:embed/>
                </p:oleObj>
              </mc:Choice>
              <mc:Fallback>
                <p:oleObj name="Equation" r:id="rId5" imgW="672840" imgH="291960" progId="Equation.3">
                  <p:embed/>
                  <p:pic>
                    <p:nvPicPr>
                      <p:cNvPr id="766998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21917" y="3182938"/>
                        <a:ext cx="1309688" cy="62177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6999" name="Rectangle 23"/>
          <p:cNvSpPr>
            <a:spLocks noChangeArrowheads="1"/>
          </p:cNvSpPr>
          <p:nvPr/>
        </p:nvSpPr>
        <p:spPr bwMode="auto">
          <a:xfrm>
            <a:off x="4714875" y="2815167"/>
            <a:ext cx="1547813" cy="367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500" i="1" dirty="0">
                <a:solidFill>
                  <a:srgbClr val="FF0000"/>
                </a:solidFill>
              </a:rPr>
              <a:t>Q</a:t>
            </a:r>
            <a:r>
              <a:rPr lang="en-US" sz="1500" baseline="-25000" dirty="0">
                <a:solidFill>
                  <a:srgbClr val="FF0000"/>
                </a:solidFill>
              </a:rPr>
              <a:t>2</a:t>
            </a:r>
            <a:r>
              <a:rPr lang="en-US" sz="1500" dirty="0">
                <a:solidFill>
                  <a:srgbClr val="FF0000"/>
                </a:solidFill>
                <a:sym typeface="Euclid Symbol" charset="0"/>
              </a:rPr>
              <a:t>=</a:t>
            </a:r>
            <a:r>
              <a:rPr lang="en-US" sz="1500" i="1" dirty="0">
                <a:solidFill>
                  <a:srgbClr val="FF0000"/>
                </a:solidFill>
                <a:sym typeface="Euclid Symbol" charset="0"/>
              </a:rPr>
              <a:t>Q</a:t>
            </a:r>
            <a:r>
              <a:rPr lang="en-US" sz="1500" baseline="-25000" dirty="0">
                <a:solidFill>
                  <a:srgbClr val="FF0000"/>
                </a:solidFill>
              </a:rPr>
              <a:t>1 </a:t>
            </a:r>
            <a:r>
              <a:rPr lang="en-US" sz="1500" dirty="0">
                <a:solidFill>
                  <a:srgbClr val="FF0000"/>
                </a:solidFill>
                <a:latin typeface="Times New Roman (Hebrew)" charset="0"/>
                <a:sym typeface="Euclid Symbol" charset="0"/>
              </a:rPr>
              <a:t>+ {</a:t>
            </a:r>
            <a:r>
              <a:rPr lang="en-US" sz="1500" dirty="0" err="1">
                <a:solidFill>
                  <a:srgbClr val="FF0000"/>
                </a:solidFill>
                <a:latin typeface="Times New Roman (Hebrew)" charset="0"/>
                <a:sym typeface="Euclid Symbol" charset="0"/>
              </a:rPr>
              <a:t>i</a:t>
            </a:r>
            <a:r>
              <a:rPr lang="en-US" sz="1500" dirty="0">
                <a:solidFill>
                  <a:srgbClr val="FF0000"/>
                </a:solidFill>
                <a:latin typeface="Times New Roman (Hebrew)" charset="0"/>
                <a:sym typeface="Euclid Symbol" charset="0"/>
              </a:rPr>
              <a:t>}</a:t>
            </a:r>
          </a:p>
        </p:txBody>
      </p:sp>
      <p:sp>
        <p:nvSpPr>
          <p:cNvPr id="767000" name="Rectangle 24"/>
          <p:cNvSpPr>
            <a:spLocks noChangeArrowheads="1"/>
          </p:cNvSpPr>
          <p:nvPr/>
        </p:nvSpPr>
        <p:spPr bwMode="auto">
          <a:xfrm>
            <a:off x="3242469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7001" name="Rectangle 25"/>
          <p:cNvSpPr>
            <a:spLocks noChangeArrowheads="1"/>
          </p:cNvSpPr>
          <p:nvPr/>
        </p:nvSpPr>
        <p:spPr bwMode="auto">
          <a:xfrm>
            <a:off x="3496469" y="1247511"/>
            <a:ext cx="254000" cy="257968"/>
          </a:xfrm>
          <a:prstGeom prst="rect">
            <a:avLst/>
          </a:prstGeom>
          <a:solidFill>
            <a:schemeClr val="accent1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7002" name="Rectangle 26"/>
          <p:cNvSpPr>
            <a:spLocks noChangeArrowheads="1"/>
          </p:cNvSpPr>
          <p:nvPr/>
        </p:nvSpPr>
        <p:spPr bwMode="auto">
          <a:xfrm>
            <a:off x="3750469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7003" name="Rectangle 27"/>
          <p:cNvSpPr>
            <a:spLocks noChangeArrowheads="1"/>
          </p:cNvSpPr>
          <p:nvPr/>
        </p:nvSpPr>
        <p:spPr bwMode="auto">
          <a:xfrm>
            <a:off x="4004469" y="1247511"/>
            <a:ext cx="254000" cy="257968"/>
          </a:xfrm>
          <a:prstGeom prst="rect">
            <a:avLst/>
          </a:prstGeom>
          <a:solidFill>
            <a:schemeClr val="accent1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7005" name="Rectangle 29"/>
          <p:cNvSpPr>
            <a:spLocks noChangeArrowheads="1"/>
          </p:cNvSpPr>
          <p:nvPr/>
        </p:nvSpPr>
        <p:spPr bwMode="auto">
          <a:xfrm>
            <a:off x="4512469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7006" name="Rectangle 30"/>
          <p:cNvSpPr>
            <a:spLocks noChangeArrowheads="1"/>
          </p:cNvSpPr>
          <p:nvPr/>
        </p:nvSpPr>
        <p:spPr bwMode="auto">
          <a:xfrm>
            <a:off x="4766469" y="1247511"/>
            <a:ext cx="254000" cy="257968"/>
          </a:xfrm>
          <a:prstGeom prst="rect">
            <a:avLst/>
          </a:prstGeom>
          <a:solidFill>
            <a:schemeClr val="accent1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7007" name="Rectangle 31"/>
          <p:cNvSpPr>
            <a:spLocks noChangeArrowheads="1"/>
          </p:cNvSpPr>
          <p:nvPr/>
        </p:nvSpPr>
        <p:spPr bwMode="auto">
          <a:xfrm>
            <a:off x="5020469" y="1247511"/>
            <a:ext cx="254000" cy="257968"/>
          </a:xfrm>
          <a:prstGeom prst="rect">
            <a:avLst/>
          </a:prstGeom>
          <a:solidFill>
            <a:schemeClr val="accent1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7008" name="Rectangle 32"/>
          <p:cNvSpPr>
            <a:spLocks noChangeArrowheads="1"/>
          </p:cNvSpPr>
          <p:nvPr/>
        </p:nvSpPr>
        <p:spPr bwMode="auto">
          <a:xfrm>
            <a:off x="5310188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7009" name="Rectangle 33"/>
          <p:cNvSpPr>
            <a:spLocks noChangeArrowheads="1"/>
          </p:cNvSpPr>
          <p:nvPr/>
        </p:nvSpPr>
        <p:spPr bwMode="auto">
          <a:xfrm>
            <a:off x="5564188" y="1247511"/>
            <a:ext cx="254000" cy="257968"/>
          </a:xfrm>
          <a:prstGeom prst="rect">
            <a:avLst/>
          </a:prstGeom>
          <a:solidFill>
            <a:schemeClr val="accent1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7010" name="Rectangle 34"/>
          <p:cNvSpPr>
            <a:spLocks noChangeArrowheads="1"/>
          </p:cNvSpPr>
          <p:nvPr/>
        </p:nvSpPr>
        <p:spPr bwMode="auto">
          <a:xfrm>
            <a:off x="6072188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7011" name="Rectangle 35"/>
          <p:cNvSpPr>
            <a:spLocks noChangeArrowheads="1"/>
          </p:cNvSpPr>
          <p:nvPr/>
        </p:nvSpPr>
        <p:spPr bwMode="auto">
          <a:xfrm>
            <a:off x="5818188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7012" name="Rectangle 36"/>
          <p:cNvSpPr>
            <a:spLocks noChangeArrowheads="1"/>
          </p:cNvSpPr>
          <p:nvPr/>
        </p:nvSpPr>
        <p:spPr bwMode="auto">
          <a:xfrm>
            <a:off x="7369969" y="1247511"/>
            <a:ext cx="254000" cy="257968"/>
          </a:xfrm>
          <a:prstGeom prst="rect">
            <a:avLst/>
          </a:prstGeom>
          <a:noFill/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>
                    <a:alpha val="50000"/>
                  </a:schemeClr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7013" name="AutoShape 37"/>
          <p:cNvSpPr>
            <a:spLocks noChangeArrowheads="1"/>
          </p:cNvSpPr>
          <p:nvPr/>
        </p:nvSpPr>
        <p:spPr bwMode="auto">
          <a:xfrm>
            <a:off x="6544470" y="1160199"/>
            <a:ext cx="599281" cy="404813"/>
          </a:xfrm>
          <a:prstGeom prst="rightArrow">
            <a:avLst>
              <a:gd name="adj1" fmla="val 50000"/>
              <a:gd name="adj2" fmla="val 37010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500"/>
          </a:p>
        </p:txBody>
      </p:sp>
      <p:sp>
        <p:nvSpPr>
          <p:cNvPr id="767014" name="Rectangle 38"/>
          <p:cNvSpPr>
            <a:spLocks noChangeArrowheads="1"/>
          </p:cNvSpPr>
          <p:nvPr/>
        </p:nvSpPr>
        <p:spPr bwMode="auto">
          <a:xfrm>
            <a:off x="4274344" y="1247511"/>
            <a:ext cx="254000" cy="257968"/>
          </a:xfrm>
          <a:prstGeom prst="rect">
            <a:avLst/>
          </a:prstGeom>
          <a:solidFill>
            <a:schemeClr val="accent1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7015" name="Rectangle 39"/>
          <p:cNvSpPr>
            <a:spLocks noChangeArrowheads="1"/>
          </p:cNvSpPr>
          <p:nvPr/>
        </p:nvSpPr>
        <p:spPr bwMode="auto">
          <a:xfrm>
            <a:off x="1968500" y="1247511"/>
            <a:ext cx="254000" cy="257968"/>
          </a:xfrm>
          <a:prstGeom prst="rect">
            <a:avLst/>
          </a:prstGeom>
          <a:noFill/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>
                    <a:alpha val="50000"/>
                  </a:schemeClr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7016" name="AutoShape 40"/>
          <p:cNvSpPr>
            <a:spLocks noChangeArrowheads="1"/>
          </p:cNvSpPr>
          <p:nvPr/>
        </p:nvSpPr>
        <p:spPr bwMode="auto">
          <a:xfrm rot="10800000">
            <a:off x="2321720" y="1160199"/>
            <a:ext cx="599281" cy="404813"/>
          </a:xfrm>
          <a:prstGeom prst="rightArrow">
            <a:avLst>
              <a:gd name="adj1" fmla="val 50000"/>
              <a:gd name="adj2" fmla="val 37010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500"/>
          </a:p>
        </p:txBody>
      </p:sp>
      <p:graphicFrame>
        <p:nvGraphicFramePr>
          <p:cNvPr id="39" name="Object 22"/>
          <p:cNvGraphicFramePr>
            <a:graphicFrameLocks noChangeAspect="1"/>
          </p:cNvGraphicFramePr>
          <p:nvPr/>
        </p:nvGraphicFramePr>
        <p:xfrm>
          <a:off x="5996120" y="4060032"/>
          <a:ext cx="1358635" cy="7024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43" name="Equation" r:id="rId7" imgW="698500" imgH="330200" progId="Equation.3">
                  <p:embed/>
                </p:oleObj>
              </mc:Choice>
              <mc:Fallback>
                <p:oleObj name="Equation" r:id="rId7" imgW="698500" imgH="330200" progId="Equation.3">
                  <p:embed/>
                  <p:pic>
                    <p:nvPicPr>
                      <p:cNvPr id="39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96120" y="4060032"/>
                        <a:ext cx="1358635" cy="70246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475350" y="5123735"/>
            <a:ext cx="41456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Notice: Servers should not collude!</a:t>
            </a:r>
          </a:p>
        </p:txBody>
      </p:sp>
      <p:sp>
        <p:nvSpPr>
          <p:cNvPr id="41" name="Rectangle 37">
            <a:extLst>
              <a:ext uri="{FF2B5EF4-FFF2-40B4-BE49-F238E27FC236}">
                <a16:creationId xmlns:a16="http://schemas.microsoft.com/office/drawing/2014/main" id="{AEF6DFC2-C555-400F-8539-EC4C303BCE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5441" y="3316552"/>
            <a:ext cx="1939396" cy="367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500" i="1" dirty="0">
                <a:solidFill>
                  <a:srgbClr val="FF0000"/>
                </a:solidFill>
              </a:rPr>
              <a:t>Q</a:t>
            </a:r>
            <a:r>
              <a:rPr lang="en-US" sz="1500" baseline="-25000" dirty="0">
                <a:solidFill>
                  <a:srgbClr val="FF0000"/>
                </a:solidFill>
              </a:rPr>
              <a:t>1</a:t>
            </a:r>
            <a:r>
              <a:rPr lang="en-US" sz="1500" dirty="0">
                <a:solidFill>
                  <a:srgbClr val="FF0000"/>
                </a:solidFill>
                <a:sym typeface="Euclid Symbol" charset="0"/>
              </a:rPr>
              <a:t> subset {1,…,</a:t>
            </a:r>
            <a:r>
              <a:rPr lang="en-US" sz="1500" i="1" dirty="0">
                <a:solidFill>
                  <a:srgbClr val="FF0000"/>
                </a:solidFill>
                <a:sym typeface="Euclid Symbol" charset="0"/>
              </a:rPr>
              <a:t>n</a:t>
            </a:r>
            <a:r>
              <a:rPr lang="en-US" sz="1500" dirty="0">
                <a:solidFill>
                  <a:srgbClr val="FF0000"/>
                </a:solidFill>
                <a:sym typeface="Euclid Symbol" charset="0"/>
              </a:rPr>
              <a:t>}</a:t>
            </a:r>
          </a:p>
        </p:txBody>
      </p:sp>
      <p:graphicFrame>
        <p:nvGraphicFramePr>
          <p:cNvPr id="42" name="Object 28">
            <a:extLst>
              <a:ext uri="{FF2B5EF4-FFF2-40B4-BE49-F238E27FC236}">
                <a16:creationId xmlns:a16="http://schemas.microsoft.com/office/drawing/2014/main" id="{FAAD3E10-86E7-4838-BDF6-B6D1836A35C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014393" y="3605395"/>
          <a:ext cx="432593" cy="2372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44" name="Equation" r:id="rId9" imgW="393700" imgH="215900" progId="Equation.3">
                  <p:embed/>
                </p:oleObj>
              </mc:Choice>
              <mc:Fallback>
                <p:oleObj name="Equation" r:id="rId9" imgW="393700" imgH="215900" progId="Equation.3">
                  <p:embed/>
                  <p:pic>
                    <p:nvPicPr>
                      <p:cNvPr id="42" name="Object 28">
                        <a:extLst>
                          <a:ext uri="{FF2B5EF4-FFF2-40B4-BE49-F238E27FC236}">
                            <a16:creationId xmlns:a16="http://schemas.microsoft.com/office/drawing/2014/main" id="{FAAD3E10-86E7-4838-BDF6-B6D1836A35C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014393" y="3605395"/>
                        <a:ext cx="432593" cy="23722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" name="标题 3">
            <a:extLst>
              <a:ext uri="{FF2B5EF4-FFF2-40B4-BE49-F238E27FC236}">
                <a16:creationId xmlns:a16="http://schemas.microsoft.com/office/drawing/2014/main" id="{0BE5A4FF-A436-48D6-A452-BDAF16646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lang="en-US" altLang="zh-CN" sz="3200" dirty="0"/>
              <a:t>2-Server PIR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908338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D018F774-172D-C04B-917E-6CBC5AC62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OT</a:t>
            </a:r>
            <a:endParaRPr lang="zh-CN" altLang="en-US" dirty="0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896A9DEA-C199-4844-A2C1-CCCFFC62AE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Oblivious</a:t>
            </a:r>
            <a:r>
              <a:rPr lang="zh-CN" altLang="en-US" dirty="0"/>
              <a:t> </a:t>
            </a:r>
            <a:r>
              <a:rPr lang="en-US" altLang="zh-CN" dirty="0"/>
              <a:t>Transfer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186403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kumimoji="1" lang="en-US" altLang="zh-CN" sz="3200" dirty="0"/>
              <a:t>Problem</a:t>
            </a:r>
            <a:endParaRPr kumimoji="1" lang="zh-CN" altLang="en-US" sz="32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45409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28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73B32A6-E3B1-476B-8BD2-9AAC717CBB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745" y="2353444"/>
            <a:ext cx="720000" cy="720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6F5ABEE2-23DF-4B4B-BB73-7E71D04A98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116" y="2353444"/>
            <a:ext cx="720000" cy="720000"/>
          </a:xfrm>
          <a:prstGeom prst="rect">
            <a:avLst/>
          </a:prstGeom>
        </p:spPr>
      </p:pic>
      <p:sp>
        <p:nvSpPr>
          <p:cNvPr id="9" name="对话气泡: 椭圆形 8">
            <a:extLst>
              <a:ext uri="{FF2B5EF4-FFF2-40B4-BE49-F238E27FC236}">
                <a16:creationId xmlns:a16="http://schemas.microsoft.com/office/drawing/2014/main" id="{A717C9D3-915C-41EF-8A04-08941E15E0D6}"/>
              </a:ext>
            </a:extLst>
          </p:cNvPr>
          <p:cNvSpPr/>
          <p:nvPr/>
        </p:nvSpPr>
        <p:spPr>
          <a:xfrm>
            <a:off x="179512" y="1273324"/>
            <a:ext cx="2448272" cy="1224136"/>
          </a:xfrm>
          <a:prstGeom prst="wedgeEllipseCallout">
            <a:avLst>
              <a:gd name="adj1" fmla="val 65102"/>
              <a:gd name="adj2" fmla="val 53682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I have {m</a:t>
            </a:r>
            <a:r>
              <a:rPr lang="en-US" altLang="zh-CN" baseline="-25000" dirty="0"/>
              <a:t>0</a:t>
            </a:r>
            <a:r>
              <a:rPr lang="en-US" altLang="zh-CN" dirty="0"/>
              <a:t>, m</a:t>
            </a:r>
            <a:r>
              <a:rPr lang="en-US" altLang="zh-CN" baseline="-25000" dirty="0"/>
              <a:t>1</a:t>
            </a:r>
            <a:r>
              <a:rPr lang="en-US" altLang="zh-CN" dirty="0"/>
              <a:t>}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对话气泡: 椭圆形 9">
                <a:extLst>
                  <a:ext uri="{FF2B5EF4-FFF2-40B4-BE49-F238E27FC236}">
                    <a16:creationId xmlns:a16="http://schemas.microsoft.com/office/drawing/2014/main" id="{E239BBCA-CD9F-49DC-8395-DC855D1045A0}"/>
                  </a:ext>
                </a:extLst>
              </p:cNvPr>
              <p:cNvSpPr/>
              <p:nvPr/>
            </p:nvSpPr>
            <p:spPr>
              <a:xfrm>
                <a:off x="5868144" y="1273324"/>
                <a:ext cx="2520280" cy="1224136"/>
              </a:xfrm>
              <a:prstGeom prst="wedgeEllipseCallout">
                <a:avLst>
                  <a:gd name="adj1" fmla="val -68155"/>
                  <a:gd name="adj2" fmla="val 48149"/>
                </a:avLst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dirty="0">
                    <a:solidFill>
                      <a:schemeClr val="tx1"/>
                    </a:solidFill>
                  </a:rPr>
                  <a:t>I want to get m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aseline="-250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</m:oMath>
                </a14:m>
                <a:endParaRPr kumimoji="1" lang="zh-CN" altLang="en-US" baseline="-25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对话气泡: 椭圆形 9">
                <a:extLst>
                  <a:ext uri="{FF2B5EF4-FFF2-40B4-BE49-F238E27FC236}">
                    <a16:creationId xmlns:a16="http://schemas.microsoft.com/office/drawing/2014/main" id="{E239BBCA-CD9F-49DC-8395-DC855D1045A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8144" y="1273324"/>
                <a:ext cx="2520280" cy="1224136"/>
              </a:xfrm>
              <a:prstGeom prst="wedgeEllipseCallout">
                <a:avLst>
                  <a:gd name="adj1" fmla="val -68155"/>
                  <a:gd name="adj2" fmla="val 48149"/>
                </a:avLst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内容占位符 2">
            <a:extLst>
              <a:ext uri="{FF2B5EF4-FFF2-40B4-BE49-F238E27FC236}">
                <a16:creationId xmlns:a16="http://schemas.microsoft.com/office/drawing/2014/main" id="{970DE763-FCFC-4B65-87D9-EDFDE7AF27D0}"/>
              </a:ext>
            </a:extLst>
          </p:cNvPr>
          <p:cNvSpPr txBox="1">
            <a:spLocks/>
          </p:cNvSpPr>
          <p:nvPr/>
        </p:nvSpPr>
        <p:spPr>
          <a:xfrm>
            <a:off x="2850745" y="2946838"/>
            <a:ext cx="72000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Alice</a:t>
            </a:r>
            <a:endParaRPr kumimoji="1" lang="en" altLang="zh-CN" sz="1800" dirty="0">
              <a:latin typeface="+mn-lt"/>
            </a:endParaRPr>
          </a:p>
        </p:txBody>
      </p:sp>
      <p:sp>
        <p:nvSpPr>
          <p:cNvPr id="12" name="内容占位符 2">
            <a:extLst>
              <a:ext uri="{FF2B5EF4-FFF2-40B4-BE49-F238E27FC236}">
                <a16:creationId xmlns:a16="http://schemas.microsoft.com/office/drawing/2014/main" id="{6010E99C-A341-4A67-BB56-074C217286F4}"/>
              </a:ext>
            </a:extLst>
          </p:cNvPr>
          <p:cNvSpPr txBox="1">
            <a:spLocks/>
          </p:cNvSpPr>
          <p:nvPr/>
        </p:nvSpPr>
        <p:spPr>
          <a:xfrm>
            <a:off x="4799116" y="2935330"/>
            <a:ext cx="72008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Bob</a:t>
            </a:r>
            <a:endParaRPr kumimoji="1" lang="en" altLang="zh-CN" sz="1800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内容占位符 2">
                <a:extLst>
                  <a:ext uri="{FF2B5EF4-FFF2-40B4-BE49-F238E27FC236}">
                    <a16:creationId xmlns:a16="http://schemas.microsoft.com/office/drawing/2014/main" id="{E2EF3D8F-BEDD-40B9-A4AD-9543732157D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7200" y="3658037"/>
                <a:ext cx="8229600" cy="1467716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lnSpc>
                    <a:spcPct val="120000"/>
                  </a:lnSpc>
                  <a:spcBef>
                    <a:spcPts val="1200"/>
                  </a:spcBef>
                  <a:buFont typeface="Arial" pitchFamily="34" charset="0"/>
                  <a:buChar char="•"/>
                  <a:defRPr sz="26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1pPr>
                <a:lvl2pPr marL="742950" indent="-28575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charset="0"/>
                  <a:buChar char="•"/>
                  <a:defRPr sz="24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•"/>
                  <a:defRPr sz="20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–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»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2000" dirty="0">
                    <a:solidFill>
                      <a:schemeClr val="tx1"/>
                    </a:solidFill>
                    <a:latin typeface="+mn-lt"/>
                  </a:rPr>
                  <a:t>Alice has </a:t>
                </a:r>
                <a:r>
                  <a:rPr kumimoji="1" lang="en-US" altLang="zh-CN" sz="2000" dirty="0">
                    <a:solidFill>
                      <a:schemeClr val="tx1"/>
                    </a:solidFill>
                    <a:latin typeface="+mn-lt"/>
                  </a:rPr>
                  <a:t>{m</a:t>
                </a:r>
                <a:r>
                  <a:rPr kumimoji="1" lang="en-US" altLang="zh-CN" sz="2000" baseline="-25000" dirty="0">
                    <a:solidFill>
                      <a:schemeClr val="tx1"/>
                    </a:solidFill>
                    <a:latin typeface="+mn-lt"/>
                  </a:rPr>
                  <a:t>0</a:t>
                </a:r>
                <a:r>
                  <a:rPr kumimoji="1" lang="en-US" altLang="zh-CN" sz="2000" dirty="0">
                    <a:solidFill>
                      <a:schemeClr val="tx1"/>
                    </a:solidFill>
                    <a:latin typeface="+mn-lt"/>
                  </a:rPr>
                  <a:t>, m</a:t>
                </a:r>
                <a:r>
                  <a:rPr kumimoji="1" lang="en-US" altLang="zh-CN" sz="2000" baseline="-25000" dirty="0">
                    <a:solidFill>
                      <a:schemeClr val="tx1"/>
                    </a:solidFill>
                    <a:latin typeface="+mn-lt"/>
                  </a:rPr>
                  <a:t>1</a:t>
                </a:r>
                <a:r>
                  <a:rPr kumimoji="1" lang="en-US" altLang="zh-CN" sz="2000" dirty="0">
                    <a:solidFill>
                      <a:schemeClr val="tx1"/>
                    </a:solidFill>
                    <a:latin typeface="+mn-lt"/>
                  </a:rPr>
                  <a:t>}</a:t>
                </a:r>
                <a:r>
                  <a:rPr kumimoji="1" lang="en-US" altLang="zh-CN" sz="2000" i="1" dirty="0">
                    <a:solidFill>
                      <a:schemeClr val="tx1"/>
                    </a:solidFill>
                    <a:latin typeface="+mn-lt"/>
                  </a:rPr>
                  <a:t>  </a:t>
                </a:r>
                <a:r>
                  <a:rPr kumimoji="1" lang="en-US" altLang="zh-CN" sz="2000" dirty="0">
                    <a:solidFill>
                      <a:schemeClr val="tx1"/>
                    </a:solidFill>
                    <a:latin typeface="+mn-lt"/>
                  </a:rPr>
                  <a:t>and </a:t>
                </a:r>
                <a:r>
                  <a:rPr lang="en-US" altLang="zh-CN" sz="2000" dirty="0">
                    <a:solidFill>
                      <a:schemeClr val="tx1"/>
                    </a:solidFill>
                    <a:latin typeface="+mn-lt"/>
                  </a:rPr>
                  <a:t>Bob wants to get </a:t>
                </a:r>
                <a:r>
                  <a:rPr kumimoji="1" lang="en-US" altLang="zh-CN" sz="2000" dirty="0">
                    <a:solidFill>
                      <a:schemeClr val="tx1"/>
                    </a:solidFill>
                  </a:rPr>
                  <a:t>m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 baseline="-2500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kumimoji="1" lang="zh-CN" altLang="en-US" sz="2000" dirty="0">
                    <a:solidFill>
                      <a:schemeClr val="tx1"/>
                    </a:solidFill>
                  </a:rPr>
                  <a:t> </a:t>
                </a:r>
                <a:r>
                  <a:rPr kumimoji="1" lang="en-US" altLang="zh-CN" sz="2000" dirty="0">
                    <a:solidFill>
                      <a:schemeClr val="tx1"/>
                    </a:solidFill>
                    <a:latin typeface="+mn-lt"/>
                  </a:rPr>
                  <a:t>,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kumimoji="1" lang="zh-CN" altLang="en-US" sz="1600" dirty="0">
                    <a:solidFill>
                      <a:schemeClr val="tx1"/>
                    </a:solidFill>
                    <a:latin typeface="+mn-lt"/>
                  </a:rPr>
                  <a:t>∈</a:t>
                </a:r>
                <a:r>
                  <a:rPr kumimoji="1" lang="en-US" altLang="zh-CN" sz="2000" dirty="0">
                    <a:solidFill>
                      <a:schemeClr val="tx1"/>
                    </a:solidFill>
                    <a:latin typeface="+mn-lt"/>
                  </a:rPr>
                  <a:t>{0,1}</a:t>
                </a:r>
              </a:p>
              <a:p>
                <a:r>
                  <a:rPr lang="en-US" altLang="zh-CN" sz="1800" dirty="0">
                    <a:solidFill>
                      <a:schemeClr val="tx1"/>
                    </a:solidFill>
                    <a:latin typeface="+mn-lt"/>
                  </a:rPr>
                  <a:t>Alice may know the 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  <a:latin typeface="+mn-lt"/>
                  </a:rPr>
                  <a:t>m</a:t>
                </a:r>
                <a14:m>
                  <m:oMath xmlns:m="http://schemas.openxmlformats.org/officeDocument/2006/math">
                    <m:r>
                      <a:rPr lang="en-US" altLang="zh-CN" sz="1800" b="1" i="1" baseline="-250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𝛔</m:t>
                    </m:r>
                  </m:oMath>
                </a14:m>
                <a:endParaRPr lang="en-US" altLang="zh-CN" sz="1800" b="1" dirty="0">
                  <a:solidFill>
                    <a:schemeClr val="tx1"/>
                  </a:solidFill>
                  <a:latin typeface="+mn-lt"/>
                </a:endParaRPr>
              </a:p>
              <a:p>
                <a:pPr lvl="1"/>
                <a:r>
                  <a:rPr lang="en-US" altLang="zh-CN" sz="1800" dirty="0">
                    <a:solidFill>
                      <a:schemeClr val="tx1"/>
                    </a:solidFill>
                    <a:latin typeface="+mn-lt"/>
                  </a:rPr>
                  <a:t>Bob may get both 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  <a:latin typeface="+mn-lt"/>
                  </a:rPr>
                  <a:t>m</a:t>
                </a:r>
                <a:r>
                  <a:rPr kumimoji="1" lang="en-US" altLang="zh-CN" sz="1800" b="1" baseline="-25000" dirty="0">
                    <a:solidFill>
                      <a:schemeClr val="tx1"/>
                    </a:solidFill>
                    <a:latin typeface="+mn-lt"/>
                  </a:rPr>
                  <a:t>0</a:t>
                </a:r>
                <a:r>
                  <a:rPr kumimoji="1" lang="en-US" altLang="zh-CN" sz="1800" dirty="0">
                    <a:solidFill>
                      <a:schemeClr val="tx1"/>
                    </a:solidFill>
                    <a:latin typeface="+mn-lt"/>
                  </a:rPr>
                  <a:t> and 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  <a:latin typeface="+mn-lt"/>
                  </a:rPr>
                  <a:t>m</a:t>
                </a:r>
                <a:r>
                  <a:rPr kumimoji="1" lang="en-US" altLang="zh-CN" sz="1800" b="1" baseline="-25000" dirty="0">
                    <a:solidFill>
                      <a:schemeClr val="tx1"/>
                    </a:solidFill>
                    <a:latin typeface="+mn-lt"/>
                  </a:rPr>
                  <a:t>1</a:t>
                </a:r>
                <a:endParaRPr lang="en-US" altLang="zh-CN" sz="2200" b="1" dirty="0">
                  <a:solidFill>
                    <a:schemeClr val="tx1"/>
                  </a:solidFill>
                  <a:latin typeface="+mn-lt"/>
                </a:endParaRPr>
              </a:p>
            </p:txBody>
          </p:sp>
        </mc:Choice>
        <mc:Fallback xmlns="">
          <p:sp>
            <p:nvSpPr>
              <p:cNvPr id="13" name="内容占位符 2">
                <a:extLst>
                  <a:ext uri="{FF2B5EF4-FFF2-40B4-BE49-F238E27FC236}">
                    <a16:creationId xmlns:a16="http://schemas.microsoft.com/office/drawing/2014/main" id="{E2EF3D8F-BEDD-40B9-A4AD-9543732157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3658037"/>
                <a:ext cx="8229600" cy="1467716"/>
              </a:xfrm>
              <a:prstGeom prst="rect">
                <a:avLst/>
              </a:prstGeom>
              <a:blipFill>
                <a:blip r:embed="rId6"/>
                <a:stretch>
                  <a:fillRect l="-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467166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kumimoji="1" lang="en-US" altLang="zh-CN" sz="3200" dirty="0"/>
              <a:t>Oblivious Transfer (OT)</a:t>
            </a:r>
            <a:endParaRPr kumimoji="1" lang="zh-CN" altLang="en-US" sz="32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45409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29</a:t>
            </a:fld>
            <a:endParaRPr lang="zh-CN" altLang="en-US"/>
          </a:p>
        </p:txBody>
      </p:sp>
      <p:sp>
        <p:nvSpPr>
          <p:cNvPr id="14" name="内容占位符 2">
            <a:extLst>
              <a:ext uri="{FF2B5EF4-FFF2-40B4-BE49-F238E27FC236}">
                <a16:creationId xmlns:a16="http://schemas.microsoft.com/office/drawing/2014/main" id="{8BCC8F0A-3DB4-4875-9684-234CF8D97A6D}"/>
              </a:ext>
            </a:extLst>
          </p:cNvPr>
          <p:cNvSpPr txBox="1">
            <a:spLocks/>
          </p:cNvSpPr>
          <p:nvPr/>
        </p:nvSpPr>
        <p:spPr>
          <a:xfrm>
            <a:off x="427504" y="1321621"/>
            <a:ext cx="8229600" cy="41645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>
                <a:latin typeface="+mn-lt"/>
              </a:rPr>
              <a:t>Introduced by Michael O. Rabin, 1981</a:t>
            </a:r>
          </a:p>
          <a:p>
            <a:r>
              <a:rPr lang="en-US" altLang="zh-CN" sz="2000" dirty="0">
                <a:latin typeface="+mn-lt"/>
              </a:rPr>
              <a:t>Scenario: message transfer</a:t>
            </a:r>
          </a:p>
          <a:p>
            <a:pPr lvl="1"/>
            <a:r>
              <a:rPr lang="en-US" altLang="zh-CN" sz="1800" dirty="0">
                <a:latin typeface="+mn-lt"/>
              </a:rPr>
              <a:t>A</a:t>
            </a:r>
            <a:r>
              <a:rPr lang="zh-CN" altLang="en-US" sz="1800" dirty="0">
                <a:latin typeface="+mn-lt"/>
              </a:rPr>
              <a:t> </a:t>
            </a:r>
            <a:r>
              <a:rPr lang="en-US" altLang="zh-CN" sz="1800" dirty="0">
                <a:latin typeface="+mn-lt"/>
              </a:rPr>
              <a:t>sender</a:t>
            </a:r>
            <a:r>
              <a:rPr lang="zh-CN" altLang="en-US" sz="1800" dirty="0">
                <a:latin typeface="+mn-lt"/>
              </a:rPr>
              <a:t> </a:t>
            </a:r>
            <a:r>
              <a:rPr lang="en-US" altLang="zh-CN" sz="1800" dirty="0">
                <a:latin typeface="+mn-lt"/>
              </a:rPr>
              <a:t>has a message list </a:t>
            </a:r>
            <a:r>
              <a:rPr kumimoji="1" lang="en-US" altLang="zh-CN" sz="1800" b="1" dirty="0">
                <a:latin typeface="+mn-lt"/>
              </a:rPr>
              <a:t>{m</a:t>
            </a:r>
            <a:r>
              <a:rPr kumimoji="1" lang="en-US" altLang="zh-CN" sz="1800" b="1" baseline="-25000" dirty="0">
                <a:latin typeface="+mn-lt"/>
              </a:rPr>
              <a:t>0</a:t>
            </a:r>
            <a:r>
              <a:rPr kumimoji="1" lang="en-US" altLang="zh-CN" sz="1800" b="1" dirty="0">
                <a:latin typeface="+mn-lt"/>
              </a:rPr>
              <a:t>, m</a:t>
            </a:r>
            <a:r>
              <a:rPr kumimoji="1" lang="en-US" altLang="zh-CN" sz="1800" b="1" baseline="-25000" dirty="0">
                <a:latin typeface="+mn-lt"/>
              </a:rPr>
              <a:t>1</a:t>
            </a:r>
            <a:r>
              <a:rPr kumimoji="1" lang="en-US" altLang="zh-CN" sz="1800" b="1" dirty="0">
                <a:latin typeface="+mn-lt"/>
              </a:rPr>
              <a:t>, … , </a:t>
            </a:r>
            <a:r>
              <a:rPr kumimoji="1" lang="en-US" altLang="zh-CN" sz="1800" b="1" dirty="0" err="1">
                <a:latin typeface="+mn-lt"/>
              </a:rPr>
              <a:t>m</a:t>
            </a:r>
            <a:r>
              <a:rPr kumimoji="1" lang="en-US" altLang="zh-CN" sz="1800" b="1" baseline="-25000" dirty="0" err="1">
                <a:latin typeface="+mn-lt"/>
              </a:rPr>
              <a:t>n</a:t>
            </a:r>
            <a:r>
              <a:rPr kumimoji="1" lang="en-US" altLang="zh-CN" sz="1800" b="1" dirty="0">
                <a:latin typeface="+mn-lt"/>
              </a:rPr>
              <a:t>}</a:t>
            </a:r>
          </a:p>
          <a:p>
            <a:pPr lvl="1"/>
            <a:r>
              <a:rPr kumimoji="1" lang="en-US" altLang="zh-CN" sz="1800" dirty="0">
                <a:latin typeface="+mn-lt"/>
              </a:rPr>
              <a:t>A receiver wants to get </a:t>
            </a:r>
            <a:r>
              <a:rPr kumimoji="1" lang="en-US" altLang="zh-CN" sz="1800" b="1" dirty="0">
                <a:latin typeface="+mn-lt"/>
              </a:rPr>
              <a:t>k</a:t>
            </a:r>
            <a:r>
              <a:rPr kumimoji="1" lang="en-US" altLang="zh-CN" sz="1800" dirty="0">
                <a:latin typeface="+mn-lt"/>
              </a:rPr>
              <a:t> target messages from sender</a:t>
            </a:r>
          </a:p>
          <a:p>
            <a:pPr lvl="1"/>
            <a:endParaRPr kumimoji="1" lang="en-US" altLang="zh-CN" sz="1800" dirty="0">
              <a:latin typeface="+mn-lt"/>
            </a:endParaRPr>
          </a:p>
          <a:p>
            <a:r>
              <a:rPr kumimoji="1" lang="en-US" altLang="zh-CN" sz="2000" dirty="0">
                <a:latin typeface="+mn-lt"/>
              </a:rPr>
              <a:t>Properties: </a:t>
            </a:r>
            <a:r>
              <a:rPr kumimoji="1" lang="en-US" altLang="zh-CN" sz="1800" dirty="0">
                <a:latin typeface="+mn-lt"/>
              </a:rPr>
              <a:t>o</a:t>
            </a:r>
            <a:r>
              <a:rPr lang="en-US" altLang="zh-CN" sz="1800" dirty="0">
                <a:latin typeface="+mn-lt"/>
              </a:rPr>
              <a:t>blivious and secure</a:t>
            </a:r>
          </a:p>
          <a:p>
            <a:pPr lvl="1"/>
            <a:r>
              <a:rPr lang="en-US" altLang="zh-CN" sz="1800" dirty="0">
                <a:latin typeface="+mn-lt"/>
              </a:rPr>
              <a:t>Oblivious: sender </a:t>
            </a:r>
            <a:r>
              <a:rPr lang="en-US" altLang="zh-CN" sz="1800" b="1" dirty="0">
                <a:latin typeface="+mn-lt"/>
              </a:rPr>
              <a:t>cannot know which messages are received</a:t>
            </a:r>
          </a:p>
          <a:p>
            <a:pPr lvl="1"/>
            <a:r>
              <a:rPr lang="en-US" altLang="zh-CN" sz="1800" dirty="0">
                <a:latin typeface="+mn-lt"/>
                <a:ea typeface="DengXian" panose="02010600030101010101" pitchFamily="2" charset="-122"/>
              </a:rPr>
              <a:t>Secure: receiver can </a:t>
            </a:r>
            <a:r>
              <a:rPr lang="en-US" altLang="zh-CN" sz="1800" b="1" dirty="0">
                <a:latin typeface="+mn-lt"/>
                <a:ea typeface="DengXian" panose="02010600030101010101" pitchFamily="2" charset="-122"/>
              </a:rPr>
              <a:t>only get the target messages</a:t>
            </a:r>
          </a:p>
        </p:txBody>
      </p:sp>
    </p:spTree>
    <p:extLst>
      <p:ext uri="{BB962C8B-B14F-4D97-AF65-F5344CB8AC3E}">
        <p14:creationId xmlns:p14="http://schemas.microsoft.com/office/powerpoint/2010/main" val="25657142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kumimoji="1" lang="en-US" altLang="zh-CN" sz="3200" dirty="0"/>
              <a:t>1-out-of-2 OT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(Solution-1)</a:t>
            </a:r>
            <a:endParaRPr kumimoji="1" lang="zh-CN" altLang="en-US" sz="32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45409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30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73B32A6-E3B1-476B-8BD2-9AAC717CBB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2594" y="2005392"/>
            <a:ext cx="720000" cy="720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6F5ABEE2-23DF-4B4B-BB73-7E71D04A98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5080" y="2001785"/>
            <a:ext cx="720000" cy="720000"/>
          </a:xfrm>
          <a:prstGeom prst="rect">
            <a:avLst/>
          </a:prstGeom>
        </p:spPr>
      </p:pic>
      <p:sp>
        <p:nvSpPr>
          <p:cNvPr id="9" name="对话气泡: 椭圆形 8">
            <a:extLst>
              <a:ext uri="{FF2B5EF4-FFF2-40B4-BE49-F238E27FC236}">
                <a16:creationId xmlns:a16="http://schemas.microsoft.com/office/drawing/2014/main" id="{A717C9D3-915C-41EF-8A04-08941E15E0D6}"/>
              </a:ext>
            </a:extLst>
          </p:cNvPr>
          <p:cNvSpPr/>
          <p:nvPr/>
        </p:nvSpPr>
        <p:spPr>
          <a:xfrm>
            <a:off x="239473" y="1365848"/>
            <a:ext cx="1440160" cy="783559"/>
          </a:xfrm>
          <a:prstGeom prst="wedgeEllipseCallout">
            <a:avLst>
              <a:gd name="adj1" fmla="val 65102"/>
              <a:gd name="adj2" fmla="val 53682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{m</a:t>
            </a:r>
            <a:r>
              <a:rPr lang="en-US" altLang="zh-CN" baseline="-25000" dirty="0"/>
              <a:t>0</a:t>
            </a:r>
            <a:r>
              <a:rPr lang="en-US" altLang="zh-CN" dirty="0"/>
              <a:t>, m</a:t>
            </a:r>
            <a:r>
              <a:rPr lang="en-US" altLang="zh-CN" baseline="-25000" dirty="0"/>
              <a:t>1</a:t>
            </a:r>
            <a:r>
              <a:rPr lang="en-US" altLang="zh-CN" dirty="0"/>
              <a:t>}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对话气泡: 椭圆形 9">
                <a:extLst>
                  <a:ext uri="{FF2B5EF4-FFF2-40B4-BE49-F238E27FC236}">
                    <a16:creationId xmlns:a16="http://schemas.microsoft.com/office/drawing/2014/main" id="{E239BBCA-CD9F-49DC-8395-DC855D1045A0}"/>
                  </a:ext>
                </a:extLst>
              </p:cNvPr>
              <p:cNvSpPr/>
              <p:nvPr/>
            </p:nvSpPr>
            <p:spPr>
              <a:xfrm>
                <a:off x="7270092" y="1438020"/>
                <a:ext cx="1440160" cy="720000"/>
              </a:xfrm>
              <a:prstGeom prst="wedgeEllipseCallout">
                <a:avLst>
                  <a:gd name="adj1" fmla="val -68155"/>
                  <a:gd name="adj2" fmla="val 48149"/>
                </a:avLst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dirty="0">
                    <a:solidFill>
                      <a:schemeClr val="tx1"/>
                    </a:solidFill>
                  </a:rPr>
                  <a:t>m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aseline="-250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  <m:r>
                      <a:rPr lang="en-US" altLang="zh-CN" i="1" baseline="-250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1" lang="zh-CN" altLang="en-US" dirty="0">
                    <a:solidFill>
                      <a:schemeClr val="tx1"/>
                    </a:solidFill>
                  </a:rPr>
                  <a:t> </a:t>
                </a:r>
                <a:r>
                  <a:rPr kumimoji="1" lang="en-US" altLang="zh-CN" dirty="0">
                    <a:solidFill>
                      <a:schemeClr val="tx1"/>
                    </a:solidFill>
                  </a:rPr>
                  <a:t>=</a:t>
                </a:r>
                <a:r>
                  <a:rPr kumimoji="1" lang="zh-CN" altLang="en-US" dirty="0">
                    <a:solidFill>
                      <a:schemeClr val="tx1"/>
                    </a:solidFill>
                  </a:rPr>
                  <a:t> </a:t>
                </a:r>
                <a:r>
                  <a:rPr kumimoji="1" lang="en-US" altLang="zh-CN" dirty="0">
                    <a:solidFill>
                      <a:schemeClr val="tx1"/>
                    </a:solidFill>
                  </a:rPr>
                  <a:t>?</a:t>
                </a:r>
                <a:endParaRPr kumimoji="1" lang="zh-CN" alt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对话气泡: 椭圆形 9">
                <a:extLst>
                  <a:ext uri="{FF2B5EF4-FFF2-40B4-BE49-F238E27FC236}">
                    <a16:creationId xmlns:a16="http://schemas.microsoft.com/office/drawing/2014/main" id="{E239BBCA-CD9F-49DC-8395-DC855D1045A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0092" y="1438020"/>
                <a:ext cx="1440160" cy="720000"/>
              </a:xfrm>
              <a:prstGeom prst="wedgeEllipseCallout">
                <a:avLst>
                  <a:gd name="adj1" fmla="val -68155"/>
                  <a:gd name="adj2" fmla="val 48149"/>
                </a:avLst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内容占位符 2">
            <a:extLst>
              <a:ext uri="{FF2B5EF4-FFF2-40B4-BE49-F238E27FC236}">
                <a16:creationId xmlns:a16="http://schemas.microsoft.com/office/drawing/2014/main" id="{970DE763-FCFC-4B65-87D9-EDFDE7AF27D0}"/>
              </a:ext>
            </a:extLst>
          </p:cNvPr>
          <p:cNvSpPr txBox="1">
            <a:spLocks/>
          </p:cNvSpPr>
          <p:nvPr/>
        </p:nvSpPr>
        <p:spPr>
          <a:xfrm>
            <a:off x="1902594" y="2598786"/>
            <a:ext cx="72000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Alice</a:t>
            </a:r>
            <a:endParaRPr kumimoji="1" lang="en" altLang="zh-CN" sz="1800" dirty="0">
              <a:latin typeface="+mn-lt"/>
            </a:endParaRPr>
          </a:p>
        </p:txBody>
      </p:sp>
      <p:sp>
        <p:nvSpPr>
          <p:cNvPr id="12" name="内容占位符 2">
            <a:extLst>
              <a:ext uri="{FF2B5EF4-FFF2-40B4-BE49-F238E27FC236}">
                <a16:creationId xmlns:a16="http://schemas.microsoft.com/office/drawing/2014/main" id="{6010E99C-A341-4A67-BB56-074C217286F4}"/>
              </a:ext>
            </a:extLst>
          </p:cNvPr>
          <p:cNvSpPr txBox="1">
            <a:spLocks/>
          </p:cNvSpPr>
          <p:nvPr/>
        </p:nvSpPr>
        <p:spPr>
          <a:xfrm>
            <a:off x="6345080" y="2583671"/>
            <a:ext cx="72008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Bob</a:t>
            </a:r>
            <a:endParaRPr kumimoji="1" lang="en" altLang="zh-CN" sz="1800" dirty="0">
              <a:latin typeface="+mn-lt"/>
            </a:endParaRPr>
          </a:p>
        </p:txBody>
      </p:sp>
      <p:sp>
        <p:nvSpPr>
          <p:cNvPr id="13" name="内容占位符 2">
            <a:extLst>
              <a:ext uri="{FF2B5EF4-FFF2-40B4-BE49-F238E27FC236}">
                <a16:creationId xmlns:a16="http://schemas.microsoft.com/office/drawing/2014/main" id="{E2EF3D8F-BEDD-40B9-A4AD-9543732157D7}"/>
              </a:ext>
            </a:extLst>
          </p:cNvPr>
          <p:cNvSpPr txBox="1">
            <a:spLocks/>
          </p:cNvSpPr>
          <p:nvPr/>
        </p:nvSpPr>
        <p:spPr>
          <a:xfrm>
            <a:off x="239473" y="941333"/>
            <a:ext cx="3250704" cy="4956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2000" dirty="0">
                <a:latin typeface="+mn-lt"/>
              </a:rPr>
              <a:t>Scenario: </a:t>
            </a:r>
            <a:r>
              <a:rPr lang="en-US" altLang="zh-CN" sz="2000" b="1" dirty="0">
                <a:latin typeface="+mn-lt"/>
              </a:rPr>
              <a:t>RSA encryption</a:t>
            </a:r>
            <a:endParaRPr lang="en-US" altLang="zh-CN" sz="2200" b="1" dirty="0">
              <a:latin typeface="+mn-lt"/>
            </a:endParaRPr>
          </a:p>
        </p:txBody>
      </p:sp>
      <p:sp>
        <p:nvSpPr>
          <p:cNvPr id="14" name="内容占位符 2">
            <a:extLst>
              <a:ext uri="{FF2B5EF4-FFF2-40B4-BE49-F238E27FC236}">
                <a16:creationId xmlns:a16="http://schemas.microsoft.com/office/drawing/2014/main" id="{1F191B8E-5368-4466-8628-D47100C5F522}"/>
              </a:ext>
            </a:extLst>
          </p:cNvPr>
          <p:cNvSpPr txBox="1">
            <a:spLocks/>
          </p:cNvSpPr>
          <p:nvPr/>
        </p:nvSpPr>
        <p:spPr>
          <a:xfrm>
            <a:off x="1111317" y="3030041"/>
            <a:ext cx="2302553" cy="72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Generate 2 key pairs {K0</a:t>
            </a:r>
            <a:r>
              <a:rPr lang="en-US" altLang="zh-CN" sz="1400" baseline="-25000" dirty="0">
                <a:solidFill>
                  <a:schemeClr val="tx1"/>
                </a:solidFill>
                <a:latin typeface="+mn-lt"/>
              </a:rPr>
              <a:t>pub</a:t>
            </a: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, K0</a:t>
            </a:r>
            <a:r>
              <a:rPr lang="en-US" altLang="zh-CN" sz="1400" baseline="-25000" dirty="0">
                <a:solidFill>
                  <a:schemeClr val="tx1"/>
                </a:solidFill>
                <a:latin typeface="+mn-lt"/>
              </a:rPr>
              <a:t>prv</a:t>
            </a: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}, {K1</a:t>
            </a:r>
            <a:r>
              <a:rPr lang="en-US" altLang="zh-CN" sz="1400" baseline="-25000" dirty="0">
                <a:solidFill>
                  <a:schemeClr val="tx1"/>
                </a:solidFill>
                <a:latin typeface="+mn-lt"/>
              </a:rPr>
              <a:t>pub</a:t>
            </a: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, K1</a:t>
            </a:r>
            <a:r>
              <a:rPr lang="en-US" altLang="zh-CN" sz="1400" baseline="-25000" dirty="0">
                <a:solidFill>
                  <a:schemeClr val="tx1"/>
                </a:solidFill>
                <a:latin typeface="+mn-lt"/>
              </a:rPr>
              <a:t>prv</a:t>
            </a: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} </a:t>
            </a:r>
          </a:p>
        </p:txBody>
      </p:sp>
      <p:sp>
        <p:nvSpPr>
          <p:cNvPr id="15" name="内容占位符 2">
            <a:extLst>
              <a:ext uri="{FF2B5EF4-FFF2-40B4-BE49-F238E27FC236}">
                <a16:creationId xmlns:a16="http://schemas.microsoft.com/office/drawing/2014/main" id="{E1EAF04C-74ED-4E3D-8CD3-44AEF2281792}"/>
              </a:ext>
            </a:extLst>
          </p:cNvPr>
          <p:cNvSpPr txBox="1">
            <a:spLocks/>
          </p:cNvSpPr>
          <p:nvPr/>
        </p:nvSpPr>
        <p:spPr>
          <a:xfrm>
            <a:off x="5762912" y="3436896"/>
            <a:ext cx="2604335" cy="6262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Generate a random number </a:t>
            </a:r>
            <a:r>
              <a:rPr lang="en-US" altLang="zh-CN" sz="1400" b="1" dirty="0">
                <a:solidFill>
                  <a:schemeClr val="tx1"/>
                </a:solidFill>
                <a:latin typeface="+mn-lt"/>
              </a:rPr>
              <a:t>r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c ← Enc(K</a:t>
            </a:r>
            <a:r>
              <a:rPr lang="el-GR" altLang="zh-CN" sz="1400" dirty="0">
                <a:solidFill>
                  <a:schemeClr val="tx1"/>
                </a:solidFill>
                <a:latin typeface="+mn-lt"/>
              </a:rPr>
              <a:t>σ</a:t>
            </a:r>
            <a:r>
              <a:rPr lang="en-US" altLang="zh-CN" sz="1400" baseline="-25000" dirty="0">
                <a:solidFill>
                  <a:schemeClr val="tx1"/>
                </a:solidFill>
                <a:latin typeface="+mn-lt"/>
              </a:rPr>
              <a:t>pub</a:t>
            </a: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, r)</a:t>
            </a:r>
          </a:p>
        </p:txBody>
      </p:sp>
      <p:sp>
        <p:nvSpPr>
          <p:cNvPr id="16" name="内容占位符 2">
            <a:extLst>
              <a:ext uri="{FF2B5EF4-FFF2-40B4-BE49-F238E27FC236}">
                <a16:creationId xmlns:a16="http://schemas.microsoft.com/office/drawing/2014/main" id="{BF5CD9D8-78D5-4A60-869D-ABCE6D58BE15}"/>
              </a:ext>
            </a:extLst>
          </p:cNvPr>
          <p:cNvSpPr txBox="1">
            <a:spLocks/>
          </p:cNvSpPr>
          <p:nvPr/>
        </p:nvSpPr>
        <p:spPr>
          <a:xfrm>
            <a:off x="1111317" y="3863820"/>
            <a:ext cx="2604335" cy="11471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k</a:t>
            </a:r>
            <a:r>
              <a:rPr lang="en-US" altLang="zh-CN" sz="1400" baseline="-25000" dirty="0">
                <a:solidFill>
                  <a:schemeClr val="tx1"/>
                </a:solidFill>
                <a:latin typeface="+mn-lt"/>
              </a:rPr>
              <a:t>0</a:t>
            </a: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 ← Dec(K0</a:t>
            </a:r>
            <a:r>
              <a:rPr lang="en-US" altLang="zh-CN" sz="1400" baseline="-25000" dirty="0">
                <a:solidFill>
                  <a:schemeClr val="tx1"/>
                </a:solidFill>
                <a:latin typeface="+mn-lt"/>
              </a:rPr>
              <a:t>prv</a:t>
            </a: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, c)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k</a:t>
            </a:r>
            <a:r>
              <a:rPr lang="en-US" altLang="zh-CN" sz="1400" baseline="-25000" dirty="0">
                <a:solidFill>
                  <a:schemeClr val="tx1"/>
                </a:solidFill>
                <a:latin typeface="+mn-lt"/>
              </a:rPr>
              <a:t>1</a:t>
            </a: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 ← Dec(K1</a:t>
            </a:r>
            <a:r>
              <a:rPr lang="en-US" altLang="zh-CN" sz="1400" baseline="-25000" dirty="0">
                <a:solidFill>
                  <a:schemeClr val="tx1"/>
                </a:solidFill>
                <a:latin typeface="+mn-lt"/>
              </a:rPr>
              <a:t>prv</a:t>
            </a: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, c)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e</a:t>
            </a:r>
            <a:r>
              <a:rPr lang="en-US" altLang="zh-CN" sz="1400" baseline="-25000" dirty="0">
                <a:solidFill>
                  <a:schemeClr val="tx1"/>
                </a:solidFill>
                <a:latin typeface="+mn-lt"/>
              </a:rPr>
              <a:t>0</a:t>
            </a: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 ← k</a:t>
            </a:r>
            <a:r>
              <a:rPr lang="en-US" altLang="zh-CN" sz="1400" baseline="-25000" dirty="0">
                <a:solidFill>
                  <a:schemeClr val="tx1"/>
                </a:solidFill>
                <a:latin typeface="+mn-lt"/>
              </a:rPr>
              <a:t>0 </a:t>
            </a: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⊕ m</a:t>
            </a:r>
            <a:r>
              <a:rPr lang="en-US" altLang="zh-CN" sz="1400" baseline="-25000" dirty="0">
                <a:solidFill>
                  <a:schemeClr val="tx1"/>
                </a:solidFill>
                <a:latin typeface="+mn-lt"/>
              </a:rPr>
              <a:t>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e</a:t>
            </a:r>
            <a:r>
              <a:rPr lang="en-US" altLang="zh-CN" sz="1400" baseline="-25000" dirty="0">
                <a:solidFill>
                  <a:schemeClr val="tx1"/>
                </a:solidFill>
                <a:latin typeface="+mn-lt"/>
              </a:rPr>
              <a:t>1</a:t>
            </a: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 ← k</a:t>
            </a:r>
            <a:r>
              <a:rPr lang="en-US" altLang="zh-CN" sz="1400" baseline="-25000" dirty="0">
                <a:solidFill>
                  <a:schemeClr val="tx1"/>
                </a:solidFill>
                <a:latin typeface="+mn-lt"/>
              </a:rPr>
              <a:t>1 </a:t>
            </a: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⊕ m</a:t>
            </a:r>
            <a:r>
              <a:rPr lang="en-US" altLang="zh-CN" sz="1400" baseline="-25000" dirty="0">
                <a:solidFill>
                  <a:schemeClr val="tx1"/>
                </a:solidFill>
                <a:latin typeface="+mn-lt"/>
              </a:rPr>
              <a:t>1</a:t>
            </a:r>
          </a:p>
        </p:txBody>
      </p:sp>
      <p:sp>
        <p:nvSpPr>
          <p:cNvPr id="17" name="内容占位符 2">
            <a:extLst>
              <a:ext uri="{FF2B5EF4-FFF2-40B4-BE49-F238E27FC236}">
                <a16:creationId xmlns:a16="http://schemas.microsoft.com/office/drawing/2014/main" id="{1FB5358A-9448-40D9-970D-CE4063243701}"/>
              </a:ext>
            </a:extLst>
          </p:cNvPr>
          <p:cNvSpPr txBox="1">
            <a:spLocks/>
          </p:cNvSpPr>
          <p:nvPr/>
        </p:nvSpPr>
        <p:spPr>
          <a:xfrm>
            <a:off x="5768840" y="4976026"/>
            <a:ext cx="2604335" cy="6262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m</a:t>
            </a:r>
            <a:r>
              <a:rPr lang="el-GR" altLang="zh-CN" sz="1400" baseline="-25000" dirty="0">
                <a:solidFill>
                  <a:schemeClr val="tx1"/>
                </a:solidFill>
                <a:latin typeface="+mn-lt"/>
              </a:rPr>
              <a:t>σ</a:t>
            </a:r>
            <a:r>
              <a:rPr lang="el-GR" altLang="zh-CN" sz="1400" dirty="0">
                <a:solidFill>
                  <a:schemeClr val="tx1"/>
                </a:solidFill>
                <a:latin typeface="+mn-lt"/>
              </a:rPr>
              <a:t> ← </a:t>
            </a: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e</a:t>
            </a:r>
            <a:r>
              <a:rPr lang="el-GR" altLang="zh-CN" sz="1400" baseline="-25000" dirty="0">
                <a:solidFill>
                  <a:schemeClr val="tx1"/>
                </a:solidFill>
                <a:latin typeface="+mn-lt"/>
              </a:rPr>
              <a:t>σ</a:t>
            </a:r>
            <a:r>
              <a:rPr lang="en-US" altLang="zh-CN" sz="1400" baseline="-25000" dirty="0">
                <a:solidFill>
                  <a:schemeClr val="tx1"/>
                </a:solidFill>
                <a:latin typeface="+mn-lt"/>
              </a:rPr>
              <a:t> </a:t>
            </a:r>
            <a:r>
              <a:rPr lang="el-GR" altLang="zh-CN" sz="1400" dirty="0">
                <a:solidFill>
                  <a:schemeClr val="tx1"/>
                </a:solidFill>
                <a:latin typeface="+mn-lt"/>
              </a:rPr>
              <a:t>⊕</a:t>
            </a: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 r</a:t>
            </a:r>
          </a:p>
        </p:txBody>
      </p:sp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id="{F4634417-F1C8-4585-97F4-39157ACFDC69}"/>
              </a:ext>
            </a:extLst>
          </p:cNvPr>
          <p:cNvCxnSpPr>
            <a:cxnSpLocks/>
          </p:cNvCxnSpPr>
          <p:nvPr/>
        </p:nvCxnSpPr>
        <p:spPr>
          <a:xfrm flipV="1">
            <a:off x="3455876" y="3390040"/>
            <a:ext cx="2232248" cy="1"/>
          </a:xfrm>
          <a:prstGeom prst="straightConnector1">
            <a:avLst/>
          </a:prstGeom>
          <a:ln w="15875">
            <a:solidFill>
              <a:schemeClr val="tx1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内容占位符 2">
            <a:extLst>
              <a:ext uri="{FF2B5EF4-FFF2-40B4-BE49-F238E27FC236}">
                <a16:creationId xmlns:a16="http://schemas.microsoft.com/office/drawing/2014/main" id="{8D08ABD9-EE63-4038-879F-806CB24BAAF5}"/>
              </a:ext>
            </a:extLst>
          </p:cNvPr>
          <p:cNvSpPr txBox="1">
            <a:spLocks/>
          </p:cNvSpPr>
          <p:nvPr/>
        </p:nvSpPr>
        <p:spPr>
          <a:xfrm>
            <a:off x="3851920" y="3043244"/>
            <a:ext cx="1180283" cy="3843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K0</a:t>
            </a:r>
            <a:r>
              <a:rPr lang="en-US" altLang="zh-CN" sz="1400" baseline="-25000" dirty="0">
                <a:solidFill>
                  <a:schemeClr val="tx1"/>
                </a:solidFill>
                <a:latin typeface="+mn-lt"/>
              </a:rPr>
              <a:t>pub</a:t>
            </a: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, K1</a:t>
            </a:r>
            <a:r>
              <a:rPr lang="en-US" altLang="zh-CN" sz="1400" baseline="-25000" dirty="0">
                <a:solidFill>
                  <a:schemeClr val="tx1"/>
                </a:solidFill>
                <a:latin typeface="+mn-lt"/>
              </a:rPr>
              <a:t>pub</a:t>
            </a:r>
            <a:endParaRPr lang="en-US" altLang="zh-CN" sz="1400" dirty="0">
              <a:solidFill>
                <a:schemeClr val="tx1"/>
              </a:solidFill>
              <a:latin typeface="+mn-lt"/>
            </a:endParaRPr>
          </a:p>
        </p:txBody>
      </p:sp>
      <p:cxnSp>
        <p:nvCxnSpPr>
          <p:cNvPr id="20" name="直接箭头连接符 19">
            <a:extLst>
              <a:ext uri="{FF2B5EF4-FFF2-40B4-BE49-F238E27FC236}">
                <a16:creationId xmlns:a16="http://schemas.microsoft.com/office/drawing/2014/main" id="{72204A3E-BDCA-4020-AA89-6200AC365F34}"/>
              </a:ext>
            </a:extLst>
          </p:cNvPr>
          <p:cNvCxnSpPr>
            <a:cxnSpLocks/>
          </p:cNvCxnSpPr>
          <p:nvPr/>
        </p:nvCxnSpPr>
        <p:spPr>
          <a:xfrm flipV="1">
            <a:off x="3455876" y="3901418"/>
            <a:ext cx="2232248" cy="1"/>
          </a:xfrm>
          <a:prstGeom prst="straightConnector1">
            <a:avLst/>
          </a:prstGeom>
          <a:ln w="15875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内容占位符 2">
            <a:extLst>
              <a:ext uri="{FF2B5EF4-FFF2-40B4-BE49-F238E27FC236}">
                <a16:creationId xmlns:a16="http://schemas.microsoft.com/office/drawing/2014/main" id="{5F0793D5-2576-4E16-AA7A-40A2C5EC106B}"/>
              </a:ext>
            </a:extLst>
          </p:cNvPr>
          <p:cNvSpPr txBox="1">
            <a:spLocks/>
          </p:cNvSpPr>
          <p:nvPr/>
        </p:nvSpPr>
        <p:spPr>
          <a:xfrm>
            <a:off x="4244643" y="3582237"/>
            <a:ext cx="1180283" cy="3843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c</a:t>
            </a:r>
          </a:p>
        </p:txBody>
      </p:sp>
      <p:cxnSp>
        <p:nvCxnSpPr>
          <p:cNvPr id="22" name="直接箭头连接符 21">
            <a:extLst>
              <a:ext uri="{FF2B5EF4-FFF2-40B4-BE49-F238E27FC236}">
                <a16:creationId xmlns:a16="http://schemas.microsoft.com/office/drawing/2014/main" id="{74AC5914-90F8-4D6F-B956-973DBF64EDBF}"/>
              </a:ext>
            </a:extLst>
          </p:cNvPr>
          <p:cNvCxnSpPr>
            <a:cxnSpLocks/>
          </p:cNvCxnSpPr>
          <p:nvPr/>
        </p:nvCxnSpPr>
        <p:spPr>
          <a:xfrm flipV="1">
            <a:off x="3455876" y="4975197"/>
            <a:ext cx="2232248" cy="1"/>
          </a:xfrm>
          <a:prstGeom prst="straightConnector1">
            <a:avLst/>
          </a:prstGeom>
          <a:ln w="15875">
            <a:solidFill>
              <a:schemeClr val="tx1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内容占位符 2">
            <a:extLst>
              <a:ext uri="{FF2B5EF4-FFF2-40B4-BE49-F238E27FC236}">
                <a16:creationId xmlns:a16="http://schemas.microsoft.com/office/drawing/2014/main" id="{E1ADDF2E-87AF-4A1F-B728-BE11AE0F8C7A}"/>
              </a:ext>
            </a:extLst>
          </p:cNvPr>
          <p:cNvSpPr txBox="1">
            <a:spLocks/>
          </p:cNvSpPr>
          <p:nvPr/>
        </p:nvSpPr>
        <p:spPr>
          <a:xfrm>
            <a:off x="4074512" y="4657365"/>
            <a:ext cx="1180283" cy="3843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e</a:t>
            </a:r>
            <a:r>
              <a:rPr lang="en-US" altLang="zh-CN" sz="1400" baseline="-25000" dirty="0">
                <a:solidFill>
                  <a:schemeClr val="tx1"/>
                </a:solidFill>
                <a:latin typeface="+mn-lt"/>
              </a:rPr>
              <a:t>0</a:t>
            </a: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, e</a:t>
            </a:r>
            <a:r>
              <a:rPr lang="en-US" altLang="zh-CN" sz="1400" baseline="-25000" dirty="0">
                <a:solidFill>
                  <a:schemeClr val="tx1"/>
                </a:solidFill>
                <a:latin typeface="+mn-lt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1646710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/>
              <a:t>1-out-of-2 OT</a:t>
            </a:r>
            <a:r>
              <a:rPr lang="zh-CN" altLang="en-US" dirty="0"/>
              <a:t> </a:t>
            </a:r>
            <a:r>
              <a:rPr lang="en-US" altLang="zh-CN" dirty="0"/>
              <a:t>(Solution-2)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31</a:t>
            </a:fld>
            <a:endParaRPr lang="zh-CN" altLang="en-US"/>
          </a:p>
        </p:txBody>
      </p:sp>
      <p:sp>
        <p:nvSpPr>
          <p:cNvPr id="14" name="内容占位符 2">
            <a:extLst>
              <a:ext uri="{FF2B5EF4-FFF2-40B4-BE49-F238E27FC236}">
                <a16:creationId xmlns:a16="http://schemas.microsoft.com/office/drawing/2014/main" id="{D3248E59-1E5A-7C4D-83BB-ACE9B7D54888}"/>
              </a:ext>
            </a:extLst>
          </p:cNvPr>
          <p:cNvSpPr txBox="1">
            <a:spLocks/>
          </p:cNvSpPr>
          <p:nvPr/>
        </p:nvSpPr>
        <p:spPr>
          <a:xfrm>
            <a:off x="462897" y="6972483"/>
            <a:ext cx="8229600" cy="40960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200" dirty="0"/>
              <a:t>Alice</a:t>
            </a:r>
            <a:r>
              <a:rPr lang="zh-CN" altLang="en-US" sz="2200" dirty="0"/>
              <a:t>分别用两个解密结果加密她的两份消息，将加密结果送给</a:t>
            </a:r>
            <a:r>
              <a:rPr lang="en-US" altLang="zh-CN" sz="2200" dirty="0"/>
              <a:t>Bob </a:t>
            </a:r>
            <a:r>
              <a:rPr lang="zh-CN" altLang="en-US" sz="2200" dirty="0"/>
              <a:t>（</a:t>
            </a:r>
            <a:r>
              <a:rPr lang="en-US" altLang="zh-CN" sz="2200" dirty="0"/>
              <a:t>Ci=E(</a:t>
            </a:r>
            <a:r>
              <a:rPr lang="en-US" altLang="zh-CN" sz="2200" dirty="0" err="1"/>
              <a:t>ki</a:t>
            </a:r>
            <a:r>
              <a:rPr lang="en-US" altLang="zh-CN" sz="2200" dirty="0"/>
              <a:t>, mi) </a:t>
            </a:r>
            <a:r>
              <a:rPr lang="en-US" altLang="zh-CN" sz="2200" dirty="0" err="1"/>
              <a:t>i</a:t>
            </a:r>
            <a:r>
              <a:rPr lang="en-US" altLang="zh-CN" sz="2200" dirty="0"/>
              <a:t>=0,1</a:t>
            </a:r>
            <a:r>
              <a:rPr lang="zh-CN" altLang="en-US" sz="2200" dirty="0"/>
              <a:t>）  </a:t>
            </a:r>
            <a:endParaRPr lang="en-US" altLang="zh-CN" sz="2200" dirty="0"/>
          </a:p>
          <a:p>
            <a:r>
              <a:rPr lang="en-US" altLang="zh-CN" sz="2200" dirty="0"/>
              <a:t>Bob</a:t>
            </a:r>
            <a:r>
              <a:rPr lang="zh-CN" altLang="en-US" sz="2200" dirty="0"/>
              <a:t>用</a:t>
            </a:r>
            <a:r>
              <a:rPr lang="en-US" altLang="zh-CN" sz="2200" dirty="0"/>
              <a:t>k</a:t>
            </a:r>
            <a:r>
              <a:rPr lang="zh-CN" altLang="en-US" sz="2200" dirty="0"/>
              <a:t>解密两份密文，得到需要的秘密 </a:t>
            </a:r>
            <a:r>
              <a:rPr lang="en-US" altLang="zh-CN" sz="2200" dirty="0"/>
              <a:t>s</a:t>
            </a:r>
          </a:p>
        </p:txBody>
      </p:sp>
      <p:sp>
        <p:nvSpPr>
          <p:cNvPr id="18" name="椭圆形标注 17">
            <a:extLst>
              <a:ext uri="{FF2B5EF4-FFF2-40B4-BE49-F238E27FC236}">
                <a16:creationId xmlns:a16="http://schemas.microsoft.com/office/drawing/2014/main" id="{617DBD96-6138-2745-AB77-AFAE6E039EC4}"/>
              </a:ext>
            </a:extLst>
          </p:cNvPr>
          <p:cNvSpPr/>
          <p:nvPr/>
        </p:nvSpPr>
        <p:spPr>
          <a:xfrm>
            <a:off x="355395" y="1060601"/>
            <a:ext cx="1440160" cy="855649"/>
          </a:xfrm>
          <a:prstGeom prst="wedgeEllipseCallout">
            <a:avLst>
              <a:gd name="adj1" fmla="val 50496"/>
              <a:gd name="adj2" fmla="val 44376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{m</a:t>
            </a:r>
            <a:r>
              <a:rPr kumimoji="1" lang="en-US" altLang="zh-CN" baseline="-25000" dirty="0">
                <a:solidFill>
                  <a:schemeClr val="tx1"/>
                </a:solidFill>
              </a:rPr>
              <a:t>0</a:t>
            </a:r>
            <a:r>
              <a:rPr kumimoji="1" lang="en-US" altLang="zh-CN" dirty="0">
                <a:solidFill>
                  <a:schemeClr val="tx1"/>
                </a:solidFill>
              </a:rPr>
              <a:t>, m</a:t>
            </a:r>
            <a:r>
              <a:rPr kumimoji="1" lang="en-US" altLang="zh-CN" baseline="-25000" dirty="0">
                <a:solidFill>
                  <a:schemeClr val="tx1"/>
                </a:solidFill>
              </a:rPr>
              <a:t>1</a:t>
            </a:r>
            <a:r>
              <a:rPr kumimoji="1" lang="en-US" altLang="zh-CN" dirty="0">
                <a:solidFill>
                  <a:schemeClr val="tx1"/>
                </a:solidFill>
              </a:rPr>
              <a:t>}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椭圆形标注 8">
                <a:extLst>
                  <a:ext uri="{FF2B5EF4-FFF2-40B4-BE49-F238E27FC236}">
                    <a16:creationId xmlns:a16="http://schemas.microsoft.com/office/drawing/2014/main" id="{7ECDF334-4795-7A4F-BC84-FA9A37FC12D5}"/>
                  </a:ext>
                </a:extLst>
              </p:cNvPr>
              <p:cNvSpPr/>
              <p:nvPr/>
            </p:nvSpPr>
            <p:spPr>
              <a:xfrm>
                <a:off x="7181105" y="845524"/>
                <a:ext cx="1440160" cy="855649"/>
              </a:xfrm>
              <a:prstGeom prst="wedgeEllipseCallout">
                <a:avLst>
                  <a:gd name="adj1" fmla="val -62271"/>
                  <a:gd name="adj2" fmla="val 57765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dirty="0">
                    <a:solidFill>
                      <a:schemeClr val="tx1"/>
                    </a:solidFill>
                  </a:rPr>
                  <a:t>m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aseline="-250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  <m:r>
                      <a:rPr lang="en-US" altLang="zh-CN" i="1" baseline="-250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1" lang="zh-CN" altLang="en-US" dirty="0">
                    <a:solidFill>
                      <a:schemeClr val="tx1"/>
                    </a:solidFill>
                  </a:rPr>
                  <a:t> </a:t>
                </a:r>
                <a:r>
                  <a:rPr kumimoji="1" lang="en-US" altLang="zh-CN" dirty="0">
                    <a:solidFill>
                      <a:schemeClr val="tx1"/>
                    </a:solidFill>
                  </a:rPr>
                  <a:t>=</a:t>
                </a:r>
                <a:r>
                  <a:rPr kumimoji="1" lang="zh-CN" altLang="en-US" dirty="0">
                    <a:solidFill>
                      <a:schemeClr val="tx1"/>
                    </a:solidFill>
                  </a:rPr>
                  <a:t> </a:t>
                </a:r>
                <a:r>
                  <a:rPr kumimoji="1" lang="en-US" altLang="zh-CN" dirty="0">
                    <a:solidFill>
                      <a:schemeClr val="tx1"/>
                    </a:solidFill>
                  </a:rPr>
                  <a:t>?</a:t>
                </a:r>
                <a:endParaRPr kumimoji="1" lang="zh-CN" alt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椭圆形标注 8">
                <a:extLst>
                  <a:ext uri="{FF2B5EF4-FFF2-40B4-BE49-F238E27FC236}">
                    <a16:creationId xmlns:a16="http://schemas.microsoft.com/office/drawing/2014/main" id="{7ECDF334-4795-7A4F-BC84-FA9A37FC12D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1105" y="845524"/>
                <a:ext cx="1440160" cy="855649"/>
              </a:xfrm>
              <a:prstGeom prst="wedgeEllipseCallout">
                <a:avLst>
                  <a:gd name="adj1" fmla="val -62271"/>
                  <a:gd name="adj2" fmla="val 57765"/>
                </a:avLst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内容占位符 2">
                <a:extLst>
                  <a:ext uri="{FF2B5EF4-FFF2-40B4-BE49-F238E27FC236}">
                    <a16:creationId xmlns:a16="http://schemas.microsoft.com/office/drawing/2014/main" id="{E8A7E083-99D2-CE4C-82DB-2D819F66B29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61972" y="2658472"/>
                <a:ext cx="3089948" cy="983932"/>
              </a:xfrm>
            </p:spPr>
            <p:txBody>
              <a:bodyPr>
                <a:noAutofit/>
              </a:bodyPr>
              <a:lstStyle/>
              <a:p>
                <a:pPr>
                  <a:lnSpc>
                    <a:spcPct val="150000"/>
                  </a:lnSpc>
                  <a:spcBef>
                    <a:spcPts val="0"/>
                  </a:spcBef>
                  <a:buFont typeface="Wingdings" pitchFamily="2" charset="2"/>
                  <a:buChar char="l"/>
                </a:pPr>
                <a:r>
                  <a:rPr lang="en-US" altLang="zh-CN" sz="1400" dirty="0">
                    <a:solidFill>
                      <a:schemeClr val="tx1"/>
                    </a:solidFill>
                  </a:rPr>
                  <a:t>Generate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  <m:sub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𝒑𝒖𝒃</m:t>
                        </m:r>
                      </m:sub>
                    </m:sSub>
                    <m:r>
                      <a:rPr lang="en-US" altLang="zh-CN" sz="1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  <m:sub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𝒑𝒓𝒗</m:t>
                        </m:r>
                      </m:sub>
                    </m:sSub>
                    <m:r>
                      <a:rPr lang="en-US" altLang="zh-CN" sz="1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CN" sz="1400" b="1" dirty="0">
                  <a:solidFill>
                    <a:schemeClr val="tx1"/>
                  </a:solidFill>
                </a:endParaRPr>
              </a:p>
              <a:p>
                <a:pPr>
                  <a:lnSpc>
                    <a:spcPct val="150000"/>
                  </a:lnSpc>
                  <a:spcBef>
                    <a:spcPts val="0"/>
                  </a:spcBef>
                  <a:buFont typeface="Wingdings" pitchFamily="2" charset="2"/>
                  <a:buChar char="l"/>
                </a:pPr>
                <a:r>
                  <a:rPr lang="en-US" altLang="zh-CN" sz="1400" dirty="0">
                    <a:solidFill>
                      <a:schemeClr val="tx1"/>
                    </a:solidFill>
                  </a:rPr>
                  <a:t>Select random numbers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𝒓</m:t>
                        </m:r>
                      </m:e>
                      <m:sub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sub>
                    </m:sSub>
                    <m:r>
                      <a:rPr lang="en-US" altLang="zh-CN" sz="1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altLang="zh-CN" sz="1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𝒓</m:t>
                        </m:r>
                      </m:e>
                      <m:sub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</m:oMath>
                </a14:m>
                <a:endParaRPr lang="en-US" altLang="zh-CN" sz="1400" b="1" baseline="-25000" dirty="0">
                  <a:solidFill>
                    <a:schemeClr val="tx1"/>
                  </a:solidFill>
                  <a:latin typeface="+mn-lt"/>
                </a:endParaRPr>
              </a:p>
            </p:txBody>
          </p:sp>
        </mc:Choice>
        <mc:Fallback>
          <p:sp>
            <p:nvSpPr>
              <p:cNvPr id="10" name="内容占位符 2">
                <a:extLst>
                  <a:ext uri="{FF2B5EF4-FFF2-40B4-BE49-F238E27FC236}">
                    <a16:creationId xmlns:a16="http://schemas.microsoft.com/office/drawing/2014/main" id="{E8A7E083-99D2-CE4C-82DB-2D819F66B29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1972" y="2658472"/>
                <a:ext cx="3089948" cy="983932"/>
              </a:xfrm>
              <a:blipFill>
                <a:blip r:embed="rId6"/>
                <a:stretch>
                  <a:fillRect l="-41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直线箭头连接符 10">
            <a:extLst>
              <a:ext uri="{FF2B5EF4-FFF2-40B4-BE49-F238E27FC236}">
                <a16:creationId xmlns:a16="http://schemas.microsoft.com/office/drawing/2014/main" id="{C4BF28B7-B6D2-9547-B61E-6CA87EC4054E}"/>
              </a:ext>
            </a:extLst>
          </p:cNvPr>
          <p:cNvCxnSpPr>
            <a:cxnSpLocks/>
          </p:cNvCxnSpPr>
          <p:nvPr/>
        </p:nvCxnSpPr>
        <p:spPr>
          <a:xfrm>
            <a:off x="3599892" y="3041901"/>
            <a:ext cx="194421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内容占位符 2">
                <a:extLst>
                  <a:ext uri="{FF2B5EF4-FFF2-40B4-BE49-F238E27FC236}">
                    <a16:creationId xmlns:a16="http://schemas.microsoft.com/office/drawing/2014/main" id="{989F2ED9-D79B-224A-8A0C-A4F91497888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419872" y="2641476"/>
                <a:ext cx="2304256" cy="35349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lnSpc>
                    <a:spcPct val="120000"/>
                  </a:lnSpc>
                  <a:spcBef>
                    <a:spcPts val="1200"/>
                  </a:spcBef>
                  <a:buFont typeface="Arial" pitchFamily="34" charset="0"/>
                  <a:buChar char="•"/>
                  <a:defRPr sz="26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1pPr>
                <a:lvl2pPr marL="742950" indent="-28575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charset="0"/>
                  <a:buChar char="•"/>
                  <a:defRPr sz="24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•"/>
                  <a:defRPr sz="20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–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»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6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𝑲</m:t>
                          </m:r>
                        </m:e>
                        <m:sub>
                          <m:r>
                            <a:rPr lang="en-US" altLang="zh-CN" sz="16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𝒑𝒖𝒃</m:t>
                          </m:r>
                        </m:sub>
                      </m:sSub>
                      <m:r>
                        <a:rPr lang="en-US" altLang="zh-CN" sz="16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altLang="zh-CN" sz="16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US" altLang="zh-CN" sz="16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  <m:r>
                        <a:rPr lang="en-US" altLang="zh-CN" sz="16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altLang="zh-CN" sz="16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US" altLang="zh-CN" sz="16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en-US" altLang="zh-CN" sz="1600" b="1" baseline="-25000" dirty="0">
                  <a:latin typeface="+mn-lt"/>
                </a:endParaRPr>
              </a:p>
            </p:txBody>
          </p:sp>
        </mc:Choice>
        <mc:Fallback xmlns="">
          <p:sp>
            <p:nvSpPr>
              <p:cNvPr id="12" name="内容占位符 2">
                <a:extLst>
                  <a:ext uri="{FF2B5EF4-FFF2-40B4-BE49-F238E27FC236}">
                    <a16:creationId xmlns:a16="http://schemas.microsoft.com/office/drawing/2014/main" id="{989F2ED9-D79B-224A-8A0C-A4F9149788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9872" y="2641476"/>
                <a:ext cx="2304256" cy="353493"/>
              </a:xfrm>
              <a:prstGeom prst="rect">
                <a:avLst/>
              </a:prstGeom>
              <a:blipFill>
                <a:blip r:embed="rId7"/>
                <a:stretch>
                  <a:fillRect b="-344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内容占位符 2">
                <a:extLst>
                  <a:ext uri="{FF2B5EF4-FFF2-40B4-BE49-F238E27FC236}">
                    <a16:creationId xmlns:a16="http://schemas.microsoft.com/office/drawing/2014/main" id="{FDFF40F1-03B2-B449-9FD4-DC96622DD56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909650" y="3367099"/>
                <a:ext cx="2542909" cy="983932"/>
              </a:xfrm>
              <a:prstGeom prst="rect">
                <a:avLst/>
              </a:prstGeom>
            </p:spPr>
            <p:txBody>
              <a:bodyPr vert="horz" lIns="91440" tIns="45720" rIns="91440" bIns="45720" rtlCol="0" anchor="ctr" anchorCtr="0">
                <a:noAutofit/>
              </a:bodyPr>
              <a:lstStyle>
                <a:lvl1pPr marL="342900" indent="-342900" algn="l" defTabSz="914400" rtl="0" eaLnBrk="1" latinLnBrk="0" hangingPunct="1">
                  <a:lnSpc>
                    <a:spcPct val="120000"/>
                  </a:lnSpc>
                  <a:spcBef>
                    <a:spcPts val="1200"/>
                  </a:spcBef>
                  <a:buFont typeface="Arial" pitchFamily="34" charset="0"/>
                  <a:buChar char="•"/>
                  <a:defRPr sz="26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1pPr>
                <a:lvl2pPr marL="742950" indent="-28575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charset="0"/>
                  <a:buChar char="•"/>
                  <a:defRPr sz="24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•"/>
                  <a:defRPr sz="20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–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»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  <a:spcBef>
                    <a:spcPts val="0"/>
                  </a:spcBef>
                  <a:buFont typeface="Wingdings" pitchFamily="2" charset="2"/>
                  <a:buChar char="l"/>
                </a:pPr>
                <a:r>
                  <a:rPr lang="en-US" altLang="zh-CN" sz="1400" dirty="0">
                    <a:solidFill>
                      <a:schemeClr val="tx1"/>
                    </a:solidFill>
                  </a:rPr>
                  <a:t>Genearte a key </a:t>
                </a:r>
                <a14:m>
                  <m:oMath xmlns:m="http://schemas.openxmlformats.org/officeDocument/2006/math">
                    <m:r>
                      <a:rPr lang="en-US" altLang="zh-CN" sz="1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𝒌</m:t>
                    </m:r>
                  </m:oMath>
                </a14:m>
                <a:endParaRPr lang="en-US" altLang="zh-CN" sz="1400" b="1" dirty="0">
                  <a:solidFill>
                    <a:schemeClr val="tx1"/>
                  </a:solidFill>
                </a:endParaRPr>
              </a:p>
              <a:p>
                <a:pPr>
                  <a:lnSpc>
                    <a:spcPct val="150000"/>
                  </a:lnSpc>
                  <a:spcBef>
                    <a:spcPts val="0"/>
                  </a:spcBef>
                  <a:buFont typeface="Wingdings" pitchFamily="2" charset="2"/>
                  <a:buChar char="l"/>
                </a:pPr>
                <a14:m>
                  <m:oMath xmlns:m="http://schemas.openxmlformats.org/officeDocument/2006/math">
                    <m:r>
                      <a:rPr lang="en-US" altLang="zh-CN" sz="1400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𝐕</m:t>
                    </m:r>
                    <m:r>
                      <a:rPr lang="en-US" altLang="zh-CN" sz="1400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1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𝑬𝒏𝒄</m:t>
                    </m:r>
                    <m:d>
                      <m:dPr>
                        <m:ctrlP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𝑲</m:t>
                            </m:r>
                          </m:e>
                          <m:sub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𝒑𝒖𝒃</m:t>
                            </m:r>
                          </m:sub>
                        </m:sSub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</m:d>
                    <m:r>
                      <a:rPr lang="en-US" altLang="zh-CN" sz="1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⊕</m:t>
                    </m:r>
                    <m:sSub>
                      <m:sSubPr>
                        <m:ctrlP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𝒓</m:t>
                        </m:r>
                      </m:e>
                      <m:sub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𝝈</m:t>
                        </m:r>
                      </m:sub>
                    </m:sSub>
                    <m:r>
                      <a:rPr lang="en-US" altLang="zh-CN" sz="1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 </m:t>
                    </m:r>
                    <m:r>
                      <a:rPr lang="en-US" altLang="zh-CN" sz="1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𝝈</m:t>
                    </m:r>
                    <m:r>
                      <a:rPr lang="en-US" altLang="zh-CN" sz="1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∈{</m:t>
                    </m:r>
                    <m:r>
                      <a:rPr lang="en-US" altLang="zh-CN" sz="1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</m:t>
                    </m:r>
                    <m:r>
                      <a:rPr lang="en-US" altLang="zh-CN" sz="1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altLang="zh-CN" sz="1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𝟏</m:t>
                    </m:r>
                    <m:r>
                      <a:rPr lang="en-US" altLang="zh-CN" sz="1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en-US" altLang="zh-CN" sz="1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内容占位符 2">
                <a:extLst>
                  <a:ext uri="{FF2B5EF4-FFF2-40B4-BE49-F238E27FC236}">
                    <a16:creationId xmlns:a16="http://schemas.microsoft.com/office/drawing/2014/main" id="{FDFF40F1-03B2-B449-9FD4-DC96622DD5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9650" y="3367099"/>
                <a:ext cx="2542909" cy="983932"/>
              </a:xfrm>
              <a:prstGeom prst="rect">
                <a:avLst/>
              </a:prstGeom>
              <a:blipFill>
                <a:blip r:embed="rId8"/>
                <a:stretch>
                  <a:fillRect b="-632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FD525119-D8A1-F049-98F8-D1C375491CFD}"/>
              </a:ext>
            </a:extLst>
          </p:cNvPr>
          <p:cNvCxnSpPr>
            <a:cxnSpLocks/>
          </p:cNvCxnSpPr>
          <p:nvPr/>
        </p:nvCxnSpPr>
        <p:spPr>
          <a:xfrm>
            <a:off x="3599892" y="3860012"/>
            <a:ext cx="1944216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内容占位符 2">
                <a:extLst>
                  <a:ext uri="{FF2B5EF4-FFF2-40B4-BE49-F238E27FC236}">
                    <a16:creationId xmlns:a16="http://schemas.microsoft.com/office/drawing/2014/main" id="{EE1530C0-79F0-B544-AEAA-A807F0B6D83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779912" y="3505572"/>
                <a:ext cx="1584176" cy="35349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lnSpc>
                    <a:spcPct val="120000"/>
                  </a:lnSpc>
                  <a:spcBef>
                    <a:spcPts val="1200"/>
                  </a:spcBef>
                  <a:buFont typeface="Arial" pitchFamily="34" charset="0"/>
                  <a:buChar char="•"/>
                  <a:defRPr sz="26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1pPr>
                <a:lvl2pPr marL="742950" indent="-28575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charset="0"/>
                  <a:buChar char="•"/>
                  <a:defRPr sz="24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•"/>
                  <a:defRPr sz="20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–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»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6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𝐕</m:t>
                      </m:r>
                    </m:oMath>
                  </m:oMathPara>
                </a14:m>
                <a:endParaRPr lang="en-US" altLang="zh-CN" sz="1600" b="1" baseline="-25000" dirty="0">
                  <a:latin typeface="+mn-lt"/>
                </a:endParaRPr>
              </a:p>
            </p:txBody>
          </p:sp>
        </mc:Choice>
        <mc:Fallback xmlns="">
          <p:sp>
            <p:nvSpPr>
              <p:cNvPr id="20" name="内容占位符 2">
                <a:extLst>
                  <a:ext uri="{FF2B5EF4-FFF2-40B4-BE49-F238E27FC236}">
                    <a16:creationId xmlns:a16="http://schemas.microsoft.com/office/drawing/2014/main" id="{EE1530C0-79F0-B544-AEAA-A807F0B6D8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9912" y="3505572"/>
                <a:ext cx="1584176" cy="35349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内容占位符 2">
                <a:extLst>
                  <a:ext uri="{FF2B5EF4-FFF2-40B4-BE49-F238E27FC236}">
                    <a16:creationId xmlns:a16="http://schemas.microsoft.com/office/drawing/2014/main" id="{851C0FC8-7361-6242-8707-80BD58DD68B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61971" y="4092826"/>
                <a:ext cx="2879127" cy="177820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lnSpc>
                    <a:spcPct val="120000"/>
                  </a:lnSpc>
                  <a:spcBef>
                    <a:spcPts val="1200"/>
                  </a:spcBef>
                  <a:buFont typeface="Arial" pitchFamily="34" charset="0"/>
                  <a:buChar char="•"/>
                  <a:defRPr sz="26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1pPr>
                <a:lvl2pPr marL="742950" indent="-28575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charset="0"/>
                  <a:buChar char="•"/>
                  <a:defRPr sz="24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•"/>
                  <a:defRPr sz="20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–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»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  <a:spcBef>
                    <a:spcPts val="0"/>
                  </a:spcBef>
                  <a:buFont typeface="Wingdings" pitchFamily="2" charset="2"/>
                  <a:buChar char="l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  <m:sub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sub>
                    </m:sSub>
                    <m:r>
                      <a:rPr lang="en-US" altLang="zh-CN" sz="1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1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𝑫𝒆𝒄</m:t>
                    </m:r>
                    <m:d>
                      <m:dPr>
                        <m:ctrlP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𝑲</m:t>
                            </m:r>
                          </m:e>
                          <m:sub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𝒑𝒓𝒗</m:t>
                            </m:r>
                          </m:sub>
                        </m:sSub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𝑽</m:t>
                        </m:r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⨁</m:t>
                        </m:r>
                        <m:sSub>
                          <m:sSubPr>
                            <m:ctrlP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𝒓</m:t>
                            </m:r>
                          </m:e>
                          <m:sub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</m:e>
                    </m:d>
                  </m:oMath>
                </a14:m>
                <a:endParaRPr lang="en-US" altLang="zh-CN" sz="1400" b="1" dirty="0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  <a:spcBef>
                    <a:spcPts val="0"/>
                  </a:spcBef>
                  <a:buFont typeface="Wingdings" pitchFamily="2" charset="2"/>
                  <a:buChar char="l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  <m:sub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altLang="zh-CN" sz="1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1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𝑫𝒆𝒄</m:t>
                    </m:r>
                    <m:d>
                      <m:dPr>
                        <m:ctrlP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1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𝑲</m:t>
                            </m:r>
                          </m:e>
                          <m:sub>
                            <m:r>
                              <a:rPr lang="en-US" altLang="zh-CN" sz="1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𝒑𝒓𝒗</m:t>
                            </m:r>
                          </m:sub>
                        </m:sSub>
                        <m: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𝑽</m:t>
                        </m:r>
                        <m: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⨁</m:t>
                        </m:r>
                        <m:sSub>
                          <m:sSubPr>
                            <m:ctrlPr>
                              <a:rPr lang="en-US" altLang="zh-CN" sz="1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altLang="zh-CN" sz="1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𝒓</m:t>
                            </m:r>
                          </m:e>
                          <m:sub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e>
                    </m:d>
                  </m:oMath>
                </a14:m>
                <a:endParaRPr lang="en-US" altLang="zh-CN" sz="1400" b="1" dirty="0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  <a:spcBef>
                    <a:spcPts val="0"/>
                  </a:spcBef>
                  <a:buFont typeface="Wingdings" pitchFamily="2" charset="2"/>
                  <a:buChar char="l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𝑪</m:t>
                        </m:r>
                      </m:e>
                      <m:sub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sub>
                    </m:sSub>
                    <m:r>
                      <a:rPr lang="en-US" altLang="zh-CN" sz="1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1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𝑬𝒏𝒄</m:t>
                    </m:r>
                    <m:d>
                      <m:dPr>
                        <m:ctrlP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1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𝒌</m:t>
                            </m:r>
                          </m:e>
                          <m:sub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𝒐</m:t>
                            </m:r>
                          </m:sub>
                        </m:sSub>
                        <m: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𝒎</m:t>
                            </m:r>
                          </m:e>
                          <m:sub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</m:e>
                    </m:d>
                  </m:oMath>
                </a14:m>
                <a:endParaRPr lang="en-US" altLang="zh-CN" sz="1400" b="1" dirty="0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  <a:spcBef>
                    <a:spcPts val="0"/>
                  </a:spcBef>
                  <a:buFont typeface="Wingdings" pitchFamily="2" charset="2"/>
                  <a:buChar char="l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𝑪</m:t>
                        </m:r>
                      </m:e>
                      <m:sub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altLang="zh-CN" sz="1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1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𝑬𝒏𝒄</m:t>
                    </m:r>
                    <m:d>
                      <m:dPr>
                        <m:ctrlP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1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𝒌</m:t>
                            </m:r>
                          </m:e>
                          <m:sub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  <m: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altLang="zh-CN" sz="1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altLang="zh-CN" sz="1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𝒎</m:t>
                            </m:r>
                          </m:e>
                          <m:sub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e>
                    </m:d>
                  </m:oMath>
                </a14:m>
                <a:endParaRPr lang="en-US" altLang="zh-CN" sz="1400" b="1" dirty="0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1" name="内容占位符 2">
                <a:extLst>
                  <a:ext uri="{FF2B5EF4-FFF2-40B4-BE49-F238E27FC236}">
                    <a16:creationId xmlns:a16="http://schemas.microsoft.com/office/drawing/2014/main" id="{851C0FC8-7361-6242-8707-80BD58DD68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971" y="4092826"/>
                <a:ext cx="2879127" cy="1778203"/>
              </a:xfrm>
              <a:prstGeom prst="rect">
                <a:avLst/>
              </a:prstGeom>
              <a:blipFill>
                <a:blip r:embed="rId10"/>
                <a:stretch>
                  <a:fillRect l="-44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F6527361-03A5-B041-A723-21554A96ABDC}"/>
              </a:ext>
            </a:extLst>
          </p:cNvPr>
          <p:cNvCxnSpPr>
            <a:cxnSpLocks/>
          </p:cNvCxnSpPr>
          <p:nvPr/>
        </p:nvCxnSpPr>
        <p:spPr>
          <a:xfrm>
            <a:off x="3599892" y="4981927"/>
            <a:ext cx="1944216" cy="0"/>
          </a:xfrm>
          <a:prstGeom prst="straightConnector1">
            <a:avLst/>
          </a:prstGeom>
          <a:ln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内容占位符 2">
                <a:extLst>
                  <a:ext uri="{FF2B5EF4-FFF2-40B4-BE49-F238E27FC236}">
                    <a16:creationId xmlns:a16="http://schemas.microsoft.com/office/drawing/2014/main" id="{E1CB9778-35B3-454F-810D-BAA452D9715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779912" y="4607026"/>
                <a:ext cx="1584176" cy="35349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lnSpc>
                    <a:spcPct val="120000"/>
                  </a:lnSpc>
                  <a:spcBef>
                    <a:spcPts val="1200"/>
                  </a:spcBef>
                  <a:buFont typeface="Arial" pitchFamily="34" charset="0"/>
                  <a:buChar char="•"/>
                  <a:defRPr sz="26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1pPr>
                <a:lvl2pPr marL="742950" indent="-28575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charset="0"/>
                  <a:buChar char="•"/>
                  <a:defRPr sz="24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•"/>
                  <a:defRPr sz="20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–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»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6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𝑪</m:t>
                          </m:r>
                        </m:e>
                        <m:sub>
                          <m:r>
                            <a:rPr lang="en-US" altLang="zh-CN" sz="16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𝒐</m:t>
                          </m:r>
                        </m:sub>
                      </m:sSub>
                      <m:r>
                        <a:rPr lang="en-US" altLang="zh-CN" sz="1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altLang="zh-CN" sz="16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𝑪</m:t>
                          </m:r>
                        </m:e>
                        <m:sub>
                          <m:r>
                            <a:rPr lang="en-US" altLang="zh-CN" sz="16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en-US" altLang="zh-CN" sz="1600" b="1" baseline="-25000" dirty="0">
                  <a:latin typeface="+mn-lt"/>
                </a:endParaRPr>
              </a:p>
            </p:txBody>
          </p:sp>
        </mc:Choice>
        <mc:Fallback xmlns="">
          <p:sp>
            <p:nvSpPr>
              <p:cNvPr id="25" name="内容占位符 2">
                <a:extLst>
                  <a:ext uri="{FF2B5EF4-FFF2-40B4-BE49-F238E27FC236}">
                    <a16:creationId xmlns:a16="http://schemas.microsoft.com/office/drawing/2014/main" id="{E1CB9778-35B3-454F-810D-BAA452D971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9912" y="4607026"/>
                <a:ext cx="1584176" cy="35349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内容占位符 2">
                <a:extLst>
                  <a:ext uri="{FF2B5EF4-FFF2-40B4-BE49-F238E27FC236}">
                    <a16:creationId xmlns:a16="http://schemas.microsoft.com/office/drawing/2014/main" id="{80DF0149-4F8C-9741-9EFA-C517C01F88D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866150" y="4805181"/>
                <a:ext cx="2542909" cy="353492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lnSpc>
                    <a:spcPct val="120000"/>
                  </a:lnSpc>
                  <a:spcBef>
                    <a:spcPts val="1200"/>
                  </a:spcBef>
                  <a:buFont typeface="Arial" pitchFamily="34" charset="0"/>
                  <a:buChar char="•"/>
                  <a:defRPr sz="26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1pPr>
                <a:lvl2pPr marL="742950" indent="-28575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charset="0"/>
                  <a:buChar char="•"/>
                  <a:defRPr sz="24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•"/>
                  <a:defRPr sz="20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–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»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  <a:spcBef>
                    <a:spcPts val="0"/>
                  </a:spcBef>
                  <a:buFont typeface="Wingdings" pitchFamily="2" charset="2"/>
                  <a:buChar char="l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𝒎</m:t>
                        </m:r>
                      </m:e>
                      <m:sub>
                        <m: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𝝈</m:t>
                        </m:r>
                      </m:sub>
                    </m:sSub>
                    <m:r>
                      <a:rPr lang="en-US" altLang="zh-CN" sz="1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CN" sz="1400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1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𝑫𝒆𝒄</m:t>
                    </m:r>
                    <m:d>
                      <m:dPr>
                        <m:ctrlP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altLang="zh-CN" sz="1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𝑪</m:t>
                            </m:r>
                          </m:e>
                          <m:sub>
                            <m:r>
                              <a:rPr lang="en-US" altLang="zh-CN" sz="1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𝝈</m:t>
                            </m:r>
                          </m:sub>
                        </m:sSub>
                      </m:e>
                    </m:d>
                  </m:oMath>
                </a14:m>
                <a:endParaRPr lang="en-US" altLang="zh-CN" sz="1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6" name="内容占位符 2">
                <a:extLst>
                  <a:ext uri="{FF2B5EF4-FFF2-40B4-BE49-F238E27FC236}">
                    <a16:creationId xmlns:a16="http://schemas.microsoft.com/office/drawing/2014/main" id="{80DF0149-4F8C-9741-9EFA-C517C01F88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6150" y="4805181"/>
                <a:ext cx="2542909" cy="353492"/>
              </a:xfrm>
              <a:prstGeom prst="rect">
                <a:avLst/>
              </a:prstGeom>
              <a:blipFill>
                <a:blip r:embed="rId12"/>
                <a:stretch>
                  <a:fillRect l="-498" b="-206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图片 18">
            <a:extLst>
              <a:ext uri="{FF2B5EF4-FFF2-40B4-BE49-F238E27FC236}">
                <a16:creationId xmlns:a16="http://schemas.microsoft.com/office/drawing/2014/main" id="{138D9A18-E442-774C-85C4-C704943AC09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2594" y="1636971"/>
            <a:ext cx="720000" cy="7200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0D6BFA48-72F4-2C4E-8D32-663AD0D7841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5080" y="1633364"/>
            <a:ext cx="720000" cy="720000"/>
          </a:xfrm>
          <a:prstGeom prst="rect">
            <a:avLst/>
          </a:prstGeom>
        </p:spPr>
      </p:pic>
      <p:sp>
        <p:nvSpPr>
          <p:cNvPr id="23" name="内容占位符 2">
            <a:extLst>
              <a:ext uri="{FF2B5EF4-FFF2-40B4-BE49-F238E27FC236}">
                <a16:creationId xmlns:a16="http://schemas.microsoft.com/office/drawing/2014/main" id="{D247ECF7-A586-7444-A8CA-08C8A0D9123A}"/>
              </a:ext>
            </a:extLst>
          </p:cNvPr>
          <p:cNvSpPr txBox="1">
            <a:spLocks/>
          </p:cNvSpPr>
          <p:nvPr/>
        </p:nvSpPr>
        <p:spPr>
          <a:xfrm>
            <a:off x="1902594" y="2230365"/>
            <a:ext cx="72000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Alice</a:t>
            </a:r>
            <a:endParaRPr kumimoji="1" lang="en" altLang="zh-CN" sz="1800" dirty="0">
              <a:latin typeface="+mn-lt"/>
            </a:endParaRPr>
          </a:p>
        </p:txBody>
      </p:sp>
      <p:sp>
        <p:nvSpPr>
          <p:cNvPr id="27" name="内容占位符 2">
            <a:extLst>
              <a:ext uri="{FF2B5EF4-FFF2-40B4-BE49-F238E27FC236}">
                <a16:creationId xmlns:a16="http://schemas.microsoft.com/office/drawing/2014/main" id="{21DBBAD0-CCD8-4249-A68B-6B8C87BFB0F9}"/>
              </a:ext>
            </a:extLst>
          </p:cNvPr>
          <p:cNvSpPr txBox="1">
            <a:spLocks/>
          </p:cNvSpPr>
          <p:nvPr/>
        </p:nvSpPr>
        <p:spPr>
          <a:xfrm>
            <a:off x="6345080" y="2215250"/>
            <a:ext cx="72008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Bob</a:t>
            </a:r>
            <a:endParaRPr kumimoji="1" lang="en" altLang="zh-CN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81618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0" grpId="0"/>
      <p:bldP spid="2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kumimoji="1" lang="en-US" altLang="zh-CN" sz="3200" dirty="0"/>
              <a:t>More OT Protocols</a:t>
            </a:r>
            <a:endParaRPr kumimoji="1" lang="zh-CN" altLang="en-US" sz="32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45409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32</a:t>
            </a:fld>
            <a:endParaRPr lang="zh-CN" altLang="en-US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BA7915F9-17A0-4FC2-856C-ADE87DD19BFE}"/>
              </a:ext>
            </a:extLst>
          </p:cNvPr>
          <p:cNvSpPr txBox="1">
            <a:spLocks/>
          </p:cNvSpPr>
          <p:nvPr/>
        </p:nvSpPr>
        <p:spPr>
          <a:xfrm>
            <a:off x="457200" y="1179624"/>
            <a:ext cx="8229600" cy="41645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>
                <a:solidFill>
                  <a:schemeClr val="tx1"/>
                </a:solidFill>
                <a:latin typeface="+mn-lt"/>
              </a:rPr>
              <a:t>Different numbers of selected messages</a:t>
            </a:r>
          </a:p>
          <a:p>
            <a:pPr lvl="1"/>
            <a:r>
              <a:rPr lang="en-US" altLang="zh-CN" sz="1800" dirty="0">
                <a:solidFill>
                  <a:schemeClr val="tx1"/>
                </a:solidFill>
                <a:latin typeface="+mn-lt"/>
              </a:rPr>
              <a:t>1-out-of-2 OT</a:t>
            </a:r>
          </a:p>
          <a:p>
            <a:pPr lvl="1"/>
            <a:r>
              <a:rPr lang="en-US" altLang="zh-CN" sz="1800" dirty="0">
                <a:solidFill>
                  <a:schemeClr val="tx1"/>
                </a:solidFill>
                <a:latin typeface="+mn-lt"/>
              </a:rPr>
              <a:t>1-out-of-n OT</a:t>
            </a:r>
          </a:p>
          <a:p>
            <a:pPr lvl="1"/>
            <a:r>
              <a:rPr lang="en-US" altLang="zh-CN" sz="1800" dirty="0">
                <a:solidFill>
                  <a:schemeClr val="tx1"/>
                </a:solidFill>
                <a:latin typeface="+mn-lt"/>
              </a:rPr>
              <a:t>k-out-of-n OT</a:t>
            </a:r>
            <a:endParaRPr lang="en-US" altLang="zh-CN" sz="2000" dirty="0">
              <a:solidFill>
                <a:schemeClr val="tx1"/>
              </a:solidFill>
              <a:latin typeface="+mn-lt"/>
            </a:endParaRPr>
          </a:p>
          <a:p>
            <a:r>
              <a:rPr lang="en-US" altLang="zh-CN" sz="2000" dirty="0">
                <a:solidFill>
                  <a:schemeClr val="tx1"/>
                </a:solidFill>
                <a:latin typeface="+mn-lt"/>
              </a:rPr>
              <a:t>Implementation method</a:t>
            </a:r>
          </a:p>
          <a:p>
            <a:pPr lvl="1"/>
            <a:r>
              <a:rPr lang="en-US" altLang="zh-CN" sz="1800" dirty="0">
                <a:solidFill>
                  <a:schemeClr val="tx1"/>
                </a:solidFill>
                <a:latin typeface="+mn-lt"/>
              </a:rPr>
              <a:t>Non-adaptive OT</a:t>
            </a:r>
          </a:p>
          <a:p>
            <a:pPr lvl="1"/>
            <a:r>
              <a:rPr lang="en-US" altLang="zh-CN" sz="1800" dirty="0">
                <a:solidFill>
                  <a:schemeClr val="tx1"/>
                </a:solidFill>
                <a:latin typeface="+mn-lt"/>
              </a:rPr>
              <a:t>Adaptive OT</a:t>
            </a:r>
          </a:p>
          <a:p>
            <a:pPr lvl="1"/>
            <a:r>
              <a:rPr lang="en-US" altLang="zh-CN" sz="1800" dirty="0">
                <a:solidFill>
                  <a:schemeClr val="tx1"/>
                </a:solidFill>
                <a:latin typeface="+mn-lt"/>
              </a:rPr>
              <a:t>Publicly Verifiable</a:t>
            </a:r>
            <a:r>
              <a:rPr lang="zh-CN" altLang="en-US" sz="18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zh-CN" sz="1800" dirty="0">
                <a:solidFill>
                  <a:schemeClr val="tx1"/>
                </a:solidFill>
                <a:latin typeface="+mn-lt"/>
              </a:rPr>
              <a:t>OT</a:t>
            </a:r>
          </a:p>
          <a:p>
            <a:pPr lvl="1"/>
            <a:r>
              <a:rPr lang="en-US" altLang="zh-CN" sz="1800" dirty="0">
                <a:solidFill>
                  <a:schemeClr val="tx1"/>
                </a:solidFill>
                <a:latin typeface="+mn-lt"/>
              </a:rPr>
              <a:t>…</a:t>
            </a:r>
            <a:endParaRPr lang="en-US" altLang="zh-CN" sz="1800" dirty="0">
              <a:solidFill>
                <a:schemeClr val="tx1"/>
              </a:solidFill>
              <a:latin typeface="+mn-lt"/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2806083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DP</a:t>
            </a:r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Differential privacy</a:t>
            </a: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91647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/>
              <a:t>Problem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34</a:t>
            </a:fld>
            <a:endParaRPr lang="zh-CN" altLang="en-US"/>
          </a:p>
        </p:txBody>
      </p:sp>
      <p:sp>
        <p:nvSpPr>
          <p:cNvPr id="14" name="内容占位符 2">
            <a:extLst>
              <a:ext uri="{FF2B5EF4-FFF2-40B4-BE49-F238E27FC236}">
                <a16:creationId xmlns:a16="http://schemas.microsoft.com/office/drawing/2014/main" id="{D3248E59-1E5A-7C4D-83BB-ACE9B7D54888}"/>
              </a:ext>
            </a:extLst>
          </p:cNvPr>
          <p:cNvSpPr txBox="1">
            <a:spLocks/>
          </p:cNvSpPr>
          <p:nvPr/>
        </p:nvSpPr>
        <p:spPr>
          <a:xfrm>
            <a:off x="171822" y="3441860"/>
            <a:ext cx="8229600" cy="25584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/>
              <a:t>Alice can perform queries on Bob</a:t>
            </a:r>
            <a:r>
              <a:rPr lang="en-US" altLang="zh-CN" sz="2000" dirty="0">
                <a:latin typeface="+mn-lt"/>
              </a:rPr>
              <a:t>’</a:t>
            </a:r>
            <a:r>
              <a:rPr lang="en-US" altLang="zh-CN" sz="2000" dirty="0"/>
              <a:t>s database, but cannot access a single database entry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F6AB34D9-4438-734F-A586-BA30E0702F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6753" y="2096975"/>
            <a:ext cx="725007" cy="983938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A86D3997-FBF2-174F-BC32-FC6955F1AA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5325" y="2057140"/>
            <a:ext cx="756875" cy="1063609"/>
          </a:xfrm>
          <a:prstGeom prst="rect">
            <a:avLst/>
          </a:prstGeom>
        </p:spPr>
      </p:pic>
      <p:graphicFrame>
        <p:nvGraphicFramePr>
          <p:cNvPr id="23" name="表格 22">
            <a:extLst>
              <a:ext uri="{FF2B5EF4-FFF2-40B4-BE49-F238E27FC236}">
                <a16:creationId xmlns:a16="http://schemas.microsoft.com/office/drawing/2014/main" id="{7E6AC1AF-E637-CF42-8861-180466D1492E}"/>
              </a:ext>
            </a:extLst>
          </p:cNvPr>
          <p:cNvGraphicFramePr>
            <a:graphicFrameLocks noGrp="1"/>
          </p:cNvGraphicFramePr>
          <p:nvPr/>
        </p:nvGraphicFramePr>
        <p:xfrm>
          <a:off x="6876256" y="1374033"/>
          <a:ext cx="1996066" cy="170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8033">
                  <a:extLst>
                    <a:ext uri="{9D8B030D-6E8A-4147-A177-3AD203B41FA5}">
                      <a16:colId xmlns:a16="http://schemas.microsoft.com/office/drawing/2014/main" val="2502353561"/>
                    </a:ext>
                  </a:extLst>
                </a:gridCol>
                <a:gridCol w="998033">
                  <a:extLst>
                    <a:ext uri="{9D8B030D-6E8A-4147-A177-3AD203B41FA5}">
                      <a16:colId xmlns:a16="http://schemas.microsoft.com/office/drawing/2014/main" val="1930445365"/>
                    </a:ext>
                  </a:extLst>
                </a:gridCol>
              </a:tblGrid>
              <a:tr h="29361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Name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altLang="zh-CN" sz="1800" b="0" i="0" kern="120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Salary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5486275"/>
                  </a:ext>
                </a:extLst>
              </a:tr>
              <a:tr h="2936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/>
                        <a:t>Alice</a:t>
                      </a:r>
                      <a:endParaRPr lang="en-US" altLang="zh-CN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100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664522"/>
                  </a:ext>
                </a:extLst>
              </a:tr>
              <a:tr h="2936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dirty="0"/>
                        <a:t>Bob</a:t>
                      </a:r>
                      <a:endParaRPr lang="zh-CN" altLang="en-US" sz="1600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80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0628708"/>
                  </a:ext>
                </a:extLst>
              </a:tr>
              <a:tr h="2936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" altLang="zh-CN" sz="1600" baseline="0"/>
                        <a:t>Brown</a:t>
                      </a:r>
                      <a:endParaRPr lang="zh-CN" altLang="en-US" sz="16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200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56974"/>
                  </a:ext>
                </a:extLst>
              </a:tr>
              <a:tr h="2936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aseline="0"/>
                        <a:t>Tom</a:t>
                      </a:r>
                      <a:endParaRPr lang="zh-CN" altLang="en-US" sz="16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120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4960547"/>
                  </a:ext>
                </a:extLst>
              </a:tr>
            </a:tbl>
          </a:graphicData>
        </a:graphic>
      </p:graphicFrame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8113D2FE-6ADE-E04A-984F-EBFE376FD649}"/>
              </a:ext>
            </a:extLst>
          </p:cNvPr>
          <p:cNvCxnSpPr>
            <a:cxnSpLocks/>
          </p:cNvCxnSpPr>
          <p:nvPr/>
        </p:nvCxnSpPr>
        <p:spPr>
          <a:xfrm>
            <a:off x="2577409" y="2270274"/>
            <a:ext cx="293069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19">
            <a:extLst>
              <a:ext uri="{FF2B5EF4-FFF2-40B4-BE49-F238E27FC236}">
                <a16:creationId xmlns:a16="http://schemas.microsoft.com/office/drawing/2014/main" id="{7872062B-D282-974B-8780-B237197EAAFC}"/>
              </a:ext>
            </a:extLst>
          </p:cNvPr>
          <p:cNvSpPr/>
          <p:nvPr/>
        </p:nvSpPr>
        <p:spPr>
          <a:xfrm>
            <a:off x="2577409" y="1921396"/>
            <a:ext cx="2930695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SUM(Salary)</a:t>
            </a:r>
            <a:endParaRPr lang="en-US" altLang="zh-CN" sz="1500" dirty="0">
              <a:latin typeface="Candara"/>
              <a:cs typeface="Candara"/>
            </a:endParaRPr>
          </a:p>
        </p:txBody>
      </p:sp>
      <p:cxnSp>
        <p:nvCxnSpPr>
          <p:cNvPr id="26" name="直线箭头连接符 25">
            <a:extLst>
              <a:ext uri="{FF2B5EF4-FFF2-40B4-BE49-F238E27FC236}">
                <a16:creationId xmlns:a16="http://schemas.microsoft.com/office/drawing/2014/main" id="{0E75C351-A8BC-4E43-B4F4-B15FA0CD9488}"/>
              </a:ext>
            </a:extLst>
          </p:cNvPr>
          <p:cNvCxnSpPr>
            <a:cxnSpLocks/>
          </p:cNvCxnSpPr>
          <p:nvPr/>
        </p:nvCxnSpPr>
        <p:spPr>
          <a:xfrm>
            <a:off x="2577409" y="2765824"/>
            <a:ext cx="2930695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19">
            <a:extLst>
              <a:ext uri="{FF2B5EF4-FFF2-40B4-BE49-F238E27FC236}">
                <a16:creationId xmlns:a16="http://schemas.microsoft.com/office/drawing/2014/main" id="{83B048AC-911A-0545-9094-0896F0D0D9A5}"/>
              </a:ext>
            </a:extLst>
          </p:cNvPr>
          <p:cNvSpPr/>
          <p:nvPr/>
        </p:nvSpPr>
        <p:spPr>
          <a:xfrm>
            <a:off x="2577409" y="2416946"/>
            <a:ext cx="2930695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500</a:t>
            </a:r>
            <a:endParaRPr lang="en-US" altLang="zh-CN" sz="1500" dirty="0"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1029936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/>
              <a:t>Problem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35</a:t>
            </a:fld>
            <a:endParaRPr lang="zh-CN" altLang="en-US"/>
          </a:p>
        </p:txBody>
      </p:sp>
      <p:sp>
        <p:nvSpPr>
          <p:cNvPr id="14" name="内容占位符 2">
            <a:extLst>
              <a:ext uri="{FF2B5EF4-FFF2-40B4-BE49-F238E27FC236}">
                <a16:creationId xmlns:a16="http://schemas.microsoft.com/office/drawing/2014/main" id="{D3248E59-1E5A-7C4D-83BB-ACE9B7D54888}"/>
              </a:ext>
            </a:extLst>
          </p:cNvPr>
          <p:cNvSpPr txBox="1">
            <a:spLocks/>
          </p:cNvSpPr>
          <p:nvPr/>
        </p:nvSpPr>
        <p:spPr>
          <a:xfrm>
            <a:off x="171822" y="3441860"/>
            <a:ext cx="8229600" cy="25584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/>
              <a:t>Alice can perform queries on Bob</a:t>
            </a:r>
            <a:r>
              <a:rPr lang="en-US" altLang="zh-CN" sz="2000" dirty="0">
                <a:latin typeface="+mn-lt"/>
              </a:rPr>
              <a:t>’</a:t>
            </a:r>
            <a:r>
              <a:rPr lang="en-US" altLang="zh-CN" sz="2000" dirty="0"/>
              <a:t>s database, but cannot access a single database entry</a:t>
            </a:r>
          </a:p>
          <a:p>
            <a:pPr lvl="1"/>
            <a:r>
              <a:rPr lang="en-US" altLang="zh-CN" sz="1800" dirty="0"/>
              <a:t>Naïve method: reject Alice to access single entry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F6AB34D9-4438-734F-A586-BA30E0702F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6753" y="2096975"/>
            <a:ext cx="725007" cy="983938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A86D3997-FBF2-174F-BC32-FC6955F1AA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5325" y="2057140"/>
            <a:ext cx="756875" cy="1063609"/>
          </a:xfrm>
          <a:prstGeom prst="rect">
            <a:avLst/>
          </a:prstGeom>
        </p:spPr>
      </p:pic>
      <p:graphicFrame>
        <p:nvGraphicFramePr>
          <p:cNvPr id="23" name="表格 22">
            <a:extLst>
              <a:ext uri="{FF2B5EF4-FFF2-40B4-BE49-F238E27FC236}">
                <a16:creationId xmlns:a16="http://schemas.microsoft.com/office/drawing/2014/main" id="{7E6AC1AF-E637-CF42-8861-180466D1492E}"/>
              </a:ext>
            </a:extLst>
          </p:cNvPr>
          <p:cNvGraphicFramePr>
            <a:graphicFrameLocks noGrp="1"/>
          </p:cNvGraphicFramePr>
          <p:nvPr/>
        </p:nvGraphicFramePr>
        <p:xfrm>
          <a:off x="6876256" y="1374033"/>
          <a:ext cx="1996066" cy="170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8033">
                  <a:extLst>
                    <a:ext uri="{9D8B030D-6E8A-4147-A177-3AD203B41FA5}">
                      <a16:colId xmlns:a16="http://schemas.microsoft.com/office/drawing/2014/main" val="2502353561"/>
                    </a:ext>
                  </a:extLst>
                </a:gridCol>
                <a:gridCol w="998033">
                  <a:extLst>
                    <a:ext uri="{9D8B030D-6E8A-4147-A177-3AD203B41FA5}">
                      <a16:colId xmlns:a16="http://schemas.microsoft.com/office/drawing/2014/main" val="1930445365"/>
                    </a:ext>
                  </a:extLst>
                </a:gridCol>
              </a:tblGrid>
              <a:tr h="29361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Name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altLang="zh-CN" sz="1800" b="0" i="0" kern="120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Salary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5486275"/>
                  </a:ext>
                </a:extLst>
              </a:tr>
              <a:tr h="2936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/>
                        <a:t>Alice</a:t>
                      </a:r>
                      <a:endParaRPr lang="en-US" altLang="zh-CN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100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664522"/>
                  </a:ext>
                </a:extLst>
              </a:tr>
              <a:tr h="2936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dirty="0"/>
                        <a:t>Bob</a:t>
                      </a:r>
                      <a:endParaRPr lang="zh-CN" altLang="en-US" sz="1600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80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0628708"/>
                  </a:ext>
                </a:extLst>
              </a:tr>
              <a:tr h="2936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" altLang="zh-CN" sz="1600" baseline="0"/>
                        <a:t>Brown</a:t>
                      </a:r>
                      <a:endParaRPr lang="zh-CN" altLang="en-US" sz="16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200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56974"/>
                  </a:ext>
                </a:extLst>
              </a:tr>
              <a:tr h="2936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aseline="0"/>
                        <a:t>Tom</a:t>
                      </a:r>
                      <a:endParaRPr lang="zh-CN" altLang="en-US" sz="16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120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4960547"/>
                  </a:ext>
                </a:extLst>
              </a:tr>
            </a:tbl>
          </a:graphicData>
        </a:graphic>
      </p:graphicFrame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8113D2FE-6ADE-E04A-984F-EBFE376FD649}"/>
              </a:ext>
            </a:extLst>
          </p:cNvPr>
          <p:cNvCxnSpPr>
            <a:cxnSpLocks/>
          </p:cNvCxnSpPr>
          <p:nvPr/>
        </p:nvCxnSpPr>
        <p:spPr>
          <a:xfrm>
            <a:off x="2577409" y="2270274"/>
            <a:ext cx="293069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19">
            <a:extLst>
              <a:ext uri="{FF2B5EF4-FFF2-40B4-BE49-F238E27FC236}">
                <a16:creationId xmlns:a16="http://schemas.microsoft.com/office/drawing/2014/main" id="{7872062B-D282-974B-8780-B237197EAAFC}"/>
              </a:ext>
            </a:extLst>
          </p:cNvPr>
          <p:cNvSpPr/>
          <p:nvPr/>
        </p:nvSpPr>
        <p:spPr>
          <a:xfrm>
            <a:off x="2206552" y="1909536"/>
            <a:ext cx="3672407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SUM(Salary) where Name == </a:t>
            </a:r>
            <a:r>
              <a:rPr lang="zh-CN" altLang="en-US" sz="1667" dirty="0">
                <a:latin typeface="Candara"/>
                <a:cs typeface="Candara"/>
              </a:rPr>
              <a:t>“</a:t>
            </a:r>
            <a:r>
              <a:rPr lang="en-US" altLang="zh-CN" sz="1667" dirty="0">
                <a:latin typeface="Candara"/>
                <a:cs typeface="Candara"/>
              </a:rPr>
              <a:t>Tom”</a:t>
            </a:r>
            <a:endParaRPr lang="en-US" altLang="zh-CN" sz="1500" dirty="0">
              <a:latin typeface="Candara"/>
              <a:cs typeface="Candara"/>
            </a:endParaRPr>
          </a:p>
        </p:txBody>
      </p:sp>
      <p:cxnSp>
        <p:nvCxnSpPr>
          <p:cNvPr id="26" name="直线箭头连接符 25">
            <a:extLst>
              <a:ext uri="{FF2B5EF4-FFF2-40B4-BE49-F238E27FC236}">
                <a16:creationId xmlns:a16="http://schemas.microsoft.com/office/drawing/2014/main" id="{0E75C351-A8BC-4E43-B4F4-B15FA0CD9488}"/>
              </a:ext>
            </a:extLst>
          </p:cNvPr>
          <p:cNvCxnSpPr>
            <a:cxnSpLocks/>
          </p:cNvCxnSpPr>
          <p:nvPr/>
        </p:nvCxnSpPr>
        <p:spPr>
          <a:xfrm>
            <a:off x="2577409" y="2765824"/>
            <a:ext cx="2930695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19">
            <a:extLst>
              <a:ext uri="{FF2B5EF4-FFF2-40B4-BE49-F238E27FC236}">
                <a16:creationId xmlns:a16="http://schemas.microsoft.com/office/drawing/2014/main" id="{83B048AC-911A-0545-9094-0896F0D0D9A5}"/>
              </a:ext>
            </a:extLst>
          </p:cNvPr>
          <p:cNvSpPr/>
          <p:nvPr/>
        </p:nvSpPr>
        <p:spPr>
          <a:xfrm>
            <a:off x="2577409" y="2416946"/>
            <a:ext cx="2930695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Reject</a:t>
            </a:r>
            <a:endParaRPr lang="en-US" altLang="zh-CN" sz="1500" dirty="0"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974571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/>
              <a:t>Problem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36</a:t>
            </a:fld>
            <a:endParaRPr lang="zh-CN" altLang="en-US"/>
          </a:p>
        </p:txBody>
      </p:sp>
      <p:sp>
        <p:nvSpPr>
          <p:cNvPr id="14" name="内容占位符 2">
            <a:extLst>
              <a:ext uri="{FF2B5EF4-FFF2-40B4-BE49-F238E27FC236}">
                <a16:creationId xmlns:a16="http://schemas.microsoft.com/office/drawing/2014/main" id="{D3248E59-1E5A-7C4D-83BB-ACE9B7D54888}"/>
              </a:ext>
            </a:extLst>
          </p:cNvPr>
          <p:cNvSpPr txBox="1">
            <a:spLocks/>
          </p:cNvSpPr>
          <p:nvPr/>
        </p:nvSpPr>
        <p:spPr>
          <a:xfrm>
            <a:off x="171822" y="3441860"/>
            <a:ext cx="8229600" cy="25584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/>
              <a:t>Alice can perform queries on Bob</a:t>
            </a:r>
            <a:r>
              <a:rPr lang="en-US" altLang="zh-CN" sz="2000" dirty="0">
                <a:latin typeface="+mn-lt"/>
              </a:rPr>
              <a:t>’</a:t>
            </a:r>
            <a:r>
              <a:rPr lang="en-US" altLang="zh-CN" sz="2000" dirty="0"/>
              <a:t>s database, but cannot access a single database entry</a:t>
            </a:r>
          </a:p>
          <a:p>
            <a:pPr lvl="1"/>
            <a:r>
              <a:rPr lang="en-US" altLang="zh-CN" sz="1800" dirty="0"/>
              <a:t>Naïve method: reject Alice to access single entry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F6AB34D9-4438-734F-A586-BA30E0702F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6753" y="2096975"/>
            <a:ext cx="725007" cy="983938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A86D3997-FBF2-174F-BC32-FC6955F1AA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5325" y="2057140"/>
            <a:ext cx="756875" cy="1063609"/>
          </a:xfrm>
          <a:prstGeom prst="rect">
            <a:avLst/>
          </a:prstGeom>
        </p:spPr>
      </p:pic>
      <p:graphicFrame>
        <p:nvGraphicFramePr>
          <p:cNvPr id="23" name="表格 22">
            <a:extLst>
              <a:ext uri="{FF2B5EF4-FFF2-40B4-BE49-F238E27FC236}">
                <a16:creationId xmlns:a16="http://schemas.microsoft.com/office/drawing/2014/main" id="{7E6AC1AF-E637-CF42-8861-180466D1492E}"/>
              </a:ext>
            </a:extLst>
          </p:cNvPr>
          <p:cNvGraphicFramePr>
            <a:graphicFrameLocks noGrp="1"/>
          </p:cNvGraphicFramePr>
          <p:nvPr/>
        </p:nvGraphicFramePr>
        <p:xfrm>
          <a:off x="6876256" y="1374033"/>
          <a:ext cx="1996066" cy="170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8033">
                  <a:extLst>
                    <a:ext uri="{9D8B030D-6E8A-4147-A177-3AD203B41FA5}">
                      <a16:colId xmlns:a16="http://schemas.microsoft.com/office/drawing/2014/main" val="2502353561"/>
                    </a:ext>
                  </a:extLst>
                </a:gridCol>
                <a:gridCol w="998033">
                  <a:extLst>
                    <a:ext uri="{9D8B030D-6E8A-4147-A177-3AD203B41FA5}">
                      <a16:colId xmlns:a16="http://schemas.microsoft.com/office/drawing/2014/main" val="1930445365"/>
                    </a:ext>
                  </a:extLst>
                </a:gridCol>
              </a:tblGrid>
              <a:tr h="29361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Name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altLang="zh-CN" sz="1800" b="0" i="0" kern="120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Salary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5486275"/>
                  </a:ext>
                </a:extLst>
              </a:tr>
              <a:tr h="2936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/>
                        <a:t>Alice</a:t>
                      </a:r>
                      <a:endParaRPr lang="en-US" altLang="zh-CN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100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664522"/>
                  </a:ext>
                </a:extLst>
              </a:tr>
              <a:tr h="2936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dirty="0"/>
                        <a:t>Bob</a:t>
                      </a:r>
                      <a:endParaRPr lang="zh-CN" altLang="en-US" sz="1600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80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0628708"/>
                  </a:ext>
                </a:extLst>
              </a:tr>
              <a:tr h="2936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" altLang="zh-CN" sz="1600" baseline="0"/>
                        <a:t>Brown</a:t>
                      </a:r>
                      <a:endParaRPr lang="zh-CN" altLang="en-US" sz="16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200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56974"/>
                  </a:ext>
                </a:extLst>
              </a:tr>
              <a:tr h="2936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aseline="0"/>
                        <a:t>Tom</a:t>
                      </a:r>
                      <a:endParaRPr lang="zh-CN" altLang="en-US" sz="16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120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4960547"/>
                  </a:ext>
                </a:extLst>
              </a:tr>
            </a:tbl>
          </a:graphicData>
        </a:graphic>
      </p:graphicFrame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8113D2FE-6ADE-E04A-984F-EBFE376FD649}"/>
              </a:ext>
            </a:extLst>
          </p:cNvPr>
          <p:cNvCxnSpPr>
            <a:cxnSpLocks/>
          </p:cNvCxnSpPr>
          <p:nvPr/>
        </p:nvCxnSpPr>
        <p:spPr>
          <a:xfrm>
            <a:off x="2577409" y="1922094"/>
            <a:ext cx="293069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19">
            <a:extLst>
              <a:ext uri="{FF2B5EF4-FFF2-40B4-BE49-F238E27FC236}">
                <a16:creationId xmlns:a16="http://schemas.microsoft.com/office/drawing/2014/main" id="{7872062B-D282-974B-8780-B237197EAAFC}"/>
              </a:ext>
            </a:extLst>
          </p:cNvPr>
          <p:cNvSpPr/>
          <p:nvPr/>
        </p:nvSpPr>
        <p:spPr>
          <a:xfrm>
            <a:off x="2206552" y="1561356"/>
            <a:ext cx="3672407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SUM(Salary)</a:t>
            </a:r>
            <a:endParaRPr lang="en-US" altLang="zh-CN" sz="1500" dirty="0">
              <a:latin typeface="Candara"/>
              <a:cs typeface="Candara"/>
            </a:endParaRPr>
          </a:p>
        </p:txBody>
      </p:sp>
      <p:cxnSp>
        <p:nvCxnSpPr>
          <p:cNvPr id="26" name="直线箭头连接符 25">
            <a:extLst>
              <a:ext uri="{FF2B5EF4-FFF2-40B4-BE49-F238E27FC236}">
                <a16:creationId xmlns:a16="http://schemas.microsoft.com/office/drawing/2014/main" id="{0E75C351-A8BC-4E43-B4F4-B15FA0CD9488}"/>
              </a:ext>
            </a:extLst>
          </p:cNvPr>
          <p:cNvCxnSpPr>
            <a:cxnSpLocks/>
          </p:cNvCxnSpPr>
          <p:nvPr/>
        </p:nvCxnSpPr>
        <p:spPr>
          <a:xfrm>
            <a:off x="2577409" y="2293296"/>
            <a:ext cx="2930695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19">
            <a:extLst>
              <a:ext uri="{FF2B5EF4-FFF2-40B4-BE49-F238E27FC236}">
                <a16:creationId xmlns:a16="http://schemas.microsoft.com/office/drawing/2014/main" id="{83B048AC-911A-0545-9094-0896F0D0D9A5}"/>
              </a:ext>
            </a:extLst>
          </p:cNvPr>
          <p:cNvSpPr/>
          <p:nvPr/>
        </p:nvSpPr>
        <p:spPr>
          <a:xfrm>
            <a:off x="2577409" y="1944418"/>
            <a:ext cx="2930695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500</a:t>
            </a:r>
            <a:endParaRPr lang="en-US" altLang="zh-CN" sz="1500" dirty="0">
              <a:latin typeface="Candara"/>
              <a:cs typeface="Candara"/>
            </a:endParaRPr>
          </a:p>
        </p:txBody>
      </p:sp>
      <p:cxnSp>
        <p:nvCxnSpPr>
          <p:cNvPr id="12" name="直线箭头连接符 11">
            <a:extLst>
              <a:ext uri="{FF2B5EF4-FFF2-40B4-BE49-F238E27FC236}">
                <a16:creationId xmlns:a16="http://schemas.microsoft.com/office/drawing/2014/main" id="{E4382F3B-671C-C044-97EC-807DA4490A7E}"/>
              </a:ext>
            </a:extLst>
          </p:cNvPr>
          <p:cNvCxnSpPr>
            <a:cxnSpLocks/>
          </p:cNvCxnSpPr>
          <p:nvPr/>
        </p:nvCxnSpPr>
        <p:spPr>
          <a:xfrm>
            <a:off x="2577409" y="2729077"/>
            <a:ext cx="293069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9">
            <a:extLst>
              <a:ext uri="{FF2B5EF4-FFF2-40B4-BE49-F238E27FC236}">
                <a16:creationId xmlns:a16="http://schemas.microsoft.com/office/drawing/2014/main" id="{39A91DAA-DE4E-164C-8DDA-79F4C9FC2379}"/>
              </a:ext>
            </a:extLst>
          </p:cNvPr>
          <p:cNvSpPr/>
          <p:nvPr/>
        </p:nvSpPr>
        <p:spPr>
          <a:xfrm>
            <a:off x="2206552" y="2368339"/>
            <a:ext cx="3672407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SUM(Salary) where Name != “Tom”</a:t>
            </a:r>
            <a:endParaRPr lang="en-US" altLang="zh-CN" sz="1500" dirty="0">
              <a:latin typeface="Candara"/>
              <a:cs typeface="Candara"/>
            </a:endParaRPr>
          </a:p>
        </p:txBody>
      </p:sp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5E5F86E2-5D98-EC4C-9CBD-B8B5010E5203}"/>
              </a:ext>
            </a:extLst>
          </p:cNvPr>
          <p:cNvCxnSpPr>
            <a:cxnSpLocks/>
          </p:cNvCxnSpPr>
          <p:nvPr/>
        </p:nvCxnSpPr>
        <p:spPr>
          <a:xfrm>
            <a:off x="2577409" y="3100279"/>
            <a:ext cx="2930695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9">
            <a:extLst>
              <a:ext uri="{FF2B5EF4-FFF2-40B4-BE49-F238E27FC236}">
                <a16:creationId xmlns:a16="http://schemas.microsoft.com/office/drawing/2014/main" id="{49D58F42-D0CF-4E43-9786-386EC1F2196C}"/>
              </a:ext>
            </a:extLst>
          </p:cNvPr>
          <p:cNvSpPr/>
          <p:nvPr/>
        </p:nvSpPr>
        <p:spPr>
          <a:xfrm>
            <a:off x="2577409" y="2751401"/>
            <a:ext cx="2930695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380</a:t>
            </a:r>
            <a:endParaRPr lang="en-US" altLang="zh-CN" sz="1500" dirty="0">
              <a:latin typeface="Candara"/>
              <a:cs typeface="Candara"/>
            </a:endParaRPr>
          </a:p>
        </p:txBody>
      </p:sp>
      <p:sp>
        <p:nvSpPr>
          <p:cNvPr id="19" name="椭圆形标注 18">
            <a:extLst>
              <a:ext uri="{FF2B5EF4-FFF2-40B4-BE49-F238E27FC236}">
                <a16:creationId xmlns:a16="http://schemas.microsoft.com/office/drawing/2014/main" id="{F69B8702-635B-8D45-90B8-65F3F7AE2FF2}"/>
              </a:ext>
            </a:extLst>
          </p:cNvPr>
          <p:cNvSpPr/>
          <p:nvPr/>
        </p:nvSpPr>
        <p:spPr>
          <a:xfrm>
            <a:off x="0" y="1066445"/>
            <a:ext cx="1944216" cy="855649"/>
          </a:xfrm>
          <a:prstGeom prst="wedgeEllipseCallout">
            <a:avLst>
              <a:gd name="adj1" fmla="val 46734"/>
              <a:gd name="adj2" fmla="val 81458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Tom has 120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2625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7" grpId="0"/>
      <p:bldP spid="13" grpId="0"/>
      <p:bldP spid="18" grpId="0"/>
      <p:bldP spid="19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/>
              <a:t>Differential privacy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37</a:t>
            </a:fld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内容占位符 2">
                <a:extLst>
                  <a:ext uri="{FF2B5EF4-FFF2-40B4-BE49-F238E27FC236}">
                    <a16:creationId xmlns:a16="http://schemas.microsoft.com/office/drawing/2014/main" id="{8588047F-D544-454D-B52B-31EC2196C9B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73324"/>
                <a:ext cx="8327268" cy="4023636"/>
              </a:xfrm>
            </p:spPr>
            <p:txBody>
              <a:bodyPr>
                <a:noAutofit/>
              </a:bodyPr>
              <a:lstStyle/>
              <a:p>
                <a:r>
                  <a:rPr kumimoji="1" lang="en-US" altLang="zh-CN" sz="2000" dirty="0"/>
                  <a:t>Allow user to perform a </a:t>
                </a:r>
                <a:r>
                  <a:rPr kumimoji="1" lang="en-US" altLang="zh-CN" sz="2000" b="1" dirty="0">
                    <a:solidFill>
                      <a:schemeClr val="tx1"/>
                    </a:solidFill>
                  </a:rPr>
                  <a:t>random function M </a:t>
                </a:r>
                <a:r>
                  <a:rPr kumimoji="1" lang="en-US" altLang="zh-CN" sz="2000" dirty="0"/>
                  <a:t>on data set </a:t>
                </a:r>
                <a:r>
                  <a:rPr kumimoji="1" lang="en-US" altLang="zh-CN" sz="2000" b="1" dirty="0">
                    <a:solidFill>
                      <a:schemeClr val="tx1"/>
                    </a:solidFill>
                  </a:rPr>
                  <a:t>D = {a</a:t>
                </a:r>
                <a:r>
                  <a:rPr kumimoji="1" lang="en-US" altLang="zh-CN" sz="2000" b="1" baseline="-25000" dirty="0">
                    <a:solidFill>
                      <a:schemeClr val="tx1"/>
                    </a:solidFill>
                  </a:rPr>
                  <a:t>1</a:t>
                </a:r>
                <a:r>
                  <a:rPr kumimoji="1" lang="en-US" altLang="zh-CN" sz="2000" b="1" dirty="0">
                    <a:solidFill>
                      <a:schemeClr val="tx1"/>
                    </a:solidFill>
                  </a:rPr>
                  <a:t>, … a</a:t>
                </a:r>
                <a:r>
                  <a:rPr kumimoji="1" lang="en-US" altLang="zh-CN" sz="2000" b="1" baseline="-25000" dirty="0">
                    <a:solidFill>
                      <a:schemeClr val="tx1"/>
                    </a:solidFill>
                  </a:rPr>
                  <a:t>n</a:t>
                </a:r>
                <a:r>
                  <a:rPr kumimoji="1" lang="en-US" altLang="zh-CN" sz="2000" b="1" dirty="0">
                    <a:solidFill>
                      <a:schemeClr val="tx1"/>
                    </a:solidFill>
                  </a:rPr>
                  <a:t>}</a:t>
                </a:r>
                <a:r>
                  <a:rPr kumimoji="1" lang="en-US" altLang="zh-CN" sz="2000" dirty="0"/>
                  <a:t>, but get nothing about any individual</a:t>
                </a:r>
                <a:r>
                  <a:rPr kumimoji="1" lang="zh-CN" altLang="en-US" sz="2000" dirty="0"/>
                  <a:t> </a:t>
                </a:r>
                <a:r>
                  <a:rPr kumimoji="1" lang="en-US" altLang="zh-CN" sz="2000" dirty="0"/>
                  <a:t>entry of </a:t>
                </a:r>
                <a:r>
                  <a:rPr kumimoji="1" lang="en-US" altLang="zh-CN" sz="2000" b="1" dirty="0">
                    <a:solidFill>
                      <a:schemeClr val="tx1"/>
                    </a:solidFill>
                  </a:rPr>
                  <a:t>D</a:t>
                </a:r>
              </a:p>
              <a:p>
                <a:r>
                  <a:rPr kumimoji="1" lang="en-US" altLang="zh-CN" sz="2000" b="1" dirty="0">
                    <a:solidFill>
                      <a:schemeClr val="tx1"/>
                    </a:solidFill>
                  </a:rPr>
                  <a:t>M</a:t>
                </a:r>
                <a:r>
                  <a:rPr kumimoji="1" lang="en-US" altLang="zh-CN" sz="2000" dirty="0"/>
                  <a:t> is </a:t>
                </a:r>
                <a14:m>
                  <m:oMath xmlns:m="http://schemas.openxmlformats.org/officeDocument/2006/math">
                    <m:r>
                      <a:rPr kumimoji="1" lang="en-US" altLang="zh-CN" sz="2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𝜺</m:t>
                    </m:r>
                  </m:oMath>
                </a14:m>
                <a:r>
                  <a:rPr kumimoji="1" lang="en-US" altLang="zh-CN" sz="2000" dirty="0"/>
                  <a:t>-DP if:</a:t>
                </a:r>
              </a:p>
              <a:p>
                <a:pPr lvl="1"/>
                <a14:m>
                  <m:oMath xmlns:m="http://schemas.openxmlformats.org/officeDocument/2006/math">
                    <m:func>
                      <m:funcPr>
                        <m:ctrlPr>
                          <a:rPr kumimoji="1" lang="en-US" altLang="zh-CN" sz="18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kumimoji="1" lang="en-US" altLang="zh-CN" sz="1800">
                            <a:latin typeface="Cambria Math" panose="02040503050406030204" pitchFamily="18" charset="0"/>
                          </a:rPr>
                          <m:t>For</m:t>
                        </m:r>
                        <m:r>
                          <a:rPr kumimoji="1" lang="en-US" altLang="zh-CN" sz="180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kumimoji="1" lang="en-US" altLang="zh-CN" sz="1800">
                            <a:latin typeface="Cambria Math" panose="02040503050406030204" pitchFamily="18" charset="0"/>
                          </a:rPr>
                          <m:t>all</m:t>
                        </m:r>
                        <m:r>
                          <a:rPr kumimoji="1" lang="en-US" altLang="zh-CN" sz="180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kumimoji="1" lang="en-US" altLang="zh-CN" sz="1800">
                            <a:latin typeface="Cambria Math" panose="02040503050406030204" pitchFamily="18" charset="0"/>
                          </a:rPr>
                          <m:t>datasets</m:t>
                        </m:r>
                        <m:r>
                          <a:rPr kumimoji="1" lang="en-US" altLang="zh-CN" sz="180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kumimoji="1"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𝐃</m:t>
                        </m:r>
                        <m:r>
                          <a:rPr kumimoji="1" lang="en-US" altLang="zh-CN" sz="18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kumimoji="1" lang="en-US" altLang="zh-CN" sz="1800" b="0" i="0" smtClean="0">
                            <a:latin typeface="Cambria Math" panose="02040503050406030204" pitchFamily="18" charset="0"/>
                          </a:rPr>
                          <m:t>and</m:t>
                        </m:r>
                        <m:r>
                          <a:rPr kumimoji="1" lang="en-US" altLang="zh-CN" sz="18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sSup>
                          <m:sSupPr>
                            <m:ctrlPr>
                              <a:rPr kumimoji="1" lang="en-US" altLang="zh-CN" sz="18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zh-CN" sz="18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𝐃</m:t>
                            </m:r>
                          </m:e>
                          <m:sup>
                            <m:r>
                              <a:rPr kumimoji="1" lang="en-US" altLang="zh-CN" sz="1800" b="1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m:rPr>
                            <m:sty m:val="p"/>
                          </m:rPr>
                          <a:rPr kumimoji="1" lang="en-US" altLang="zh-CN" sz="1800" b="0" i="1">
                            <a:latin typeface="Cambria Math" panose="02040503050406030204" pitchFamily="18" charset="0"/>
                          </a:rPr>
                          <m:t>that</m:t>
                        </m:r>
                        <m:r>
                          <a:rPr kumimoji="1" lang="en-US" altLang="zh-CN" sz="1800" b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kumimoji="1" lang="en-US" altLang="zh-CN" sz="1800" b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𝐝𝐢𝐟𝐟𝐞𝐫</m:t>
                        </m:r>
                        <m:r>
                          <a:rPr kumimoji="1" lang="en-US" altLang="zh-CN" sz="1800" b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kumimoji="1" lang="en-US" altLang="zh-CN" sz="1800" b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𝐨𝐧</m:t>
                        </m:r>
                        <m:r>
                          <a:rPr kumimoji="1" lang="en-US" altLang="zh-CN" sz="1800" b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kumimoji="1" lang="en-US" altLang="zh-CN" sz="1800" b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𝐚</m:t>
                        </m:r>
                        <m:r>
                          <a:rPr kumimoji="1" lang="en-US" altLang="zh-CN" sz="1800" b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kumimoji="1" lang="en-US" altLang="zh-CN" sz="1800" b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𝐬𝐢𝐧𝐠𝐥𝐞</m:t>
                        </m:r>
                        <m:r>
                          <a:rPr kumimoji="1" lang="en-US" altLang="zh-CN" sz="1800" b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kumimoji="1" lang="en-US" altLang="zh-CN" sz="1800" b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𝐞𝐥𝐞𝐦𝐞𝐧𝐭</m:t>
                        </m:r>
                        <m:r>
                          <a:rPr kumimoji="1" lang="en-US" altLang="zh-CN" sz="18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</m:fName>
                      <m:e>
                        <m:r>
                          <a:rPr kumimoji="1" lang="en-US" altLang="zh-CN" sz="1800" b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𝐏𝐫</m:t>
                        </m:r>
                        <m:d>
                          <m:dPr>
                            <m:ctrlPr>
                              <a:rPr kumimoji="1" lang="en-US" altLang="zh-CN" sz="18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kumimoji="1" lang="en-US" altLang="zh-CN" sz="18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𝑴</m:t>
                            </m:r>
                            <m:d>
                              <m:dPr>
                                <m:ctrlPr>
                                  <a:rPr kumimoji="1" lang="en-US" altLang="zh-CN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kumimoji="1" lang="en-US" altLang="zh-CN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𝑫</m:t>
                                </m:r>
                              </m:e>
                            </m:d>
                            <m:r>
                              <a:rPr kumimoji="1" lang="en-US" altLang="zh-CN" sz="18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kumimoji="1" lang="en-US" altLang="zh-CN" sz="18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</m:d>
                      </m:e>
                    </m:func>
                    <m:r>
                      <a:rPr kumimoji="1" lang="en-US" altLang="zh-CN" sz="1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p>
                      <m:sSupPr>
                        <m:ctrlPr>
                          <a:rPr kumimoji="1"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𝒆</m:t>
                        </m:r>
                      </m:e>
                      <m:sup>
                        <m:r>
                          <a:rPr kumimoji="1"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𝜺</m:t>
                        </m:r>
                      </m:sup>
                    </m:sSup>
                    <m:r>
                      <a:rPr kumimoji="1" lang="en-US" altLang="zh-CN" sz="1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∗</m:t>
                    </m:r>
                    <m:r>
                      <a:rPr kumimoji="1" lang="en-US" altLang="zh-CN" sz="1800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𝐏𝐫</m:t>
                    </m:r>
                    <m:r>
                      <a:rPr kumimoji="1" lang="en-US" altLang="zh-CN" sz="1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⁡(</m:t>
                    </m:r>
                    <m:r>
                      <a:rPr kumimoji="1" lang="en-US" altLang="zh-CN" sz="1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𝑴</m:t>
                    </m:r>
                    <m:d>
                      <m:dPr>
                        <m:ctrlPr>
                          <a:rPr kumimoji="1"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kumimoji="1" lang="en-US" altLang="zh-CN" sz="18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zh-CN" sz="18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𝑫</m:t>
                            </m:r>
                          </m:e>
                          <m:sup>
                            <m:r>
                              <a:rPr kumimoji="1" lang="en-US" altLang="zh-CN" sz="18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kumimoji="1" lang="en-US" altLang="zh-CN" sz="1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kumimoji="1" lang="en-US" altLang="zh-CN" sz="1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kumimoji="1" lang="en-US" altLang="zh-CN" sz="1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kumimoji="1" lang="en-US" altLang="zh-CN" sz="1800" b="1" dirty="0">
                  <a:solidFill>
                    <a:schemeClr val="tx1"/>
                  </a:solidFill>
                </a:endParaRPr>
              </a:p>
              <a:p>
                <a:r>
                  <a:rPr kumimoji="1" lang="en-US" altLang="zh-CN" sz="2000" dirty="0"/>
                  <a:t>Security properties</a:t>
                </a:r>
              </a:p>
              <a:p>
                <a:pPr lvl="1"/>
                <a:r>
                  <a:rPr kumimoji="1" lang="en-US" altLang="zh-CN" sz="1800" dirty="0"/>
                  <a:t>Robustness to post-processing</a:t>
                </a:r>
              </a:p>
              <a:p>
                <a:pPr lvl="2"/>
                <a:r>
                  <a:rPr kumimoji="1" lang="en-US" altLang="zh-CN" sz="1400" b="1" dirty="0"/>
                  <a:t>User can perform any operation on the result of </a:t>
                </a:r>
                <a:r>
                  <a:rPr kumimoji="1" lang="en-US" altLang="zh-CN" sz="1400" b="1" dirty="0">
                    <a:solidFill>
                      <a:schemeClr val="tx1"/>
                    </a:solidFill>
                  </a:rPr>
                  <a:t>M</a:t>
                </a:r>
                <a:r>
                  <a:rPr kumimoji="1" lang="en-US" altLang="zh-CN" sz="1400" b="1" dirty="0"/>
                  <a:t>, and get nothing about the individual entry of D</a:t>
                </a:r>
              </a:p>
              <a:p>
                <a:pPr lvl="1"/>
                <a:r>
                  <a:rPr kumimoji="1" lang="en-US" altLang="zh-CN" sz="1800" dirty="0"/>
                  <a:t>Composability</a:t>
                </a:r>
              </a:p>
              <a:p>
                <a:pPr lvl="1"/>
                <a:r>
                  <a:rPr kumimoji="1" lang="en-US" altLang="zh-CN" sz="1800" dirty="0"/>
                  <a:t>Group privacy</a:t>
                </a:r>
              </a:p>
              <a:p>
                <a:pPr lvl="1"/>
                <a:endParaRPr kumimoji="1" lang="en-US" altLang="zh-CN" sz="1800" dirty="0"/>
              </a:p>
            </p:txBody>
          </p:sp>
        </mc:Choice>
        <mc:Fallback xmlns="">
          <p:sp>
            <p:nvSpPr>
              <p:cNvPr id="20" name="内容占位符 2">
                <a:extLst>
                  <a:ext uri="{FF2B5EF4-FFF2-40B4-BE49-F238E27FC236}">
                    <a16:creationId xmlns:a16="http://schemas.microsoft.com/office/drawing/2014/main" id="{8588047F-D544-454D-B52B-31EC2196C9B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73324"/>
                <a:ext cx="8327268" cy="4023636"/>
              </a:xfrm>
              <a:blipFill>
                <a:blip r:embed="rId2"/>
                <a:stretch>
                  <a:fillRect l="-610" r="-1829" b="-817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36157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/>
              <a:t>Properties of Differential privacy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38</a:t>
            </a:fld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内容占位符 2">
                <a:extLst>
                  <a:ext uri="{FF2B5EF4-FFF2-40B4-BE49-F238E27FC236}">
                    <a16:creationId xmlns:a16="http://schemas.microsoft.com/office/drawing/2014/main" id="{8588047F-D544-454D-B52B-31EC2196C9B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73324"/>
                <a:ext cx="8327268" cy="4212810"/>
              </a:xfrm>
            </p:spPr>
            <p:txBody>
              <a:bodyPr>
                <a:noAutofit/>
              </a:bodyPr>
              <a:lstStyle/>
              <a:p>
                <a:r>
                  <a:rPr kumimoji="1" lang="en-US" altLang="zh-CN" sz="2000" dirty="0"/>
                  <a:t>Robustness to post-processing</a:t>
                </a:r>
              </a:p>
              <a:p>
                <a:pPr lvl="1"/>
                <a:r>
                  <a:rPr kumimoji="1" lang="en-US" altLang="zh-CN" sz="1800" dirty="0"/>
                  <a:t>User can perform </a:t>
                </a:r>
                <a:r>
                  <a:rPr kumimoji="1" lang="en-US" altLang="zh-CN" sz="1800" b="1" dirty="0">
                    <a:solidFill>
                      <a:srgbClr val="C00000"/>
                    </a:solidFill>
                  </a:rPr>
                  <a:t>any operation</a:t>
                </a:r>
                <a:r>
                  <a:rPr kumimoji="1" lang="en-US" altLang="zh-CN" sz="1800" dirty="0">
                    <a:solidFill>
                      <a:srgbClr val="C00000"/>
                    </a:solidFill>
                  </a:rPr>
                  <a:t> </a:t>
                </a:r>
                <a:r>
                  <a:rPr kumimoji="1" lang="en-US" altLang="zh-CN" sz="1800" dirty="0"/>
                  <a:t>on the result of 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</a:rPr>
                  <a:t>M</a:t>
                </a:r>
              </a:p>
              <a:p>
                <a:r>
                  <a:rPr kumimoji="1" lang="en-US" altLang="zh-CN" sz="2000" dirty="0"/>
                  <a:t>Composability</a:t>
                </a:r>
              </a:p>
              <a:p>
                <a:pPr lvl="1"/>
                <a:r>
                  <a:rPr kumimoji="1" lang="en-US" altLang="zh-CN" sz="1800" dirty="0"/>
                  <a:t>Let 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</a:rPr>
                  <a:t>g = (M</a:t>
                </a:r>
                <a:r>
                  <a:rPr kumimoji="1" lang="en-US" altLang="zh-CN" sz="1800" b="1" baseline="-25000" dirty="0">
                    <a:solidFill>
                      <a:schemeClr val="tx1"/>
                    </a:solidFill>
                  </a:rPr>
                  <a:t>1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</a:rPr>
                  <a:t>, … M</a:t>
                </a:r>
                <a:r>
                  <a:rPr kumimoji="1" lang="en-US" altLang="zh-CN" sz="1800" b="1" baseline="-25000" dirty="0">
                    <a:solidFill>
                      <a:schemeClr val="tx1"/>
                    </a:solidFill>
                  </a:rPr>
                  <a:t>n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</a:rPr>
                  <a:t>)</a:t>
                </a:r>
              </a:p>
              <a:p>
                <a:pPr lvl="1"/>
                <a:r>
                  <a:rPr kumimoji="1" lang="en-US" altLang="zh-CN" sz="1800" dirty="0"/>
                  <a:t>If all 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</a:rPr>
                  <a:t>M</a:t>
                </a:r>
                <a:r>
                  <a:rPr kumimoji="1" lang="en-US" altLang="zh-CN" sz="1800" b="1" baseline="-25000" dirty="0">
                    <a:solidFill>
                      <a:schemeClr val="tx1"/>
                    </a:solidFill>
                  </a:rPr>
                  <a:t>i</a:t>
                </a:r>
                <a:r>
                  <a:rPr kumimoji="1" lang="en-US" altLang="zh-CN" sz="1800" dirty="0"/>
                  <a:t> performs on the same 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</a:rPr>
                  <a:t>D</a:t>
                </a:r>
                <a:r>
                  <a:rPr kumimoji="1" lang="en-US" altLang="zh-CN" sz="1800" dirty="0"/>
                  <a:t>, then 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</a:rPr>
                  <a:t>g</a:t>
                </a:r>
                <a:r>
                  <a:rPr kumimoji="1" lang="en-US" altLang="zh-CN" sz="1800" dirty="0"/>
                  <a:t>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𝜺</m:t>
                        </m:r>
                      </m:e>
                      <m:sub>
                        <m:r>
                          <a:rPr kumimoji="1"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kumimoji="1" lang="en-US" altLang="zh-CN" sz="18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kumimoji="1" lang="en-US" altLang="zh-CN" sz="1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…</m:t>
                    </m:r>
                    <m:r>
                      <a:rPr kumimoji="1" lang="en-US" altLang="zh-CN" sz="18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kumimoji="1" lang="en-US" altLang="zh-CN" sz="1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1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𝜺</m:t>
                        </m:r>
                      </m:e>
                      <m:sub>
                        <m:r>
                          <a:rPr kumimoji="1"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𝒏</m:t>
                        </m:r>
                      </m:sub>
                    </m:sSub>
                  </m:oMath>
                </a14:m>
                <a:r>
                  <a:rPr kumimoji="1" lang="en-US" altLang="zh-CN" sz="1800" dirty="0">
                    <a:solidFill>
                      <a:schemeClr val="tx1"/>
                    </a:solidFill>
                  </a:rPr>
                  <a:t>-</a:t>
                </a:r>
                <a:r>
                  <a:rPr kumimoji="1" lang="en-US" altLang="zh-CN" sz="1800" dirty="0"/>
                  <a:t>DP</a:t>
                </a:r>
              </a:p>
              <a:p>
                <a:pPr lvl="1"/>
                <a:r>
                  <a:rPr kumimoji="1" lang="en-US" altLang="zh-CN" sz="1800" dirty="0"/>
                  <a:t>If each 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</a:rPr>
                  <a:t>M</a:t>
                </a:r>
                <a:r>
                  <a:rPr kumimoji="1" lang="en-US" altLang="zh-CN" sz="1800" b="1" baseline="-25000" dirty="0">
                    <a:solidFill>
                      <a:schemeClr val="tx1"/>
                    </a:solidFill>
                  </a:rPr>
                  <a:t>i</a:t>
                </a:r>
                <a:r>
                  <a:rPr kumimoji="1" lang="en-US" altLang="zh-CN" sz="1800" dirty="0"/>
                  <a:t> performs on the 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</a:rPr>
                  <a:t>D</a:t>
                </a:r>
                <a:r>
                  <a:rPr kumimoji="1" lang="en-US" altLang="zh-CN" sz="1800" b="1" baseline="-25000" dirty="0"/>
                  <a:t>i</a:t>
                </a:r>
                <a:r>
                  <a:rPr kumimoji="1" lang="en-US" altLang="zh-CN" sz="1800" dirty="0"/>
                  <a:t>, then 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</a:rPr>
                  <a:t>g</a:t>
                </a:r>
                <a:r>
                  <a:rPr kumimoji="1" lang="en-US" altLang="zh-CN" sz="1800" dirty="0"/>
                  <a:t>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𝒎𝒂𝒙</m:t>
                        </m:r>
                        <m:r>
                          <a:rPr kumimoji="1"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kumimoji="1" lang="en-US" altLang="zh-CN" sz="1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𝜺</m:t>
                        </m:r>
                      </m:e>
                      <m:sub>
                        <m:r>
                          <a:rPr kumimoji="1" lang="en-US" altLang="zh-CN" sz="1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kumimoji="1" lang="en-US" altLang="zh-CN" sz="1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kumimoji="1" lang="en-US" altLang="zh-CN" sz="18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…</m:t>
                    </m:r>
                    <m:r>
                      <a:rPr kumimoji="1" lang="en-US" altLang="zh-CN" sz="1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kumimoji="1"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1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𝜺</m:t>
                        </m:r>
                      </m:e>
                      <m:sub>
                        <m:r>
                          <a:rPr kumimoji="1" lang="en-US" altLang="zh-CN" sz="1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𝒏</m:t>
                        </m:r>
                      </m:sub>
                    </m:sSub>
                    <m:r>
                      <a:rPr kumimoji="1" lang="en-US" altLang="zh-CN" sz="1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kumimoji="1" lang="en-US" altLang="zh-CN" sz="1800" dirty="0">
                    <a:solidFill>
                      <a:schemeClr val="tx1"/>
                    </a:solidFill>
                  </a:rPr>
                  <a:t>-</a:t>
                </a:r>
                <a:r>
                  <a:rPr kumimoji="1" lang="en-US" altLang="zh-CN" sz="1800" dirty="0"/>
                  <a:t>DP</a:t>
                </a:r>
              </a:p>
              <a:p>
                <a:r>
                  <a:rPr kumimoji="1" lang="en-US" altLang="zh-CN" sz="2000" dirty="0"/>
                  <a:t>Group privacy</a:t>
                </a:r>
              </a:p>
              <a:p>
                <a:pPr lvl="1"/>
                <a:r>
                  <a:rPr kumimoji="1" lang="en-US" altLang="zh-CN" sz="1800" dirty="0"/>
                  <a:t>If 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</a:rPr>
                  <a:t>M</a:t>
                </a:r>
                <a:r>
                  <a:rPr kumimoji="1" lang="en-US" altLang="zh-CN" sz="1800" dirty="0"/>
                  <a:t> is </a:t>
                </a:r>
                <a14:m>
                  <m:oMath xmlns:m="http://schemas.openxmlformats.org/officeDocument/2006/math">
                    <m:r>
                      <a:rPr kumimoji="1" lang="en-US" altLang="zh-CN" sz="1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𝜺</m:t>
                    </m:r>
                  </m:oMath>
                </a14:m>
                <a:r>
                  <a:rPr kumimoji="1" lang="en-US" altLang="zh-CN" sz="1800" dirty="0"/>
                  <a:t>-DP for all datasets 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</a:rPr>
                  <a:t>D</a:t>
                </a:r>
                <a:r>
                  <a:rPr kumimoji="1" lang="en-US" altLang="zh-CN" sz="1800" dirty="0"/>
                  <a:t> and 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</a:rPr>
                  <a:t>D</a:t>
                </a:r>
                <a:r>
                  <a:rPr kumimoji="1" lang="en-US" altLang="zh-CN" sz="1800" b="1" baseline="30000" dirty="0">
                    <a:solidFill>
                      <a:schemeClr val="tx1"/>
                    </a:solidFill>
                    <a:latin typeface="+mn-lt"/>
                  </a:rPr>
                  <a:t>’</a:t>
                </a:r>
                <a:r>
                  <a:rPr kumimoji="1" lang="en-US" altLang="zh-CN" sz="1800" dirty="0"/>
                  <a:t> that differ on one elements</a:t>
                </a:r>
              </a:p>
              <a:p>
                <a:pPr lvl="1"/>
                <a:r>
                  <a:rPr kumimoji="1" lang="en-US" altLang="zh-CN" sz="1800" dirty="0"/>
                  <a:t>-&gt; 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</a:rPr>
                  <a:t>M</a:t>
                </a:r>
                <a:r>
                  <a:rPr kumimoji="1" lang="en-US" altLang="zh-CN" sz="1800" dirty="0"/>
                  <a:t> is </a:t>
                </a:r>
                <a14:m>
                  <m:oMath xmlns:m="http://schemas.openxmlformats.org/officeDocument/2006/math">
                    <m:r>
                      <a:rPr kumimoji="1" lang="en-US" altLang="zh-CN" sz="1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𝜺</m:t>
                    </m:r>
                  </m:oMath>
                </a14:m>
                <a:r>
                  <a:rPr kumimoji="1" lang="en-US" altLang="zh-CN" sz="1800" b="1" dirty="0">
                    <a:solidFill>
                      <a:schemeClr val="tx1"/>
                    </a:solidFill>
                  </a:rPr>
                  <a:t>c</a:t>
                </a:r>
                <a:r>
                  <a:rPr kumimoji="1" lang="en-US" altLang="zh-CN" sz="1800" dirty="0"/>
                  <a:t>-DP for all datasets 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</a:rPr>
                  <a:t>D</a:t>
                </a:r>
                <a:r>
                  <a:rPr kumimoji="1" lang="en-US" altLang="zh-CN" sz="1800" dirty="0"/>
                  <a:t> and 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</a:rPr>
                  <a:t>D</a:t>
                </a:r>
                <a:r>
                  <a:rPr kumimoji="1" lang="en-US" altLang="zh-CN" sz="1800" b="1" baseline="30000" dirty="0">
                    <a:solidFill>
                      <a:schemeClr val="tx1"/>
                    </a:solidFill>
                    <a:latin typeface="+mn-lt"/>
                  </a:rPr>
                  <a:t>’</a:t>
                </a:r>
                <a:r>
                  <a:rPr kumimoji="1" lang="en-US" altLang="zh-CN" sz="1800" dirty="0"/>
                  <a:t> that differ on </a:t>
                </a:r>
                <a:r>
                  <a:rPr kumimoji="1" lang="en-US" altLang="zh-CN" sz="1800" b="1" dirty="0"/>
                  <a:t>c</a:t>
                </a:r>
                <a:r>
                  <a:rPr kumimoji="1" lang="en-US" altLang="zh-CN" sz="1800" dirty="0"/>
                  <a:t> elements</a:t>
                </a:r>
              </a:p>
              <a:p>
                <a:pPr lvl="1"/>
                <a:endParaRPr kumimoji="1" lang="en-US" altLang="zh-CN" sz="2000" dirty="0"/>
              </a:p>
            </p:txBody>
          </p:sp>
        </mc:Choice>
        <mc:Fallback xmlns="">
          <p:sp>
            <p:nvSpPr>
              <p:cNvPr id="20" name="内容占位符 2">
                <a:extLst>
                  <a:ext uri="{FF2B5EF4-FFF2-40B4-BE49-F238E27FC236}">
                    <a16:creationId xmlns:a16="http://schemas.microsoft.com/office/drawing/2014/main" id="{8588047F-D544-454D-B52B-31EC2196C9B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73324"/>
                <a:ext cx="8327268" cy="4212810"/>
              </a:xfrm>
              <a:blipFill>
                <a:blip r:embed="rId2"/>
                <a:stretch>
                  <a:fillRect l="-61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41783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" altLang="zh-CN" dirty="0"/>
              <a:t>How to Implement a </a:t>
            </a:r>
            <a:r>
              <a:rPr kumimoji="1" lang="en-US" altLang="zh-CN" dirty="0"/>
              <a:t>DP Algorithm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39</a:t>
            </a:fld>
            <a:endParaRPr lang="zh-CN" altLang="en-US"/>
          </a:p>
        </p:txBody>
      </p:sp>
      <p:sp>
        <p:nvSpPr>
          <p:cNvPr id="20" name="内容占位符 2">
            <a:extLst>
              <a:ext uri="{FF2B5EF4-FFF2-40B4-BE49-F238E27FC236}">
                <a16:creationId xmlns:a16="http://schemas.microsoft.com/office/drawing/2014/main" id="{8588047F-D544-454D-B52B-31EC2196C9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73324"/>
            <a:ext cx="8327268" cy="3394472"/>
          </a:xfrm>
        </p:spPr>
        <p:txBody>
          <a:bodyPr>
            <a:noAutofit/>
          </a:bodyPr>
          <a:lstStyle/>
          <a:p>
            <a:r>
              <a:rPr kumimoji="1" lang="en-US" altLang="zh-CN" sz="2000" dirty="0"/>
              <a:t>Adding noisy to the function that we want to compute</a:t>
            </a:r>
          </a:p>
          <a:p>
            <a:pPr lvl="1"/>
            <a:r>
              <a:rPr kumimoji="1" lang="en-US" altLang="zh-CN" sz="1800" dirty="0"/>
              <a:t>Translate the function </a:t>
            </a:r>
            <a:r>
              <a:rPr kumimoji="1" lang="en-US" altLang="zh-CN" sz="1800" b="1" dirty="0"/>
              <a:t>f</a:t>
            </a:r>
            <a:r>
              <a:rPr kumimoji="1" lang="en-US" altLang="zh-CN" sz="1800" dirty="0"/>
              <a:t> to a </a:t>
            </a:r>
            <a:r>
              <a:rPr kumimoji="1" lang="en-US" altLang="zh-CN" sz="1800" dirty="0">
                <a:solidFill>
                  <a:srgbClr val="0096FF"/>
                </a:solidFill>
              </a:rPr>
              <a:t>random algorithm </a:t>
            </a:r>
            <a:r>
              <a:rPr kumimoji="1" lang="en-US" altLang="zh-CN" sz="1800" b="1" dirty="0"/>
              <a:t>M</a:t>
            </a:r>
          </a:p>
          <a:p>
            <a:r>
              <a:rPr kumimoji="1" lang="en-US" altLang="zh-CN" sz="2000" dirty="0"/>
              <a:t>Existing Mechanism </a:t>
            </a:r>
          </a:p>
          <a:p>
            <a:pPr lvl="1"/>
            <a:r>
              <a:rPr kumimoji="1" lang="en-US" altLang="zh-CN" sz="1800" dirty="0"/>
              <a:t>Laplace mechanism</a:t>
            </a:r>
          </a:p>
          <a:p>
            <a:pPr lvl="1"/>
            <a:r>
              <a:rPr kumimoji="1" lang="en-US" altLang="zh-CN" sz="1800" dirty="0"/>
              <a:t>Gaussian mechanism</a:t>
            </a:r>
          </a:p>
          <a:p>
            <a:pPr lvl="1"/>
            <a:r>
              <a:rPr kumimoji="1" lang="en-US" altLang="zh-CN" sz="1800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928174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/>
              <a:t>When DP is Enabled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40</a:t>
            </a:fld>
            <a:endParaRPr lang="zh-CN" altLang="en-US"/>
          </a:p>
        </p:txBody>
      </p:sp>
      <p:sp>
        <p:nvSpPr>
          <p:cNvPr id="14" name="内容占位符 2">
            <a:extLst>
              <a:ext uri="{FF2B5EF4-FFF2-40B4-BE49-F238E27FC236}">
                <a16:creationId xmlns:a16="http://schemas.microsoft.com/office/drawing/2014/main" id="{D3248E59-1E5A-7C4D-83BB-ACE9B7D54888}"/>
              </a:ext>
            </a:extLst>
          </p:cNvPr>
          <p:cNvSpPr txBox="1">
            <a:spLocks/>
          </p:cNvSpPr>
          <p:nvPr/>
        </p:nvSpPr>
        <p:spPr>
          <a:xfrm>
            <a:off x="171822" y="3441860"/>
            <a:ext cx="8229600" cy="25584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zh-CN" sz="1800" dirty="0"/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F6AB34D9-4438-734F-A586-BA30E0702F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1944" y="2961071"/>
            <a:ext cx="725007" cy="983938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A86D3997-FBF2-174F-BC32-FC6955F1AA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0516" y="2921236"/>
            <a:ext cx="756875" cy="1063609"/>
          </a:xfrm>
          <a:prstGeom prst="rect">
            <a:avLst/>
          </a:prstGeom>
        </p:spPr>
      </p:pic>
      <p:graphicFrame>
        <p:nvGraphicFramePr>
          <p:cNvPr id="23" name="表格 22">
            <a:extLst>
              <a:ext uri="{FF2B5EF4-FFF2-40B4-BE49-F238E27FC236}">
                <a16:creationId xmlns:a16="http://schemas.microsoft.com/office/drawing/2014/main" id="{7E6AC1AF-E637-CF42-8861-180466D1492E}"/>
              </a:ext>
            </a:extLst>
          </p:cNvPr>
          <p:cNvGraphicFramePr>
            <a:graphicFrameLocks noGrp="1"/>
          </p:cNvGraphicFramePr>
          <p:nvPr/>
        </p:nvGraphicFramePr>
        <p:xfrm>
          <a:off x="6891447" y="2238129"/>
          <a:ext cx="1996066" cy="170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8033">
                  <a:extLst>
                    <a:ext uri="{9D8B030D-6E8A-4147-A177-3AD203B41FA5}">
                      <a16:colId xmlns:a16="http://schemas.microsoft.com/office/drawing/2014/main" val="2502353561"/>
                    </a:ext>
                  </a:extLst>
                </a:gridCol>
                <a:gridCol w="998033">
                  <a:extLst>
                    <a:ext uri="{9D8B030D-6E8A-4147-A177-3AD203B41FA5}">
                      <a16:colId xmlns:a16="http://schemas.microsoft.com/office/drawing/2014/main" val="1930445365"/>
                    </a:ext>
                  </a:extLst>
                </a:gridCol>
              </a:tblGrid>
              <a:tr h="29361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Name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altLang="zh-CN" sz="1800" b="0" i="0" kern="120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Salary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5486275"/>
                  </a:ext>
                </a:extLst>
              </a:tr>
              <a:tr h="2936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/>
                        <a:t>Alice</a:t>
                      </a:r>
                      <a:endParaRPr lang="en-US" altLang="zh-CN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100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664522"/>
                  </a:ext>
                </a:extLst>
              </a:tr>
              <a:tr h="2936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dirty="0"/>
                        <a:t>Bob</a:t>
                      </a:r>
                      <a:endParaRPr lang="zh-CN" altLang="en-US" sz="1600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80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0628708"/>
                  </a:ext>
                </a:extLst>
              </a:tr>
              <a:tr h="2936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" altLang="zh-CN" sz="1600" baseline="0"/>
                        <a:t>Brown</a:t>
                      </a:r>
                      <a:endParaRPr lang="zh-CN" altLang="en-US" sz="16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200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56974"/>
                  </a:ext>
                </a:extLst>
              </a:tr>
              <a:tr h="2936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aseline="0"/>
                        <a:t>Tom</a:t>
                      </a:r>
                      <a:endParaRPr lang="zh-CN" altLang="en-US" sz="16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120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4960547"/>
                  </a:ext>
                </a:extLst>
              </a:tr>
            </a:tbl>
          </a:graphicData>
        </a:graphic>
      </p:graphicFrame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8113D2FE-6ADE-E04A-984F-EBFE376FD649}"/>
              </a:ext>
            </a:extLst>
          </p:cNvPr>
          <p:cNvCxnSpPr>
            <a:cxnSpLocks/>
          </p:cNvCxnSpPr>
          <p:nvPr/>
        </p:nvCxnSpPr>
        <p:spPr>
          <a:xfrm>
            <a:off x="2592600" y="2786190"/>
            <a:ext cx="293069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19">
            <a:extLst>
              <a:ext uri="{FF2B5EF4-FFF2-40B4-BE49-F238E27FC236}">
                <a16:creationId xmlns:a16="http://schemas.microsoft.com/office/drawing/2014/main" id="{7872062B-D282-974B-8780-B237197EAAFC}"/>
              </a:ext>
            </a:extLst>
          </p:cNvPr>
          <p:cNvSpPr/>
          <p:nvPr/>
        </p:nvSpPr>
        <p:spPr>
          <a:xfrm>
            <a:off x="2221743" y="2425452"/>
            <a:ext cx="3672407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SUM(Salary)</a:t>
            </a:r>
            <a:endParaRPr lang="en-US" altLang="zh-CN" sz="1500" dirty="0">
              <a:latin typeface="Candara"/>
              <a:cs typeface="Candara"/>
            </a:endParaRPr>
          </a:p>
        </p:txBody>
      </p:sp>
      <p:cxnSp>
        <p:nvCxnSpPr>
          <p:cNvPr id="26" name="直线箭头连接符 25">
            <a:extLst>
              <a:ext uri="{FF2B5EF4-FFF2-40B4-BE49-F238E27FC236}">
                <a16:creationId xmlns:a16="http://schemas.microsoft.com/office/drawing/2014/main" id="{0E75C351-A8BC-4E43-B4F4-B15FA0CD9488}"/>
              </a:ext>
            </a:extLst>
          </p:cNvPr>
          <p:cNvCxnSpPr>
            <a:cxnSpLocks/>
          </p:cNvCxnSpPr>
          <p:nvPr/>
        </p:nvCxnSpPr>
        <p:spPr>
          <a:xfrm>
            <a:off x="2592600" y="3157392"/>
            <a:ext cx="2930695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19">
            <a:extLst>
              <a:ext uri="{FF2B5EF4-FFF2-40B4-BE49-F238E27FC236}">
                <a16:creationId xmlns:a16="http://schemas.microsoft.com/office/drawing/2014/main" id="{83B048AC-911A-0545-9094-0896F0D0D9A5}"/>
              </a:ext>
            </a:extLst>
          </p:cNvPr>
          <p:cNvSpPr/>
          <p:nvPr/>
        </p:nvSpPr>
        <p:spPr>
          <a:xfrm>
            <a:off x="2592600" y="2808514"/>
            <a:ext cx="2930695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~480</a:t>
            </a:r>
            <a:endParaRPr lang="en-US" altLang="zh-CN" sz="1500" dirty="0">
              <a:latin typeface="Candara"/>
              <a:cs typeface="Candara"/>
            </a:endParaRPr>
          </a:p>
        </p:txBody>
      </p:sp>
      <p:cxnSp>
        <p:nvCxnSpPr>
          <p:cNvPr id="12" name="直线箭头连接符 11">
            <a:extLst>
              <a:ext uri="{FF2B5EF4-FFF2-40B4-BE49-F238E27FC236}">
                <a16:creationId xmlns:a16="http://schemas.microsoft.com/office/drawing/2014/main" id="{E4382F3B-671C-C044-97EC-807DA4490A7E}"/>
              </a:ext>
            </a:extLst>
          </p:cNvPr>
          <p:cNvCxnSpPr>
            <a:cxnSpLocks/>
          </p:cNvCxnSpPr>
          <p:nvPr/>
        </p:nvCxnSpPr>
        <p:spPr>
          <a:xfrm>
            <a:off x="2592600" y="3593173"/>
            <a:ext cx="293069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9">
            <a:extLst>
              <a:ext uri="{FF2B5EF4-FFF2-40B4-BE49-F238E27FC236}">
                <a16:creationId xmlns:a16="http://schemas.microsoft.com/office/drawing/2014/main" id="{39A91DAA-DE4E-164C-8DDA-79F4C9FC2379}"/>
              </a:ext>
            </a:extLst>
          </p:cNvPr>
          <p:cNvSpPr/>
          <p:nvPr/>
        </p:nvSpPr>
        <p:spPr>
          <a:xfrm>
            <a:off x="2221743" y="3232435"/>
            <a:ext cx="3672407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SUM(Salary) where Name != “Tom”</a:t>
            </a:r>
            <a:endParaRPr lang="en-US" altLang="zh-CN" sz="1500" dirty="0">
              <a:latin typeface="Candara"/>
              <a:cs typeface="Candara"/>
            </a:endParaRPr>
          </a:p>
        </p:txBody>
      </p:sp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5E5F86E2-5D98-EC4C-9CBD-B8B5010E5203}"/>
              </a:ext>
            </a:extLst>
          </p:cNvPr>
          <p:cNvCxnSpPr>
            <a:cxnSpLocks/>
          </p:cNvCxnSpPr>
          <p:nvPr/>
        </p:nvCxnSpPr>
        <p:spPr>
          <a:xfrm>
            <a:off x="2592600" y="3964375"/>
            <a:ext cx="2930695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9">
            <a:extLst>
              <a:ext uri="{FF2B5EF4-FFF2-40B4-BE49-F238E27FC236}">
                <a16:creationId xmlns:a16="http://schemas.microsoft.com/office/drawing/2014/main" id="{49D58F42-D0CF-4E43-9786-386EC1F2196C}"/>
              </a:ext>
            </a:extLst>
          </p:cNvPr>
          <p:cNvSpPr/>
          <p:nvPr/>
        </p:nvSpPr>
        <p:spPr>
          <a:xfrm>
            <a:off x="2592600" y="3615497"/>
            <a:ext cx="2930695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~480</a:t>
            </a:r>
            <a:endParaRPr lang="en-US" altLang="zh-CN" sz="1500" dirty="0">
              <a:latin typeface="Candara"/>
              <a:cs typeface="Candara"/>
            </a:endParaRPr>
          </a:p>
        </p:txBody>
      </p:sp>
      <p:sp>
        <p:nvSpPr>
          <p:cNvPr id="19" name="椭圆形标注 18">
            <a:extLst>
              <a:ext uri="{FF2B5EF4-FFF2-40B4-BE49-F238E27FC236}">
                <a16:creationId xmlns:a16="http://schemas.microsoft.com/office/drawing/2014/main" id="{F69B8702-635B-8D45-90B8-65F3F7AE2FF2}"/>
              </a:ext>
            </a:extLst>
          </p:cNvPr>
          <p:cNvSpPr/>
          <p:nvPr/>
        </p:nvSpPr>
        <p:spPr>
          <a:xfrm>
            <a:off x="15191" y="1930541"/>
            <a:ext cx="1944216" cy="855649"/>
          </a:xfrm>
          <a:prstGeom prst="wedgeEllipseCallout">
            <a:avLst>
              <a:gd name="adj1" fmla="val 46734"/>
              <a:gd name="adj2" fmla="val 81458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…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0788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7" grpId="0"/>
      <p:bldP spid="13" grpId="0"/>
      <p:bldP spid="18" grpId="0"/>
      <p:bldP spid="19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F7849090-B857-3143-9D25-5ED5FB698E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Secret</a:t>
            </a:r>
            <a:r>
              <a:rPr lang="zh-CN" altLang="en-US" dirty="0"/>
              <a:t> </a:t>
            </a:r>
            <a:r>
              <a:rPr lang="en-US" altLang="zh-CN" dirty="0"/>
              <a:t>Sharing</a:t>
            </a:r>
            <a:endParaRPr lang="zh-CN" altLang="en-US" dirty="0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82243D02-01CE-3C4E-B537-242E21898A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299108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kumimoji="1" lang="en-US" altLang="zh-CN" sz="3200" dirty="0"/>
              <a:t>Secret Sharing</a:t>
            </a:r>
            <a:endParaRPr kumimoji="1" lang="zh-CN" altLang="en-US" sz="32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C67D792-DCC4-6046-B893-19A61C0020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258084"/>
            <a:ext cx="8061211" cy="3886028"/>
          </a:xfrm>
        </p:spPr>
        <p:txBody>
          <a:bodyPr>
            <a:normAutofit/>
          </a:bodyPr>
          <a:lstStyle/>
          <a:p>
            <a:r>
              <a:rPr kumimoji="1" lang="en-US" altLang="zh-CN" sz="2000" b="0" dirty="0">
                <a:solidFill>
                  <a:schemeClr val="tx1"/>
                </a:solidFill>
                <a:latin typeface="+mn-lt"/>
              </a:rPr>
              <a:t>Introduced by Adi Shamir, 1979</a:t>
            </a:r>
          </a:p>
          <a:p>
            <a:r>
              <a:rPr kumimoji="1" lang="en-US" altLang="zh-CN" sz="2000" b="0" dirty="0">
                <a:solidFill>
                  <a:srgbClr val="C00000"/>
                </a:solidFill>
                <a:latin typeface="+mn-lt"/>
              </a:rPr>
              <a:t>Key Insight: </a:t>
            </a:r>
            <a:r>
              <a:rPr kumimoji="1" lang="en-US" altLang="zh-CN" sz="2000" b="0" dirty="0">
                <a:solidFill>
                  <a:schemeClr val="tx1"/>
                </a:solidFill>
                <a:latin typeface="+mn-lt"/>
              </a:rPr>
              <a:t>One point constructs infinite number of lines, two points construct only one line</a:t>
            </a:r>
          </a:p>
          <a:p>
            <a:r>
              <a:rPr kumimoji="1" lang="en-US" altLang="zh-CN" sz="2000" b="0" dirty="0">
                <a:solidFill>
                  <a:srgbClr val="C00000"/>
                </a:solidFill>
                <a:latin typeface="+mn-lt"/>
              </a:rPr>
              <a:t>Key Idea</a:t>
            </a:r>
            <a:r>
              <a:rPr kumimoji="1" lang="en-US" altLang="zh-CN" sz="2000" b="0" dirty="0">
                <a:latin typeface="+mn-lt"/>
              </a:rPr>
              <a:t>: Split a secret data into </a:t>
            </a:r>
            <a:r>
              <a:rPr kumimoji="1" lang="en-US" altLang="zh-CN" sz="2000" b="0" i="1" dirty="0">
                <a:latin typeface="+mn-lt"/>
              </a:rPr>
              <a:t>n</a:t>
            </a:r>
            <a:r>
              <a:rPr kumimoji="1" lang="en-US" altLang="zh-CN" sz="2000" b="0" dirty="0">
                <a:latin typeface="+mn-lt"/>
              </a:rPr>
              <a:t> shares, at least </a:t>
            </a:r>
            <a:r>
              <a:rPr kumimoji="1" lang="en-US" altLang="zh-CN" sz="2000" b="0" i="1" dirty="0">
                <a:latin typeface="+mn-lt"/>
              </a:rPr>
              <a:t>k</a:t>
            </a:r>
            <a:r>
              <a:rPr kumimoji="1" lang="en-US" altLang="zh-CN" sz="2000" b="0" dirty="0">
                <a:latin typeface="+mn-lt"/>
              </a:rPr>
              <a:t> shares can reconstruct the secret ((</a:t>
            </a:r>
            <a:r>
              <a:rPr kumimoji="1" lang="en-US" altLang="zh-CN" sz="2000" b="0" i="1" dirty="0" err="1">
                <a:latin typeface="+mn-lt"/>
              </a:rPr>
              <a:t>k</a:t>
            </a:r>
            <a:r>
              <a:rPr kumimoji="1" lang="en-US" altLang="zh-CN" sz="2000" b="0" dirty="0" err="1">
                <a:latin typeface="+mn-lt"/>
              </a:rPr>
              <a:t>,</a:t>
            </a:r>
            <a:r>
              <a:rPr kumimoji="1" lang="en-US" altLang="zh-CN" sz="2000" b="0" i="1" dirty="0" err="1">
                <a:latin typeface="+mn-lt"/>
              </a:rPr>
              <a:t>n</a:t>
            </a:r>
            <a:r>
              <a:rPr kumimoji="1" lang="en-US" altLang="zh-CN" sz="2000" b="0" dirty="0">
                <a:latin typeface="+mn-lt"/>
              </a:rPr>
              <a:t>)-SS)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45409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407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kumimoji="1" lang="en-US" altLang="zh-CN" sz="3200" dirty="0"/>
              <a:t>Secret Sharing</a:t>
            </a:r>
            <a:endParaRPr kumimoji="1" lang="zh-CN" altLang="en-US" sz="32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C67D792-DCC4-6046-B893-19A61C0020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7213" y="1233895"/>
            <a:ext cx="4663414" cy="575892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kumimoji="1" lang="en-US" altLang="zh-CN" sz="1800" dirty="0">
                <a:solidFill>
                  <a:srgbClr val="C00000"/>
                </a:solidFill>
                <a:latin typeface="+mn-lt"/>
              </a:rPr>
              <a:t>Secret-Share Creation: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kumimoji="1" lang="en-US" altLang="zh-CN" sz="1600" b="0" dirty="0">
                <a:solidFill>
                  <a:schemeClr val="tx1"/>
                </a:solidFill>
                <a:latin typeface="+mn-lt"/>
              </a:rPr>
              <a:t>(under the assumption that no part will collude)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45409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43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4E79294A-18D8-4CB4-A2B2-B3F4C028D0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3200215"/>
            <a:ext cx="502968" cy="502968"/>
          </a:xfrm>
          <a:prstGeom prst="rect">
            <a:avLst/>
          </a:prstGeom>
        </p:spPr>
      </p:pic>
      <p:sp>
        <p:nvSpPr>
          <p:cNvPr id="7" name="内容占位符 2">
            <a:extLst>
              <a:ext uri="{FF2B5EF4-FFF2-40B4-BE49-F238E27FC236}">
                <a16:creationId xmlns:a16="http://schemas.microsoft.com/office/drawing/2014/main" id="{10F4E624-19C1-4807-81BE-0E413EA5C8B9}"/>
              </a:ext>
            </a:extLst>
          </p:cNvPr>
          <p:cNvSpPr txBox="1">
            <a:spLocks/>
          </p:cNvSpPr>
          <p:nvPr/>
        </p:nvSpPr>
        <p:spPr>
          <a:xfrm>
            <a:off x="1331640" y="2606016"/>
            <a:ext cx="1728192" cy="502968"/>
          </a:xfrm>
          <a:prstGeom prst="rect">
            <a:avLst/>
          </a:prstGeom>
          <a:solidFill>
            <a:srgbClr val="BE384B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2000" b="0" dirty="0">
                <a:solidFill>
                  <a:schemeClr val="bg1"/>
                </a:solidFill>
                <a:latin typeface="+mn-lt"/>
              </a:rPr>
              <a:t>secret data </a:t>
            </a:r>
            <a:r>
              <a:rPr kumimoji="1" lang="en-US" altLang="zh-CN" sz="2000" dirty="0">
                <a:solidFill>
                  <a:schemeClr val="bg1"/>
                </a:solidFill>
                <a:latin typeface="+mn-lt"/>
              </a:rPr>
              <a:t>S</a:t>
            </a:r>
            <a:endParaRPr kumimoji="1" lang="en" altLang="zh-CN" sz="2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8" name="内容占位符 2">
            <a:extLst>
              <a:ext uri="{FF2B5EF4-FFF2-40B4-BE49-F238E27FC236}">
                <a16:creationId xmlns:a16="http://schemas.microsoft.com/office/drawing/2014/main" id="{706A742B-261A-470F-A754-4B9AA0BD8354}"/>
              </a:ext>
            </a:extLst>
          </p:cNvPr>
          <p:cNvSpPr txBox="1">
            <a:spLocks/>
          </p:cNvSpPr>
          <p:nvPr/>
        </p:nvSpPr>
        <p:spPr>
          <a:xfrm>
            <a:off x="1295092" y="3602174"/>
            <a:ext cx="1872208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secret owner</a:t>
            </a:r>
            <a:endParaRPr kumimoji="1" lang="en" altLang="zh-CN" sz="1800" dirty="0">
              <a:latin typeface="+mn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65FA95E0-B01C-4D26-A572-18304530E3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8444" y="1487697"/>
            <a:ext cx="502968" cy="502968"/>
          </a:xfrm>
          <a:prstGeom prst="rect">
            <a:avLst/>
          </a:prstGeom>
        </p:spPr>
      </p:pic>
      <p:sp>
        <p:nvSpPr>
          <p:cNvPr id="10" name="内容占位符 2">
            <a:extLst>
              <a:ext uri="{FF2B5EF4-FFF2-40B4-BE49-F238E27FC236}">
                <a16:creationId xmlns:a16="http://schemas.microsoft.com/office/drawing/2014/main" id="{5498EDB5-130A-4D27-8FF0-60AAFCF57BA9}"/>
              </a:ext>
            </a:extLst>
          </p:cNvPr>
          <p:cNvSpPr txBox="1">
            <a:spLocks/>
          </p:cNvSpPr>
          <p:nvPr/>
        </p:nvSpPr>
        <p:spPr>
          <a:xfrm>
            <a:off x="5874522" y="1890367"/>
            <a:ext cx="849782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part 1</a:t>
            </a:r>
            <a:endParaRPr kumimoji="1" lang="en" altLang="zh-CN" sz="1800" dirty="0">
              <a:latin typeface="+mn-lt"/>
            </a:endParaRPr>
          </a:p>
        </p:txBody>
      </p: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7EBD4152-5491-4BF1-8222-9E3FC14F4389}"/>
              </a:ext>
            </a:extLst>
          </p:cNvPr>
          <p:cNvCxnSpPr>
            <a:cxnSpLocks/>
            <a:stCxn id="7" idx="3"/>
            <a:endCxn id="9" idx="1"/>
          </p:cNvCxnSpPr>
          <p:nvPr/>
        </p:nvCxnSpPr>
        <p:spPr>
          <a:xfrm flipV="1">
            <a:off x="3059832" y="1739181"/>
            <a:ext cx="2978612" cy="1118319"/>
          </a:xfrm>
          <a:prstGeom prst="straightConnector1">
            <a:avLst/>
          </a:prstGeom>
          <a:ln w="15875"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内容占位符 2">
            <a:extLst>
              <a:ext uri="{FF2B5EF4-FFF2-40B4-BE49-F238E27FC236}">
                <a16:creationId xmlns:a16="http://schemas.microsoft.com/office/drawing/2014/main" id="{C5F84AFD-5737-4571-826B-070948F9DAF6}"/>
              </a:ext>
            </a:extLst>
          </p:cNvPr>
          <p:cNvSpPr txBox="1">
            <a:spLocks/>
          </p:cNvSpPr>
          <p:nvPr/>
        </p:nvSpPr>
        <p:spPr>
          <a:xfrm rot="20391546">
            <a:off x="4045106" y="1964156"/>
            <a:ext cx="936104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600" b="0" dirty="0">
                <a:latin typeface="+mn-lt"/>
              </a:rPr>
              <a:t>share 1</a:t>
            </a:r>
            <a:endParaRPr kumimoji="1" lang="en" altLang="zh-CN" sz="1600" dirty="0">
              <a:latin typeface="+mn-lt"/>
            </a:endParaRP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7E8DD912-C57B-4AA4-9BAC-54F0805782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8444" y="2437301"/>
            <a:ext cx="502968" cy="502968"/>
          </a:xfrm>
          <a:prstGeom prst="rect">
            <a:avLst/>
          </a:prstGeom>
        </p:spPr>
      </p:pic>
      <p:sp>
        <p:nvSpPr>
          <p:cNvPr id="19" name="内容占位符 2">
            <a:extLst>
              <a:ext uri="{FF2B5EF4-FFF2-40B4-BE49-F238E27FC236}">
                <a16:creationId xmlns:a16="http://schemas.microsoft.com/office/drawing/2014/main" id="{2406B767-AE64-4D92-BA32-86FE7F71F53E}"/>
              </a:ext>
            </a:extLst>
          </p:cNvPr>
          <p:cNvSpPr txBox="1">
            <a:spLocks/>
          </p:cNvSpPr>
          <p:nvPr/>
        </p:nvSpPr>
        <p:spPr>
          <a:xfrm>
            <a:off x="5827998" y="2838346"/>
            <a:ext cx="933398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part 2</a:t>
            </a:r>
            <a:endParaRPr kumimoji="1" lang="en" altLang="zh-CN" sz="1800" dirty="0">
              <a:latin typeface="+mn-lt"/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2C59950B-71C6-4E22-A18D-7BE7E42819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8444" y="3386905"/>
            <a:ext cx="502968" cy="502968"/>
          </a:xfrm>
          <a:prstGeom prst="rect">
            <a:avLst/>
          </a:prstGeom>
        </p:spPr>
      </p:pic>
      <p:sp>
        <p:nvSpPr>
          <p:cNvPr id="21" name="内容占位符 2">
            <a:extLst>
              <a:ext uri="{FF2B5EF4-FFF2-40B4-BE49-F238E27FC236}">
                <a16:creationId xmlns:a16="http://schemas.microsoft.com/office/drawing/2014/main" id="{CDC6A1AC-9B40-4FE3-8ED9-1FC1CCDAF45F}"/>
              </a:ext>
            </a:extLst>
          </p:cNvPr>
          <p:cNvSpPr txBox="1">
            <a:spLocks/>
          </p:cNvSpPr>
          <p:nvPr/>
        </p:nvSpPr>
        <p:spPr>
          <a:xfrm>
            <a:off x="5838475" y="3795522"/>
            <a:ext cx="902906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part 3</a:t>
            </a:r>
            <a:endParaRPr kumimoji="1" lang="en" altLang="zh-CN" sz="1800" dirty="0">
              <a:latin typeface="+mn-lt"/>
            </a:endParaRP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08F59092-0E07-4D42-8451-EC574B9384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2195" y="4837176"/>
            <a:ext cx="502968" cy="502968"/>
          </a:xfrm>
          <a:prstGeom prst="rect">
            <a:avLst/>
          </a:prstGeom>
        </p:spPr>
      </p:pic>
      <p:sp>
        <p:nvSpPr>
          <p:cNvPr id="23" name="内容占位符 2">
            <a:extLst>
              <a:ext uri="{FF2B5EF4-FFF2-40B4-BE49-F238E27FC236}">
                <a16:creationId xmlns:a16="http://schemas.microsoft.com/office/drawing/2014/main" id="{490384C9-2C1A-4EFC-BD27-A99A0196FA50}"/>
              </a:ext>
            </a:extLst>
          </p:cNvPr>
          <p:cNvSpPr txBox="1">
            <a:spLocks/>
          </p:cNvSpPr>
          <p:nvPr/>
        </p:nvSpPr>
        <p:spPr>
          <a:xfrm>
            <a:off x="5857362" y="5272447"/>
            <a:ext cx="892634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part n</a:t>
            </a:r>
            <a:endParaRPr kumimoji="1" lang="en" altLang="zh-CN" sz="1800" dirty="0">
              <a:latin typeface="+mn-lt"/>
            </a:endParaRPr>
          </a:p>
        </p:txBody>
      </p:sp>
      <p:cxnSp>
        <p:nvCxnSpPr>
          <p:cNvPr id="25" name="直接箭头连接符 24">
            <a:extLst>
              <a:ext uri="{FF2B5EF4-FFF2-40B4-BE49-F238E27FC236}">
                <a16:creationId xmlns:a16="http://schemas.microsoft.com/office/drawing/2014/main" id="{08E3978F-C241-4748-8D65-531F5B4506A8}"/>
              </a:ext>
            </a:extLst>
          </p:cNvPr>
          <p:cNvCxnSpPr>
            <a:cxnSpLocks/>
            <a:stCxn id="7" idx="3"/>
            <a:endCxn id="18" idx="1"/>
          </p:cNvCxnSpPr>
          <p:nvPr/>
        </p:nvCxnSpPr>
        <p:spPr>
          <a:xfrm flipV="1">
            <a:off x="3059832" y="2688785"/>
            <a:ext cx="2978612" cy="168715"/>
          </a:xfrm>
          <a:prstGeom prst="straightConnector1">
            <a:avLst/>
          </a:prstGeom>
          <a:ln w="15875"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箭头连接符 27">
            <a:extLst>
              <a:ext uri="{FF2B5EF4-FFF2-40B4-BE49-F238E27FC236}">
                <a16:creationId xmlns:a16="http://schemas.microsoft.com/office/drawing/2014/main" id="{47A71191-18C9-4E22-8823-9470AE4A5F44}"/>
              </a:ext>
            </a:extLst>
          </p:cNvPr>
          <p:cNvCxnSpPr>
            <a:cxnSpLocks/>
            <a:stCxn id="7" idx="3"/>
            <a:endCxn id="20" idx="1"/>
          </p:cNvCxnSpPr>
          <p:nvPr/>
        </p:nvCxnSpPr>
        <p:spPr>
          <a:xfrm>
            <a:off x="3059832" y="2857500"/>
            <a:ext cx="2978612" cy="780889"/>
          </a:xfrm>
          <a:prstGeom prst="straightConnector1">
            <a:avLst/>
          </a:prstGeom>
          <a:ln w="15875"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箭头连接符 30">
            <a:extLst>
              <a:ext uri="{FF2B5EF4-FFF2-40B4-BE49-F238E27FC236}">
                <a16:creationId xmlns:a16="http://schemas.microsoft.com/office/drawing/2014/main" id="{C774C097-9D5E-4EB0-8A79-7197DB9F73CE}"/>
              </a:ext>
            </a:extLst>
          </p:cNvPr>
          <p:cNvCxnSpPr>
            <a:cxnSpLocks/>
            <a:stCxn id="7" idx="3"/>
            <a:endCxn id="22" idx="1"/>
          </p:cNvCxnSpPr>
          <p:nvPr/>
        </p:nvCxnSpPr>
        <p:spPr>
          <a:xfrm>
            <a:off x="3059832" y="2857500"/>
            <a:ext cx="2992363" cy="2231160"/>
          </a:xfrm>
          <a:prstGeom prst="straightConnector1">
            <a:avLst/>
          </a:prstGeom>
          <a:ln w="15875"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内容占位符 2">
            <a:extLst>
              <a:ext uri="{FF2B5EF4-FFF2-40B4-BE49-F238E27FC236}">
                <a16:creationId xmlns:a16="http://schemas.microsoft.com/office/drawing/2014/main" id="{EF2701DA-5C13-4F8D-BCED-72417CF94F1D}"/>
              </a:ext>
            </a:extLst>
          </p:cNvPr>
          <p:cNvSpPr txBox="1">
            <a:spLocks/>
          </p:cNvSpPr>
          <p:nvPr/>
        </p:nvSpPr>
        <p:spPr>
          <a:xfrm rot="21376961">
            <a:off x="4087961" y="2443394"/>
            <a:ext cx="936104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600" b="0" dirty="0">
                <a:latin typeface="+mn-lt"/>
              </a:rPr>
              <a:t>share 2</a:t>
            </a:r>
            <a:endParaRPr kumimoji="1" lang="en" altLang="zh-CN" sz="1600" dirty="0">
              <a:latin typeface="+mn-lt"/>
            </a:endParaRPr>
          </a:p>
        </p:txBody>
      </p:sp>
      <p:sp>
        <p:nvSpPr>
          <p:cNvPr id="35" name="内容占位符 2">
            <a:extLst>
              <a:ext uri="{FF2B5EF4-FFF2-40B4-BE49-F238E27FC236}">
                <a16:creationId xmlns:a16="http://schemas.microsoft.com/office/drawing/2014/main" id="{5DB78343-A18F-41AC-BFF1-ABDB8D60DAC8}"/>
              </a:ext>
            </a:extLst>
          </p:cNvPr>
          <p:cNvSpPr txBox="1">
            <a:spLocks/>
          </p:cNvSpPr>
          <p:nvPr/>
        </p:nvSpPr>
        <p:spPr>
          <a:xfrm rot="839739">
            <a:off x="4218388" y="2955833"/>
            <a:ext cx="936104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600" b="0" dirty="0">
                <a:latin typeface="+mn-lt"/>
              </a:rPr>
              <a:t>share 3</a:t>
            </a:r>
            <a:endParaRPr kumimoji="1" lang="en" altLang="zh-CN" sz="1600" dirty="0">
              <a:latin typeface="+mn-lt"/>
            </a:endParaRPr>
          </a:p>
        </p:txBody>
      </p:sp>
      <p:sp>
        <p:nvSpPr>
          <p:cNvPr id="36" name="内容占位符 2">
            <a:extLst>
              <a:ext uri="{FF2B5EF4-FFF2-40B4-BE49-F238E27FC236}">
                <a16:creationId xmlns:a16="http://schemas.microsoft.com/office/drawing/2014/main" id="{C7E9AC2D-37A9-4854-8BD5-54AD64B2CF4B}"/>
              </a:ext>
            </a:extLst>
          </p:cNvPr>
          <p:cNvSpPr txBox="1">
            <a:spLocks/>
          </p:cNvSpPr>
          <p:nvPr/>
        </p:nvSpPr>
        <p:spPr>
          <a:xfrm rot="2174247">
            <a:off x="4034343" y="3529666"/>
            <a:ext cx="936104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600" b="0" dirty="0">
                <a:latin typeface="+mn-lt"/>
              </a:rPr>
              <a:t>share n</a:t>
            </a:r>
            <a:endParaRPr kumimoji="1" lang="en" altLang="zh-CN" sz="1600" dirty="0">
              <a:latin typeface="+mn-lt"/>
            </a:endParaRPr>
          </a:p>
        </p:txBody>
      </p:sp>
      <p:sp>
        <p:nvSpPr>
          <p:cNvPr id="39" name="内容占位符 2">
            <a:extLst>
              <a:ext uri="{FF2B5EF4-FFF2-40B4-BE49-F238E27FC236}">
                <a16:creationId xmlns:a16="http://schemas.microsoft.com/office/drawing/2014/main" id="{615DE33E-B2FB-4F0D-92CA-312A137B1225}"/>
              </a:ext>
            </a:extLst>
          </p:cNvPr>
          <p:cNvSpPr txBox="1">
            <a:spLocks/>
          </p:cNvSpPr>
          <p:nvPr/>
        </p:nvSpPr>
        <p:spPr>
          <a:xfrm>
            <a:off x="5848830" y="4244963"/>
            <a:ext cx="902906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…</a:t>
            </a:r>
            <a:endParaRPr kumimoji="1" lang="en" altLang="zh-CN" sz="1800" dirty="0">
              <a:latin typeface="+mn-lt"/>
            </a:endParaRPr>
          </a:p>
        </p:txBody>
      </p:sp>
      <p:sp>
        <p:nvSpPr>
          <p:cNvPr id="5" name="对话气泡: 矩形 4">
            <a:extLst>
              <a:ext uri="{FF2B5EF4-FFF2-40B4-BE49-F238E27FC236}">
                <a16:creationId xmlns:a16="http://schemas.microsoft.com/office/drawing/2014/main" id="{52583336-D4EC-4B61-BB9E-85DC991DDCC2}"/>
              </a:ext>
            </a:extLst>
          </p:cNvPr>
          <p:cNvSpPr/>
          <p:nvPr/>
        </p:nvSpPr>
        <p:spPr>
          <a:xfrm>
            <a:off x="7241073" y="1013942"/>
            <a:ext cx="1750510" cy="1047197"/>
          </a:xfrm>
          <a:prstGeom prst="wedgeRectCallout">
            <a:avLst>
              <a:gd name="adj1" fmla="val -87212"/>
              <a:gd name="adj2" fmla="val 32035"/>
            </a:avLst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Each part cannot learn the secret </a:t>
            </a:r>
            <a:r>
              <a:rPr lang="en-US" altLang="zh-CN" b="1" dirty="0"/>
              <a:t>S</a:t>
            </a:r>
            <a:endParaRPr lang="zh-CN" altLang="en-US" b="1" dirty="0"/>
          </a:p>
        </p:txBody>
      </p:sp>
      <p:sp>
        <p:nvSpPr>
          <p:cNvPr id="26" name="内容占位符 2">
            <a:extLst>
              <a:ext uri="{FF2B5EF4-FFF2-40B4-BE49-F238E27FC236}">
                <a16:creationId xmlns:a16="http://schemas.microsoft.com/office/drawing/2014/main" id="{257EFD9A-E68E-4949-9ADE-31A79BC1F7E2}"/>
              </a:ext>
            </a:extLst>
          </p:cNvPr>
          <p:cNvSpPr txBox="1">
            <a:spLocks/>
          </p:cNvSpPr>
          <p:nvPr/>
        </p:nvSpPr>
        <p:spPr>
          <a:xfrm>
            <a:off x="237838" y="4103842"/>
            <a:ext cx="4104456" cy="8554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kumimoji="1" lang="en-US" altLang="zh-CN" sz="1800" b="0" dirty="0">
                <a:latin typeface="+mn-lt"/>
              </a:rPr>
              <a:t>Mathematical operations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kumimoji="1" lang="en-US" altLang="zh-CN" sz="1800" b="0" dirty="0">
                <a:latin typeface="+mn-lt"/>
              </a:rPr>
              <a:t>f(x) = S + a</a:t>
            </a:r>
            <a:r>
              <a:rPr kumimoji="1" lang="en-US" altLang="zh-CN" sz="1800" b="0" baseline="-25000" dirty="0">
                <a:latin typeface="+mn-lt"/>
              </a:rPr>
              <a:t>1</a:t>
            </a:r>
            <a:r>
              <a:rPr kumimoji="1" lang="en-US" altLang="zh-CN" sz="1800" b="0" dirty="0">
                <a:latin typeface="+mn-lt"/>
              </a:rPr>
              <a:t>x + a</a:t>
            </a:r>
            <a:r>
              <a:rPr kumimoji="1" lang="en-US" altLang="zh-CN" sz="1800" b="0" baseline="-25000" dirty="0">
                <a:latin typeface="+mn-lt"/>
              </a:rPr>
              <a:t>2</a:t>
            </a:r>
            <a:r>
              <a:rPr kumimoji="1" lang="en-US" altLang="zh-CN" sz="1800" b="0" dirty="0">
                <a:latin typeface="+mn-lt"/>
              </a:rPr>
              <a:t>x + ... + a</a:t>
            </a:r>
            <a:r>
              <a:rPr kumimoji="1" lang="en-US" altLang="zh-CN" sz="1800" b="0" baseline="-25000" dirty="0">
                <a:latin typeface="+mn-lt"/>
              </a:rPr>
              <a:t>k-1</a:t>
            </a:r>
            <a:r>
              <a:rPr kumimoji="1" lang="en-US" altLang="zh-CN" sz="1800" b="0" dirty="0">
                <a:latin typeface="+mn-lt"/>
              </a:rPr>
              <a:t>x</a:t>
            </a:r>
            <a:r>
              <a:rPr kumimoji="1" lang="en-US" altLang="zh-CN" sz="1800" b="0" baseline="30000" dirty="0">
                <a:latin typeface="+mn-lt"/>
              </a:rPr>
              <a:t>k-1</a:t>
            </a:r>
            <a:endParaRPr kumimoji="1" lang="en" altLang="zh-CN" sz="1800" baseline="30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8940851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kumimoji="1" lang="en-US" altLang="zh-CN" sz="3200" dirty="0"/>
              <a:t>Secret Sharing</a:t>
            </a:r>
            <a:endParaRPr kumimoji="1" lang="zh-CN" altLang="en-US" sz="32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C67D792-DCC4-6046-B893-19A61C0020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7213" y="1233895"/>
            <a:ext cx="4663414" cy="575892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kumimoji="1" lang="en-US" altLang="zh-CN" sz="1800" dirty="0">
                <a:solidFill>
                  <a:srgbClr val="C00000"/>
                </a:solidFill>
                <a:latin typeface="+mn-lt"/>
              </a:rPr>
              <a:t>Secret Reconstruction: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kumimoji="1" lang="en-US" altLang="zh-CN" sz="1600" b="0" dirty="0">
                <a:solidFill>
                  <a:schemeClr val="tx1"/>
                </a:solidFill>
                <a:latin typeface="+mn-lt"/>
              </a:rPr>
              <a:t>(under the assumption that no part will collude)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45409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44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4E79294A-18D8-4CB4-A2B2-B3F4C028D0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3200215"/>
            <a:ext cx="502968" cy="502968"/>
          </a:xfrm>
          <a:prstGeom prst="rect">
            <a:avLst/>
          </a:prstGeom>
        </p:spPr>
      </p:pic>
      <p:sp>
        <p:nvSpPr>
          <p:cNvPr id="7" name="内容占位符 2">
            <a:extLst>
              <a:ext uri="{FF2B5EF4-FFF2-40B4-BE49-F238E27FC236}">
                <a16:creationId xmlns:a16="http://schemas.microsoft.com/office/drawing/2014/main" id="{10F4E624-19C1-4807-81BE-0E413EA5C8B9}"/>
              </a:ext>
            </a:extLst>
          </p:cNvPr>
          <p:cNvSpPr txBox="1">
            <a:spLocks/>
          </p:cNvSpPr>
          <p:nvPr/>
        </p:nvSpPr>
        <p:spPr>
          <a:xfrm>
            <a:off x="1331640" y="2606016"/>
            <a:ext cx="1728192" cy="502968"/>
          </a:xfrm>
          <a:prstGeom prst="rect">
            <a:avLst/>
          </a:prstGeom>
          <a:solidFill>
            <a:srgbClr val="BE384B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2000" b="0" dirty="0">
                <a:solidFill>
                  <a:schemeClr val="bg1"/>
                </a:solidFill>
                <a:latin typeface="+mn-lt"/>
              </a:rPr>
              <a:t>secret data </a:t>
            </a:r>
            <a:r>
              <a:rPr kumimoji="1" lang="en-US" altLang="zh-CN" sz="2000" dirty="0">
                <a:solidFill>
                  <a:schemeClr val="bg1"/>
                </a:solidFill>
                <a:latin typeface="+mn-lt"/>
              </a:rPr>
              <a:t>S</a:t>
            </a:r>
            <a:endParaRPr kumimoji="1" lang="en" altLang="zh-CN" sz="2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8" name="内容占位符 2">
            <a:extLst>
              <a:ext uri="{FF2B5EF4-FFF2-40B4-BE49-F238E27FC236}">
                <a16:creationId xmlns:a16="http://schemas.microsoft.com/office/drawing/2014/main" id="{706A742B-261A-470F-A754-4B9AA0BD8354}"/>
              </a:ext>
            </a:extLst>
          </p:cNvPr>
          <p:cNvSpPr txBox="1">
            <a:spLocks/>
          </p:cNvSpPr>
          <p:nvPr/>
        </p:nvSpPr>
        <p:spPr>
          <a:xfrm>
            <a:off x="1295092" y="3602174"/>
            <a:ext cx="1872208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secret owner</a:t>
            </a:r>
            <a:endParaRPr kumimoji="1" lang="en" altLang="zh-CN" sz="1800" dirty="0">
              <a:latin typeface="+mn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65FA95E0-B01C-4D26-A572-18304530E3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8444" y="1487697"/>
            <a:ext cx="502968" cy="502968"/>
          </a:xfrm>
          <a:prstGeom prst="rect">
            <a:avLst/>
          </a:prstGeom>
        </p:spPr>
      </p:pic>
      <p:sp>
        <p:nvSpPr>
          <p:cNvPr id="10" name="内容占位符 2">
            <a:extLst>
              <a:ext uri="{FF2B5EF4-FFF2-40B4-BE49-F238E27FC236}">
                <a16:creationId xmlns:a16="http://schemas.microsoft.com/office/drawing/2014/main" id="{5498EDB5-130A-4D27-8FF0-60AAFCF57BA9}"/>
              </a:ext>
            </a:extLst>
          </p:cNvPr>
          <p:cNvSpPr txBox="1">
            <a:spLocks/>
          </p:cNvSpPr>
          <p:nvPr/>
        </p:nvSpPr>
        <p:spPr>
          <a:xfrm>
            <a:off x="5874522" y="1890367"/>
            <a:ext cx="849782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part 1</a:t>
            </a:r>
            <a:endParaRPr kumimoji="1" lang="en" altLang="zh-CN" sz="1800" dirty="0">
              <a:latin typeface="+mn-lt"/>
            </a:endParaRPr>
          </a:p>
        </p:txBody>
      </p: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7EBD4152-5491-4BF1-8222-9E3FC14F4389}"/>
              </a:ext>
            </a:extLst>
          </p:cNvPr>
          <p:cNvCxnSpPr>
            <a:cxnSpLocks/>
            <a:stCxn id="7" idx="3"/>
            <a:endCxn id="9" idx="1"/>
          </p:cNvCxnSpPr>
          <p:nvPr/>
        </p:nvCxnSpPr>
        <p:spPr>
          <a:xfrm flipV="1">
            <a:off x="3059832" y="1739181"/>
            <a:ext cx="2978612" cy="1118319"/>
          </a:xfrm>
          <a:prstGeom prst="straightConnector1">
            <a:avLst/>
          </a:prstGeom>
          <a:ln w="15875"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内容占位符 2">
            <a:extLst>
              <a:ext uri="{FF2B5EF4-FFF2-40B4-BE49-F238E27FC236}">
                <a16:creationId xmlns:a16="http://schemas.microsoft.com/office/drawing/2014/main" id="{C5F84AFD-5737-4571-826B-070948F9DAF6}"/>
              </a:ext>
            </a:extLst>
          </p:cNvPr>
          <p:cNvSpPr txBox="1">
            <a:spLocks/>
          </p:cNvSpPr>
          <p:nvPr/>
        </p:nvSpPr>
        <p:spPr>
          <a:xfrm rot="20391546">
            <a:off x="4045106" y="1964156"/>
            <a:ext cx="936104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600" b="0" dirty="0">
                <a:latin typeface="+mn-lt"/>
              </a:rPr>
              <a:t>share 1</a:t>
            </a:r>
            <a:endParaRPr kumimoji="1" lang="en" altLang="zh-CN" sz="1600" dirty="0">
              <a:latin typeface="+mn-lt"/>
            </a:endParaRP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7E8DD912-C57B-4AA4-9BAC-54F0805782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8444" y="2437301"/>
            <a:ext cx="502968" cy="502968"/>
          </a:xfrm>
          <a:prstGeom prst="rect">
            <a:avLst/>
          </a:prstGeom>
        </p:spPr>
      </p:pic>
      <p:sp>
        <p:nvSpPr>
          <p:cNvPr id="19" name="内容占位符 2">
            <a:extLst>
              <a:ext uri="{FF2B5EF4-FFF2-40B4-BE49-F238E27FC236}">
                <a16:creationId xmlns:a16="http://schemas.microsoft.com/office/drawing/2014/main" id="{2406B767-AE64-4D92-BA32-86FE7F71F53E}"/>
              </a:ext>
            </a:extLst>
          </p:cNvPr>
          <p:cNvSpPr txBox="1">
            <a:spLocks/>
          </p:cNvSpPr>
          <p:nvPr/>
        </p:nvSpPr>
        <p:spPr>
          <a:xfrm>
            <a:off x="5827998" y="2838346"/>
            <a:ext cx="933398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part 2</a:t>
            </a:r>
            <a:endParaRPr kumimoji="1" lang="en" altLang="zh-CN" sz="1800" dirty="0">
              <a:latin typeface="+mn-lt"/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2C59950B-71C6-4E22-A18D-7BE7E42819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8444" y="3386905"/>
            <a:ext cx="502968" cy="502968"/>
          </a:xfrm>
          <a:prstGeom prst="rect">
            <a:avLst/>
          </a:prstGeom>
        </p:spPr>
      </p:pic>
      <p:sp>
        <p:nvSpPr>
          <p:cNvPr id="21" name="内容占位符 2">
            <a:extLst>
              <a:ext uri="{FF2B5EF4-FFF2-40B4-BE49-F238E27FC236}">
                <a16:creationId xmlns:a16="http://schemas.microsoft.com/office/drawing/2014/main" id="{CDC6A1AC-9B40-4FE3-8ED9-1FC1CCDAF45F}"/>
              </a:ext>
            </a:extLst>
          </p:cNvPr>
          <p:cNvSpPr txBox="1">
            <a:spLocks/>
          </p:cNvSpPr>
          <p:nvPr/>
        </p:nvSpPr>
        <p:spPr>
          <a:xfrm>
            <a:off x="5838475" y="3795522"/>
            <a:ext cx="902906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part 3</a:t>
            </a:r>
            <a:endParaRPr kumimoji="1" lang="en" altLang="zh-CN" sz="1800" dirty="0">
              <a:latin typeface="+mn-lt"/>
            </a:endParaRP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08F59092-0E07-4D42-8451-EC574B9384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2195" y="4837176"/>
            <a:ext cx="502968" cy="502968"/>
          </a:xfrm>
          <a:prstGeom prst="rect">
            <a:avLst/>
          </a:prstGeom>
        </p:spPr>
      </p:pic>
      <p:sp>
        <p:nvSpPr>
          <p:cNvPr id="23" name="内容占位符 2">
            <a:extLst>
              <a:ext uri="{FF2B5EF4-FFF2-40B4-BE49-F238E27FC236}">
                <a16:creationId xmlns:a16="http://schemas.microsoft.com/office/drawing/2014/main" id="{490384C9-2C1A-4EFC-BD27-A99A0196FA50}"/>
              </a:ext>
            </a:extLst>
          </p:cNvPr>
          <p:cNvSpPr txBox="1">
            <a:spLocks/>
          </p:cNvSpPr>
          <p:nvPr/>
        </p:nvSpPr>
        <p:spPr>
          <a:xfrm>
            <a:off x="5857362" y="5272447"/>
            <a:ext cx="892634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part n</a:t>
            </a:r>
            <a:endParaRPr kumimoji="1" lang="en" altLang="zh-CN" sz="1800" dirty="0">
              <a:latin typeface="+mn-lt"/>
            </a:endParaRPr>
          </a:p>
        </p:txBody>
      </p:sp>
      <p:cxnSp>
        <p:nvCxnSpPr>
          <p:cNvPr id="25" name="直接箭头连接符 24">
            <a:extLst>
              <a:ext uri="{FF2B5EF4-FFF2-40B4-BE49-F238E27FC236}">
                <a16:creationId xmlns:a16="http://schemas.microsoft.com/office/drawing/2014/main" id="{08E3978F-C241-4748-8D65-531F5B4506A8}"/>
              </a:ext>
            </a:extLst>
          </p:cNvPr>
          <p:cNvCxnSpPr>
            <a:cxnSpLocks/>
            <a:stCxn id="7" idx="3"/>
            <a:endCxn id="18" idx="1"/>
          </p:cNvCxnSpPr>
          <p:nvPr/>
        </p:nvCxnSpPr>
        <p:spPr>
          <a:xfrm flipV="1">
            <a:off x="3059832" y="2688785"/>
            <a:ext cx="2978612" cy="168715"/>
          </a:xfrm>
          <a:prstGeom prst="straightConnector1">
            <a:avLst/>
          </a:prstGeom>
          <a:ln w="15875"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箭头连接符 30">
            <a:extLst>
              <a:ext uri="{FF2B5EF4-FFF2-40B4-BE49-F238E27FC236}">
                <a16:creationId xmlns:a16="http://schemas.microsoft.com/office/drawing/2014/main" id="{C774C097-9D5E-4EB0-8A79-7197DB9F73CE}"/>
              </a:ext>
            </a:extLst>
          </p:cNvPr>
          <p:cNvCxnSpPr>
            <a:cxnSpLocks/>
            <a:stCxn id="7" idx="3"/>
          </p:cNvCxnSpPr>
          <p:nvPr/>
        </p:nvCxnSpPr>
        <p:spPr>
          <a:xfrm>
            <a:off x="3059832" y="2857500"/>
            <a:ext cx="2916870" cy="1623605"/>
          </a:xfrm>
          <a:prstGeom prst="straightConnector1">
            <a:avLst/>
          </a:prstGeom>
          <a:ln w="15875"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内容占位符 2">
            <a:extLst>
              <a:ext uri="{FF2B5EF4-FFF2-40B4-BE49-F238E27FC236}">
                <a16:creationId xmlns:a16="http://schemas.microsoft.com/office/drawing/2014/main" id="{EF2701DA-5C13-4F8D-BCED-72417CF94F1D}"/>
              </a:ext>
            </a:extLst>
          </p:cNvPr>
          <p:cNvSpPr txBox="1">
            <a:spLocks/>
          </p:cNvSpPr>
          <p:nvPr/>
        </p:nvSpPr>
        <p:spPr>
          <a:xfrm rot="21376961">
            <a:off x="4087961" y="2443394"/>
            <a:ext cx="936104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600" b="0" dirty="0">
                <a:latin typeface="+mn-lt"/>
              </a:rPr>
              <a:t>share 2</a:t>
            </a:r>
            <a:endParaRPr kumimoji="1" lang="en" altLang="zh-CN" sz="1600" dirty="0">
              <a:latin typeface="+mn-lt"/>
            </a:endParaRPr>
          </a:p>
        </p:txBody>
      </p:sp>
      <p:sp>
        <p:nvSpPr>
          <p:cNvPr id="36" name="内容占位符 2">
            <a:extLst>
              <a:ext uri="{FF2B5EF4-FFF2-40B4-BE49-F238E27FC236}">
                <a16:creationId xmlns:a16="http://schemas.microsoft.com/office/drawing/2014/main" id="{C7E9AC2D-37A9-4854-8BD5-54AD64B2CF4B}"/>
              </a:ext>
            </a:extLst>
          </p:cNvPr>
          <p:cNvSpPr txBox="1">
            <a:spLocks/>
          </p:cNvSpPr>
          <p:nvPr/>
        </p:nvSpPr>
        <p:spPr>
          <a:xfrm rot="1696903">
            <a:off x="4209868" y="3391418"/>
            <a:ext cx="936104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600" b="0" dirty="0">
                <a:latin typeface="+mn-lt"/>
              </a:rPr>
              <a:t>share k</a:t>
            </a:r>
            <a:endParaRPr kumimoji="1" lang="en" altLang="zh-CN" sz="1600" dirty="0">
              <a:latin typeface="+mn-lt"/>
            </a:endParaRPr>
          </a:p>
        </p:txBody>
      </p:sp>
      <p:sp>
        <p:nvSpPr>
          <p:cNvPr id="39" name="内容占位符 2">
            <a:extLst>
              <a:ext uri="{FF2B5EF4-FFF2-40B4-BE49-F238E27FC236}">
                <a16:creationId xmlns:a16="http://schemas.microsoft.com/office/drawing/2014/main" id="{615DE33E-B2FB-4F0D-92CA-312A137B1225}"/>
              </a:ext>
            </a:extLst>
          </p:cNvPr>
          <p:cNvSpPr txBox="1">
            <a:spLocks/>
          </p:cNvSpPr>
          <p:nvPr/>
        </p:nvSpPr>
        <p:spPr>
          <a:xfrm>
            <a:off x="5848830" y="4244963"/>
            <a:ext cx="902906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…</a:t>
            </a:r>
            <a:endParaRPr kumimoji="1" lang="en" altLang="zh-CN" sz="1800" dirty="0">
              <a:latin typeface="+mn-lt"/>
            </a:endParaRPr>
          </a:p>
        </p:txBody>
      </p:sp>
      <p:sp>
        <p:nvSpPr>
          <p:cNvPr id="5" name="对话气泡: 矩形 4">
            <a:extLst>
              <a:ext uri="{FF2B5EF4-FFF2-40B4-BE49-F238E27FC236}">
                <a16:creationId xmlns:a16="http://schemas.microsoft.com/office/drawing/2014/main" id="{52583336-D4EC-4B61-BB9E-85DC991DDCC2}"/>
              </a:ext>
            </a:extLst>
          </p:cNvPr>
          <p:cNvSpPr/>
          <p:nvPr/>
        </p:nvSpPr>
        <p:spPr>
          <a:xfrm>
            <a:off x="7241073" y="1013942"/>
            <a:ext cx="1750510" cy="1047197"/>
          </a:xfrm>
          <a:prstGeom prst="wedgeRectCallout">
            <a:avLst>
              <a:gd name="adj1" fmla="val -87212"/>
              <a:gd name="adj2" fmla="val 32035"/>
            </a:avLst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Each part cannot learn the secret </a:t>
            </a:r>
            <a:r>
              <a:rPr lang="en-US" altLang="zh-CN" b="1" dirty="0"/>
              <a:t>S</a:t>
            </a:r>
            <a:endParaRPr lang="zh-CN" altLang="en-US" b="1" dirty="0"/>
          </a:p>
        </p:txBody>
      </p:sp>
      <p:sp>
        <p:nvSpPr>
          <p:cNvPr id="26" name="内容占位符 2">
            <a:extLst>
              <a:ext uri="{FF2B5EF4-FFF2-40B4-BE49-F238E27FC236}">
                <a16:creationId xmlns:a16="http://schemas.microsoft.com/office/drawing/2014/main" id="{257EFD9A-E68E-4949-9ADE-31A79BC1F7E2}"/>
              </a:ext>
            </a:extLst>
          </p:cNvPr>
          <p:cNvSpPr txBox="1">
            <a:spLocks/>
          </p:cNvSpPr>
          <p:nvPr/>
        </p:nvSpPr>
        <p:spPr>
          <a:xfrm>
            <a:off x="237838" y="4103842"/>
            <a:ext cx="4104456" cy="8554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kumimoji="1" lang="en-US" altLang="zh-CN" sz="1800" b="0" dirty="0">
                <a:latin typeface="+mn-lt"/>
              </a:rPr>
              <a:t>Lagrange Interpolation</a:t>
            </a:r>
            <a:endParaRPr kumimoji="1" lang="en" altLang="zh-CN" sz="1800" baseline="30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8365903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kumimoji="1" lang="en-US" altLang="zh-CN" sz="3200" dirty="0"/>
              <a:t>Secret Sharing</a:t>
            </a:r>
            <a:endParaRPr kumimoji="1" lang="zh-CN" altLang="en-US" sz="32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C67D792-DCC4-6046-B893-19A61C0020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7213" y="1233895"/>
            <a:ext cx="4663414" cy="575892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kumimoji="1" lang="en-US" altLang="zh-CN" sz="1800" dirty="0">
                <a:solidFill>
                  <a:srgbClr val="C00000"/>
                </a:solidFill>
                <a:latin typeface="+mn-lt"/>
              </a:rPr>
              <a:t>Secret Reconstruction: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kumimoji="1" lang="en-US" altLang="zh-CN" sz="1600" b="0" dirty="0">
                <a:solidFill>
                  <a:schemeClr val="tx1"/>
                </a:solidFill>
                <a:latin typeface="+mn-lt"/>
              </a:rPr>
              <a:t>(under the assumption that no part will collude)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45409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45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4E79294A-18D8-4CB4-A2B2-B3F4C028D0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3200215"/>
            <a:ext cx="502968" cy="502968"/>
          </a:xfrm>
          <a:prstGeom prst="rect">
            <a:avLst/>
          </a:prstGeom>
        </p:spPr>
      </p:pic>
      <p:sp>
        <p:nvSpPr>
          <p:cNvPr id="7" name="内容占位符 2">
            <a:extLst>
              <a:ext uri="{FF2B5EF4-FFF2-40B4-BE49-F238E27FC236}">
                <a16:creationId xmlns:a16="http://schemas.microsoft.com/office/drawing/2014/main" id="{10F4E624-19C1-4807-81BE-0E413EA5C8B9}"/>
              </a:ext>
            </a:extLst>
          </p:cNvPr>
          <p:cNvSpPr txBox="1">
            <a:spLocks/>
          </p:cNvSpPr>
          <p:nvPr/>
        </p:nvSpPr>
        <p:spPr>
          <a:xfrm>
            <a:off x="1331640" y="2606016"/>
            <a:ext cx="1728192" cy="502968"/>
          </a:xfrm>
          <a:prstGeom prst="rect">
            <a:avLst/>
          </a:prstGeom>
          <a:solidFill>
            <a:srgbClr val="BE384B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2000" b="0" dirty="0">
                <a:solidFill>
                  <a:schemeClr val="bg1"/>
                </a:solidFill>
                <a:latin typeface="+mn-lt"/>
              </a:rPr>
              <a:t>secret data </a:t>
            </a:r>
            <a:r>
              <a:rPr kumimoji="1" lang="en-US" altLang="zh-CN" sz="2000" dirty="0">
                <a:solidFill>
                  <a:schemeClr val="bg1"/>
                </a:solidFill>
                <a:latin typeface="+mn-lt"/>
              </a:rPr>
              <a:t>S</a:t>
            </a:r>
            <a:endParaRPr kumimoji="1" lang="en" altLang="zh-CN" sz="2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8" name="内容占位符 2">
            <a:extLst>
              <a:ext uri="{FF2B5EF4-FFF2-40B4-BE49-F238E27FC236}">
                <a16:creationId xmlns:a16="http://schemas.microsoft.com/office/drawing/2014/main" id="{706A742B-261A-470F-A754-4B9AA0BD8354}"/>
              </a:ext>
            </a:extLst>
          </p:cNvPr>
          <p:cNvSpPr txBox="1">
            <a:spLocks/>
          </p:cNvSpPr>
          <p:nvPr/>
        </p:nvSpPr>
        <p:spPr>
          <a:xfrm>
            <a:off x="1295092" y="3602174"/>
            <a:ext cx="1872208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secret owner</a:t>
            </a:r>
            <a:endParaRPr kumimoji="1" lang="en" altLang="zh-CN" sz="1800" dirty="0">
              <a:latin typeface="+mn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65FA95E0-B01C-4D26-A572-18304530E3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8444" y="1487697"/>
            <a:ext cx="502968" cy="502968"/>
          </a:xfrm>
          <a:prstGeom prst="rect">
            <a:avLst/>
          </a:prstGeom>
        </p:spPr>
      </p:pic>
      <p:sp>
        <p:nvSpPr>
          <p:cNvPr id="10" name="内容占位符 2">
            <a:extLst>
              <a:ext uri="{FF2B5EF4-FFF2-40B4-BE49-F238E27FC236}">
                <a16:creationId xmlns:a16="http://schemas.microsoft.com/office/drawing/2014/main" id="{5498EDB5-130A-4D27-8FF0-60AAFCF57BA9}"/>
              </a:ext>
            </a:extLst>
          </p:cNvPr>
          <p:cNvSpPr txBox="1">
            <a:spLocks/>
          </p:cNvSpPr>
          <p:nvPr/>
        </p:nvSpPr>
        <p:spPr>
          <a:xfrm>
            <a:off x="5874522" y="1890367"/>
            <a:ext cx="849782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part 1</a:t>
            </a:r>
            <a:endParaRPr kumimoji="1" lang="en" altLang="zh-CN" sz="1800" dirty="0">
              <a:latin typeface="+mn-lt"/>
            </a:endParaRPr>
          </a:p>
        </p:txBody>
      </p: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7EBD4152-5491-4BF1-8222-9E3FC14F4389}"/>
              </a:ext>
            </a:extLst>
          </p:cNvPr>
          <p:cNvCxnSpPr>
            <a:cxnSpLocks/>
            <a:stCxn id="7" idx="3"/>
            <a:endCxn id="9" idx="1"/>
          </p:cNvCxnSpPr>
          <p:nvPr/>
        </p:nvCxnSpPr>
        <p:spPr>
          <a:xfrm flipV="1">
            <a:off x="3059832" y="1739181"/>
            <a:ext cx="2978612" cy="1118319"/>
          </a:xfrm>
          <a:prstGeom prst="straightConnector1">
            <a:avLst/>
          </a:prstGeom>
          <a:ln w="15875"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内容占位符 2">
            <a:extLst>
              <a:ext uri="{FF2B5EF4-FFF2-40B4-BE49-F238E27FC236}">
                <a16:creationId xmlns:a16="http://schemas.microsoft.com/office/drawing/2014/main" id="{C5F84AFD-5737-4571-826B-070948F9DAF6}"/>
              </a:ext>
            </a:extLst>
          </p:cNvPr>
          <p:cNvSpPr txBox="1">
            <a:spLocks/>
          </p:cNvSpPr>
          <p:nvPr/>
        </p:nvSpPr>
        <p:spPr>
          <a:xfrm rot="20391546">
            <a:off x="4045106" y="1964156"/>
            <a:ext cx="936104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600" b="0" dirty="0">
                <a:latin typeface="+mn-lt"/>
              </a:rPr>
              <a:t>share 1</a:t>
            </a:r>
            <a:endParaRPr kumimoji="1" lang="en" altLang="zh-CN" sz="1600" dirty="0">
              <a:latin typeface="+mn-lt"/>
            </a:endParaRP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7E8DD912-C57B-4AA4-9BAC-54F0805782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8444" y="2437301"/>
            <a:ext cx="502968" cy="502968"/>
          </a:xfrm>
          <a:prstGeom prst="rect">
            <a:avLst/>
          </a:prstGeom>
        </p:spPr>
      </p:pic>
      <p:sp>
        <p:nvSpPr>
          <p:cNvPr id="19" name="内容占位符 2">
            <a:extLst>
              <a:ext uri="{FF2B5EF4-FFF2-40B4-BE49-F238E27FC236}">
                <a16:creationId xmlns:a16="http://schemas.microsoft.com/office/drawing/2014/main" id="{2406B767-AE64-4D92-BA32-86FE7F71F53E}"/>
              </a:ext>
            </a:extLst>
          </p:cNvPr>
          <p:cNvSpPr txBox="1">
            <a:spLocks/>
          </p:cNvSpPr>
          <p:nvPr/>
        </p:nvSpPr>
        <p:spPr>
          <a:xfrm>
            <a:off x="5827998" y="2838346"/>
            <a:ext cx="933398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part 2</a:t>
            </a:r>
            <a:endParaRPr kumimoji="1" lang="en" altLang="zh-CN" sz="1800" dirty="0">
              <a:latin typeface="+mn-lt"/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2C59950B-71C6-4E22-A18D-7BE7E42819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8444" y="3386905"/>
            <a:ext cx="502968" cy="502968"/>
          </a:xfrm>
          <a:prstGeom prst="rect">
            <a:avLst/>
          </a:prstGeom>
        </p:spPr>
      </p:pic>
      <p:sp>
        <p:nvSpPr>
          <p:cNvPr id="21" name="内容占位符 2">
            <a:extLst>
              <a:ext uri="{FF2B5EF4-FFF2-40B4-BE49-F238E27FC236}">
                <a16:creationId xmlns:a16="http://schemas.microsoft.com/office/drawing/2014/main" id="{CDC6A1AC-9B40-4FE3-8ED9-1FC1CCDAF45F}"/>
              </a:ext>
            </a:extLst>
          </p:cNvPr>
          <p:cNvSpPr txBox="1">
            <a:spLocks/>
          </p:cNvSpPr>
          <p:nvPr/>
        </p:nvSpPr>
        <p:spPr>
          <a:xfrm>
            <a:off x="5838475" y="3795522"/>
            <a:ext cx="902906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part 3</a:t>
            </a:r>
            <a:endParaRPr kumimoji="1" lang="en" altLang="zh-CN" sz="1800" dirty="0">
              <a:latin typeface="+mn-lt"/>
            </a:endParaRP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08F59092-0E07-4D42-8451-EC574B9384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2195" y="4837176"/>
            <a:ext cx="502968" cy="502968"/>
          </a:xfrm>
          <a:prstGeom prst="rect">
            <a:avLst/>
          </a:prstGeom>
        </p:spPr>
      </p:pic>
      <p:sp>
        <p:nvSpPr>
          <p:cNvPr id="23" name="内容占位符 2">
            <a:extLst>
              <a:ext uri="{FF2B5EF4-FFF2-40B4-BE49-F238E27FC236}">
                <a16:creationId xmlns:a16="http://schemas.microsoft.com/office/drawing/2014/main" id="{490384C9-2C1A-4EFC-BD27-A99A0196FA50}"/>
              </a:ext>
            </a:extLst>
          </p:cNvPr>
          <p:cNvSpPr txBox="1">
            <a:spLocks/>
          </p:cNvSpPr>
          <p:nvPr/>
        </p:nvSpPr>
        <p:spPr>
          <a:xfrm>
            <a:off x="5857362" y="5272447"/>
            <a:ext cx="892634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part n</a:t>
            </a:r>
            <a:endParaRPr kumimoji="1" lang="en" altLang="zh-CN" sz="1800" dirty="0">
              <a:latin typeface="+mn-lt"/>
            </a:endParaRPr>
          </a:p>
        </p:txBody>
      </p:sp>
      <p:cxnSp>
        <p:nvCxnSpPr>
          <p:cNvPr id="25" name="直接箭头连接符 24">
            <a:extLst>
              <a:ext uri="{FF2B5EF4-FFF2-40B4-BE49-F238E27FC236}">
                <a16:creationId xmlns:a16="http://schemas.microsoft.com/office/drawing/2014/main" id="{08E3978F-C241-4748-8D65-531F5B4506A8}"/>
              </a:ext>
            </a:extLst>
          </p:cNvPr>
          <p:cNvCxnSpPr>
            <a:cxnSpLocks/>
            <a:stCxn id="7" idx="3"/>
            <a:endCxn id="20" idx="1"/>
          </p:cNvCxnSpPr>
          <p:nvPr/>
        </p:nvCxnSpPr>
        <p:spPr>
          <a:xfrm>
            <a:off x="3059832" y="2857500"/>
            <a:ext cx="2978612" cy="780889"/>
          </a:xfrm>
          <a:prstGeom prst="straightConnector1">
            <a:avLst/>
          </a:prstGeom>
          <a:ln w="15875"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箭头连接符 30">
            <a:extLst>
              <a:ext uri="{FF2B5EF4-FFF2-40B4-BE49-F238E27FC236}">
                <a16:creationId xmlns:a16="http://schemas.microsoft.com/office/drawing/2014/main" id="{C774C097-9D5E-4EB0-8A79-7197DB9F73CE}"/>
              </a:ext>
            </a:extLst>
          </p:cNvPr>
          <p:cNvCxnSpPr>
            <a:cxnSpLocks/>
            <a:stCxn id="7" idx="3"/>
          </p:cNvCxnSpPr>
          <p:nvPr/>
        </p:nvCxnSpPr>
        <p:spPr>
          <a:xfrm>
            <a:off x="3059832" y="2857500"/>
            <a:ext cx="2916870" cy="1623605"/>
          </a:xfrm>
          <a:prstGeom prst="straightConnector1">
            <a:avLst/>
          </a:prstGeom>
          <a:ln w="15875"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内容占位符 2">
            <a:extLst>
              <a:ext uri="{FF2B5EF4-FFF2-40B4-BE49-F238E27FC236}">
                <a16:creationId xmlns:a16="http://schemas.microsoft.com/office/drawing/2014/main" id="{EF2701DA-5C13-4F8D-BCED-72417CF94F1D}"/>
              </a:ext>
            </a:extLst>
          </p:cNvPr>
          <p:cNvSpPr txBox="1">
            <a:spLocks/>
          </p:cNvSpPr>
          <p:nvPr/>
        </p:nvSpPr>
        <p:spPr>
          <a:xfrm rot="911882">
            <a:off x="4269577" y="2980535"/>
            <a:ext cx="936104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600" b="0" dirty="0">
                <a:latin typeface="+mn-lt"/>
              </a:rPr>
              <a:t>share 3</a:t>
            </a:r>
            <a:endParaRPr kumimoji="1" lang="en" altLang="zh-CN" sz="1600" dirty="0">
              <a:latin typeface="+mn-lt"/>
            </a:endParaRPr>
          </a:p>
        </p:txBody>
      </p:sp>
      <p:sp>
        <p:nvSpPr>
          <p:cNvPr id="36" name="内容占位符 2">
            <a:extLst>
              <a:ext uri="{FF2B5EF4-FFF2-40B4-BE49-F238E27FC236}">
                <a16:creationId xmlns:a16="http://schemas.microsoft.com/office/drawing/2014/main" id="{C7E9AC2D-37A9-4854-8BD5-54AD64B2CF4B}"/>
              </a:ext>
            </a:extLst>
          </p:cNvPr>
          <p:cNvSpPr txBox="1">
            <a:spLocks/>
          </p:cNvSpPr>
          <p:nvPr/>
        </p:nvSpPr>
        <p:spPr>
          <a:xfrm rot="1760798">
            <a:off x="4194164" y="3406564"/>
            <a:ext cx="936104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600" b="0" dirty="0">
                <a:latin typeface="+mn-lt"/>
              </a:rPr>
              <a:t>share k</a:t>
            </a:r>
            <a:endParaRPr kumimoji="1" lang="en" altLang="zh-CN" sz="1600" dirty="0">
              <a:latin typeface="+mn-lt"/>
            </a:endParaRPr>
          </a:p>
        </p:txBody>
      </p:sp>
      <p:sp>
        <p:nvSpPr>
          <p:cNvPr id="39" name="内容占位符 2">
            <a:extLst>
              <a:ext uri="{FF2B5EF4-FFF2-40B4-BE49-F238E27FC236}">
                <a16:creationId xmlns:a16="http://schemas.microsoft.com/office/drawing/2014/main" id="{615DE33E-B2FB-4F0D-92CA-312A137B1225}"/>
              </a:ext>
            </a:extLst>
          </p:cNvPr>
          <p:cNvSpPr txBox="1">
            <a:spLocks/>
          </p:cNvSpPr>
          <p:nvPr/>
        </p:nvSpPr>
        <p:spPr>
          <a:xfrm>
            <a:off x="5848830" y="4244963"/>
            <a:ext cx="902906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…</a:t>
            </a:r>
            <a:endParaRPr kumimoji="1" lang="en" altLang="zh-CN" sz="1800" dirty="0">
              <a:latin typeface="+mn-lt"/>
            </a:endParaRPr>
          </a:p>
        </p:txBody>
      </p:sp>
      <p:sp>
        <p:nvSpPr>
          <p:cNvPr id="5" name="对话气泡: 矩形 4">
            <a:extLst>
              <a:ext uri="{FF2B5EF4-FFF2-40B4-BE49-F238E27FC236}">
                <a16:creationId xmlns:a16="http://schemas.microsoft.com/office/drawing/2014/main" id="{52583336-D4EC-4B61-BB9E-85DC991DDCC2}"/>
              </a:ext>
            </a:extLst>
          </p:cNvPr>
          <p:cNvSpPr/>
          <p:nvPr/>
        </p:nvSpPr>
        <p:spPr>
          <a:xfrm>
            <a:off x="7241073" y="1013942"/>
            <a:ext cx="1750510" cy="1047197"/>
          </a:xfrm>
          <a:prstGeom prst="wedgeRectCallout">
            <a:avLst>
              <a:gd name="adj1" fmla="val -87212"/>
              <a:gd name="adj2" fmla="val 32035"/>
            </a:avLst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Each part cannot learn the secret </a:t>
            </a:r>
            <a:r>
              <a:rPr lang="en-US" altLang="zh-CN" b="1" dirty="0"/>
              <a:t>S</a:t>
            </a:r>
            <a:endParaRPr lang="zh-CN" altLang="en-US" b="1" dirty="0"/>
          </a:p>
        </p:txBody>
      </p:sp>
      <p:sp>
        <p:nvSpPr>
          <p:cNvPr id="26" name="内容占位符 2">
            <a:extLst>
              <a:ext uri="{FF2B5EF4-FFF2-40B4-BE49-F238E27FC236}">
                <a16:creationId xmlns:a16="http://schemas.microsoft.com/office/drawing/2014/main" id="{257EFD9A-E68E-4949-9ADE-31A79BC1F7E2}"/>
              </a:ext>
            </a:extLst>
          </p:cNvPr>
          <p:cNvSpPr txBox="1">
            <a:spLocks/>
          </p:cNvSpPr>
          <p:nvPr/>
        </p:nvSpPr>
        <p:spPr>
          <a:xfrm>
            <a:off x="237838" y="4103842"/>
            <a:ext cx="4104456" cy="8554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kumimoji="1" lang="en-US" altLang="zh-CN" sz="1800" b="0" dirty="0">
                <a:latin typeface="+mn-lt"/>
              </a:rPr>
              <a:t>Lagrange Interpolation</a:t>
            </a:r>
            <a:endParaRPr kumimoji="1" lang="en" altLang="zh-CN" sz="1800" baseline="30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854814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kumimoji="1" lang="en-US" altLang="zh-CN" sz="3200" dirty="0"/>
              <a:t>Pros and Cons</a:t>
            </a:r>
            <a:endParaRPr kumimoji="1" lang="zh-CN" altLang="en-US" sz="32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C67D792-DCC4-6046-B893-19A61C0020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255796"/>
            <a:ext cx="8061211" cy="3886028"/>
          </a:xfrm>
        </p:spPr>
        <p:txBody>
          <a:bodyPr>
            <a:normAutofit/>
          </a:bodyPr>
          <a:lstStyle/>
          <a:p>
            <a:r>
              <a:rPr kumimoji="1" lang="en-US" altLang="zh-CN" sz="2000" b="0" dirty="0">
                <a:solidFill>
                  <a:schemeClr val="tx1"/>
                </a:solidFill>
                <a:latin typeface="+mn-lt"/>
              </a:rPr>
              <a:t>An information-theoretically secure protocol (unconditionally secure, independent of adversary's computational capabilities → quantum-safe)</a:t>
            </a:r>
          </a:p>
          <a:p>
            <a:r>
              <a:rPr kumimoji="1" lang="en-US" altLang="zh-CN" sz="2000" b="0" dirty="0">
                <a:solidFill>
                  <a:schemeClr val="tx1"/>
                </a:solidFill>
                <a:latin typeface="+mn-lt"/>
              </a:rPr>
              <a:t>Ideal assumption (At least </a:t>
            </a:r>
            <a:r>
              <a:rPr kumimoji="1" lang="en-US" altLang="zh-CN" sz="2000" b="0" i="1" dirty="0">
                <a:solidFill>
                  <a:schemeClr val="tx1"/>
                </a:solidFill>
                <a:latin typeface="+mn-lt"/>
              </a:rPr>
              <a:t>k</a:t>
            </a:r>
            <a:r>
              <a:rPr kumimoji="1" lang="en-US" altLang="zh-CN" sz="2000" b="0" dirty="0">
                <a:solidFill>
                  <a:schemeClr val="tx1"/>
                </a:solidFill>
                <a:latin typeface="+mn-lt"/>
              </a:rPr>
              <a:t> parts never collude)</a:t>
            </a:r>
          </a:p>
          <a:p>
            <a:r>
              <a:rPr kumimoji="1" lang="en-US" altLang="zh-CN" sz="2000" b="0" dirty="0">
                <a:solidFill>
                  <a:schemeClr val="tx1"/>
                </a:solidFill>
                <a:latin typeface="+mn-lt"/>
              </a:rPr>
              <a:t>Communication overhead </a:t>
            </a:r>
            <a:endParaRPr kumimoji="1" lang="en-US" altLang="zh-CN" sz="2000" b="0" dirty="0">
              <a:latin typeface="+mn-lt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45409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932924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AB5F3CFD-CA4C-274A-BCD9-85ED66AE9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Secure</a:t>
            </a:r>
            <a:r>
              <a:rPr lang="zh-CN" altLang="en-US" dirty="0"/>
              <a:t> </a:t>
            </a:r>
            <a:r>
              <a:rPr lang="en-US" altLang="zh-CN" dirty="0"/>
              <a:t>MPC</a:t>
            </a:r>
            <a:endParaRPr lang="zh-CN" altLang="en-US" dirty="0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955D059E-AEED-F442-B3DC-FBA1B51C6D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Multi-Party</a:t>
            </a:r>
            <a:r>
              <a:rPr lang="zh-CN" altLang="en-US" dirty="0"/>
              <a:t> </a:t>
            </a:r>
            <a:r>
              <a:rPr lang="en-US" altLang="zh-CN" dirty="0"/>
              <a:t>Computing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3707513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对话气泡: 椭圆形 12">
            <a:extLst>
              <a:ext uri="{FF2B5EF4-FFF2-40B4-BE49-F238E27FC236}">
                <a16:creationId xmlns:a16="http://schemas.microsoft.com/office/drawing/2014/main" id="{93BABF0E-6F14-465F-AF89-8FF8C72E8D78}"/>
              </a:ext>
            </a:extLst>
          </p:cNvPr>
          <p:cNvSpPr/>
          <p:nvPr/>
        </p:nvSpPr>
        <p:spPr>
          <a:xfrm>
            <a:off x="2939006" y="1352575"/>
            <a:ext cx="2026735" cy="928861"/>
          </a:xfrm>
          <a:prstGeom prst="wedgeEllipseCallout">
            <a:avLst>
              <a:gd name="adj1" fmla="val -67591"/>
              <a:gd name="adj2" fmla="val 61685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b="1" dirty="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kumimoji="1" lang="en-US" altLang="zh-CN" sz="3200" dirty="0"/>
              <a:t>secure Multi-Party Computation (</a:t>
            </a:r>
            <a:r>
              <a:rPr kumimoji="1" lang="en-US" altLang="zh-CN" sz="3200" dirty="0" err="1"/>
              <a:t>sMPC</a:t>
            </a:r>
            <a:r>
              <a:rPr kumimoji="1" lang="en-US" altLang="zh-CN" sz="3200" dirty="0"/>
              <a:t>)</a:t>
            </a:r>
            <a:endParaRPr kumimoji="1" lang="zh-CN" altLang="en-US" sz="32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C67D792-DCC4-6046-B893-19A61C0020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786" y="3932538"/>
            <a:ext cx="8061211" cy="900442"/>
          </a:xfrm>
        </p:spPr>
        <p:txBody>
          <a:bodyPr>
            <a:normAutofit/>
          </a:bodyPr>
          <a:lstStyle/>
          <a:p>
            <a:r>
              <a:rPr kumimoji="1" lang="en-US" altLang="zh-CN" sz="2000" b="0" dirty="0">
                <a:solidFill>
                  <a:schemeClr val="tx1"/>
                </a:solidFill>
                <a:latin typeface="+mn-lt"/>
              </a:rPr>
              <a:t>Multiple parties (at least 2) work together to calculate a function</a:t>
            </a:r>
          </a:p>
          <a:p>
            <a:pPr lvl="1"/>
            <a:r>
              <a:rPr kumimoji="1" lang="en-US" altLang="zh-CN" sz="1800" b="0" dirty="0">
                <a:solidFill>
                  <a:schemeClr val="tx1"/>
                </a:solidFill>
                <a:latin typeface="+mn-lt"/>
              </a:rPr>
              <a:t>Enforce the </a:t>
            </a:r>
            <a:r>
              <a:rPr kumimoji="1" lang="en-US" altLang="zh-CN" sz="1800" b="1" dirty="0">
                <a:solidFill>
                  <a:schemeClr val="tx1"/>
                </a:solidFill>
                <a:latin typeface="+mn-lt"/>
              </a:rPr>
              <a:t>data privacy</a:t>
            </a:r>
            <a:r>
              <a:rPr kumimoji="1" lang="en-US" altLang="zh-CN" sz="1800" b="0" dirty="0">
                <a:solidFill>
                  <a:schemeClr val="tx1"/>
                </a:solidFill>
                <a:latin typeface="+mn-lt"/>
              </a:rPr>
              <a:t> for each party</a:t>
            </a:r>
            <a:endParaRPr kumimoji="1" lang="en-US" altLang="zh-CN" sz="1800" b="0" dirty="0">
              <a:latin typeface="+mn-lt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45409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48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3BC8C30-5377-4CA5-92BB-D1FA88A9E7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2594" y="2005392"/>
            <a:ext cx="720000" cy="7200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94CE9466-894B-4789-9FCC-7914715D89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3200" y="2016815"/>
            <a:ext cx="720000" cy="720000"/>
          </a:xfrm>
          <a:prstGeom prst="rect">
            <a:avLst/>
          </a:prstGeom>
        </p:spPr>
      </p:pic>
      <p:sp>
        <p:nvSpPr>
          <p:cNvPr id="7" name="对话气泡: 椭圆形 6">
            <a:extLst>
              <a:ext uri="{FF2B5EF4-FFF2-40B4-BE49-F238E27FC236}">
                <a16:creationId xmlns:a16="http://schemas.microsoft.com/office/drawing/2014/main" id="{860C843F-C456-4C71-B3D2-ECED38B47D95}"/>
              </a:ext>
            </a:extLst>
          </p:cNvPr>
          <p:cNvSpPr/>
          <p:nvPr/>
        </p:nvSpPr>
        <p:spPr>
          <a:xfrm>
            <a:off x="239473" y="1365848"/>
            <a:ext cx="1440160" cy="783559"/>
          </a:xfrm>
          <a:prstGeom prst="wedgeEllipseCallout">
            <a:avLst>
              <a:gd name="adj1" fmla="val 65102"/>
              <a:gd name="adj2" fmla="val 53682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I have </a:t>
            </a:r>
            <a:r>
              <a:rPr lang="en-US" altLang="zh-CN" b="1" dirty="0"/>
              <a:t>data</a:t>
            </a:r>
            <a:r>
              <a:rPr lang="en-US" altLang="zh-CN" b="1" baseline="-25000" dirty="0"/>
              <a:t>1</a:t>
            </a:r>
            <a:endParaRPr lang="zh-CN" altLang="en-US" b="1" dirty="0"/>
          </a:p>
        </p:txBody>
      </p:sp>
      <p:sp>
        <p:nvSpPr>
          <p:cNvPr id="8" name="对话气泡: 椭圆形 7">
            <a:extLst>
              <a:ext uri="{FF2B5EF4-FFF2-40B4-BE49-F238E27FC236}">
                <a16:creationId xmlns:a16="http://schemas.microsoft.com/office/drawing/2014/main" id="{1A825723-F96C-4D6B-9BBA-959E75D1E5D7}"/>
              </a:ext>
            </a:extLst>
          </p:cNvPr>
          <p:cNvSpPr/>
          <p:nvPr/>
        </p:nvSpPr>
        <p:spPr>
          <a:xfrm>
            <a:off x="6758212" y="1453050"/>
            <a:ext cx="1440160" cy="720000"/>
          </a:xfrm>
          <a:prstGeom prst="wedgeEllipseCallout">
            <a:avLst>
              <a:gd name="adj1" fmla="val -68155"/>
              <a:gd name="adj2" fmla="val 48149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I have </a:t>
            </a:r>
            <a:r>
              <a:rPr lang="en-US" altLang="zh-CN" b="1" dirty="0"/>
              <a:t>data</a:t>
            </a:r>
            <a:r>
              <a:rPr lang="en-US" altLang="zh-CN" b="1" baseline="-25000" dirty="0"/>
              <a:t>2</a:t>
            </a:r>
            <a:endParaRPr lang="zh-CN" altLang="en-US" b="1" dirty="0"/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1A938378-C5DC-4606-9351-D78F37A62A27}"/>
              </a:ext>
            </a:extLst>
          </p:cNvPr>
          <p:cNvSpPr txBox="1">
            <a:spLocks/>
          </p:cNvSpPr>
          <p:nvPr/>
        </p:nvSpPr>
        <p:spPr>
          <a:xfrm>
            <a:off x="1902594" y="2598786"/>
            <a:ext cx="72000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Alice</a:t>
            </a:r>
            <a:endParaRPr kumimoji="1" lang="en" altLang="zh-CN" sz="1800" dirty="0">
              <a:latin typeface="+mn-lt"/>
            </a:endParaRPr>
          </a:p>
        </p:txBody>
      </p:sp>
      <p:sp>
        <p:nvSpPr>
          <p:cNvPr id="10" name="内容占位符 2">
            <a:extLst>
              <a:ext uri="{FF2B5EF4-FFF2-40B4-BE49-F238E27FC236}">
                <a16:creationId xmlns:a16="http://schemas.microsoft.com/office/drawing/2014/main" id="{94678391-F74F-43AA-BD47-9E2D10BC3B1C}"/>
              </a:ext>
            </a:extLst>
          </p:cNvPr>
          <p:cNvSpPr txBox="1">
            <a:spLocks/>
          </p:cNvSpPr>
          <p:nvPr/>
        </p:nvSpPr>
        <p:spPr>
          <a:xfrm>
            <a:off x="5833200" y="2598701"/>
            <a:ext cx="72008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Bob</a:t>
            </a:r>
            <a:endParaRPr kumimoji="1" lang="en" altLang="zh-CN" sz="1800" dirty="0">
              <a:latin typeface="+mn-lt"/>
            </a:endParaRPr>
          </a:p>
        </p:txBody>
      </p:sp>
      <p:sp>
        <p:nvSpPr>
          <p:cNvPr id="12" name="对话气泡: 椭圆形 11">
            <a:extLst>
              <a:ext uri="{FF2B5EF4-FFF2-40B4-BE49-F238E27FC236}">
                <a16:creationId xmlns:a16="http://schemas.microsoft.com/office/drawing/2014/main" id="{0544FB5D-6925-4334-8A26-BC07B261105F}"/>
              </a:ext>
            </a:extLst>
          </p:cNvPr>
          <p:cNvSpPr/>
          <p:nvPr/>
        </p:nvSpPr>
        <p:spPr>
          <a:xfrm>
            <a:off x="2827606" y="1233256"/>
            <a:ext cx="2600826" cy="1154248"/>
          </a:xfrm>
          <a:prstGeom prst="wedgeEllipseCallout">
            <a:avLst>
              <a:gd name="adj1" fmla="val 60268"/>
              <a:gd name="adj2" fmla="val 40809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We want to calculate </a:t>
            </a:r>
          </a:p>
          <a:p>
            <a:pPr algn="ctr"/>
            <a:r>
              <a:rPr kumimoji="1" lang="en-US" altLang="zh-CN" b="1" dirty="0">
                <a:solidFill>
                  <a:srgbClr val="C1514D"/>
                </a:solidFill>
              </a:rPr>
              <a:t>f(data</a:t>
            </a:r>
            <a:r>
              <a:rPr kumimoji="1" lang="en-US" altLang="zh-CN" b="1" baseline="-25000" dirty="0">
                <a:solidFill>
                  <a:srgbClr val="C1514D"/>
                </a:solidFill>
              </a:rPr>
              <a:t>1</a:t>
            </a:r>
            <a:r>
              <a:rPr kumimoji="1" lang="en-US" altLang="zh-CN" b="1" dirty="0">
                <a:solidFill>
                  <a:srgbClr val="C1514D"/>
                </a:solidFill>
              </a:rPr>
              <a:t>, data</a:t>
            </a:r>
            <a:r>
              <a:rPr kumimoji="1" lang="en-US" altLang="zh-CN" b="1" baseline="-25000" dirty="0">
                <a:solidFill>
                  <a:srgbClr val="C1514D"/>
                </a:solidFill>
              </a:rPr>
              <a:t>2</a:t>
            </a:r>
            <a:r>
              <a:rPr kumimoji="1" lang="en-US" altLang="zh-CN" b="1" dirty="0">
                <a:solidFill>
                  <a:srgbClr val="C1514D"/>
                </a:solidFill>
              </a:rPr>
              <a:t>)</a:t>
            </a:r>
            <a:endParaRPr kumimoji="1" lang="zh-CN" altLang="en-US" b="1" dirty="0">
              <a:solidFill>
                <a:srgbClr val="C151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42291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kumimoji="1" lang="en-US" altLang="zh-CN" sz="3200" dirty="0"/>
              <a:t>Millionaire Problem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45409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49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D6AFED3-AF8C-45B0-8E46-0A7CBB6532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1387093"/>
            <a:ext cx="720000" cy="7200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6A221FEB-37E8-4A6D-AD37-0B2CB4173E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182" y="1383486"/>
            <a:ext cx="720000" cy="720000"/>
          </a:xfrm>
          <a:prstGeom prst="rect">
            <a:avLst/>
          </a:prstGeom>
        </p:spPr>
      </p:pic>
      <p:sp>
        <p:nvSpPr>
          <p:cNvPr id="8" name="内容占位符 2">
            <a:extLst>
              <a:ext uri="{FF2B5EF4-FFF2-40B4-BE49-F238E27FC236}">
                <a16:creationId xmlns:a16="http://schemas.microsoft.com/office/drawing/2014/main" id="{1B459EF5-DA88-4477-80D6-A9501A56D253}"/>
              </a:ext>
            </a:extLst>
          </p:cNvPr>
          <p:cNvSpPr txBox="1">
            <a:spLocks/>
          </p:cNvSpPr>
          <p:nvPr/>
        </p:nvSpPr>
        <p:spPr>
          <a:xfrm>
            <a:off x="1835696" y="1980487"/>
            <a:ext cx="72000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Alice</a:t>
            </a:r>
            <a:endParaRPr kumimoji="1" lang="en" altLang="zh-CN" sz="1800" dirty="0">
              <a:latin typeface="+mn-lt"/>
            </a:endParaRPr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DB8A9369-6A00-4CDE-9C9B-70719F87439A}"/>
              </a:ext>
            </a:extLst>
          </p:cNvPr>
          <p:cNvSpPr txBox="1">
            <a:spLocks/>
          </p:cNvSpPr>
          <p:nvPr/>
        </p:nvSpPr>
        <p:spPr>
          <a:xfrm>
            <a:off x="6278182" y="1965372"/>
            <a:ext cx="72008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Bob</a:t>
            </a:r>
            <a:endParaRPr kumimoji="1" lang="en" altLang="zh-CN" sz="1800" dirty="0">
              <a:latin typeface="+mn-lt"/>
            </a:endParaRPr>
          </a:p>
        </p:txBody>
      </p:sp>
      <p:sp>
        <p:nvSpPr>
          <p:cNvPr id="10" name="内容占位符 2">
            <a:extLst>
              <a:ext uri="{FF2B5EF4-FFF2-40B4-BE49-F238E27FC236}">
                <a16:creationId xmlns:a16="http://schemas.microsoft.com/office/drawing/2014/main" id="{D69E5C70-D6BE-4A82-9E5B-BF4CC623F909}"/>
              </a:ext>
            </a:extLst>
          </p:cNvPr>
          <p:cNvSpPr txBox="1">
            <a:spLocks/>
          </p:cNvSpPr>
          <p:nvPr/>
        </p:nvSpPr>
        <p:spPr>
          <a:xfrm>
            <a:off x="447848" y="2384181"/>
            <a:ext cx="3368056" cy="9089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kumimoji="1" lang="en-US" altLang="zh-CN" sz="1400" dirty="0">
                <a:latin typeface="+mn-lt"/>
              </a:rPr>
              <a:t>Chose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a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random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big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integer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x</a:t>
            </a:r>
          </a:p>
          <a:p>
            <a:pPr lvl="1"/>
            <a:r>
              <a:rPr kumimoji="1" lang="en-US" altLang="zh-CN" sz="1400" dirty="0">
                <a:latin typeface="+mn-lt"/>
              </a:rPr>
              <a:t>K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=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enc{</a:t>
            </a:r>
            <a:r>
              <a:rPr kumimoji="1" lang="en-US" altLang="zh-CN" sz="1400" dirty="0" err="1">
                <a:latin typeface="+mn-lt"/>
              </a:rPr>
              <a:t>Key</a:t>
            </a:r>
            <a:r>
              <a:rPr kumimoji="1" lang="en-US" altLang="zh-CN" sz="1400" baseline="-25000" dirty="0" err="1">
                <a:latin typeface="+mn-lt"/>
              </a:rPr>
              <a:t>pub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of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Bob,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x}</a:t>
            </a:r>
          </a:p>
        </p:txBody>
      </p:sp>
      <p:sp>
        <p:nvSpPr>
          <p:cNvPr id="11" name="内容占位符 2">
            <a:extLst>
              <a:ext uri="{FF2B5EF4-FFF2-40B4-BE49-F238E27FC236}">
                <a16:creationId xmlns:a16="http://schemas.microsoft.com/office/drawing/2014/main" id="{9BAA22A6-4F0E-4F80-9C1A-D7CEBDD81600}"/>
              </a:ext>
            </a:extLst>
          </p:cNvPr>
          <p:cNvSpPr txBox="1">
            <a:spLocks/>
          </p:cNvSpPr>
          <p:nvPr/>
        </p:nvSpPr>
        <p:spPr>
          <a:xfrm>
            <a:off x="5546757" y="2663630"/>
            <a:ext cx="3368056" cy="20551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kumimoji="1" lang="en-US" altLang="zh-CN" sz="1400" dirty="0">
                <a:latin typeface="+mn-lt"/>
              </a:rPr>
              <a:t>Decrypt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with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 err="1">
                <a:latin typeface="+mn-lt"/>
              </a:rPr>
              <a:t>Key</a:t>
            </a:r>
            <a:r>
              <a:rPr kumimoji="1" lang="en-US" altLang="zh-CN" sz="1400" baseline="-25000" dirty="0" err="1">
                <a:latin typeface="+mn-lt"/>
              </a:rPr>
              <a:t>prv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of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Bob ten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number: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c+1,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c+2...c+10,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get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y1,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y2...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y10</a:t>
            </a:r>
          </a:p>
          <a:p>
            <a:pPr lvl="1"/>
            <a:r>
              <a:rPr kumimoji="1" lang="en-US" altLang="zh-CN" sz="1400" dirty="0">
                <a:latin typeface="+mn-lt"/>
              </a:rPr>
              <a:t>Chose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a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prime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number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p</a:t>
            </a:r>
          </a:p>
          <a:p>
            <a:pPr lvl="1"/>
            <a:r>
              <a:rPr kumimoji="1" lang="en-US" altLang="zh-CN" sz="1400" dirty="0">
                <a:latin typeface="+mn-lt"/>
              </a:rPr>
              <a:t>Calculate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d1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=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y1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mod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p</a:t>
            </a:r>
          </a:p>
          <a:p>
            <a:pPr lvl="1"/>
            <a:r>
              <a:rPr kumimoji="1" lang="en-US" altLang="zh-CN" sz="1400" dirty="0">
                <a:latin typeface="+mn-lt"/>
              </a:rPr>
              <a:t>For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n=</a:t>
            </a:r>
            <a:r>
              <a:rPr kumimoji="1" lang="en-US" altLang="zh-CN" sz="1400" dirty="0" err="1">
                <a:latin typeface="+mn-lt"/>
              </a:rPr>
              <a:t>i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to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10,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 err="1">
                <a:latin typeface="+mn-lt"/>
              </a:rPr>
              <a:t>d</a:t>
            </a:r>
            <a:r>
              <a:rPr kumimoji="1" lang="en-US" altLang="zh-CN" sz="1400" baseline="-25000" dirty="0" err="1">
                <a:latin typeface="+mn-lt"/>
              </a:rPr>
              <a:t>n</a:t>
            </a:r>
            <a:r>
              <a:rPr kumimoji="1" lang="en-US" altLang="zh-CN" sz="1400" dirty="0">
                <a:latin typeface="+mn-lt"/>
              </a:rPr>
              <a:t>++,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other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no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change</a:t>
            </a:r>
          </a:p>
        </p:txBody>
      </p:sp>
      <p:sp>
        <p:nvSpPr>
          <p:cNvPr id="12" name="内容占位符 2">
            <a:extLst>
              <a:ext uri="{FF2B5EF4-FFF2-40B4-BE49-F238E27FC236}">
                <a16:creationId xmlns:a16="http://schemas.microsoft.com/office/drawing/2014/main" id="{4F58E160-B522-4AAF-B395-BBD8CC228D3D}"/>
              </a:ext>
            </a:extLst>
          </p:cNvPr>
          <p:cNvSpPr txBox="1">
            <a:spLocks/>
          </p:cNvSpPr>
          <p:nvPr/>
        </p:nvSpPr>
        <p:spPr>
          <a:xfrm>
            <a:off x="447848" y="4748427"/>
            <a:ext cx="3232785" cy="11471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kumimoji="1" lang="en-US" altLang="zh-CN" sz="1400" dirty="0">
                <a:latin typeface="+mn-lt"/>
                <a:ea typeface="等线" panose="02010600030101010101" pitchFamily="2" charset="-122"/>
              </a:rPr>
              <a:t>Check</a:t>
            </a:r>
            <a:r>
              <a:rPr kumimoji="1" lang="zh-CN" altLang="en-US" sz="1400" dirty="0">
                <a:latin typeface="+mn-lt"/>
                <a:ea typeface="等线" panose="02010600030101010101" pitchFamily="2" charset="-122"/>
              </a:rPr>
              <a:t> </a:t>
            </a:r>
            <a:r>
              <a:rPr kumimoji="1" lang="en-US" altLang="zh-CN" sz="1400" dirty="0" err="1">
                <a:latin typeface="+mn-lt"/>
                <a:ea typeface="等线" panose="02010600030101010101" pitchFamily="2" charset="-122"/>
              </a:rPr>
              <a:t>dj</a:t>
            </a:r>
            <a:r>
              <a:rPr kumimoji="1" lang="en-US" altLang="zh-CN" sz="1400" dirty="0">
                <a:latin typeface="+mn-lt"/>
                <a:ea typeface="等线" panose="02010600030101010101" pitchFamily="2" charset="-122"/>
              </a:rPr>
              <a:t>,</a:t>
            </a:r>
            <a:r>
              <a:rPr kumimoji="1" lang="zh-CN" altLang="en-US" sz="1400" dirty="0">
                <a:latin typeface="+mn-lt"/>
                <a:ea typeface="等线" panose="02010600030101010101" pitchFamily="2" charset="-122"/>
              </a:rPr>
              <a:t> </a:t>
            </a:r>
            <a:r>
              <a:rPr kumimoji="1" lang="en-US" altLang="zh-CN" sz="1400" dirty="0">
                <a:latin typeface="+mn-lt"/>
                <a:ea typeface="等线" panose="02010600030101010101" pitchFamily="2" charset="-122"/>
              </a:rPr>
              <a:t>if</a:t>
            </a:r>
            <a:r>
              <a:rPr kumimoji="1" lang="zh-CN" altLang="en-US" sz="1400" dirty="0">
                <a:latin typeface="+mn-lt"/>
                <a:ea typeface="等线" panose="02010600030101010101" pitchFamily="2" charset="-122"/>
              </a:rPr>
              <a:t> </a:t>
            </a:r>
            <a:r>
              <a:rPr kumimoji="1" lang="en-US" altLang="zh-CN" sz="1400" dirty="0" err="1">
                <a:latin typeface="+mn-lt"/>
                <a:ea typeface="等线" panose="02010600030101010101" pitchFamily="2" charset="-122"/>
              </a:rPr>
              <a:t>dj</a:t>
            </a:r>
            <a:r>
              <a:rPr kumimoji="1" lang="zh-CN" altLang="en-US" sz="1400" dirty="0">
                <a:latin typeface="+mn-lt"/>
                <a:ea typeface="等线" panose="02010600030101010101" pitchFamily="2" charset="-122"/>
              </a:rPr>
              <a:t> </a:t>
            </a:r>
            <a:r>
              <a:rPr kumimoji="1" lang="en-US" altLang="zh-CN" sz="1400" dirty="0">
                <a:latin typeface="+mn-lt"/>
                <a:ea typeface="等线" panose="02010600030101010101" pitchFamily="2" charset="-122"/>
              </a:rPr>
              <a:t>==</a:t>
            </a:r>
            <a:r>
              <a:rPr kumimoji="1" lang="zh-CN" altLang="en-US" sz="1400" dirty="0">
                <a:latin typeface="+mn-lt"/>
                <a:ea typeface="等线" panose="02010600030101010101" pitchFamily="2" charset="-122"/>
              </a:rPr>
              <a:t> </a:t>
            </a:r>
            <a:r>
              <a:rPr kumimoji="1" lang="en-US" altLang="zh-CN" sz="1400" dirty="0">
                <a:latin typeface="+mn-lt"/>
                <a:ea typeface="等线" panose="02010600030101010101" pitchFamily="2" charset="-122"/>
              </a:rPr>
              <a:t>x</a:t>
            </a:r>
            <a:r>
              <a:rPr kumimoji="1" lang="zh-CN" altLang="en-US" sz="1400" dirty="0">
                <a:latin typeface="+mn-lt"/>
                <a:ea typeface="等线" panose="02010600030101010101" pitchFamily="2" charset="-122"/>
              </a:rPr>
              <a:t> </a:t>
            </a:r>
            <a:r>
              <a:rPr kumimoji="1" lang="en-US" altLang="zh-CN" sz="1400" dirty="0">
                <a:latin typeface="+mn-lt"/>
                <a:ea typeface="等线" panose="02010600030101010101" pitchFamily="2" charset="-122"/>
              </a:rPr>
              <a:t>mod</a:t>
            </a:r>
            <a:r>
              <a:rPr kumimoji="1" lang="zh-CN" altLang="en-US" sz="1400" dirty="0">
                <a:latin typeface="+mn-lt"/>
                <a:ea typeface="等线" panose="02010600030101010101" pitchFamily="2" charset="-122"/>
              </a:rPr>
              <a:t> </a:t>
            </a:r>
            <a:r>
              <a:rPr kumimoji="1" lang="en-US" altLang="zh-CN" sz="1400" dirty="0">
                <a:latin typeface="+mn-lt"/>
                <a:ea typeface="等线" panose="02010600030101010101" pitchFamily="2" charset="-122"/>
              </a:rPr>
              <a:t>p,</a:t>
            </a:r>
            <a:r>
              <a:rPr kumimoji="1" lang="zh-CN" altLang="en-US" sz="1400" dirty="0">
                <a:latin typeface="+mn-lt"/>
                <a:ea typeface="等线" panose="02010600030101010101" pitchFamily="2" charset="-122"/>
              </a:rPr>
              <a:t> </a:t>
            </a:r>
            <a:r>
              <a:rPr kumimoji="1" lang="en-US" altLang="zh-CN" sz="1400" dirty="0">
                <a:latin typeface="+mn-lt"/>
                <a:ea typeface="等线" panose="02010600030101010101" pitchFamily="2" charset="-122"/>
              </a:rPr>
              <a:t>then</a:t>
            </a:r>
            <a:r>
              <a:rPr kumimoji="1" lang="zh-CN" altLang="en-US" sz="1400" dirty="0">
                <a:latin typeface="+mn-lt"/>
                <a:ea typeface="等线" panose="02010600030101010101" pitchFamily="2" charset="-122"/>
              </a:rPr>
              <a:t> </a:t>
            </a:r>
            <a:r>
              <a:rPr kumimoji="1" lang="en-US" altLang="zh-CN" sz="1400" dirty="0" err="1">
                <a:latin typeface="+mn-lt"/>
                <a:ea typeface="等线" panose="02010600030101010101" pitchFamily="2" charset="-122"/>
              </a:rPr>
              <a:t>i</a:t>
            </a:r>
            <a:r>
              <a:rPr kumimoji="1" lang="zh-CN" altLang="en-US" sz="1400" dirty="0">
                <a:latin typeface="+mn-lt"/>
                <a:ea typeface="等线" panose="02010600030101010101" pitchFamily="2" charset="-122"/>
              </a:rPr>
              <a:t> </a:t>
            </a:r>
            <a:r>
              <a:rPr kumimoji="1" lang="en-US" altLang="zh-CN" sz="1400" dirty="0">
                <a:latin typeface="+mn-lt"/>
                <a:ea typeface="等线" panose="02010600030101010101" pitchFamily="2" charset="-122"/>
              </a:rPr>
              <a:t>&gt;=</a:t>
            </a:r>
            <a:r>
              <a:rPr kumimoji="1" lang="zh-CN" altLang="en-US" sz="1400" dirty="0">
                <a:latin typeface="+mn-lt"/>
                <a:ea typeface="等线" panose="02010600030101010101" pitchFamily="2" charset="-122"/>
              </a:rPr>
              <a:t> </a:t>
            </a:r>
            <a:r>
              <a:rPr kumimoji="1" lang="en-US" altLang="zh-CN" sz="1400" dirty="0">
                <a:latin typeface="+mn-lt"/>
                <a:ea typeface="等线" panose="02010600030101010101" pitchFamily="2" charset="-122"/>
              </a:rPr>
              <a:t>j;</a:t>
            </a:r>
            <a:r>
              <a:rPr kumimoji="1" lang="zh-CN" altLang="en-US" sz="1400" dirty="0">
                <a:latin typeface="+mn-lt"/>
                <a:ea typeface="等线" panose="02010600030101010101" pitchFamily="2" charset="-122"/>
              </a:rPr>
              <a:t> </a:t>
            </a:r>
            <a:r>
              <a:rPr kumimoji="1" lang="en-US" altLang="zh-CN" sz="1400" dirty="0">
                <a:latin typeface="+mn-lt"/>
                <a:ea typeface="等线" panose="02010600030101010101" pitchFamily="2" charset="-122"/>
              </a:rPr>
              <a:t>else</a:t>
            </a:r>
            <a:r>
              <a:rPr kumimoji="1" lang="zh-CN" altLang="en-US" sz="1400" dirty="0">
                <a:latin typeface="+mn-lt"/>
                <a:ea typeface="等线" panose="02010600030101010101" pitchFamily="2" charset="-122"/>
              </a:rPr>
              <a:t> </a:t>
            </a:r>
            <a:r>
              <a:rPr kumimoji="1" lang="en-US" altLang="zh-CN" sz="1400" dirty="0" err="1">
                <a:latin typeface="+mn-lt"/>
                <a:ea typeface="等线" panose="02010600030101010101" pitchFamily="2" charset="-122"/>
              </a:rPr>
              <a:t>i</a:t>
            </a:r>
            <a:r>
              <a:rPr kumimoji="1" lang="zh-CN" altLang="en-US" sz="1400" dirty="0">
                <a:latin typeface="+mn-lt"/>
                <a:ea typeface="等线" panose="02010600030101010101" pitchFamily="2" charset="-122"/>
              </a:rPr>
              <a:t> </a:t>
            </a:r>
            <a:r>
              <a:rPr kumimoji="1" lang="en-US" altLang="zh-CN" sz="1400" dirty="0">
                <a:latin typeface="+mn-lt"/>
                <a:ea typeface="等线" panose="02010600030101010101" pitchFamily="2" charset="-122"/>
              </a:rPr>
              <a:t>&lt;</a:t>
            </a:r>
            <a:r>
              <a:rPr kumimoji="1" lang="zh-CN" altLang="en-US" sz="1400" dirty="0">
                <a:latin typeface="+mn-lt"/>
                <a:ea typeface="等线" panose="02010600030101010101" pitchFamily="2" charset="-122"/>
              </a:rPr>
              <a:t> </a:t>
            </a:r>
            <a:r>
              <a:rPr kumimoji="1" lang="en-US" altLang="zh-CN" sz="1400" dirty="0">
                <a:latin typeface="+mn-lt"/>
                <a:ea typeface="等线" panose="02010600030101010101" pitchFamily="2" charset="-122"/>
              </a:rPr>
              <a:t>j</a:t>
            </a:r>
            <a:endParaRPr kumimoji="1" lang="zh-CN" altLang="en-US" sz="1400" dirty="0">
              <a:latin typeface="+mn-lt"/>
              <a:ea typeface="等线" panose="02010600030101010101" pitchFamily="2" charset="-122"/>
            </a:endParaRPr>
          </a:p>
        </p:txBody>
      </p: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91B67E5C-570D-42E7-8FE7-E5B051B08EF2}"/>
              </a:ext>
            </a:extLst>
          </p:cNvPr>
          <p:cNvCxnSpPr>
            <a:cxnSpLocks/>
          </p:cNvCxnSpPr>
          <p:nvPr/>
        </p:nvCxnSpPr>
        <p:spPr>
          <a:xfrm flipV="1">
            <a:off x="3376344" y="3183266"/>
            <a:ext cx="2232248" cy="1"/>
          </a:xfrm>
          <a:prstGeom prst="straightConnector1">
            <a:avLst/>
          </a:prstGeom>
          <a:ln w="15875">
            <a:solidFill>
              <a:schemeClr val="tx1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内容占位符 2">
            <a:extLst>
              <a:ext uri="{FF2B5EF4-FFF2-40B4-BE49-F238E27FC236}">
                <a16:creationId xmlns:a16="http://schemas.microsoft.com/office/drawing/2014/main" id="{B6EC289A-8F9C-48A8-A29F-D82F9C9DA51A}"/>
              </a:ext>
            </a:extLst>
          </p:cNvPr>
          <p:cNvSpPr txBox="1">
            <a:spLocks/>
          </p:cNvSpPr>
          <p:nvPr/>
        </p:nvSpPr>
        <p:spPr>
          <a:xfrm>
            <a:off x="4127849" y="2790597"/>
            <a:ext cx="1180283" cy="3843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c=K-j</a:t>
            </a:r>
          </a:p>
        </p:txBody>
      </p:sp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5BF8E088-264D-49AA-A153-6DE46EAF4831}"/>
              </a:ext>
            </a:extLst>
          </p:cNvPr>
          <p:cNvCxnSpPr>
            <a:cxnSpLocks/>
          </p:cNvCxnSpPr>
          <p:nvPr/>
        </p:nvCxnSpPr>
        <p:spPr>
          <a:xfrm flipV="1">
            <a:off x="3376344" y="4705240"/>
            <a:ext cx="2232248" cy="1"/>
          </a:xfrm>
          <a:prstGeom prst="straightConnector1">
            <a:avLst/>
          </a:prstGeom>
          <a:ln w="15875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内容占位符 2">
            <a:extLst>
              <a:ext uri="{FF2B5EF4-FFF2-40B4-BE49-F238E27FC236}">
                <a16:creationId xmlns:a16="http://schemas.microsoft.com/office/drawing/2014/main" id="{FEED0728-9311-4FE2-8A3F-5B53124E0778}"/>
              </a:ext>
            </a:extLst>
          </p:cNvPr>
          <p:cNvSpPr txBox="1">
            <a:spLocks/>
          </p:cNvSpPr>
          <p:nvPr/>
        </p:nvSpPr>
        <p:spPr>
          <a:xfrm>
            <a:off x="4084542" y="4320845"/>
            <a:ext cx="1180283" cy="3843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d</a:t>
            </a:r>
            <a:r>
              <a:rPr lang="en-US" altLang="zh-CN" sz="1400" baseline="-25000" dirty="0">
                <a:solidFill>
                  <a:schemeClr val="tx1"/>
                </a:solidFill>
                <a:latin typeface="+mn-lt"/>
              </a:rPr>
              <a:t>1</a:t>
            </a: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 to d</a:t>
            </a:r>
            <a:r>
              <a:rPr lang="en-US" altLang="zh-CN" sz="1400" baseline="-25000" dirty="0">
                <a:solidFill>
                  <a:schemeClr val="tx1"/>
                </a:solidFill>
                <a:latin typeface="+mn-lt"/>
              </a:rPr>
              <a:t>10</a:t>
            </a:r>
          </a:p>
        </p:txBody>
      </p:sp>
      <p:sp>
        <p:nvSpPr>
          <p:cNvPr id="20" name="内容占位符 2">
            <a:extLst>
              <a:ext uri="{FF2B5EF4-FFF2-40B4-BE49-F238E27FC236}">
                <a16:creationId xmlns:a16="http://schemas.microsoft.com/office/drawing/2014/main" id="{FFFE3F68-CCF1-420F-8C9C-506E272C4D88}"/>
              </a:ext>
            </a:extLst>
          </p:cNvPr>
          <p:cNvSpPr txBox="1">
            <a:spLocks/>
          </p:cNvSpPr>
          <p:nvPr/>
        </p:nvSpPr>
        <p:spPr>
          <a:xfrm>
            <a:off x="239472" y="941333"/>
            <a:ext cx="7212847" cy="4956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2000" dirty="0">
                <a:latin typeface="+mn-lt"/>
              </a:rPr>
              <a:t>Money: Bob has </a:t>
            </a:r>
            <a:r>
              <a:rPr lang="en-US" altLang="zh-CN" sz="2000" dirty="0" err="1">
                <a:latin typeface="+mn-lt"/>
              </a:rPr>
              <a:t>i</a:t>
            </a:r>
            <a:r>
              <a:rPr lang="en-US" altLang="zh-CN" sz="2000" dirty="0">
                <a:latin typeface="+mn-lt"/>
              </a:rPr>
              <a:t>, Alice has j, </a:t>
            </a:r>
            <a:r>
              <a:rPr lang="en-US" altLang="zh-CN" sz="2000" dirty="0" err="1">
                <a:latin typeface="+mn-lt"/>
              </a:rPr>
              <a:t>i</a:t>
            </a:r>
            <a:r>
              <a:rPr lang="en-US" altLang="zh-CN" sz="2000" dirty="0">
                <a:latin typeface="+mn-lt"/>
              </a:rPr>
              <a:t> and j are between 1 to 10</a:t>
            </a:r>
            <a:endParaRPr lang="en-US" altLang="zh-CN" sz="2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0930274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45409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50</a:t>
            </a:fld>
            <a:endParaRPr lang="zh-CN" altLang="en-US"/>
          </a:p>
        </p:txBody>
      </p:sp>
      <p:sp>
        <p:nvSpPr>
          <p:cNvPr id="7" name="内容占位符 2">
            <a:extLst>
              <a:ext uri="{FF2B5EF4-FFF2-40B4-BE49-F238E27FC236}">
                <a16:creationId xmlns:a16="http://schemas.microsoft.com/office/drawing/2014/main" id="{C2FFAB28-A2DB-4A52-87D7-C71D41CCC530}"/>
              </a:ext>
            </a:extLst>
          </p:cNvPr>
          <p:cNvSpPr txBox="1">
            <a:spLocks/>
          </p:cNvSpPr>
          <p:nvPr/>
        </p:nvSpPr>
        <p:spPr>
          <a:xfrm>
            <a:off x="457200" y="1263689"/>
            <a:ext cx="8229600" cy="41467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>
                <a:solidFill>
                  <a:schemeClr val="tx1"/>
                </a:solidFill>
                <a:latin typeface="+mn-lt"/>
              </a:rPr>
              <a:t>Semi-honest</a:t>
            </a:r>
            <a:r>
              <a:rPr lang="zh-CN" altLang="en-US" sz="20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zh-CN" sz="2000" dirty="0">
                <a:solidFill>
                  <a:schemeClr val="tx1"/>
                </a:solidFill>
                <a:latin typeface="+mn-lt"/>
              </a:rPr>
              <a:t>adversary</a:t>
            </a:r>
          </a:p>
          <a:p>
            <a:pPr lvl="1"/>
            <a:r>
              <a:rPr lang="en-US" altLang="zh-CN" sz="1800" dirty="0">
                <a:solidFill>
                  <a:schemeClr val="tx1"/>
                </a:solidFill>
                <a:latin typeface="+mn-lt"/>
              </a:rPr>
              <a:t>Each party must </a:t>
            </a:r>
            <a:r>
              <a:rPr lang="en-US" altLang="zh-CN" sz="1800" b="1" dirty="0">
                <a:solidFill>
                  <a:schemeClr val="tx1"/>
                </a:solidFill>
                <a:latin typeface="+mn-lt"/>
              </a:rPr>
              <a:t>follow the protocol</a:t>
            </a:r>
          </a:p>
          <a:p>
            <a:r>
              <a:rPr lang="en-US" altLang="zh-CN" sz="2000" dirty="0">
                <a:solidFill>
                  <a:schemeClr val="tx1"/>
                </a:solidFill>
                <a:latin typeface="+mn-lt"/>
              </a:rPr>
              <a:t>Generic protocol</a:t>
            </a:r>
          </a:p>
          <a:p>
            <a:pPr lvl="1"/>
            <a:r>
              <a:rPr lang="en-US" altLang="zh-CN" sz="1800" dirty="0">
                <a:solidFill>
                  <a:schemeClr val="tx1"/>
                </a:solidFill>
                <a:latin typeface="+mn-lt"/>
              </a:rPr>
              <a:t>Can securely compute </a:t>
            </a:r>
            <a:r>
              <a:rPr lang="en-US" altLang="zh-CN" sz="1800" b="1" dirty="0">
                <a:solidFill>
                  <a:schemeClr val="tx1"/>
                </a:solidFill>
                <a:latin typeface="+mn-lt"/>
              </a:rPr>
              <a:t>any functionality</a:t>
            </a:r>
          </a:p>
          <a:p>
            <a:r>
              <a:rPr lang="en-US" altLang="zh-CN" sz="2000" dirty="0">
                <a:solidFill>
                  <a:schemeClr val="tx1"/>
                </a:solidFill>
                <a:latin typeface="+mn-lt"/>
              </a:rPr>
              <a:t>Multi-party computation</a:t>
            </a:r>
          </a:p>
          <a:p>
            <a:pPr lvl="1"/>
            <a:r>
              <a:rPr lang="en-US" altLang="zh-CN" sz="1800" dirty="0">
                <a:solidFill>
                  <a:schemeClr val="tx1"/>
                </a:solidFill>
                <a:latin typeface="+mn-lt"/>
              </a:rPr>
              <a:t>Secret sharing</a:t>
            </a:r>
          </a:p>
          <a:p>
            <a:r>
              <a:rPr lang="en-US" altLang="zh-CN" sz="2000" dirty="0">
                <a:solidFill>
                  <a:schemeClr val="tx1"/>
                </a:solidFill>
                <a:latin typeface="+mn-lt"/>
              </a:rPr>
              <a:t>2-party computation</a:t>
            </a:r>
          </a:p>
          <a:p>
            <a:pPr lvl="1"/>
            <a:r>
              <a:rPr lang="en-US" altLang="zh-CN" sz="1800" dirty="0">
                <a:solidFill>
                  <a:schemeClr val="tx1"/>
                </a:solidFill>
                <a:latin typeface="+mn-lt"/>
              </a:rPr>
              <a:t>GC(Garbled Circuits) + OT(Oblivious Transfer)</a:t>
            </a:r>
            <a:endParaRPr lang="en-US" altLang="zh-CN" sz="1800" dirty="0">
              <a:latin typeface="+mn-lt"/>
            </a:endParaRPr>
          </a:p>
        </p:txBody>
      </p:sp>
      <p:sp>
        <p:nvSpPr>
          <p:cNvPr id="8" name="标题 1">
            <a:extLst>
              <a:ext uri="{FF2B5EF4-FFF2-40B4-BE49-F238E27FC236}">
                <a16:creationId xmlns:a16="http://schemas.microsoft.com/office/drawing/2014/main" id="{B4150F29-8955-4788-9ED3-ED166EB66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kumimoji="1" lang="en-US" altLang="zh-CN" sz="3200" dirty="0"/>
              <a:t>secure Multi-Party Computation (</a:t>
            </a:r>
            <a:r>
              <a:rPr kumimoji="1" lang="en-US" altLang="zh-CN" sz="3200" dirty="0" err="1"/>
              <a:t>sMPC</a:t>
            </a:r>
            <a:r>
              <a:rPr kumimoji="1" lang="en-US" altLang="zh-CN" sz="3200" dirty="0"/>
              <a:t>)</a:t>
            </a:r>
            <a:endParaRPr kumimoji="1"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82921653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/>
              <a:t>Garbled Circuits</a:t>
            </a:r>
            <a:endParaRPr lang="zh-CN" altLang="en-US" sz="32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51</a:t>
            </a:fld>
            <a:endParaRPr lang="zh-CN" altLang="en-US"/>
          </a:p>
        </p:txBody>
      </p:sp>
      <p:sp>
        <p:nvSpPr>
          <p:cNvPr id="12" name="内容占位符 2">
            <a:extLst>
              <a:ext uri="{FF2B5EF4-FFF2-40B4-BE49-F238E27FC236}">
                <a16:creationId xmlns:a16="http://schemas.microsoft.com/office/drawing/2014/main" id="{4EFE94B0-2069-B24E-9E28-E8BD7D26F49B}"/>
              </a:ext>
            </a:extLst>
          </p:cNvPr>
          <p:cNvSpPr txBox="1">
            <a:spLocks/>
          </p:cNvSpPr>
          <p:nvPr/>
        </p:nvSpPr>
        <p:spPr>
          <a:xfrm>
            <a:off x="457200" y="1339344"/>
            <a:ext cx="8229600" cy="41467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>
                <a:solidFill>
                  <a:schemeClr val="tx1"/>
                </a:solidFill>
                <a:latin typeface="+mn-lt"/>
              </a:rPr>
              <a:t>Represent functions as </a:t>
            </a:r>
            <a:r>
              <a:rPr lang="en-US" altLang="zh-CN" sz="2000" b="1" dirty="0">
                <a:solidFill>
                  <a:schemeClr val="tx1"/>
                </a:solidFill>
                <a:latin typeface="+mn-lt"/>
              </a:rPr>
              <a:t>Boolean circuits</a:t>
            </a:r>
          </a:p>
          <a:p>
            <a:pPr lvl="1"/>
            <a:r>
              <a:rPr lang="en-US" altLang="zh-CN" sz="1800" dirty="0">
                <a:solidFill>
                  <a:schemeClr val="tx1"/>
                </a:solidFill>
                <a:latin typeface="+mn-lt"/>
              </a:rPr>
              <a:t>Basic gates: AND, OR, NOT</a:t>
            </a:r>
          </a:p>
          <a:p>
            <a:pPr lvl="1"/>
            <a:r>
              <a:rPr lang="en-US" altLang="zh-CN" sz="1800" dirty="0">
                <a:solidFill>
                  <a:schemeClr val="tx1"/>
                </a:solidFill>
                <a:latin typeface="+mn-lt"/>
              </a:rPr>
              <a:t>Adding numbers</a:t>
            </a:r>
          </a:p>
          <a:p>
            <a:pPr lvl="1"/>
            <a:r>
              <a:rPr lang="en-US" altLang="zh-CN" sz="1800" dirty="0">
                <a:solidFill>
                  <a:schemeClr val="tx1"/>
                </a:solidFill>
                <a:latin typeface="+mn-lt"/>
              </a:rPr>
              <a:t>Comparing numbers</a:t>
            </a:r>
          </a:p>
          <a:p>
            <a:pPr lvl="1"/>
            <a:r>
              <a:rPr lang="en-US" altLang="zh-CN" sz="1800" dirty="0">
                <a:solidFill>
                  <a:schemeClr val="tx1"/>
                </a:solidFill>
                <a:latin typeface="+mn-lt"/>
              </a:rPr>
              <a:t>Multiplying numbers</a:t>
            </a:r>
          </a:p>
          <a:p>
            <a:pPr lvl="1"/>
            <a:r>
              <a:rPr lang="en-US" altLang="zh-CN" sz="1800" dirty="0">
                <a:solidFill>
                  <a:schemeClr val="tx1"/>
                </a:solidFill>
                <a:latin typeface="+mn-lt"/>
              </a:rPr>
              <a:t>Computing AES</a:t>
            </a:r>
          </a:p>
          <a:p>
            <a:r>
              <a:rPr lang="en-US" altLang="zh-CN" sz="2000" dirty="0">
                <a:solidFill>
                  <a:schemeClr val="tx1"/>
                </a:solidFill>
                <a:latin typeface="+mn-lt"/>
              </a:rPr>
              <a:t>Represent input and output as wires</a:t>
            </a:r>
          </a:p>
          <a:p>
            <a:endParaRPr lang="en-US" altLang="zh-CN" sz="2000" dirty="0">
              <a:solidFill>
                <a:schemeClr val="tx1"/>
              </a:solidFill>
              <a:latin typeface="+mn-lt"/>
            </a:endParaRPr>
          </a:p>
          <a:p>
            <a:endParaRPr lang="en-US" altLang="zh-CN" sz="2000" dirty="0">
              <a:solidFill>
                <a:schemeClr val="tx1"/>
              </a:solidFill>
              <a:latin typeface="+mn-lt"/>
            </a:endParaRPr>
          </a:p>
          <a:p>
            <a:endParaRPr lang="en-US" altLang="zh-CN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3768353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6" name="内容占位符 2">
                <a:extLst>
                  <a:ext uri="{FF2B5EF4-FFF2-40B4-BE49-F238E27FC236}">
                    <a16:creationId xmlns:a16="http://schemas.microsoft.com/office/drawing/2014/main" id="{3DDB08E7-90D9-9F4E-B906-F407FB09F38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7200" y="1129308"/>
                <a:ext cx="8003232" cy="4585692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lnSpc>
                    <a:spcPct val="120000"/>
                  </a:lnSpc>
                  <a:spcBef>
                    <a:spcPts val="1200"/>
                  </a:spcBef>
                  <a:buFont typeface="Arial" pitchFamily="34" charset="0"/>
                  <a:buChar char="•"/>
                  <a:defRPr sz="26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1pPr>
                <a:lvl2pPr marL="742950" indent="-28575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charset="0"/>
                  <a:buChar char="•"/>
                  <a:defRPr sz="24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•"/>
                  <a:defRPr sz="20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–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»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2000" b="1" dirty="0">
                    <a:solidFill>
                      <a:schemeClr val="tx1"/>
                    </a:solidFill>
                  </a:rPr>
                  <a:t>Input</a:t>
                </a:r>
                <a:r>
                  <a:rPr lang="en-US" altLang="zh-CN" sz="2000" dirty="0">
                    <a:solidFill>
                      <a:schemeClr val="tx1"/>
                    </a:solidFill>
                  </a:rPr>
                  <a:t>: 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x</a:t>
                </a:r>
                <a:r>
                  <a:rPr lang="en-US" altLang="zh-CN" sz="2000" dirty="0">
                    <a:solidFill>
                      <a:schemeClr val="tx1"/>
                    </a:solidFill>
                  </a:rPr>
                  <a:t> </a:t>
                </a:r>
                <a:r>
                  <a:rPr lang="en-US" altLang="zh-CN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and 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y</a:t>
                </a:r>
                <a:r>
                  <a:rPr lang="en-US" altLang="zh-CN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of length 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n </a:t>
                </a:r>
                <a:r>
                  <a:rPr lang="en-US" altLang="zh-CN" sz="2000" dirty="0">
                    <a:solidFill>
                      <a:schemeClr val="tx1"/>
                    </a:solidFill>
                  </a:rPr>
                  <a:t> from P</a:t>
                </a:r>
                <a:r>
                  <a:rPr lang="en-US" altLang="zh-CN" sz="2000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altLang="zh-CN" sz="2000" dirty="0">
                    <a:solidFill>
                      <a:schemeClr val="tx1"/>
                    </a:solidFill>
                  </a:rPr>
                  <a:t> and P</a:t>
                </a:r>
                <a:r>
                  <a:rPr lang="en-US" altLang="zh-CN" sz="2000" baseline="-25000" dirty="0">
                    <a:solidFill>
                      <a:schemeClr val="tx1"/>
                    </a:solidFill>
                  </a:rPr>
                  <a:t>2</a:t>
                </a:r>
              </a:p>
              <a:p>
                <a:r>
                  <a:rPr lang="en-US" altLang="zh-CN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P</a:t>
                </a:r>
                <a:r>
                  <a:rPr lang="en-US" altLang="zh-CN" sz="2000" baseline="-25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1 </a:t>
                </a:r>
                <a:r>
                  <a:rPr lang="en-US" altLang="zh-CN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generates a garbled circuit 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G(C)</a:t>
                </a:r>
              </a:p>
              <a:p>
                <a:pPr lvl="1"/>
                <a:r>
                  <a:rPr lang="en-US" altLang="zh-CN" sz="1800" b="1" dirty="0">
                    <a:solidFill>
                      <a:schemeClr val="tx1"/>
                    </a:solidFill>
                  </a:rPr>
                  <a:t>K</a:t>
                </a:r>
                <a:r>
                  <a:rPr lang="en-US" altLang="zh-CN" sz="1800" b="1" baseline="-25000" dirty="0">
                    <a:solidFill>
                      <a:schemeClr val="tx1"/>
                    </a:solidFill>
                  </a:rPr>
                  <a:t>L</a:t>
                </a:r>
                <a:r>
                  <a:rPr lang="en-US" altLang="zh-CN" sz="1800" b="1" baseline="30000" dirty="0">
                    <a:solidFill>
                      <a:schemeClr val="tx1"/>
                    </a:solidFill>
                  </a:rPr>
                  <a:t>0</a:t>
                </a:r>
                <a:r>
                  <a:rPr lang="en-US" altLang="zh-CN" sz="1800" b="1" dirty="0">
                    <a:solidFill>
                      <a:schemeClr val="tx1"/>
                    </a:solidFill>
                  </a:rPr>
                  <a:t>, K</a:t>
                </a:r>
                <a:r>
                  <a:rPr lang="en-US" altLang="zh-CN" sz="1800" b="1" baseline="-25000" dirty="0">
                    <a:solidFill>
                      <a:schemeClr val="tx1"/>
                    </a:solidFill>
                  </a:rPr>
                  <a:t>L</a:t>
                </a:r>
                <a:r>
                  <a:rPr lang="en-US" altLang="zh-CN" sz="1800" b="1" baseline="30000" dirty="0">
                    <a:solidFill>
                      <a:schemeClr val="tx1"/>
                    </a:solidFill>
                  </a:rPr>
                  <a:t>1</a:t>
                </a:r>
                <a:r>
                  <a:rPr lang="en-US" altLang="zh-CN" sz="1800" dirty="0">
                    <a:solidFill>
                      <a:schemeClr val="tx1"/>
                    </a:solidFill>
                  </a:rPr>
                  <a:t> </a:t>
                </a:r>
                <a:r>
                  <a:rPr lang="en-US" altLang="zh-CN" sz="18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are the keys on wire </a:t>
                </a:r>
                <a:r>
                  <a:rPr lang="en-US" altLang="zh-CN" sz="1800" b="1" dirty="0" err="1">
                    <a:solidFill>
                      <a:schemeClr val="tx1"/>
                    </a:solidFill>
                  </a:rPr>
                  <a:t>w</a:t>
                </a:r>
                <a:r>
                  <a:rPr lang="en-US" altLang="zh-CN" sz="1800" b="1" baseline="-25000" dirty="0" err="1">
                    <a:solidFill>
                      <a:schemeClr val="tx1"/>
                    </a:solidFill>
                  </a:rPr>
                  <a:t>L</a:t>
                </a:r>
                <a:endParaRPr lang="en-US" altLang="zh-CN" sz="1800" b="1" dirty="0">
                  <a:solidFill>
                    <a:schemeClr val="tx1"/>
                  </a:solidFill>
                </a:endParaRPr>
              </a:p>
              <a:p>
                <a:pPr lvl="1"/>
                <a:r>
                  <a:rPr lang="en-US" altLang="zh-CN" sz="18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Let </a:t>
                </a:r>
                <a:r>
                  <a:rPr lang="en-US" altLang="zh-CN" sz="1800" b="1" dirty="0">
                    <a:solidFill>
                      <a:schemeClr val="tx1"/>
                    </a:solidFill>
                  </a:rPr>
                  <a:t>w</a:t>
                </a:r>
                <a:r>
                  <a:rPr lang="en-US" altLang="zh-CN" sz="1800" b="1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altLang="zh-CN" sz="1800" b="1" dirty="0">
                    <a:solidFill>
                      <a:schemeClr val="tx1"/>
                    </a:solidFill>
                  </a:rPr>
                  <a:t>, … </a:t>
                </a:r>
                <a:r>
                  <a:rPr lang="en-US" altLang="zh-CN" sz="1800" b="1" dirty="0" err="1">
                    <a:solidFill>
                      <a:schemeClr val="tx1"/>
                    </a:solidFill>
                  </a:rPr>
                  <a:t>w</a:t>
                </a:r>
                <a:r>
                  <a:rPr lang="en-US" altLang="zh-CN" sz="1800" b="1" baseline="-25000" dirty="0" err="1">
                    <a:solidFill>
                      <a:schemeClr val="tx1"/>
                    </a:solidFill>
                  </a:rPr>
                  <a:t>n</a:t>
                </a:r>
                <a:r>
                  <a:rPr lang="en-US" altLang="zh-CN" sz="1800" dirty="0">
                    <a:solidFill>
                      <a:schemeClr val="tx1"/>
                    </a:solidFill>
                  </a:rPr>
                  <a:t> </a:t>
                </a:r>
                <a:r>
                  <a:rPr lang="en-US" altLang="zh-CN" sz="18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be the input wires of P</a:t>
                </a:r>
                <a:r>
                  <a:rPr lang="en-US" altLang="zh-CN" sz="1800" baseline="-25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1</a:t>
                </a:r>
                <a:r>
                  <a:rPr lang="en-US" altLang="zh-CN" sz="18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and </a:t>
                </a:r>
                <a:r>
                  <a:rPr lang="en-US" altLang="zh-CN" sz="1800" b="1" dirty="0">
                    <a:solidFill>
                      <a:schemeClr val="tx1"/>
                    </a:solidFill>
                  </a:rPr>
                  <a:t>w</a:t>
                </a:r>
                <a:r>
                  <a:rPr lang="en-US" altLang="zh-CN" sz="1800" b="1" baseline="-25000" dirty="0">
                    <a:solidFill>
                      <a:schemeClr val="tx1"/>
                    </a:solidFill>
                  </a:rPr>
                  <a:t>n+1</a:t>
                </a:r>
                <a:r>
                  <a:rPr lang="en-US" altLang="zh-CN" sz="1800" b="1" dirty="0">
                    <a:solidFill>
                      <a:schemeClr val="tx1"/>
                    </a:solidFill>
                  </a:rPr>
                  <a:t>, … w</a:t>
                </a:r>
                <a:r>
                  <a:rPr lang="en-US" altLang="zh-CN" sz="1800" b="1" baseline="-25000" dirty="0">
                    <a:solidFill>
                      <a:schemeClr val="tx1"/>
                    </a:solidFill>
                  </a:rPr>
                  <a:t>2n</a:t>
                </a:r>
                <a:r>
                  <a:rPr lang="en-US" altLang="zh-CN" sz="1800" b="1" dirty="0">
                    <a:solidFill>
                      <a:schemeClr val="tx1"/>
                    </a:solidFill>
                  </a:rPr>
                  <a:t> </a:t>
                </a:r>
                <a:r>
                  <a:rPr lang="en-US" altLang="zh-CN" sz="18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be the input wires of P</a:t>
                </a:r>
                <a:r>
                  <a:rPr lang="en-US" altLang="zh-CN" sz="1800" baseline="-25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2</a:t>
                </a:r>
              </a:p>
              <a:p>
                <a:r>
                  <a:rPr lang="en-US" altLang="zh-CN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P</a:t>
                </a:r>
                <a:r>
                  <a:rPr lang="en-US" altLang="zh-CN" sz="2000" baseline="-25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1</a:t>
                </a:r>
                <a:r>
                  <a:rPr lang="en-US" altLang="zh-CN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sends to P</a:t>
                </a:r>
                <a:r>
                  <a:rPr lang="en-US" altLang="zh-CN" sz="2000" baseline="-25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2</a:t>
                </a:r>
                <a:r>
                  <a:rPr lang="en-US" altLang="zh-CN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G(C)</a:t>
                </a:r>
                <a:r>
                  <a:rPr lang="en-US" altLang="zh-CN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  <a:r>
                  <a:rPr lang="en-US" altLang="zh-CN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and strings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  <m:sub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  <m:sup>
                        <m:sSub>
                          <m:sSubPr>
                            <m:ctrlPr>
                              <a:rPr lang="en-US" altLang="zh-CN" sz="20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0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sup>
                    </m:sSubSup>
                    <m:r>
                      <a:rPr lang="en-US" altLang="zh-CN" sz="2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,…</m:t>
                    </m:r>
                    <m:r>
                      <a:rPr lang="en-US" altLang="zh-CN" sz="20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altLang="zh-CN" sz="20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  <m:sub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</m:sub>
                      <m:sup>
                        <m:sSub>
                          <m:sSubPr>
                            <m:ctrlPr>
                              <a:rPr lang="en-US" altLang="zh-CN" sz="20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0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𝒏</m:t>
                            </m:r>
                          </m:sub>
                        </m:sSub>
                      </m:sup>
                    </m:sSubSup>
                  </m:oMath>
                </a14:m>
                <a:endParaRPr lang="en-US" altLang="zh-CN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  <a:p>
                <a:r>
                  <a:rPr lang="en-US" altLang="zh-CN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P</a:t>
                </a:r>
                <a:r>
                  <a:rPr lang="en-US" altLang="zh-CN" sz="2000" baseline="-25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1</a:t>
                </a:r>
                <a:r>
                  <a:rPr lang="en-US" altLang="zh-CN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and P</a:t>
                </a:r>
                <a:r>
                  <a:rPr lang="en-US" altLang="zh-CN" sz="2000" baseline="-25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2</a:t>
                </a:r>
                <a:r>
                  <a:rPr lang="en-US" altLang="zh-CN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run 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n</a:t>
                </a:r>
                <a:r>
                  <a:rPr lang="en-US" altLang="zh-CN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OTs in parallel</a:t>
                </a:r>
              </a:p>
              <a:p>
                <a:pPr lvl="1"/>
                <a:r>
                  <a:rPr lang="en-US" altLang="zh-CN" sz="18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P</a:t>
                </a:r>
                <a:r>
                  <a:rPr lang="en-US" altLang="zh-CN" sz="1800" baseline="-25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1</a:t>
                </a:r>
                <a:r>
                  <a:rPr lang="en-US" altLang="zh-CN" sz="18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inputs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1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  <m:sub>
                        <m:r>
                          <a:rPr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  <m:r>
                          <a:rPr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  <m:sup>
                        <m:r>
                          <a:rPr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sup>
                    </m:sSubSup>
                    <m:r>
                      <a:rPr lang="en-US" altLang="zh-CN" sz="1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Sup>
                      <m:sSubSupPr>
                        <m:ctrlPr>
                          <a:rPr lang="en-US" altLang="zh-CN" sz="1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1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  <m:sub>
                        <m:r>
                          <a:rPr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  <m:r>
                          <a:rPr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  <m:sup>
                        <m:r>
                          <a:rPr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p>
                    </m:sSubSup>
                  </m:oMath>
                </a14:m>
                <a:r>
                  <a:rPr lang="en-US" altLang="zh-CN" sz="1800" b="1" dirty="0">
                    <a:solidFill>
                      <a:schemeClr val="tx1"/>
                    </a:solidFill>
                  </a:rPr>
                  <a:t>)</a:t>
                </a:r>
              </a:p>
              <a:p>
                <a:pPr lvl="1"/>
                <a:r>
                  <a:rPr lang="en-US" altLang="zh-CN" sz="18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P</a:t>
                </a:r>
                <a:r>
                  <a:rPr lang="en-US" altLang="zh-CN" sz="1800" baseline="-25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2</a:t>
                </a:r>
                <a:r>
                  <a:rPr lang="en-US" altLang="zh-CN" sz="18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inputs </a:t>
                </a:r>
                <a:r>
                  <a:rPr lang="en-US" altLang="zh-CN" sz="1800" b="1" dirty="0" err="1">
                    <a:solidFill>
                      <a:schemeClr val="tx1"/>
                    </a:solidFill>
                  </a:rPr>
                  <a:t>y</a:t>
                </a:r>
                <a:r>
                  <a:rPr lang="en-US" altLang="zh-CN" sz="1800" b="1" baseline="-25000" dirty="0" err="1">
                    <a:solidFill>
                      <a:schemeClr val="tx1"/>
                    </a:solidFill>
                  </a:rPr>
                  <a:t>i</a:t>
                </a:r>
                <a:endParaRPr lang="en-US" altLang="zh-CN" sz="1800" b="1" baseline="-25000" dirty="0">
                  <a:solidFill>
                    <a:schemeClr val="tx1"/>
                  </a:solidFill>
                </a:endParaRPr>
              </a:p>
              <a:p>
                <a:r>
                  <a:rPr lang="en-US" altLang="zh-CN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Given all keys, P2 computes 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G(C)</a:t>
                </a:r>
                <a:r>
                  <a:rPr lang="en-US" altLang="zh-CN" sz="2000" dirty="0">
                    <a:solidFill>
                      <a:schemeClr val="tx1"/>
                    </a:solidFill>
                  </a:rPr>
                  <a:t> </a:t>
                </a:r>
                <a:r>
                  <a:rPr lang="en-US" altLang="zh-CN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and obtains 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C(</a:t>
                </a:r>
                <a:r>
                  <a:rPr lang="en-US" altLang="zh-CN" sz="2000" b="1" dirty="0" err="1">
                    <a:solidFill>
                      <a:schemeClr val="tx1"/>
                    </a:solidFill>
                  </a:rPr>
                  <a:t>x,y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)</a:t>
                </a:r>
                <a:r>
                  <a:rPr lang="en-US" altLang="zh-CN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</a:p>
              <a:p>
                <a:pPr lvl="1"/>
                <a:endParaRPr lang="en-US" altLang="zh-CN" sz="18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6" name="内容占位符 2">
                <a:extLst>
                  <a:ext uri="{FF2B5EF4-FFF2-40B4-BE49-F238E27FC236}">
                    <a16:creationId xmlns:a16="http://schemas.microsoft.com/office/drawing/2014/main" id="{3DDB08E7-90D9-9F4E-B906-F407FB09F3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1129308"/>
                <a:ext cx="8003232" cy="4585692"/>
              </a:xfrm>
              <a:prstGeom prst="rect">
                <a:avLst/>
              </a:prstGeom>
              <a:blipFill>
                <a:blip r:embed="rId3"/>
                <a:stretch>
                  <a:fillRect l="-635" r="-127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/>
              <a:t>Yao</a:t>
            </a:r>
            <a:r>
              <a:rPr lang="en-US" altLang="zh-CN" sz="3200" dirty="0">
                <a:latin typeface="+mn-lt"/>
              </a:rPr>
              <a:t>'</a:t>
            </a:r>
            <a:r>
              <a:rPr lang="en-US" altLang="zh-CN" sz="3200" dirty="0"/>
              <a:t>s Protocol</a:t>
            </a:r>
            <a:endParaRPr lang="zh-CN" altLang="en-US" sz="32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7668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内容占位符 2">
            <a:extLst>
              <a:ext uri="{FF2B5EF4-FFF2-40B4-BE49-F238E27FC236}">
                <a16:creationId xmlns:a16="http://schemas.microsoft.com/office/drawing/2014/main" id="{3DDB08E7-90D9-9F4E-B906-F407FB09F38C}"/>
              </a:ext>
            </a:extLst>
          </p:cNvPr>
          <p:cNvSpPr txBox="1">
            <a:spLocks/>
          </p:cNvSpPr>
          <p:nvPr/>
        </p:nvSpPr>
        <p:spPr>
          <a:xfrm>
            <a:off x="457200" y="1129308"/>
            <a:ext cx="8003232" cy="41467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>
                <a:solidFill>
                  <a:schemeClr val="tx1"/>
                </a:solidFill>
              </a:rPr>
              <a:t>Two-party</a:t>
            </a:r>
            <a:r>
              <a:rPr lang="zh-CN" altLang="en-US" sz="2000" dirty="0">
                <a:solidFill>
                  <a:schemeClr val="tx1"/>
                </a:solidFill>
              </a:rPr>
              <a:t> </a:t>
            </a:r>
            <a:endParaRPr lang="en-US" altLang="zh-CN" sz="2000" dirty="0">
              <a:solidFill>
                <a:schemeClr val="tx1"/>
              </a:solidFill>
            </a:endParaRPr>
          </a:p>
          <a:p>
            <a:pPr lvl="1"/>
            <a:r>
              <a:rPr lang="en-US" altLang="zh-CN" sz="1600" dirty="0">
                <a:solidFill>
                  <a:schemeClr val="tx1"/>
                </a:solidFill>
              </a:rPr>
              <a:t>Yao</a:t>
            </a:r>
            <a:r>
              <a:rPr lang="en-US" altLang="zh-CN" sz="1600" dirty="0">
                <a:solidFill>
                  <a:schemeClr val="tx1"/>
                </a:solidFill>
                <a:latin typeface="+mn-lt"/>
              </a:rPr>
              <a:t>'</a:t>
            </a:r>
            <a:r>
              <a:rPr lang="en-US" altLang="zh-CN" sz="1600" dirty="0">
                <a:solidFill>
                  <a:schemeClr val="tx1"/>
                </a:solidFill>
              </a:rPr>
              <a:t>s protocol</a:t>
            </a:r>
          </a:p>
          <a:p>
            <a:pPr lvl="1"/>
            <a:r>
              <a:rPr lang="en-US" altLang="zh-CN" sz="1600" dirty="0" err="1">
                <a:solidFill>
                  <a:schemeClr val="tx1"/>
                </a:solidFill>
              </a:rPr>
              <a:t>TinyOT</a:t>
            </a:r>
            <a:r>
              <a:rPr lang="en-US" altLang="zh-CN" sz="1600" dirty="0">
                <a:solidFill>
                  <a:schemeClr val="tx1"/>
                </a:solidFill>
              </a:rPr>
              <a:t> protocol</a:t>
            </a:r>
          </a:p>
          <a:p>
            <a:pPr lvl="1"/>
            <a:r>
              <a:rPr lang="en-US" altLang="zh-CN" sz="1600" dirty="0" err="1">
                <a:solidFill>
                  <a:schemeClr val="tx1"/>
                </a:solidFill>
              </a:rPr>
              <a:t>Obliv</a:t>
            </a:r>
            <a:r>
              <a:rPr lang="en-US" altLang="zh-CN" sz="1600" dirty="0">
                <a:solidFill>
                  <a:schemeClr val="tx1"/>
                </a:solidFill>
              </a:rPr>
              <a:t>-C</a:t>
            </a:r>
          </a:p>
          <a:p>
            <a:pPr lvl="1"/>
            <a:endParaRPr lang="en-US" altLang="zh-CN" sz="1600" dirty="0">
              <a:solidFill>
                <a:schemeClr val="tx1"/>
              </a:solidFill>
            </a:endParaRPr>
          </a:p>
          <a:p>
            <a:r>
              <a:rPr lang="en-US" altLang="zh-CN" sz="1800" dirty="0">
                <a:solidFill>
                  <a:schemeClr val="tx1"/>
                </a:solidFill>
              </a:rPr>
              <a:t>Multi-party </a:t>
            </a:r>
          </a:p>
          <a:p>
            <a:pPr lvl="1"/>
            <a:r>
              <a:rPr lang="en-US" altLang="zh-CN" sz="1800" dirty="0">
                <a:solidFill>
                  <a:schemeClr val="tx1"/>
                </a:solidFill>
              </a:rPr>
              <a:t>BMR protocol</a:t>
            </a:r>
          </a:p>
          <a:p>
            <a:pPr lvl="1"/>
            <a:r>
              <a:rPr lang="en-US" altLang="zh-CN" sz="1800" dirty="0">
                <a:solidFill>
                  <a:schemeClr val="tx1"/>
                </a:solidFill>
              </a:rPr>
              <a:t>GMW protocol</a:t>
            </a:r>
          </a:p>
          <a:p>
            <a:pPr lvl="1"/>
            <a:r>
              <a:rPr lang="en-US" altLang="zh-CN" sz="1800" dirty="0">
                <a:solidFill>
                  <a:schemeClr val="tx1"/>
                </a:solidFill>
              </a:rPr>
              <a:t>SPDZ protocol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/>
              <a:t>Different </a:t>
            </a:r>
            <a:r>
              <a:rPr lang="en-US" altLang="zh-CN" sz="3200" dirty="0" err="1"/>
              <a:t>sMPC</a:t>
            </a:r>
            <a:r>
              <a:rPr lang="en-US" altLang="zh-CN" sz="3200" dirty="0"/>
              <a:t> Protocols</a:t>
            </a:r>
            <a:endParaRPr lang="zh-CN" altLang="en-US" sz="32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3670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F5CD4DA3-181A-0B4B-9729-8D12DDDC7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Homomorphic Encryption</a:t>
            </a:r>
            <a:endParaRPr lang="zh-CN" altLang="en-US" dirty="0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F636EBB3-9B25-8549-8F19-1D7E1C754D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967790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kumimoji="1" lang="en-US" altLang="zh-CN" sz="3200" dirty="0"/>
              <a:t>Problem</a:t>
            </a:r>
            <a:endParaRPr kumimoji="1" lang="zh-CN" altLang="en-US" sz="32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45409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55</a:t>
            </a:fld>
            <a:endParaRPr lang="zh-CN" altLang="en-US"/>
          </a:p>
        </p:txBody>
      </p:sp>
      <p:pic>
        <p:nvPicPr>
          <p:cNvPr id="43" name="图片 42">
            <a:extLst>
              <a:ext uri="{FF2B5EF4-FFF2-40B4-BE49-F238E27FC236}">
                <a16:creationId xmlns:a16="http://schemas.microsoft.com/office/drawing/2014/main" id="{D215A05E-4BB2-49EB-969B-F89CD6CEC3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8956" y="2071314"/>
            <a:ext cx="720000" cy="720000"/>
          </a:xfrm>
          <a:prstGeom prst="rect">
            <a:avLst/>
          </a:prstGeom>
        </p:spPr>
      </p:pic>
      <p:sp>
        <p:nvSpPr>
          <p:cNvPr id="45" name="对话气泡: 椭圆形 44">
            <a:extLst>
              <a:ext uri="{FF2B5EF4-FFF2-40B4-BE49-F238E27FC236}">
                <a16:creationId xmlns:a16="http://schemas.microsoft.com/office/drawing/2014/main" id="{7A841763-1264-4292-A38F-98F194B67585}"/>
              </a:ext>
            </a:extLst>
          </p:cNvPr>
          <p:cNvSpPr/>
          <p:nvPr/>
        </p:nvSpPr>
        <p:spPr>
          <a:xfrm>
            <a:off x="179512" y="1204593"/>
            <a:ext cx="2808312" cy="900442"/>
          </a:xfrm>
          <a:prstGeom prst="wedgeEllipseCallout">
            <a:avLst>
              <a:gd name="adj1" fmla="val 39777"/>
              <a:gd name="adj2" fmla="val 5869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I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have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b="1" dirty="0">
                <a:solidFill>
                  <a:schemeClr val="tx1"/>
                </a:solidFill>
              </a:rPr>
              <a:t>Data</a:t>
            </a:r>
            <a:r>
              <a:rPr kumimoji="1" lang="en-US" altLang="zh-CN" dirty="0">
                <a:solidFill>
                  <a:schemeClr val="tx1"/>
                </a:solidFill>
              </a:rPr>
              <a:t>!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46" name="对话气泡: 椭圆形 45">
            <a:extLst>
              <a:ext uri="{FF2B5EF4-FFF2-40B4-BE49-F238E27FC236}">
                <a16:creationId xmlns:a16="http://schemas.microsoft.com/office/drawing/2014/main" id="{1A8B6A12-45B2-4849-B2F2-64D9317FD84C}"/>
              </a:ext>
            </a:extLst>
          </p:cNvPr>
          <p:cNvSpPr/>
          <p:nvPr/>
        </p:nvSpPr>
        <p:spPr>
          <a:xfrm>
            <a:off x="6116204" y="1231104"/>
            <a:ext cx="2901677" cy="900442"/>
          </a:xfrm>
          <a:prstGeom prst="wedgeEllipseCallout">
            <a:avLst>
              <a:gd name="adj1" fmla="val -49063"/>
              <a:gd name="adj2" fmla="val 51989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I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have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b="1" dirty="0">
                <a:solidFill>
                  <a:schemeClr val="tx1"/>
                </a:solidFill>
              </a:rPr>
              <a:t>computing resource</a:t>
            </a:r>
            <a:r>
              <a:rPr kumimoji="1" lang="en-US" altLang="zh-CN" dirty="0">
                <a:solidFill>
                  <a:schemeClr val="tx1"/>
                </a:solidFill>
              </a:rPr>
              <a:t>! </a:t>
            </a:r>
          </a:p>
        </p:txBody>
      </p:sp>
      <p:sp>
        <p:nvSpPr>
          <p:cNvPr id="47" name="内容占位符 2">
            <a:extLst>
              <a:ext uri="{FF2B5EF4-FFF2-40B4-BE49-F238E27FC236}">
                <a16:creationId xmlns:a16="http://schemas.microsoft.com/office/drawing/2014/main" id="{8201323C-C566-4C64-93FE-1E49E085D697}"/>
              </a:ext>
            </a:extLst>
          </p:cNvPr>
          <p:cNvSpPr txBox="1">
            <a:spLocks/>
          </p:cNvSpPr>
          <p:nvPr/>
        </p:nvSpPr>
        <p:spPr>
          <a:xfrm>
            <a:off x="2638956" y="2664708"/>
            <a:ext cx="72000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Alice</a:t>
            </a:r>
            <a:endParaRPr kumimoji="1" lang="en" altLang="zh-CN" sz="1800" dirty="0">
              <a:latin typeface="+mn-lt"/>
            </a:endParaRPr>
          </a:p>
        </p:txBody>
      </p:sp>
      <p:sp>
        <p:nvSpPr>
          <p:cNvPr id="48" name="内容占位符 2">
            <a:extLst>
              <a:ext uri="{FF2B5EF4-FFF2-40B4-BE49-F238E27FC236}">
                <a16:creationId xmlns:a16="http://schemas.microsoft.com/office/drawing/2014/main" id="{74723F99-6997-4F34-B150-1E24934B4330}"/>
              </a:ext>
            </a:extLst>
          </p:cNvPr>
          <p:cNvSpPr txBox="1">
            <a:spLocks/>
          </p:cNvSpPr>
          <p:nvPr/>
        </p:nvSpPr>
        <p:spPr>
          <a:xfrm>
            <a:off x="4682127" y="2693951"/>
            <a:ext cx="2272545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Bob (cloud)</a:t>
            </a:r>
            <a:endParaRPr kumimoji="1" lang="en" altLang="zh-CN" sz="1800" dirty="0">
              <a:latin typeface="+mn-lt"/>
            </a:endParaRPr>
          </a:p>
        </p:txBody>
      </p:sp>
      <p:cxnSp>
        <p:nvCxnSpPr>
          <p:cNvPr id="49" name="直接箭头连接符 48">
            <a:extLst>
              <a:ext uri="{FF2B5EF4-FFF2-40B4-BE49-F238E27FC236}">
                <a16:creationId xmlns:a16="http://schemas.microsoft.com/office/drawing/2014/main" id="{122F889F-1C79-48BF-8C22-CAA9E310B67B}"/>
              </a:ext>
            </a:extLst>
          </p:cNvPr>
          <p:cNvCxnSpPr>
            <a:cxnSpLocks/>
          </p:cNvCxnSpPr>
          <p:nvPr/>
        </p:nvCxnSpPr>
        <p:spPr>
          <a:xfrm flipV="1">
            <a:off x="3320877" y="2569468"/>
            <a:ext cx="1764196" cy="1"/>
          </a:xfrm>
          <a:prstGeom prst="straightConnector1">
            <a:avLst/>
          </a:prstGeom>
          <a:ln w="15875">
            <a:solidFill>
              <a:schemeClr val="tx1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内容占位符 2">
            <a:extLst>
              <a:ext uri="{FF2B5EF4-FFF2-40B4-BE49-F238E27FC236}">
                <a16:creationId xmlns:a16="http://schemas.microsoft.com/office/drawing/2014/main" id="{A1BFC8AD-A899-4E37-8C62-1087B96796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742" y="3297802"/>
            <a:ext cx="8229600" cy="2558473"/>
          </a:xfrm>
        </p:spPr>
        <p:txBody>
          <a:bodyPr>
            <a:noAutofit/>
          </a:bodyPr>
          <a:lstStyle/>
          <a:p>
            <a:r>
              <a:rPr lang="en-US" altLang="zh-CN" sz="2000" b="0" dirty="0">
                <a:latin typeface="+mn-lt"/>
              </a:rPr>
              <a:t>Alice wants to ask Bob (e.g., a cloud) to perform calculation on her data</a:t>
            </a:r>
          </a:p>
          <a:p>
            <a:r>
              <a:rPr lang="en-US" altLang="zh-CN" sz="2000" b="0" dirty="0">
                <a:latin typeface="+mn-lt"/>
              </a:rPr>
              <a:t>Naïve method: Sending Data to Bob</a:t>
            </a:r>
          </a:p>
          <a:p>
            <a:endParaRPr lang="en-US" altLang="zh-CN" sz="1800" b="0" dirty="0">
              <a:latin typeface="+mn-lt"/>
            </a:endParaRPr>
          </a:p>
          <a:p>
            <a:pPr lvl="1"/>
            <a:endParaRPr lang="en-US" altLang="zh-CN" sz="2200" dirty="0">
              <a:latin typeface="+mn-lt"/>
            </a:endParaRPr>
          </a:p>
        </p:txBody>
      </p:sp>
      <p:sp>
        <p:nvSpPr>
          <p:cNvPr id="52" name="内容占位符 2">
            <a:extLst>
              <a:ext uri="{FF2B5EF4-FFF2-40B4-BE49-F238E27FC236}">
                <a16:creationId xmlns:a16="http://schemas.microsoft.com/office/drawing/2014/main" id="{9FF07F79-CCBD-4BD7-B200-A538099A7E86}"/>
              </a:ext>
            </a:extLst>
          </p:cNvPr>
          <p:cNvSpPr txBox="1">
            <a:spLocks/>
          </p:cNvSpPr>
          <p:nvPr/>
        </p:nvSpPr>
        <p:spPr>
          <a:xfrm>
            <a:off x="3659902" y="2150359"/>
            <a:ext cx="936104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2000" dirty="0">
                <a:solidFill>
                  <a:schemeClr val="tx1"/>
                </a:solidFill>
                <a:latin typeface="+mn-lt"/>
              </a:rPr>
              <a:t>Data</a:t>
            </a:r>
            <a:endParaRPr lang="en-US" altLang="zh-CN" sz="1800" b="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A3C8064-5FD9-4E93-9A59-79B537D39D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1538" y="1758418"/>
            <a:ext cx="1286706" cy="1286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980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45409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56</a:t>
            </a:fld>
            <a:endParaRPr lang="zh-CN" altLang="en-US"/>
          </a:p>
        </p:txBody>
      </p:sp>
      <p:pic>
        <p:nvPicPr>
          <p:cNvPr id="43" name="图片 42">
            <a:extLst>
              <a:ext uri="{FF2B5EF4-FFF2-40B4-BE49-F238E27FC236}">
                <a16:creationId xmlns:a16="http://schemas.microsoft.com/office/drawing/2014/main" id="{D215A05E-4BB2-49EB-969B-F89CD6CEC3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8956" y="2071314"/>
            <a:ext cx="720000" cy="720000"/>
          </a:xfrm>
          <a:prstGeom prst="rect">
            <a:avLst/>
          </a:prstGeom>
        </p:spPr>
      </p:pic>
      <p:sp>
        <p:nvSpPr>
          <p:cNvPr id="45" name="对话气泡: 椭圆形 44">
            <a:extLst>
              <a:ext uri="{FF2B5EF4-FFF2-40B4-BE49-F238E27FC236}">
                <a16:creationId xmlns:a16="http://schemas.microsoft.com/office/drawing/2014/main" id="{7A841763-1264-4292-A38F-98F194B67585}"/>
              </a:ext>
            </a:extLst>
          </p:cNvPr>
          <p:cNvSpPr/>
          <p:nvPr/>
        </p:nvSpPr>
        <p:spPr>
          <a:xfrm>
            <a:off x="179512" y="1204593"/>
            <a:ext cx="2808312" cy="900442"/>
          </a:xfrm>
          <a:prstGeom prst="wedgeEllipseCallout">
            <a:avLst>
              <a:gd name="adj1" fmla="val 39777"/>
              <a:gd name="adj2" fmla="val 5869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I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have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b="1" dirty="0">
                <a:solidFill>
                  <a:schemeClr val="tx1"/>
                </a:solidFill>
              </a:rPr>
              <a:t>Data</a:t>
            </a:r>
            <a:r>
              <a:rPr kumimoji="1" lang="en-US" altLang="zh-CN" dirty="0">
                <a:solidFill>
                  <a:schemeClr val="tx1"/>
                </a:solidFill>
              </a:rPr>
              <a:t>!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46" name="对话气泡: 椭圆形 45">
            <a:extLst>
              <a:ext uri="{FF2B5EF4-FFF2-40B4-BE49-F238E27FC236}">
                <a16:creationId xmlns:a16="http://schemas.microsoft.com/office/drawing/2014/main" id="{1A8B6A12-45B2-4849-B2F2-64D9317FD84C}"/>
              </a:ext>
            </a:extLst>
          </p:cNvPr>
          <p:cNvSpPr/>
          <p:nvPr/>
        </p:nvSpPr>
        <p:spPr>
          <a:xfrm>
            <a:off x="6116204" y="1231104"/>
            <a:ext cx="2901677" cy="900442"/>
          </a:xfrm>
          <a:prstGeom prst="wedgeEllipseCallout">
            <a:avLst>
              <a:gd name="adj1" fmla="val -49063"/>
              <a:gd name="adj2" fmla="val 51989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I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have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b="1" dirty="0">
                <a:solidFill>
                  <a:schemeClr val="tx1"/>
                </a:solidFill>
              </a:rPr>
              <a:t>computing resource</a:t>
            </a:r>
            <a:r>
              <a:rPr kumimoji="1" lang="en-US" altLang="zh-CN" dirty="0">
                <a:solidFill>
                  <a:schemeClr val="tx1"/>
                </a:solidFill>
              </a:rPr>
              <a:t>! </a:t>
            </a:r>
          </a:p>
        </p:txBody>
      </p:sp>
      <p:sp>
        <p:nvSpPr>
          <p:cNvPr id="47" name="内容占位符 2">
            <a:extLst>
              <a:ext uri="{FF2B5EF4-FFF2-40B4-BE49-F238E27FC236}">
                <a16:creationId xmlns:a16="http://schemas.microsoft.com/office/drawing/2014/main" id="{8201323C-C566-4C64-93FE-1E49E085D697}"/>
              </a:ext>
            </a:extLst>
          </p:cNvPr>
          <p:cNvSpPr txBox="1">
            <a:spLocks/>
          </p:cNvSpPr>
          <p:nvPr/>
        </p:nvSpPr>
        <p:spPr>
          <a:xfrm>
            <a:off x="2638956" y="2664708"/>
            <a:ext cx="72000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Alice</a:t>
            </a:r>
            <a:endParaRPr kumimoji="1" lang="en" altLang="zh-CN" sz="1800" dirty="0">
              <a:latin typeface="+mn-lt"/>
            </a:endParaRPr>
          </a:p>
        </p:txBody>
      </p:sp>
      <p:sp>
        <p:nvSpPr>
          <p:cNvPr id="48" name="内容占位符 2">
            <a:extLst>
              <a:ext uri="{FF2B5EF4-FFF2-40B4-BE49-F238E27FC236}">
                <a16:creationId xmlns:a16="http://schemas.microsoft.com/office/drawing/2014/main" id="{74723F99-6997-4F34-B150-1E24934B4330}"/>
              </a:ext>
            </a:extLst>
          </p:cNvPr>
          <p:cNvSpPr txBox="1">
            <a:spLocks/>
          </p:cNvSpPr>
          <p:nvPr/>
        </p:nvSpPr>
        <p:spPr>
          <a:xfrm>
            <a:off x="4682127" y="2693951"/>
            <a:ext cx="2272545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Bob (cloud)</a:t>
            </a:r>
            <a:endParaRPr kumimoji="1" lang="en" altLang="zh-CN" sz="1800" dirty="0">
              <a:latin typeface="+mn-lt"/>
            </a:endParaRPr>
          </a:p>
        </p:txBody>
      </p:sp>
      <p:cxnSp>
        <p:nvCxnSpPr>
          <p:cNvPr id="49" name="直接箭头连接符 48">
            <a:extLst>
              <a:ext uri="{FF2B5EF4-FFF2-40B4-BE49-F238E27FC236}">
                <a16:creationId xmlns:a16="http://schemas.microsoft.com/office/drawing/2014/main" id="{122F889F-1C79-48BF-8C22-CAA9E310B67B}"/>
              </a:ext>
            </a:extLst>
          </p:cNvPr>
          <p:cNvCxnSpPr>
            <a:cxnSpLocks/>
          </p:cNvCxnSpPr>
          <p:nvPr/>
        </p:nvCxnSpPr>
        <p:spPr>
          <a:xfrm flipV="1">
            <a:off x="3320877" y="2569468"/>
            <a:ext cx="1764196" cy="1"/>
          </a:xfrm>
          <a:prstGeom prst="straightConnector1">
            <a:avLst/>
          </a:prstGeom>
          <a:ln w="15875">
            <a:solidFill>
              <a:schemeClr val="tx1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内容占位符 2">
            <a:extLst>
              <a:ext uri="{FF2B5EF4-FFF2-40B4-BE49-F238E27FC236}">
                <a16:creationId xmlns:a16="http://schemas.microsoft.com/office/drawing/2014/main" id="{A1BFC8AD-A899-4E37-8C62-1087B96796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742" y="3297802"/>
            <a:ext cx="8229600" cy="2558473"/>
          </a:xfrm>
        </p:spPr>
        <p:txBody>
          <a:bodyPr>
            <a:noAutofit/>
          </a:bodyPr>
          <a:lstStyle/>
          <a:p>
            <a:r>
              <a:rPr lang="en-US" altLang="zh-CN" sz="2000" b="0" dirty="0">
                <a:latin typeface="+mn-lt"/>
              </a:rPr>
              <a:t>Alice wants to ask Bob (e.g., a cloud) to perform calculation on her data</a:t>
            </a:r>
          </a:p>
          <a:p>
            <a:r>
              <a:rPr lang="en-US" altLang="zh-CN" sz="2000" b="0" dirty="0">
                <a:latin typeface="+mn-lt"/>
              </a:rPr>
              <a:t>Naïve method: Sending Data to Bob</a:t>
            </a:r>
          </a:p>
          <a:p>
            <a:pPr lvl="1"/>
            <a:r>
              <a:rPr lang="en-US" altLang="zh-CN" sz="1600" b="0" dirty="0">
                <a:latin typeface="+mn-lt"/>
              </a:rPr>
              <a:t>Bob will get the data</a:t>
            </a:r>
          </a:p>
          <a:p>
            <a:pPr lvl="1"/>
            <a:endParaRPr lang="en-US" altLang="zh-CN" sz="2200" dirty="0">
              <a:latin typeface="+mn-lt"/>
            </a:endParaRPr>
          </a:p>
        </p:txBody>
      </p:sp>
      <p:sp>
        <p:nvSpPr>
          <p:cNvPr id="52" name="内容占位符 2">
            <a:extLst>
              <a:ext uri="{FF2B5EF4-FFF2-40B4-BE49-F238E27FC236}">
                <a16:creationId xmlns:a16="http://schemas.microsoft.com/office/drawing/2014/main" id="{9FF07F79-CCBD-4BD7-B200-A538099A7E86}"/>
              </a:ext>
            </a:extLst>
          </p:cNvPr>
          <p:cNvSpPr txBox="1">
            <a:spLocks/>
          </p:cNvSpPr>
          <p:nvPr/>
        </p:nvSpPr>
        <p:spPr>
          <a:xfrm>
            <a:off x="3659902" y="2150359"/>
            <a:ext cx="936104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2000" dirty="0">
                <a:solidFill>
                  <a:schemeClr val="tx1"/>
                </a:solidFill>
                <a:latin typeface="+mn-lt"/>
              </a:rPr>
              <a:t>Data</a:t>
            </a:r>
            <a:endParaRPr lang="en-US" altLang="zh-CN" sz="1800" b="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A3C8064-5FD9-4E93-9A59-79B537D39D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1538" y="1758418"/>
            <a:ext cx="1286706" cy="1286706"/>
          </a:xfrm>
          <a:prstGeom prst="rect">
            <a:avLst/>
          </a:prstGeom>
        </p:spPr>
      </p:pic>
      <p:sp>
        <p:nvSpPr>
          <p:cNvPr id="15" name="标题 1">
            <a:extLst>
              <a:ext uri="{FF2B5EF4-FFF2-40B4-BE49-F238E27FC236}">
                <a16:creationId xmlns:a16="http://schemas.microsoft.com/office/drawing/2014/main" id="{AF9353D9-6F57-4D18-B29C-6AAF07D2A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kumimoji="1" lang="en-US" altLang="zh-CN" sz="3200" dirty="0"/>
              <a:t>Problem</a:t>
            </a:r>
            <a:endParaRPr kumimoji="1"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405043305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kumimoji="1" lang="en-US" altLang="zh-CN" sz="3200" dirty="0"/>
              <a:t>Homomorphic Encryption (HE)</a:t>
            </a:r>
            <a:endParaRPr kumimoji="1" lang="zh-CN" altLang="en-US" sz="3200" dirty="0">
              <a:latin typeface="+mj-lt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45409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57</a:t>
            </a:fld>
            <a:endParaRPr lang="zh-CN" altLang="en-US"/>
          </a:p>
        </p:txBody>
      </p:sp>
      <p:pic>
        <p:nvPicPr>
          <p:cNvPr id="43" name="图片 42">
            <a:extLst>
              <a:ext uri="{FF2B5EF4-FFF2-40B4-BE49-F238E27FC236}">
                <a16:creationId xmlns:a16="http://schemas.microsoft.com/office/drawing/2014/main" id="{D215A05E-4BB2-49EB-969B-F89CD6CEC3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4139" y="2057198"/>
            <a:ext cx="720000" cy="720000"/>
          </a:xfrm>
          <a:prstGeom prst="rect">
            <a:avLst/>
          </a:prstGeom>
        </p:spPr>
      </p:pic>
      <p:sp>
        <p:nvSpPr>
          <p:cNvPr id="45" name="对话气泡: 椭圆形 44">
            <a:extLst>
              <a:ext uri="{FF2B5EF4-FFF2-40B4-BE49-F238E27FC236}">
                <a16:creationId xmlns:a16="http://schemas.microsoft.com/office/drawing/2014/main" id="{7A841763-1264-4292-A38F-98F194B67585}"/>
              </a:ext>
            </a:extLst>
          </p:cNvPr>
          <p:cNvSpPr/>
          <p:nvPr/>
        </p:nvSpPr>
        <p:spPr>
          <a:xfrm>
            <a:off x="179512" y="1204593"/>
            <a:ext cx="2088232" cy="788811"/>
          </a:xfrm>
          <a:prstGeom prst="wedgeEllipseCallout">
            <a:avLst>
              <a:gd name="adj1" fmla="val 39777"/>
              <a:gd name="adj2" fmla="val 5869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I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have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b="1" dirty="0">
                <a:solidFill>
                  <a:schemeClr val="tx1"/>
                </a:solidFill>
              </a:rPr>
              <a:t>Data</a:t>
            </a:r>
            <a:r>
              <a:rPr kumimoji="1" lang="en-US" altLang="zh-CN" dirty="0">
                <a:solidFill>
                  <a:schemeClr val="tx1"/>
                </a:solidFill>
              </a:rPr>
              <a:t>!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46" name="对话气泡: 椭圆形 45">
            <a:extLst>
              <a:ext uri="{FF2B5EF4-FFF2-40B4-BE49-F238E27FC236}">
                <a16:creationId xmlns:a16="http://schemas.microsoft.com/office/drawing/2014/main" id="{1A8B6A12-45B2-4849-B2F2-64D9317FD84C}"/>
              </a:ext>
            </a:extLst>
          </p:cNvPr>
          <p:cNvSpPr/>
          <p:nvPr/>
        </p:nvSpPr>
        <p:spPr>
          <a:xfrm>
            <a:off x="6116204" y="1231104"/>
            <a:ext cx="2901677" cy="900442"/>
          </a:xfrm>
          <a:prstGeom prst="wedgeEllipseCallout">
            <a:avLst>
              <a:gd name="adj1" fmla="val -49063"/>
              <a:gd name="adj2" fmla="val 51989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I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have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b="1" dirty="0">
                <a:solidFill>
                  <a:schemeClr val="tx1"/>
                </a:solidFill>
              </a:rPr>
              <a:t>computing resource</a:t>
            </a:r>
            <a:r>
              <a:rPr kumimoji="1" lang="en-US" altLang="zh-CN" dirty="0">
                <a:solidFill>
                  <a:schemeClr val="tx1"/>
                </a:solidFill>
              </a:rPr>
              <a:t>! </a:t>
            </a:r>
          </a:p>
        </p:txBody>
      </p:sp>
      <p:sp>
        <p:nvSpPr>
          <p:cNvPr id="47" name="内容占位符 2">
            <a:extLst>
              <a:ext uri="{FF2B5EF4-FFF2-40B4-BE49-F238E27FC236}">
                <a16:creationId xmlns:a16="http://schemas.microsoft.com/office/drawing/2014/main" id="{8201323C-C566-4C64-93FE-1E49E085D697}"/>
              </a:ext>
            </a:extLst>
          </p:cNvPr>
          <p:cNvSpPr txBox="1">
            <a:spLocks/>
          </p:cNvSpPr>
          <p:nvPr/>
        </p:nvSpPr>
        <p:spPr>
          <a:xfrm>
            <a:off x="2034139" y="2650592"/>
            <a:ext cx="72000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Alice</a:t>
            </a:r>
            <a:endParaRPr kumimoji="1" lang="en" altLang="zh-CN" sz="1800" dirty="0">
              <a:latin typeface="+mn-lt"/>
            </a:endParaRPr>
          </a:p>
        </p:txBody>
      </p:sp>
      <p:sp>
        <p:nvSpPr>
          <p:cNvPr id="48" name="内容占位符 2">
            <a:extLst>
              <a:ext uri="{FF2B5EF4-FFF2-40B4-BE49-F238E27FC236}">
                <a16:creationId xmlns:a16="http://schemas.microsoft.com/office/drawing/2014/main" id="{74723F99-6997-4F34-B150-1E24934B4330}"/>
              </a:ext>
            </a:extLst>
          </p:cNvPr>
          <p:cNvSpPr txBox="1">
            <a:spLocks/>
          </p:cNvSpPr>
          <p:nvPr/>
        </p:nvSpPr>
        <p:spPr>
          <a:xfrm>
            <a:off x="4682127" y="2693951"/>
            <a:ext cx="2272545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Bob (cloud)</a:t>
            </a:r>
            <a:endParaRPr kumimoji="1" lang="en" altLang="zh-CN" sz="1800" dirty="0">
              <a:latin typeface="+mn-lt"/>
            </a:endParaRPr>
          </a:p>
        </p:txBody>
      </p:sp>
      <p:cxnSp>
        <p:nvCxnSpPr>
          <p:cNvPr id="49" name="直接箭头连接符 48">
            <a:extLst>
              <a:ext uri="{FF2B5EF4-FFF2-40B4-BE49-F238E27FC236}">
                <a16:creationId xmlns:a16="http://schemas.microsoft.com/office/drawing/2014/main" id="{122F889F-1C79-48BF-8C22-CAA9E310B67B}"/>
              </a:ext>
            </a:extLst>
          </p:cNvPr>
          <p:cNvCxnSpPr>
            <a:cxnSpLocks/>
          </p:cNvCxnSpPr>
          <p:nvPr/>
        </p:nvCxnSpPr>
        <p:spPr>
          <a:xfrm flipV="1">
            <a:off x="2876384" y="3361557"/>
            <a:ext cx="2245154" cy="1"/>
          </a:xfrm>
          <a:prstGeom prst="straightConnector1">
            <a:avLst/>
          </a:prstGeom>
          <a:ln w="15875">
            <a:solidFill>
              <a:schemeClr val="tx1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内容占位符 2">
            <a:extLst>
              <a:ext uri="{FF2B5EF4-FFF2-40B4-BE49-F238E27FC236}">
                <a16:creationId xmlns:a16="http://schemas.microsoft.com/office/drawing/2014/main" id="{9FF07F79-CCBD-4BD7-B200-A538099A7E86}"/>
              </a:ext>
            </a:extLst>
          </p:cNvPr>
          <p:cNvSpPr txBox="1">
            <a:spLocks/>
          </p:cNvSpPr>
          <p:nvPr/>
        </p:nvSpPr>
        <p:spPr>
          <a:xfrm>
            <a:off x="2540481" y="3034993"/>
            <a:ext cx="2883759" cy="3046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400" b="0" dirty="0">
                <a:solidFill>
                  <a:schemeClr val="tx1"/>
                </a:solidFill>
                <a:latin typeface="+mn-lt"/>
              </a:rPr>
              <a:t>CT=encrypt(Key, Data)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A3C8064-5FD9-4E93-9A59-79B537D39D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1538" y="1758418"/>
            <a:ext cx="1286706" cy="1286706"/>
          </a:xfrm>
          <a:prstGeom prst="rect">
            <a:avLst/>
          </a:prstGeom>
        </p:spPr>
      </p:pic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3CD9FE46-D68B-4856-83D3-2EFCE88986C9}"/>
              </a:ext>
            </a:extLst>
          </p:cNvPr>
          <p:cNvCxnSpPr>
            <a:cxnSpLocks/>
          </p:cNvCxnSpPr>
          <p:nvPr/>
        </p:nvCxnSpPr>
        <p:spPr>
          <a:xfrm flipV="1">
            <a:off x="2876384" y="3803792"/>
            <a:ext cx="2245154" cy="1"/>
          </a:xfrm>
          <a:prstGeom prst="straightConnector1">
            <a:avLst/>
          </a:prstGeom>
          <a:ln w="15875">
            <a:solidFill>
              <a:schemeClr val="tx1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内容占位符 2">
            <a:extLst>
              <a:ext uri="{FF2B5EF4-FFF2-40B4-BE49-F238E27FC236}">
                <a16:creationId xmlns:a16="http://schemas.microsoft.com/office/drawing/2014/main" id="{89669608-84BA-4BE8-8668-BA21D6F79539}"/>
              </a:ext>
            </a:extLst>
          </p:cNvPr>
          <p:cNvSpPr txBox="1">
            <a:spLocks/>
          </p:cNvSpPr>
          <p:nvPr/>
        </p:nvSpPr>
        <p:spPr>
          <a:xfrm>
            <a:off x="2540480" y="3487358"/>
            <a:ext cx="2883759" cy="3046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400" b="0" dirty="0">
                <a:solidFill>
                  <a:schemeClr val="tx1"/>
                </a:solidFill>
                <a:latin typeface="+mn-lt"/>
              </a:rPr>
              <a:t>Function f()</a:t>
            </a:r>
          </a:p>
        </p:txBody>
      </p:sp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id="{B8C3B7CE-9D55-4A5D-A9E8-471B6C251BCB}"/>
              </a:ext>
            </a:extLst>
          </p:cNvPr>
          <p:cNvCxnSpPr>
            <a:cxnSpLocks/>
          </p:cNvCxnSpPr>
          <p:nvPr/>
        </p:nvCxnSpPr>
        <p:spPr>
          <a:xfrm flipV="1">
            <a:off x="2876384" y="4441676"/>
            <a:ext cx="2245154" cy="1"/>
          </a:xfrm>
          <a:prstGeom prst="straightConnector1">
            <a:avLst/>
          </a:prstGeom>
          <a:ln w="15875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内容占位符 2">
            <a:extLst>
              <a:ext uri="{FF2B5EF4-FFF2-40B4-BE49-F238E27FC236}">
                <a16:creationId xmlns:a16="http://schemas.microsoft.com/office/drawing/2014/main" id="{301F1149-7CC6-475E-9E03-A696D1D0180A}"/>
              </a:ext>
            </a:extLst>
          </p:cNvPr>
          <p:cNvSpPr txBox="1">
            <a:spLocks/>
          </p:cNvSpPr>
          <p:nvPr/>
        </p:nvSpPr>
        <p:spPr>
          <a:xfrm>
            <a:off x="2267744" y="4080793"/>
            <a:ext cx="3851163" cy="3377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400" b="0" dirty="0">
                <a:solidFill>
                  <a:schemeClr val="tx1"/>
                </a:solidFill>
                <a:latin typeface="+mn-lt"/>
              </a:rPr>
              <a:t>CT'= Evaluate(f, CT) = Encrypt(Key, f(Data))</a:t>
            </a:r>
          </a:p>
        </p:txBody>
      </p:sp>
      <p:sp>
        <p:nvSpPr>
          <p:cNvPr id="20" name="内容占位符 2">
            <a:extLst>
              <a:ext uri="{FF2B5EF4-FFF2-40B4-BE49-F238E27FC236}">
                <a16:creationId xmlns:a16="http://schemas.microsoft.com/office/drawing/2014/main" id="{01D412C0-4858-4471-851E-063629D8D810}"/>
              </a:ext>
            </a:extLst>
          </p:cNvPr>
          <p:cNvSpPr txBox="1">
            <a:spLocks/>
          </p:cNvSpPr>
          <p:nvPr/>
        </p:nvSpPr>
        <p:spPr>
          <a:xfrm>
            <a:off x="1107778" y="4820187"/>
            <a:ext cx="2883759" cy="3046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400" b="0" dirty="0">
                <a:solidFill>
                  <a:schemeClr val="tx1"/>
                </a:solidFill>
                <a:latin typeface="+mn-lt"/>
              </a:rPr>
              <a:t>Get f(Data) = Decrypt(Key, CT')</a:t>
            </a:r>
          </a:p>
        </p:txBody>
      </p:sp>
    </p:spTree>
    <p:extLst>
      <p:ext uri="{BB962C8B-B14F-4D97-AF65-F5344CB8AC3E}">
        <p14:creationId xmlns:p14="http://schemas.microsoft.com/office/powerpoint/2010/main" val="120766735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kumimoji="1" lang="en-US" altLang="zh-CN" sz="3200" dirty="0"/>
              <a:t>SWHE and FHE</a:t>
            </a:r>
            <a:endParaRPr kumimoji="1" lang="zh-CN" altLang="en-US" sz="3200" dirty="0">
              <a:latin typeface="+mj-lt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45409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58</a:t>
            </a:fld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内容占位符 2">
                <a:extLst>
                  <a:ext uri="{FF2B5EF4-FFF2-40B4-BE49-F238E27FC236}">
                    <a16:creationId xmlns:a16="http://schemas.microsoft.com/office/drawing/2014/main" id="{C8D7898A-5C12-4FC3-AACC-516EDBC406A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23528" y="1309648"/>
                <a:ext cx="8229600" cy="414679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lnSpc>
                    <a:spcPct val="120000"/>
                  </a:lnSpc>
                  <a:spcBef>
                    <a:spcPts val="1200"/>
                  </a:spcBef>
                  <a:buFont typeface="Arial" pitchFamily="34" charset="0"/>
                  <a:buChar char="•"/>
                  <a:defRPr sz="26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1pPr>
                <a:lvl2pPr marL="742950" indent="-28575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charset="0"/>
                  <a:buChar char="•"/>
                  <a:defRPr sz="24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•"/>
                  <a:defRPr sz="20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–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»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2000" dirty="0">
                    <a:latin typeface="+mn-lt"/>
                  </a:rPr>
                  <a:t>HE: Homomorphic Encryption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sz="1800" b="1" i="1" smtClean="0">
                        <a:latin typeface="Cambria Math" panose="02040503050406030204" pitchFamily="18" charset="0"/>
                      </a:rPr>
                      <m:t>𝑬𝒏𝒄</m:t>
                    </m:r>
                    <m:d>
                      <m:dPr>
                        <m:ctrlPr>
                          <a:rPr lang="en-US" altLang="zh-CN" sz="18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800" b="1" i="1" smtClean="0">
                            <a:latin typeface="Cambria Math" panose="02040503050406030204" pitchFamily="18" charset="0"/>
                          </a:rPr>
                          <m:t>𝒇</m:t>
                        </m:r>
                        <m:d>
                          <m:dPr>
                            <m:ctrlPr>
                              <a:rPr lang="en-US" altLang="zh-CN" sz="1800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1800" b="1" i="1" smtClean="0">
                                <a:latin typeface="Cambria Math" panose="02040503050406030204" pitchFamily="18" charset="0"/>
                              </a:rPr>
                              <m:t>𝒎</m:t>
                            </m:r>
                            <m:r>
                              <a:rPr lang="en-US" altLang="zh-CN" sz="1800" b="1" i="1" baseline="-25000" smtClean="0">
                                <a:latin typeface="Cambria Math" panose="02040503050406030204" pitchFamily="18" charset="0"/>
                              </a:rPr>
                              <m:t>𝟏</m:t>
                            </m:r>
                            <m:r>
                              <a:rPr lang="en-US" altLang="zh-CN" sz="1800" b="1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zh-CN" sz="1800" b="1" i="1" smtClean="0">
                                <a:latin typeface="Cambria Math" panose="02040503050406030204" pitchFamily="18" charset="0"/>
                              </a:rPr>
                              <m:t>𝒎</m:t>
                            </m:r>
                            <m:r>
                              <a:rPr lang="en-US" altLang="zh-CN" sz="1800" b="1" i="1" baseline="-25000" smtClean="0">
                                <a:latin typeface="Cambria Math" panose="02040503050406030204" pitchFamily="18" charset="0"/>
                              </a:rPr>
                              <m:t>𝟐</m:t>
                            </m:r>
                          </m:e>
                        </m:d>
                      </m:e>
                    </m:d>
                    <m:r>
                      <a:rPr lang="en-US" altLang="zh-CN" sz="1800" b="1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18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800" b="1" i="1" smtClean="0">
                            <a:latin typeface="Cambria Math" panose="02040503050406030204" pitchFamily="18" charset="0"/>
                          </a:rPr>
                          <m:t>𝑬𝒗𝒂𝒍</m:t>
                        </m:r>
                      </m:e>
                      <m:sub>
                        <m:r>
                          <a:rPr lang="en-US" altLang="zh-CN" sz="1800" b="1" i="1" smtClean="0">
                            <a:latin typeface="Cambria Math" panose="02040503050406030204" pitchFamily="18" charset="0"/>
                          </a:rPr>
                          <m:t>𝒇</m:t>
                        </m:r>
                      </m:sub>
                    </m:sSub>
                    <m:d>
                      <m:dPr>
                        <m:ctrlPr>
                          <a:rPr lang="en-US" altLang="zh-CN" sz="18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800" b="1" i="1" smtClean="0">
                            <a:latin typeface="Cambria Math" panose="02040503050406030204" pitchFamily="18" charset="0"/>
                          </a:rPr>
                          <m:t>𝑬𝒏𝒄</m:t>
                        </m:r>
                        <m:d>
                          <m:dPr>
                            <m:ctrlPr>
                              <a:rPr lang="en-US" altLang="zh-CN" sz="1800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1800" b="1" i="1" smtClean="0">
                                <a:latin typeface="Cambria Math" panose="02040503050406030204" pitchFamily="18" charset="0"/>
                              </a:rPr>
                              <m:t>𝒎</m:t>
                            </m:r>
                            <m:r>
                              <a:rPr lang="en-US" altLang="zh-CN" sz="1800" b="1" i="1" baseline="-25000" smtClean="0">
                                <a:latin typeface="Cambria Math" panose="02040503050406030204" pitchFamily="18" charset="0"/>
                              </a:rPr>
                              <m:t>𝟏</m:t>
                            </m:r>
                          </m:e>
                        </m:d>
                        <m:r>
                          <a:rPr lang="en-US" altLang="zh-CN" sz="1800" b="1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altLang="zh-CN" sz="1800" b="1" i="1" smtClean="0">
                            <a:latin typeface="Cambria Math" panose="02040503050406030204" pitchFamily="18" charset="0"/>
                          </a:rPr>
                          <m:t>𝑬𝒏𝒄</m:t>
                        </m:r>
                        <m:d>
                          <m:dPr>
                            <m:ctrlPr>
                              <a:rPr lang="en-US" altLang="zh-CN" sz="1800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1800" b="1" i="1" smtClean="0">
                                <a:latin typeface="Cambria Math" panose="02040503050406030204" pitchFamily="18" charset="0"/>
                              </a:rPr>
                              <m:t>𝒎</m:t>
                            </m:r>
                            <m:r>
                              <a:rPr lang="en-US" altLang="zh-CN" sz="1800" b="1" i="1" baseline="-25000" smtClean="0">
                                <a:latin typeface="Cambria Math" panose="02040503050406030204" pitchFamily="18" charset="0"/>
                              </a:rPr>
                              <m:t>𝟐</m:t>
                            </m:r>
                          </m:e>
                        </m:d>
                      </m:e>
                    </m:d>
                  </m:oMath>
                </a14:m>
                <a:endParaRPr lang="en-US" altLang="zh-CN" sz="1800" b="1" dirty="0">
                  <a:latin typeface="+mn-lt"/>
                </a:endParaRPr>
              </a:p>
              <a:p>
                <a:r>
                  <a:rPr lang="en-US" altLang="zh-CN" sz="2000" dirty="0">
                    <a:latin typeface="+mn-lt"/>
                  </a:rPr>
                  <a:t>SWHE: Somewhat Homomorphic Encryption</a:t>
                </a:r>
              </a:p>
              <a:p>
                <a:pPr lvl="1"/>
                <a:r>
                  <a:rPr lang="en-US" altLang="zh-CN" sz="1800" dirty="0">
                    <a:latin typeface="+mn-lt"/>
                  </a:rPr>
                  <a:t>Support </a:t>
                </a:r>
                <a:r>
                  <a:rPr lang="en-US" altLang="zh-CN" sz="1800" b="1" dirty="0">
                    <a:latin typeface="+mn-lt"/>
                  </a:rPr>
                  <a:t>limited</a:t>
                </a:r>
                <a:r>
                  <a:rPr lang="en-US" altLang="zh-CN" sz="1800" dirty="0">
                    <a:latin typeface="+mn-lt"/>
                  </a:rPr>
                  <a:t> kinds</a:t>
                </a:r>
                <a:r>
                  <a:rPr lang="zh-CN" altLang="en-US" sz="1800" dirty="0">
                    <a:latin typeface="+mn-lt"/>
                  </a:rPr>
                  <a:t> </a:t>
                </a:r>
                <a:r>
                  <a:rPr lang="en-US" altLang="zh-CN" sz="1800" dirty="0">
                    <a:latin typeface="+mn-lt"/>
                  </a:rPr>
                  <a:t>and</a:t>
                </a:r>
                <a:r>
                  <a:rPr lang="zh-CN" altLang="en-US" sz="1800" dirty="0">
                    <a:latin typeface="+mn-lt"/>
                  </a:rPr>
                  <a:t> </a:t>
                </a:r>
                <a:r>
                  <a:rPr lang="en-US" altLang="zh-CN" sz="1800" dirty="0">
                    <a:latin typeface="+mn-lt"/>
                  </a:rPr>
                  <a:t>times of operation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sz="1800" b="1" i="1">
                        <a:latin typeface="Cambria Math" panose="02040503050406030204" pitchFamily="18" charset="0"/>
                      </a:rPr>
                      <m:t>𝒇</m:t>
                    </m:r>
                    <m:d>
                      <m:dPr>
                        <m:ctrlPr>
                          <a:rPr lang="en-US" altLang="zh-CN" sz="18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800" b="1" i="1">
                            <a:latin typeface="Cambria Math" panose="02040503050406030204" pitchFamily="18" charset="0"/>
                          </a:rPr>
                          <m:t>𝒎</m:t>
                        </m:r>
                        <m:r>
                          <a:rPr lang="en-US" altLang="zh-CN" sz="1800" b="1" i="1" baseline="-25000"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altLang="zh-CN" sz="1800" b="1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1800" b="1" i="1">
                            <a:latin typeface="Cambria Math" panose="02040503050406030204" pitchFamily="18" charset="0"/>
                          </a:rPr>
                          <m:t>𝒎</m:t>
                        </m:r>
                        <m:r>
                          <a:rPr lang="en-US" altLang="zh-CN" sz="1800" b="1" i="1" baseline="-25000">
                            <a:latin typeface="Cambria Math" panose="02040503050406030204" pitchFamily="18" charset="0"/>
                          </a:rPr>
                          <m:t>𝟐</m:t>
                        </m:r>
                      </m:e>
                    </m:d>
                    <m:r>
                      <a:rPr lang="en-US" altLang="zh-CN" sz="18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1800" b="1" i="1" smtClean="0">
                        <a:latin typeface="Cambria Math" panose="02040503050406030204" pitchFamily="18" charset="0"/>
                      </a:rPr>
                      <m:t>𝒎</m:t>
                    </m:r>
                    <m:r>
                      <a:rPr lang="en-US" altLang="zh-CN" sz="1800" b="1" i="1" baseline="-25000" smtClean="0"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US" altLang="zh-CN" sz="1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US" altLang="zh-CN" sz="1800" b="1" i="1" smtClean="0">
                        <a:latin typeface="Cambria Math" panose="02040503050406030204" pitchFamily="18" charset="0"/>
                      </a:rPr>
                      <m:t>𝒎</m:t>
                    </m:r>
                    <m:r>
                      <a:rPr lang="en-US" altLang="zh-CN" sz="1800" b="1" i="1" baseline="-25000" smtClean="0">
                        <a:latin typeface="Cambria Math" panose="02040503050406030204" pitchFamily="18" charset="0"/>
                      </a:rPr>
                      <m:t>𝟐</m:t>
                    </m:r>
                  </m:oMath>
                </a14:m>
                <a:r>
                  <a:rPr lang="en-US" altLang="zh-CN" sz="1800" b="1" baseline="-25000" dirty="0">
                    <a:latin typeface="+mn-lt"/>
                  </a:rPr>
                  <a:t> </a:t>
                </a:r>
                <a:r>
                  <a:rPr lang="en-US" altLang="zh-CN" sz="1800" dirty="0">
                    <a:latin typeface="+mn-lt"/>
                  </a:rPr>
                  <a:t>(e.g., RSA)</a:t>
                </a:r>
                <a:endParaRPr lang="en-US" altLang="zh-CN" sz="1800" baseline="-25000" dirty="0">
                  <a:latin typeface="+mn-lt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sz="1800" b="1" i="1">
                        <a:latin typeface="Cambria Math" panose="02040503050406030204" pitchFamily="18" charset="0"/>
                      </a:rPr>
                      <m:t>𝒇</m:t>
                    </m:r>
                    <m:d>
                      <m:dPr>
                        <m:ctrlPr>
                          <a:rPr lang="en-US" altLang="zh-CN" sz="18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800" b="1" i="1">
                            <a:latin typeface="Cambria Math" panose="02040503050406030204" pitchFamily="18" charset="0"/>
                          </a:rPr>
                          <m:t>𝒎</m:t>
                        </m:r>
                        <m:r>
                          <a:rPr lang="en-US" altLang="zh-CN" sz="1800" b="1" i="1" baseline="-25000"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altLang="zh-CN" sz="1800" b="1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1800" b="1" i="1">
                            <a:latin typeface="Cambria Math" panose="02040503050406030204" pitchFamily="18" charset="0"/>
                          </a:rPr>
                          <m:t>𝒎</m:t>
                        </m:r>
                        <m:r>
                          <a:rPr lang="en-US" altLang="zh-CN" sz="1800" b="1" i="1" baseline="-25000">
                            <a:latin typeface="Cambria Math" panose="02040503050406030204" pitchFamily="18" charset="0"/>
                          </a:rPr>
                          <m:t>𝟐</m:t>
                        </m:r>
                      </m:e>
                    </m:d>
                    <m:r>
                      <a:rPr lang="en-US" altLang="zh-CN" sz="1800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1800" b="1" i="1">
                        <a:latin typeface="Cambria Math" panose="02040503050406030204" pitchFamily="18" charset="0"/>
                      </a:rPr>
                      <m:t>𝒎</m:t>
                    </m:r>
                    <m:r>
                      <a:rPr lang="en-US" altLang="zh-CN" sz="1800" b="1" i="1" baseline="-25000"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US" altLang="zh-CN" sz="1800" b="1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sz="1800" b="1" i="1">
                        <a:latin typeface="Cambria Math" panose="02040503050406030204" pitchFamily="18" charset="0"/>
                      </a:rPr>
                      <m:t>𝒎</m:t>
                    </m:r>
                    <m:r>
                      <a:rPr lang="en-US" altLang="zh-CN" sz="1800" b="1" i="1" baseline="-25000" smtClean="0">
                        <a:latin typeface="Cambria Math" panose="02040503050406030204" pitchFamily="18" charset="0"/>
                      </a:rPr>
                      <m:t>𝟐</m:t>
                    </m:r>
                  </m:oMath>
                </a14:m>
                <a:r>
                  <a:rPr lang="zh-CN" altLang="en-US" sz="1800" dirty="0">
                    <a:latin typeface="+mn-lt"/>
                  </a:rPr>
                  <a:t> </a:t>
                </a:r>
                <a:r>
                  <a:rPr lang="en-US" altLang="zh-CN" sz="1800" dirty="0">
                    <a:latin typeface="+mn-lt"/>
                  </a:rPr>
                  <a:t>(e.g., </a:t>
                </a:r>
                <a:r>
                  <a:rPr lang="en-US" altLang="zh-CN" sz="1800" dirty="0" err="1">
                    <a:latin typeface="+mn-lt"/>
                  </a:rPr>
                  <a:t>Paillier</a:t>
                </a:r>
                <a:r>
                  <a:rPr lang="en-US" altLang="zh-CN" sz="1800" dirty="0">
                    <a:latin typeface="+mn-lt"/>
                  </a:rPr>
                  <a:t>)</a:t>
                </a:r>
                <a:r>
                  <a:rPr lang="zh-CN" altLang="en-US" sz="1800" dirty="0">
                    <a:latin typeface="+mn-lt"/>
                  </a:rPr>
                  <a:t> </a:t>
                </a:r>
                <a:endParaRPr lang="en-US" altLang="zh-CN" sz="1800" dirty="0">
                  <a:latin typeface="+mn-lt"/>
                </a:endParaRPr>
              </a:p>
              <a:p>
                <a:r>
                  <a:rPr lang="en-US" altLang="zh-CN" sz="2000" dirty="0">
                    <a:latin typeface="+mn-lt"/>
                  </a:rPr>
                  <a:t>FHE: Full Homomorphic Encryption</a:t>
                </a:r>
              </a:p>
              <a:p>
                <a:pPr lvl="1"/>
                <a:r>
                  <a:rPr lang="en-US" altLang="zh-CN" sz="1800" dirty="0">
                    <a:latin typeface="+mn-lt"/>
                  </a:rPr>
                  <a:t>Support </a:t>
                </a:r>
                <a:r>
                  <a:rPr lang="en-US" altLang="zh-CN" sz="1800" dirty="0">
                    <a:solidFill>
                      <a:srgbClr val="0096FF"/>
                    </a:solidFill>
                    <a:latin typeface="+mn-lt"/>
                  </a:rPr>
                  <a:t>all</a:t>
                </a:r>
                <a:r>
                  <a:rPr lang="en-US" altLang="zh-CN" sz="1800" dirty="0">
                    <a:latin typeface="+mn-lt"/>
                  </a:rPr>
                  <a:t> kinds of operations</a:t>
                </a:r>
              </a:p>
              <a:p>
                <a:pPr lvl="1"/>
                <a:r>
                  <a:rPr lang="en-US" altLang="zh-CN" sz="1800" dirty="0">
                    <a:latin typeface="+mn-lt"/>
                  </a:rPr>
                  <a:t>Addition and multiplication</a:t>
                </a:r>
              </a:p>
            </p:txBody>
          </p:sp>
        </mc:Choice>
        <mc:Fallback xmlns="">
          <p:sp>
            <p:nvSpPr>
              <p:cNvPr id="21" name="内容占位符 2">
                <a:extLst>
                  <a:ext uri="{FF2B5EF4-FFF2-40B4-BE49-F238E27FC236}">
                    <a16:creationId xmlns:a16="http://schemas.microsoft.com/office/drawing/2014/main" id="{C8D7898A-5C12-4FC3-AACC-516EDBC406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1309648"/>
                <a:ext cx="8229600" cy="4146790"/>
              </a:xfrm>
              <a:prstGeom prst="rect">
                <a:avLst/>
              </a:prstGeom>
              <a:blipFill>
                <a:blip r:embed="rId3"/>
                <a:stretch>
                  <a:fillRect l="-61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6864316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C302A989-59B1-E348-AC0D-421F24F98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TEE</a:t>
            </a:r>
            <a:endParaRPr lang="zh-CN" altLang="en-US" dirty="0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0A6D60AE-B20B-1E49-8C34-7C461FE78C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Trusted</a:t>
            </a:r>
            <a:r>
              <a:rPr lang="zh-CN" altLang="en-US" dirty="0"/>
              <a:t> </a:t>
            </a:r>
            <a:r>
              <a:rPr lang="en-US" altLang="zh-CN" dirty="0"/>
              <a:t>Execution</a:t>
            </a:r>
            <a:r>
              <a:rPr lang="zh-CN" altLang="en-US" dirty="0"/>
              <a:t> </a:t>
            </a:r>
            <a:r>
              <a:rPr lang="en-US" altLang="zh-CN" dirty="0"/>
              <a:t>Environment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0309500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lang="en-US" altLang="zh-CN" sz="3200" spc="57" dirty="0"/>
              <a:t>Problem</a:t>
            </a:r>
            <a:endParaRPr kumimoji="1" lang="zh-CN" altLang="en-US" sz="3200" dirty="0">
              <a:latin typeface="+mj-lt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45409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60</a:t>
            </a:fld>
            <a:endParaRPr lang="zh-CN" altLang="en-US"/>
          </a:p>
        </p:txBody>
      </p:sp>
      <p:pic>
        <p:nvPicPr>
          <p:cNvPr id="43" name="图片 42">
            <a:extLst>
              <a:ext uri="{FF2B5EF4-FFF2-40B4-BE49-F238E27FC236}">
                <a16:creationId xmlns:a16="http://schemas.microsoft.com/office/drawing/2014/main" id="{D215A05E-4BB2-49EB-969B-F89CD6CEC3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8956" y="2071314"/>
            <a:ext cx="720000" cy="720000"/>
          </a:xfrm>
          <a:prstGeom prst="rect">
            <a:avLst/>
          </a:prstGeom>
        </p:spPr>
      </p:pic>
      <p:sp>
        <p:nvSpPr>
          <p:cNvPr id="45" name="对话气泡: 椭圆形 44">
            <a:extLst>
              <a:ext uri="{FF2B5EF4-FFF2-40B4-BE49-F238E27FC236}">
                <a16:creationId xmlns:a16="http://schemas.microsoft.com/office/drawing/2014/main" id="{7A841763-1264-4292-A38F-98F194B67585}"/>
              </a:ext>
            </a:extLst>
          </p:cNvPr>
          <p:cNvSpPr/>
          <p:nvPr/>
        </p:nvSpPr>
        <p:spPr>
          <a:xfrm>
            <a:off x="179512" y="1204593"/>
            <a:ext cx="2808312" cy="900442"/>
          </a:xfrm>
          <a:prstGeom prst="wedgeEllipseCallout">
            <a:avLst>
              <a:gd name="adj1" fmla="val 39777"/>
              <a:gd name="adj2" fmla="val 5869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I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have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b="1" dirty="0">
                <a:solidFill>
                  <a:schemeClr val="tx1"/>
                </a:solidFill>
              </a:rPr>
              <a:t>Data</a:t>
            </a:r>
            <a:r>
              <a:rPr kumimoji="1" lang="en-US" altLang="zh-CN" dirty="0">
                <a:solidFill>
                  <a:schemeClr val="tx1"/>
                </a:solidFill>
              </a:rPr>
              <a:t>!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46" name="对话气泡: 椭圆形 45">
            <a:extLst>
              <a:ext uri="{FF2B5EF4-FFF2-40B4-BE49-F238E27FC236}">
                <a16:creationId xmlns:a16="http://schemas.microsoft.com/office/drawing/2014/main" id="{1A8B6A12-45B2-4849-B2F2-64D9317FD84C}"/>
              </a:ext>
            </a:extLst>
          </p:cNvPr>
          <p:cNvSpPr/>
          <p:nvPr/>
        </p:nvSpPr>
        <p:spPr>
          <a:xfrm>
            <a:off x="6116204" y="1231104"/>
            <a:ext cx="2901677" cy="900442"/>
          </a:xfrm>
          <a:prstGeom prst="wedgeEllipseCallout">
            <a:avLst>
              <a:gd name="adj1" fmla="val -49063"/>
              <a:gd name="adj2" fmla="val 51989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I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have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b="1" dirty="0">
                <a:solidFill>
                  <a:schemeClr val="tx1"/>
                </a:solidFill>
              </a:rPr>
              <a:t>computing resource</a:t>
            </a:r>
            <a:r>
              <a:rPr kumimoji="1" lang="en-US" altLang="zh-CN" dirty="0">
                <a:solidFill>
                  <a:schemeClr val="tx1"/>
                </a:solidFill>
              </a:rPr>
              <a:t>! </a:t>
            </a:r>
          </a:p>
        </p:txBody>
      </p:sp>
      <p:sp>
        <p:nvSpPr>
          <p:cNvPr id="47" name="内容占位符 2">
            <a:extLst>
              <a:ext uri="{FF2B5EF4-FFF2-40B4-BE49-F238E27FC236}">
                <a16:creationId xmlns:a16="http://schemas.microsoft.com/office/drawing/2014/main" id="{8201323C-C566-4C64-93FE-1E49E085D697}"/>
              </a:ext>
            </a:extLst>
          </p:cNvPr>
          <p:cNvSpPr txBox="1">
            <a:spLocks/>
          </p:cNvSpPr>
          <p:nvPr/>
        </p:nvSpPr>
        <p:spPr>
          <a:xfrm>
            <a:off x="2638956" y="2664708"/>
            <a:ext cx="72000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Alice</a:t>
            </a:r>
            <a:endParaRPr kumimoji="1" lang="en" altLang="zh-CN" sz="1800" dirty="0">
              <a:latin typeface="+mn-lt"/>
            </a:endParaRPr>
          </a:p>
        </p:txBody>
      </p:sp>
      <p:sp>
        <p:nvSpPr>
          <p:cNvPr id="48" name="内容占位符 2">
            <a:extLst>
              <a:ext uri="{FF2B5EF4-FFF2-40B4-BE49-F238E27FC236}">
                <a16:creationId xmlns:a16="http://schemas.microsoft.com/office/drawing/2014/main" id="{74723F99-6997-4F34-B150-1E24934B4330}"/>
              </a:ext>
            </a:extLst>
          </p:cNvPr>
          <p:cNvSpPr txBox="1">
            <a:spLocks/>
          </p:cNvSpPr>
          <p:nvPr/>
        </p:nvSpPr>
        <p:spPr>
          <a:xfrm>
            <a:off x="4682127" y="2693951"/>
            <a:ext cx="2272545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Bob (cloud)</a:t>
            </a:r>
            <a:endParaRPr kumimoji="1" lang="en" altLang="zh-CN" sz="1800" dirty="0">
              <a:latin typeface="+mn-lt"/>
            </a:endParaRPr>
          </a:p>
        </p:txBody>
      </p:sp>
      <p:cxnSp>
        <p:nvCxnSpPr>
          <p:cNvPr id="49" name="直接箭头连接符 48">
            <a:extLst>
              <a:ext uri="{FF2B5EF4-FFF2-40B4-BE49-F238E27FC236}">
                <a16:creationId xmlns:a16="http://schemas.microsoft.com/office/drawing/2014/main" id="{122F889F-1C79-48BF-8C22-CAA9E310B67B}"/>
              </a:ext>
            </a:extLst>
          </p:cNvPr>
          <p:cNvCxnSpPr>
            <a:cxnSpLocks/>
          </p:cNvCxnSpPr>
          <p:nvPr/>
        </p:nvCxnSpPr>
        <p:spPr>
          <a:xfrm flipV="1">
            <a:off x="3320877" y="2569468"/>
            <a:ext cx="1764196" cy="1"/>
          </a:xfrm>
          <a:prstGeom prst="straightConnector1">
            <a:avLst/>
          </a:prstGeom>
          <a:ln w="15875">
            <a:solidFill>
              <a:schemeClr val="tx1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内容占位符 2">
            <a:extLst>
              <a:ext uri="{FF2B5EF4-FFF2-40B4-BE49-F238E27FC236}">
                <a16:creationId xmlns:a16="http://schemas.microsoft.com/office/drawing/2014/main" id="{A1BFC8AD-A899-4E37-8C62-1087B96796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742" y="3297802"/>
            <a:ext cx="8229600" cy="2558473"/>
          </a:xfrm>
        </p:spPr>
        <p:txBody>
          <a:bodyPr>
            <a:noAutofit/>
          </a:bodyPr>
          <a:lstStyle/>
          <a:p>
            <a:r>
              <a:rPr lang="en-US" altLang="zh-CN" sz="2000" b="0" dirty="0">
                <a:latin typeface="+mn-lt"/>
              </a:rPr>
              <a:t>Alice wants to ask Bob (e.g., a cloud) to perform calculation on her data</a:t>
            </a:r>
          </a:p>
          <a:p>
            <a:r>
              <a:rPr lang="en-US" altLang="zh-CN" sz="2000" b="0" dirty="0">
                <a:latin typeface="+mn-lt"/>
              </a:rPr>
              <a:t>Naïve method: Sending Data to Bob</a:t>
            </a:r>
          </a:p>
          <a:p>
            <a:endParaRPr lang="en-US" altLang="zh-CN" sz="1800" b="0" dirty="0">
              <a:latin typeface="+mn-lt"/>
            </a:endParaRPr>
          </a:p>
          <a:p>
            <a:pPr lvl="1"/>
            <a:endParaRPr lang="en-US" altLang="zh-CN" sz="2200" dirty="0">
              <a:latin typeface="+mn-lt"/>
            </a:endParaRPr>
          </a:p>
        </p:txBody>
      </p:sp>
      <p:sp>
        <p:nvSpPr>
          <p:cNvPr id="52" name="内容占位符 2">
            <a:extLst>
              <a:ext uri="{FF2B5EF4-FFF2-40B4-BE49-F238E27FC236}">
                <a16:creationId xmlns:a16="http://schemas.microsoft.com/office/drawing/2014/main" id="{9FF07F79-CCBD-4BD7-B200-A538099A7E86}"/>
              </a:ext>
            </a:extLst>
          </p:cNvPr>
          <p:cNvSpPr txBox="1">
            <a:spLocks/>
          </p:cNvSpPr>
          <p:nvPr/>
        </p:nvSpPr>
        <p:spPr>
          <a:xfrm>
            <a:off x="3659902" y="2150359"/>
            <a:ext cx="936104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2000" dirty="0">
                <a:solidFill>
                  <a:schemeClr val="tx1"/>
                </a:solidFill>
                <a:latin typeface="+mn-lt"/>
              </a:rPr>
              <a:t>Data</a:t>
            </a:r>
            <a:endParaRPr lang="en-US" altLang="zh-CN" sz="1800" b="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A3C8064-5FD9-4E93-9A59-79B537D39D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1538" y="1758418"/>
            <a:ext cx="1286706" cy="1286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68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lang="en-US" altLang="zh-CN" sz="3200" spc="57" dirty="0"/>
              <a:t>Trusted Execution Environment (TEE)</a:t>
            </a:r>
            <a:endParaRPr kumimoji="1" lang="zh-CN" altLang="en-US" sz="3200" dirty="0">
              <a:latin typeface="+mj-lt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45409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61</a:t>
            </a:fld>
            <a:endParaRPr lang="zh-CN" altLang="en-US"/>
          </a:p>
        </p:txBody>
      </p:sp>
      <p:pic>
        <p:nvPicPr>
          <p:cNvPr id="43" name="图片 42">
            <a:extLst>
              <a:ext uri="{FF2B5EF4-FFF2-40B4-BE49-F238E27FC236}">
                <a16:creationId xmlns:a16="http://schemas.microsoft.com/office/drawing/2014/main" id="{D215A05E-4BB2-49EB-969B-F89CD6CEC3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8956" y="2071314"/>
            <a:ext cx="720000" cy="720000"/>
          </a:xfrm>
          <a:prstGeom prst="rect">
            <a:avLst/>
          </a:prstGeom>
        </p:spPr>
      </p:pic>
      <p:sp>
        <p:nvSpPr>
          <p:cNvPr id="45" name="对话气泡: 椭圆形 44">
            <a:extLst>
              <a:ext uri="{FF2B5EF4-FFF2-40B4-BE49-F238E27FC236}">
                <a16:creationId xmlns:a16="http://schemas.microsoft.com/office/drawing/2014/main" id="{7A841763-1264-4292-A38F-98F194B67585}"/>
              </a:ext>
            </a:extLst>
          </p:cNvPr>
          <p:cNvSpPr/>
          <p:nvPr/>
        </p:nvSpPr>
        <p:spPr>
          <a:xfrm>
            <a:off x="179512" y="1204593"/>
            <a:ext cx="2808312" cy="900442"/>
          </a:xfrm>
          <a:prstGeom prst="wedgeEllipseCallout">
            <a:avLst>
              <a:gd name="adj1" fmla="val 39777"/>
              <a:gd name="adj2" fmla="val 5869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I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have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b="1" dirty="0">
                <a:solidFill>
                  <a:schemeClr val="tx1"/>
                </a:solidFill>
              </a:rPr>
              <a:t>Data</a:t>
            </a:r>
            <a:r>
              <a:rPr kumimoji="1" lang="en-US" altLang="zh-CN" dirty="0">
                <a:solidFill>
                  <a:schemeClr val="tx1"/>
                </a:solidFill>
              </a:rPr>
              <a:t>!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46" name="对话气泡: 椭圆形 45">
            <a:extLst>
              <a:ext uri="{FF2B5EF4-FFF2-40B4-BE49-F238E27FC236}">
                <a16:creationId xmlns:a16="http://schemas.microsoft.com/office/drawing/2014/main" id="{1A8B6A12-45B2-4849-B2F2-64D9317FD84C}"/>
              </a:ext>
            </a:extLst>
          </p:cNvPr>
          <p:cNvSpPr/>
          <p:nvPr/>
        </p:nvSpPr>
        <p:spPr>
          <a:xfrm>
            <a:off x="6116204" y="1231104"/>
            <a:ext cx="2901677" cy="900442"/>
          </a:xfrm>
          <a:prstGeom prst="wedgeEllipseCallout">
            <a:avLst>
              <a:gd name="adj1" fmla="val -49063"/>
              <a:gd name="adj2" fmla="val 51989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I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have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b="1" dirty="0">
                <a:solidFill>
                  <a:schemeClr val="tx1"/>
                </a:solidFill>
              </a:rPr>
              <a:t>computing resource </a:t>
            </a:r>
            <a:r>
              <a:rPr kumimoji="1" lang="en-US" altLang="zh-CN" dirty="0">
                <a:solidFill>
                  <a:schemeClr val="tx1"/>
                </a:solidFill>
              </a:rPr>
              <a:t>and</a:t>
            </a:r>
            <a:r>
              <a:rPr kumimoji="1" lang="en-US" altLang="zh-CN" b="1" dirty="0">
                <a:solidFill>
                  <a:schemeClr val="tx1"/>
                </a:solidFill>
              </a:rPr>
              <a:t> </a:t>
            </a:r>
            <a:r>
              <a:rPr kumimoji="1" lang="en-US" altLang="zh-CN" b="1" dirty="0">
                <a:solidFill>
                  <a:srgbClr val="C00000"/>
                </a:solidFill>
              </a:rPr>
              <a:t>TEE</a:t>
            </a:r>
            <a:r>
              <a:rPr kumimoji="1" lang="en-US" altLang="zh-CN" b="1" dirty="0">
                <a:solidFill>
                  <a:schemeClr val="tx1"/>
                </a:solidFill>
              </a:rPr>
              <a:t>!</a:t>
            </a:r>
            <a:r>
              <a:rPr kumimoji="1" lang="en-US" altLang="zh-CN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7" name="内容占位符 2">
            <a:extLst>
              <a:ext uri="{FF2B5EF4-FFF2-40B4-BE49-F238E27FC236}">
                <a16:creationId xmlns:a16="http://schemas.microsoft.com/office/drawing/2014/main" id="{8201323C-C566-4C64-93FE-1E49E085D697}"/>
              </a:ext>
            </a:extLst>
          </p:cNvPr>
          <p:cNvSpPr txBox="1">
            <a:spLocks/>
          </p:cNvSpPr>
          <p:nvPr/>
        </p:nvSpPr>
        <p:spPr>
          <a:xfrm>
            <a:off x="2638956" y="2664708"/>
            <a:ext cx="72000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Alice</a:t>
            </a:r>
            <a:endParaRPr kumimoji="1" lang="en" altLang="zh-CN" sz="1800" dirty="0">
              <a:latin typeface="+mn-lt"/>
            </a:endParaRPr>
          </a:p>
        </p:txBody>
      </p:sp>
      <p:sp>
        <p:nvSpPr>
          <p:cNvPr id="48" name="内容占位符 2">
            <a:extLst>
              <a:ext uri="{FF2B5EF4-FFF2-40B4-BE49-F238E27FC236}">
                <a16:creationId xmlns:a16="http://schemas.microsoft.com/office/drawing/2014/main" id="{74723F99-6997-4F34-B150-1E24934B4330}"/>
              </a:ext>
            </a:extLst>
          </p:cNvPr>
          <p:cNvSpPr txBox="1">
            <a:spLocks/>
          </p:cNvSpPr>
          <p:nvPr/>
        </p:nvSpPr>
        <p:spPr>
          <a:xfrm>
            <a:off x="4682127" y="2693951"/>
            <a:ext cx="2272545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Bob (cloud)</a:t>
            </a:r>
            <a:endParaRPr kumimoji="1" lang="en" altLang="zh-CN" sz="1800" dirty="0">
              <a:latin typeface="+mn-lt"/>
            </a:endParaRPr>
          </a:p>
        </p:txBody>
      </p:sp>
      <p:cxnSp>
        <p:nvCxnSpPr>
          <p:cNvPr id="49" name="直接箭头连接符 48">
            <a:extLst>
              <a:ext uri="{FF2B5EF4-FFF2-40B4-BE49-F238E27FC236}">
                <a16:creationId xmlns:a16="http://schemas.microsoft.com/office/drawing/2014/main" id="{122F889F-1C79-48BF-8C22-CAA9E310B67B}"/>
              </a:ext>
            </a:extLst>
          </p:cNvPr>
          <p:cNvCxnSpPr>
            <a:cxnSpLocks/>
          </p:cNvCxnSpPr>
          <p:nvPr/>
        </p:nvCxnSpPr>
        <p:spPr>
          <a:xfrm flipV="1">
            <a:off x="3320877" y="2569468"/>
            <a:ext cx="1764196" cy="1"/>
          </a:xfrm>
          <a:prstGeom prst="straightConnector1">
            <a:avLst/>
          </a:prstGeom>
          <a:ln w="15875">
            <a:solidFill>
              <a:schemeClr val="tx1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内容占位符 2">
            <a:extLst>
              <a:ext uri="{FF2B5EF4-FFF2-40B4-BE49-F238E27FC236}">
                <a16:creationId xmlns:a16="http://schemas.microsoft.com/office/drawing/2014/main" id="{A1BFC8AD-A899-4E37-8C62-1087B96796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742" y="3297802"/>
            <a:ext cx="8229600" cy="2558473"/>
          </a:xfrm>
        </p:spPr>
        <p:txBody>
          <a:bodyPr>
            <a:noAutofit/>
          </a:bodyPr>
          <a:lstStyle/>
          <a:p>
            <a:r>
              <a:rPr lang="en-US" altLang="zh-CN" sz="2000" b="0" dirty="0">
                <a:latin typeface="+mn-lt"/>
              </a:rPr>
              <a:t>Alice wants to ask Bob (e.g., a cloud) to perform calculation on her data</a:t>
            </a:r>
          </a:p>
          <a:p>
            <a:r>
              <a:rPr lang="en-US" altLang="zh-CN" sz="2000" b="0" strike="sngStrike" dirty="0">
                <a:latin typeface="+mn-lt"/>
              </a:rPr>
              <a:t>Naïve method: Sending Data to Bob</a:t>
            </a:r>
          </a:p>
          <a:p>
            <a:r>
              <a:rPr lang="en-US" altLang="zh-CN" sz="2000" dirty="0">
                <a:latin typeface="+mn-lt"/>
              </a:rPr>
              <a:t>Bob cloud construct a TEE</a:t>
            </a:r>
          </a:p>
        </p:txBody>
      </p:sp>
      <p:sp>
        <p:nvSpPr>
          <p:cNvPr id="52" name="内容占位符 2">
            <a:extLst>
              <a:ext uri="{FF2B5EF4-FFF2-40B4-BE49-F238E27FC236}">
                <a16:creationId xmlns:a16="http://schemas.microsoft.com/office/drawing/2014/main" id="{9FF07F79-CCBD-4BD7-B200-A538099A7E86}"/>
              </a:ext>
            </a:extLst>
          </p:cNvPr>
          <p:cNvSpPr txBox="1">
            <a:spLocks/>
          </p:cNvSpPr>
          <p:nvPr/>
        </p:nvSpPr>
        <p:spPr>
          <a:xfrm>
            <a:off x="3659902" y="2150359"/>
            <a:ext cx="936104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2000" dirty="0">
                <a:solidFill>
                  <a:schemeClr val="tx1"/>
                </a:solidFill>
                <a:latin typeface="+mn-lt"/>
              </a:rPr>
              <a:t>Data</a:t>
            </a:r>
            <a:endParaRPr lang="en-US" altLang="zh-CN" sz="1800" b="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A3C8064-5FD9-4E93-9A59-79B537D39D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1538" y="1758418"/>
            <a:ext cx="1286706" cy="1286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27489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480743D-09D2-EB4D-B711-2076F127F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TEE:</a:t>
            </a:r>
            <a:r>
              <a:rPr lang="zh-CN" altLang="en-US" dirty="0"/>
              <a:t> </a:t>
            </a:r>
            <a:r>
              <a:rPr lang="en-US" altLang="zh-CN" dirty="0"/>
              <a:t>Trusted</a:t>
            </a:r>
            <a:r>
              <a:rPr lang="zh-CN" altLang="en-US" dirty="0"/>
              <a:t> </a:t>
            </a:r>
            <a:r>
              <a:rPr lang="en-US" altLang="zh-CN" dirty="0"/>
              <a:t>Execution</a:t>
            </a:r>
            <a:r>
              <a:rPr lang="zh-CN" altLang="en-US" dirty="0"/>
              <a:t> </a:t>
            </a:r>
            <a:r>
              <a:rPr lang="en-US" altLang="zh-CN" dirty="0"/>
              <a:t>Environment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53C9225-783C-544C-8C82-9CE98DFBDF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1345332"/>
            <a:ext cx="8229600" cy="3704658"/>
          </a:xfrm>
        </p:spPr>
        <p:txBody>
          <a:bodyPr>
            <a:noAutofit/>
          </a:bodyPr>
          <a:lstStyle/>
          <a:p>
            <a:pPr>
              <a:lnSpc>
                <a:spcPct val="134000"/>
              </a:lnSpc>
            </a:pPr>
            <a:r>
              <a:rPr kumimoji="1" lang="en" altLang="zh-CN" sz="1800" dirty="0">
                <a:latin typeface="+mn-lt"/>
              </a:rPr>
              <a:t>Widely deployed </a:t>
            </a:r>
            <a:r>
              <a:rPr kumimoji="1" lang="en-US" altLang="zh-CN" sz="1800" dirty="0">
                <a:latin typeface="+mn-lt"/>
              </a:rPr>
              <a:t>on</a:t>
            </a:r>
            <a:r>
              <a:rPr kumimoji="1" lang="en" altLang="zh-CN" sz="1800" dirty="0">
                <a:latin typeface="+mn-lt"/>
              </a:rPr>
              <a:t> mobile devices</a:t>
            </a:r>
          </a:p>
          <a:p>
            <a:pPr lvl="1">
              <a:lnSpc>
                <a:spcPct val="134000"/>
              </a:lnSpc>
            </a:pPr>
            <a:r>
              <a:rPr kumimoji="1" lang="en" altLang="zh-CN" sz="1800" dirty="0">
                <a:latin typeface="+mn-lt"/>
              </a:rPr>
              <a:t>Every Android device must deploy TEE</a:t>
            </a:r>
          </a:p>
          <a:p>
            <a:pPr lvl="1">
              <a:lnSpc>
                <a:spcPct val="134000"/>
              </a:lnSpc>
            </a:pPr>
            <a:r>
              <a:rPr kumimoji="1" lang="en" altLang="zh-CN" sz="1800" dirty="0">
                <a:latin typeface="+mn-lt"/>
              </a:rPr>
              <a:t>Mostly based on ARM </a:t>
            </a:r>
            <a:r>
              <a:rPr kumimoji="1" lang="en" altLang="zh-CN" sz="1800" dirty="0" err="1">
                <a:latin typeface="+mn-lt"/>
              </a:rPr>
              <a:t>TrustZone</a:t>
            </a:r>
            <a:endParaRPr kumimoji="1" lang="en" altLang="zh-CN" sz="1800" dirty="0">
              <a:latin typeface="+mn-lt"/>
            </a:endParaRPr>
          </a:p>
          <a:p>
            <a:pPr>
              <a:lnSpc>
                <a:spcPct val="134000"/>
              </a:lnSpc>
            </a:pPr>
            <a:r>
              <a:rPr kumimoji="1" lang="en" altLang="zh-CN" sz="1800" dirty="0">
                <a:latin typeface="+mn-lt"/>
              </a:rPr>
              <a:t>An </a:t>
            </a:r>
            <a:r>
              <a:rPr kumimoji="1" lang="en" altLang="zh-CN" sz="1800" i="1" dirty="0">
                <a:solidFill>
                  <a:srgbClr val="C64D2D"/>
                </a:solidFill>
                <a:latin typeface="+mn-lt"/>
              </a:rPr>
              <a:t>isolated</a:t>
            </a:r>
            <a:r>
              <a:rPr kumimoji="1" lang="en" altLang="zh-CN" sz="1800" dirty="0">
                <a:latin typeface="+mn-lt"/>
              </a:rPr>
              <a:t> &amp; </a:t>
            </a:r>
            <a:r>
              <a:rPr kumimoji="1" lang="en" altLang="zh-CN" sz="1800" i="1" dirty="0">
                <a:solidFill>
                  <a:srgbClr val="C64D2D"/>
                </a:solidFill>
                <a:latin typeface="+mn-lt"/>
              </a:rPr>
              <a:t>privileged</a:t>
            </a:r>
            <a:r>
              <a:rPr kumimoji="1" lang="en" altLang="zh-CN" sz="1800" dirty="0">
                <a:latin typeface="+mn-lt"/>
              </a:rPr>
              <a:t> environment</a:t>
            </a:r>
          </a:p>
          <a:p>
            <a:pPr lvl="1">
              <a:lnSpc>
                <a:spcPct val="134000"/>
              </a:lnSpc>
            </a:pPr>
            <a:r>
              <a:rPr kumimoji="1" lang="en" altLang="zh-CN" sz="1800" dirty="0">
                <a:latin typeface="+mn-lt"/>
              </a:rPr>
              <a:t>TEE c</a:t>
            </a:r>
            <a:r>
              <a:rPr kumimoji="1" lang="en-US" altLang="zh-CN" sz="1800" dirty="0">
                <a:latin typeface="+mn-lt"/>
              </a:rPr>
              <a:t>an</a:t>
            </a:r>
            <a:r>
              <a:rPr kumimoji="1" lang="en" altLang="zh-CN" sz="1800" dirty="0">
                <a:latin typeface="+mn-lt"/>
              </a:rPr>
              <a:t> access all </a:t>
            </a:r>
            <a:r>
              <a:rPr kumimoji="1" lang="en-US" altLang="zh-CN" sz="1800" dirty="0">
                <a:latin typeface="+mn-lt"/>
              </a:rPr>
              <a:t>DRAM</a:t>
            </a:r>
            <a:r>
              <a:rPr kumimoji="1" lang="zh-CN" altLang="en-US" sz="1800" dirty="0">
                <a:latin typeface="+mn-lt"/>
              </a:rPr>
              <a:t> </a:t>
            </a:r>
            <a:r>
              <a:rPr kumimoji="1" lang="en-US" altLang="zh-CN" sz="1800" dirty="0">
                <a:latin typeface="+mn-lt"/>
              </a:rPr>
              <a:t>&amp;</a:t>
            </a:r>
            <a:r>
              <a:rPr kumimoji="1" lang="zh-CN" altLang="en-US" sz="1800" dirty="0">
                <a:latin typeface="+mn-lt"/>
              </a:rPr>
              <a:t> </a:t>
            </a:r>
            <a:r>
              <a:rPr kumimoji="1" lang="en-US" altLang="zh-CN" sz="1800" dirty="0">
                <a:latin typeface="+mn-lt"/>
              </a:rPr>
              <a:t>peripherals</a:t>
            </a:r>
          </a:p>
          <a:p>
            <a:pPr lvl="1">
              <a:lnSpc>
                <a:spcPct val="134000"/>
              </a:lnSpc>
            </a:pPr>
            <a:r>
              <a:rPr kumimoji="1" lang="en-US" altLang="zh-CN" sz="1800" dirty="0">
                <a:latin typeface="+mn-lt"/>
              </a:rPr>
              <a:t>REE</a:t>
            </a:r>
            <a:r>
              <a:rPr kumimoji="1" lang="zh-CN" altLang="en-US" sz="1800" dirty="0">
                <a:latin typeface="+mn-lt"/>
              </a:rPr>
              <a:t> </a:t>
            </a:r>
            <a:r>
              <a:rPr kumimoji="1" lang="en-US" altLang="zh-CN" sz="1800" dirty="0">
                <a:latin typeface="+mn-lt"/>
              </a:rPr>
              <a:t>cannot</a:t>
            </a:r>
            <a:r>
              <a:rPr kumimoji="1" lang="zh-CN" altLang="en-US" sz="1800" dirty="0">
                <a:latin typeface="+mn-lt"/>
              </a:rPr>
              <a:t> </a:t>
            </a:r>
            <a:r>
              <a:rPr kumimoji="1" lang="en-US" altLang="zh-CN" sz="1800" dirty="0">
                <a:latin typeface="+mn-lt"/>
              </a:rPr>
              <a:t>access</a:t>
            </a:r>
            <a:r>
              <a:rPr kumimoji="1" lang="zh-CN" altLang="en-US" sz="1800" dirty="0">
                <a:latin typeface="+mn-lt"/>
              </a:rPr>
              <a:t> </a:t>
            </a:r>
            <a:r>
              <a:rPr kumimoji="1" lang="en-US" altLang="zh-CN" sz="1800" dirty="0">
                <a:latin typeface="+mn-lt"/>
              </a:rPr>
              <a:t>TEE's</a:t>
            </a:r>
            <a:r>
              <a:rPr kumimoji="1" lang="zh-CN" altLang="en-US" sz="1800" dirty="0">
                <a:latin typeface="+mn-lt"/>
              </a:rPr>
              <a:t> </a:t>
            </a:r>
            <a:r>
              <a:rPr kumimoji="1" lang="en-US" altLang="zh-CN" sz="1800" dirty="0">
                <a:latin typeface="+mn-lt"/>
              </a:rPr>
              <a:t>resources</a:t>
            </a:r>
            <a:endParaRPr kumimoji="1" lang="en" altLang="zh-CN" sz="1800" dirty="0">
              <a:latin typeface="+mn-lt"/>
            </a:endParaRPr>
          </a:p>
          <a:p>
            <a:pPr>
              <a:lnSpc>
                <a:spcPct val="134000"/>
              </a:lnSpc>
            </a:pPr>
            <a:r>
              <a:rPr kumimoji="1" lang="en" altLang="zh-CN" sz="1800" dirty="0">
                <a:latin typeface="+mn-lt"/>
              </a:rPr>
              <a:t>Designed to be secured and small</a:t>
            </a:r>
          </a:p>
          <a:p>
            <a:pPr lvl="1">
              <a:lnSpc>
                <a:spcPct val="134000"/>
              </a:lnSpc>
            </a:pPr>
            <a:r>
              <a:rPr kumimoji="1" lang="en-US" altLang="zh-CN" sz="1800" dirty="0">
                <a:latin typeface="+mn-lt"/>
              </a:rPr>
              <a:t>For</a:t>
            </a:r>
            <a:r>
              <a:rPr kumimoji="1" lang="en" altLang="zh-CN" sz="1800" dirty="0">
                <a:latin typeface="+mn-lt"/>
              </a:rPr>
              <a:t> </a:t>
            </a:r>
            <a:r>
              <a:rPr kumimoji="1" lang="en" altLang="zh-CN" sz="1800" dirty="0" err="1">
                <a:latin typeface="+mn-lt"/>
              </a:rPr>
              <a:t>secur</a:t>
            </a:r>
            <a:r>
              <a:rPr kumimoji="1" lang="en-US" altLang="zh-CN" sz="1800" dirty="0" err="1">
                <a:latin typeface="+mn-lt"/>
              </a:rPr>
              <a:t>ity</a:t>
            </a:r>
            <a:r>
              <a:rPr kumimoji="1" lang="en-US" altLang="zh-CN" sz="1800" dirty="0">
                <a:latin typeface="+mn-lt"/>
              </a:rPr>
              <a:t>-</a:t>
            </a:r>
            <a:r>
              <a:rPr kumimoji="1" lang="en" altLang="zh-CN" sz="1800" dirty="0">
                <a:latin typeface="+mn-lt"/>
              </a:rPr>
              <a:t>critical tasks</a:t>
            </a:r>
            <a:r>
              <a:rPr kumimoji="1" lang="zh-CN" altLang="en-US" sz="1800" dirty="0">
                <a:latin typeface="+mn-lt"/>
              </a:rPr>
              <a:t> </a:t>
            </a:r>
            <a:r>
              <a:rPr kumimoji="1" lang="en-US" altLang="zh-CN" sz="1800" dirty="0">
                <a:latin typeface="+mn-lt"/>
              </a:rPr>
              <a:t>(e.g.,</a:t>
            </a:r>
            <a:r>
              <a:rPr kumimoji="1" lang="zh-CN" altLang="en-US" sz="1800" dirty="0">
                <a:latin typeface="+mn-lt"/>
              </a:rPr>
              <a:t> </a:t>
            </a:r>
            <a:r>
              <a:rPr kumimoji="1" lang="en-US" altLang="zh-CN" sz="1800" dirty="0">
                <a:latin typeface="+mn-lt"/>
              </a:rPr>
              <a:t>fingerprint</a:t>
            </a:r>
            <a:r>
              <a:rPr kumimoji="1" lang="zh-CN" altLang="en-US" sz="1800" dirty="0">
                <a:latin typeface="+mn-lt"/>
              </a:rPr>
              <a:t> </a:t>
            </a:r>
            <a:br>
              <a:rPr kumimoji="1" lang="en-US" altLang="zh-CN" sz="1800" dirty="0">
                <a:latin typeface="+mn-lt"/>
              </a:rPr>
            </a:br>
            <a:r>
              <a:rPr kumimoji="1" lang="en-US" altLang="zh-CN" sz="1800" dirty="0">
                <a:latin typeface="+mn-lt"/>
              </a:rPr>
              <a:t>checker,</a:t>
            </a:r>
            <a:r>
              <a:rPr kumimoji="1" lang="zh-CN" altLang="en-US" sz="1800" dirty="0">
                <a:latin typeface="+mn-lt"/>
              </a:rPr>
              <a:t> </a:t>
            </a:r>
            <a:r>
              <a:rPr kumimoji="1" lang="en-US" altLang="zh-CN" sz="1800" dirty="0">
                <a:latin typeface="+mn-lt"/>
              </a:rPr>
              <a:t>mobile</a:t>
            </a:r>
            <a:r>
              <a:rPr kumimoji="1" lang="zh-CN" altLang="en-US" sz="1800" dirty="0">
                <a:latin typeface="+mn-lt"/>
              </a:rPr>
              <a:t> </a:t>
            </a:r>
            <a:r>
              <a:rPr kumimoji="1" lang="en-US" altLang="zh-CN" sz="1800" dirty="0">
                <a:latin typeface="+mn-lt"/>
              </a:rPr>
              <a:t>payment,</a:t>
            </a:r>
            <a:r>
              <a:rPr kumimoji="1" lang="zh-CN" altLang="en-US" sz="1800" dirty="0">
                <a:latin typeface="+mn-lt"/>
              </a:rPr>
              <a:t> </a:t>
            </a:r>
            <a:r>
              <a:rPr kumimoji="1" lang="en-US" altLang="zh-CN" sz="1800" dirty="0">
                <a:latin typeface="+mn-lt"/>
              </a:rPr>
              <a:t>etc.)</a:t>
            </a:r>
            <a:endParaRPr kumimoji="1" lang="en" altLang="zh-CN" sz="1800" dirty="0">
              <a:latin typeface="+mn-lt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B1A6CC7-9D9E-D341-95E6-BD2CDDA27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62</a:t>
            </a:fld>
            <a:endParaRPr lang="zh-CN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0E58F36-BA48-7947-BBF5-E9AE169EAE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8398" y="1633364"/>
            <a:ext cx="3847210" cy="2868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022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40748E1-68A7-8040-BAA6-2E350A4D4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sz="3200" dirty="0"/>
              <a:t>Different TEEs</a:t>
            </a:r>
            <a:endParaRPr kumimoji="1" lang="zh-CN" altLang="en-US" sz="32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F2D96A1-BE44-3E4F-8D54-20A069052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85901"/>
            <a:ext cx="8327268" cy="3394472"/>
          </a:xfrm>
        </p:spPr>
        <p:txBody>
          <a:bodyPr>
            <a:noAutofit/>
          </a:bodyPr>
          <a:lstStyle/>
          <a:p>
            <a:r>
              <a:rPr kumimoji="1" lang="en-US" altLang="zh-CN" sz="2000" b="0" dirty="0">
                <a:latin typeface="+mn-lt"/>
              </a:rPr>
              <a:t>Software TEE</a:t>
            </a:r>
          </a:p>
          <a:p>
            <a:pPr lvl="1"/>
            <a:r>
              <a:rPr kumimoji="1" lang="en-US" altLang="zh-CN" sz="1800" dirty="0">
                <a:latin typeface="+mn-lt"/>
              </a:rPr>
              <a:t>VM-based TEE</a:t>
            </a:r>
          </a:p>
          <a:p>
            <a:pPr lvl="1"/>
            <a:r>
              <a:rPr kumimoji="1" lang="en-US" altLang="zh-CN" sz="1800" dirty="0">
                <a:latin typeface="+mn-lt"/>
              </a:rPr>
              <a:t>Same privilege protection</a:t>
            </a:r>
          </a:p>
          <a:p>
            <a:r>
              <a:rPr kumimoji="1" lang="en-US" altLang="zh-CN" sz="2000" b="0" dirty="0">
                <a:latin typeface="+mn-lt"/>
              </a:rPr>
              <a:t>ARM </a:t>
            </a:r>
            <a:r>
              <a:rPr kumimoji="1" lang="en-US" altLang="zh-CN" sz="2000" b="0" dirty="0" err="1">
                <a:latin typeface="+mn-lt"/>
              </a:rPr>
              <a:t>TrustZone</a:t>
            </a:r>
            <a:endParaRPr kumimoji="1" lang="en-US" altLang="zh-CN" sz="2000" b="0" dirty="0">
              <a:latin typeface="+mn-lt"/>
            </a:endParaRPr>
          </a:p>
          <a:p>
            <a:r>
              <a:rPr kumimoji="1" lang="en-US" altLang="zh-CN" sz="2000" b="0" dirty="0">
                <a:latin typeface="+mn-lt"/>
              </a:rPr>
              <a:t>Intel SGX</a:t>
            </a:r>
          </a:p>
          <a:p>
            <a:r>
              <a:rPr kumimoji="1" lang="en-US" altLang="zh-CN" sz="2000" b="0" dirty="0">
                <a:latin typeface="+mn-lt"/>
              </a:rPr>
              <a:t>AMD SME/SEV</a:t>
            </a:r>
          </a:p>
          <a:p>
            <a:r>
              <a:rPr kumimoji="1" lang="en-US" altLang="zh-CN" sz="2000" b="0" dirty="0">
                <a:latin typeface="+mn-lt"/>
              </a:rPr>
              <a:t>SANCTUM</a:t>
            </a:r>
          </a:p>
          <a:p>
            <a:pPr lvl="1"/>
            <a:endParaRPr kumimoji="1" lang="en-US" altLang="zh-CN" sz="1800" dirty="0">
              <a:latin typeface="+mn-lt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A5EDED6-6E8D-844F-A78D-1A3665F65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181469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40748E1-68A7-8040-BAA6-2E350A4D4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sz="3200" dirty="0"/>
              <a:t>System: </a:t>
            </a:r>
            <a:r>
              <a:rPr kumimoji="1" lang="en-US" altLang="zh-CN" sz="3200" dirty="0" err="1"/>
              <a:t>EnclaveDB</a:t>
            </a:r>
            <a:endParaRPr kumimoji="1" lang="zh-CN" altLang="en-US" sz="32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A5EDED6-6E8D-844F-A78D-1A3665F65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64</a:t>
            </a:fld>
            <a:endParaRPr lang="zh-CN" altLang="en-US"/>
          </a:p>
        </p:txBody>
      </p:sp>
      <p:sp>
        <p:nvSpPr>
          <p:cNvPr id="7" name="内容占位符 2">
            <a:extLst>
              <a:ext uri="{FF2B5EF4-FFF2-40B4-BE49-F238E27FC236}">
                <a16:creationId xmlns:a16="http://schemas.microsoft.com/office/drawing/2014/main" id="{6C37905C-1FCA-498D-8B5B-B929B24A71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3771636"/>
          </a:xfrm>
        </p:spPr>
        <p:txBody>
          <a:bodyPr>
            <a:normAutofit/>
          </a:bodyPr>
          <a:lstStyle/>
          <a:p>
            <a:r>
              <a:rPr kumimoji="1" lang="en-US" altLang="zh-CN" sz="2000" dirty="0">
                <a:latin typeface="+mn-lt"/>
              </a:rPr>
              <a:t>TEE:</a:t>
            </a:r>
            <a:r>
              <a:rPr kumimoji="1" lang="zh-CN" altLang="en-US" sz="2000" dirty="0">
                <a:latin typeface="+mn-lt"/>
              </a:rPr>
              <a:t> </a:t>
            </a:r>
            <a:r>
              <a:rPr kumimoji="1" lang="en-US" altLang="zh-CN" sz="2000" b="0" dirty="0">
                <a:latin typeface="+mn-lt"/>
              </a:rPr>
              <a:t>yet</a:t>
            </a:r>
            <a:r>
              <a:rPr kumimoji="1" lang="zh-CN" altLang="en-US" sz="2000" b="0" dirty="0">
                <a:latin typeface="+mn-lt"/>
              </a:rPr>
              <a:t> </a:t>
            </a:r>
            <a:r>
              <a:rPr kumimoji="1" lang="en-US" altLang="zh-CN" sz="2000" b="0" dirty="0">
                <a:latin typeface="+mn-lt"/>
              </a:rPr>
              <a:t>another</a:t>
            </a:r>
            <a:r>
              <a:rPr kumimoji="1" lang="zh-CN" altLang="en-US" sz="2000" b="0" dirty="0">
                <a:latin typeface="+mn-lt"/>
              </a:rPr>
              <a:t> </a:t>
            </a:r>
            <a:r>
              <a:rPr kumimoji="1" lang="en-US" altLang="zh-CN" sz="2000" b="0" i="1" dirty="0">
                <a:latin typeface="+mn-lt"/>
              </a:rPr>
              <a:t>virtual</a:t>
            </a:r>
            <a:r>
              <a:rPr kumimoji="1" lang="zh-CN" altLang="en-US" sz="2000" b="0" dirty="0">
                <a:latin typeface="+mn-lt"/>
              </a:rPr>
              <a:t> </a:t>
            </a:r>
            <a:r>
              <a:rPr kumimoji="1" lang="en-US" altLang="zh-CN" sz="2000" b="0" dirty="0">
                <a:latin typeface="+mn-lt"/>
              </a:rPr>
              <a:t>secure</a:t>
            </a:r>
            <a:r>
              <a:rPr kumimoji="1" lang="zh-CN" altLang="en-US" sz="2000" b="0" dirty="0">
                <a:latin typeface="+mn-lt"/>
              </a:rPr>
              <a:t> </a:t>
            </a:r>
            <a:r>
              <a:rPr kumimoji="1" lang="en-US" altLang="zh-CN" sz="2000" b="0" dirty="0">
                <a:latin typeface="+mn-lt"/>
              </a:rPr>
              <a:t>co-processor</a:t>
            </a:r>
            <a:r>
              <a:rPr kumimoji="1" lang="zh-CN" altLang="en-US" sz="2000" b="0" dirty="0">
                <a:latin typeface="+mn-lt"/>
              </a:rPr>
              <a:t> </a:t>
            </a:r>
            <a:r>
              <a:rPr kumimoji="1" lang="en-US" altLang="zh-CN" sz="2000" b="0" dirty="0">
                <a:latin typeface="+mn-lt"/>
              </a:rPr>
              <a:t>(SGX,</a:t>
            </a:r>
            <a:r>
              <a:rPr kumimoji="1" lang="zh-CN" altLang="en-US" sz="2000" b="0" dirty="0">
                <a:latin typeface="+mn-lt"/>
              </a:rPr>
              <a:t> </a:t>
            </a:r>
            <a:r>
              <a:rPr kumimoji="1" lang="en-US" altLang="zh-CN" sz="2000" b="0" dirty="0" err="1">
                <a:latin typeface="+mn-lt"/>
              </a:rPr>
              <a:t>TrustZone</a:t>
            </a:r>
            <a:r>
              <a:rPr kumimoji="1" lang="en-US" altLang="zh-CN" sz="2000" b="0" dirty="0">
                <a:latin typeface="+mn-lt"/>
              </a:rPr>
              <a:t>)</a:t>
            </a:r>
          </a:p>
          <a:p>
            <a:r>
              <a:rPr kumimoji="1" lang="en-US" altLang="zh-CN" sz="2000" dirty="0">
                <a:latin typeface="+mn-lt"/>
              </a:rPr>
              <a:t>Story:</a:t>
            </a:r>
            <a:r>
              <a:rPr kumimoji="1" lang="zh-CN" altLang="en-US" sz="2000" dirty="0">
                <a:latin typeface="+mn-lt"/>
              </a:rPr>
              <a:t> </a:t>
            </a:r>
            <a:r>
              <a:rPr kumimoji="1" lang="en-US" altLang="zh-CN" sz="2000" b="0" dirty="0">
                <a:latin typeface="+mn-lt"/>
              </a:rPr>
              <a:t>a</a:t>
            </a:r>
            <a:r>
              <a:rPr kumimoji="1" lang="zh-CN" altLang="en-US" sz="2000" b="0" dirty="0">
                <a:latin typeface="+mn-lt"/>
              </a:rPr>
              <a:t> </a:t>
            </a:r>
            <a:r>
              <a:rPr kumimoji="1" lang="en-US" altLang="zh-CN" sz="2000" b="0" dirty="0">
                <a:latin typeface="+mn-lt"/>
              </a:rPr>
              <a:t>tale</a:t>
            </a:r>
            <a:r>
              <a:rPr kumimoji="1" lang="zh-CN" altLang="en-US" sz="2000" b="0" dirty="0">
                <a:latin typeface="+mn-lt"/>
              </a:rPr>
              <a:t> </a:t>
            </a:r>
            <a:r>
              <a:rPr kumimoji="1" lang="en-US" altLang="zh-CN" sz="2000" b="0" dirty="0">
                <a:latin typeface="+mn-lt"/>
              </a:rPr>
              <a:t>of</a:t>
            </a:r>
            <a:r>
              <a:rPr kumimoji="1" lang="zh-CN" altLang="en-US" sz="2000" b="0" dirty="0">
                <a:latin typeface="+mn-lt"/>
              </a:rPr>
              <a:t> </a:t>
            </a:r>
            <a:r>
              <a:rPr kumimoji="1" lang="en-US" altLang="zh-CN" sz="2000" b="0" dirty="0">
                <a:latin typeface="+mn-lt"/>
              </a:rPr>
              <a:t>two</a:t>
            </a:r>
            <a:r>
              <a:rPr kumimoji="1" lang="zh-CN" altLang="en-US" sz="2000" b="0" dirty="0">
                <a:latin typeface="+mn-lt"/>
              </a:rPr>
              <a:t> </a:t>
            </a:r>
            <a:r>
              <a:rPr kumimoji="1" lang="en-US" altLang="zh-CN" sz="2000" b="0" dirty="0">
                <a:latin typeface="+mn-lt"/>
              </a:rPr>
              <a:t>databases,</a:t>
            </a:r>
            <a:r>
              <a:rPr kumimoji="1" lang="zh-CN" altLang="en-US" sz="2000" b="0" dirty="0">
                <a:latin typeface="+mn-lt"/>
              </a:rPr>
              <a:t> </a:t>
            </a:r>
            <a:r>
              <a:rPr kumimoji="1" lang="en-US" altLang="zh-CN" sz="2000" b="0" dirty="0">
                <a:latin typeface="+mn-lt"/>
              </a:rPr>
              <a:t>just</a:t>
            </a:r>
            <a:r>
              <a:rPr kumimoji="1" lang="zh-CN" altLang="en-US" sz="2000" b="0" dirty="0">
                <a:latin typeface="+mn-lt"/>
              </a:rPr>
              <a:t> </a:t>
            </a:r>
            <a:r>
              <a:rPr kumimoji="1" lang="en-US" altLang="zh-CN" sz="2000" b="0" dirty="0">
                <a:latin typeface="+mn-lt"/>
              </a:rPr>
              <a:t>like</a:t>
            </a:r>
            <a:r>
              <a:rPr kumimoji="1" lang="zh-CN" altLang="en-US" sz="2000" b="0" dirty="0">
                <a:latin typeface="+mn-lt"/>
              </a:rPr>
              <a:t> </a:t>
            </a:r>
            <a:r>
              <a:rPr kumimoji="1" lang="en-US" altLang="zh-CN" sz="2000" b="0" dirty="0" err="1">
                <a:latin typeface="+mn-lt"/>
              </a:rPr>
              <a:t>TrustedDB</a:t>
            </a:r>
            <a:endParaRPr kumimoji="1" lang="en-US" altLang="zh-CN" sz="2000" dirty="0">
              <a:latin typeface="+mn-lt"/>
            </a:endParaRPr>
          </a:p>
          <a:p>
            <a:pPr marL="0" indent="0">
              <a:buNone/>
            </a:pPr>
            <a:endParaRPr kumimoji="1" lang="en-US" altLang="zh-CN" sz="2000" b="0" dirty="0">
              <a:latin typeface="+mn-lt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80B64703-71B1-405C-B5F9-47899AC578AA}"/>
              </a:ext>
            </a:extLst>
          </p:cNvPr>
          <p:cNvSpPr/>
          <p:nvPr/>
        </p:nvSpPr>
        <p:spPr>
          <a:xfrm>
            <a:off x="2555776" y="4585692"/>
            <a:ext cx="2736304" cy="36004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/>
              <a:t>Commodity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CPU</a:t>
            </a:r>
            <a:endParaRPr kumimoji="1" lang="zh-CN" altLang="en-US" sz="1600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A679926B-2F34-4480-979C-A9A47F341581}"/>
              </a:ext>
            </a:extLst>
          </p:cNvPr>
          <p:cNvSpPr/>
          <p:nvPr/>
        </p:nvSpPr>
        <p:spPr>
          <a:xfrm>
            <a:off x="2555776" y="3716018"/>
            <a:ext cx="2736304" cy="74247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/>
              <a:t>Commodity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OS</a:t>
            </a:r>
          </a:p>
          <a:p>
            <a:pPr algn="ctr"/>
            <a:r>
              <a:rPr kumimoji="1" lang="en-US" altLang="zh-CN" sz="1600" dirty="0"/>
              <a:t>(Windows)</a:t>
            </a:r>
            <a:endParaRPr kumimoji="1" lang="zh-CN" altLang="en-US" sz="1600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1B2BF546-D582-44C1-B3CF-D0097701012F}"/>
              </a:ext>
            </a:extLst>
          </p:cNvPr>
          <p:cNvSpPr/>
          <p:nvPr/>
        </p:nvSpPr>
        <p:spPr>
          <a:xfrm>
            <a:off x="2555776" y="2554078"/>
            <a:ext cx="2736304" cy="1034739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/>
              <a:t>Commodity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DB</a:t>
            </a:r>
          </a:p>
          <a:p>
            <a:pPr algn="ctr"/>
            <a:r>
              <a:rPr kumimoji="1" lang="en-US" altLang="zh-CN" sz="1600" dirty="0"/>
              <a:t>(MS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SQL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Server)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941D3E53-110C-4039-896B-515F42244C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2202" y="4381499"/>
            <a:ext cx="879103" cy="750168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4603F5EB-6BD0-4A07-9D44-37CD44F8D3EE}"/>
              </a:ext>
            </a:extLst>
          </p:cNvPr>
          <p:cNvSpPr/>
          <p:nvPr/>
        </p:nvSpPr>
        <p:spPr>
          <a:xfrm>
            <a:off x="5724128" y="4585692"/>
            <a:ext cx="2736304" cy="36004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/>
              <a:t>Commodity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CPU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(SGX)</a:t>
            </a:r>
            <a:endParaRPr kumimoji="1" lang="zh-CN" altLang="en-US" sz="1600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8EDB2993-64C8-4F10-A1CF-04B738C18240}"/>
              </a:ext>
            </a:extLst>
          </p:cNvPr>
          <p:cNvSpPr/>
          <p:nvPr/>
        </p:nvSpPr>
        <p:spPr>
          <a:xfrm>
            <a:off x="5724128" y="3716018"/>
            <a:ext cx="2736304" cy="74247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/>
              <a:t>Trusted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Kernel</a:t>
            </a:r>
          </a:p>
          <a:p>
            <a:pPr algn="ctr"/>
            <a:r>
              <a:rPr kumimoji="1" lang="en-US" altLang="zh-CN" sz="1200" dirty="0"/>
              <a:t>(threading,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memory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management,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storage)</a:t>
            </a:r>
            <a:endParaRPr kumimoji="1" lang="zh-CN" altLang="en-US" sz="1200" b="1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5135E446-BD57-4EBC-A357-FB9024F752A1}"/>
              </a:ext>
            </a:extLst>
          </p:cNvPr>
          <p:cNvSpPr/>
          <p:nvPr/>
        </p:nvSpPr>
        <p:spPr>
          <a:xfrm>
            <a:off x="5724128" y="2554078"/>
            <a:ext cx="2736304" cy="103474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/>
              <a:t>In-Mem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DB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(Hekaton)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🔑</a:t>
            </a:r>
          </a:p>
          <a:p>
            <a:pPr algn="ctr"/>
            <a:r>
              <a:rPr kumimoji="1" lang="en-US" altLang="zh-CN" sz="1600" b="1" dirty="0"/>
              <a:t>In-Mem</a:t>
            </a:r>
            <a:r>
              <a:rPr kumimoji="1" lang="zh-CN" altLang="en-US" sz="1600" b="1" dirty="0"/>
              <a:t> </a:t>
            </a:r>
            <a:r>
              <a:rPr kumimoji="1" lang="en-US" altLang="zh-CN" sz="1600" b="1" dirty="0"/>
              <a:t>Tables/Indexes</a:t>
            </a:r>
          </a:p>
          <a:p>
            <a:pPr algn="ctr"/>
            <a:r>
              <a:rPr kumimoji="1" lang="en-US" altLang="zh-CN" sz="1600" b="1" i="1" dirty="0"/>
              <a:t>Compiled</a:t>
            </a:r>
            <a:r>
              <a:rPr kumimoji="1" lang="zh-CN" altLang="en-US" sz="1600" b="1" i="1" dirty="0"/>
              <a:t> </a:t>
            </a:r>
            <a:r>
              <a:rPr kumimoji="1" lang="en-US" altLang="zh-CN" sz="1600" b="1" i="1" dirty="0"/>
              <a:t>Queries</a:t>
            </a:r>
          </a:p>
        </p:txBody>
      </p:sp>
      <p:cxnSp>
        <p:nvCxnSpPr>
          <p:cNvPr id="15" name="直线连接符 9">
            <a:extLst>
              <a:ext uri="{FF2B5EF4-FFF2-40B4-BE49-F238E27FC236}">
                <a16:creationId xmlns:a16="http://schemas.microsoft.com/office/drawing/2014/main" id="{9E0C4007-6AB6-4C4C-BE90-E3E03F84D6B1}"/>
              </a:ext>
            </a:extLst>
          </p:cNvPr>
          <p:cNvCxnSpPr>
            <a:cxnSpLocks/>
          </p:cNvCxnSpPr>
          <p:nvPr/>
        </p:nvCxnSpPr>
        <p:spPr>
          <a:xfrm>
            <a:off x="5508104" y="2425452"/>
            <a:ext cx="0" cy="2679685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id="{A6702745-4318-436C-8C38-A0501770EF9F}"/>
              </a:ext>
            </a:extLst>
          </p:cNvPr>
          <p:cNvSpPr txBox="1"/>
          <p:nvPr/>
        </p:nvSpPr>
        <p:spPr>
          <a:xfrm>
            <a:off x="5126570" y="5025870"/>
            <a:ext cx="776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/>
              <a:t>e/</a:t>
            </a:r>
            <a:r>
              <a:rPr kumimoji="1" lang="en-US" altLang="zh-CN" sz="1600" dirty="0" err="1"/>
              <a:t>ocall</a:t>
            </a:r>
            <a:endParaRPr kumimoji="1" lang="zh-CN" altLang="en-US" sz="1600" dirty="0"/>
          </a:p>
        </p:txBody>
      </p:sp>
      <p:cxnSp>
        <p:nvCxnSpPr>
          <p:cNvPr id="17" name="直线箭头连接符 11">
            <a:extLst>
              <a:ext uri="{FF2B5EF4-FFF2-40B4-BE49-F238E27FC236}">
                <a16:creationId xmlns:a16="http://schemas.microsoft.com/office/drawing/2014/main" id="{2B95C1D9-9D44-4E26-ABE5-29F2C2A1396B}"/>
              </a:ext>
            </a:extLst>
          </p:cNvPr>
          <p:cNvCxnSpPr>
            <a:stCxn id="8" idx="3"/>
            <a:endCxn id="12" idx="1"/>
          </p:cNvCxnSpPr>
          <p:nvPr/>
        </p:nvCxnSpPr>
        <p:spPr>
          <a:xfrm>
            <a:off x="5292080" y="4765712"/>
            <a:ext cx="432048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id="{DF7D96A0-3C69-4570-AE88-41BA7F53CE89}"/>
              </a:ext>
            </a:extLst>
          </p:cNvPr>
          <p:cNvSpPr txBox="1"/>
          <p:nvPr/>
        </p:nvSpPr>
        <p:spPr>
          <a:xfrm>
            <a:off x="3264991" y="4977778"/>
            <a:ext cx="12009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dirty="0"/>
              <a:t>Intel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Skylake</a:t>
            </a:r>
            <a:endParaRPr kumimoji="1" lang="zh-CN" altLang="en-US" sz="1400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210DA3CE-E48B-41E0-8E62-FBFF5E4F020B}"/>
              </a:ext>
            </a:extLst>
          </p:cNvPr>
          <p:cNvSpPr txBox="1"/>
          <p:nvPr/>
        </p:nvSpPr>
        <p:spPr>
          <a:xfrm>
            <a:off x="6189093" y="4973851"/>
            <a:ext cx="19463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dirty="0"/>
              <a:t>(Currently)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128M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EPC</a:t>
            </a:r>
            <a:endParaRPr kumimoji="1" lang="zh-CN" altLang="en-US" sz="1400" dirty="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89A536B1-6155-4C0C-A3B6-F3D24E6BF074}"/>
              </a:ext>
            </a:extLst>
          </p:cNvPr>
          <p:cNvSpPr txBox="1"/>
          <p:nvPr/>
        </p:nvSpPr>
        <p:spPr>
          <a:xfrm>
            <a:off x="1520530" y="5048747"/>
            <a:ext cx="8114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dirty="0"/>
              <a:t>Storage</a:t>
            </a:r>
            <a:endParaRPr kumimoji="1" lang="zh-CN" altLang="en-US" sz="1400" dirty="0"/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F3218C96-435C-4F8E-8DA4-DBF3D06248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769" y="2720723"/>
            <a:ext cx="685855" cy="685855"/>
          </a:xfrm>
          <a:prstGeom prst="rect">
            <a:avLst/>
          </a:prstGeom>
        </p:spPr>
      </p:pic>
      <p:sp>
        <p:nvSpPr>
          <p:cNvPr id="22" name="文本框 21">
            <a:extLst>
              <a:ext uri="{FF2B5EF4-FFF2-40B4-BE49-F238E27FC236}">
                <a16:creationId xmlns:a16="http://schemas.microsoft.com/office/drawing/2014/main" id="{2D165E53-90E2-480D-9D95-499F08FB340D}"/>
              </a:ext>
            </a:extLst>
          </p:cNvPr>
          <p:cNvSpPr txBox="1"/>
          <p:nvPr/>
        </p:nvSpPr>
        <p:spPr>
          <a:xfrm>
            <a:off x="534881" y="3294110"/>
            <a:ext cx="6527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dirty="0"/>
              <a:t>Users</a:t>
            </a:r>
            <a:endParaRPr kumimoji="1" lang="zh-CN" altLang="en-US" sz="1400" dirty="0"/>
          </a:p>
        </p:txBody>
      </p:sp>
      <p:cxnSp>
        <p:nvCxnSpPr>
          <p:cNvPr id="23" name="直线箭头连接符 26">
            <a:extLst>
              <a:ext uri="{FF2B5EF4-FFF2-40B4-BE49-F238E27FC236}">
                <a16:creationId xmlns:a16="http://schemas.microsoft.com/office/drawing/2014/main" id="{ECE1333E-996F-4807-9979-D129ADD04285}"/>
              </a:ext>
            </a:extLst>
          </p:cNvPr>
          <p:cNvCxnSpPr>
            <a:cxnSpLocks/>
            <a:stCxn id="21" idx="3"/>
            <a:endCxn id="10" idx="1"/>
          </p:cNvCxnSpPr>
          <p:nvPr/>
        </p:nvCxnSpPr>
        <p:spPr>
          <a:xfrm>
            <a:off x="1187624" y="3063651"/>
            <a:ext cx="1368152" cy="779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文本框 23">
            <a:extLst>
              <a:ext uri="{FF2B5EF4-FFF2-40B4-BE49-F238E27FC236}">
                <a16:creationId xmlns:a16="http://schemas.microsoft.com/office/drawing/2014/main" id="{B94F8223-7962-48B5-87A4-CEA710BA7B1B}"/>
              </a:ext>
            </a:extLst>
          </p:cNvPr>
          <p:cNvSpPr txBox="1"/>
          <p:nvPr/>
        </p:nvSpPr>
        <p:spPr>
          <a:xfrm>
            <a:off x="1232193" y="2710034"/>
            <a:ext cx="13195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dirty="0" err="1">
                <a:solidFill>
                  <a:srgbClr val="C00000"/>
                </a:solidFill>
              </a:rPr>
              <a:t>eStored</a:t>
            </a:r>
            <a:r>
              <a:rPr kumimoji="1" lang="zh-CN" altLang="en-US" sz="1400" dirty="0">
                <a:solidFill>
                  <a:srgbClr val="C00000"/>
                </a:solidFill>
              </a:rPr>
              <a:t> </a:t>
            </a:r>
            <a:r>
              <a:rPr kumimoji="1" lang="en-US" altLang="zh-CN" sz="1400" dirty="0">
                <a:solidFill>
                  <a:srgbClr val="C00000"/>
                </a:solidFill>
              </a:rPr>
              <a:t>Procs</a:t>
            </a:r>
            <a:endParaRPr kumimoji="1" lang="zh-CN" altLang="en-US" sz="1400" dirty="0">
              <a:solidFill>
                <a:srgbClr val="C00000"/>
              </a:solidFill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501E348C-8902-489D-976E-0BD985D3B197}"/>
              </a:ext>
            </a:extLst>
          </p:cNvPr>
          <p:cNvSpPr txBox="1"/>
          <p:nvPr/>
        </p:nvSpPr>
        <p:spPr>
          <a:xfrm>
            <a:off x="1436757" y="3133206"/>
            <a:ext cx="7922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dirty="0" err="1"/>
              <a:t>eResult</a:t>
            </a:r>
            <a:endParaRPr kumimoji="1" lang="zh-CN" altLang="en-US" sz="1400" dirty="0"/>
          </a:p>
        </p:txBody>
      </p:sp>
      <p:pic>
        <p:nvPicPr>
          <p:cNvPr id="26" name="Picture 2" descr="See the source image">
            <a:extLst>
              <a:ext uri="{FF2B5EF4-FFF2-40B4-BE49-F238E27FC236}">
                <a16:creationId xmlns:a16="http://schemas.microsoft.com/office/drawing/2014/main" id="{A8ECDB92-07F1-4CE3-A62C-37DB6D83DE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599" y="4999934"/>
            <a:ext cx="309396" cy="309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右箭头 18">
            <a:extLst>
              <a:ext uri="{FF2B5EF4-FFF2-40B4-BE49-F238E27FC236}">
                <a16:creationId xmlns:a16="http://schemas.microsoft.com/office/drawing/2014/main" id="{C25A0D3F-3FB0-400F-9A14-4683FA5F7E3E}"/>
              </a:ext>
            </a:extLst>
          </p:cNvPr>
          <p:cNvSpPr/>
          <p:nvPr/>
        </p:nvSpPr>
        <p:spPr>
          <a:xfrm>
            <a:off x="4750507" y="2562822"/>
            <a:ext cx="1189645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dirty="0"/>
              <a:t>Transaction</a:t>
            </a:r>
            <a:endParaRPr kumimoji="1" lang="zh-CN" altLang="en-US" sz="1200" dirty="0"/>
          </a:p>
        </p:txBody>
      </p:sp>
      <p:sp>
        <p:nvSpPr>
          <p:cNvPr id="28" name="右箭头 30">
            <a:extLst>
              <a:ext uri="{FF2B5EF4-FFF2-40B4-BE49-F238E27FC236}">
                <a16:creationId xmlns:a16="http://schemas.microsoft.com/office/drawing/2014/main" id="{B825C2A8-633C-4785-9740-5F9FFB066926}"/>
              </a:ext>
            </a:extLst>
          </p:cNvPr>
          <p:cNvSpPr/>
          <p:nvPr/>
        </p:nvSpPr>
        <p:spPr>
          <a:xfrm>
            <a:off x="4750507" y="3164155"/>
            <a:ext cx="1162472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dirty="0"/>
              <a:t>Recovery</a:t>
            </a:r>
            <a:endParaRPr kumimoji="1" lang="zh-CN" altLang="en-US" sz="1200" dirty="0"/>
          </a:p>
        </p:txBody>
      </p:sp>
      <p:sp>
        <p:nvSpPr>
          <p:cNvPr id="29" name="左箭头 27">
            <a:extLst>
              <a:ext uri="{FF2B5EF4-FFF2-40B4-BE49-F238E27FC236}">
                <a16:creationId xmlns:a16="http://schemas.microsoft.com/office/drawing/2014/main" id="{C7A5B90D-4157-4B27-8E1A-68CDFC1849A1}"/>
              </a:ext>
            </a:extLst>
          </p:cNvPr>
          <p:cNvSpPr/>
          <p:nvPr/>
        </p:nvSpPr>
        <p:spPr>
          <a:xfrm>
            <a:off x="4750507" y="2898480"/>
            <a:ext cx="1103723" cy="30316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dirty="0"/>
              <a:t>Logging</a:t>
            </a:r>
            <a:endParaRPr kumimoji="1" lang="zh-CN" altLang="en-US" sz="1200" dirty="0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524DC0BF-B11C-4D73-9AE3-4001FCD3F37F}"/>
              </a:ext>
            </a:extLst>
          </p:cNvPr>
          <p:cNvSpPr/>
          <p:nvPr/>
        </p:nvSpPr>
        <p:spPr>
          <a:xfrm>
            <a:off x="251520" y="3645979"/>
            <a:ext cx="1185229" cy="514741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 i="1" dirty="0"/>
              <a:t>Query</a:t>
            </a:r>
          </a:p>
          <a:p>
            <a:pPr algn="ctr"/>
            <a:r>
              <a:rPr kumimoji="1" lang="en-US" altLang="zh-CN" sz="1200" b="1" i="1" dirty="0"/>
              <a:t>Compilation</a:t>
            </a:r>
            <a:endParaRPr kumimoji="1" lang="zh-CN" altLang="en-US" sz="1200" b="1" i="1" dirty="0"/>
          </a:p>
        </p:txBody>
      </p:sp>
    </p:spTree>
    <p:extLst>
      <p:ext uri="{BB962C8B-B14F-4D97-AF65-F5344CB8AC3E}">
        <p14:creationId xmlns:p14="http://schemas.microsoft.com/office/powerpoint/2010/main" val="3087998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  <p:bldP spid="16" grpId="0"/>
      <p:bldP spid="18" grpId="0"/>
      <p:bldP spid="19" grpId="0"/>
      <p:bldP spid="24" grpId="0"/>
      <p:bldP spid="25" grpId="0"/>
      <p:bldP spid="27" grpId="0" animBg="1"/>
      <p:bldP spid="28" grpId="0" animBg="1"/>
      <p:bldP spid="29" grpId="0" animBg="1"/>
      <p:bldP spid="30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216B27C-90D8-4349-BED7-573A3AB48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sz="3200" dirty="0"/>
              <a:t>Comments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on</a:t>
            </a:r>
            <a:r>
              <a:rPr kumimoji="1" lang="zh-CN" altLang="en-US" sz="3200" dirty="0"/>
              <a:t> </a:t>
            </a:r>
            <a:r>
              <a:rPr kumimoji="1" lang="en-US" altLang="zh-CN" sz="3200" dirty="0" err="1"/>
              <a:t>EnclaveDB</a:t>
            </a:r>
            <a:endParaRPr kumimoji="1" lang="zh-CN" altLang="en-US" sz="32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6D95936-B80F-DF4D-ACC6-86AC626951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400" dirty="0">
                <a:latin typeface="+mn-lt"/>
              </a:rPr>
              <a:t>A</a:t>
            </a:r>
            <a:r>
              <a:rPr kumimoji="1" lang="zh-CN" altLang="en-US" sz="2400" dirty="0">
                <a:latin typeface="+mn-lt"/>
              </a:rPr>
              <a:t> </a:t>
            </a:r>
            <a:r>
              <a:rPr kumimoji="1" lang="en-US" altLang="zh-CN" sz="2400" dirty="0">
                <a:latin typeface="+mn-lt"/>
              </a:rPr>
              <a:t>follow-up</a:t>
            </a:r>
            <a:r>
              <a:rPr kumimoji="1" lang="zh-CN" altLang="en-US" sz="2400" dirty="0">
                <a:latin typeface="+mn-lt"/>
              </a:rPr>
              <a:t> </a:t>
            </a:r>
            <a:r>
              <a:rPr kumimoji="1" lang="en-US" altLang="zh-CN" sz="2400" dirty="0">
                <a:latin typeface="+mn-lt"/>
              </a:rPr>
              <a:t>of</a:t>
            </a:r>
            <a:r>
              <a:rPr kumimoji="1" lang="zh-CN" altLang="en-US" sz="2400" dirty="0">
                <a:latin typeface="+mn-lt"/>
              </a:rPr>
              <a:t> </a:t>
            </a:r>
            <a:r>
              <a:rPr kumimoji="1" lang="en-US" altLang="zh-CN" sz="2400" dirty="0" err="1">
                <a:latin typeface="+mn-lt"/>
              </a:rPr>
              <a:t>TrustedDB</a:t>
            </a:r>
            <a:r>
              <a:rPr kumimoji="1" lang="en-US" altLang="zh-CN" sz="2400" dirty="0">
                <a:latin typeface="+mn-lt"/>
              </a:rPr>
              <a:t>,</a:t>
            </a:r>
            <a:r>
              <a:rPr kumimoji="1" lang="zh-CN" altLang="en-US" sz="2400" dirty="0">
                <a:latin typeface="+mn-lt"/>
              </a:rPr>
              <a:t> </a:t>
            </a:r>
            <a:r>
              <a:rPr kumimoji="1" lang="en-US" altLang="zh-CN" sz="2400" dirty="0">
                <a:latin typeface="+mn-lt"/>
              </a:rPr>
              <a:t>but</a:t>
            </a:r>
            <a:r>
              <a:rPr kumimoji="1" lang="zh-CN" altLang="en-US" sz="2400" dirty="0">
                <a:latin typeface="+mn-lt"/>
              </a:rPr>
              <a:t> </a:t>
            </a:r>
            <a:r>
              <a:rPr kumimoji="1" lang="en-US" altLang="zh-CN" sz="2400" dirty="0">
                <a:latin typeface="+mn-lt"/>
              </a:rPr>
              <a:t>with</a:t>
            </a:r>
            <a:r>
              <a:rPr kumimoji="1" lang="zh-CN" altLang="en-US" sz="2400" dirty="0">
                <a:latin typeface="+mn-lt"/>
              </a:rPr>
              <a:t> </a:t>
            </a:r>
            <a:r>
              <a:rPr kumimoji="1" lang="en-US" altLang="zh-CN" sz="2400" dirty="0">
                <a:latin typeface="+mn-lt"/>
              </a:rPr>
              <a:t>CPU</a:t>
            </a:r>
            <a:r>
              <a:rPr kumimoji="1" lang="zh-CN" altLang="en-US" sz="2400" dirty="0">
                <a:latin typeface="+mn-lt"/>
              </a:rPr>
              <a:t> </a:t>
            </a:r>
            <a:r>
              <a:rPr kumimoji="1" lang="en-US" altLang="zh-CN" sz="2400" dirty="0">
                <a:latin typeface="+mn-lt"/>
              </a:rPr>
              <a:t>TEE</a:t>
            </a:r>
          </a:p>
          <a:p>
            <a:r>
              <a:rPr kumimoji="1" lang="en-US" altLang="zh-CN" sz="2400" dirty="0">
                <a:latin typeface="+mn-lt"/>
              </a:rPr>
              <a:t>Performance</a:t>
            </a:r>
            <a:r>
              <a:rPr kumimoji="1" lang="zh-CN" altLang="en-US" sz="2400" dirty="0">
                <a:latin typeface="+mn-lt"/>
              </a:rPr>
              <a:t> </a:t>
            </a:r>
            <a:r>
              <a:rPr kumimoji="1" lang="en-US" altLang="zh-CN" sz="2400" dirty="0">
                <a:latin typeface="+mn-lt"/>
              </a:rPr>
              <a:t>degradation</a:t>
            </a:r>
            <a:r>
              <a:rPr kumimoji="1" lang="zh-CN" altLang="en-US" sz="2400" dirty="0">
                <a:latin typeface="+mn-lt"/>
              </a:rPr>
              <a:t> </a:t>
            </a:r>
            <a:r>
              <a:rPr kumimoji="1" lang="en-US" altLang="zh-CN" sz="2400" dirty="0">
                <a:latin typeface="+mn-lt"/>
              </a:rPr>
              <a:t>due</a:t>
            </a:r>
            <a:r>
              <a:rPr kumimoji="1" lang="zh-CN" altLang="en-US" sz="2400" dirty="0">
                <a:latin typeface="+mn-lt"/>
              </a:rPr>
              <a:t> </a:t>
            </a:r>
            <a:r>
              <a:rPr kumimoji="1" lang="en-US" altLang="zh-CN" sz="2400" dirty="0">
                <a:latin typeface="+mn-lt"/>
              </a:rPr>
              <a:t>to</a:t>
            </a:r>
            <a:r>
              <a:rPr kumimoji="1" lang="zh-CN" altLang="en-US" sz="2400" dirty="0">
                <a:latin typeface="+mn-lt"/>
              </a:rPr>
              <a:t> </a:t>
            </a:r>
            <a:r>
              <a:rPr kumimoji="1" lang="en-US" altLang="zh-CN" sz="2400" dirty="0">
                <a:latin typeface="+mn-lt"/>
              </a:rPr>
              <a:t>EPC</a:t>
            </a:r>
            <a:r>
              <a:rPr kumimoji="1" lang="zh-CN" altLang="en-US" sz="2400" dirty="0">
                <a:latin typeface="+mn-lt"/>
              </a:rPr>
              <a:t> </a:t>
            </a:r>
            <a:r>
              <a:rPr kumimoji="1" lang="en-US" altLang="zh-CN" sz="2400" dirty="0">
                <a:latin typeface="+mn-lt"/>
              </a:rPr>
              <a:t>constraint</a:t>
            </a:r>
            <a:r>
              <a:rPr kumimoji="1" lang="zh-CN" altLang="en-US" sz="2400" dirty="0">
                <a:latin typeface="+mn-lt"/>
              </a:rPr>
              <a:t> </a:t>
            </a:r>
            <a:r>
              <a:rPr kumimoji="1" lang="en-US" altLang="zh-CN" sz="2400" dirty="0">
                <a:latin typeface="+mn-lt"/>
              </a:rPr>
              <a:t>(like</a:t>
            </a:r>
            <a:r>
              <a:rPr kumimoji="1" lang="zh-CN" altLang="en-US" sz="2400" dirty="0">
                <a:latin typeface="+mn-lt"/>
              </a:rPr>
              <a:t> </a:t>
            </a:r>
            <a:r>
              <a:rPr kumimoji="1" lang="en-US" altLang="zh-CN" sz="2400" dirty="0" err="1">
                <a:latin typeface="+mn-lt"/>
              </a:rPr>
              <a:t>TrustedDB</a:t>
            </a:r>
            <a:r>
              <a:rPr kumimoji="1" lang="en-US" altLang="zh-CN" sz="2400" dirty="0">
                <a:latin typeface="+mn-lt"/>
              </a:rPr>
              <a:t>):</a:t>
            </a:r>
            <a:r>
              <a:rPr kumimoji="1" lang="zh-CN" altLang="en-US" sz="2400" dirty="0">
                <a:latin typeface="+mn-lt"/>
              </a:rPr>
              <a:t> </a:t>
            </a:r>
            <a:r>
              <a:rPr kumimoji="1" lang="en-US" altLang="zh-CN" sz="2400" b="0" dirty="0">
                <a:latin typeface="+mn-lt"/>
              </a:rPr>
              <a:t>40%</a:t>
            </a:r>
            <a:r>
              <a:rPr kumimoji="1" lang="zh-CN" altLang="en-US" sz="2400" b="0" dirty="0">
                <a:latin typeface="+mn-lt"/>
              </a:rPr>
              <a:t> </a:t>
            </a:r>
            <a:r>
              <a:rPr kumimoji="1" lang="en-US" altLang="zh-CN" sz="2400" b="0" dirty="0">
                <a:latin typeface="+mn-lt"/>
              </a:rPr>
              <a:t>overhead</a:t>
            </a:r>
            <a:r>
              <a:rPr kumimoji="1" lang="zh-CN" altLang="en-US" sz="2400" b="0" dirty="0">
                <a:latin typeface="+mn-lt"/>
              </a:rPr>
              <a:t> </a:t>
            </a:r>
            <a:r>
              <a:rPr kumimoji="1" lang="en-US" altLang="zh-CN" sz="2400" b="0" dirty="0">
                <a:latin typeface="+mn-lt"/>
              </a:rPr>
              <a:t>for</a:t>
            </a:r>
            <a:r>
              <a:rPr kumimoji="1" lang="zh-CN" altLang="en-US" sz="2400" b="0" dirty="0">
                <a:latin typeface="+mn-lt"/>
              </a:rPr>
              <a:t> </a:t>
            </a:r>
            <a:r>
              <a:rPr kumimoji="1" lang="en-US" altLang="zh-CN" sz="2400" b="0" dirty="0">
                <a:latin typeface="+mn-lt"/>
              </a:rPr>
              <a:t>TPC-C</a:t>
            </a:r>
          </a:p>
          <a:p>
            <a:r>
              <a:rPr kumimoji="1" lang="en-US" altLang="zh-CN" sz="2400" dirty="0">
                <a:latin typeface="+mn-lt"/>
              </a:rPr>
              <a:t>Large</a:t>
            </a:r>
            <a:r>
              <a:rPr kumimoji="1" lang="zh-CN" altLang="en-US" sz="2400" dirty="0">
                <a:latin typeface="+mn-lt"/>
              </a:rPr>
              <a:t> </a:t>
            </a:r>
            <a:r>
              <a:rPr kumimoji="1" lang="en-US" altLang="zh-CN" sz="2400" dirty="0">
                <a:latin typeface="+mn-lt"/>
              </a:rPr>
              <a:t>TCB:</a:t>
            </a:r>
            <a:r>
              <a:rPr kumimoji="1" lang="zh-CN" altLang="en-US" sz="2400" dirty="0">
                <a:latin typeface="+mn-lt"/>
              </a:rPr>
              <a:t> </a:t>
            </a:r>
            <a:r>
              <a:rPr kumimoji="1" lang="en-US" altLang="zh-CN" sz="2400" b="0" dirty="0">
                <a:latin typeface="+mn-lt"/>
              </a:rPr>
              <a:t>300K</a:t>
            </a:r>
            <a:r>
              <a:rPr kumimoji="1" lang="zh-CN" altLang="en-US" sz="2400" b="0" dirty="0">
                <a:latin typeface="+mn-lt"/>
              </a:rPr>
              <a:t> </a:t>
            </a:r>
            <a:r>
              <a:rPr kumimoji="1" lang="en-US" altLang="zh-CN" sz="2400" b="0" dirty="0">
                <a:latin typeface="+mn-lt"/>
              </a:rPr>
              <a:t>Hekaton</a:t>
            </a:r>
            <a:r>
              <a:rPr kumimoji="1" lang="zh-CN" altLang="en-US" sz="2400" b="0" dirty="0">
                <a:latin typeface="+mn-lt"/>
              </a:rPr>
              <a:t> </a:t>
            </a:r>
            <a:r>
              <a:rPr kumimoji="1" lang="en-US" altLang="zh-CN" sz="2400" b="0" dirty="0">
                <a:latin typeface="+mn-lt"/>
              </a:rPr>
              <a:t>+</a:t>
            </a:r>
            <a:r>
              <a:rPr kumimoji="1" lang="zh-CN" altLang="en-US" sz="2400" b="0" dirty="0">
                <a:latin typeface="+mn-lt"/>
              </a:rPr>
              <a:t> </a:t>
            </a:r>
            <a:r>
              <a:rPr kumimoji="1" lang="en-US" altLang="zh-CN" sz="2400" b="0" dirty="0">
                <a:latin typeface="+mn-lt"/>
              </a:rPr>
              <a:t>25K</a:t>
            </a:r>
            <a:r>
              <a:rPr kumimoji="1" lang="zh-CN" altLang="en-US" sz="2400" b="0" dirty="0">
                <a:latin typeface="+mn-lt"/>
              </a:rPr>
              <a:t> </a:t>
            </a:r>
            <a:r>
              <a:rPr kumimoji="1" lang="en-US" altLang="zh-CN" sz="2400" b="0" dirty="0">
                <a:latin typeface="+mn-lt"/>
              </a:rPr>
              <a:t>trusted</a:t>
            </a:r>
            <a:r>
              <a:rPr kumimoji="1" lang="zh-CN" altLang="en-US" sz="2400" b="0" dirty="0">
                <a:latin typeface="+mn-lt"/>
              </a:rPr>
              <a:t> </a:t>
            </a:r>
            <a:r>
              <a:rPr kumimoji="1" lang="en-US" altLang="zh-CN" sz="2400" b="0" dirty="0">
                <a:latin typeface="+mn-lt"/>
              </a:rPr>
              <a:t>kernel</a:t>
            </a:r>
          </a:p>
          <a:p>
            <a:r>
              <a:rPr kumimoji="1" lang="en-US" altLang="zh-CN" sz="2400" dirty="0">
                <a:latin typeface="+mn-lt"/>
              </a:rPr>
              <a:t>Require</a:t>
            </a:r>
            <a:r>
              <a:rPr kumimoji="1" lang="zh-CN" altLang="en-US" sz="2400" dirty="0">
                <a:latin typeface="+mn-lt"/>
              </a:rPr>
              <a:t> </a:t>
            </a:r>
            <a:r>
              <a:rPr kumimoji="1" lang="en-US" altLang="zh-CN" sz="2400" dirty="0">
                <a:latin typeface="+mn-lt"/>
              </a:rPr>
              <a:t>rich</a:t>
            </a:r>
            <a:r>
              <a:rPr kumimoji="1" lang="zh-CN" altLang="en-US" sz="2400" dirty="0">
                <a:latin typeface="+mn-lt"/>
              </a:rPr>
              <a:t> </a:t>
            </a:r>
            <a:r>
              <a:rPr kumimoji="1" lang="en-US" altLang="zh-CN" sz="2400" dirty="0">
                <a:latin typeface="+mn-lt"/>
              </a:rPr>
              <a:t>clients:</a:t>
            </a:r>
          </a:p>
          <a:p>
            <a:pPr lvl="1"/>
            <a:r>
              <a:rPr kumimoji="1" lang="en-US" altLang="zh-CN" sz="2000" b="0" dirty="0">
                <a:latin typeface="+mn-lt"/>
              </a:rPr>
              <a:t>Client</a:t>
            </a:r>
            <a:r>
              <a:rPr kumimoji="1" lang="zh-CN" altLang="en-US" sz="2000" b="0" dirty="0">
                <a:latin typeface="+mn-lt"/>
              </a:rPr>
              <a:t> </a:t>
            </a:r>
            <a:r>
              <a:rPr kumimoji="1" lang="en-US" altLang="zh-CN" sz="2000" b="0" dirty="0">
                <a:latin typeface="+mn-lt"/>
              </a:rPr>
              <a:t>compiles</a:t>
            </a:r>
            <a:r>
              <a:rPr kumimoji="1" lang="zh-CN" altLang="en-US" sz="2000" b="0" dirty="0">
                <a:latin typeface="+mn-lt"/>
              </a:rPr>
              <a:t> </a:t>
            </a:r>
            <a:r>
              <a:rPr kumimoji="1" lang="en-US" altLang="zh-CN" sz="2000" b="0" dirty="0">
                <a:latin typeface="+mn-lt"/>
              </a:rPr>
              <a:t>SQL</a:t>
            </a:r>
            <a:r>
              <a:rPr kumimoji="1" lang="zh-CN" altLang="en-US" sz="2000" b="0" dirty="0">
                <a:latin typeface="+mn-lt"/>
              </a:rPr>
              <a:t> </a:t>
            </a:r>
            <a:r>
              <a:rPr kumimoji="1" lang="en-US" altLang="zh-CN" sz="2000" b="0" dirty="0">
                <a:latin typeface="+mn-lt"/>
              </a:rPr>
              <a:t>to</a:t>
            </a:r>
            <a:r>
              <a:rPr kumimoji="1" lang="zh-CN" altLang="en-US" sz="2000" b="0" dirty="0">
                <a:latin typeface="+mn-lt"/>
              </a:rPr>
              <a:t> </a:t>
            </a:r>
            <a:r>
              <a:rPr kumimoji="1" lang="en-US" altLang="zh-CN" sz="2000" b="0" dirty="0" err="1">
                <a:latin typeface="+mn-lt"/>
              </a:rPr>
              <a:t>StoreProcs</a:t>
            </a:r>
            <a:endParaRPr kumimoji="1" lang="en-US" altLang="zh-CN" sz="2000" b="0" dirty="0">
              <a:latin typeface="+mn-lt"/>
            </a:endParaRPr>
          </a:p>
          <a:p>
            <a:pPr lvl="1"/>
            <a:r>
              <a:rPr kumimoji="1" lang="en-US" altLang="zh-CN" sz="2000" dirty="0">
                <a:latin typeface="+mn-lt"/>
              </a:rPr>
              <a:t>Reducing</a:t>
            </a:r>
            <a:r>
              <a:rPr kumimoji="1" lang="zh-CN" altLang="en-US" sz="2000" dirty="0">
                <a:latin typeface="+mn-lt"/>
              </a:rPr>
              <a:t> </a:t>
            </a:r>
            <a:r>
              <a:rPr kumimoji="1" lang="en-US" altLang="zh-CN" sz="2000" dirty="0">
                <a:latin typeface="+mn-lt"/>
              </a:rPr>
              <a:t>attacks</a:t>
            </a:r>
            <a:r>
              <a:rPr kumimoji="1" lang="zh-CN" altLang="en-US" sz="2000" dirty="0">
                <a:latin typeface="+mn-lt"/>
              </a:rPr>
              <a:t> </a:t>
            </a:r>
            <a:r>
              <a:rPr kumimoji="1" lang="en-US" altLang="zh-CN" sz="2000" dirty="0">
                <a:latin typeface="+mn-lt"/>
              </a:rPr>
              <a:t>on</a:t>
            </a:r>
            <a:r>
              <a:rPr kumimoji="1" lang="zh-CN" altLang="en-US" sz="2000" dirty="0">
                <a:latin typeface="+mn-lt"/>
              </a:rPr>
              <a:t> </a:t>
            </a:r>
            <a:r>
              <a:rPr kumimoji="1" lang="en-US" altLang="zh-CN" sz="2000" dirty="0">
                <a:latin typeface="+mn-lt"/>
              </a:rPr>
              <a:t>SQL</a:t>
            </a:r>
            <a:r>
              <a:rPr kumimoji="1" lang="zh-CN" altLang="en-US" sz="2000" dirty="0">
                <a:latin typeface="+mn-lt"/>
              </a:rPr>
              <a:t> </a:t>
            </a:r>
            <a:r>
              <a:rPr kumimoji="1" lang="en-US" altLang="zh-CN" sz="2000" dirty="0">
                <a:latin typeface="+mn-lt"/>
              </a:rPr>
              <a:t>parsing</a:t>
            </a:r>
            <a:r>
              <a:rPr kumimoji="1" lang="zh-CN" altLang="en-US" sz="2000" dirty="0">
                <a:latin typeface="+mn-lt"/>
              </a:rPr>
              <a:t> </a:t>
            </a:r>
            <a:r>
              <a:rPr kumimoji="1" lang="en-US" altLang="zh-CN" sz="2000" dirty="0">
                <a:latin typeface="+mn-lt"/>
              </a:rPr>
              <a:t>and</a:t>
            </a:r>
            <a:r>
              <a:rPr kumimoji="1" lang="zh-CN" altLang="en-US" sz="2000" dirty="0">
                <a:latin typeface="+mn-lt"/>
              </a:rPr>
              <a:t> </a:t>
            </a:r>
            <a:r>
              <a:rPr kumimoji="1" lang="en-US" altLang="zh-CN" sz="2000" dirty="0">
                <a:latin typeface="+mn-lt"/>
              </a:rPr>
              <a:t>compilation</a:t>
            </a:r>
            <a:endParaRPr kumimoji="1" lang="en-US" altLang="zh-CN" sz="2000" b="0" dirty="0">
              <a:latin typeface="+mn-lt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73A89BC-EB6E-6E44-B5F8-1395BF742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327734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sz="3200" dirty="0"/>
              <a:t>Open Problem</a:t>
            </a:r>
            <a:endParaRPr kumimoji="1" lang="zh-CN" altLang="en-US" sz="32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C67D792-DCC4-6046-B893-19A61C0020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360" y="1271901"/>
            <a:ext cx="8682136" cy="3180183"/>
          </a:xfrm>
        </p:spPr>
        <p:txBody>
          <a:bodyPr>
            <a:normAutofit/>
          </a:bodyPr>
          <a:lstStyle/>
          <a:p>
            <a:r>
              <a:rPr kumimoji="1" lang="en-US" altLang="zh-CN" sz="2400" b="0" dirty="0">
                <a:latin typeface="+mn-lt"/>
              </a:rPr>
              <a:t>Support complex SQL queries</a:t>
            </a:r>
          </a:p>
          <a:p>
            <a:r>
              <a:rPr kumimoji="1" lang="en-US" altLang="zh-CN" sz="2400" b="0" dirty="0">
                <a:latin typeface="+mn-lt"/>
              </a:rPr>
              <a:t>Support efficient memory and branch-oblivious computations</a:t>
            </a:r>
            <a:endParaRPr kumimoji="1" lang="en" altLang="zh-CN" sz="1800" b="0" dirty="0">
              <a:latin typeface="+mn-lt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842040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1350271-C468-8C43-A661-FD8C3D539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Summary:</a:t>
            </a:r>
            <a:r>
              <a:rPr kumimoji="1" lang="zh-CN" altLang="en-US" dirty="0"/>
              <a:t> </a:t>
            </a:r>
            <a:r>
              <a:rPr kumimoji="1" lang="en-US" altLang="zh-CN" dirty="0"/>
              <a:t>Why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Privacy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Hard?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70D6D93-679D-9B44-9174-62C5312610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more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data,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more</a:t>
            </a:r>
            <a:r>
              <a:rPr kumimoji="1" lang="zh-CN" altLang="en-US" dirty="0"/>
              <a:t> </a:t>
            </a:r>
            <a:r>
              <a:rPr kumimoji="1" lang="en-US" altLang="zh-CN" dirty="0"/>
              <a:t>valuable</a:t>
            </a:r>
          </a:p>
          <a:p>
            <a:pPr lvl="1"/>
            <a:r>
              <a:rPr kumimoji="1" lang="en-US" altLang="zh-CN" sz="2000" dirty="0"/>
              <a:t>Cause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data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aggregation</a:t>
            </a:r>
          </a:p>
          <a:p>
            <a:r>
              <a:rPr kumimoji="1" lang="en-US" altLang="zh-CN" dirty="0"/>
              <a:t>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be</a:t>
            </a:r>
            <a:r>
              <a:rPr kumimoji="1" lang="zh-CN" altLang="en-US" dirty="0"/>
              <a:t> </a:t>
            </a:r>
            <a:r>
              <a:rPr kumimoji="1" lang="en-US" altLang="zh-CN" dirty="0"/>
              <a:t>easily</a:t>
            </a:r>
            <a:r>
              <a:rPr kumimoji="1" lang="zh-CN" altLang="en-US" dirty="0"/>
              <a:t> </a:t>
            </a:r>
            <a:r>
              <a:rPr kumimoji="1" lang="en-US" altLang="zh-CN" dirty="0"/>
              <a:t>copied</a:t>
            </a:r>
          </a:p>
          <a:p>
            <a:pPr lvl="1"/>
            <a:r>
              <a:rPr kumimoji="1" lang="en-US" altLang="zh-CN" sz="2000" dirty="0"/>
              <a:t>It's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really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hard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to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prevent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data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copying</a:t>
            </a:r>
          </a:p>
          <a:p>
            <a:pPr lvl="1"/>
            <a:r>
              <a:rPr kumimoji="1" lang="en-US" altLang="zh-CN" sz="2000" dirty="0"/>
              <a:t>You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can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withdraw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your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money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from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bank,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but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how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to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revoke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your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data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from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the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Internet?</a:t>
            </a:r>
          </a:p>
          <a:p>
            <a:pPr>
              <a:lnSpc>
                <a:spcPct val="130000"/>
              </a:lnSpc>
            </a:pPr>
            <a:r>
              <a:rPr kumimoji="1" lang="en-US" altLang="zh-CN" dirty="0"/>
              <a:t>More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than</a:t>
            </a:r>
            <a:r>
              <a:rPr kumimoji="1" lang="zh-CN" altLang="en-US" dirty="0"/>
              <a:t> </a:t>
            </a:r>
            <a:r>
              <a:rPr kumimoji="1" lang="en-US" altLang="zh-CN" dirty="0"/>
              <a:t>tech</a:t>
            </a:r>
          </a:p>
          <a:p>
            <a:pPr lvl="1"/>
            <a:r>
              <a:rPr kumimoji="1" lang="en-US" altLang="zh-CN" sz="2000" dirty="0"/>
              <a:t>Law,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like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GDPR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in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Euro</a:t>
            </a:r>
            <a:endParaRPr kumimoji="1"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2257027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hqeupfn">
      <a:majorFont>
        <a:latin typeface="等线"/>
        <a:ea typeface="微软雅黑"/>
        <a:cs typeface=""/>
      </a:majorFont>
      <a:minorFont>
        <a:latin typeface="等线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" id="{85B1D284-D5D3-E84D-BD28-707B0D140669}" vid="{EAB3F4BA-066D-9146-B9C6-197746E0B32B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for CSE</Template>
  <TotalTime>10684</TotalTime>
  <Words>3396</Words>
  <Application>Microsoft Macintosh PowerPoint</Application>
  <PresentationFormat>全屏显示(16:10)</PresentationFormat>
  <Paragraphs>787</Paragraphs>
  <Slides>67</Slides>
  <Notes>37</Notes>
  <HiddenSlides>1</HiddenSlides>
  <MMClips>0</MMClips>
  <ScaleCrop>false</ScaleCrop>
  <HeadingPairs>
    <vt:vector size="8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67</vt:i4>
      </vt:variant>
    </vt:vector>
  </HeadingPairs>
  <TitlesOfParts>
    <vt:vector size="77" baseType="lpstr">
      <vt:lpstr>等线</vt:lpstr>
      <vt:lpstr>等线</vt:lpstr>
      <vt:lpstr>Times New Roman (Hebrew)</vt:lpstr>
      <vt:lpstr>Arial</vt:lpstr>
      <vt:lpstr>Calibri</vt:lpstr>
      <vt:lpstr>Cambria Math</vt:lpstr>
      <vt:lpstr>Candara</vt:lpstr>
      <vt:lpstr>Wingdings</vt:lpstr>
      <vt:lpstr>Office 主题​​</vt:lpstr>
      <vt:lpstr>Equation</vt:lpstr>
      <vt:lpstr>Security</vt:lpstr>
      <vt:lpstr>Review: TaintCheck Detection</vt:lpstr>
      <vt:lpstr>Review: Encryption Properties</vt:lpstr>
      <vt:lpstr>The Price of Free: Privacy</vt:lpstr>
      <vt:lpstr>Data Privacy</vt:lpstr>
      <vt:lpstr>Common Attacks</vt:lpstr>
      <vt:lpstr>Data Privacy</vt:lpstr>
      <vt:lpstr>Zero-Knowledge Proof</vt:lpstr>
      <vt:lpstr>Problem</vt:lpstr>
      <vt:lpstr>Problem</vt:lpstr>
      <vt:lpstr>Zero-Knowledge Proof (ZKP)</vt:lpstr>
      <vt:lpstr>Zero-Knowledge Proof (ZKP)</vt:lpstr>
      <vt:lpstr>Interactive Zero-Knowledge Proof</vt:lpstr>
      <vt:lpstr>Scenario: Graph Isomorphism</vt:lpstr>
      <vt:lpstr>Scenario: Graph Isomorphism</vt:lpstr>
      <vt:lpstr>Graph Isomorphism w/ Interactive ZKP</vt:lpstr>
      <vt:lpstr>PIR</vt:lpstr>
      <vt:lpstr>Private Information Retrieval (PIR)</vt:lpstr>
      <vt:lpstr>Private Information Retrieval (PIR)</vt:lpstr>
      <vt:lpstr>Private Information Retrieval (PIR)</vt:lpstr>
      <vt:lpstr>2-Server PIR</vt:lpstr>
      <vt:lpstr>2-Server PIR</vt:lpstr>
      <vt:lpstr>2-Server PIR</vt:lpstr>
      <vt:lpstr>2-Server PIR</vt:lpstr>
      <vt:lpstr>2-Server PIR</vt:lpstr>
      <vt:lpstr>2-Server PIR</vt:lpstr>
      <vt:lpstr>OT</vt:lpstr>
      <vt:lpstr>Problem</vt:lpstr>
      <vt:lpstr>Oblivious Transfer (OT)</vt:lpstr>
      <vt:lpstr>1-out-of-2 OT (Solution-1)</vt:lpstr>
      <vt:lpstr>1-out-of-2 OT (Solution-2)</vt:lpstr>
      <vt:lpstr>More OT Protocols</vt:lpstr>
      <vt:lpstr>DP</vt:lpstr>
      <vt:lpstr>Problem</vt:lpstr>
      <vt:lpstr>Problem</vt:lpstr>
      <vt:lpstr>Problem</vt:lpstr>
      <vt:lpstr>Differential privacy </vt:lpstr>
      <vt:lpstr>Properties of Differential privacy </vt:lpstr>
      <vt:lpstr>How to Implement a DP Algorithm</vt:lpstr>
      <vt:lpstr>When DP is Enabled</vt:lpstr>
      <vt:lpstr>Secret Sharing</vt:lpstr>
      <vt:lpstr>Secret Sharing</vt:lpstr>
      <vt:lpstr>Secret Sharing</vt:lpstr>
      <vt:lpstr>Secret Sharing</vt:lpstr>
      <vt:lpstr>Secret Sharing</vt:lpstr>
      <vt:lpstr>Pros and Cons</vt:lpstr>
      <vt:lpstr>Secure MPC</vt:lpstr>
      <vt:lpstr>secure Multi-Party Computation (sMPC)</vt:lpstr>
      <vt:lpstr>Millionaire Problem</vt:lpstr>
      <vt:lpstr>secure Multi-Party Computation (sMPC)</vt:lpstr>
      <vt:lpstr>Garbled Circuits</vt:lpstr>
      <vt:lpstr>Yao's Protocol</vt:lpstr>
      <vt:lpstr>Different sMPC Protocols</vt:lpstr>
      <vt:lpstr>Homomorphic Encryption</vt:lpstr>
      <vt:lpstr>Problem</vt:lpstr>
      <vt:lpstr>Problem</vt:lpstr>
      <vt:lpstr>Homomorphic Encryption (HE)</vt:lpstr>
      <vt:lpstr>SWHE and FHE</vt:lpstr>
      <vt:lpstr>TEE</vt:lpstr>
      <vt:lpstr>Problem</vt:lpstr>
      <vt:lpstr>Trusted Execution Environment (TEE)</vt:lpstr>
      <vt:lpstr>TEE: Trusted Execution Environment</vt:lpstr>
      <vt:lpstr>Different TEEs</vt:lpstr>
      <vt:lpstr>System: EnclaveDB</vt:lpstr>
      <vt:lpstr>Comments on EnclaveDB</vt:lpstr>
      <vt:lpstr>Open Problem</vt:lpstr>
      <vt:lpstr>Summary: Why Data Privacy is Hard?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Xia Yubin</dc:creator>
  <cp:lastModifiedBy>Yubin Xia</cp:lastModifiedBy>
  <cp:revision>317</cp:revision>
  <cp:lastPrinted>2016-06-13T07:55:34Z</cp:lastPrinted>
  <dcterms:created xsi:type="dcterms:W3CDTF">2017-05-12T06:55:38Z</dcterms:created>
  <dcterms:modified xsi:type="dcterms:W3CDTF">2020-12-17T01:36:10Z</dcterms:modified>
</cp:coreProperties>
</file>