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handoutMasterIdLst>
    <p:handoutMasterId r:id="rId77"/>
  </p:handoutMasterIdLst>
  <p:sldIdLst>
    <p:sldId id="256" r:id="rId2"/>
    <p:sldId id="540" r:id="rId3"/>
    <p:sldId id="293" r:id="rId4"/>
    <p:sldId id="1374" r:id="rId5"/>
    <p:sldId id="1464" r:id="rId6"/>
    <p:sldId id="1365" r:id="rId7"/>
    <p:sldId id="1507" r:id="rId8"/>
    <p:sldId id="1468" r:id="rId9"/>
    <p:sldId id="2749" r:id="rId10"/>
    <p:sldId id="2737" r:id="rId11"/>
    <p:sldId id="2738" r:id="rId12"/>
    <p:sldId id="2757" r:id="rId13"/>
    <p:sldId id="1481" r:id="rId14"/>
    <p:sldId id="1639" r:id="rId15"/>
    <p:sldId id="1358" r:id="rId16"/>
    <p:sldId id="2754" r:id="rId17"/>
    <p:sldId id="304" r:id="rId18"/>
    <p:sldId id="2758" r:id="rId19"/>
    <p:sldId id="1452" r:id="rId20"/>
    <p:sldId id="2759" r:id="rId21"/>
    <p:sldId id="2761" r:id="rId22"/>
    <p:sldId id="271" r:id="rId23"/>
    <p:sldId id="462" r:id="rId24"/>
    <p:sldId id="460" r:id="rId25"/>
    <p:sldId id="303" r:id="rId26"/>
    <p:sldId id="308" r:id="rId27"/>
    <p:sldId id="461" r:id="rId28"/>
    <p:sldId id="270" r:id="rId29"/>
    <p:sldId id="1461" r:id="rId30"/>
    <p:sldId id="305" r:id="rId31"/>
    <p:sldId id="306" r:id="rId32"/>
    <p:sldId id="307" r:id="rId33"/>
    <p:sldId id="517" r:id="rId34"/>
    <p:sldId id="281" r:id="rId35"/>
    <p:sldId id="2760" r:id="rId36"/>
    <p:sldId id="459" r:id="rId37"/>
    <p:sldId id="1467" r:id="rId38"/>
    <p:sldId id="2765" r:id="rId39"/>
    <p:sldId id="579" r:id="rId40"/>
    <p:sldId id="2762" r:id="rId41"/>
    <p:sldId id="2763" r:id="rId42"/>
    <p:sldId id="1387" r:id="rId43"/>
    <p:sldId id="1383" r:id="rId44"/>
    <p:sldId id="1456" r:id="rId45"/>
    <p:sldId id="1384" r:id="rId46"/>
    <p:sldId id="1390" r:id="rId47"/>
    <p:sldId id="1395" r:id="rId48"/>
    <p:sldId id="1396" r:id="rId49"/>
    <p:sldId id="1398" r:id="rId50"/>
    <p:sldId id="1399" r:id="rId51"/>
    <p:sldId id="1460" r:id="rId52"/>
    <p:sldId id="415" r:id="rId53"/>
    <p:sldId id="450" r:id="rId54"/>
    <p:sldId id="477" r:id="rId55"/>
    <p:sldId id="300" r:id="rId56"/>
    <p:sldId id="1465" r:id="rId57"/>
    <p:sldId id="364" r:id="rId58"/>
    <p:sldId id="366" r:id="rId59"/>
    <p:sldId id="365" r:id="rId60"/>
    <p:sldId id="1466" r:id="rId61"/>
    <p:sldId id="2764" r:id="rId62"/>
    <p:sldId id="2277" r:id="rId63"/>
    <p:sldId id="478" r:id="rId64"/>
    <p:sldId id="476" r:id="rId65"/>
    <p:sldId id="313" r:id="rId66"/>
    <p:sldId id="314" r:id="rId67"/>
    <p:sldId id="315" r:id="rId68"/>
    <p:sldId id="316" r:id="rId69"/>
    <p:sldId id="2755" r:id="rId70"/>
    <p:sldId id="318" r:id="rId71"/>
    <p:sldId id="319" r:id="rId72"/>
    <p:sldId id="320" r:id="rId73"/>
    <p:sldId id="309" r:id="rId74"/>
    <p:sldId id="2756" r:id="rId7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65" autoAdjust="0"/>
    <p:restoredTop sz="79408" autoAdjust="0"/>
  </p:normalViewPr>
  <p:slideViewPr>
    <p:cSldViewPr>
      <p:cViewPr varScale="1">
        <p:scale>
          <a:sx n="119" d="100"/>
          <a:sy n="119" d="100"/>
        </p:scale>
        <p:origin x="616" y="184"/>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wmf"/><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2020/12/22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2020/12/22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782588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557583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30322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1266111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3445781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092185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3006597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3092795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2646854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127128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2621812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AISE is short for address independent</a:t>
            </a:r>
            <a:r>
              <a:rPr lang="en-US" baseline="0" dirty="0"/>
              <a:t> seed encryption. It is a technology for data encryption. The main idea is that instead of encrypt/decrypt the data directly, the processor encrypt counters into pad, and then XOR the pad with data for encryption and decryption. Meanwhile, there is a dedicated cache on-chip for the counters to improvement the performance.</a:t>
            </a:r>
            <a:endParaRPr lang="en-US" dirty="0"/>
          </a:p>
        </p:txBody>
      </p:sp>
      <p:sp>
        <p:nvSpPr>
          <p:cNvPr id="4" name="Slide Number Placeholder 3"/>
          <p:cNvSpPr>
            <a:spLocks noGrp="1"/>
          </p:cNvSpPr>
          <p:nvPr>
            <p:ph type="sldNum" sz="quarter" idx="10"/>
          </p:nvPr>
        </p:nvSpPr>
        <p:spPr/>
        <p:txBody>
          <a:bodyPr/>
          <a:lstStyle/>
          <a:p>
            <a:fld id="{F19F75ED-7B4A-A84E-974A-D66BE541BE1A}" type="slidenum">
              <a:rPr lang="en-US" smtClean="0"/>
              <a:t>26</a:t>
            </a:fld>
            <a:endParaRPr lang="en-US"/>
          </a:p>
        </p:txBody>
      </p:sp>
    </p:spTree>
    <p:extLst>
      <p:ext uri="{BB962C8B-B14F-4D97-AF65-F5344CB8AC3E}">
        <p14:creationId xmlns:p14="http://schemas.microsoft.com/office/powerpoint/2010/main" val="841971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SGX allows part</a:t>
            </a:r>
            <a:r>
              <a:rPr lang="en-US" baseline="0" dirty="0"/>
              <a:t> of application code to run in isolation inside an enclave. The enclave region of the main memory is encrypted. The content is only decrypted inside the CPU package using processor specific keys. Thus, even if a malicious adversary has full control over the hardware, it cannot access/modify the enclave. Also, the enclave is protected from other software running in the host, including the OS and hypervisor. In summary, the TCB is the CPU package and the application code running inside and enclave. </a:t>
            </a:r>
            <a:endParaRPr lang="en-US" dirty="0"/>
          </a:p>
        </p:txBody>
      </p:sp>
      <p:sp>
        <p:nvSpPr>
          <p:cNvPr id="4" name="Slide Number Placeholder 3"/>
          <p:cNvSpPr>
            <a:spLocks noGrp="1"/>
          </p:cNvSpPr>
          <p:nvPr>
            <p:ph type="sldNum" sz="quarter" idx="10"/>
          </p:nvPr>
        </p:nvSpPr>
        <p:spPr/>
        <p:txBody>
          <a:bodyPr/>
          <a:lstStyle/>
          <a:p>
            <a:fld id="{6A4D1E1F-225E-47EA-97EE-DC94BDC66069}" type="slidenum">
              <a:rPr lang="ko-KR" altLang="en-US" smtClean="0"/>
              <a:t>31</a:t>
            </a:fld>
            <a:endParaRPr lang="ko-KR" altLang="en-US"/>
          </a:p>
        </p:txBody>
      </p:sp>
    </p:spTree>
    <p:extLst>
      <p:ext uri="{BB962C8B-B14F-4D97-AF65-F5344CB8AC3E}">
        <p14:creationId xmlns:p14="http://schemas.microsoft.com/office/powerpoint/2010/main" val="2598081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SGX</a:t>
            </a:r>
            <a:r>
              <a:rPr lang="en-US" altLang="ko-KR" baseline="0" dirty="0"/>
              <a:t> also support remote attestation. So an enclave program running on a host makes a remote attestation request. The remote platform creates a hash of the enclave or measurement. Then it passes this info to a specially purposed enclave who signs this with a group key. As part of the remote attestation, one can also exchange information, this is often used for </a:t>
            </a:r>
            <a:r>
              <a:rPr lang="en-US" altLang="ko-KR" baseline="0" dirty="0" err="1"/>
              <a:t>Diffie</a:t>
            </a:r>
            <a:r>
              <a:rPr lang="en-US" altLang="ko-KR" baseline="0" dirty="0"/>
              <a:t>-Hellman key exchange to bootstrap a secure channel between two enclaves. </a:t>
            </a:r>
            <a:endParaRPr lang="ko-KR" altLang="en-US" dirty="0"/>
          </a:p>
        </p:txBody>
      </p:sp>
      <p:sp>
        <p:nvSpPr>
          <p:cNvPr id="4" name="슬라이드 번호 개체 틀 3"/>
          <p:cNvSpPr>
            <a:spLocks noGrp="1"/>
          </p:cNvSpPr>
          <p:nvPr>
            <p:ph type="sldNum" sz="quarter" idx="10"/>
          </p:nvPr>
        </p:nvSpPr>
        <p:spPr/>
        <p:txBody>
          <a:bodyPr/>
          <a:lstStyle/>
          <a:p>
            <a:fld id="{6A4D1E1F-225E-47EA-97EE-DC94BDC66069}" type="slidenum">
              <a:rPr lang="ko-KR" altLang="en-US" smtClean="0"/>
              <a:t>32</a:t>
            </a:fld>
            <a:endParaRPr lang="ko-KR" altLang="en-US"/>
          </a:p>
        </p:txBody>
      </p:sp>
    </p:spTree>
    <p:extLst>
      <p:ext uri="{BB962C8B-B14F-4D97-AF65-F5344CB8AC3E}">
        <p14:creationId xmlns:p14="http://schemas.microsoft.com/office/powerpoint/2010/main" val="133944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Before</a:t>
            </a:r>
            <a:r>
              <a:rPr kumimoji="1" lang="zh-CN" altLang="en-US" dirty="0"/>
              <a:t> </a:t>
            </a:r>
            <a:r>
              <a:rPr kumimoji="1" lang="en-US" altLang="zh-CN" dirty="0"/>
              <a:t>presenting</a:t>
            </a:r>
            <a:r>
              <a:rPr kumimoji="1" lang="zh-CN" altLang="en-US" dirty="0"/>
              <a:t> </a:t>
            </a:r>
            <a:r>
              <a:rPr kumimoji="1" lang="en-US" altLang="zh-CN" dirty="0"/>
              <a:t>virtualization</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introduce</a:t>
            </a:r>
            <a:r>
              <a:rPr kumimoji="1" lang="zh-CN" altLang="en-US" dirty="0"/>
              <a:t> </a:t>
            </a:r>
            <a:r>
              <a:rPr kumimoji="1" lang="en-US" altLang="zh-CN" dirty="0"/>
              <a:t>TEE</a:t>
            </a:r>
            <a:r>
              <a:rPr kumimoji="1" lang="zh-CN" altLang="en-US" dirty="0"/>
              <a:t> </a:t>
            </a:r>
            <a:r>
              <a:rPr kumimoji="1" lang="en-US" altLang="zh-CN" dirty="0"/>
              <a:t>a</a:t>
            </a:r>
            <a:r>
              <a:rPr kumimoji="1" lang="zh-CN" altLang="en-US" dirty="0"/>
              <a:t> </a:t>
            </a:r>
            <a:r>
              <a:rPr kumimoji="1" lang="en-US" altLang="zh-CN" dirty="0"/>
              <a:t>little</a:t>
            </a:r>
            <a:r>
              <a:rPr kumimoji="1" lang="zh-CN" altLang="en-US" dirty="0"/>
              <a:t> </a:t>
            </a:r>
            <a:r>
              <a:rPr kumimoji="1" lang="en-US" altLang="zh-CN" dirty="0"/>
              <a:t>bit.</a:t>
            </a:r>
          </a:p>
          <a:p>
            <a:r>
              <a:rPr kumimoji="1" lang="en-US" altLang="zh-CN" dirty="0"/>
              <a:t>TEE</a:t>
            </a:r>
            <a:r>
              <a:rPr kumimoji="1" lang="zh-CN" altLang="en-US" dirty="0"/>
              <a:t> </a:t>
            </a:r>
            <a:r>
              <a:rPr kumimoji="1" lang="en-US" altLang="zh-CN" dirty="0"/>
              <a:t>is</a:t>
            </a:r>
            <a:r>
              <a:rPr kumimoji="1" lang="zh-CN" altLang="en-US" dirty="0"/>
              <a:t> </a:t>
            </a:r>
            <a:r>
              <a:rPr kumimoji="1" lang="en-US" altLang="zh-CN" dirty="0"/>
              <a:t>short</a:t>
            </a:r>
            <a:r>
              <a:rPr kumimoji="1" lang="zh-CN" altLang="en-US" dirty="0"/>
              <a:t> </a:t>
            </a:r>
            <a:r>
              <a:rPr kumimoji="1" lang="en-US" altLang="zh-CN" dirty="0"/>
              <a:t>for</a:t>
            </a:r>
            <a:r>
              <a:rPr kumimoji="1" lang="zh-CN" altLang="en-US" dirty="0"/>
              <a:t> </a:t>
            </a:r>
            <a:r>
              <a:rPr kumimoji="1" lang="en-US" altLang="zh-CN" dirty="0"/>
              <a:t>xxx.</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widely</a:t>
            </a:r>
            <a:r>
              <a:rPr kumimoji="1" lang="zh-CN" altLang="en-US" dirty="0"/>
              <a:t> </a:t>
            </a:r>
            <a:r>
              <a:rPr kumimoji="1" lang="en-US" altLang="zh-CN" dirty="0"/>
              <a:t>deployed</a:t>
            </a:r>
            <a:r>
              <a:rPr kumimoji="1" lang="zh-CN" altLang="en-US" dirty="0"/>
              <a:t> </a:t>
            </a:r>
            <a:r>
              <a:rPr kumimoji="1" lang="en-US" altLang="zh-CN" dirty="0"/>
              <a:t>on</a:t>
            </a:r>
            <a:r>
              <a:rPr kumimoji="1" lang="zh-CN" altLang="en-US" dirty="0"/>
              <a:t> </a:t>
            </a:r>
            <a:r>
              <a:rPr kumimoji="1" lang="en-US" altLang="zh-CN" dirty="0"/>
              <a:t>mobile</a:t>
            </a:r>
            <a:r>
              <a:rPr kumimoji="1" lang="zh-CN" altLang="en-US" dirty="0"/>
              <a:t> </a:t>
            </a:r>
            <a:r>
              <a:rPr kumimoji="1" lang="en-US" altLang="zh-CN" dirty="0"/>
              <a:t>devices.</a:t>
            </a:r>
            <a:r>
              <a:rPr kumimoji="1" lang="zh-CN" altLang="en-US" dirty="0"/>
              <a:t> </a:t>
            </a:r>
            <a:r>
              <a:rPr kumimoji="1" lang="en-US" altLang="zh-CN" dirty="0"/>
              <a:t>Thanks</a:t>
            </a:r>
            <a:r>
              <a:rPr kumimoji="1" lang="zh-CN" altLang="en-US" dirty="0"/>
              <a:t> </a:t>
            </a:r>
            <a:r>
              <a:rPr kumimoji="1" lang="en-US" altLang="zh-CN" dirty="0"/>
              <a:t>to</a:t>
            </a:r>
            <a:r>
              <a:rPr kumimoji="1" lang="zh-CN" altLang="en-US" dirty="0"/>
              <a:t> </a:t>
            </a:r>
            <a:r>
              <a:rPr kumimoji="1" lang="en-US" altLang="zh-CN" dirty="0"/>
              <a:t>Google,</a:t>
            </a:r>
            <a:r>
              <a:rPr kumimoji="1" lang="zh-CN" altLang="en-US" dirty="0"/>
              <a:t> </a:t>
            </a:r>
            <a:r>
              <a:rPr kumimoji="1" lang="en-US" altLang="zh-CN" dirty="0"/>
              <a:t>now</a:t>
            </a:r>
            <a:r>
              <a:rPr kumimoji="1" lang="zh-CN" altLang="en-US" dirty="0"/>
              <a:t> </a:t>
            </a:r>
            <a:r>
              <a:rPr kumimoji="1" lang="en-US" altLang="zh-CN" dirty="0"/>
              <a:t>every</a:t>
            </a:r>
            <a:r>
              <a:rPr kumimoji="1" lang="zh-CN" altLang="en-US" dirty="0"/>
              <a:t> </a:t>
            </a:r>
            <a:r>
              <a:rPr kumimoji="1" lang="en-US" altLang="zh-CN" dirty="0"/>
              <a:t>Android</a:t>
            </a:r>
            <a:r>
              <a:rPr kumimoji="1" lang="zh-CN" altLang="en-US" dirty="0"/>
              <a:t> </a:t>
            </a:r>
            <a:r>
              <a:rPr kumimoji="1" lang="en-US" altLang="zh-CN" dirty="0"/>
              <a:t>phone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TEE</a:t>
            </a:r>
            <a:r>
              <a:rPr kumimoji="1" lang="zh-CN" altLang="en-US" dirty="0"/>
              <a:t> </a:t>
            </a:r>
            <a:r>
              <a:rPr kumimoji="1" lang="en-US" altLang="zh-CN" dirty="0"/>
              <a:t>to</a:t>
            </a:r>
            <a:r>
              <a:rPr kumimoji="1" lang="zh-CN" altLang="en-US" dirty="0"/>
              <a:t> </a:t>
            </a:r>
            <a:r>
              <a:rPr kumimoji="1" lang="en-US" altLang="zh-CN" dirty="0"/>
              <a:t>pass</a:t>
            </a:r>
            <a:r>
              <a:rPr kumimoji="1" lang="zh-CN" altLang="en-US" dirty="0"/>
              <a:t> </a:t>
            </a:r>
            <a:r>
              <a:rPr kumimoji="1" lang="en-US" altLang="zh-CN" dirty="0"/>
              <a:t>Google's</a:t>
            </a:r>
            <a:r>
              <a:rPr kumimoji="1" lang="zh-CN" altLang="en-US" dirty="0"/>
              <a:t> </a:t>
            </a:r>
            <a:r>
              <a:rPr kumimoji="1" lang="en-US" altLang="zh-CN" dirty="0"/>
              <a:t>test.</a:t>
            </a:r>
          </a:p>
          <a:p>
            <a:r>
              <a:rPr kumimoji="1" lang="en-US" altLang="zh-CN" dirty="0"/>
              <a:t>On</a:t>
            </a:r>
            <a:r>
              <a:rPr kumimoji="1" lang="zh-CN" altLang="en-US" dirty="0"/>
              <a:t> </a:t>
            </a:r>
            <a:r>
              <a:rPr kumimoji="1" lang="en-US" altLang="zh-CN" dirty="0"/>
              <a:t>mobile</a:t>
            </a:r>
            <a:r>
              <a:rPr kumimoji="1" lang="zh-CN" altLang="en-US" dirty="0"/>
              <a:t> </a:t>
            </a:r>
            <a:r>
              <a:rPr kumimoji="1" lang="en-US" altLang="zh-CN" dirty="0"/>
              <a:t>phone,</a:t>
            </a:r>
            <a:r>
              <a:rPr kumimoji="1" lang="zh-CN" altLang="en-US" dirty="0"/>
              <a:t> </a:t>
            </a:r>
            <a:r>
              <a:rPr kumimoji="1" lang="en-US" altLang="zh-CN" dirty="0"/>
              <a:t>most</a:t>
            </a:r>
            <a:r>
              <a:rPr kumimoji="1" lang="zh-CN" altLang="en-US" dirty="0"/>
              <a:t> </a:t>
            </a:r>
            <a:r>
              <a:rPr kumimoji="1" lang="en-US" altLang="zh-CN" dirty="0"/>
              <a:t>TEE</a:t>
            </a:r>
            <a:r>
              <a:rPr kumimoji="1" lang="zh-CN" altLang="en-US" dirty="0"/>
              <a:t> </a:t>
            </a:r>
            <a:r>
              <a:rPr kumimoji="1" lang="en-US" altLang="zh-CN" dirty="0"/>
              <a:t>are</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ARM</a:t>
            </a:r>
            <a:r>
              <a:rPr kumimoji="1" lang="zh-CN" altLang="en-US" dirty="0"/>
              <a:t> </a:t>
            </a:r>
            <a:r>
              <a:rPr kumimoji="1" lang="en-US" altLang="zh-CN" dirty="0" err="1"/>
              <a:t>TrustZone</a:t>
            </a:r>
            <a:r>
              <a:rPr kumimoji="1" lang="en-US" altLang="zh-CN" dirty="0"/>
              <a:t>.</a:t>
            </a:r>
          </a:p>
          <a:p>
            <a:r>
              <a:rPr kumimoji="1" lang="en-US" altLang="zh-CN" dirty="0" err="1"/>
              <a:t>TrustZone</a:t>
            </a:r>
            <a:r>
              <a:rPr kumimoji="1" lang="zh-CN" altLang="en-US" dirty="0"/>
              <a:t> </a:t>
            </a:r>
            <a:r>
              <a:rPr kumimoji="1" lang="en-US" altLang="zh-CN" dirty="0"/>
              <a:t>divides</a:t>
            </a:r>
            <a:r>
              <a:rPr kumimoji="1" lang="zh-CN" altLang="en-US" dirty="0"/>
              <a:t> </a:t>
            </a:r>
            <a:r>
              <a:rPr kumimoji="1" lang="en-US" altLang="zh-CN" dirty="0"/>
              <a:t>one</a:t>
            </a:r>
            <a:r>
              <a:rPr kumimoji="1" lang="zh-CN" altLang="en-US" dirty="0"/>
              <a:t> </a:t>
            </a:r>
            <a:r>
              <a:rPr kumimoji="1" lang="en-US" altLang="zh-CN" dirty="0"/>
              <a:t>system</a:t>
            </a:r>
            <a:r>
              <a:rPr kumimoji="1" lang="zh-CN" altLang="en-US" dirty="0"/>
              <a:t> </a:t>
            </a:r>
            <a:r>
              <a:rPr kumimoji="1" lang="en-US" altLang="zh-CN" dirty="0"/>
              <a:t>to</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xxx</a:t>
            </a:r>
            <a:r>
              <a:rPr kumimoji="1" lang="zh-CN" altLang="en-US" dirty="0"/>
              <a:t> </a:t>
            </a:r>
            <a:r>
              <a:rPr kumimoji="1" lang="en-US" altLang="zh-CN" dirty="0"/>
              <a:t>and</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normal</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REE,</a:t>
            </a:r>
            <a:r>
              <a:rPr kumimoji="1" lang="zh-CN" altLang="en-US" dirty="0"/>
              <a:t> </a:t>
            </a:r>
            <a:r>
              <a:rPr kumimoji="1" lang="en-US" altLang="zh-CN" dirty="0"/>
              <a:t>runs</a:t>
            </a:r>
            <a:r>
              <a:rPr kumimoji="1" lang="zh-CN" altLang="en-US" dirty="0"/>
              <a:t> </a:t>
            </a:r>
            <a:r>
              <a:rPr kumimoji="1" lang="en-US" altLang="zh-CN" dirty="0"/>
              <a:t>rich</a:t>
            </a:r>
            <a:r>
              <a:rPr kumimoji="1" lang="zh-CN" altLang="en-US" dirty="0"/>
              <a:t> </a:t>
            </a:r>
            <a:r>
              <a:rPr kumimoji="1" lang="en-US" altLang="zh-CN" dirty="0"/>
              <a:t>OS</a:t>
            </a:r>
            <a:r>
              <a:rPr kumimoji="1" lang="zh-CN" altLang="en-US" dirty="0"/>
              <a:t> </a:t>
            </a:r>
            <a:r>
              <a:rPr kumimoji="1" lang="en-US" altLang="zh-CN" dirty="0"/>
              <a:t>like</a:t>
            </a:r>
            <a:r>
              <a:rPr kumimoji="1" lang="zh-CN" altLang="en-US" dirty="0"/>
              <a:t> </a:t>
            </a:r>
            <a:r>
              <a:rPr kumimoji="1" lang="en-US" altLang="zh-CN" dirty="0"/>
              <a:t>Android</a:t>
            </a:r>
            <a:r>
              <a:rPr kumimoji="1" lang="zh-CN" altLang="en-US" dirty="0"/>
              <a:t> </a:t>
            </a:r>
            <a:r>
              <a:rPr kumimoji="1" lang="en-US" altLang="zh-CN" dirty="0"/>
              <a:t>or</a:t>
            </a:r>
            <a:r>
              <a:rPr kumimoji="1" lang="zh-CN" altLang="en-US" dirty="0"/>
              <a:t> </a:t>
            </a:r>
            <a:r>
              <a:rPr kumimoji="1" lang="en-US" altLang="zh-CN" dirty="0"/>
              <a:t>iOS.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hypervisor,</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kernel</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application.</a:t>
            </a:r>
          </a:p>
          <a:p>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applications.</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layer,</a:t>
            </a:r>
            <a:r>
              <a:rPr kumimoji="1" lang="zh-CN" altLang="en-US" dirty="0"/>
              <a:t> </a:t>
            </a:r>
            <a:r>
              <a:rPr kumimoji="1" lang="en-US" altLang="zh-CN" dirty="0"/>
              <a:t>called</a:t>
            </a:r>
            <a:r>
              <a:rPr kumimoji="1" lang="zh-CN" altLang="en-US" dirty="0"/>
              <a:t> </a:t>
            </a:r>
            <a:r>
              <a:rPr kumimoji="1" lang="en-US" altLang="zh-CN" dirty="0"/>
              <a:t>monitor</a:t>
            </a:r>
            <a:r>
              <a:rPr kumimoji="1" lang="zh-CN" altLang="en-US" dirty="0"/>
              <a:t> </a:t>
            </a:r>
            <a:r>
              <a:rPr kumimoji="1" lang="en-US" altLang="zh-CN" dirty="0"/>
              <a:t>mode</a:t>
            </a:r>
            <a:r>
              <a:rPr kumimoji="1" lang="zh-CN" altLang="en-US" dirty="0"/>
              <a:t> </a:t>
            </a:r>
            <a:r>
              <a:rPr kumimoji="1" lang="en-US" altLang="zh-CN" dirty="0"/>
              <a:t>or</a:t>
            </a:r>
            <a:r>
              <a:rPr kumimoji="1" lang="zh-CN" altLang="en-US" dirty="0"/>
              <a:t> </a:t>
            </a:r>
            <a:r>
              <a:rPr kumimoji="1" lang="en-US" altLang="zh-CN" dirty="0"/>
              <a:t>s-EL3,</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for</a:t>
            </a:r>
            <a:r>
              <a:rPr kumimoji="1" lang="zh-CN" altLang="en-US" dirty="0"/>
              <a:t> </a:t>
            </a:r>
            <a:r>
              <a:rPr kumimoji="1" lang="en-US" altLang="zh-CN" dirty="0"/>
              <a:t>switching</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part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but</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privilege</a:t>
            </a:r>
            <a:r>
              <a:rPr kumimoji="1" lang="zh-CN" altLang="en-US" dirty="0"/>
              <a:t> </a:t>
            </a:r>
            <a:r>
              <a:rPr kumimoji="1" lang="en-US" altLang="zh-CN" dirty="0"/>
              <a:t>with</a:t>
            </a:r>
            <a:r>
              <a:rPr kumimoji="1" lang="zh-CN" altLang="en-US" dirty="0"/>
              <a:t> </a:t>
            </a:r>
            <a:r>
              <a:rPr kumimoji="1" lang="en-US" altLang="zh-CN" dirty="0"/>
              <a:t>s-EL1.</a:t>
            </a:r>
          </a:p>
          <a:p>
            <a:r>
              <a:rPr kumimoji="1" lang="en-US" altLang="zh-CN" dirty="0"/>
              <a:t>The</a:t>
            </a:r>
            <a:r>
              <a:rPr kumimoji="1" lang="zh-CN" altLang="en-US" dirty="0"/>
              <a:t> </a:t>
            </a:r>
            <a:r>
              <a:rPr kumimoji="1" lang="en-US" altLang="zh-CN" dirty="0"/>
              <a:t>switching</a:t>
            </a:r>
            <a:r>
              <a:rPr kumimoji="1" lang="zh-CN" altLang="en-US" dirty="0"/>
              <a:t> </a:t>
            </a:r>
            <a:r>
              <a:rPr kumimoji="1" lang="en-US" altLang="zh-CN" dirty="0"/>
              <a:t>is</a:t>
            </a:r>
            <a:r>
              <a:rPr kumimoji="1" lang="zh-CN" altLang="en-US" dirty="0"/>
              <a:t> </a:t>
            </a:r>
            <a:r>
              <a:rPr kumimoji="1" lang="en-US" altLang="zh-CN" dirty="0"/>
              <a:t>done</a:t>
            </a:r>
            <a:r>
              <a:rPr kumimoji="1" lang="zh-CN" altLang="en-US" dirty="0"/>
              <a:t> </a:t>
            </a:r>
            <a:r>
              <a:rPr kumimoji="1" lang="en-US" altLang="zh-CN" dirty="0"/>
              <a:t>through</a:t>
            </a:r>
            <a:r>
              <a:rPr kumimoji="1" lang="zh-CN" altLang="en-US" dirty="0"/>
              <a:t> </a:t>
            </a:r>
            <a:r>
              <a:rPr kumimoji="1" lang="en-US" altLang="zh-CN" dirty="0" err="1"/>
              <a:t>smc</a:t>
            </a:r>
            <a:r>
              <a:rPr kumimoji="1" lang="zh-CN" altLang="en-US" dirty="0"/>
              <a:t> </a:t>
            </a:r>
            <a:r>
              <a:rPr kumimoji="1" lang="en-US" altLang="zh-CN" dirty="0"/>
              <a:t>instruction.</a:t>
            </a:r>
          </a:p>
          <a:p>
            <a:r>
              <a:rPr kumimoji="1" lang="en-US" altLang="zh-CN" dirty="0"/>
              <a:t>The</a:t>
            </a:r>
            <a:r>
              <a:rPr kumimoji="1" lang="zh-CN" altLang="en-US" dirty="0"/>
              <a:t> </a:t>
            </a:r>
            <a:r>
              <a:rPr kumimoji="1" lang="en-US" altLang="zh-CN" dirty="0"/>
              <a:t>green</a:t>
            </a:r>
            <a:r>
              <a:rPr kumimoji="1" lang="zh-CN" altLang="en-US" dirty="0"/>
              <a:t> </a:t>
            </a:r>
            <a:r>
              <a:rPr kumimoji="1" lang="en-US" altLang="zh-CN" dirty="0"/>
              <a:t>part</a:t>
            </a:r>
            <a:r>
              <a:rPr kumimoji="1" lang="zh-CN" altLang="en-US" dirty="0"/>
              <a:t> </a:t>
            </a:r>
            <a:r>
              <a:rPr kumimoji="1" lang="en-US" altLang="zh-CN" dirty="0"/>
              <a:t>is</a:t>
            </a:r>
            <a:r>
              <a:rPr kumimoji="1" lang="zh-CN" altLang="en-US" dirty="0"/>
              <a:t> </a:t>
            </a:r>
            <a:r>
              <a:rPr kumimoji="1" lang="en-US" altLang="zh-CN" dirty="0"/>
              <a:t>TEE,</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an</a:t>
            </a:r>
            <a:r>
              <a:rPr kumimoji="1" lang="zh-CN" altLang="en-US" dirty="0"/>
              <a:t> </a:t>
            </a:r>
            <a:r>
              <a:rPr kumimoji="1" lang="en-US" altLang="zh-CN" dirty="0"/>
              <a:t>isolated</a:t>
            </a:r>
            <a:r>
              <a:rPr kumimoji="1" lang="zh-CN" altLang="en-US" dirty="0"/>
              <a:t> </a:t>
            </a:r>
            <a:r>
              <a:rPr kumimoji="1" lang="en-US" altLang="zh-CN" dirty="0"/>
              <a:t>environment</a:t>
            </a:r>
            <a:r>
              <a:rPr kumimoji="1" lang="zh-CN" altLang="en-US" dirty="0"/>
              <a:t> </a:t>
            </a:r>
            <a:r>
              <a:rPr kumimoji="1" lang="en-US" altLang="zh-CN" dirty="0"/>
              <a:t>with</a:t>
            </a:r>
            <a:r>
              <a:rPr kumimoji="1" lang="zh-CN" altLang="en-US" dirty="0"/>
              <a:t> </a:t>
            </a:r>
            <a:r>
              <a:rPr kumimoji="1" lang="en-US" altLang="zh-CN" dirty="0"/>
              <a:t>higher</a:t>
            </a:r>
            <a:r>
              <a:rPr kumimoji="1" lang="zh-CN" altLang="en-US" dirty="0"/>
              <a:t> </a:t>
            </a:r>
            <a:r>
              <a:rPr kumimoji="1" lang="en-US" altLang="zh-CN" dirty="0"/>
              <a:t>privileged</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REE.</a:t>
            </a:r>
          </a:p>
          <a:p>
            <a:r>
              <a:rPr kumimoji="1" lang="en-US" altLang="zh-CN" dirty="0"/>
              <a:t>It</a:t>
            </a:r>
            <a:r>
              <a:rPr kumimoji="1" lang="zh-CN" altLang="en-US" dirty="0"/>
              <a:t> </a:t>
            </a:r>
            <a:r>
              <a:rPr kumimoji="1" lang="en-US" altLang="zh-CN" dirty="0"/>
              <a:t>means</a:t>
            </a:r>
            <a:r>
              <a:rPr kumimoji="1" lang="zh-CN" altLang="en-US" dirty="0"/>
              <a:t> </a:t>
            </a:r>
            <a:r>
              <a:rPr kumimoji="1" lang="en-US" altLang="zh-CN" dirty="0"/>
              <a:t>that</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xxx,</a:t>
            </a:r>
            <a:r>
              <a:rPr kumimoji="1" lang="zh-CN" altLang="en-US" dirty="0"/>
              <a:t> </a:t>
            </a:r>
            <a:r>
              <a:rPr kumimoji="1" lang="en-US" altLang="zh-CN" dirty="0"/>
              <a:t>its</a:t>
            </a:r>
            <a:r>
              <a:rPr kumimoji="1" lang="zh-CN" altLang="en-US" dirty="0"/>
              <a:t> </a:t>
            </a:r>
            <a:r>
              <a:rPr kumimoji="1" lang="en-US" altLang="zh-CN" dirty="0"/>
              <a:t>typical</a:t>
            </a:r>
            <a:r>
              <a:rPr kumimoji="1" lang="zh-CN" altLang="en-US" dirty="0"/>
              <a:t> </a:t>
            </a:r>
            <a:r>
              <a:rPr kumimoji="1" lang="en-US" altLang="zh-CN" dirty="0"/>
              <a:t>usage</a:t>
            </a:r>
            <a:r>
              <a:rPr kumimoji="1" lang="zh-CN" altLang="en-US" dirty="0"/>
              <a:t> </a:t>
            </a:r>
            <a:r>
              <a:rPr kumimoji="1" lang="en-US" altLang="zh-CN" dirty="0"/>
              <a:t>is</a:t>
            </a:r>
            <a:r>
              <a:rPr kumimoji="1" lang="zh-CN" altLang="en-US" dirty="0"/>
              <a:t> </a:t>
            </a:r>
            <a:r>
              <a:rPr kumimoji="1" lang="en-US" altLang="zh-CN" dirty="0"/>
              <a:t>xxx.</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1216787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19477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1049941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572341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1437086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3563045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1149009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3846678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2293643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49</a:t>
            </a:fld>
            <a:endParaRPr lang="zh-CN" altLang="en-US"/>
          </a:p>
        </p:txBody>
      </p:sp>
    </p:spTree>
    <p:extLst>
      <p:ext uri="{BB962C8B-B14F-4D97-AF65-F5344CB8AC3E}">
        <p14:creationId xmlns:p14="http://schemas.microsoft.com/office/powerpoint/2010/main" val="2264023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4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50</a:t>
            </a:fld>
            <a:endParaRPr lang="zh-CN" altLang="en-US"/>
          </a:p>
        </p:txBody>
      </p:sp>
    </p:spTree>
    <p:extLst>
      <p:ext uri="{BB962C8B-B14F-4D97-AF65-F5344CB8AC3E}">
        <p14:creationId xmlns:p14="http://schemas.microsoft.com/office/powerpoint/2010/main" val="4112097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Let's</a:t>
            </a:r>
            <a:r>
              <a:rPr kumimoji="1" lang="zh-CN" altLang="en-US" dirty="0"/>
              <a:t> </a:t>
            </a:r>
            <a:r>
              <a:rPr kumimoji="1" lang="en-US" altLang="zh-CN" dirty="0"/>
              <a:t>show</a:t>
            </a:r>
            <a:r>
              <a:rPr kumimoji="1" lang="zh-CN" altLang="en-US" dirty="0"/>
              <a:t> </a:t>
            </a:r>
            <a:r>
              <a:rPr kumimoji="1" lang="en-US" altLang="zh-CN" dirty="0"/>
              <a:t>one</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boomerang</a:t>
            </a:r>
            <a:r>
              <a:rPr kumimoji="1" lang="zh-CN" altLang="en-US" dirty="0"/>
              <a:t> </a:t>
            </a:r>
            <a:r>
              <a:rPr kumimoji="1" lang="en-US" altLang="zh-CN" dirty="0"/>
              <a:t>attack</a:t>
            </a:r>
            <a:r>
              <a:rPr kumimoji="1" lang="zh-CN" altLang="en-US" dirty="0"/>
              <a:t> </a:t>
            </a:r>
            <a:r>
              <a:rPr kumimoji="1" lang="en-US" altLang="zh-CN" dirty="0"/>
              <a:t>on</a:t>
            </a:r>
            <a:r>
              <a:rPr kumimoji="1" lang="zh-CN" altLang="en-US" dirty="0"/>
              <a:t> </a:t>
            </a:r>
            <a:r>
              <a:rPr kumimoji="1" lang="en-US" altLang="zh-CN" dirty="0"/>
              <a:t>2016</a:t>
            </a:r>
            <a:r>
              <a:rPr kumimoji="1" lang="zh-CN" altLang="en-US" dirty="0"/>
              <a:t> </a:t>
            </a:r>
            <a:r>
              <a:rPr kumimoji="1" lang="en-US" altLang="zh-CN" dirty="0"/>
              <a:t>and</a:t>
            </a:r>
            <a:r>
              <a:rPr kumimoji="1" lang="zh-CN" altLang="en-US" dirty="0"/>
              <a:t> </a:t>
            </a:r>
            <a:r>
              <a:rPr kumimoji="1" lang="en-US" altLang="zh-CN" dirty="0"/>
              <a:t>published</a:t>
            </a:r>
            <a:r>
              <a:rPr kumimoji="1" lang="zh-CN" altLang="en-US" dirty="0"/>
              <a:t> </a:t>
            </a:r>
            <a:r>
              <a:rPr kumimoji="1" lang="en-US" altLang="zh-CN" dirty="0"/>
              <a:t>on</a:t>
            </a:r>
            <a:r>
              <a:rPr kumimoji="1" lang="zh-CN" altLang="en-US" dirty="0"/>
              <a:t> </a:t>
            </a:r>
            <a:r>
              <a:rPr kumimoji="1" lang="en-US" altLang="zh-CN" dirty="0"/>
              <a:t>2017.</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example,</a:t>
            </a:r>
            <a:r>
              <a:rPr kumimoji="1" lang="zh-CN" altLang="en-US" dirty="0"/>
              <a:t> </a:t>
            </a:r>
            <a:r>
              <a:rPr kumimoji="1" lang="en-US" altLang="zh-CN" dirty="0"/>
              <a:t>a</a:t>
            </a:r>
            <a:r>
              <a:rPr kumimoji="1" lang="zh-CN" altLang="en-US" dirty="0"/>
              <a:t> </a:t>
            </a:r>
            <a:r>
              <a:rPr kumimoji="1" lang="en-US" altLang="zh-CN" dirty="0"/>
              <a:t>time</a:t>
            </a:r>
            <a:r>
              <a:rPr kumimoji="1" lang="zh-CN" altLang="en-US" dirty="0"/>
              <a:t> </a:t>
            </a:r>
            <a:r>
              <a:rPr kumimoji="1" lang="en-US" altLang="zh-CN" dirty="0"/>
              <a:t>service</a:t>
            </a:r>
            <a:r>
              <a:rPr kumimoji="1" lang="zh-CN" altLang="en-US" dirty="0"/>
              <a:t> </a:t>
            </a:r>
            <a:r>
              <a:rPr kumimoji="1" lang="en-US" altLang="zh-CN" dirty="0"/>
              <a:t>running</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write</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passed</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service</a:t>
            </a:r>
            <a:r>
              <a:rPr kumimoji="1" lang="zh-CN" altLang="en-US" dirty="0"/>
              <a:t> </a:t>
            </a:r>
            <a:r>
              <a:rPr kumimoji="1" lang="en-US" altLang="zh-CN" dirty="0"/>
              <a:t>routine</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parameter.</a:t>
            </a:r>
            <a:r>
              <a:rPr kumimoji="1" lang="zh-CN" altLang="en-US" dirty="0"/>
              <a:t> </a:t>
            </a:r>
            <a:r>
              <a:rPr kumimoji="1" lang="en-US" altLang="zh-CN" dirty="0"/>
              <a:t>The</a:t>
            </a:r>
            <a:r>
              <a:rPr kumimoji="1" lang="zh-CN" altLang="en-US" dirty="0"/>
              <a:t> </a:t>
            </a:r>
            <a:r>
              <a:rPr kumimoji="1" lang="en-US" altLang="zh-CN" dirty="0"/>
              <a:t>bug,</a:t>
            </a:r>
            <a:r>
              <a:rPr kumimoji="1" lang="zh-CN" altLang="en-US" dirty="0"/>
              <a:t> </a:t>
            </a:r>
            <a:r>
              <a:rPr kumimoji="1" lang="en-US" altLang="zh-CN" dirty="0"/>
              <a:t>as</a:t>
            </a:r>
            <a:r>
              <a:rPr kumimoji="1" lang="zh-CN" altLang="en-US" dirty="0"/>
              <a:t> </a:t>
            </a:r>
            <a:r>
              <a:rPr kumimoji="1" lang="en-US" altLang="zh-CN" dirty="0"/>
              <a:t>many</a:t>
            </a:r>
            <a:r>
              <a:rPr kumimoji="1" lang="zh-CN" altLang="en-US" dirty="0"/>
              <a:t> </a:t>
            </a:r>
            <a:r>
              <a:rPr kumimoji="1" lang="en-US" altLang="zh-CN" dirty="0"/>
              <a:t>bugs,</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routine</a:t>
            </a:r>
            <a:r>
              <a:rPr kumimoji="1" lang="zh-CN" altLang="en-US" dirty="0"/>
              <a:t> </a:t>
            </a:r>
            <a:r>
              <a:rPr kumimoji="1" lang="en-US" altLang="zh-CN" dirty="0"/>
              <a:t>forgets</a:t>
            </a:r>
            <a:r>
              <a:rPr kumimoji="1" lang="zh-CN" altLang="en-US" dirty="0"/>
              <a:t> </a:t>
            </a:r>
            <a:r>
              <a:rPr kumimoji="1" lang="en-US" altLang="zh-CN" dirty="0"/>
              <a:t>to</a:t>
            </a:r>
            <a:r>
              <a:rPr kumimoji="1" lang="zh-CN" altLang="en-US" dirty="0"/>
              <a:t> </a:t>
            </a:r>
            <a:r>
              <a:rPr kumimoji="1" lang="en-US" altLang="zh-CN" dirty="0"/>
              <a:t>check</a:t>
            </a:r>
            <a:r>
              <a:rPr kumimoji="1" lang="zh-CN" altLang="en-US" dirty="0"/>
              <a:t> </a:t>
            </a:r>
            <a:r>
              <a:rPr kumimoji="1" lang="en-US" altLang="zh-CN" dirty="0"/>
              <a:t>the</a:t>
            </a:r>
            <a:r>
              <a:rPr kumimoji="1" lang="zh-CN" altLang="en-US" dirty="0"/>
              <a:t> </a:t>
            </a:r>
            <a:r>
              <a:rPr kumimoji="1" lang="en-US" altLang="zh-CN" dirty="0"/>
              <a:t>range</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address.</a:t>
            </a:r>
          </a:p>
          <a:p>
            <a:r>
              <a:rPr kumimoji="1" lang="en-US" altLang="zh-CN" dirty="0"/>
              <a:t>Recall</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highest</a:t>
            </a:r>
            <a:r>
              <a:rPr kumimoji="1" lang="zh-CN" altLang="en-US" dirty="0"/>
              <a:t> </a:t>
            </a:r>
            <a:r>
              <a:rPr kumimoji="1" lang="en-US" altLang="zh-CN" dirty="0"/>
              <a:t>privilege,</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write</a:t>
            </a:r>
            <a:r>
              <a:rPr kumimoji="1" lang="zh-CN" altLang="en-US" dirty="0"/>
              <a:t> </a:t>
            </a:r>
            <a:r>
              <a:rPr kumimoji="1" lang="en-US" altLang="zh-CN" dirty="0"/>
              <a:t>to</a:t>
            </a:r>
            <a:r>
              <a:rPr kumimoji="1" lang="zh-CN" altLang="en-US" dirty="0"/>
              <a:t> </a:t>
            </a:r>
            <a:r>
              <a:rPr kumimoji="1" lang="en-US" altLang="zh-CN" dirty="0"/>
              <a:t>any</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system</a:t>
            </a:r>
            <a:r>
              <a:rPr kumimoji="1" lang="zh-CN" altLang="en-US" dirty="0"/>
              <a:t> </a:t>
            </a:r>
            <a:r>
              <a:rPr kumimoji="1" lang="en-US" altLang="zh-CN" dirty="0"/>
              <a:t>with</a:t>
            </a:r>
            <a:r>
              <a:rPr kumimoji="1" lang="zh-CN" altLang="en-US" dirty="0"/>
              <a:t> </a:t>
            </a:r>
            <a:r>
              <a:rPr kumimoji="1" lang="en-US" altLang="zh-CN" dirty="0"/>
              <a:t>the</a:t>
            </a:r>
            <a:r>
              <a:rPr kumimoji="1" lang="zh-CN" altLang="en-US" dirty="0"/>
              <a:t> </a:t>
            </a:r>
            <a:r>
              <a:rPr kumimoji="1" lang="en-US" altLang="zh-CN" dirty="0"/>
              <a:t>value</a:t>
            </a:r>
            <a:r>
              <a:rPr kumimoji="1" lang="zh-CN" altLang="en-US" dirty="0"/>
              <a:t> </a:t>
            </a:r>
            <a:r>
              <a:rPr kumimoji="1" lang="en-US" altLang="zh-CN" dirty="0"/>
              <a:t>of</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which</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controlled.</a:t>
            </a:r>
          </a:p>
          <a:p>
            <a:r>
              <a:rPr kumimoji="1" lang="en-US" altLang="zh-CN" dirty="0"/>
              <a:t>Similar</a:t>
            </a:r>
            <a:r>
              <a:rPr kumimoji="1" lang="zh-CN" altLang="en-US" dirty="0"/>
              <a:t> </a:t>
            </a:r>
            <a:r>
              <a:rPr kumimoji="1" lang="en-US" altLang="zh-CN" dirty="0"/>
              <a:t>bugs</a:t>
            </a:r>
            <a:r>
              <a:rPr kumimoji="1" lang="zh-CN" altLang="en-US" dirty="0"/>
              <a:t> </a:t>
            </a:r>
            <a:r>
              <a:rPr kumimoji="1" lang="en-US" altLang="zh-CN" dirty="0"/>
              <a:t>are</a:t>
            </a:r>
            <a:r>
              <a:rPr kumimoji="1" lang="zh-CN" altLang="en-US" dirty="0"/>
              <a:t> </a:t>
            </a:r>
            <a:r>
              <a:rPr kumimoji="1" lang="en-US" altLang="zh-CN" dirty="0"/>
              <a:t>found</a:t>
            </a:r>
            <a:r>
              <a:rPr kumimoji="1" lang="zh-CN" altLang="en-US" dirty="0"/>
              <a:t> </a:t>
            </a:r>
            <a:r>
              <a:rPr kumimoji="1" lang="en-US" altLang="zh-CN" dirty="0"/>
              <a:t>in</a:t>
            </a:r>
            <a:r>
              <a:rPr kumimoji="1" lang="zh-CN" altLang="en-US" dirty="0"/>
              <a:t> </a:t>
            </a:r>
            <a:r>
              <a:rPr kumimoji="1" lang="en-US" altLang="zh-CN" dirty="0"/>
              <a:t>various</a:t>
            </a:r>
            <a:r>
              <a:rPr kumimoji="1" lang="zh-CN" altLang="en-US" dirty="0"/>
              <a:t> </a:t>
            </a:r>
            <a:r>
              <a:rPr kumimoji="1" lang="en-US" altLang="zh-CN" dirty="0"/>
              <a:t>TEE</a:t>
            </a:r>
            <a:r>
              <a:rPr kumimoji="1" lang="zh-CN" altLang="en-US" dirty="0"/>
              <a:t> </a:t>
            </a:r>
            <a:r>
              <a:rPr kumimoji="1" lang="en-US" altLang="zh-CN" dirty="0"/>
              <a:t>OS.</a:t>
            </a:r>
          </a:p>
          <a:p>
            <a:r>
              <a:rPr kumimoji="1" lang="en-US" altLang="zh-CN" dirty="0"/>
              <a:t>Thus,</a:t>
            </a:r>
            <a:r>
              <a:rPr kumimoji="1" lang="zh-CN" altLang="en-US" dirty="0"/>
              <a:t> </a:t>
            </a:r>
            <a:r>
              <a:rPr kumimoji="1" lang="en-US" altLang="zh-CN" dirty="0"/>
              <a:t>we</a:t>
            </a:r>
            <a:r>
              <a:rPr kumimoji="1" lang="zh-CN" altLang="en-US" dirty="0"/>
              <a:t> </a:t>
            </a:r>
            <a:r>
              <a:rPr kumimoji="1" lang="en-US" altLang="zh-CN" dirty="0"/>
              <a:t>argue</a:t>
            </a:r>
            <a:r>
              <a:rPr kumimoji="1" lang="zh-CN" altLang="en-US" dirty="0"/>
              <a:t> </a:t>
            </a:r>
            <a:r>
              <a:rPr kumimoji="1" lang="en-US" altLang="zh-CN" dirty="0"/>
              <a:t>that</a:t>
            </a:r>
            <a:r>
              <a:rPr kumimoji="1" lang="zh-CN" altLang="en-US" dirty="0"/>
              <a:t> </a:t>
            </a:r>
            <a:r>
              <a:rPr kumimoji="1" lang="en-US" altLang="zh-CN" dirty="0"/>
              <a:t>TEE</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deprivileged,</a:t>
            </a:r>
            <a:r>
              <a:rPr kumimoji="1" lang="zh-CN" altLang="en-US" dirty="0"/>
              <a:t> </a:t>
            </a:r>
            <a:r>
              <a:rPr kumimoji="1" lang="en-US" altLang="zh-CN" dirty="0"/>
              <a:t>otherwise</a:t>
            </a:r>
            <a:r>
              <a:rPr kumimoji="1" lang="zh-CN" altLang="en-US" dirty="0"/>
              <a:t> </a:t>
            </a:r>
            <a:r>
              <a:rPr kumimoji="1" lang="en-US" altLang="zh-CN" dirty="0"/>
              <a:t>a</a:t>
            </a:r>
            <a:r>
              <a:rPr kumimoji="1" lang="zh-CN" altLang="en-US" dirty="0"/>
              <a:t> </a:t>
            </a:r>
            <a:r>
              <a:rPr kumimoji="1" lang="en-US" altLang="zh-CN" dirty="0"/>
              <a:t>breached</a:t>
            </a:r>
            <a:r>
              <a:rPr kumimoji="1" lang="zh-CN" altLang="en-US" dirty="0"/>
              <a:t> </a:t>
            </a:r>
            <a:r>
              <a:rPr kumimoji="1" lang="en-US" altLang="zh-CN" dirty="0"/>
              <a:t>TEE</a:t>
            </a:r>
            <a:r>
              <a:rPr kumimoji="1" lang="zh-CN" altLang="en-US" dirty="0"/>
              <a:t> </a:t>
            </a:r>
            <a:r>
              <a:rPr kumimoji="1" lang="en-US" altLang="zh-CN" dirty="0"/>
              <a:t>may</a:t>
            </a:r>
            <a:r>
              <a:rPr kumimoji="1" lang="zh-CN" altLang="en-US" dirty="0"/>
              <a:t> </a:t>
            </a:r>
            <a:r>
              <a:rPr kumimoji="1" lang="en-US" altLang="zh-CN" dirty="0"/>
              <a:t>do</a:t>
            </a:r>
            <a:r>
              <a:rPr kumimoji="1" lang="zh-CN" altLang="en-US" dirty="0"/>
              <a:t> </a:t>
            </a:r>
            <a:r>
              <a:rPr kumimoji="1" lang="en-US" altLang="zh-CN" dirty="0"/>
              <a:t>arbitrary</a:t>
            </a:r>
            <a:r>
              <a:rPr kumimoji="1" lang="zh-CN" altLang="en-US" dirty="0"/>
              <a:t> </a:t>
            </a:r>
            <a:r>
              <a:rPr kumimoji="1" lang="en-US" altLang="zh-CN" dirty="0"/>
              <a:t>writing.</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1219443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setup of the system where we induce disturbance errors. It has an x86 processor connected to a DRAM module, which is initially populated with a known data-pattern – in this case, all ‘1’s. Our goal, is to construct a program that repeatedly toggles the row at address X.</a:t>
            </a:r>
          </a:p>
          <a:p>
            <a:endParaRPr lang="en-US" baseline="0" dirty="0"/>
          </a:p>
          <a:p>
            <a:r>
              <a:rPr lang="en-US" baseline="0" dirty="0"/>
              <a:t>However, this cannot be achieved just by issuing many loads to address X. This is because of two reasons. First, cache hits in the processor prevent the load from reaching DRAM. But we can avoid this by flushing X from the cache. Second, when there are consecutive accesses to the same row, the processor keeps the row open without closing it. But we can avoid this by interleaving accesses to two different rows: X and Y.</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5934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assembly code that behaves precisely in the manner that I just described. It first opens row X and fetches a </a:t>
            </a:r>
            <a:r>
              <a:rPr lang="en-US" baseline="0" dirty="0" err="1"/>
              <a:t>cacheline</a:t>
            </a:r>
            <a:r>
              <a:rPr lang="en-US" baseline="0" dirty="0"/>
              <a:t> into the processor. But since the next access is to a different row, the processor is forced to close row X before opening row Y. And from row Y, another </a:t>
            </a:r>
            <a:r>
              <a:rPr lang="en-US" baseline="0" dirty="0" err="1"/>
              <a:t>cacheline</a:t>
            </a:r>
            <a:r>
              <a:rPr lang="en-US" baseline="0" dirty="0"/>
              <a:t> is fetched. Subsequently, the two flush instructions evict the </a:t>
            </a:r>
            <a:r>
              <a:rPr lang="en-US" baseline="0" dirty="0" err="1"/>
              <a:t>cachelines</a:t>
            </a:r>
            <a:r>
              <a:rPr lang="en-US" baseline="0" dirty="0"/>
              <a:t> from the processor. Each iteration of the code toggles the two rows X and Y, and after many iterations, many errors appear in adjacent rows.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4862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6186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65</a:t>
            </a:fld>
            <a:endParaRPr lang="en-US" altLang="zh-TW"/>
          </a:p>
        </p:txBody>
      </p:sp>
    </p:spTree>
    <p:extLst>
      <p:ext uri="{BB962C8B-B14F-4D97-AF65-F5344CB8AC3E}">
        <p14:creationId xmlns:p14="http://schemas.microsoft.com/office/powerpoint/2010/main" val="1453639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66</a:t>
            </a:fld>
            <a:endParaRPr lang="en-US" altLang="zh-TW"/>
          </a:p>
        </p:txBody>
      </p:sp>
    </p:spTree>
    <p:extLst>
      <p:ext uri="{BB962C8B-B14F-4D97-AF65-F5344CB8AC3E}">
        <p14:creationId xmlns:p14="http://schemas.microsoft.com/office/powerpoint/2010/main" val="391866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67</a:t>
            </a:fld>
            <a:endParaRPr lang="en-US" altLang="zh-TW"/>
          </a:p>
        </p:txBody>
      </p:sp>
    </p:spTree>
    <p:extLst>
      <p:ext uri="{BB962C8B-B14F-4D97-AF65-F5344CB8AC3E}">
        <p14:creationId xmlns:p14="http://schemas.microsoft.com/office/powerpoint/2010/main" val="4015844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68</a:t>
            </a:fld>
            <a:endParaRPr lang="en-US" altLang="zh-TW"/>
          </a:p>
        </p:txBody>
      </p:sp>
    </p:spTree>
    <p:extLst>
      <p:ext uri="{BB962C8B-B14F-4D97-AF65-F5344CB8AC3E}">
        <p14:creationId xmlns:p14="http://schemas.microsoft.com/office/powerpoint/2010/main" val="3168515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69</a:t>
            </a:fld>
            <a:endParaRPr lang="en-US" altLang="zh-TW"/>
          </a:p>
        </p:txBody>
      </p:sp>
    </p:spTree>
    <p:extLst>
      <p:ext uri="{BB962C8B-B14F-4D97-AF65-F5344CB8AC3E}">
        <p14:creationId xmlns:p14="http://schemas.microsoft.com/office/powerpoint/2010/main" val="497722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70</a:t>
            </a:fld>
            <a:endParaRPr lang="en-US" altLang="zh-TW"/>
          </a:p>
        </p:txBody>
      </p:sp>
    </p:spTree>
    <p:extLst>
      <p:ext uri="{BB962C8B-B14F-4D97-AF65-F5344CB8AC3E}">
        <p14:creationId xmlns:p14="http://schemas.microsoft.com/office/powerpoint/2010/main" val="957046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71</a:t>
            </a:fld>
            <a:endParaRPr lang="en-US" altLang="zh-TW"/>
          </a:p>
        </p:txBody>
      </p:sp>
    </p:spTree>
    <p:extLst>
      <p:ext uri="{BB962C8B-B14F-4D97-AF65-F5344CB8AC3E}">
        <p14:creationId xmlns:p14="http://schemas.microsoft.com/office/powerpoint/2010/main" val="3335256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72</a:t>
            </a:fld>
            <a:endParaRPr lang="en-US" altLang="zh-TW"/>
          </a:p>
        </p:txBody>
      </p:sp>
    </p:spTree>
    <p:extLst>
      <p:ext uri="{BB962C8B-B14F-4D97-AF65-F5344CB8AC3E}">
        <p14:creationId xmlns:p14="http://schemas.microsoft.com/office/powerpoint/2010/main" val="348882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2020/12/22</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2020/12/22</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2712173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2020/12/22</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tiff"/><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hyperlink" Target="http://penglai-enclave.system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Security</a:t>
            </a:r>
            <a:endParaRPr kumimoji="1" lang="zh-CN" altLang="en-US" sz="4400" dirty="0">
              <a:solidFill>
                <a:schemeClr val="bg1"/>
              </a:solidFill>
              <a:ea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mn-ea"/>
              <a:cs typeface="Arial" panose="020B0604020202020204" pitchFamily="34" charset="0"/>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cs typeface="Arial" panose="020B0604020202020204" pitchFamily="34" charset="0"/>
                <a:sym typeface="+mn-lt"/>
              </a:rPr>
              <a:t>TEE</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a:t>
            </a:r>
            <a:r>
              <a:rPr lang="zh-CN" altLang="en-US" sz="2800">
                <a:solidFill>
                  <a:schemeClr val="accent1"/>
                </a:solidFill>
                <a:latin typeface="Arial" panose="020B0604020202020204" pitchFamily="34" charset="0"/>
                <a:cs typeface="Arial" panose="020B0604020202020204" pitchFamily="34" charset="0"/>
                <a:sym typeface="+mn-lt"/>
              </a:rPr>
              <a:t> </a:t>
            </a:r>
            <a:r>
              <a:rPr lang="en-US" altLang="zh-CN" sz="2800">
                <a:solidFill>
                  <a:schemeClr val="accent1"/>
                </a:solidFill>
                <a:latin typeface="Arial" panose="020B0604020202020204" pitchFamily="34" charset="0"/>
                <a:cs typeface="Arial" panose="020B0604020202020204" pitchFamily="34" charset="0"/>
                <a:sym typeface="+mn-lt"/>
              </a:rPr>
              <a:t>Enclave</a:t>
            </a:r>
            <a:endParaRPr lang="en-US" altLang="zh-CN" sz="2800" dirty="0">
              <a:solidFill>
                <a:schemeClr val="accent1"/>
              </a:solidFill>
              <a:latin typeface="Arial" panose="020B0604020202020204" pitchFamily="34" charset="0"/>
              <a:cs typeface="Arial" panose="020B0604020202020204" pitchFamily="34" charset="0"/>
              <a:sym typeface="+mn-lt"/>
            </a:endParaRP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cs typeface="Arial" panose="020B0604020202020204" pitchFamily="34" charset="0"/>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Review:</a:t>
            </a:r>
            <a:r>
              <a:rPr lang="zh-CN" altLang="en-US" dirty="0"/>
              <a:t> </a:t>
            </a:r>
            <a:r>
              <a:rPr lang="en-US" altLang="zh-CN" dirty="0"/>
              <a:t>Interactive</a:t>
            </a:r>
            <a:r>
              <a:rPr lang="zh-CN" altLang="en-US" dirty="0"/>
              <a:t> </a:t>
            </a:r>
            <a:r>
              <a:rPr lang="en-US" altLang="zh-CN" dirty="0"/>
              <a:t>Zero-Knowledge Proof</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a:t>
            </a:fld>
            <a:endParaRPr lang="zh-CN" altLang="en-US"/>
          </a:p>
        </p:txBody>
      </p:sp>
      <p:sp>
        <p:nvSpPr>
          <p:cNvPr id="15" name="椭圆形标注 14">
            <a:extLst>
              <a:ext uri="{FF2B5EF4-FFF2-40B4-BE49-F238E27FC236}">
                <a16:creationId xmlns:a16="http://schemas.microsoft.com/office/drawing/2014/main" id="{A3D0D851-42D7-0F4B-97D5-DA9933176997}"/>
              </a:ext>
            </a:extLst>
          </p:cNvPr>
          <p:cNvSpPr/>
          <p:nvPr/>
        </p:nvSpPr>
        <p:spPr>
          <a:xfrm>
            <a:off x="179512" y="1170992"/>
            <a:ext cx="2880320" cy="855649"/>
          </a:xfrm>
          <a:prstGeom prst="wedgeEllipseCallout">
            <a:avLst>
              <a:gd name="adj1" fmla="val 58016"/>
              <a:gd name="adj2" fmla="val 6665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I am </a:t>
            </a:r>
            <a:r>
              <a:rPr kumimoji="1" lang="en-US" altLang="zh-CN" b="1" dirty="0">
                <a:solidFill>
                  <a:schemeClr val="tx1"/>
                </a:solidFill>
              </a:rPr>
              <a:t>prover</a:t>
            </a:r>
            <a:r>
              <a:rPr kumimoji="1" lang="en-US" altLang="zh-CN" dirty="0">
                <a:solidFill>
                  <a:schemeClr val="tx1"/>
                </a:solidFill>
              </a:rPr>
              <a:t>.</a:t>
            </a:r>
            <a:endParaRPr kumimoji="1" lang="zh-CN" altLang="en-US" dirty="0">
              <a:solidFill>
                <a:schemeClr val="tx1"/>
              </a:solidFill>
            </a:endParaRPr>
          </a:p>
        </p:txBody>
      </p:sp>
      <p:sp>
        <p:nvSpPr>
          <p:cNvPr id="16" name="椭圆形标注 15">
            <a:extLst>
              <a:ext uri="{FF2B5EF4-FFF2-40B4-BE49-F238E27FC236}">
                <a16:creationId xmlns:a16="http://schemas.microsoft.com/office/drawing/2014/main" id="{B52438F8-4A7A-4A4C-9D8E-432771513466}"/>
              </a:ext>
            </a:extLst>
          </p:cNvPr>
          <p:cNvSpPr/>
          <p:nvPr/>
        </p:nvSpPr>
        <p:spPr>
          <a:xfrm>
            <a:off x="6179840" y="913284"/>
            <a:ext cx="2880320" cy="855649"/>
          </a:xfrm>
          <a:prstGeom prst="wedgeEllipseCallout">
            <a:avLst>
              <a:gd name="adj1" fmla="val -44004"/>
              <a:gd name="adj2" fmla="val 977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I am </a:t>
            </a:r>
            <a:r>
              <a:rPr kumimoji="1" lang="en-US" altLang="zh-CN" b="1" dirty="0">
                <a:solidFill>
                  <a:schemeClr val="tx1"/>
                </a:solidFill>
              </a:rPr>
              <a:t>verifier</a:t>
            </a:r>
            <a:r>
              <a:rPr kumimoji="1" lang="en-US" altLang="zh-CN" dirty="0">
                <a:solidFill>
                  <a:schemeClr val="tx1"/>
                </a:solidFill>
              </a:rPr>
              <a:t>.</a:t>
            </a:r>
            <a:endParaRPr kumimoji="1" lang="zh-CN" altLang="en-US" dirty="0">
              <a:solidFill>
                <a:schemeClr val="tx1"/>
              </a:solidFill>
            </a:endParaRPr>
          </a:p>
        </p:txBody>
      </p:sp>
      <p:cxnSp>
        <p:nvCxnSpPr>
          <p:cNvPr id="18" name="直线箭头连接符 17">
            <a:extLst>
              <a:ext uri="{FF2B5EF4-FFF2-40B4-BE49-F238E27FC236}">
                <a16:creationId xmlns:a16="http://schemas.microsoft.com/office/drawing/2014/main" id="{EFB63862-D852-2F41-BCE8-0AC156AA066F}"/>
              </a:ext>
            </a:extLst>
          </p:cNvPr>
          <p:cNvCxnSpPr>
            <a:cxnSpLocks/>
          </p:cNvCxnSpPr>
          <p:nvPr/>
        </p:nvCxnSpPr>
        <p:spPr>
          <a:xfrm>
            <a:off x="4304718" y="2115922"/>
            <a:ext cx="13763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内容占位符 2">
                <a:extLst>
                  <a:ext uri="{FF2B5EF4-FFF2-40B4-BE49-F238E27FC236}">
                    <a16:creationId xmlns:a16="http://schemas.microsoft.com/office/drawing/2014/main" id="{1D36BE4E-01F0-134F-B6AF-143D086687A5}"/>
                  </a:ext>
                </a:extLst>
              </p:cNvPr>
              <p:cNvSpPr>
                <a:spLocks noGrp="1"/>
              </p:cNvSpPr>
              <p:nvPr>
                <p:ph idx="1"/>
              </p:nvPr>
            </p:nvSpPr>
            <p:spPr>
              <a:xfrm>
                <a:off x="279748" y="3323363"/>
                <a:ext cx="8229600" cy="2558473"/>
              </a:xfrm>
            </p:spPr>
            <p:txBody>
              <a:bodyPr>
                <a:noAutofit/>
              </a:bodyPr>
              <a:lstStyle/>
              <a:p>
                <a:r>
                  <a:rPr lang="en-US" altLang="zh-CN" sz="1800" dirty="0"/>
                  <a:t>P</a:t>
                </a:r>
                <a:r>
                  <a:rPr lang="zh-CN" altLang="en-US" sz="1800" dirty="0"/>
                  <a:t> </a:t>
                </a:r>
                <a:r>
                  <a:rPr lang="en-US" altLang="zh-CN" sz="1800" dirty="0"/>
                  <a:t>has</a:t>
                </a:r>
                <a:r>
                  <a:rPr lang="zh-CN" altLang="en-US" sz="1800" dirty="0"/>
                  <a:t> </a:t>
                </a:r>
                <a:r>
                  <a:rPr lang="en-US" altLang="zh-CN" sz="1800" dirty="0"/>
                  <a:t>answer </a:t>
                </a:r>
                <a14:m>
                  <m:oMath xmlns:m="http://schemas.openxmlformats.org/officeDocument/2006/math">
                    <m:r>
                      <a:rPr lang="en-US" altLang="zh-CN" sz="1800" b="1" i="1">
                        <a:latin typeface="Cambria Math" panose="02040503050406030204" pitchFamily="18" charset="0"/>
                      </a:rPr>
                      <m:t>𝒙</m:t>
                    </m:r>
                  </m:oMath>
                </a14:m>
                <a:r>
                  <a:rPr lang="en-US" altLang="zh-CN" sz="1800" dirty="0"/>
                  <a:t> of a problem </a:t>
                </a:r>
                <a14:m>
                  <m:oMath xmlns:m="http://schemas.openxmlformats.org/officeDocument/2006/math">
                    <m:r>
                      <a:rPr lang="en-US" altLang="zh-CN" sz="1800" b="1" i="1">
                        <a:latin typeface="Cambria Math" panose="02040503050406030204" pitchFamily="18" charset="0"/>
                      </a:rPr>
                      <m:t>𝑳</m:t>
                    </m:r>
                  </m:oMath>
                </a14:m>
                <a:r>
                  <a:rPr lang="en-US" altLang="zh-CN" sz="1800" dirty="0">
                    <a:latin typeface="DengXian" panose="02010600030101010101" pitchFamily="2" charset="-122"/>
                    <a:ea typeface="DengXian" panose="02010600030101010101" pitchFamily="2" charset="-122"/>
                  </a:rPr>
                  <a:t>, and tries to prove it with &gt; 1 iterations:</a:t>
                </a:r>
              </a:p>
              <a:p>
                <a:pPr lvl="1"/>
                <a:r>
                  <a:rPr lang="en-US" altLang="zh-CN" sz="1600" dirty="0"/>
                  <a:t>Step-1:</a:t>
                </a:r>
                <a:r>
                  <a:rPr lang="zh-CN" altLang="en-US" sz="1600" dirty="0"/>
                  <a:t> </a:t>
                </a:r>
                <a:r>
                  <a:rPr lang="en-US" altLang="zh-CN" sz="1600" dirty="0"/>
                  <a:t>P</a:t>
                </a:r>
                <a:r>
                  <a:rPr lang="zh-CN" altLang="en-US" sz="1600" dirty="0"/>
                  <a:t> </a:t>
                </a:r>
                <a:r>
                  <a:rPr lang="en-US" altLang="zh-CN" sz="1600" dirty="0"/>
                  <a:t>transfers </a:t>
                </a:r>
                <a14:m>
                  <m:oMath xmlns:m="http://schemas.openxmlformats.org/officeDocument/2006/math">
                    <m:r>
                      <a:rPr lang="en-US" altLang="zh-CN" sz="1600" b="1" i="1" smtClean="0">
                        <a:latin typeface="Cambria Math" panose="02040503050406030204" pitchFamily="18" charset="0"/>
                      </a:rPr>
                      <m:t>𝑳</m:t>
                    </m:r>
                  </m:oMath>
                </a14:m>
                <a:r>
                  <a:rPr lang="en-US" altLang="zh-CN" sz="1600" dirty="0"/>
                  <a:t> to </a:t>
                </a:r>
                <a14:m>
                  <m:oMath xmlns:m="http://schemas.openxmlformats.org/officeDocument/2006/math">
                    <m:sSup>
                      <m:sSupPr>
                        <m:ctrlPr>
                          <a:rPr lang="en-US" altLang="zh-CN" sz="1600" b="1" i="1">
                            <a:latin typeface="Cambria Math" panose="02040503050406030204" pitchFamily="18" charset="0"/>
                          </a:rPr>
                        </m:ctrlPr>
                      </m:sSupPr>
                      <m:e>
                        <m:r>
                          <a:rPr lang="en-US" altLang="zh-CN" sz="1600" b="1" i="1">
                            <a:latin typeface="Cambria Math" panose="02040503050406030204" pitchFamily="18" charset="0"/>
                          </a:rPr>
                          <m:t>𝑳</m:t>
                        </m:r>
                      </m:e>
                      <m:sup>
                        <m:r>
                          <a:rPr lang="en-US" altLang="zh-CN" sz="1600" b="1" i="1">
                            <a:latin typeface="Cambria Math" panose="02040503050406030204" pitchFamily="18" charset="0"/>
                          </a:rPr>
                          <m:t>′</m:t>
                        </m:r>
                      </m:sup>
                    </m:sSup>
                  </m:oMath>
                </a14:m>
                <a:r>
                  <a:rPr lang="en-US" altLang="zh-CN" sz="1600" dirty="0"/>
                  <a:t>, and promises that </a:t>
                </a:r>
                <a14:m>
                  <m:oMath xmlns:m="http://schemas.openxmlformats.org/officeDocument/2006/math">
                    <m:sSup>
                      <m:sSupPr>
                        <m:ctrlPr>
                          <a:rPr lang="en-US" altLang="zh-CN" sz="1600" b="1" i="1">
                            <a:latin typeface="Cambria Math" panose="02040503050406030204" pitchFamily="18" charset="0"/>
                          </a:rPr>
                        </m:ctrlPr>
                      </m:sSupPr>
                      <m:e>
                        <m:r>
                          <a:rPr lang="en-US" altLang="zh-CN" sz="1600" b="1" i="1">
                            <a:latin typeface="Cambria Math" panose="02040503050406030204" pitchFamily="18" charset="0"/>
                          </a:rPr>
                          <m:t>𝑳</m:t>
                        </m:r>
                      </m:e>
                      <m:sup>
                        <m:r>
                          <a:rPr lang="en-US" altLang="zh-CN" sz="1600" b="1" i="1">
                            <a:latin typeface="Cambria Math" panose="02040503050406030204" pitchFamily="18" charset="0"/>
                          </a:rPr>
                          <m:t>′</m:t>
                        </m:r>
                      </m:sup>
                    </m:sSup>
                    <m:r>
                      <a:rPr lang="en-US" altLang="zh-CN" sz="1600" b="1" i="1">
                        <a:latin typeface="Cambria Math" panose="02040503050406030204" pitchFamily="18" charset="0"/>
                      </a:rPr>
                      <m:t> </m:t>
                    </m:r>
                  </m:oMath>
                </a14:m>
                <a:r>
                  <a:rPr lang="en-US" altLang="zh-CN" sz="1600" dirty="0"/>
                  <a:t> is transferred from </a:t>
                </a:r>
                <a14:m>
                  <m:oMath xmlns:m="http://schemas.openxmlformats.org/officeDocument/2006/math">
                    <m:r>
                      <a:rPr lang="en-US" altLang="zh-CN" sz="1600" b="1" i="1">
                        <a:latin typeface="Cambria Math" panose="02040503050406030204" pitchFamily="18" charset="0"/>
                      </a:rPr>
                      <m:t>𝑳</m:t>
                    </m:r>
                  </m:oMath>
                </a14:m>
                <a:r>
                  <a:rPr lang="en-US" altLang="zh-CN" sz="1600" dirty="0"/>
                  <a:t> and she has the answer </a:t>
                </a:r>
                <a14:m>
                  <m:oMath xmlns:m="http://schemas.openxmlformats.org/officeDocument/2006/math">
                    <m:sSup>
                      <m:sSupPr>
                        <m:ctrlPr>
                          <a:rPr lang="en-US" altLang="zh-CN" sz="1600" b="1" i="1">
                            <a:latin typeface="Cambria Math" panose="02040503050406030204" pitchFamily="18" charset="0"/>
                          </a:rPr>
                        </m:ctrlPr>
                      </m:sSupPr>
                      <m:e>
                        <m:r>
                          <a:rPr lang="en-US" altLang="zh-CN" sz="1600" b="1" i="1" smtClean="0">
                            <a:latin typeface="Cambria Math" panose="02040503050406030204" pitchFamily="18" charset="0"/>
                          </a:rPr>
                          <m:t>𝒙</m:t>
                        </m:r>
                      </m:e>
                      <m:sup>
                        <m:r>
                          <a:rPr lang="en-US" altLang="zh-CN" sz="1600" b="1" i="1">
                            <a:latin typeface="Cambria Math" panose="02040503050406030204" pitchFamily="18" charset="0"/>
                          </a:rPr>
                          <m:t>′</m:t>
                        </m:r>
                      </m:sup>
                    </m:sSup>
                    <m:r>
                      <a:rPr lang="en-US" altLang="zh-CN" sz="1600" b="1" i="1">
                        <a:latin typeface="Cambria Math" panose="02040503050406030204" pitchFamily="18" charset="0"/>
                      </a:rPr>
                      <m:t> </m:t>
                    </m:r>
                  </m:oMath>
                </a14:m>
                <a:endParaRPr lang="en-US" altLang="zh-CN" sz="1600" b="1" dirty="0"/>
              </a:p>
              <a:p>
                <a:pPr lvl="1"/>
                <a:r>
                  <a:rPr lang="en-US" altLang="zh-CN" sz="1600" dirty="0"/>
                  <a:t>Step-2: V challenges P</a:t>
                </a:r>
              </a:p>
              <a:p>
                <a:pPr lvl="1"/>
                <a:r>
                  <a:rPr lang="en-US" altLang="zh-CN" sz="1600" dirty="0"/>
                  <a:t>Step-3: P shows the proof of the answer </a:t>
                </a:r>
                <a14:m>
                  <m:oMath xmlns:m="http://schemas.openxmlformats.org/officeDocument/2006/math">
                    <m:sSup>
                      <m:sSupPr>
                        <m:ctrlPr>
                          <a:rPr lang="en-US" altLang="zh-CN" sz="1600" b="1" i="1">
                            <a:latin typeface="Cambria Math" panose="02040503050406030204" pitchFamily="18" charset="0"/>
                          </a:rPr>
                        </m:ctrlPr>
                      </m:sSupPr>
                      <m:e>
                        <m:r>
                          <a:rPr lang="en-US" altLang="zh-CN" sz="1600" b="1" i="1">
                            <a:latin typeface="Cambria Math" panose="02040503050406030204" pitchFamily="18" charset="0"/>
                          </a:rPr>
                          <m:t>𝒙</m:t>
                        </m:r>
                      </m:e>
                      <m:sup>
                        <m:r>
                          <a:rPr lang="en-US" altLang="zh-CN" sz="1600" b="1" i="1">
                            <a:latin typeface="Cambria Math" panose="02040503050406030204" pitchFamily="18" charset="0"/>
                          </a:rPr>
                          <m:t>′</m:t>
                        </m:r>
                      </m:sup>
                    </m:sSup>
                  </m:oMath>
                </a14:m>
                <a:r>
                  <a:rPr lang="en-US" altLang="zh-CN" sz="1600" dirty="0"/>
                  <a:t>, </a:t>
                </a:r>
                <a:r>
                  <a:rPr lang="en-US" altLang="zh-CN" sz="1600" dirty="0">
                    <a:solidFill>
                      <a:srgbClr val="0096FF"/>
                    </a:solidFill>
                  </a:rPr>
                  <a:t>which will not leak</a:t>
                </a:r>
                <a:r>
                  <a:rPr lang="en-US" altLang="zh-CN" sz="1600" dirty="0"/>
                  <a:t> </a:t>
                </a:r>
                <a14:m>
                  <m:oMath xmlns:m="http://schemas.openxmlformats.org/officeDocument/2006/math">
                    <m:r>
                      <a:rPr lang="en-US" altLang="zh-CN" sz="1600" b="1" i="1">
                        <a:latin typeface="Cambria Math" panose="02040503050406030204" pitchFamily="18" charset="0"/>
                      </a:rPr>
                      <m:t>𝒙</m:t>
                    </m:r>
                  </m:oMath>
                </a14:m>
                <a:endParaRPr lang="en-US" altLang="zh-CN" sz="1600" dirty="0"/>
              </a:p>
              <a:p>
                <a:pPr lvl="1"/>
                <a:r>
                  <a:rPr lang="en-US" altLang="zh-CN" sz="1600" b="1" dirty="0"/>
                  <a:t>V trusts that P has </a:t>
                </a:r>
                <a14:m>
                  <m:oMath xmlns:m="http://schemas.openxmlformats.org/officeDocument/2006/math">
                    <m:r>
                      <a:rPr lang="en-US" altLang="zh-CN" sz="1600" b="1" i="1">
                        <a:latin typeface="Cambria Math" panose="02040503050406030204" pitchFamily="18" charset="0"/>
                      </a:rPr>
                      <m:t>𝒙</m:t>
                    </m:r>
                    <m:r>
                      <a:rPr lang="en-US" altLang="zh-CN" sz="1600" b="1" i="1">
                        <a:latin typeface="Cambria Math" panose="02040503050406030204" pitchFamily="18" charset="0"/>
                      </a:rPr>
                      <m:t>  </m:t>
                    </m:r>
                  </m:oMath>
                </a14:m>
                <a:r>
                  <a:rPr lang="en-US" altLang="zh-CN" sz="1600" b="1" dirty="0"/>
                  <a:t>when P always meets the challenge</a:t>
                </a:r>
              </a:p>
            </p:txBody>
          </p:sp>
        </mc:Choice>
        <mc:Fallback xmlns="">
          <p:sp>
            <p:nvSpPr>
              <p:cNvPr id="22" name="内容占位符 2">
                <a:extLst>
                  <a:ext uri="{FF2B5EF4-FFF2-40B4-BE49-F238E27FC236}">
                    <a16:creationId xmlns:a16="http://schemas.microsoft.com/office/drawing/2014/main" id="{1D36BE4E-01F0-134F-B6AF-143D086687A5}"/>
                  </a:ext>
                </a:extLst>
              </p:cNvPr>
              <p:cNvSpPr>
                <a:spLocks noGrp="1" noRot="1" noChangeAspect="1" noMove="1" noResize="1" noEditPoints="1" noAdjustHandles="1" noChangeArrowheads="1" noChangeShapeType="1" noTextEdit="1"/>
              </p:cNvSpPr>
              <p:nvPr>
                <p:ph idx="1"/>
              </p:nvPr>
            </p:nvSpPr>
            <p:spPr>
              <a:xfrm>
                <a:off x="279748" y="3323363"/>
                <a:ext cx="8229600" cy="2558473"/>
              </a:xfrm>
              <a:blipFill>
                <a:blip r:embed="rId3"/>
                <a:stretch>
                  <a:fillRect l="-462" t="-493"/>
                </a:stretch>
              </a:blipFill>
            </p:spPr>
            <p:txBody>
              <a:bodyPr/>
              <a:lstStyle/>
              <a:p>
                <a:r>
                  <a:rPr lang="zh-CN" altLang="en-US">
                    <a:noFill/>
                  </a:rPr>
                  <a:t> </a:t>
                </a:r>
              </a:p>
            </p:txBody>
          </p:sp>
        </mc:Fallback>
      </mc:AlternateContent>
      <p:sp>
        <p:nvSpPr>
          <p:cNvPr id="23" name="Rectangle 19">
            <a:extLst>
              <a:ext uri="{FF2B5EF4-FFF2-40B4-BE49-F238E27FC236}">
                <a16:creationId xmlns:a16="http://schemas.microsoft.com/office/drawing/2014/main" id="{E3DE9E07-7F9A-F146-8E98-601B7B77CF5B}"/>
              </a:ext>
            </a:extLst>
          </p:cNvPr>
          <p:cNvSpPr/>
          <p:nvPr/>
        </p:nvSpPr>
        <p:spPr>
          <a:xfrm>
            <a:off x="4119202" y="1787662"/>
            <a:ext cx="1747427" cy="323165"/>
          </a:xfrm>
          <a:prstGeom prst="rect">
            <a:avLst/>
          </a:prstGeom>
        </p:spPr>
        <p:txBody>
          <a:bodyPr wrap="square">
            <a:spAutoFit/>
          </a:bodyPr>
          <a:lstStyle/>
          <a:p>
            <a:pPr algn="ctr"/>
            <a:r>
              <a:rPr lang="en-US" altLang="zh-CN" sz="1500" dirty="0">
                <a:latin typeface="Candara"/>
                <a:cs typeface="Candara"/>
              </a:rPr>
              <a:t>promise</a:t>
            </a:r>
          </a:p>
        </p:txBody>
      </p:sp>
      <p:cxnSp>
        <p:nvCxnSpPr>
          <p:cNvPr id="13" name="直线箭头连接符 12">
            <a:extLst>
              <a:ext uri="{FF2B5EF4-FFF2-40B4-BE49-F238E27FC236}">
                <a16:creationId xmlns:a16="http://schemas.microsoft.com/office/drawing/2014/main" id="{97561A83-03FE-2744-B162-9F676CA8626B}"/>
              </a:ext>
            </a:extLst>
          </p:cNvPr>
          <p:cNvCxnSpPr>
            <a:cxnSpLocks/>
          </p:cNvCxnSpPr>
          <p:nvPr/>
        </p:nvCxnSpPr>
        <p:spPr>
          <a:xfrm>
            <a:off x="4304718" y="2456053"/>
            <a:ext cx="1376394"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BCB71629-5C26-7047-B9AD-C6B1A8827338}"/>
              </a:ext>
            </a:extLst>
          </p:cNvPr>
          <p:cNvCxnSpPr>
            <a:cxnSpLocks/>
          </p:cNvCxnSpPr>
          <p:nvPr/>
        </p:nvCxnSpPr>
        <p:spPr>
          <a:xfrm>
            <a:off x="4304718" y="2813369"/>
            <a:ext cx="137639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9">
            <a:extLst>
              <a:ext uri="{FF2B5EF4-FFF2-40B4-BE49-F238E27FC236}">
                <a16:creationId xmlns:a16="http://schemas.microsoft.com/office/drawing/2014/main" id="{D22ACD0E-3532-7540-B783-0B72D54B18BE}"/>
              </a:ext>
            </a:extLst>
          </p:cNvPr>
          <p:cNvSpPr/>
          <p:nvPr/>
        </p:nvSpPr>
        <p:spPr>
          <a:xfrm>
            <a:off x="4119202" y="2156914"/>
            <a:ext cx="1747427" cy="323165"/>
          </a:xfrm>
          <a:prstGeom prst="rect">
            <a:avLst/>
          </a:prstGeom>
        </p:spPr>
        <p:txBody>
          <a:bodyPr wrap="square">
            <a:spAutoFit/>
          </a:bodyPr>
          <a:lstStyle/>
          <a:p>
            <a:pPr algn="ctr"/>
            <a:r>
              <a:rPr lang="en-US" altLang="zh-CN" sz="1500" dirty="0">
                <a:latin typeface="Candara"/>
                <a:cs typeface="Candara"/>
              </a:rPr>
              <a:t>challenge</a:t>
            </a:r>
          </a:p>
        </p:txBody>
      </p:sp>
      <p:sp>
        <p:nvSpPr>
          <p:cNvPr id="20" name="Rectangle 19">
            <a:extLst>
              <a:ext uri="{FF2B5EF4-FFF2-40B4-BE49-F238E27FC236}">
                <a16:creationId xmlns:a16="http://schemas.microsoft.com/office/drawing/2014/main" id="{AE775D01-BBEE-244F-B7AB-4564B81DD095}"/>
              </a:ext>
            </a:extLst>
          </p:cNvPr>
          <p:cNvSpPr/>
          <p:nvPr/>
        </p:nvSpPr>
        <p:spPr>
          <a:xfrm>
            <a:off x="4119202" y="2534335"/>
            <a:ext cx="1747427" cy="323165"/>
          </a:xfrm>
          <a:prstGeom prst="rect">
            <a:avLst/>
          </a:prstGeom>
        </p:spPr>
        <p:txBody>
          <a:bodyPr wrap="square">
            <a:spAutoFit/>
          </a:bodyPr>
          <a:lstStyle/>
          <a:p>
            <a:pPr algn="ctr"/>
            <a:r>
              <a:rPr lang="en-US" altLang="zh-CN" sz="1500" dirty="0">
                <a:latin typeface="Candara"/>
                <a:cs typeface="Candara"/>
              </a:rPr>
              <a:t>response</a:t>
            </a:r>
          </a:p>
        </p:txBody>
      </p:sp>
      <p:sp>
        <p:nvSpPr>
          <p:cNvPr id="5" name="文本框 4">
            <a:extLst>
              <a:ext uri="{FF2B5EF4-FFF2-40B4-BE49-F238E27FC236}">
                <a16:creationId xmlns:a16="http://schemas.microsoft.com/office/drawing/2014/main" id="{31A03DC8-62FA-B14D-BBEE-4A7697897B71}"/>
              </a:ext>
            </a:extLst>
          </p:cNvPr>
          <p:cNvSpPr txBox="1"/>
          <p:nvPr/>
        </p:nvSpPr>
        <p:spPr>
          <a:xfrm>
            <a:off x="4304718" y="2112372"/>
            <a:ext cx="192360" cy="246221"/>
          </a:xfrm>
          <a:prstGeom prst="rect">
            <a:avLst/>
          </a:prstGeom>
          <a:noFill/>
        </p:spPr>
        <p:txBody>
          <a:bodyPr wrap="square" rtlCol="0">
            <a:spAutoFit/>
          </a:bodyPr>
          <a:lstStyle/>
          <a:p>
            <a:r>
              <a:rPr kumimoji="1" lang="en-US" altLang="zh-CN" sz="1000" dirty="0">
                <a:solidFill>
                  <a:schemeClr val="bg1"/>
                </a:solidFill>
              </a:rPr>
              <a:t>1</a:t>
            </a:r>
            <a:endParaRPr kumimoji="1" lang="zh-CN" altLang="en-US" sz="1000" dirty="0">
              <a:solidFill>
                <a:schemeClr val="bg1"/>
              </a:solidFill>
            </a:endParaRPr>
          </a:p>
        </p:txBody>
      </p:sp>
      <p:sp>
        <p:nvSpPr>
          <p:cNvPr id="24" name="文本框 23">
            <a:extLst>
              <a:ext uri="{FF2B5EF4-FFF2-40B4-BE49-F238E27FC236}">
                <a16:creationId xmlns:a16="http://schemas.microsoft.com/office/drawing/2014/main" id="{ACB2FE02-C010-8049-AF10-EFB167932E65}"/>
              </a:ext>
            </a:extLst>
          </p:cNvPr>
          <p:cNvSpPr txBox="1"/>
          <p:nvPr/>
        </p:nvSpPr>
        <p:spPr>
          <a:xfrm>
            <a:off x="4304718" y="2611281"/>
            <a:ext cx="192360" cy="246221"/>
          </a:xfrm>
          <a:prstGeom prst="rect">
            <a:avLst/>
          </a:prstGeom>
          <a:noFill/>
        </p:spPr>
        <p:txBody>
          <a:bodyPr wrap="square" rtlCol="0">
            <a:spAutoFit/>
          </a:bodyPr>
          <a:lstStyle/>
          <a:p>
            <a:r>
              <a:rPr kumimoji="1" lang="en-US" altLang="zh-CN" sz="1000" dirty="0">
                <a:solidFill>
                  <a:schemeClr val="bg1"/>
                </a:solidFill>
              </a:rPr>
              <a:t>2</a:t>
            </a:r>
            <a:endParaRPr kumimoji="1" lang="zh-CN" altLang="en-US" sz="1000" dirty="0">
              <a:solidFill>
                <a:schemeClr val="bg1"/>
              </a:solidFill>
            </a:endParaRPr>
          </a:p>
        </p:txBody>
      </p:sp>
      <p:cxnSp>
        <p:nvCxnSpPr>
          <p:cNvPr id="7" name="曲线连接符 6">
            <a:extLst>
              <a:ext uri="{FF2B5EF4-FFF2-40B4-BE49-F238E27FC236}">
                <a16:creationId xmlns:a16="http://schemas.microsoft.com/office/drawing/2014/main" id="{ACF616F8-8583-4347-892C-91B16BE66349}"/>
              </a:ext>
            </a:extLst>
          </p:cNvPr>
          <p:cNvCxnSpPr>
            <a:stCxn id="24" idx="2"/>
            <a:endCxn id="5" idx="0"/>
          </p:cNvCxnSpPr>
          <p:nvPr/>
        </p:nvCxnSpPr>
        <p:spPr>
          <a:xfrm rot="5400000" flipH="1">
            <a:off x="4028333" y="2484937"/>
            <a:ext cx="745130" cy="12700"/>
          </a:xfrm>
          <a:prstGeom prst="curvedConnector5">
            <a:avLst>
              <a:gd name="adj1" fmla="val -30679"/>
              <a:gd name="adj2" fmla="val 2557323"/>
              <a:gd name="adj3" fmla="val 130679"/>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a:extLst>
              <a:ext uri="{FF2B5EF4-FFF2-40B4-BE49-F238E27FC236}">
                <a16:creationId xmlns:a16="http://schemas.microsoft.com/office/drawing/2014/main" id="{E1D1C3F4-CB3D-604A-858E-E532F69D2D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928" y="1921396"/>
            <a:ext cx="720000" cy="720000"/>
          </a:xfrm>
          <a:prstGeom prst="rect">
            <a:avLst/>
          </a:prstGeom>
        </p:spPr>
      </p:pic>
      <p:pic>
        <p:nvPicPr>
          <p:cNvPr id="25" name="图片 24">
            <a:extLst>
              <a:ext uri="{FF2B5EF4-FFF2-40B4-BE49-F238E27FC236}">
                <a16:creationId xmlns:a16="http://schemas.microsoft.com/office/drawing/2014/main" id="{DAC6C773-3263-C649-990B-8BB70EFFF5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4128" y="1921396"/>
            <a:ext cx="720000" cy="720000"/>
          </a:xfrm>
          <a:prstGeom prst="rect">
            <a:avLst/>
          </a:prstGeom>
        </p:spPr>
      </p:pic>
      <p:sp>
        <p:nvSpPr>
          <p:cNvPr id="26" name="内容占位符 2">
            <a:extLst>
              <a:ext uri="{FF2B5EF4-FFF2-40B4-BE49-F238E27FC236}">
                <a16:creationId xmlns:a16="http://schemas.microsoft.com/office/drawing/2014/main" id="{AA711603-C290-D146-89BD-AF7BBF4CA590}"/>
              </a:ext>
            </a:extLst>
          </p:cNvPr>
          <p:cNvSpPr txBox="1">
            <a:spLocks/>
          </p:cNvSpPr>
          <p:nvPr/>
        </p:nvSpPr>
        <p:spPr>
          <a:xfrm>
            <a:off x="3203928" y="2514790"/>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27" name="内容占位符 2">
            <a:extLst>
              <a:ext uri="{FF2B5EF4-FFF2-40B4-BE49-F238E27FC236}">
                <a16:creationId xmlns:a16="http://schemas.microsoft.com/office/drawing/2014/main" id="{858514BA-A740-6848-B5A4-18DDA17A8389}"/>
              </a:ext>
            </a:extLst>
          </p:cNvPr>
          <p:cNvSpPr txBox="1">
            <a:spLocks/>
          </p:cNvSpPr>
          <p:nvPr/>
        </p:nvSpPr>
        <p:spPr>
          <a:xfrm>
            <a:off x="5724128" y="2503282"/>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Tree>
    <p:extLst>
      <p:ext uri="{BB962C8B-B14F-4D97-AF65-F5344CB8AC3E}">
        <p14:creationId xmlns:p14="http://schemas.microsoft.com/office/powerpoint/2010/main" val="422257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childTnLst>
                          </p:cTn>
                        </p:par>
                        <p:par>
                          <p:cTn id="30" fill="hold">
                            <p:stCondLst>
                              <p:cond delay="500"/>
                            </p:stCondLst>
                            <p:childTnLst>
                              <p:par>
                                <p:cTn id="31" presetID="1" presetClass="entr" presetSubtype="0" fill="hold" nodeType="afterEffect">
                                  <p:stCondLst>
                                    <p:cond delay="0"/>
                                  </p:stCondLst>
                                  <p:childTnLst>
                                    <p:set>
                                      <p:cBhvr>
                                        <p:cTn id="32"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9" name="Rectangle 3"/>
          <p:cNvSpPr>
            <a:spLocks noChangeArrowheads="1"/>
          </p:cNvSpPr>
          <p:nvPr/>
        </p:nvSpPr>
        <p:spPr bwMode="auto">
          <a:xfrm>
            <a:off x="5619750" y="1701271"/>
            <a:ext cx="1055688" cy="492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r" rtl="1">
              <a:lnSpc>
                <a:spcPct val="100000"/>
              </a:lnSpc>
              <a:spcBef>
                <a:spcPct val="0"/>
              </a:spcBef>
              <a:buFontTx/>
              <a:buNone/>
            </a:pPr>
            <a:r>
              <a:rPr lang="en-US" sz="3000">
                <a:solidFill>
                  <a:srgbClr val="008000"/>
                </a:solidFill>
              </a:rPr>
              <a:t>S</a:t>
            </a:r>
            <a:r>
              <a:rPr lang="en-US" sz="3000" baseline="-25000">
                <a:solidFill>
                  <a:srgbClr val="008000"/>
                </a:solidFill>
              </a:rPr>
              <a:t>2</a:t>
            </a:r>
            <a:endParaRPr lang="en-US" sz="1667">
              <a:latin typeface="Times New Roman (Hebrew)" charset="0"/>
            </a:endParaRPr>
          </a:p>
        </p:txBody>
      </p:sp>
      <p:sp>
        <p:nvSpPr>
          <p:cNvPr id="766980" name="AutoShape 4"/>
          <p:cNvSpPr>
            <a:spLocks noChangeArrowheads="1"/>
          </p:cNvSpPr>
          <p:nvPr/>
        </p:nvSpPr>
        <p:spPr bwMode="auto">
          <a:xfrm>
            <a:off x="4310063" y="4348428"/>
            <a:ext cx="627063" cy="374385"/>
          </a:xfrm>
          <a:prstGeom prst="roundRect">
            <a:avLst>
              <a:gd name="adj" fmla="val 16667"/>
            </a:avLst>
          </a:prstGeom>
          <a:pattFill prst="pct25">
            <a:fgClr>
              <a:srgbClr val="E5E5E5"/>
            </a:fgClr>
            <a:bgClr>
              <a:srgbClr val="BFBFBF"/>
            </a:bgClr>
          </a:pattFill>
          <a:ln w="25400">
            <a:solidFill>
              <a:srgbClr val="FF0000"/>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ctr">
              <a:lnSpc>
                <a:spcPct val="100000"/>
              </a:lnSpc>
              <a:spcBef>
                <a:spcPct val="0"/>
              </a:spcBef>
              <a:buFontTx/>
              <a:buNone/>
            </a:pPr>
            <a:endParaRPr lang="en-US" sz="1667">
              <a:latin typeface="Times New Roman (Hebrew)" charset="0"/>
            </a:endParaRPr>
          </a:p>
        </p:txBody>
      </p:sp>
      <p:sp>
        <p:nvSpPr>
          <p:cNvPr id="766981" name="Rectangle 5"/>
          <p:cNvSpPr>
            <a:spLocks noChangeArrowheads="1"/>
          </p:cNvSpPr>
          <p:nvPr/>
        </p:nvSpPr>
        <p:spPr bwMode="auto">
          <a:xfrm>
            <a:off x="4398699" y="4388115"/>
            <a:ext cx="546364" cy="3743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ctr" rtl="1">
              <a:lnSpc>
                <a:spcPct val="100000"/>
              </a:lnSpc>
              <a:spcBef>
                <a:spcPct val="0"/>
              </a:spcBef>
              <a:buFontTx/>
              <a:buNone/>
            </a:pPr>
            <a:r>
              <a:rPr lang="en-US" sz="1667" b="1" i="1">
                <a:solidFill>
                  <a:srgbClr val="000000"/>
                </a:solidFill>
              </a:rPr>
              <a:t>i</a:t>
            </a:r>
            <a:endParaRPr lang="en-US" sz="1500" b="1" i="1">
              <a:latin typeface="Times New Roman (Hebrew)" charset="0"/>
            </a:endParaRPr>
          </a:p>
        </p:txBody>
      </p:sp>
      <p:sp>
        <p:nvSpPr>
          <p:cNvPr id="766982" name="Rectangle 6"/>
          <p:cNvSpPr>
            <a:spLocks noChangeArrowheads="1"/>
          </p:cNvSpPr>
          <p:nvPr/>
        </p:nvSpPr>
        <p:spPr bwMode="auto">
          <a:xfrm>
            <a:off x="4131470" y="4726782"/>
            <a:ext cx="583406" cy="39158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r" rtl="1">
              <a:lnSpc>
                <a:spcPct val="100000"/>
              </a:lnSpc>
              <a:spcBef>
                <a:spcPct val="0"/>
              </a:spcBef>
              <a:buFontTx/>
              <a:buNone/>
            </a:pPr>
            <a:r>
              <a:rPr lang="en-US" sz="2500" b="1">
                <a:solidFill>
                  <a:srgbClr val="006600"/>
                </a:solidFill>
              </a:rPr>
              <a:t>U</a:t>
            </a:r>
            <a:endParaRPr lang="en-US" sz="2333">
              <a:solidFill>
                <a:srgbClr val="006600"/>
              </a:solidFill>
              <a:latin typeface="Times New Roman (Hebrew)" charset="0"/>
            </a:endParaRPr>
          </a:p>
        </p:txBody>
      </p:sp>
      <p:sp>
        <p:nvSpPr>
          <p:cNvPr id="766983" name="Line 7"/>
          <p:cNvSpPr>
            <a:spLocks noChangeShapeType="1"/>
          </p:cNvSpPr>
          <p:nvPr/>
        </p:nvSpPr>
        <p:spPr bwMode="auto">
          <a:xfrm flipV="1">
            <a:off x="4401344" y="1565011"/>
            <a:ext cx="0" cy="191823"/>
          </a:xfrm>
          <a:prstGeom prst="line">
            <a:avLst/>
          </a:prstGeom>
          <a:noFill/>
          <a:ln w="25400">
            <a:solidFill>
              <a:srgbClr val="595959"/>
            </a:solidFill>
            <a:round/>
            <a:headEnd type="non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84" name="Rectangle 8"/>
          <p:cNvSpPr>
            <a:spLocks noChangeArrowheads="1"/>
          </p:cNvSpPr>
          <p:nvPr/>
        </p:nvSpPr>
        <p:spPr bwMode="auto">
          <a:xfrm>
            <a:off x="4238625" y="1756834"/>
            <a:ext cx="325438" cy="32676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ctr" rtl="1">
              <a:lnSpc>
                <a:spcPct val="100000"/>
              </a:lnSpc>
              <a:spcBef>
                <a:spcPct val="0"/>
              </a:spcBef>
              <a:buFontTx/>
              <a:buNone/>
            </a:pPr>
            <a:r>
              <a:rPr lang="en-US" sz="1833" i="1">
                <a:solidFill>
                  <a:srgbClr val="008080"/>
                </a:solidFill>
              </a:rPr>
              <a:t>i</a:t>
            </a:r>
            <a:endParaRPr lang="en-US" sz="1667">
              <a:latin typeface="Times New Roman (Hebrew)" charset="0"/>
            </a:endParaRPr>
          </a:p>
        </p:txBody>
      </p:sp>
      <p:sp>
        <p:nvSpPr>
          <p:cNvPr id="766985" name="Line 9"/>
          <p:cNvSpPr>
            <a:spLocks noChangeShapeType="1"/>
          </p:cNvSpPr>
          <p:nvPr/>
        </p:nvSpPr>
        <p:spPr bwMode="auto">
          <a:xfrm flipV="1">
            <a:off x="3278188" y="1012032"/>
            <a:ext cx="3083719" cy="0"/>
          </a:xfrm>
          <a:prstGeom prst="line">
            <a:avLst/>
          </a:prstGeom>
          <a:noFill/>
          <a:ln w="9525">
            <a:solidFill>
              <a:srgbClr val="000000"/>
            </a:solidFill>
            <a:prstDash val="sysDot"/>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86" name="Rectangle 10"/>
          <p:cNvSpPr>
            <a:spLocks noChangeArrowheads="1"/>
          </p:cNvSpPr>
          <p:nvPr/>
        </p:nvSpPr>
        <p:spPr bwMode="auto">
          <a:xfrm>
            <a:off x="4438386" y="764646"/>
            <a:ext cx="734218" cy="25267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ctr" rtl="1">
              <a:lnSpc>
                <a:spcPct val="100000"/>
              </a:lnSpc>
              <a:spcBef>
                <a:spcPct val="0"/>
              </a:spcBef>
              <a:buFontTx/>
              <a:buNone/>
            </a:pPr>
            <a:r>
              <a:rPr lang="en-US" sz="1167" i="1">
                <a:solidFill>
                  <a:srgbClr val="0000FF"/>
                </a:solidFill>
              </a:rPr>
              <a:t>n</a:t>
            </a:r>
            <a:endParaRPr lang="en-US" sz="1667">
              <a:latin typeface="Times New Roman (Hebrew)" charset="0"/>
            </a:endParaRPr>
          </a:p>
        </p:txBody>
      </p:sp>
      <p:sp>
        <p:nvSpPr>
          <p:cNvPr id="766987" name="Line 11"/>
          <p:cNvSpPr>
            <a:spLocks noChangeShapeType="1"/>
          </p:cNvSpPr>
          <p:nvPr/>
        </p:nvSpPr>
        <p:spPr bwMode="auto">
          <a:xfrm flipH="1" flipV="1">
            <a:off x="3242470" y="2469886"/>
            <a:ext cx="711729" cy="1731698"/>
          </a:xfrm>
          <a:prstGeom prst="line">
            <a:avLst/>
          </a:prstGeom>
          <a:noFill/>
          <a:ln w="57150">
            <a:solidFill>
              <a:srgbClr val="FF0000"/>
            </a:solidFill>
            <a:round/>
            <a:headEnd type="none" w="med" len="sm"/>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88" name="Line 12"/>
          <p:cNvSpPr>
            <a:spLocks noChangeShapeType="1"/>
          </p:cNvSpPr>
          <p:nvPr/>
        </p:nvSpPr>
        <p:spPr bwMode="auto">
          <a:xfrm flipV="1">
            <a:off x="5143500" y="2571750"/>
            <a:ext cx="1075532" cy="1588823"/>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90" name="Line 14"/>
          <p:cNvSpPr>
            <a:spLocks noChangeShapeType="1"/>
          </p:cNvSpPr>
          <p:nvPr/>
        </p:nvSpPr>
        <p:spPr bwMode="auto">
          <a:xfrm flipH="1" flipV="1">
            <a:off x="2921000" y="2571750"/>
            <a:ext cx="740833" cy="1714500"/>
          </a:xfrm>
          <a:prstGeom prst="line">
            <a:avLst/>
          </a:prstGeom>
          <a:noFill/>
          <a:ln w="57150">
            <a:solidFill>
              <a:srgbClr val="000080"/>
            </a:solidFill>
            <a:round/>
            <a:headEnd type="triangle" w="med" len="med"/>
            <a:tailEnd type="none" w="med"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91" name="Line 15"/>
          <p:cNvSpPr>
            <a:spLocks noChangeShapeType="1"/>
          </p:cNvSpPr>
          <p:nvPr/>
        </p:nvSpPr>
        <p:spPr bwMode="auto">
          <a:xfrm flipV="1">
            <a:off x="5335324" y="2752990"/>
            <a:ext cx="1070239" cy="1549135"/>
          </a:xfrm>
          <a:prstGeom prst="line">
            <a:avLst/>
          </a:prstGeom>
          <a:noFill/>
          <a:ln w="57150">
            <a:solidFill>
              <a:srgbClr val="000080"/>
            </a:solidFill>
            <a:round/>
            <a:headEnd type="triangle" w="med" len="med"/>
            <a:tailEnd type="none" w="med"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sz="1500"/>
          </a:p>
        </p:txBody>
      </p:sp>
      <p:sp>
        <p:nvSpPr>
          <p:cNvPr id="766992" name="Rectangle 16"/>
          <p:cNvSpPr>
            <a:spLocks noChangeArrowheads="1"/>
          </p:cNvSpPr>
          <p:nvPr/>
        </p:nvSpPr>
        <p:spPr bwMode="auto">
          <a:xfrm>
            <a:off x="2222500" y="1701271"/>
            <a:ext cx="1055688" cy="492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algn="r" rtl="1">
              <a:lnSpc>
                <a:spcPct val="100000"/>
              </a:lnSpc>
              <a:spcBef>
                <a:spcPct val="0"/>
              </a:spcBef>
              <a:buFontTx/>
              <a:buNone/>
            </a:pPr>
            <a:r>
              <a:rPr lang="en-US" sz="3000">
                <a:solidFill>
                  <a:srgbClr val="008000"/>
                </a:solidFill>
              </a:rPr>
              <a:t>S</a:t>
            </a:r>
            <a:r>
              <a:rPr lang="en-US" sz="3000" baseline="-25000">
                <a:solidFill>
                  <a:srgbClr val="008000"/>
                </a:solidFill>
              </a:rPr>
              <a:t>1</a:t>
            </a:r>
            <a:endParaRPr lang="en-US" sz="1667">
              <a:latin typeface="Times New Roman (Hebrew)" charset="0"/>
            </a:endParaRPr>
          </a:p>
        </p:txBody>
      </p:sp>
      <p:graphicFrame>
        <p:nvGraphicFramePr>
          <p:cNvPr id="766997" name="Object 21"/>
          <p:cNvGraphicFramePr>
            <a:graphicFrameLocks noChangeAspect="1"/>
          </p:cNvGraphicFramePr>
          <p:nvPr/>
        </p:nvGraphicFramePr>
        <p:xfrm>
          <a:off x="1956595" y="3315230"/>
          <a:ext cx="1235604" cy="621771"/>
        </p:xfrm>
        <a:graphic>
          <a:graphicData uri="http://schemas.openxmlformats.org/presentationml/2006/ole">
            <mc:AlternateContent xmlns:mc="http://schemas.openxmlformats.org/markup-compatibility/2006">
              <mc:Choice xmlns:v="urn:schemas-microsoft-com:vml" Requires="v">
                <p:oleObj spid="_x0000_s14454" name="Equation" r:id="rId3" imgW="634680" imgH="291960" progId="Equation.DSMT4">
                  <p:embed/>
                </p:oleObj>
              </mc:Choice>
              <mc:Fallback>
                <p:oleObj name="Equation" r:id="rId3" imgW="634680" imgH="291960" progId="Equation.DSMT4">
                  <p:embed/>
                  <p:pic>
                    <p:nvPicPr>
                      <p:cNvPr id="766997"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595" y="3315230"/>
                        <a:ext cx="1235604" cy="6217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66998" name="Object 22"/>
          <p:cNvGraphicFramePr>
            <a:graphicFrameLocks noChangeAspect="1"/>
          </p:cNvGraphicFramePr>
          <p:nvPr/>
        </p:nvGraphicFramePr>
        <p:xfrm>
          <a:off x="6021917" y="3182938"/>
          <a:ext cx="1309688" cy="621771"/>
        </p:xfrm>
        <a:graphic>
          <a:graphicData uri="http://schemas.openxmlformats.org/presentationml/2006/ole">
            <mc:AlternateContent xmlns:mc="http://schemas.openxmlformats.org/markup-compatibility/2006">
              <mc:Choice xmlns:v="urn:schemas-microsoft-com:vml" Requires="v">
                <p:oleObj spid="_x0000_s14455" name="Equation" r:id="rId5" imgW="672840" imgH="291960" progId="Equation.3">
                  <p:embed/>
                </p:oleObj>
              </mc:Choice>
              <mc:Fallback>
                <p:oleObj name="Equation" r:id="rId5" imgW="672840" imgH="291960" progId="Equation.3">
                  <p:embed/>
                  <p:pic>
                    <p:nvPicPr>
                      <p:cNvPr id="766998"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1917" y="3182938"/>
                        <a:ext cx="1309688" cy="6217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66999" name="Rectangle 23"/>
          <p:cNvSpPr>
            <a:spLocks noChangeArrowheads="1"/>
          </p:cNvSpPr>
          <p:nvPr/>
        </p:nvSpPr>
        <p:spPr bwMode="auto">
          <a:xfrm>
            <a:off x="4714875" y="2815167"/>
            <a:ext cx="1547813" cy="3677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rtl="1">
              <a:lnSpc>
                <a:spcPct val="100000"/>
              </a:lnSpc>
              <a:spcBef>
                <a:spcPct val="0"/>
              </a:spcBef>
              <a:buFontTx/>
              <a:buNone/>
            </a:pPr>
            <a:r>
              <a:rPr lang="en-US" sz="1500" i="1" dirty="0">
                <a:solidFill>
                  <a:srgbClr val="FF0000"/>
                </a:solidFill>
              </a:rPr>
              <a:t>Q</a:t>
            </a:r>
            <a:r>
              <a:rPr lang="en-US" sz="1500" baseline="-25000" dirty="0">
                <a:solidFill>
                  <a:srgbClr val="FF0000"/>
                </a:solidFill>
              </a:rPr>
              <a:t>2</a:t>
            </a:r>
            <a:r>
              <a:rPr lang="en-US" sz="1500" dirty="0">
                <a:solidFill>
                  <a:srgbClr val="FF0000"/>
                </a:solidFill>
                <a:sym typeface="Euclid Symbol" charset="0"/>
              </a:rPr>
              <a:t>=</a:t>
            </a:r>
            <a:r>
              <a:rPr lang="en-US" sz="1500" i="1" dirty="0">
                <a:solidFill>
                  <a:srgbClr val="FF0000"/>
                </a:solidFill>
                <a:sym typeface="Euclid Symbol" charset="0"/>
              </a:rPr>
              <a:t>Q</a:t>
            </a:r>
            <a:r>
              <a:rPr lang="en-US" sz="1500" baseline="-25000" dirty="0">
                <a:solidFill>
                  <a:srgbClr val="FF0000"/>
                </a:solidFill>
              </a:rPr>
              <a:t>1 </a:t>
            </a:r>
            <a:r>
              <a:rPr lang="en-US" sz="1500" dirty="0">
                <a:solidFill>
                  <a:srgbClr val="FF0000"/>
                </a:solidFill>
                <a:latin typeface="Times New Roman (Hebrew)" charset="0"/>
                <a:sym typeface="Euclid Symbol" charset="0"/>
              </a:rPr>
              <a:t>+ {</a:t>
            </a:r>
            <a:r>
              <a:rPr lang="en-US" sz="1500" dirty="0" err="1">
                <a:solidFill>
                  <a:srgbClr val="FF0000"/>
                </a:solidFill>
                <a:latin typeface="Times New Roman (Hebrew)" charset="0"/>
                <a:sym typeface="Euclid Symbol" charset="0"/>
              </a:rPr>
              <a:t>i</a:t>
            </a:r>
            <a:r>
              <a:rPr lang="en-US" sz="1500" dirty="0">
                <a:solidFill>
                  <a:srgbClr val="FF0000"/>
                </a:solidFill>
                <a:latin typeface="Times New Roman (Hebrew)" charset="0"/>
                <a:sym typeface="Euclid Symbol" charset="0"/>
              </a:rPr>
              <a:t>}</a:t>
            </a:r>
          </a:p>
        </p:txBody>
      </p:sp>
      <p:sp>
        <p:nvSpPr>
          <p:cNvPr id="767000" name="Rectangle 24"/>
          <p:cNvSpPr>
            <a:spLocks noChangeArrowheads="1"/>
          </p:cNvSpPr>
          <p:nvPr/>
        </p:nvSpPr>
        <p:spPr bwMode="auto">
          <a:xfrm>
            <a:off x="3242469"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01" name="Rectangle 25"/>
          <p:cNvSpPr>
            <a:spLocks noChangeArrowheads="1"/>
          </p:cNvSpPr>
          <p:nvPr/>
        </p:nvSpPr>
        <p:spPr bwMode="auto">
          <a:xfrm>
            <a:off x="3496469"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02" name="Rectangle 26"/>
          <p:cNvSpPr>
            <a:spLocks noChangeArrowheads="1"/>
          </p:cNvSpPr>
          <p:nvPr/>
        </p:nvSpPr>
        <p:spPr bwMode="auto">
          <a:xfrm>
            <a:off x="3750469"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03" name="Rectangle 27"/>
          <p:cNvSpPr>
            <a:spLocks noChangeArrowheads="1"/>
          </p:cNvSpPr>
          <p:nvPr/>
        </p:nvSpPr>
        <p:spPr bwMode="auto">
          <a:xfrm>
            <a:off x="4004469"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05" name="Rectangle 29"/>
          <p:cNvSpPr>
            <a:spLocks noChangeArrowheads="1"/>
          </p:cNvSpPr>
          <p:nvPr/>
        </p:nvSpPr>
        <p:spPr bwMode="auto">
          <a:xfrm>
            <a:off x="4512469"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06" name="Rectangle 30"/>
          <p:cNvSpPr>
            <a:spLocks noChangeArrowheads="1"/>
          </p:cNvSpPr>
          <p:nvPr/>
        </p:nvSpPr>
        <p:spPr bwMode="auto">
          <a:xfrm>
            <a:off x="4766469"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07" name="Rectangle 31"/>
          <p:cNvSpPr>
            <a:spLocks noChangeArrowheads="1"/>
          </p:cNvSpPr>
          <p:nvPr/>
        </p:nvSpPr>
        <p:spPr bwMode="auto">
          <a:xfrm>
            <a:off x="5020469"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08" name="Rectangle 32"/>
          <p:cNvSpPr>
            <a:spLocks noChangeArrowheads="1"/>
          </p:cNvSpPr>
          <p:nvPr/>
        </p:nvSpPr>
        <p:spPr bwMode="auto">
          <a:xfrm>
            <a:off x="5310188"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09" name="Rectangle 33"/>
          <p:cNvSpPr>
            <a:spLocks noChangeArrowheads="1"/>
          </p:cNvSpPr>
          <p:nvPr/>
        </p:nvSpPr>
        <p:spPr bwMode="auto">
          <a:xfrm>
            <a:off x="5564188"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10" name="Rectangle 34"/>
          <p:cNvSpPr>
            <a:spLocks noChangeArrowheads="1"/>
          </p:cNvSpPr>
          <p:nvPr/>
        </p:nvSpPr>
        <p:spPr bwMode="auto">
          <a:xfrm>
            <a:off x="6072188"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11" name="Rectangle 35"/>
          <p:cNvSpPr>
            <a:spLocks noChangeArrowheads="1"/>
          </p:cNvSpPr>
          <p:nvPr/>
        </p:nvSpPr>
        <p:spPr bwMode="auto">
          <a:xfrm>
            <a:off x="5818188" y="1247511"/>
            <a:ext cx="254000" cy="257968"/>
          </a:xfrm>
          <a:prstGeom prst="rect">
            <a:avLst/>
          </a:prstGeom>
          <a:solidFill>
            <a:schemeClr val="accent1">
              <a:alpha val="5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12" name="Rectangle 36"/>
          <p:cNvSpPr>
            <a:spLocks noChangeArrowheads="1"/>
          </p:cNvSpPr>
          <p:nvPr/>
        </p:nvSpPr>
        <p:spPr bwMode="auto">
          <a:xfrm>
            <a:off x="7369969" y="1247511"/>
            <a:ext cx="254000" cy="257968"/>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xmlns="">
                <a:solidFill>
                  <a:schemeClr val="accent1">
                    <a:alpha val="50000"/>
                  </a:schemeClr>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13" name="AutoShape 37"/>
          <p:cNvSpPr>
            <a:spLocks noChangeArrowheads="1"/>
          </p:cNvSpPr>
          <p:nvPr/>
        </p:nvSpPr>
        <p:spPr bwMode="auto">
          <a:xfrm>
            <a:off x="6544470" y="1160199"/>
            <a:ext cx="599281" cy="404813"/>
          </a:xfrm>
          <a:prstGeom prst="rightArrow">
            <a:avLst>
              <a:gd name="adj1" fmla="val 50000"/>
              <a:gd name="adj2" fmla="val 3701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1500"/>
          </a:p>
        </p:txBody>
      </p:sp>
      <p:sp>
        <p:nvSpPr>
          <p:cNvPr id="767014" name="Rectangle 38"/>
          <p:cNvSpPr>
            <a:spLocks noChangeArrowheads="1"/>
          </p:cNvSpPr>
          <p:nvPr/>
        </p:nvSpPr>
        <p:spPr bwMode="auto">
          <a:xfrm>
            <a:off x="4274344" y="1247511"/>
            <a:ext cx="254000" cy="257968"/>
          </a:xfrm>
          <a:prstGeom prst="rect">
            <a:avLst/>
          </a:prstGeom>
          <a:solidFill>
            <a:schemeClr val="accent1"/>
          </a:solidFill>
          <a:ln w="762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1</a:t>
            </a:r>
            <a:endParaRPr lang="he-IL" sz="1667"/>
          </a:p>
        </p:txBody>
      </p:sp>
      <p:sp>
        <p:nvSpPr>
          <p:cNvPr id="767015" name="Rectangle 39"/>
          <p:cNvSpPr>
            <a:spLocks noChangeArrowheads="1"/>
          </p:cNvSpPr>
          <p:nvPr/>
        </p:nvSpPr>
        <p:spPr bwMode="auto">
          <a:xfrm>
            <a:off x="1968500" y="1247511"/>
            <a:ext cx="254000" cy="257968"/>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xmlns="">
                <a:solidFill>
                  <a:schemeClr val="accent1">
                    <a:alpha val="50000"/>
                  </a:schemeClr>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lnSpc>
                <a:spcPct val="100000"/>
              </a:lnSpc>
              <a:spcBef>
                <a:spcPct val="0"/>
              </a:spcBef>
              <a:buFontTx/>
              <a:buNone/>
            </a:pPr>
            <a:r>
              <a:rPr lang="en-US" sz="1667"/>
              <a:t>0</a:t>
            </a:r>
            <a:endParaRPr lang="he-IL" sz="1667"/>
          </a:p>
        </p:txBody>
      </p:sp>
      <p:sp>
        <p:nvSpPr>
          <p:cNvPr id="767016" name="AutoShape 40"/>
          <p:cNvSpPr>
            <a:spLocks noChangeArrowheads="1"/>
          </p:cNvSpPr>
          <p:nvPr/>
        </p:nvSpPr>
        <p:spPr bwMode="auto">
          <a:xfrm rot="10800000">
            <a:off x="2321720" y="1160199"/>
            <a:ext cx="599281" cy="404813"/>
          </a:xfrm>
          <a:prstGeom prst="rightArrow">
            <a:avLst>
              <a:gd name="adj1" fmla="val 50000"/>
              <a:gd name="adj2" fmla="val 37010"/>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sz="1500"/>
          </a:p>
        </p:txBody>
      </p:sp>
      <p:sp>
        <p:nvSpPr>
          <p:cNvPr id="2" name="TextBox 1"/>
          <p:cNvSpPr txBox="1"/>
          <p:nvPr/>
        </p:nvSpPr>
        <p:spPr>
          <a:xfrm>
            <a:off x="2475350" y="5123735"/>
            <a:ext cx="4610749" cy="400110"/>
          </a:xfrm>
          <a:prstGeom prst="rect">
            <a:avLst/>
          </a:prstGeom>
          <a:noFill/>
        </p:spPr>
        <p:txBody>
          <a:bodyPr wrap="none" rtlCol="0">
            <a:spAutoFit/>
          </a:bodyPr>
          <a:lstStyle/>
          <a:p>
            <a:r>
              <a:rPr lang="en-US" sz="2000" dirty="0"/>
              <a:t>Weakness: Servers should not collude!</a:t>
            </a:r>
          </a:p>
        </p:txBody>
      </p:sp>
      <p:sp>
        <p:nvSpPr>
          <p:cNvPr id="38" name="Rectangle 37">
            <a:extLst>
              <a:ext uri="{FF2B5EF4-FFF2-40B4-BE49-F238E27FC236}">
                <a16:creationId xmlns:a16="http://schemas.microsoft.com/office/drawing/2014/main" id="{41F8972A-22DB-4A8C-A3C7-41B24B866A28}"/>
              </a:ext>
            </a:extLst>
          </p:cNvPr>
          <p:cNvSpPr>
            <a:spLocks noChangeArrowheads="1"/>
          </p:cNvSpPr>
          <p:nvPr/>
        </p:nvSpPr>
        <p:spPr bwMode="auto">
          <a:xfrm>
            <a:off x="3735441" y="3316552"/>
            <a:ext cx="1939396" cy="3677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8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2333" tIns="42333" rIns="42333" bIns="42333"/>
          <a:lstStyle/>
          <a:p>
            <a:pPr rtl="1">
              <a:lnSpc>
                <a:spcPct val="100000"/>
              </a:lnSpc>
              <a:spcBef>
                <a:spcPct val="0"/>
              </a:spcBef>
              <a:buFontTx/>
              <a:buNone/>
            </a:pPr>
            <a:r>
              <a:rPr lang="en-US" sz="1500" i="1" dirty="0">
                <a:solidFill>
                  <a:srgbClr val="FF0000"/>
                </a:solidFill>
              </a:rPr>
              <a:t>Q</a:t>
            </a:r>
            <a:r>
              <a:rPr lang="en-US" sz="1500" baseline="-25000" dirty="0">
                <a:solidFill>
                  <a:srgbClr val="FF0000"/>
                </a:solidFill>
              </a:rPr>
              <a:t>1</a:t>
            </a:r>
            <a:r>
              <a:rPr lang="en-US" sz="1500" dirty="0">
                <a:solidFill>
                  <a:srgbClr val="FF0000"/>
                </a:solidFill>
                <a:sym typeface="Euclid Symbol" charset="0"/>
              </a:rPr>
              <a:t> subset {1,…,</a:t>
            </a:r>
            <a:r>
              <a:rPr lang="en-US" sz="1500" i="1" dirty="0">
                <a:solidFill>
                  <a:srgbClr val="FF0000"/>
                </a:solidFill>
                <a:sym typeface="Euclid Symbol" charset="0"/>
              </a:rPr>
              <a:t>n</a:t>
            </a:r>
            <a:r>
              <a:rPr lang="en-US" sz="1500" dirty="0">
                <a:solidFill>
                  <a:srgbClr val="FF0000"/>
                </a:solidFill>
                <a:sym typeface="Euclid Symbol" charset="0"/>
              </a:rPr>
              <a:t>}</a:t>
            </a:r>
          </a:p>
        </p:txBody>
      </p:sp>
      <p:graphicFrame>
        <p:nvGraphicFramePr>
          <p:cNvPr id="39" name="Object 28">
            <a:extLst>
              <a:ext uri="{FF2B5EF4-FFF2-40B4-BE49-F238E27FC236}">
                <a16:creationId xmlns:a16="http://schemas.microsoft.com/office/drawing/2014/main" id="{EA4E2EA0-A5AA-4E28-B29E-251456E5049B}"/>
              </a:ext>
            </a:extLst>
          </p:cNvPr>
          <p:cNvGraphicFramePr>
            <a:graphicFrameLocks noChangeAspect="1"/>
          </p:cNvGraphicFramePr>
          <p:nvPr/>
        </p:nvGraphicFramePr>
        <p:xfrm>
          <a:off x="4014393" y="3605395"/>
          <a:ext cx="432593" cy="237229"/>
        </p:xfrm>
        <a:graphic>
          <a:graphicData uri="http://schemas.openxmlformats.org/presentationml/2006/ole">
            <mc:AlternateContent xmlns:mc="http://schemas.openxmlformats.org/markup-compatibility/2006">
              <mc:Choice xmlns:v="urn:schemas-microsoft-com:vml" Requires="v">
                <p:oleObj spid="_x0000_s14456" name="Equation" r:id="rId7" imgW="393700" imgH="215900" progId="Equation.3">
                  <p:embed/>
                </p:oleObj>
              </mc:Choice>
              <mc:Fallback>
                <p:oleObj name="Equation" r:id="rId7" imgW="393700" imgH="215900" progId="Equation.3">
                  <p:embed/>
                  <p:pic>
                    <p:nvPicPr>
                      <p:cNvPr id="39" name="Object 28">
                        <a:extLst>
                          <a:ext uri="{FF2B5EF4-FFF2-40B4-BE49-F238E27FC236}">
                            <a16:creationId xmlns:a16="http://schemas.microsoft.com/office/drawing/2014/main" id="{EA4E2EA0-A5AA-4E28-B29E-251456E5049B}"/>
                          </a:ext>
                        </a:extLst>
                      </p:cNvPr>
                      <p:cNvPicPr/>
                      <p:nvPr/>
                    </p:nvPicPr>
                    <p:blipFill>
                      <a:blip r:embed="rId8"/>
                      <a:stretch>
                        <a:fillRect/>
                      </a:stretch>
                    </p:blipFill>
                    <p:spPr>
                      <a:xfrm>
                        <a:off x="4014393" y="3605395"/>
                        <a:ext cx="432593" cy="237229"/>
                      </a:xfrm>
                      <a:prstGeom prst="rect">
                        <a:avLst/>
                      </a:prstGeom>
                    </p:spPr>
                  </p:pic>
                </p:oleObj>
              </mc:Fallback>
            </mc:AlternateContent>
          </a:graphicData>
        </a:graphic>
      </p:graphicFrame>
      <p:sp>
        <p:nvSpPr>
          <p:cNvPr id="42" name="标题 3">
            <a:extLst>
              <a:ext uri="{FF2B5EF4-FFF2-40B4-BE49-F238E27FC236}">
                <a16:creationId xmlns:a16="http://schemas.microsoft.com/office/drawing/2014/main" id="{0C7752AF-9C06-46D1-987F-6FEFC06B9C53}"/>
              </a:ext>
            </a:extLst>
          </p:cNvPr>
          <p:cNvSpPr>
            <a:spLocks noGrp="1"/>
          </p:cNvSpPr>
          <p:nvPr>
            <p:ph type="title"/>
          </p:nvPr>
        </p:nvSpPr>
        <p:spPr>
          <a:xfrm>
            <a:off x="457200" y="228866"/>
            <a:ext cx="8229600" cy="900442"/>
          </a:xfrm>
        </p:spPr>
        <p:txBody>
          <a:bodyPr>
            <a:normAutofit/>
          </a:bodyPr>
          <a:lstStyle/>
          <a:p>
            <a:r>
              <a:rPr lang="en-US" altLang="zh-CN" sz="3200" dirty="0"/>
              <a:t>Review:</a:t>
            </a:r>
            <a:r>
              <a:rPr lang="zh-CN" altLang="en-US" sz="3200" dirty="0"/>
              <a:t> </a:t>
            </a:r>
            <a:r>
              <a:rPr lang="en-US" altLang="zh-CN" sz="3200" dirty="0"/>
              <a:t>2-Server PIR</a:t>
            </a:r>
            <a:endParaRPr lang="zh-CN" altLang="en-US" sz="3200" dirty="0"/>
          </a:p>
        </p:txBody>
      </p:sp>
    </p:spTree>
    <p:extLst>
      <p:ext uri="{BB962C8B-B14F-4D97-AF65-F5344CB8AC3E}">
        <p14:creationId xmlns:p14="http://schemas.microsoft.com/office/powerpoint/2010/main" val="16477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Review:</a:t>
            </a:r>
            <a:r>
              <a:rPr kumimoji="1" lang="zh-CN" altLang="en-US" sz="3200" dirty="0"/>
              <a:t> </a:t>
            </a:r>
            <a:r>
              <a:rPr kumimoji="1" lang="en-US" altLang="zh-CN" sz="3200" dirty="0"/>
              <a:t>1-out-of-2 OT</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4</a:t>
            </a:fld>
            <a:endParaRPr lang="zh-CN" altLang="en-US"/>
          </a:p>
        </p:txBody>
      </p:sp>
      <p:pic>
        <p:nvPicPr>
          <p:cNvPr id="6" name="图片 5">
            <a:extLst>
              <a:ext uri="{FF2B5EF4-FFF2-40B4-BE49-F238E27FC236}">
                <a16:creationId xmlns:a16="http://schemas.microsoft.com/office/drawing/2014/main" id="{D73B32A6-E3B1-476B-8BD2-9AAC717CB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594" y="2005392"/>
            <a:ext cx="720000" cy="720000"/>
          </a:xfrm>
          <a:prstGeom prst="rect">
            <a:avLst/>
          </a:prstGeom>
        </p:spPr>
      </p:pic>
      <p:pic>
        <p:nvPicPr>
          <p:cNvPr id="8" name="图片 7">
            <a:extLst>
              <a:ext uri="{FF2B5EF4-FFF2-40B4-BE49-F238E27FC236}">
                <a16:creationId xmlns:a16="http://schemas.microsoft.com/office/drawing/2014/main" id="{6F5ABEE2-23DF-4B4B-BB73-7E71D04A9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080" y="2001785"/>
            <a:ext cx="720000" cy="720000"/>
          </a:xfrm>
          <a:prstGeom prst="rect">
            <a:avLst/>
          </a:prstGeom>
        </p:spPr>
      </p:pic>
      <p:sp>
        <p:nvSpPr>
          <p:cNvPr id="9" name="对话气泡: 椭圆形 8">
            <a:extLst>
              <a:ext uri="{FF2B5EF4-FFF2-40B4-BE49-F238E27FC236}">
                <a16:creationId xmlns:a16="http://schemas.microsoft.com/office/drawing/2014/main" id="{A717C9D3-915C-41EF-8A04-08941E15E0D6}"/>
              </a:ext>
            </a:extLst>
          </p:cNvPr>
          <p:cNvSpPr/>
          <p:nvPr/>
        </p:nvSpPr>
        <p:spPr>
          <a:xfrm>
            <a:off x="239473" y="1365848"/>
            <a:ext cx="1440160" cy="783559"/>
          </a:xfrm>
          <a:prstGeom prst="wedgeEllipseCallout">
            <a:avLst>
              <a:gd name="adj1" fmla="val 65102"/>
              <a:gd name="adj2" fmla="val 536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{m</a:t>
            </a:r>
            <a:r>
              <a:rPr lang="en-US" altLang="zh-CN" baseline="-25000" dirty="0"/>
              <a:t>0</a:t>
            </a:r>
            <a:r>
              <a:rPr lang="en-US" altLang="zh-CN" dirty="0"/>
              <a:t>, m</a:t>
            </a:r>
            <a:r>
              <a:rPr lang="en-US" altLang="zh-CN" baseline="-25000" dirty="0"/>
              <a:t>1</a:t>
            </a:r>
            <a:r>
              <a:rPr lang="en-US" altLang="zh-CN" dirty="0"/>
              <a:t>}</a:t>
            </a:r>
            <a:endParaRPr lang="zh-CN" altLang="en-US" dirty="0"/>
          </a:p>
        </p:txBody>
      </p:sp>
      <mc:AlternateContent xmlns:mc="http://schemas.openxmlformats.org/markup-compatibility/2006" xmlns:a14="http://schemas.microsoft.com/office/drawing/2010/main">
        <mc:Choice Requires="a14">
          <p:sp>
            <p:nvSpPr>
              <p:cNvPr id="10" name="对话气泡: 椭圆形 9">
                <a:extLst>
                  <a:ext uri="{FF2B5EF4-FFF2-40B4-BE49-F238E27FC236}">
                    <a16:creationId xmlns:a16="http://schemas.microsoft.com/office/drawing/2014/main" id="{E239BBCA-CD9F-49DC-8395-DC855D1045A0}"/>
                  </a:ext>
                </a:extLst>
              </p:cNvPr>
              <p:cNvSpPr/>
              <p:nvPr/>
            </p:nvSpPr>
            <p:spPr>
              <a:xfrm>
                <a:off x="7270092" y="1438020"/>
                <a:ext cx="1440160" cy="720000"/>
              </a:xfrm>
              <a:prstGeom prst="wedgeEllipseCallout">
                <a:avLst>
                  <a:gd name="adj1" fmla="val -68155"/>
                  <a:gd name="adj2" fmla="val 4814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m</a:t>
                </a:r>
                <a14:m>
                  <m:oMath xmlns:m="http://schemas.openxmlformats.org/officeDocument/2006/math">
                    <m:r>
                      <m:rPr>
                        <m:sty m:val="p"/>
                      </m:rPr>
                      <a:rPr lang="en-US" altLang="zh-CN" baseline="-25000">
                        <a:solidFill>
                          <a:schemeClr val="tx1"/>
                        </a:solidFill>
                        <a:latin typeface="Cambria Math" panose="02040503050406030204" pitchFamily="18" charset="0"/>
                        <a:ea typeface="Cambria Math" panose="02040503050406030204" pitchFamily="18" charset="0"/>
                      </a:rPr>
                      <m:t>σ</m:t>
                    </m:r>
                    <m:r>
                      <a:rPr lang="en-US" altLang="zh-CN" i="1" baseline="-25000">
                        <a:solidFill>
                          <a:schemeClr val="tx1"/>
                        </a:solidFill>
                        <a:latin typeface="Cambria Math" panose="02040503050406030204" pitchFamily="18" charset="0"/>
                        <a:ea typeface="Cambria Math" panose="02040503050406030204" pitchFamily="18" charset="0"/>
                      </a:rPr>
                      <m:t> </m:t>
                    </m:r>
                  </m:oMath>
                </a14:m>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a:t>
                </a:r>
                <a:endParaRPr kumimoji="1" lang="zh-CN" altLang="en-US" dirty="0">
                  <a:solidFill>
                    <a:schemeClr val="tx1"/>
                  </a:solidFill>
                </a:endParaRPr>
              </a:p>
            </p:txBody>
          </p:sp>
        </mc:Choice>
        <mc:Fallback xmlns="">
          <p:sp>
            <p:nvSpPr>
              <p:cNvPr id="10" name="对话气泡: 椭圆形 9">
                <a:extLst>
                  <a:ext uri="{FF2B5EF4-FFF2-40B4-BE49-F238E27FC236}">
                    <a16:creationId xmlns:a16="http://schemas.microsoft.com/office/drawing/2014/main" id="{E239BBCA-CD9F-49DC-8395-DC855D1045A0}"/>
                  </a:ext>
                </a:extLst>
              </p:cNvPr>
              <p:cNvSpPr>
                <a:spLocks noRot="1" noChangeAspect="1" noMove="1" noResize="1" noEditPoints="1" noAdjustHandles="1" noChangeArrowheads="1" noChangeShapeType="1" noTextEdit="1"/>
              </p:cNvSpPr>
              <p:nvPr/>
            </p:nvSpPr>
            <p:spPr>
              <a:xfrm>
                <a:off x="7270092" y="1438020"/>
                <a:ext cx="1440160" cy="720000"/>
              </a:xfrm>
              <a:prstGeom prst="wedgeEllipseCallout">
                <a:avLst>
                  <a:gd name="adj1" fmla="val -68155"/>
                  <a:gd name="adj2" fmla="val 48149"/>
                </a:avLst>
              </a:prstGeom>
              <a:blipFill>
                <a:blip r:embed="rId5"/>
                <a:stretch>
                  <a:fillRect/>
                </a:stretch>
              </a:blipFill>
            </p:spPr>
            <p:txBody>
              <a:bodyPr/>
              <a:lstStyle/>
              <a:p>
                <a:r>
                  <a:rPr lang="zh-CN" altLang="en-US">
                    <a:noFill/>
                  </a:rPr>
                  <a:t> </a:t>
                </a:r>
              </a:p>
            </p:txBody>
          </p:sp>
        </mc:Fallback>
      </mc:AlternateContent>
      <p:sp>
        <p:nvSpPr>
          <p:cNvPr id="11" name="内容占位符 2">
            <a:extLst>
              <a:ext uri="{FF2B5EF4-FFF2-40B4-BE49-F238E27FC236}">
                <a16:creationId xmlns:a16="http://schemas.microsoft.com/office/drawing/2014/main" id="{970DE763-FCFC-4B65-87D9-EDFDE7AF27D0}"/>
              </a:ext>
            </a:extLst>
          </p:cNvPr>
          <p:cNvSpPr txBox="1">
            <a:spLocks/>
          </p:cNvSpPr>
          <p:nvPr/>
        </p:nvSpPr>
        <p:spPr>
          <a:xfrm>
            <a:off x="1902594" y="2598786"/>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12" name="内容占位符 2">
            <a:extLst>
              <a:ext uri="{FF2B5EF4-FFF2-40B4-BE49-F238E27FC236}">
                <a16:creationId xmlns:a16="http://schemas.microsoft.com/office/drawing/2014/main" id="{6010E99C-A341-4A67-BB56-074C217286F4}"/>
              </a:ext>
            </a:extLst>
          </p:cNvPr>
          <p:cNvSpPr txBox="1">
            <a:spLocks/>
          </p:cNvSpPr>
          <p:nvPr/>
        </p:nvSpPr>
        <p:spPr>
          <a:xfrm>
            <a:off x="6345080" y="2583671"/>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
        <p:nvSpPr>
          <p:cNvPr id="13" name="内容占位符 2">
            <a:extLst>
              <a:ext uri="{FF2B5EF4-FFF2-40B4-BE49-F238E27FC236}">
                <a16:creationId xmlns:a16="http://schemas.microsoft.com/office/drawing/2014/main" id="{E2EF3D8F-BEDD-40B9-A4AD-9543732157D7}"/>
              </a:ext>
            </a:extLst>
          </p:cNvPr>
          <p:cNvSpPr txBox="1">
            <a:spLocks/>
          </p:cNvSpPr>
          <p:nvPr/>
        </p:nvSpPr>
        <p:spPr>
          <a:xfrm>
            <a:off x="239473" y="941333"/>
            <a:ext cx="3250704" cy="49560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mn-lt"/>
              </a:rPr>
              <a:t>Scenario: </a:t>
            </a:r>
            <a:r>
              <a:rPr lang="en-US" altLang="zh-CN" sz="2000" b="1" dirty="0">
                <a:latin typeface="+mn-lt"/>
              </a:rPr>
              <a:t>RSA encryption</a:t>
            </a:r>
            <a:endParaRPr lang="en-US" altLang="zh-CN" sz="2200" b="1" dirty="0">
              <a:latin typeface="+mn-lt"/>
            </a:endParaRPr>
          </a:p>
        </p:txBody>
      </p:sp>
      <p:sp>
        <p:nvSpPr>
          <p:cNvPr id="14" name="内容占位符 2">
            <a:extLst>
              <a:ext uri="{FF2B5EF4-FFF2-40B4-BE49-F238E27FC236}">
                <a16:creationId xmlns:a16="http://schemas.microsoft.com/office/drawing/2014/main" id="{1F191B8E-5368-4466-8628-D47100C5F522}"/>
              </a:ext>
            </a:extLst>
          </p:cNvPr>
          <p:cNvSpPr txBox="1">
            <a:spLocks/>
          </p:cNvSpPr>
          <p:nvPr/>
        </p:nvSpPr>
        <p:spPr>
          <a:xfrm>
            <a:off x="1111317" y="3030041"/>
            <a:ext cx="2302553" cy="7200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Generate 2 key pairs {K0</a:t>
            </a:r>
            <a:r>
              <a:rPr lang="en-US" altLang="zh-CN" sz="1400" baseline="-25000" dirty="0">
                <a:solidFill>
                  <a:schemeClr val="tx1"/>
                </a:solidFill>
                <a:latin typeface="+mn-lt"/>
              </a:rPr>
              <a:t>pub</a:t>
            </a:r>
            <a:r>
              <a:rPr lang="en-US" altLang="zh-CN" sz="1400" dirty="0">
                <a:solidFill>
                  <a:schemeClr val="tx1"/>
                </a:solidFill>
                <a:latin typeface="+mn-lt"/>
              </a:rPr>
              <a:t>, K0</a:t>
            </a:r>
            <a:r>
              <a:rPr lang="en-US" altLang="zh-CN" sz="1400" baseline="-25000" dirty="0">
                <a:solidFill>
                  <a:schemeClr val="tx1"/>
                </a:solidFill>
                <a:latin typeface="+mn-lt"/>
              </a:rPr>
              <a:t>prv</a:t>
            </a:r>
            <a:r>
              <a:rPr lang="en-US" altLang="zh-CN" sz="1400" dirty="0">
                <a:solidFill>
                  <a:schemeClr val="tx1"/>
                </a:solidFill>
                <a:latin typeface="+mn-lt"/>
              </a:rPr>
              <a:t>}, {K1</a:t>
            </a:r>
            <a:r>
              <a:rPr lang="en-US" altLang="zh-CN" sz="1400" baseline="-25000" dirty="0">
                <a:solidFill>
                  <a:schemeClr val="tx1"/>
                </a:solidFill>
                <a:latin typeface="+mn-lt"/>
              </a:rPr>
              <a:t>pub</a:t>
            </a:r>
            <a:r>
              <a:rPr lang="en-US" altLang="zh-CN" sz="1400" dirty="0">
                <a:solidFill>
                  <a:schemeClr val="tx1"/>
                </a:solidFill>
                <a:latin typeface="+mn-lt"/>
              </a:rPr>
              <a:t>, K1</a:t>
            </a:r>
            <a:r>
              <a:rPr lang="en-US" altLang="zh-CN" sz="1400" baseline="-25000" dirty="0">
                <a:solidFill>
                  <a:schemeClr val="tx1"/>
                </a:solidFill>
                <a:latin typeface="+mn-lt"/>
              </a:rPr>
              <a:t>prv</a:t>
            </a:r>
            <a:r>
              <a:rPr lang="en-US" altLang="zh-CN" sz="1400" dirty="0">
                <a:solidFill>
                  <a:schemeClr val="tx1"/>
                </a:solidFill>
                <a:latin typeface="+mn-lt"/>
              </a:rPr>
              <a:t>} </a:t>
            </a:r>
          </a:p>
        </p:txBody>
      </p:sp>
      <p:sp>
        <p:nvSpPr>
          <p:cNvPr id="15" name="内容占位符 2">
            <a:extLst>
              <a:ext uri="{FF2B5EF4-FFF2-40B4-BE49-F238E27FC236}">
                <a16:creationId xmlns:a16="http://schemas.microsoft.com/office/drawing/2014/main" id="{E1EAF04C-74ED-4E3D-8CD3-44AEF2281792}"/>
              </a:ext>
            </a:extLst>
          </p:cNvPr>
          <p:cNvSpPr txBox="1">
            <a:spLocks/>
          </p:cNvSpPr>
          <p:nvPr/>
        </p:nvSpPr>
        <p:spPr>
          <a:xfrm>
            <a:off x="5762912" y="3436896"/>
            <a:ext cx="2604335" cy="6262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Generate a random number </a:t>
            </a:r>
            <a:r>
              <a:rPr lang="en-US" altLang="zh-CN" sz="1400" b="1" dirty="0">
                <a:solidFill>
                  <a:schemeClr val="tx1"/>
                </a:solidFill>
                <a:latin typeface="+mn-lt"/>
              </a:rPr>
              <a:t>r</a:t>
            </a:r>
          </a:p>
          <a:p>
            <a:pPr marL="0" indent="0">
              <a:spcBef>
                <a:spcPts val="0"/>
              </a:spcBef>
              <a:buNone/>
            </a:pPr>
            <a:r>
              <a:rPr lang="en-US" altLang="zh-CN" sz="1400" dirty="0">
                <a:solidFill>
                  <a:schemeClr val="tx1"/>
                </a:solidFill>
                <a:latin typeface="+mn-lt"/>
              </a:rPr>
              <a:t>c ← Enc(K</a:t>
            </a:r>
            <a:r>
              <a:rPr lang="el-GR" altLang="zh-CN" sz="1400" dirty="0">
                <a:solidFill>
                  <a:schemeClr val="tx1"/>
                </a:solidFill>
                <a:latin typeface="+mn-lt"/>
              </a:rPr>
              <a:t>σ</a:t>
            </a:r>
            <a:r>
              <a:rPr lang="en-US" altLang="zh-CN" sz="1400" baseline="-25000" dirty="0">
                <a:solidFill>
                  <a:schemeClr val="tx1"/>
                </a:solidFill>
                <a:latin typeface="+mn-lt"/>
              </a:rPr>
              <a:t>pub</a:t>
            </a:r>
            <a:r>
              <a:rPr lang="en-US" altLang="zh-CN" sz="1400" dirty="0">
                <a:solidFill>
                  <a:schemeClr val="tx1"/>
                </a:solidFill>
                <a:latin typeface="+mn-lt"/>
              </a:rPr>
              <a:t>, r)</a:t>
            </a:r>
          </a:p>
        </p:txBody>
      </p:sp>
      <p:sp>
        <p:nvSpPr>
          <p:cNvPr id="16" name="内容占位符 2">
            <a:extLst>
              <a:ext uri="{FF2B5EF4-FFF2-40B4-BE49-F238E27FC236}">
                <a16:creationId xmlns:a16="http://schemas.microsoft.com/office/drawing/2014/main" id="{BF5CD9D8-78D5-4A60-869D-ABCE6D58BE15}"/>
              </a:ext>
            </a:extLst>
          </p:cNvPr>
          <p:cNvSpPr txBox="1">
            <a:spLocks/>
          </p:cNvSpPr>
          <p:nvPr/>
        </p:nvSpPr>
        <p:spPr>
          <a:xfrm>
            <a:off x="1111317" y="3863820"/>
            <a:ext cx="2604335" cy="1147104"/>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k</a:t>
            </a:r>
            <a:r>
              <a:rPr lang="en-US" altLang="zh-CN" sz="1400" baseline="-25000" dirty="0">
                <a:solidFill>
                  <a:schemeClr val="tx1"/>
                </a:solidFill>
                <a:latin typeface="+mn-lt"/>
              </a:rPr>
              <a:t>0</a:t>
            </a:r>
            <a:r>
              <a:rPr lang="en-US" altLang="zh-CN" sz="1400" dirty="0">
                <a:solidFill>
                  <a:schemeClr val="tx1"/>
                </a:solidFill>
                <a:latin typeface="+mn-lt"/>
              </a:rPr>
              <a:t> ← Dec(K0</a:t>
            </a:r>
            <a:r>
              <a:rPr lang="en-US" altLang="zh-CN" sz="1400" baseline="-25000" dirty="0">
                <a:solidFill>
                  <a:schemeClr val="tx1"/>
                </a:solidFill>
                <a:latin typeface="+mn-lt"/>
              </a:rPr>
              <a:t>prv</a:t>
            </a:r>
            <a:r>
              <a:rPr lang="en-US" altLang="zh-CN" sz="1400" dirty="0">
                <a:solidFill>
                  <a:schemeClr val="tx1"/>
                </a:solidFill>
                <a:latin typeface="+mn-lt"/>
              </a:rPr>
              <a:t>, c)</a:t>
            </a:r>
          </a:p>
          <a:p>
            <a:pPr marL="0" indent="0">
              <a:spcBef>
                <a:spcPts val="0"/>
              </a:spcBef>
              <a:buNone/>
            </a:pPr>
            <a:r>
              <a:rPr lang="en-US" altLang="zh-CN" sz="1400" dirty="0">
                <a:solidFill>
                  <a:schemeClr val="tx1"/>
                </a:solidFill>
                <a:latin typeface="+mn-lt"/>
              </a:rPr>
              <a:t>k</a:t>
            </a:r>
            <a:r>
              <a:rPr lang="en-US" altLang="zh-CN" sz="1400" baseline="-25000" dirty="0">
                <a:solidFill>
                  <a:schemeClr val="tx1"/>
                </a:solidFill>
                <a:latin typeface="+mn-lt"/>
              </a:rPr>
              <a:t>1</a:t>
            </a:r>
            <a:r>
              <a:rPr lang="en-US" altLang="zh-CN" sz="1400" dirty="0">
                <a:solidFill>
                  <a:schemeClr val="tx1"/>
                </a:solidFill>
                <a:latin typeface="+mn-lt"/>
              </a:rPr>
              <a:t> ← Dec(K1</a:t>
            </a:r>
            <a:r>
              <a:rPr lang="en-US" altLang="zh-CN" sz="1400" baseline="-25000" dirty="0">
                <a:solidFill>
                  <a:schemeClr val="tx1"/>
                </a:solidFill>
                <a:latin typeface="+mn-lt"/>
              </a:rPr>
              <a:t>prv</a:t>
            </a:r>
            <a:r>
              <a:rPr lang="en-US" altLang="zh-CN" sz="1400" dirty="0">
                <a:solidFill>
                  <a:schemeClr val="tx1"/>
                </a:solidFill>
                <a:latin typeface="+mn-lt"/>
              </a:rPr>
              <a:t>, c)</a:t>
            </a:r>
          </a:p>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0</a:t>
            </a:r>
            <a:r>
              <a:rPr lang="en-US" altLang="zh-CN" sz="1400" dirty="0">
                <a:solidFill>
                  <a:schemeClr val="tx1"/>
                </a:solidFill>
                <a:latin typeface="+mn-lt"/>
              </a:rPr>
              <a:t> ← k</a:t>
            </a:r>
            <a:r>
              <a:rPr lang="en-US" altLang="zh-CN" sz="1400" baseline="-25000" dirty="0">
                <a:solidFill>
                  <a:schemeClr val="tx1"/>
                </a:solidFill>
                <a:latin typeface="+mn-lt"/>
              </a:rPr>
              <a:t>0 </a:t>
            </a:r>
            <a:r>
              <a:rPr lang="en-US" altLang="zh-CN" sz="1400" dirty="0">
                <a:solidFill>
                  <a:schemeClr val="tx1"/>
                </a:solidFill>
                <a:latin typeface="+mn-lt"/>
              </a:rPr>
              <a:t>⊕ m</a:t>
            </a:r>
            <a:r>
              <a:rPr lang="en-US" altLang="zh-CN" sz="1400" baseline="-25000" dirty="0">
                <a:solidFill>
                  <a:schemeClr val="tx1"/>
                </a:solidFill>
                <a:latin typeface="+mn-lt"/>
              </a:rPr>
              <a:t>0</a:t>
            </a:r>
          </a:p>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1</a:t>
            </a:r>
            <a:r>
              <a:rPr lang="en-US" altLang="zh-CN" sz="1400" dirty="0">
                <a:solidFill>
                  <a:schemeClr val="tx1"/>
                </a:solidFill>
                <a:latin typeface="+mn-lt"/>
              </a:rPr>
              <a:t> ← k</a:t>
            </a:r>
            <a:r>
              <a:rPr lang="en-US" altLang="zh-CN" sz="1400" baseline="-25000" dirty="0">
                <a:solidFill>
                  <a:schemeClr val="tx1"/>
                </a:solidFill>
                <a:latin typeface="+mn-lt"/>
              </a:rPr>
              <a:t>1 </a:t>
            </a:r>
            <a:r>
              <a:rPr lang="en-US" altLang="zh-CN" sz="1400" dirty="0">
                <a:solidFill>
                  <a:schemeClr val="tx1"/>
                </a:solidFill>
                <a:latin typeface="+mn-lt"/>
              </a:rPr>
              <a:t>⊕ m</a:t>
            </a:r>
            <a:r>
              <a:rPr lang="en-US" altLang="zh-CN" sz="1400" baseline="-25000" dirty="0">
                <a:solidFill>
                  <a:schemeClr val="tx1"/>
                </a:solidFill>
                <a:latin typeface="+mn-lt"/>
              </a:rPr>
              <a:t>1</a:t>
            </a:r>
          </a:p>
        </p:txBody>
      </p:sp>
      <p:sp>
        <p:nvSpPr>
          <p:cNvPr id="17" name="内容占位符 2">
            <a:extLst>
              <a:ext uri="{FF2B5EF4-FFF2-40B4-BE49-F238E27FC236}">
                <a16:creationId xmlns:a16="http://schemas.microsoft.com/office/drawing/2014/main" id="{1FB5358A-9448-40D9-970D-CE4063243701}"/>
              </a:ext>
            </a:extLst>
          </p:cNvPr>
          <p:cNvSpPr txBox="1">
            <a:spLocks/>
          </p:cNvSpPr>
          <p:nvPr/>
        </p:nvSpPr>
        <p:spPr>
          <a:xfrm>
            <a:off x="5768840" y="4976026"/>
            <a:ext cx="2604335" cy="6262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m</a:t>
            </a:r>
            <a:r>
              <a:rPr lang="el-GR" altLang="zh-CN" sz="1400" baseline="-25000" dirty="0">
                <a:solidFill>
                  <a:schemeClr val="tx1"/>
                </a:solidFill>
                <a:latin typeface="+mn-lt"/>
              </a:rPr>
              <a:t>σ</a:t>
            </a:r>
            <a:r>
              <a:rPr lang="el-GR" altLang="zh-CN" sz="1400" dirty="0">
                <a:solidFill>
                  <a:schemeClr val="tx1"/>
                </a:solidFill>
                <a:latin typeface="+mn-lt"/>
              </a:rPr>
              <a:t> ← </a:t>
            </a:r>
            <a:r>
              <a:rPr lang="en-US" altLang="zh-CN" sz="1400" dirty="0">
                <a:solidFill>
                  <a:schemeClr val="tx1"/>
                </a:solidFill>
                <a:latin typeface="+mn-lt"/>
              </a:rPr>
              <a:t>e</a:t>
            </a:r>
            <a:r>
              <a:rPr lang="el-GR" altLang="zh-CN" sz="1400" baseline="-25000" dirty="0">
                <a:solidFill>
                  <a:schemeClr val="tx1"/>
                </a:solidFill>
                <a:latin typeface="+mn-lt"/>
              </a:rPr>
              <a:t>σ</a:t>
            </a:r>
            <a:r>
              <a:rPr lang="en-US" altLang="zh-CN" sz="1400" baseline="-25000" dirty="0">
                <a:solidFill>
                  <a:schemeClr val="tx1"/>
                </a:solidFill>
                <a:latin typeface="+mn-lt"/>
              </a:rPr>
              <a:t> </a:t>
            </a:r>
            <a:r>
              <a:rPr lang="el-GR" altLang="zh-CN" sz="1400" dirty="0">
                <a:solidFill>
                  <a:schemeClr val="tx1"/>
                </a:solidFill>
                <a:latin typeface="+mn-lt"/>
              </a:rPr>
              <a:t>⊕</a:t>
            </a:r>
            <a:r>
              <a:rPr lang="en-US" altLang="zh-CN" sz="1400" dirty="0">
                <a:solidFill>
                  <a:schemeClr val="tx1"/>
                </a:solidFill>
                <a:latin typeface="+mn-lt"/>
              </a:rPr>
              <a:t> r</a:t>
            </a:r>
          </a:p>
        </p:txBody>
      </p:sp>
      <p:cxnSp>
        <p:nvCxnSpPr>
          <p:cNvPr id="18" name="直接箭头连接符 17">
            <a:extLst>
              <a:ext uri="{FF2B5EF4-FFF2-40B4-BE49-F238E27FC236}">
                <a16:creationId xmlns:a16="http://schemas.microsoft.com/office/drawing/2014/main" id="{F4634417-F1C8-4585-97F4-39157ACFDC69}"/>
              </a:ext>
            </a:extLst>
          </p:cNvPr>
          <p:cNvCxnSpPr>
            <a:cxnSpLocks/>
          </p:cNvCxnSpPr>
          <p:nvPr/>
        </p:nvCxnSpPr>
        <p:spPr>
          <a:xfrm flipV="1">
            <a:off x="3455876" y="3390040"/>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9" name="内容占位符 2">
            <a:extLst>
              <a:ext uri="{FF2B5EF4-FFF2-40B4-BE49-F238E27FC236}">
                <a16:creationId xmlns:a16="http://schemas.microsoft.com/office/drawing/2014/main" id="{8D08ABD9-EE63-4038-879F-806CB24BAAF5}"/>
              </a:ext>
            </a:extLst>
          </p:cNvPr>
          <p:cNvSpPr txBox="1">
            <a:spLocks/>
          </p:cNvSpPr>
          <p:nvPr/>
        </p:nvSpPr>
        <p:spPr>
          <a:xfrm>
            <a:off x="3851920" y="3043244"/>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K0</a:t>
            </a:r>
            <a:r>
              <a:rPr lang="en-US" altLang="zh-CN" sz="1400" baseline="-25000" dirty="0">
                <a:solidFill>
                  <a:schemeClr val="tx1"/>
                </a:solidFill>
                <a:latin typeface="+mn-lt"/>
              </a:rPr>
              <a:t>pub</a:t>
            </a:r>
            <a:r>
              <a:rPr lang="en-US" altLang="zh-CN" sz="1400" dirty="0">
                <a:solidFill>
                  <a:schemeClr val="tx1"/>
                </a:solidFill>
                <a:latin typeface="+mn-lt"/>
              </a:rPr>
              <a:t>, K1</a:t>
            </a:r>
            <a:r>
              <a:rPr lang="en-US" altLang="zh-CN" sz="1400" baseline="-25000" dirty="0">
                <a:solidFill>
                  <a:schemeClr val="tx1"/>
                </a:solidFill>
                <a:latin typeface="+mn-lt"/>
              </a:rPr>
              <a:t>pub</a:t>
            </a:r>
            <a:endParaRPr lang="en-US" altLang="zh-CN" sz="1400" dirty="0">
              <a:solidFill>
                <a:schemeClr val="tx1"/>
              </a:solidFill>
              <a:latin typeface="+mn-lt"/>
            </a:endParaRPr>
          </a:p>
        </p:txBody>
      </p:sp>
      <p:cxnSp>
        <p:nvCxnSpPr>
          <p:cNvPr id="20" name="直接箭头连接符 19">
            <a:extLst>
              <a:ext uri="{FF2B5EF4-FFF2-40B4-BE49-F238E27FC236}">
                <a16:creationId xmlns:a16="http://schemas.microsoft.com/office/drawing/2014/main" id="{72204A3E-BDCA-4020-AA89-6200AC365F34}"/>
              </a:ext>
            </a:extLst>
          </p:cNvPr>
          <p:cNvCxnSpPr>
            <a:cxnSpLocks/>
          </p:cNvCxnSpPr>
          <p:nvPr/>
        </p:nvCxnSpPr>
        <p:spPr>
          <a:xfrm flipV="1">
            <a:off x="3455876" y="3901418"/>
            <a:ext cx="2232248"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内容占位符 2">
            <a:extLst>
              <a:ext uri="{FF2B5EF4-FFF2-40B4-BE49-F238E27FC236}">
                <a16:creationId xmlns:a16="http://schemas.microsoft.com/office/drawing/2014/main" id="{5F0793D5-2576-4E16-AA7A-40A2C5EC106B}"/>
              </a:ext>
            </a:extLst>
          </p:cNvPr>
          <p:cNvSpPr txBox="1">
            <a:spLocks/>
          </p:cNvSpPr>
          <p:nvPr/>
        </p:nvSpPr>
        <p:spPr>
          <a:xfrm>
            <a:off x="4244643" y="3582237"/>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c</a:t>
            </a:r>
          </a:p>
        </p:txBody>
      </p:sp>
      <p:cxnSp>
        <p:nvCxnSpPr>
          <p:cNvPr id="22" name="直接箭头连接符 21">
            <a:extLst>
              <a:ext uri="{FF2B5EF4-FFF2-40B4-BE49-F238E27FC236}">
                <a16:creationId xmlns:a16="http://schemas.microsoft.com/office/drawing/2014/main" id="{74AC5914-90F8-4D6F-B956-973DBF64EDBF}"/>
              </a:ext>
            </a:extLst>
          </p:cNvPr>
          <p:cNvCxnSpPr>
            <a:cxnSpLocks/>
          </p:cNvCxnSpPr>
          <p:nvPr/>
        </p:nvCxnSpPr>
        <p:spPr>
          <a:xfrm flipV="1">
            <a:off x="3455876" y="4975197"/>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23" name="内容占位符 2">
            <a:extLst>
              <a:ext uri="{FF2B5EF4-FFF2-40B4-BE49-F238E27FC236}">
                <a16:creationId xmlns:a16="http://schemas.microsoft.com/office/drawing/2014/main" id="{E1ADDF2E-87AF-4A1F-B728-BE11AE0F8C7A}"/>
              </a:ext>
            </a:extLst>
          </p:cNvPr>
          <p:cNvSpPr txBox="1">
            <a:spLocks/>
          </p:cNvSpPr>
          <p:nvPr/>
        </p:nvSpPr>
        <p:spPr>
          <a:xfrm>
            <a:off x="4074512" y="4657365"/>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0</a:t>
            </a:r>
            <a:r>
              <a:rPr lang="en-US" altLang="zh-CN" sz="1400" dirty="0">
                <a:solidFill>
                  <a:schemeClr val="tx1"/>
                </a:solidFill>
                <a:latin typeface="+mn-lt"/>
              </a:rPr>
              <a:t>, e</a:t>
            </a:r>
            <a:r>
              <a:rPr lang="en-US" altLang="zh-CN" sz="1400" baseline="-25000" dirty="0">
                <a:solidFill>
                  <a:schemeClr val="tx1"/>
                </a:solidFill>
                <a:latin typeface="+mn-lt"/>
              </a:rPr>
              <a:t>1</a:t>
            </a:r>
          </a:p>
        </p:txBody>
      </p:sp>
    </p:spTree>
    <p:extLst>
      <p:ext uri="{BB962C8B-B14F-4D97-AF65-F5344CB8AC3E}">
        <p14:creationId xmlns:p14="http://schemas.microsoft.com/office/powerpoint/2010/main" val="1164671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a:t>
            </a:r>
            <a:r>
              <a:rPr lang="zh-CN" altLang="en-US" dirty="0"/>
              <a:t> </a:t>
            </a:r>
            <a:r>
              <a:rPr lang="en-US" altLang="zh-CN" dirty="0"/>
              <a:t>DP</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5</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171822" y="3441860"/>
            <a:ext cx="8229600" cy="255847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CN" sz="1800" dirty="0"/>
          </a:p>
        </p:txBody>
      </p:sp>
      <p:pic>
        <p:nvPicPr>
          <p:cNvPr id="16" name="图片 15">
            <a:extLst>
              <a:ext uri="{FF2B5EF4-FFF2-40B4-BE49-F238E27FC236}">
                <a16:creationId xmlns:a16="http://schemas.microsoft.com/office/drawing/2014/main" id="{F6AB34D9-4438-734F-A586-BA30E0702FCF}"/>
              </a:ext>
            </a:extLst>
          </p:cNvPr>
          <p:cNvPicPr>
            <a:picLocks noChangeAspect="1"/>
          </p:cNvPicPr>
          <p:nvPr/>
        </p:nvPicPr>
        <p:blipFill>
          <a:blip r:embed="rId2"/>
          <a:stretch>
            <a:fillRect/>
          </a:stretch>
        </p:blipFill>
        <p:spPr>
          <a:xfrm>
            <a:off x="1701944" y="2961071"/>
            <a:ext cx="725007" cy="983938"/>
          </a:xfrm>
          <a:prstGeom prst="rect">
            <a:avLst/>
          </a:prstGeom>
        </p:spPr>
      </p:pic>
      <p:pic>
        <p:nvPicPr>
          <p:cNvPr id="17" name="图片 16">
            <a:extLst>
              <a:ext uri="{FF2B5EF4-FFF2-40B4-BE49-F238E27FC236}">
                <a16:creationId xmlns:a16="http://schemas.microsoft.com/office/drawing/2014/main" id="{A86D3997-FBF2-174F-BC32-FC6955F1AA2C}"/>
              </a:ext>
            </a:extLst>
          </p:cNvPr>
          <p:cNvPicPr>
            <a:picLocks noChangeAspect="1"/>
          </p:cNvPicPr>
          <p:nvPr/>
        </p:nvPicPr>
        <p:blipFill>
          <a:blip r:embed="rId3"/>
          <a:stretch>
            <a:fillRect/>
          </a:stretch>
        </p:blipFill>
        <p:spPr>
          <a:xfrm>
            <a:off x="5630516" y="2921236"/>
            <a:ext cx="756875" cy="1063609"/>
          </a:xfrm>
          <a:prstGeom prst="rect">
            <a:avLst/>
          </a:prstGeom>
        </p:spPr>
      </p:pic>
      <p:graphicFrame>
        <p:nvGraphicFramePr>
          <p:cNvPr id="23" name="表格 22">
            <a:extLst>
              <a:ext uri="{FF2B5EF4-FFF2-40B4-BE49-F238E27FC236}">
                <a16:creationId xmlns:a16="http://schemas.microsoft.com/office/drawing/2014/main" id="{7E6AC1AF-E637-CF42-8861-180466D1492E}"/>
              </a:ext>
            </a:extLst>
          </p:cNvPr>
          <p:cNvGraphicFramePr>
            <a:graphicFrameLocks noGrp="1"/>
          </p:cNvGraphicFramePr>
          <p:nvPr/>
        </p:nvGraphicFramePr>
        <p:xfrm>
          <a:off x="6891447" y="2238129"/>
          <a:ext cx="1996066" cy="1706880"/>
        </p:xfrm>
        <a:graphic>
          <a:graphicData uri="http://schemas.openxmlformats.org/drawingml/2006/table">
            <a:tbl>
              <a:tblPr firstRow="1" bandRow="1">
                <a:tableStyleId>{5C22544A-7EE6-4342-B048-85BDC9FD1C3A}</a:tableStyleId>
              </a:tblPr>
              <a:tblGrid>
                <a:gridCol w="998033">
                  <a:extLst>
                    <a:ext uri="{9D8B030D-6E8A-4147-A177-3AD203B41FA5}">
                      <a16:colId xmlns:a16="http://schemas.microsoft.com/office/drawing/2014/main" val="2502353561"/>
                    </a:ext>
                  </a:extLst>
                </a:gridCol>
                <a:gridCol w="998033">
                  <a:extLst>
                    <a:ext uri="{9D8B030D-6E8A-4147-A177-3AD203B41FA5}">
                      <a16:colId xmlns:a16="http://schemas.microsoft.com/office/drawing/2014/main" val="1930445365"/>
                    </a:ext>
                  </a:extLst>
                </a:gridCol>
              </a:tblGrid>
              <a:tr h="293613">
                <a:tc>
                  <a:txBody>
                    <a:bodyPr/>
                    <a:lstStyle/>
                    <a:p>
                      <a:pPr algn="ctr"/>
                      <a:r>
                        <a:rPr lang="en-US" altLang="zh-CN" sz="1600" dirty="0"/>
                        <a:t>Name</a:t>
                      </a:r>
                      <a:endParaRPr lang="zh-CN" altLang="en-US" sz="1600" dirty="0"/>
                    </a:p>
                  </a:txBody>
                  <a:tcPr/>
                </a:tc>
                <a:tc>
                  <a:txBody>
                    <a:bodyPr/>
                    <a:lstStyle/>
                    <a:p>
                      <a:pPr algn="ctr"/>
                      <a:r>
                        <a:rPr lang="en" altLang="zh-CN" sz="1800" b="0" i="0" kern="1200">
                          <a:solidFill>
                            <a:schemeClr val="lt1"/>
                          </a:solidFill>
                          <a:effectLst/>
                          <a:latin typeface="+mn-lt"/>
                          <a:ea typeface="+mn-ea"/>
                          <a:cs typeface="+mn-cs"/>
                        </a:rPr>
                        <a:t>Salary</a:t>
                      </a:r>
                      <a:endParaRPr lang="zh-CN" altLang="en-US" sz="1600" dirty="0"/>
                    </a:p>
                  </a:txBody>
                  <a:tcPr/>
                </a:tc>
                <a:extLst>
                  <a:ext uri="{0D108BD9-81ED-4DB2-BD59-A6C34878D82A}">
                    <a16:rowId xmlns:a16="http://schemas.microsoft.com/office/drawing/2014/main" val="1135486275"/>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t>Alice</a:t>
                      </a:r>
                      <a:endParaRPr lang="en-US" altLang="zh-CN" sz="1600" dirty="0"/>
                    </a:p>
                  </a:txBody>
                  <a:tcPr/>
                </a:tc>
                <a:tc>
                  <a:txBody>
                    <a:bodyPr/>
                    <a:lstStyle/>
                    <a:p>
                      <a:pPr algn="ctr"/>
                      <a:r>
                        <a:rPr lang="en-US" altLang="zh-CN" sz="1600" dirty="0"/>
                        <a:t>100</a:t>
                      </a:r>
                      <a:endParaRPr lang="zh-CN" altLang="en-US" sz="1600" dirty="0"/>
                    </a:p>
                  </a:txBody>
                  <a:tcPr/>
                </a:tc>
                <a:extLst>
                  <a:ext uri="{0D108BD9-81ED-4DB2-BD59-A6C34878D82A}">
                    <a16:rowId xmlns:a16="http://schemas.microsoft.com/office/drawing/2014/main" val="2243664522"/>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t>Bob</a:t>
                      </a:r>
                      <a:endParaRPr lang="zh-CN" altLang="en-US" sz="1600" baseline="30000" dirty="0"/>
                    </a:p>
                  </a:txBody>
                  <a:tcPr/>
                </a:tc>
                <a:tc>
                  <a:txBody>
                    <a:bodyPr/>
                    <a:lstStyle/>
                    <a:p>
                      <a:pPr algn="ctr"/>
                      <a:r>
                        <a:rPr lang="en-US" altLang="zh-CN" sz="1600" dirty="0"/>
                        <a:t>80</a:t>
                      </a:r>
                      <a:endParaRPr lang="zh-CN" altLang="en-US" sz="1600" dirty="0"/>
                    </a:p>
                  </a:txBody>
                  <a:tcPr/>
                </a:tc>
                <a:extLst>
                  <a:ext uri="{0D108BD9-81ED-4DB2-BD59-A6C34878D82A}">
                    <a16:rowId xmlns:a16="http://schemas.microsoft.com/office/drawing/2014/main" val="2050628708"/>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600" baseline="0"/>
                        <a:t>Brown</a:t>
                      </a:r>
                      <a:endParaRPr lang="zh-CN" altLang="en-US" sz="1600" baseline="0" dirty="0"/>
                    </a:p>
                  </a:txBody>
                  <a:tcPr/>
                </a:tc>
                <a:tc>
                  <a:txBody>
                    <a:bodyPr/>
                    <a:lstStyle/>
                    <a:p>
                      <a:pPr algn="ctr"/>
                      <a:r>
                        <a:rPr lang="en-US" altLang="zh-CN" sz="1600" dirty="0"/>
                        <a:t>200</a:t>
                      </a:r>
                      <a:endParaRPr lang="zh-CN" altLang="en-US" sz="1600" dirty="0"/>
                    </a:p>
                  </a:txBody>
                  <a:tcPr/>
                </a:tc>
                <a:extLst>
                  <a:ext uri="{0D108BD9-81ED-4DB2-BD59-A6C34878D82A}">
                    <a16:rowId xmlns:a16="http://schemas.microsoft.com/office/drawing/2014/main" val="321156974"/>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a:t>Tom</a:t>
                      </a:r>
                      <a:endParaRPr lang="zh-CN" altLang="en-US" sz="1600" baseline="0" dirty="0"/>
                    </a:p>
                  </a:txBody>
                  <a:tcPr/>
                </a:tc>
                <a:tc>
                  <a:txBody>
                    <a:bodyPr/>
                    <a:lstStyle/>
                    <a:p>
                      <a:pPr algn="ctr"/>
                      <a:r>
                        <a:rPr lang="en-US" altLang="zh-CN" sz="1600" dirty="0"/>
                        <a:t>120</a:t>
                      </a:r>
                      <a:endParaRPr lang="zh-CN" altLang="en-US" sz="1600" dirty="0"/>
                    </a:p>
                  </a:txBody>
                  <a:tcPr/>
                </a:tc>
                <a:extLst>
                  <a:ext uri="{0D108BD9-81ED-4DB2-BD59-A6C34878D82A}">
                    <a16:rowId xmlns:a16="http://schemas.microsoft.com/office/drawing/2014/main" val="1274960547"/>
                  </a:ext>
                </a:extLst>
              </a:tr>
            </a:tbl>
          </a:graphicData>
        </a:graphic>
      </p:graphicFrame>
      <p:cxnSp>
        <p:nvCxnSpPr>
          <p:cNvPr id="24" name="直线箭头连接符 23">
            <a:extLst>
              <a:ext uri="{FF2B5EF4-FFF2-40B4-BE49-F238E27FC236}">
                <a16:creationId xmlns:a16="http://schemas.microsoft.com/office/drawing/2014/main" id="{8113D2FE-6ADE-E04A-984F-EBFE376FD649}"/>
              </a:ext>
            </a:extLst>
          </p:cNvPr>
          <p:cNvCxnSpPr>
            <a:cxnSpLocks/>
          </p:cNvCxnSpPr>
          <p:nvPr/>
        </p:nvCxnSpPr>
        <p:spPr>
          <a:xfrm>
            <a:off x="2592600" y="2786190"/>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19">
            <a:extLst>
              <a:ext uri="{FF2B5EF4-FFF2-40B4-BE49-F238E27FC236}">
                <a16:creationId xmlns:a16="http://schemas.microsoft.com/office/drawing/2014/main" id="{7872062B-D282-974B-8780-B237197EAAFC}"/>
              </a:ext>
            </a:extLst>
          </p:cNvPr>
          <p:cNvSpPr/>
          <p:nvPr/>
        </p:nvSpPr>
        <p:spPr>
          <a:xfrm>
            <a:off x="2221743" y="2425452"/>
            <a:ext cx="3672407" cy="348878"/>
          </a:xfrm>
          <a:prstGeom prst="rect">
            <a:avLst/>
          </a:prstGeom>
        </p:spPr>
        <p:txBody>
          <a:bodyPr wrap="square">
            <a:spAutoFit/>
          </a:bodyPr>
          <a:lstStyle/>
          <a:p>
            <a:pPr algn="ctr"/>
            <a:r>
              <a:rPr lang="en-US" altLang="zh-CN" sz="1667" dirty="0">
                <a:latin typeface="Candara"/>
                <a:cs typeface="Candara"/>
              </a:rPr>
              <a:t>SUM(Salary)</a:t>
            </a:r>
            <a:endParaRPr lang="en-US" altLang="zh-CN" sz="1500" dirty="0">
              <a:latin typeface="Candara"/>
              <a:cs typeface="Candara"/>
            </a:endParaRPr>
          </a:p>
        </p:txBody>
      </p:sp>
      <p:cxnSp>
        <p:nvCxnSpPr>
          <p:cNvPr id="26" name="直线箭头连接符 25">
            <a:extLst>
              <a:ext uri="{FF2B5EF4-FFF2-40B4-BE49-F238E27FC236}">
                <a16:creationId xmlns:a16="http://schemas.microsoft.com/office/drawing/2014/main" id="{0E75C351-A8BC-4E43-B4F4-B15FA0CD9488}"/>
              </a:ext>
            </a:extLst>
          </p:cNvPr>
          <p:cNvCxnSpPr>
            <a:cxnSpLocks/>
          </p:cNvCxnSpPr>
          <p:nvPr/>
        </p:nvCxnSpPr>
        <p:spPr>
          <a:xfrm>
            <a:off x="2592600" y="3157392"/>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Rectangle 19">
            <a:extLst>
              <a:ext uri="{FF2B5EF4-FFF2-40B4-BE49-F238E27FC236}">
                <a16:creationId xmlns:a16="http://schemas.microsoft.com/office/drawing/2014/main" id="{83B048AC-911A-0545-9094-0896F0D0D9A5}"/>
              </a:ext>
            </a:extLst>
          </p:cNvPr>
          <p:cNvSpPr/>
          <p:nvPr/>
        </p:nvSpPr>
        <p:spPr>
          <a:xfrm>
            <a:off x="2592600" y="2808514"/>
            <a:ext cx="2930695" cy="348878"/>
          </a:xfrm>
          <a:prstGeom prst="rect">
            <a:avLst/>
          </a:prstGeom>
        </p:spPr>
        <p:txBody>
          <a:bodyPr wrap="square">
            <a:spAutoFit/>
          </a:bodyPr>
          <a:lstStyle/>
          <a:p>
            <a:pPr algn="ctr"/>
            <a:r>
              <a:rPr lang="en-US" altLang="zh-CN" sz="1667" dirty="0">
                <a:latin typeface="Candara"/>
                <a:cs typeface="Candara"/>
              </a:rPr>
              <a:t>~480</a:t>
            </a:r>
            <a:endParaRPr lang="en-US" altLang="zh-CN" sz="1500" dirty="0">
              <a:latin typeface="Candara"/>
              <a:cs typeface="Candara"/>
            </a:endParaRPr>
          </a:p>
        </p:txBody>
      </p:sp>
      <p:cxnSp>
        <p:nvCxnSpPr>
          <p:cNvPr id="12" name="直线箭头连接符 11">
            <a:extLst>
              <a:ext uri="{FF2B5EF4-FFF2-40B4-BE49-F238E27FC236}">
                <a16:creationId xmlns:a16="http://schemas.microsoft.com/office/drawing/2014/main" id="{E4382F3B-671C-C044-97EC-807DA4490A7E}"/>
              </a:ext>
            </a:extLst>
          </p:cNvPr>
          <p:cNvCxnSpPr>
            <a:cxnSpLocks/>
          </p:cNvCxnSpPr>
          <p:nvPr/>
        </p:nvCxnSpPr>
        <p:spPr>
          <a:xfrm>
            <a:off x="2592600" y="3593173"/>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9">
            <a:extLst>
              <a:ext uri="{FF2B5EF4-FFF2-40B4-BE49-F238E27FC236}">
                <a16:creationId xmlns:a16="http://schemas.microsoft.com/office/drawing/2014/main" id="{39A91DAA-DE4E-164C-8DDA-79F4C9FC2379}"/>
              </a:ext>
            </a:extLst>
          </p:cNvPr>
          <p:cNvSpPr/>
          <p:nvPr/>
        </p:nvSpPr>
        <p:spPr>
          <a:xfrm>
            <a:off x="2221743" y="3232435"/>
            <a:ext cx="3672407" cy="348878"/>
          </a:xfrm>
          <a:prstGeom prst="rect">
            <a:avLst/>
          </a:prstGeom>
        </p:spPr>
        <p:txBody>
          <a:bodyPr wrap="square">
            <a:spAutoFit/>
          </a:bodyPr>
          <a:lstStyle/>
          <a:p>
            <a:pPr algn="ctr"/>
            <a:r>
              <a:rPr lang="en-US" altLang="zh-CN" sz="1667" dirty="0">
                <a:latin typeface="Candara"/>
                <a:cs typeface="Candara"/>
              </a:rPr>
              <a:t>SUM(Salary) where Name != “Tom”</a:t>
            </a:r>
            <a:endParaRPr lang="en-US" altLang="zh-CN" sz="1500" dirty="0">
              <a:latin typeface="Candara"/>
              <a:cs typeface="Candara"/>
            </a:endParaRPr>
          </a:p>
        </p:txBody>
      </p:sp>
      <p:cxnSp>
        <p:nvCxnSpPr>
          <p:cNvPr id="15" name="直线箭头连接符 14">
            <a:extLst>
              <a:ext uri="{FF2B5EF4-FFF2-40B4-BE49-F238E27FC236}">
                <a16:creationId xmlns:a16="http://schemas.microsoft.com/office/drawing/2014/main" id="{5E5F86E2-5D98-EC4C-9CBD-B8B5010E5203}"/>
              </a:ext>
            </a:extLst>
          </p:cNvPr>
          <p:cNvCxnSpPr>
            <a:cxnSpLocks/>
          </p:cNvCxnSpPr>
          <p:nvPr/>
        </p:nvCxnSpPr>
        <p:spPr>
          <a:xfrm>
            <a:off x="2592600" y="3964375"/>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Rectangle 19">
            <a:extLst>
              <a:ext uri="{FF2B5EF4-FFF2-40B4-BE49-F238E27FC236}">
                <a16:creationId xmlns:a16="http://schemas.microsoft.com/office/drawing/2014/main" id="{49D58F42-D0CF-4E43-9786-386EC1F2196C}"/>
              </a:ext>
            </a:extLst>
          </p:cNvPr>
          <p:cNvSpPr/>
          <p:nvPr/>
        </p:nvSpPr>
        <p:spPr>
          <a:xfrm>
            <a:off x="2592600" y="3615497"/>
            <a:ext cx="2930695" cy="348878"/>
          </a:xfrm>
          <a:prstGeom prst="rect">
            <a:avLst/>
          </a:prstGeom>
        </p:spPr>
        <p:txBody>
          <a:bodyPr wrap="square">
            <a:spAutoFit/>
          </a:bodyPr>
          <a:lstStyle/>
          <a:p>
            <a:pPr algn="ctr"/>
            <a:r>
              <a:rPr lang="en-US" altLang="zh-CN" sz="1667" dirty="0">
                <a:latin typeface="Candara"/>
                <a:cs typeface="Candara"/>
              </a:rPr>
              <a:t>~480</a:t>
            </a:r>
            <a:endParaRPr lang="en-US" altLang="zh-CN" sz="1500" dirty="0">
              <a:latin typeface="Candara"/>
              <a:cs typeface="Candara"/>
            </a:endParaRPr>
          </a:p>
        </p:txBody>
      </p:sp>
      <p:sp>
        <p:nvSpPr>
          <p:cNvPr id="19" name="椭圆形标注 18">
            <a:extLst>
              <a:ext uri="{FF2B5EF4-FFF2-40B4-BE49-F238E27FC236}">
                <a16:creationId xmlns:a16="http://schemas.microsoft.com/office/drawing/2014/main" id="{F69B8702-635B-8D45-90B8-65F3F7AE2FF2}"/>
              </a:ext>
            </a:extLst>
          </p:cNvPr>
          <p:cNvSpPr/>
          <p:nvPr/>
        </p:nvSpPr>
        <p:spPr>
          <a:xfrm>
            <a:off x="15191" y="1930541"/>
            <a:ext cx="1944216" cy="855649"/>
          </a:xfrm>
          <a:prstGeom prst="wedgeEllipseCallout">
            <a:avLst>
              <a:gd name="adj1" fmla="val 46734"/>
              <a:gd name="adj2" fmla="val 814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a:t>
            </a:r>
            <a:endParaRPr kumimoji="1" lang="zh-CN" altLang="en-US" dirty="0">
              <a:solidFill>
                <a:schemeClr val="tx1"/>
              </a:solidFill>
            </a:endParaRPr>
          </a:p>
        </p:txBody>
      </p:sp>
    </p:spTree>
    <p:extLst>
      <p:ext uri="{BB962C8B-B14F-4D97-AF65-F5344CB8AC3E}">
        <p14:creationId xmlns:p14="http://schemas.microsoft.com/office/powerpoint/2010/main" val="410078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13" grpId="0"/>
      <p:bldP spid="18"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Review:</a:t>
            </a:r>
            <a:r>
              <a:rPr kumimoji="1" lang="zh-CN" altLang="en-US" sz="3200" dirty="0"/>
              <a:t> </a:t>
            </a:r>
            <a:r>
              <a:rPr kumimoji="1" lang="en-US" altLang="zh-CN" sz="3200" dirty="0"/>
              <a:t>Secret Sharing</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7213" y="1233895"/>
            <a:ext cx="4663414" cy="575892"/>
          </a:xfrm>
        </p:spPr>
        <p:txBody>
          <a:bodyPr>
            <a:normAutofit lnSpcReduction="10000"/>
          </a:bodyPr>
          <a:lstStyle/>
          <a:p>
            <a:pPr marL="0" indent="0">
              <a:lnSpc>
                <a:spcPct val="100000"/>
              </a:lnSpc>
              <a:spcBef>
                <a:spcPts val="0"/>
              </a:spcBef>
              <a:buNone/>
            </a:pPr>
            <a:r>
              <a:rPr kumimoji="1" lang="en-US" altLang="zh-CN" sz="1800" dirty="0">
                <a:solidFill>
                  <a:srgbClr val="C00000"/>
                </a:solidFill>
                <a:latin typeface="+mn-lt"/>
              </a:rPr>
              <a:t>Secret Reconstruction:</a:t>
            </a:r>
          </a:p>
          <a:p>
            <a:pPr marL="0" indent="0">
              <a:lnSpc>
                <a:spcPct val="100000"/>
              </a:lnSpc>
              <a:spcBef>
                <a:spcPts val="0"/>
              </a:spcBef>
              <a:buNone/>
            </a:pPr>
            <a:r>
              <a:rPr kumimoji="1" lang="en-US" altLang="zh-CN" sz="1600" b="0" dirty="0">
                <a:solidFill>
                  <a:schemeClr val="tx1"/>
                </a:solidFill>
                <a:latin typeface="+mn-lt"/>
              </a:rPr>
              <a:t>(under the assumption that no part will collude)</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6</a:t>
            </a:fld>
            <a:endParaRPr lang="zh-CN" altLang="en-US"/>
          </a:p>
        </p:txBody>
      </p:sp>
      <p:pic>
        <p:nvPicPr>
          <p:cNvPr id="6" name="图片 5">
            <a:extLst>
              <a:ext uri="{FF2B5EF4-FFF2-40B4-BE49-F238E27FC236}">
                <a16:creationId xmlns:a16="http://schemas.microsoft.com/office/drawing/2014/main" id="{4E79294A-18D8-4CB4-A2B2-B3F4C028D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200215"/>
            <a:ext cx="502968" cy="502968"/>
          </a:xfrm>
          <a:prstGeom prst="rect">
            <a:avLst/>
          </a:prstGeom>
        </p:spPr>
      </p:pic>
      <p:sp>
        <p:nvSpPr>
          <p:cNvPr id="7" name="内容占位符 2">
            <a:extLst>
              <a:ext uri="{FF2B5EF4-FFF2-40B4-BE49-F238E27FC236}">
                <a16:creationId xmlns:a16="http://schemas.microsoft.com/office/drawing/2014/main" id="{10F4E624-19C1-4807-81BE-0E413EA5C8B9}"/>
              </a:ext>
            </a:extLst>
          </p:cNvPr>
          <p:cNvSpPr txBox="1">
            <a:spLocks/>
          </p:cNvSpPr>
          <p:nvPr/>
        </p:nvSpPr>
        <p:spPr>
          <a:xfrm>
            <a:off x="1331640" y="2606016"/>
            <a:ext cx="1728192" cy="502968"/>
          </a:xfrm>
          <a:prstGeom prst="rect">
            <a:avLst/>
          </a:prstGeom>
          <a:solidFill>
            <a:srgbClr val="BE384B"/>
          </a:solidFill>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2000" b="0" dirty="0">
                <a:solidFill>
                  <a:schemeClr val="bg1"/>
                </a:solidFill>
                <a:latin typeface="+mn-lt"/>
              </a:rPr>
              <a:t>secret data </a:t>
            </a:r>
            <a:r>
              <a:rPr kumimoji="1" lang="en-US" altLang="zh-CN" sz="2000" dirty="0">
                <a:solidFill>
                  <a:schemeClr val="bg1"/>
                </a:solidFill>
                <a:latin typeface="+mn-lt"/>
              </a:rPr>
              <a:t>S</a:t>
            </a:r>
            <a:endParaRPr kumimoji="1" lang="en" altLang="zh-CN" sz="2000" dirty="0">
              <a:solidFill>
                <a:schemeClr val="bg1"/>
              </a:solidFill>
              <a:latin typeface="+mn-lt"/>
            </a:endParaRPr>
          </a:p>
        </p:txBody>
      </p:sp>
      <p:sp>
        <p:nvSpPr>
          <p:cNvPr id="8" name="内容占位符 2">
            <a:extLst>
              <a:ext uri="{FF2B5EF4-FFF2-40B4-BE49-F238E27FC236}">
                <a16:creationId xmlns:a16="http://schemas.microsoft.com/office/drawing/2014/main" id="{706A742B-261A-470F-A754-4B9AA0BD8354}"/>
              </a:ext>
            </a:extLst>
          </p:cNvPr>
          <p:cNvSpPr txBox="1">
            <a:spLocks/>
          </p:cNvSpPr>
          <p:nvPr/>
        </p:nvSpPr>
        <p:spPr>
          <a:xfrm>
            <a:off x="1295092" y="3602174"/>
            <a:ext cx="1872208" cy="504056"/>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secret owner</a:t>
            </a:r>
            <a:endParaRPr kumimoji="1" lang="en" altLang="zh-CN" sz="1800" dirty="0">
              <a:latin typeface="+mn-lt"/>
            </a:endParaRPr>
          </a:p>
        </p:txBody>
      </p:sp>
      <p:pic>
        <p:nvPicPr>
          <p:cNvPr id="9" name="图片 8">
            <a:extLst>
              <a:ext uri="{FF2B5EF4-FFF2-40B4-BE49-F238E27FC236}">
                <a16:creationId xmlns:a16="http://schemas.microsoft.com/office/drawing/2014/main" id="{65FA95E0-B01C-4D26-A572-18304530E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1487697"/>
            <a:ext cx="502968" cy="502968"/>
          </a:xfrm>
          <a:prstGeom prst="rect">
            <a:avLst/>
          </a:prstGeom>
        </p:spPr>
      </p:pic>
      <p:sp>
        <p:nvSpPr>
          <p:cNvPr id="10" name="内容占位符 2">
            <a:extLst>
              <a:ext uri="{FF2B5EF4-FFF2-40B4-BE49-F238E27FC236}">
                <a16:creationId xmlns:a16="http://schemas.microsoft.com/office/drawing/2014/main" id="{5498EDB5-130A-4D27-8FF0-60AAFCF57BA9}"/>
              </a:ext>
            </a:extLst>
          </p:cNvPr>
          <p:cNvSpPr txBox="1">
            <a:spLocks/>
          </p:cNvSpPr>
          <p:nvPr/>
        </p:nvSpPr>
        <p:spPr>
          <a:xfrm>
            <a:off x="5874522" y="1890367"/>
            <a:ext cx="849782"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1</a:t>
            </a:r>
            <a:endParaRPr kumimoji="1" lang="en" altLang="zh-CN" sz="1800" dirty="0">
              <a:latin typeface="+mn-lt"/>
            </a:endParaRPr>
          </a:p>
        </p:txBody>
      </p:sp>
      <p:cxnSp>
        <p:nvCxnSpPr>
          <p:cNvPr id="12" name="直接箭头连接符 11">
            <a:extLst>
              <a:ext uri="{FF2B5EF4-FFF2-40B4-BE49-F238E27FC236}">
                <a16:creationId xmlns:a16="http://schemas.microsoft.com/office/drawing/2014/main" id="{7EBD4152-5491-4BF1-8222-9E3FC14F4389}"/>
              </a:ext>
            </a:extLst>
          </p:cNvPr>
          <p:cNvCxnSpPr>
            <a:cxnSpLocks/>
            <a:stCxn id="7" idx="3"/>
            <a:endCxn id="9" idx="1"/>
          </p:cNvCxnSpPr>
          <p:nvPr/>
        </p:nvCxnSpPr>
        <p:spPr>
          <a:xfrm flipV="1">
            <a:off x="3059832" y="1739181"/>
            <a:ext cx="2978612" cy="1118319"/>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内容占位符 2">
            <a:extLst>
              <a:ext uri="{FF2B5EF4-FFF2-40B4-BE49-F238E27FC236}">
                <a16:creationId xmlns:a16="http://schemas.microsoft.com/office/drawing/2014/main" id="{C5F84AFD-5737-4571-826B-070948F9DAF6}"/>
              </a:ext>
            </a:extLst>
          </p:cNvPr>
          <p:cNvSpPr txBox="1">
            <a:spLocks/>
          </p:cNvSpPr>
          <p:nvPr/>
        </p:nvSpPr>
        <p:spPr>
          <a:xfrm rot="20391546">
            <a:off x="4045106" y="1964156"/>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1</a:t>
            </a:r>
            <a:endParaRPr kumimoji="1" lang="en" altLang="zh-CN" sz="1600" dirty="0">
              <a:latin typeface="+mn-lt"/>
            </a:endParaRPr>
          </a:p>
        </p:txBody>
      </p:sp>
      <p:pic>
        <p:nvPicPr>
          <p:cNvPr id="18" name="图片 17">
            <a:extLst>
              <a:ext uri="{FF2B5EF4-FFF2-40B4-BE49-F238E27FC236}">
                <a16:creationId xmlns:a16="http://schemas.microsoft.com/office/drawing/2014/main" id="{7E8DD912-C57B-4AA4-9BAC-54F080578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2437301"/>
            <a:ext cx="502968" cy="502968"/>
          </a:xfrm>
          <a:prstGeom prst="rect">
            <a:avLst/>
          </a:prstGeom>
        </p:spPr>
      </p:pic>
      <p:sp>
        <p:nvSpPr>
          <p:cNvPr id="19" name="内容占位符 2">
            <a:extLst>
              <a:ext uri="{FF2B5EF4-FFF2-40B4-BE49-F238E27FC236}">
                <a16:creationId xmlns:a16="http://schemas.microsoft.com/office/drawing/2014/main" id="{2406B767-AE64-4D92-BA32-86FE7F71F53E}"/>
              </a:ext>
            </a:extLst>
          </p:cNvPr>
          <p:cNvSpPr txBox="1">
            <a:spLocks/>
          </p:cNvSpPr>
          <p:nvPr/>
        </p:nvSpPr>
        <p:spPr>
          <a:xfrm>
            <a:off x="5827998" y="2838346"/>
            <a:ext cx="933398"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2</a:t>
            </a:r>
            <a:endParaRPr kumimoji="1" lang="en" altLang="zh-CN" sz="1800" dirty="0">
              <a:latin typeface="+mn-lt"/>
            </a:endParaRPr>
          </a:p>
        </p:txBody>
      </p:sp>
      <p:pic>
        <p:nvPicPr>
          <p:cNvPr id="20" name="图片 19">
            <a:extLst>
              <a:ext uri="{FF2B5EF4-FFF2-40B4-BE49-F238E27FC236}">
                <a16:creationId xmlns:a16="http://schemas.microsoft.com/office/drawing/2014/main" id="{2C59950B-71C6-4E22-A18D-7BE7E4281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3386905"/>
            <a:ext cx="502968" cy="502968"/>
          </a:xfrm>
          <a:prstGeom prst="rect">
            <a:avLst/>
          </a:prstGeom>
        </p:spPr>
      </p:pic>
      <p:sp>
        <p:nvSpPr>
          <p:cNvPr id="21" name="内容占位符 2">
            <a:extLst>
              <a:ext uri="{FF2B5EF4-FFF2-40B4-BE49-F238E27FC236}">
                <a16:creationId xmlns:a16="http://schemas.microsoft.com/office/drawing/2014/main" id="{CDC6A1AC-9B40-4FE3-8ED9-1FC1CCDAF45F}"/>
              </a:ext>
            </a:extLst>
          </p:cNvPr>
          <p:cNvSpPr txBox="1">
            <a:spLocks/>
          </p:cNvSpPr>
          <p:nvPr/>
        </p:nvSpPr>
        <p:spPr>
          <a:xfrm>
            <a:off x="5838475" y="3795522"/>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3</a:t>
            </a:r>
            <a:endParaRPr kumimoji="1" lang="en" altLang="zh-CN" sz="1800" dirty="0">
              <a:latin typeface="+mn-lt"/>
            </a:endParaRPr>
          </a:p>
        </p:txBody>
      </p:sp>
      <p:pic>
        <p:nvPicPr>
          <p:cNvPr id="22" name="图片 21">
            <a:extLst>
              <a:ext uri="{FF2B5EF4-FFF2-40B4-BE49-F238E27FC236}">
                <a16:creationId xmlns:a16="http://schemas.microsoft.com/office/drawing/2014/main" id="{08F59092-0E07-4D42-8451-EC574B938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2195" y="4837176"/>
            <a:ext cx="502968" cy="502968"/>
          </a:xfrm>
          <a:prstGeom prst="rect">
            <a:avLst/>
          </a:prstGeom>
        </p:spPr>
      </p:pic>
      <p:sp>
        <p:nvSpPr>
          <p:cNvPr id="23" name="内容占位符 2">
            <a:extLst>
              <a:ext uri="{FF2B5EF4-FFF2-40B4-BE49-F238E27FC236}">
                <a16:creationId xmlns:a16="http://schemas.microsoft.com/office/drawing/2014/main" id="{490384C9-2C1A-4EFC-BD27-A99A0196FA50}"/>
              </a:ext>
            </a:extLst>
          </p:cNvPr>
          <p:cNvSpPr txBox="1">
            <a:spLocks/>
          </p:cNvSpPr>
          <p:nvPr/>
        </p:nvSpPr>
        <p:spPr>
          <a:xfrm>
            <a:off x="5857362" y="5272447"/>
            <a:ext cx="89263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n</a:t>
            </a:r>
            <a:endParaRPr kumimoji="1" lang="en" altLang="zh-CN" sz="1800" dirty="0">
              <a:latin typeface="+mn-lt"/>
            </a:endParaRPr>
          </a:p>
        </p:txBody>
      </p:sp>
      <p:cxnSp>
        <p:nvCxnSpPr>
          <p:cNvPr id="25" name="直接箭头连接符 24">
            <a:extLst>
              <a:ext uri="{FF2B5EF4-FFF2-40B4-BE49-F238E27FC236}">
                <a16:creationId xmlns:a16="http://schemas.microsoft.com/office/drawing/2014/main" id="{08E3978F-C241-4748-8D65-531F5B4506A8}"/>
              </a:ext>
            </a:extLst>
          </p:cNvPr>
          <p:cNvCxnSpPr>
            <a:cxnSpLocks/>
            <a:stCxn id="7" idx="3"/>
            <a:endCxn id="20" idx="1"/>
          </p:cNvCxnSpPr>
          <p:nvPr/>
        </p:nvCxnSpPr>
        <p:spPr>
          <a:xfrm>
            <a:off x="3059832" y="2857500"/>
            <a:ext cx="2978612" cy="780889"/>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C774C097-9D5E-4EB0-8A79-7197DB9F73CE}"/>
              </a:ext>
            </a:extLst>
          </p:cNvPr>
          <p:cNvCxnSpPr>
            <a:cxnSpLocks/>
            <a:stCxn id="7" idx="3"/>
          </p:cNvCxnSpPr>
          <p:nvPr/>
        </p:nvCxnSpPr>
        <p:spPr>
          <a:xfrm>
            <a:off x="3059832" y="2857500"/>
            <a:ext cx="2916870" cy="1623605"/>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内容占位符 2">
            <a:extLst>
              <a:ext uri="{FF2B5EF4-FFF2-40B4-BE49-F238E27FC236}">
                <a16:creationId xmlns:a16="http://schemas.microsoft.com/office/drawing/2014/main" id="{EF2701DA-5C13-4F8D-BCED-72417CF94F1D}"/>
              </a:ext>
            </a:extLst>
          </p:cNvPr>
          <p:cNvSpPr txBox="1">
            <a:spLocks/>
          </p:cNvSpPr>
          <p:nvPr/>
        </p:nvSpPr>
        <p:spPr>
          <a:xfrm rot="911882">
            <a:off x="4269577" y="2980535"/>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3</a:t>
            </a:r>
            <a:endParaRPr kumimoji="1" lang="en" altLang="zh-CN" sz="1600" dirty="0">
              <a:latin typeface="+mn-lt"/>
            </a:endParaRPr>
          </a:p>
        </p:txBody>
      </p:sp>
      <p:sp>
        <p:nvSpPr>
          <p:cNvPr id="36" name="内容占位符 2">
            <a:extLst>
              <a:ext uri="{FF2B5EF4-FFF2-40B4-BE49-F238E27FC236}">
                <a16:creationId xmlns:a16="http://schemas.microsoft.com/office/drawing/2014/main" id="{C7E9AC2D-37A9-4854-8BD5-54AD64B2CF4B}"/>
              </a:ext>
            </a:extLst>
          </p:cNvPr>
          <p:cNvSpPr txBox="1">
            <a:spLocks/>
          </p:cNvSpPr>
          <p:nvPr/>
        </p:nvSpPr>
        <p:spPr>
          <a:xfrm rot="1760798">
            <a:off x="4194164" y="3406564"/>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k</a:t>
            </a:r>
            <a:endParaRPr kumimoji="1" lang="en" altLang="zh-CN" sz="1600" dirty="0">
              <a:latin typeface="+mn-lt"/>
            </a:endParaRPr>
          </a:p>
        </p:txBody>
      </p:sp>
      <p:sp>
        <p:nvSpPr>
          <p:cNvPr id="39" name="内容占位符 2">
            <a:extLst>
              <a:ext uri="{FF2B5EF4-FFF2-40B4-BE49-F238E27FC236}">
                <a16:creationId xmlns:a16="http://schemas.microsoft.com/office/drawing/2014/main" id="{615DE33E-B2FB-4F0D-92CA-312A137B1225}"/>
              </a:ext>
            </a:extLst>
          </p:cNvPr>
          <p:cNvSpPr txBox="1">
            <a:spLocks/>
          </p:cNvSpPr>
          <p:nvPr/>
        </p:nvSpPr>
        <p:spPr>
          <a:xfrm>
            <a:off x="5848830" y="4244963"/>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t>
            </a:r>
            <a:endParaRPr kumimoji="1" lang="en" altLang="zh-CN" sz="1800" dirty="0">
              <a:latin typeface="+mn-lt"/>
            </a:endParaRPr>
          </a:p>
        </p:txBody>
      </p:sp>
      <p:sp>
        <p:nvSpPr>
          <p:cNvPr id="5" name="对话气泡: 矩形 4">
            <a:extLst>
              <a:ext uri="{FF2B5EF4-FFF2-40B4-BE49-F238E27FC236}">
                <a16:creationId xmlns:a16="http://schemas.microsoft.com/office/drawing/2014/main" id="{52583336-D4EC-4B61-BB9E-85DC991DDCC2}"/>
              </a:ext>
            </a:extLst>
          </p:cNvPr>
          <p:cNvSpPr/>
          <p:nvPr/>
        </p:nvSpPr>
        <p:spPr>
          <a:xfrm>
            <a:off x="7241073" y="1013942"/>
            <a:ext cx="1750510" cy="1047197"/>
          </a:xfrm>
          <a:prstGeom prst="wedgeRectCallout">
            <a:avLst>
              <a:gd name="adj1" fmla="val -87212"/>
              <a:gd name="adj2" fmla="val 3203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Each part cannot learn the secret </a:t>
            </a:r>
            <a:r>
              <a:rPr lang="en-US" altLang="zh-CN" b="1" dirty="0"/>
              <a:t>S</a:t>
            </a:r>
            <a:endParaRPr lang="zh-CN" altLang="en-US" b="1" dirty="0"/>
          </a:p>
        </p:txBody>
      </p:sp>
      <p:sp>
        <p:nvSpPr>
          <p:cNvPr id="26" name="内容占位符 2">
            <a:extLst>
              <a:ext uri="{FF2B5EF4-FFF2-40B4-BE49-F238E27FC236}">
                <a16:creationId xmlns:a16="http://schemas.microsoft.com/office/drawing/2014/main" id="{257EFD9A-E68E-4949-9ADE-31A79BC1F7E2}"/>
              </a:ext>
            </a:extLst>
          </p:cNvPr>
          <p:cNvSpPr txBox="1">
            <a:spLocks/>
          </p:cNvSpPr>
          <p:nvPr/>
        </p:nvSpPr>
        <p:spPr>
          <a:xfrm>
            <a:off x="237838" y="4103842"/>
            <a:ext cx="4104456" cy="85548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kumimoji="1" lang="en-US" altLang="zh-CN" sz="1800" b="0" dirty="0">
                <a:latin typeface="+mn-lt"/>
              </a:rPr>
              <a:t>Lagrange Interpolation</a:t>
            </a:r>
            <a:endParaRPr kumimoji="1" lang="en" altLang="zh-CN" sz="1800" baseline="30000" dirty="0">
              <a:latin typeface="+mn-lt"/>
            </a:endParaRPr>
          </a:p>
        </p:txBody>
      </p:sp>
    </p:spTree>
    <p:extLst>
      <p:ext uri="{BB962C8B-B14F-4D97-AF65-F5344CB8AC3E}">
        <p14:creationId xmlns:p14="http://schemas.microsoft.com/office/powerpoint/2010/main" val="40854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Review:</a:t>
            </a:r>
            <a:r>
              <a:rPr kumimoji="1" lang="zh-CN" altLang="en-US" sz="3200" dirty="0"/>
              <a:t> </a:t>
            </a:r>
            <a:r>
              <a:rPr kumimoji="1" lang="en-US" altLang="zh-CN" sz="3200" dirty="0"/>
              <a:t>MPC,</a:t>
            </a:r>
            <a:r>
              <a:rPr kumimoji="1" lang="zh-CN" altLang="en-US" sz="3200" dirty="0"/>
              <a:t> </a:t>
            </a:r>
            <a:r>
              <a:rPr kumimoji="1" lang="en-US" altLang="zh-CN" sz="3200" dirty="0"/>
              <a:t>the</a:t>
            </a:r>
            <a:r>
              <a:rPr kumimoji="1" lang="zh-CN" altLang="en-US" sz="3200" dirty="0"/>
              <a:t> </a:t>
            </a:r>
            <a:r>
              <a:rPr kumimoji="1" lang="en-US" altLang="zh-CN" sz="3200" dirty="0"/>
              <a:t>Millionaire Problem</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7</a:t>
            </a:fld>
            <a:endParaRPr lang="zh-CN" altLang="en-US"/>
          </a:p>
        </p:txBody>
      </p:sp>
      <p:pic>
        <p:nvPicPr>
          <p:cNvPr id="5" name="图片 4">
            <a:extLst>
              <a:ext uri="{FF2B5EF4-FFF2-40B4-BE49-F238E27FC236}">
                <a16:creationId xmlns:a16="http://schemas.microsoft.com/office/drawing/2014/main" id="{AD6AFED3-AF8C-45B0-8E46-0A7CBB653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387093"/>
            <a:ext cx="720000" cy="720000"/>
          </a:xfrm>
          <a:prstGeom prst="rect">
            <a:avLst/>
          </a:prstGeom>
        </p:spPr>
      </p:pic>
      <p:pic>
        <p:nvPicPr>
          <p:cNvPr id="6" name="图片 5">
            <a:extLst>
              <a:ext uri="{FF2B5EF4-FFF2-40B4-BE49-F238E27FC236}">
                <a16:creationId xmlns:a16="http://schemas.microsoft.com/office/drawing/2014/main" id="{6A221FEB-37E8-4A6D-AD37-0B2CB4173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8182" y="1383486"/>
            <a:ext cx="720000" cy="720000"/>
          </a:xfrm>
          <a:prstGeom prst="rect">
            <a:avLst/>
          </a:prstGeom>
        </p:spPr>
      </p:pic>
      <p:sp>
        <p:nvSpPr>
          <p:cNvPr id="8" name="内容占位符 2">
            <a:extLst>
              <a:ext uri="{FF2B5EF4-FFF2-40B4-BE49-F238E27FC236}">
                <a16:creationId xmlns:a16="http://schemas.microsoft.com/office/drawing/2014/main" id="{1B459EF5-DA88-4477-80D6-A9501A56D253}"/>
              </a:ext>
            </a:extLst>
          </p:cNvPr>
          <p:cNvSpPr txBox="1">
            <a:spLocks/>
          </p:cNvSpPr>
          <p:nvPr/>
        </p:nvSpPr>
        <p:spPr>
          <a:xfrm>
            <a:off x="1835696" y="1980487"/>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9" name="内容占位符 2">
            <a:extLst>
              <a:ext uri="{FF2B5EF4-FFF2-40B4-BE49-F238E27FC236}">
                <a16:creationId xmlns:a16="http://schemas.microsoft.com/office/drawing/2014/main" id="{DB8A9369-6A00-4CDE-9C9B-70719F87439A}"/>
              </a:ext>
            </a:extLst>
          </p:cNvPr>
          <p:cNvSpPr txBox="1">
            <a:spLocks/>
          </p:cNvSpPr>
          <p:nvPr/>
        </p:nvSpPr>
        <p:spPr>
          <a:xfrm>
            <a:off x="6278182" y="1965372"/>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
        <p:nvSpPr>
          <p:cNvPr id="10" name="内容占位符 2">
            <a:extLst>
              <a:ext uri="{FF2B5EF4-FFF2-40B4-BE49-F238E27FC236}">
                <a16:creationId xmlns:a16="http://schemas.microsoft.com/office/drawing/2014/main" id="{D69E5C70-D6BE-4A82-9E5B-BF4CC623F909}"/>
              </a:ext>
            </a:extLst>
          </p:cNvPr>
          <p:cNvSpPr txBox="1">
            <a:spLocks/>
          </p:cNvSpPr>
          <p:nvPr/>
        </p:nvSpPr>
        <p:spPr>
          <a:xfrm>
            <a:off x="447848" y="2384181"/>
            <a:ext cx="3368056" cy="908969"/>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rPr>
              <a:t>Chose</a:t>
            </a:r>
            <a:r>
              <a:rPr kumimoji="1" lang="zh-CN" altLang="en-US" sz="1400" dirty="0">
                <a:latin typeface="+mn-lt"/>
              </a:rPr>
              <a:t> </a:t>
            </a:r>
            <a:r>
              <a:rPr kumimoji="1" lang="en-US" altLang="zh-CN" sz="1400" dirty="0">
                <a:latin typeface="+mn-lt"/>
              </a:rPr>
              <a:t>a</a:t>
            </a:r>
            <a:r>
              <a:rPr kumimoji="1" lang="zh-CN" altLang="en-US" sz="1400" dirty="0">
                <a:latin typeface="+mn-lt"/>
              </a:rPr>
              <a:t> </a:t>
            </a:r>
            <a:r>
              <a:rPr kumimoji="1" lang="en-US" altLang="zh-CN" sz="1400" dirty="0">
                <a:latin typeface="+mn-lt"/>
              </a:rPr>
              <a:t>random</a:t>
            </a:r>
            <a:r>
              <a:rPr kumimoji="1" lang="zh-CN" altLang="en-US" sz="1400" dirty="0">
                <a:latin typeface="+mn-lt"/>
              </a:rPr>
              <a:t> </a:t>
            </a:r>
            <a:r>
              <a:rPr kumimoji="1" lang="en-US" altLang="zh-CN" sz="1400" dirty="0">
                <a:latin typeface="+mn-lt"/>
              </a:rPr>
              <a:t>big</a:t>
            </a:r>
            <a:r>
              <a:rPr kumimoji="1" lang="zh-CN" altLang="en-US" sz="1400" dirty="0">
                <a:latin typeface="+mn-lt"/>
              </a:rPr>
              <a:t> </a:t>
            </a:r>
            <a:r>
              <a:rPr kumimoji="1" lang="en-US" altLang="zh-CN" sz="1400" dirty="0">
                <a:latin typeface="+mn-lt"/>
              </a:rPr>
              <a:t>integer</a:t>
            </a:r>
            <a:r>
              <a:rPr kumimoji="1" lang="zh-CN" altLang="en-US" sz="1400" dirty="0">
                <a:latin typeface="+mn-lt"/>
              </a:rPr>
              <a:t> </a:t>
            </a:r>
            <a:r>
              <a:rPr kumimoji="1" lang="en-US" altLang="zh-CN" sz="1400" dirty="0">
                <a:latin typeface="+mn-lt"/>
              </a:rPr>
              <a:t>x</a:t>
            </a:r>
          </a:p>
          <a:p>
            <a:pPr lvl="1"/>
            <a:r>
              <a:rPr kumimoji="1" lang="en-US" altLang="zh-CN" sz="1400" dirty="0">
                <a:latin typeface="+mn-lt"/>
              </a:rPr>
              <a:t>K</a:t>
            </a:r>
            <a:r>
              <a:rPr kumimoji="1" lang="zh-CN" altLang="en-US" sz="1400" dirty="0">
                <a:latin typeface="+mn-lt"/>
              </a:rPr>
              <a:t> </a:t>
            </a:r>
            <a:r>
              <a:rPr kumimoji="1" lang="en-US" altLang="zh-CN" sz="1400" dirty="0">
                <a:latin typeface="+mn-lt"/>
              </a:rPr>
              <a:t>=</a:t>
            </a:r>
            <a:r>
              <a:rPr kumimoji="1" lang="zh-CN" altLang="en-US" sz="1400" dirty="0">
                <a:latin typeface="+mn-lt"/>
              </a:rPr>
              <a:t> </a:t>
            </a:r>
            <a:r>
              <a:rPr kumimoji="1" lang="en-US" altLang="zh-CN" sz="1400" dirty="0">
                <a:latin typeface="+mn-lt"/>
              </a:rPr>
              <a:t>enc{</a:t>
            </a:r>
            <a:r>
              <a:rPr kumimoji="1" lang="en-US" altLang="zh-CN" sz="1400" dirty="0" err="1">
                <a:latin typeface="+mn-lt"/>
              </a:rPr>
              <a:t>Key</a:t>
            </a:r>
            <a:r>
              <a:rPr kumimoji="1" lang="en-US" altLang="zh-CN" sz="1400" baseline="-25000" dirty="0" err="1">
                <a:latin typeface="+mn-lt"/>
              </a:rPr>
              <a:t>pub</a:t>
            </a:r>
            <a:r>
              <a:rPr kumimoji="1" lang="zh-CN" altLang="en-US" sz="1400" dirty="0">
                <a:latin typeface="+mn-lt"/>
              </a:rPr>
              <a:t> </a:t>
            </a:r>
            <a:r>
              <a:rPr kumimoji="1" lang="en-US" altLang="zh-CN" sz="1400" dirty="0">
                <a:latin typeface="+mn-lt"/>
              </a:rPr>
              <a:t>of</a:t>
            </a:r>
            <a:r>
              <a:rPr kumimoji="1" lang="zh-CN" altLang="en-US" sz="1400" dirty="0">
                <a:latin typeface="+mn-lt"/>
              </a:rPr>
              <a:t> </a:t>
            </a:r>
            <a:r>
              <a:rPr kumimoji="1" lang="en-US" altLang="zh-CN" sz="1400" dirty="0">
                <a:latin typeface="+mn-lt"/>
              </a:rPr>
              <a:t>Bob,</a:t>
            </a:r>
            <a:r>
              <a:rPr kumimoji="1" lang="zh-CN" altLang="en-US" sz="1400" dirty="0">
                <a:latin typeface="+mn-lt"/>
              </a:rPr>
              <a:t> </a:t>
            </a:r>
            <a:r>
              <a:rPr kumimoji="1" lang="en-US" altLang="zh-CN" sz="1400" dirty="0">
                <a:latin typeface="+mn-lt"/>
              </a:rPr>
              <a:t>x}</a:t>
            </a:r>
          </a:p>
        </p:txBody>
      </p:sp>
      <p:sp>
        <p:nvSpPr>
          <p:cNvPr id="11" name="内容占位符 2">
            <a:extLst>
              <a:ext uri="{FF2B5EF4-FFF2-40B4-BE49-F238E27FC236}">
                <a16:creationId xmlns:a16="http://schemas.microsoft.com/office/drawing/2014/main" id="{9BAA22A6-4F0E-4F80-9C1A-D7CEBDD81600}"/>
              </a:ext>
            </a:extLst>
          </p:cNvPr>
          <p:cNvSpPr txBox="1">
            <a:spLocks/>
          </p:cNvSpPr>
          <p:nvPr/>
        </p:nvSpPr>
        <p:spPr>
          <a:xfrm>
            <a:off x="5546757" y="2663630"/>
            <a:ext cx="3368056" cy="2055101"/>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rPr>
              <a:t>Decrypt</a:t>
            </a:r>
            <a:r>
              <a:rPr kumimoji="1" lang="zh-CN" altLang="en-US" sz="1400" dirty="0">
                <a:latin typeface="+mn-lt"/>
              </a:rPr>
              <a:t> </a:t>
            </a:r>
            <a:r>
              <a:rPr kumimoji="1" lang="en-US" altLang="zh-CN" sz="1400" dirty="0">
                <a:latin typeface="+mn-lt"/>
              </a:rPr>
              <a:t>with</a:t>
            </a:r>
            <a:r>
              <a:rPr kumimoji="1" lang="zh-CN" altLang="en-US" sz="1400" dirty="0">
                <a:latin typeface="+mn-lt"/>
              </a:rPr>
              <a:t> </a:t>
            </a:r>
            <a:r>
              <a:rPr kumimoji="1" lang="en-US" altLang="zh-CN" sz="1400" dirty="0" err="1">
                <a:latin typeface="+mn-lt"/>
              </a:rPr>
              <a:t>Key</a:t>
            </a:r>
            <a:r>
              <a:rPr kumimoji="1" lang="en-US" altLang="zh-CN" sz="1400" baseline="-25000" dirty="0" err="1">
                <a:latin typeface="+mn-lt"/>
              </a:rPr>
              <a:t>prv</a:t>
            </a:r>
            <a:r>
              <a:rPr kumimoji="1" lang="zh-CN" altLang="en-US" sz="1400" dirty="0">
                <a:latin typeface="+mn-lt"/>
              </a:rPr>
              <a:t> </a:t>
            </a:r>
            <a:r>
              <a:rPr kumimoji="1" lang="en-US" altLang="zh-CN" sz="1400" dirty="0">
                <a:latin typeface="+mn-lt"/>
              </a:rPr>
              <a:t>of</a:t>
            </a:r>
            <a:r>
              <a:rPr kumimoji="1" lang="zh-CN" altLang="en-US" sz="1400" dirty="0">
                <a:latin typeface="+mn-lt"/>
              </a:rPr>
              <a:t> </a:t>
            </a:r>
            <a:r>
              <a:rPr kumimoji="1" lang="en-US" altLang="zh-CN" sz="1400" dirty="0">
                <a:latin typeface="+mn-lt"/>
              </a:rPr>
              <a:t>Bob ten</a:t>
            </a:r>
            <a:r>
              <a:rPr kumimoji="1" lang="zh-CN" altLang="en-US" sz="1400" dirty="0">
                <a:latin typeface="+mn-lt"/>
              </a:rPr>
              <a:t> </a:t>
            </a:r>
            <a:r>
              <a:rPr kumimoji="1" lang="en-US" altLang="zh-CN" sz="1400" dirty="0">
                <a:latin typeface="+mn-lt"/>
              </a:rPr>
              <a:t>number:</a:t>
            </a:r>
            <a:r>
              <a:rPr kumimoji="1" lang="zh-CN" altLang="en-US" sz="1400" dirty="0">
                <a:latin typeface="+mn-lt"/>
              </a:rPr>
              <a:t> </a:t>
            </a:r>
            <a:r>
              <a:rPr kumimoji="1" lang="en-US" altLang="zh-CN" sz="1400" dirty="0">
                <a:latin typeface="+mn-lt"/>
              </a:rPr>
              <a:t>c+1,</a:t>
            </a:r>
            <a:r>
              <a:rPr kumimoji="1" lang="zh-CN" altLang="en-US" sz="1400" dirty="0">
                <a:latin typeface="+mn-lt"/>
              </a:rPr>
              <a:t> </a:t>
            </a:r>
            <a:r>
              <a:rPr kumimoji="1" lang="en-US" altLang="zh-CN" sz="1400" dirty="0">
                <a:latin typeface="+mn-lt"/>
              </a:rPr>
              <a:t>c+2...c+10,</a:t>
            </a:r>
            <a:r>
              <a:rPr kumimoji="1" lang="zh-CN" altLang="en-US" sz="1400" dirty="0">
                <a:latin typeface="+mn-lt"/>
              </a:rPr>
              <a:t> </a:t>
            </a:r>
            <a:r>
              <a:rPr kumimoji="1" lang="en-US" altLang="zh-CN" sz="1400" dirty="0">
                <a:latin typeface="+mn-lt"/>
              </a:rPr>
              <a:t>get</a:t>
            </a:r>
            <a:r>
              <a:rPr kumimoji="1" lang="zh-CN" altLang="en-US" sz="1400" dirty="0">
                <a:latin typeface="+mn-lt"/>
              </a:rPr>
              <a:t> </a:t>
            </a:r>
            <a:r>
              <a:rPr kumimoji="1" lang="en-US" altLang="zh-CN" sz="1400" dirty="0">
                <a:latin typeface="+mn-lt"/>
              </a:rPr>
              <a:t>y1,</a:t>
            </a:r>
            <a:r>
              <a:rPr kumimoji="1" lang="zh-CN" altLang="en-US" sz="1400" dirty="0">
                <a:latin typeface="+mn-lt"/>
              </a:rPr>
              <a:t> </a:t>
            </a:r>
            <a:r>
              <a:rPr kumimoji="1" lang="en-US" altLang="zh-CN" sz="1400" dirty="0">
                <a:latin typeface="+mn-lt"/>
              </a:rPr>
              <a:t>y2...</a:t>
            </a:r>
            <a:r>
              <a:rPr kumimoji="1" lang="zh-CN" altLang="en-US" sz="1400" dirty="0">
                <a:latin typeface="+mn-lt"/>
              </a:rPr>
              <a:t> </a:t>
            </a:r>
            <a:r>
              <a:rPr kumimoji="1" lang="en-US" altLang="zh-CN" sz="1400" dirty="0">
                <a:latin typeface="+mn-lt"/>
              </a:rPr>
              <a:t>y10</a:t>
            </a:r>
          </a:p>
          <a:p>
            <a:pPr lvl="1"/>
            <a:r>
              <a:rPr kumimoji="1" lang="en-US" altLang="zh-CN" sz="1400" dirty="0">
                <a:latin typeface="+mn-lt"/>
              </a:rPr>
              <a:t>Chose</a:t>
            </a:r>
            <a:r>
              <a:rPr kumimoji="1" lang="zh-CN" altLang="en-US" sz="1400" dirty="0">
                <a:latin typeface="+mn-lt"/>
              </a:rPr>
              <a:t> </a:t>
            </a:r>
            <a:r>
              <a:rPr kumimoji="1" lang="en-US" altLang="zh-CN" sz="1400" dirty="0">
                <a:latin typeface="+mn-lt"/>
              </a:rPr>
              <a:t>a</a:t>
            </a:r>
            <a:r>
              <a:rPr kumimoji="1" lang="zh-CN" altLang="en-US" sz="1400" dirty="0">
                <a:latin typeface="+mn-lt"/>
              </a:rPr>
              <a:t> </a:t>
            </a:r>
            <a:r>
              <a:rPr kumimoji="1" lang="en-US" altLang="zh-CN" sz="1400" dirty="0">
                <a:latin typeface="+mn-lt"/>
              </a:rPr>
              <a:t>prime</a:t>
            </a:r>
            <a:r>
              <a:rPr kumimoji="1" lang="zh-CN" altLang="en-US" sz="1400" dirty="0">
                <a:latin typeface="+mn-lt"/>
              </a:rPr>
              <a:t> </a:t>
            </a:r>
            <a:r>
              <a:rPr kumimoji="1" lang="en-US" altLang="zh-CN" sz="1400" dirty="0">
                <a:latin typeface="+mn-lt"/>
              </a:rPr>
              <a:t>number</a:t>
            </a:r>
            <a:r>
              <a:rPr kumimoji="1" lang="zh-CN" altLang="en-US" sz="1400" dirty="0">
                <a:latin typeface="+mn-lt"/>
              </a:rPr>
              <a:t> </a:t>
            </a:r>
            <a:r>
              <a:rPr kumimoji="1" lang="en-US" altLang="zh-CN" sz="1400" dirty="0">
                <a:latin typeface="+mn-lt"/>
              </a:rPr>
              <a:t>p</a:t>
            </a:r>
          </a:p>
          <a:p>
            <a:pPr lvl="1"/>
            <a:r>
              <a:rPr kumimoji="1" lang="en-US" altLang="zh-CN" sz="1400" dirty="0">
                <a:latin typeface="+mn-lt"/>
              </a:rPr>
              <a:t>Calculate</a:t>
            </a:r>
            <a:r>
              <a:rPr kumimoji="1" lang="zh-CN" altLang="en-US" sz="1400" dirty="0">
                <a:latin typeface="+mn-lt"/>
              </a:rPr>
              <a:t> </a:t>
            </a:r>
            <a:r>
              <a:rPr kumimoji="1" lang="en-US" altLang="zh-CN" sz="1400" dirty="0">
                <a:latin typeface="+mn-lt"/>
              </a:rPr>
              <a:t>d1</a:t>
            </a:r>
            <a:r>
              <a:rPr kumimoji="1" lang="zh-CN" altLang="en-US" sz="1400" dirty="0">
                <a:latin typeface="+mn-lt"/>
              </a:rPr>
              <a:t> </a:t>
            </a:r>
            <a:r>
              <a:rPr kumimoji="1" lang="en-US" altLang="zh-CN" sz="1400" dirty="0">
                <a:latin typeface="+mn-lt"/>
              </a:rPr>
              <a:t>=</a:t>
            </a:r>
            <a:r>
              <a:rPr kumimoji="1" lang="zh-CN" altLang="en-US" sz="1400" dirty="0">
                <a:latin typeface="+mn-lt"/>
              </a:rPr>
              <a:t> </a:t>
            </a:r>
            <a:r>
              <a:rPr kumimoji="1" lang="en-US" altLang="zh-CN" sz="1400" dirty="0">
                <a:latin typeface="+mn-lt"/>
              </a:rPr>
              <a:t>y1</a:t>
            </a:r>
            <a:r>
              <a:rPr kumimoji="1" lang="zh-CN" altLang="en-US" sz="1400" dirty="0">
                <a:latin typeface="+mn-lt"/>
              </a:rPr>
              <a:t> </a:t>
            </a:r>
            <a:r>
              <a:rPr kumimoji="1" lang="en-US" altLang="zh-CN" sz="1400" dirty="0">
                <a:latin typeface="+mn-lt"/>
              </a:rPr>
              <a:t>mod</a:t>
            </a:r>
            <a:r>
              <a:rPr kumimoji="1" lang="zh-CN" altLang="en-US" sz="1400" dirty="0">
                <a:latin typeface="+mn-lt"/>
              </a:rPr>
              <a:t> </a:t>
            </a:r>
            <a:r>
              <a:rPr kumimoji="1" lang="en-US" altLang="zh-CN" sz="1400" dirty="0">
                <a:latin typeface="+mn-lt"/>
              </a:rPr>
              <a:t>p</a:t>
            </a:r>
          </a:p>
          <a:p>
            <a:pPr lvl="1"/>
            <a:r>
              <a:rPr kumimoji="1" lang="en-US" altLang="zh-CN" sz="1400" dirty="0">
                <a:latin typeface="+mn-lt"/>
              </a:rPr>
              <a:t>For</a:t>
            </a:r>
            <a:r>
              <a:rPr kumimoji="1" lang="zh-CN" altLang="en-US" sz="1400" dirty="0">
                <a:latin typeface="+mn-lt"/>
              </a:rPr>
              <a:t> </a:t>
            </a:r>
            <a:r>
              <a:rPr kumimoji="1" lang="en-US" altLang="zh-CN" sz="1400" dirty="0">
                <a:latin typeface="+mn-lt"/>
              </a:rPr>
              <a:t>n=</a:t>
            </a:r>
            <a:r>
              <a:rPr kumimoji="1" lang="en-US" altLang="zh-CN" sz="1400" dirty="0" err="1">
                <a:latin typeface="+mn-lt"/>
              </a:rPr>
              <a:t>i</a:t>
            </a:r>
            <a:r>
              <a:rPr kumimoji="1" lang="zh-CN" altLang="en-US" sz="1400" dirty="0">
                <a:latin typeface="+mn-lt"/>
              </a:rPr>
              <a:t> </a:t>
            </a:r>
            <a:r>
              <a:rPr kumimoji="1" lang="en-US" altLang="zh-CN" sz="1400" dirty="0">
                <a:latin typeface="+mn-lt"/>
              </a:rPr>
              <a:t>to</a:t>
            </a:r>
            <a:r>
              <a:rPr kumimoji="1" lang="zh-CN" altLang="en-US" sz="1400" dirty="0">
                <a:latin typeface="+mn-lt"/>
              </a:rPr>
              <a:t> </a:t>
            </a:r>
            <a:r>
              <a:rPr kumimoji="1" lang="en-US" altLang="zh-CN" sz="1400" dirty="0">
                <a:latin typeface="+mn-lt"/>
              </a:rPr>
              <a:t>10,</a:t>
            </a:r>
            <a:r>
              <a:rPr kumimoji="1" lang="zh-CN" altLang="en-US" sz="1400" dirty="0">
                <a:latin typeface="+mn-lt"/>
              </a:rPr>
              <a:t> </a:t>
            </a:r>
            <a:r>
              <a:rPr kumimoji="1" lang="en-US" altLang="zh-CN" sz="1400" dirty="0" err="1">
                <a:latin typeface="+mn-lt"/>
              </a:rPr>
              <a:t>d</a:t>
            </a:r>
            <a:r>
              <a:rPr kumimoji="1" lang="en-US" altLang="zh-CN" sz="1400" baseline="-25000" dirty="0" err="1">
                <a:latin typeface="+mn-lt"/>
              </a:rPr>
              <a:t>n</a:t>
            </a:r>
            <a:r>
              <a:rPr kumimoji="1" lang="en-US" altLang="zh-CN" sz="1400" dirty="0">
                <a:latin typeface="+mn-lt"/>
              </a:rPr>
              <a:t>++,</a:t>
            </a:r>
            <a:r>
              <a:rPr kumimoji="1" lang="zh-CN" altLang="en-US" sz="1400" dirty="0">
                <a:latin typeface="+mn-lt"/>
              </a:rPr>
              <a:t> </a:t>
            </a:r>
            <a:r>
              <a:rPr kumimoji="1" lang="en-US" altLang="zh-CN" sz="1400" dirty="0">
                <a:latin typeface="+mn-lt"/>
              </a:rPr>
              <a:t>other</a:t>
            </a:r>
            <a:r>
              <a:rPr kumimoji="1" lang="zh-CN" altLang="en-US" sz="1400" dirty="0">
                <a:latin typeface="+mn-lt"/>
              </a:rPr>
              <a:t> </a:t>
            </a:r>
            <a:r>
              <a:rPr kumimoji="1" lang="en-US" altLang="zh-CN" sz="1400" dirty="0">
                <a:latin typeface="+mn-lt"/>
              </a:rPr>
              <a:t>no</a:t>
            </a:r>
            <a:r>
              <a:rPr kumimoji="1" lang="zh-CN" altLang="en-US" sz="1400" dirty="0">
                <a:latin typeface="+mn-lt"/>
              </a:rPr>
              <a:t> </a:t>
            </a:r>
            <a:r>
              <a:rPr kumimoji="1" lang="en-US" altLang="zh-CN" sz="1400" dirty="0">
                <a:latin typeface="+mn-lt"/>
              </a:rPr>
              <a:t>change</a:t>
            </a:r>
          </a:p>
        </p:txBody>
      </p:sp>
      <p:sp>
        <p:nvSpPr>
          <p:cNvPr id="12" name="内容占位符 2">
            <a:extLst>
              <a:ext uri="{FF2B5EF4-FFF2-40B4-BE49-F238E27FC236}">
                <a16:creationId xmlns:a16="http://schemas.microsoft.com/office/drawing/2014/main" id="{4F58E160-B522-4AAF-B395-BBD8CC228D3D}"/>
              </a:ext>
            </a:extLst>
          </p:cNvPr>
          <p:cNvSpPr txBox="1">
            <a:spLocks/>
          </p:cNvSpPr>
          <p:nvPr/>
        </p:nvSpPr>
        <p:spPr>
          <a:xfrm>
            <a:off x="447848" y="4748427"/>
            <a:ext cx="3232785" cy="1147104"/>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ea typeface="等线" panose="02010600030101010101" pitchFamily="2" charset="-122"/>
              </a:rPr>
              <a:t>Check</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dj</a:t>
            </a:r>
            <a:r>
              <a:rPr kumimoji="1" lang="en-US" altLang="zh-CN" sz="1400" dirty="0">
                <a:latin typeface="+mn-lt"/>
                <a:ea typeface="等线" panose="02010600030101010101" pitchFamily="2" charset="-122"/>
              </a:rPr>
              <a: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if</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dj</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x</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mod</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p,</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then</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i</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&gt;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j;</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else</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i</a:t>
            </a:r>
            <a:r>
              <a:rPr kumimoji="1" lang="zh-CN" altLang="en-US" sz="1400" dirty="0">
                <a:latin typeface="+mn-lt"/>
                <a:ea typeface="等线" panose="02010600030101010101" pitchFamily="2" charset="-122"/>
              </a:rPr>
              <a:t> </a:t>
            </a:r>
            <a:r>
              <a:rPr kumimoji="1" lang="en-US" altLang="zh-CN" sz="1400">
                <a:latin typeface="+mn-lt"/>
                <a:ea typeface="等线" panose="02010600030101010101" pitchFamily="2" charset="-122"/>
              </a:rPr>
              <a:t>&lt;=</a:t>
            </a:r>
            <a:r>
              <a:rPr kumimoji="1" lang="zh-CN" altLang="en-US" sz="1400">
                <a:latin typeface="+mn-lt"/>
                <a:ea typeface="等线" panose="02010600030101010101" pitchFamily="2" charset="-122"/>
              </a:rPr>
              <a:t> </a:t>
            </a:r>
            <a:r>
              <a:rPr kumimoji="1" lang="en-US" altLang="zh-CN" sz="1400" dirty="0">
                <a:latin typeface="+mn-lt"/>
                <a:ea typeface="等线" panose="02010600030101010101" pitchFamily="2" charset="-122"/>
              </a:rPr>
              <a:t>j</a:t>
            </a:r>
            <a:endParaRPr kumimoji="1" lang="zh-CN" altLang="en-US" sz="1400" dirty="0">
              <a:latin typeface="+mn-lt"/>
              <a:ea typeface="等线" panose="02010600030101010101" pitchFamily="2" charset="-122"/>
            </a:endParaRPr>
          </a:p>
        </p:txBody>
      </p:sp>
      <p:cxnSp>
        <p:nvCxnSpPr>
          <p:cNvPr id="14" name="直接箭头连接符 13">
            <a:extLst>
              <a:ext uri="{FF2B5EF4-FFF2-40B4-BE49-F238E27FC236}">
                <a16:creationId xmlns:a16="http://schemas.microsoft.com/office/drawing/2014/main" id="{91B67E5C-570D-42E7-8FE7-E5B051B08EF2}"/>
              </a:ext>
            </a:extLst>
          </p:cNvPr>
          <p:cNvCxnSpPr>
            <a:cxnSpLocks/>
          </p:cNvCxnSpPr>
          <p:nvPr/>
        </p:nvCxnSpPr>
        <p:spPr>
          <a:xfrm flipV="1">
            <a:off x="3376344" y="3183266"/>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5" name="内容占位符 2">
            <a:extLst>
              <a:ext uri="{FF2B5EF4-FFF2-40B4-BE49-F238E27FC236}">
                <a16:creationId xmlns:a16="http://schemas.microsoft.com/office/drawing/2014/main" id="{B6EC289A-8F9C-48A8-A29F-D82F9C9DA51A}"/>
              </a:ext>
            </a:extLst>
          </p:cNvPr>
          <p:cNvSpPr txBox="1">
            <a:spLocks/>
          </p:cNvSpPr>
          <p:nvPr/>
        </p:nvSpPr>
        <p:spPr>
          <a:xfrm>
            <a:off x="4127849" y="2790597"/>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c=K-j</a:t>
            </a:r>
          </a:p>
        </p:txBody>
      </p:sp>
      <p:cxnSp>
        <p:nvCxnSpPr>
          <p:cNvPr id="16" name="直接箭头连接符 15">
            <a:extLst>
              <a:ext uri="{FF2B5EF4-FFF2-40B4-BE49-F238E27FC236}">
                <a16:creationId xmlns:a16="http://schemas.microsoft.com/office/drawing/2014/main" id="{5BF8E088-264D-49AA-A153-6DE46EAF4831}"/>
              </a:ext>
            </a:extLst>
          </p:cNvPr>
          <p:cNvCxnSpPr>
            <a:cxnSpLocks/>
          </p:cNvCxnSpPr>
          <p:nvPr/>
        </p:nvCxnSpPr>
        <p:spPr>
          <a:xfrm flipV="1">
            <a:off x="3376344" y="4705240"/>
            <a:ext cx="2232248"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内容占位符 2">
            <a:extLst>
              <a:ext uri="{FF2B5EF4-FFF2-40B4-BE49-F238E27FC236}">
                <a16:creationId xmlns:a16="http://schemas.microsoft.com/office/drawing/2014/main" id="{FEED0728-9311-4FE2-8A3F-5B53124E0778}"/>
              </a:ext>
            </a:extLst>
          </p:cNvPr>
          <p:cNvSpPr txBox="1">
            <a:spLocks/>
          </p:cNvSpPr>
          <p:nvPr/>
        </p:nvSpPr>
        <p:spPr>
          <a:xfrm>
            <a:off x="4084542" y="4320845"/>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d</a:t>
            </a:r>
            <a:r>
              <a:rPr lang="en-US" altLang="zh-CN" sz="1400" baseline="-25000" dirty="0">
                <a:solidFill>
                  <a:schemeClr val="tx1"/>
                </a:solidFill>
                <a:latin typeface="+mn-lt"/>
              </a:rPr>
              <a:t>1</a:t>
            </a:r>
            <a:r>
              <a:rPr lang="en-US" altLang="zh-CN" sz="1400" dirty="0">
                <a:solidFill>
                  <a:schemeClr val="tx1"/>
                </a:solidFill>
                <a:latin typeface="+mn-lt"/>
              </a:rPr>
              <a:t> to d</a:t>
            </a:r>
            <a:r>
              <a:rPr lang="en-US" altLang="zh-CN" sz="1400" baseline="-25000" dirty="0">
                <a:solidFill>
                  <a:schemeClr val="tx1"/>
                </a:solidFill>
                <a:latin typeface="+mn-lt"/>
              </a:rPr>
              <a:t>10</a:t>
            </a:r>
          </a:p>
        </p:txBody>
      </p:sp>
      <p:sp>
        <p:nvSpPr>
          <p:cNvPr id="20" name="内容占位符 2">
            <a:extLst>
              <a:ext uri="{FF2B5EF4-FFF2-40B4-BE49-F238E27FC236}">
                <a16:creationId xmlns:a16="http://schemas.microsoft.com/office/drawing/2014/main" id="{FFFE3F68-CCF1-420F-8C9C-506E272C4D88}"/>
              </a:ext>
            </a:extLst>
          </p:cNvPr>
          <p:cNvSpPr txBox="1">
            <a:spLocks/>
          </p:cNvSpPr>
          <p:nvPr/>
        </p:nvSpPr>
        <p:spPr>
          <a:xfrm>
            <a:off x="239472" y="941333"/>
            <a:ext cx="7212847" cy="49560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mn-lt"/>
              </a:rPr>
              <a:t>Money: Bob has </a:t>
            </a:r>
            <a:r>
              <a:rPr lang="en-US" altLang="zh-CN" sz="2000" dirty="0" err="1">
                <a:latin typeface="+mn-lt"/>
              </a:rPr>
              <a:t>i</a:t>
            </a:r>
            <a:r>
              <a:rPr lang="en-US" altLang="zh-CN" sz="2000" dirty="0">
                <a:latin typeface="+mn-lt"/>
              </a:rPr>
              <a:t>, Alice has j, </a:t>
            </a:r>
            <a:r>
              <a:rPr lang="en-US" altLang="zh-CN" sz="2000" dirty="0" err="1">
                <a:latin typeface="+mn-lt"/>
              </a:rPr>
              <a:t>i</a:t>
            </a:r>
            <a:r>
              <a:rPr lang="en-US" altLang="zh-CN" sz="2000" dirty="0">
                <a:latin typeface="+mn-lt"/>
              </a:rPr>
              <a:t> and j are between 1 to 10</a:t>
            </a:r>
            <a:endParaRPr lang="en-US" altLang="zh-CN" sz="2200" dirty="0">
              <a:latin typeface="+mn-lt"/>
            </a:endParaRPr>
          </a:p>
        </p:txBody>
      </p:sp>
    </p:spTree>
    <p:extLst>
      <p:ext uri="{BB962C8B-B14F-4D97-AF65-F5344CB8AC3E}">
        <p14:creationId xmlns:p14="http://schemas.microsoft.com/office/powerpoint/2010/main" val="4109302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Review:</a:t>
            </a:r>
            <a:r>
              <a:rPr kumimoji="1" lang="zh-CN" altLang="en-US" sz="3200" dirty="0"/>
              <a:t> </a:t>
            </a:r>
            <a:r>
              <a:rPr kumimoji="1" lang="en-US" altLang="zh-CN" sz="3200" dirty="0"/>
              <a:t>Homomorphic Encryption (HE)</a:t>
            </a:r>
            <a:endParaRPr kumimoji="1" lang="zh-CN" altLang="en-US" sz="3200" dirty="0">
              <a:latin typeface="+mj-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4139" y="2057198"/>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088232" cy="788811"/>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Data</a:t>
            </a:r>
            <a:r>
              <a:rPr kumimoji="1" lang="en-US" altLang="zh-CN" dirty="0">
                <a:solidFill>
                  <a:schemeClr val="tx1"/>
                </a:solidFill>
              </a:rPr>
              <a:t>!</a:t>
            </a:r>
            <a:endParaRPr kumimoji="1" lang="zh-CN" altLang="en-US" dirty="0">
              <a:solidFill>
                <a:schemeClr val="tx1"/>
              </a:solidFill>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computing resource</a:t>
            </a:r>
            <a:r>
              <a:rPr kumimoji="1" lang="en-US" altLang="zh-CN" dirty="0">
                <a:solidFill>
                  <a:schemeClr val="tx1"/>
                </a:solidFill>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034139" y="2650592"/>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 (cloud)</a:t>
            </a:r>
            <a:endParaRPr kumimoji="1" lang="en" altLang="zh-CN" sz="1800" dirty="0">
              <a:latin typeface="+mn-lt"/>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2876384" y="3361557"/>
            <a:ext cx="2245154"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2540481" y="3034993"/>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CT=encrypt(Key, Data)</a:t>
            </a: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cxnSp>
        <p:nvCxnSpPr>
          <p:cNvPr id="16" name="直接箭头连接符 15">
            <a:extLst>
              <a:ext uri="{FF2B5EF4-FFF2-40B4-BE49-F238E27FC236}">
                <a16:creationId xmlns:a16="http://schemas.microsoft.com/office/drawing/2014/main" id="{3CD9FE46-D68B-4856-83D3-2EFCE88986C9}"/>
              </a:ext>
            </a:extLst>
          </p:cNvPr>
          <p:cNvCxnSpPr>
            <a:cxnSpLocks/>
          </p:cNvCxnSpPr>
          <p:nvPr/>
        </p:nvCxnSpPr>
        <p:spPr>
          <a:xfrm flipV="1">
            <a:off x="2876384" y="3803792"/>
            <a:ext cx="2245154"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7" name="内容占位符 2">
            <a:extLst>
              <a:ext uri="{FF2B5EF4-FFF2-40B4-BE49-F238E27FC236}">
                <a16:creationId xmlns:a16="http://schemas.microsoft.com/office/drawing/2014/main" id="{89669608-84BA-4BE8-8668-BA21D6F79539}"/>
              </a:ext>
            </a:extLst>
          </p:cNvPr>
          <p:cNvSpPr txBox="1">
            <a:spLocks/>
          </p:cNvSpPr>
          <p:nvPr/>
        </p:nvSpPr>
        <p:spPr>
          <a:xfrm>
            <a:off x="2540480" y="3487358"/>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Function f()</a:t>
            </a:r>
          </a:p>
        </p:txBody>
      </p:sp>
      <p:cxnSp>
        <p:nvCxnSpPr>
          <p:cNvPr id="18" name="直接箭头连接符 17">
            <a:extLst>
              <a:ext uri="{FF2B5EF4-FFF2-40B4-BE49-F238E27FC236}">
                <a16:creationId xmlns:a16="http://schemas.microsoft.com/office/drawing/2014/main" id="{B8C3B7CE-9D55-4A5D-A9E8-471B6C251BCB}"/>
              </a:ext>
            </a:extLst>
          </p:cNvPr>
          <p:cNvCxnSpPr>
            <a:cxnSpLocks/>
          </p:cNvCxnSpPr>
          <p:nvPr/>
        </p:nvCxnSpPr>
        <p:spPr>
          <a:xfrm flipV="1">
            <a:off x="2876384" y="4441676"/>
            <a:ext cx="2245154"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内容占位符 2">
            <a:extLst>
              <a:ext uri="{FF2B5EF4-FFF2-40B4-BE49-F238E27FC236}">
                <a16:creationId xmlns:a16="http://schemas.microsoft.com/office/drawing/2014/main" id="{301F1149-7CC6-475E-9E03-A696D1D0180A}"/>
              </a:ext>
            </a:extLst>
          </p:cNvPr>
          <p:cNvSpPr txBox="1">
            <a:spLocks/>
          </p:cNvSpPr>
          <p:nvPr/>
        </p:nvSpPr>
        <p:spPr>
          <a:xfrm>
            <a:off x="2267744" y="4080793"/>
            <a:ext cx="3851163" cy="33771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CT'= Evaluate(f, CT) = Encrypt(Key, f(Data))</a:t>
            </a:r>
          </a:p>
        </p:txBody>
      </p:sp>
      <p:sp>
        <p:nvSpPr>
          <p:cNvPr id="20" name="内容占位符 2">
            <a:extLst>
              <a:ext uri="{FF2B5EF4-FFF2-40B4-BE49-F238E27FC236}">
                <a16:creationId xmlns:a16="http://schemas.microsoft.com/office/drawing/2014/main" id="{01D412C0-4858-4471-851E-063629D8D810}"/>
              </a:ext>
            </a:extLst>
          </p:cNvPr>
          <p:cNvSpPr txBox="1">
            <a:spLocks/>
          </p:cNvSpPr>
          <p:nvPr/>
        </p:nvSpPr>
        <p:spPr>
          <a:xfrm>
            <a:off x="1107778" y="4820187"/>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Get f(Data) = Decrypt(Key, CT')</a:t>
            </a:r>
          </a:p>
        </p:txBody>
      </p:sp>
    </p:spTree>
    <p:extLst>
      <p:ext uri="{BB962C8B-B14F-4D97-AF65-F5344CB8AC3E}">
        <p14:creationId xmlns:p14="http://schemas.microsoft.com/office/powerpoint/2010/main" val="1207667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302A989-59B1-E348-AC0D-421F24F984DF}"/>
              </a:ext>
            </a:extLst>
          </p:cNvPr>
          <p:cNvSpPr>
            <a:spLocks noGrp="1"/>
          </p:cNvSpPr>
          <p:nvPr>
            <p:ph type="title"/>
          </p:nvPr>
        </p:nvSpPr>
        <p:spPr/>
        <p:txBody>
          <a:bodyPr/>
          <a:lstStyle/>
          <a:p>
            <a:r>
              <a:rPr lang="en-US" altLang="zh-CN" dirty="0"/>
              <a:t>Using</a:t>
            </a:r>
            <a:r>
              <a:rPr lang="zh-CN" altLang="en-US" dirty="0"/>
              <a:t> </a:t>
            </a:r>
            <a:r>
              <a:rPr lang="en-US" altLang="zh-CN" dirty="0"/>
              <a:t>TEE</a:t>
            </a:r>
            <a:endParaRPr lang="zh-CN" altLang="en-US" dirty="0"/>
          </a:p>
        </p:txBody>
      </p:sp>
      <p:sp>
        <p:nvSpPr>
          <p:cNvPr id="5" name="文本占位符 4">
            <a:extLst>
              <a:ext uri="{FF2B5EF4-FFF2-40B4-BE49-F238E27FC236}">
                <a16:creationId xmlns:a16="http://schemas.microsoft.com/office/drawing/2014/main" id="{0A6D60AE-B20B-1E49-8C34-7C461FE78C79}"/>
              </a:ext>
            </a:extLst>
          </p:cNvPr>
          <p:cNvSpPr>
            <a:spLocks noGrp="1"/>
          </p:cNvSpPr>
          <p:nvPr>
            <p:ph type="body" idx="1"/>
          </p:nvPr>
        </p:nvSpPr>
        <p:spPr/>
        <p:txBody>
          <a:bodyPr/>
          <a:lstStyle/>
          <a:p>
            <a:r>
              <a:rPr lang="en-US" altLang="zh-CN" dirty="0"/>
              <a:t>Trusted</a:t>
            </a:r>
            <a:r>
              <a:rPr lang="zh-CN" altLang="en-US" dirty="0"/>
              <a:t> </a:t>
            </a:r>
            <a:r>
              <a:rPr lang="en-US" altLang="zh-CN" dirty="0"/>
              <a:t>Execution</a:t>
            </a:r>
            <a:r>
              <a:rPr lang="zh-CN" altLang="en-US" dirty="0"/>
              <a:t> </a:t>
            </a:r>
            <a:r>
              <a:rPr lang="en-US" altLang="zh-CN" dirty="0"/>
              <a:t>Environment</a:t>
            </a:r>
            <a:endParaRPr lang="zh-CN" altLang="en-US" dirty="0"/>
          </a:p>
        </p:txBody>
      </p:sp>
    </p:spTree>
    <p:extLst>
      <p:ext uri="{BB962C8B-B14F-4D97-AF65-F5344CB8AC3E}">
        <p14:creationId xmlns:p14="http://schemas.microsoft.com/office/powerpoint/2010/main" val="3603095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lang="en-US" altLang="zh-CN" sz="3200" spc="57" dirty="0"/>
              <a:t>Problem</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10</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56" y="2071314"/>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808312" cy="900442"/>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latin typeface="Arial" panose="020B0604020202020204" pitchFamily="34" charset="0"/>
                <a:cs typeface="Arial" panose="020B0604020202020204" pitchFamily="34" charset="0"/>
              </a:rPr>
              <a:t>I</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dirty="0">
                <a:solidFill>
                  <a:schemeClr val="tx1"/>
                </a:solidFill>
                <a:latin typeface="Arial" panose="020B0604020202020204" pitchFamily="34" charset="0"/>
                <a:cs typeface="Arial" panose="020B0604020202020204" pitchFamily="34" charset="0"/>
              </a:rPr>
              <a:t>have</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b="1" dirty="0">
                <a:solidFill>
                  <a:schemeClr val="tx1"/>
                </a:solidFill>
                <a:latin typeface="Arial" panose="020B0604020202020204" pitchFamily="34" charset="0"/>
                <a:cs typeface="Arial" panose="020B0604020202020204" pitchFamily="34" charset="0"/>
              </a:rPr>
              <a:t>Data</a:t>
            </a:r>
            <a:r>
              <a:rPr kumimoji="1" lang="en-US" altLang="zh-CN" dirty="0">
                <a:solidFill>
                  <a:schemeClr val="tx1"/>
                </a:solidFill>
                <a:latin typeface="Arial" panose="020B0604020202020204" pitchFamily="34" charset="0"/>
                <a:cs typeface="Arial" panose="020B0604020202020204" pitchFamily="34" charset="0"/>
              </a:rPr>
              <a:t>!</a:t>
            </a:r>
            <a:endParaRPr kumimoji="1" lang="zh-CN" altLang="en-US" dirty="0">
              <a:solidFill>
                <a:schemeClr val="tx1"/>
              </a:solidFill>
              <a:latin typeface="Arial" panose="020B0604020202020204" pitchFamily="34" charset="0"/>
              <a:cs typeface="Arial" panose="020B0604020202020204" pitchFamily="34" charset="0"/>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latin typeface="Arial" panose="020B0604020202020204" pitchFamily="34" charset="0"/>
                <a:cs typeface="Arial" panose="020B0604020202020204" pitchFamily="34" charset="0"/>
              </a:rPr>
              <a:t>I</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dirty="0">
                <a:solidFill>
                  <a:schemeClr val="tx1"/>
                </a:solidFill>
                <a:latin typeface="Arial" panose="020B0604020202020204" pitchFamily="34" charset="0"/>
                <a:cs typeface="Arial" panose="020B0604020202020204" pitchFamily="34" charset="0"/>
              </a:rPr>
              <a:t>have</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b="1" dirty="0">
                <a:solidFill>
                  <a:schemeClr val="tx1"/>
                </a:solidFill>
                <a:latin typeface="Arial" panose="020B0604020202020204" pitchFamily="34" charset="0"/>
                <a:cs typeface="Arial" panose="020B0604020202020204" pitchFamily="34" charset="0"/>
              </a:rPr>
              <a:t>computing resource</a:t>
            </a:r>
            <a:r>
              <a:rPr kumimoji="1" lang="en-US" altLang="zh-CN" dirty="0">
                <a:solidFill>
                  <a:schemeClr val="tx1"/>
                </a:solidFill>
                <a:latin typeface="Arial" panose="020B0604020202020204" pitchFamily="34" charset="0"/>
                <a:cs typeface="Arial" panose="020B0604020202020204" pitchFamily="34" charset="0"/>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638956" y="266470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Arial" panose="020B0604020202020204" pitchFamily="34" charset="0"/>
                <a:cs typeface="Arial" panose="020B0604020202020204" pitchFamily="34" charset="0"/>
              </a:rPr>
              <a:t>Alice</a:t>
            </a:r>
            <a:endParaRPr kumimoji="1" lang="en" altLang="zh-CN" sz="1800" dirty="0">
              <a:latin typeface="Arial" panose="020B0604020202020204" pitchFamily="34" charset="0"/>
              <a:cs typeface="Arial" panose="020B0604020202020204" pitchFamily="34" charset="0"/>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Arial" panose="020B0604020202020204" pitchFamily="34" charset="0"/>
                <a:cs typeface="Arial" panose="020B0604020202020204" pitchFamily="34" charset="0"/>
              </a:rPr>
              <a:t>Bob (cloud)</a:t>
            </a:r>
            <a:endParaRPr kumimoji="1" lang="en" altLang="zh-CN" sz="1800" dirty="0">
              <a:latin typeface="Arial" panose="020B0604020202020204" pitchFamily="34" charset="0"/>
              <a:cs typeface="Arial" panose="020B0604020202020204" pitchFamily="34" charset="0"/>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3320877" y="2569468"/>
            <a:ext cx="1764196"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1" name="内容占位符 2">
            <a:extLst>
              <a:ext uri="{FF2B5EF4-FFF2-40B4-BE49-F238E27FC236}">
                <a16:creationId xmlns:a16="http://schemas.microsoft.com/office/drawing/2014/main" id="{A1BFC8AD-A899-4E37-8C62-1087B9679691}"/>
              </a:ext>
            </a:extLst>
          </p:cNvPr>
          <p:cNvSpPr>
            <a:spLocks noGrp="1"/>
          </p:cNvSpPr>
          <p:nvPr>
            <p:ph idx="1"/>
          </p:nvPr>
        </p:nvSpPr>
        <p:spPr>
          <a:xfrm>
            <a:off x="425742" y="3297802"/>
            <a:ext cx="8229600" cy="2558473"/>
          </a:xfrm>
        </p:spPr>
        <p:txBody>
          <a:bodyPr>
            <a:noAutofit/>
          </a:bodyPr>
          <a:lstStyle/>
          <a:p>
            <a:r>
              <a:rPr lang="en-US" altLang="zh-CN" sz="2000" b="0" dirty="0"/>
              <a:t>Alice wants to ask Bob (e.g., a cloud) to perform calculation on her data</a:t>
            </a:r>
          </a:p>
          <a:p>
            <a:r>
              <a:rPr lang="en-US" altLang="zh-CN" sz="2000" b="0" dirty="0"/>
              <a:t>Naïve method: Sending Data to Bob</a:t>
            </a:r>
          </a:p>
          <a:p>
            <a:endParaRPr lang="en-US" altLang="zh-CN" sz="1800" b="0" dirty="0"/>
          </a:p>
          <a:p>
            <a:pPr lvl="1"/>
            <a:endParaRPr lang="en-US" altLang="zh-CN" sz="2200" dirty="0"/>
          </a:p>
        </p:txBody>
      </p: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3659902" y="2150359"/>
            <a:ext cx="936104"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000" dirty="0">
                <a:solidFill>
                  <a:schemeClr val="tx1"/>
                </a:solidFill>
                <a:latin typeface="Arial" panose="020B0604020202020204" pitchFamily="34" charset="0"/>
                <a:cs typeface="Arial" panose="020B0604020202020204" pitchFamily="34" charset="0"/>
              </a:rPr>
              <a:t>Data</a:t>
            </a:r>
            <a:endParaRPr lang="en-US" altLang="zh-CN" sz="1800" b="0" dirty="0">
              <a:solidFill>
                <a:schemeClr val="tx1"/>
              </a:solidFill>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spTree>
    <p:extLst>
      <p:ext uri="{BB962C8B-B14F-4D97-AF65-F5344CB8AC3E}">
        <p14:creationId xmlns:p14="http://schemas.microsoft.com/office/powerpoint/2010/main" val="32266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lang="en-US" altLang="zh-CN" sz="3200" spc="57" dirty="0"/>
              <a:t>Trusted Execution Environment (TEE)</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11</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56" y="2071314"/>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808312" cy="900442"/>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latin typeface="Arial" panose="020B0604020202020204" pitchFamily="34" charset="0"/>
                <a:cs typeface="Arial" panose="020B0604020202020204" pitchFamily="34" charset="0"/>
              </a:rPr>
              <a:t>I</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dirty="0">
                <a:solidFill>
                  <a:schemeClr val="tx1"/>
                </a:solidFill>
                <a:latin typeface="Arial" panose="020B0604020202020204" pitchFamily="34" charset="0"/>
                <a:cs typeface="Arial" panose="020B0604020202020204" pitchFamily="34" charset="0"/>
              </a:rPr>
              <a:t>have</a:t>
            </a:r>
            <a:r>
              <a:rPr kumimoji="1" lang="zh-CN" altLang="en-US" dirty="0">
                <a:solidFill>
                  <a:schemeClr val="tx1"/>
                </a:solidFill>
                <a:latin typeface="Arial" panose="020B0604020202020204" pitchFamily="34" charset="0"/>
                <a:cs typeface="Arial" panose="020B0604020202020204" pitchFamily="34" charset="0"/>
              </a:rPr>
              <a:t> </a:t>
            </a:r>
            <a:r>
              <a:rPr kumimoji="1" lang="en-US" altLang="zh-CN" b="1" dirty="0">
                <a:solidFill>
                  <a:schemeClr val="tx1"/>
                </a:solidFill>
                <a:latin typeface="Arial" panose="020B0604020202020204" pitchFamily="34" charset="0"/>
                <a:cs typeface="Arial" panose="020B0604020202020204" pitchFamily="34" charset="0"/>
              </a:rPr>
              <a:t>Data</a:t>
            </a:r>
            <a:r>
              <a:rPr kumimoji="1" lang="en-US" altLang="zh-CN" dirty="0">
                <a:solidFill>
                  <a:schemeClr val="tx1"/>
                </a:solidFill>
                <a:latin typeface="Arial" panose="020B0604020202020204" pitchFamily="34" charset="0"/>
                <a:cs typeface="Arial" panose="020B0604020202020204" pitchFamily="34" charset="0"/>
              </a:rPr>
              <a:t>!</a:t>
            </a:r>
            <a:endParaRPr kumimoji="1" lang="zh-CN" altLang="en-US" dirty="0">
              <a:solidFill>
                <a:schemeClr val="tx1"/>
              </a:solidFill>
              <a:latin typeface="Arial" panose="020B0604020202020204" pitchFamily="34" charset="0"/>
              <a:cs typeface="Arial" panose="020B0604020202020204" pitchFamily="34" charset="0"/>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solidFill>
                  <a:schemeClr val="tx1"/>
                </a:solidFill>
                <a:latin typeface="Arial" panose="020B0604020202020204" pitchFamily="34" charset="0"/>
                <a:cs typeface="Arial" panose="020B0604020202020204" pitchFamily="34" charset="0"/>
              </a:rPr>
              <a:t>I</a:t>
            </a:r>
            <a:r>
              <a:rPr kumimoji="1" lang="zh-CN" altLang="en-US" sz="1600" dirty="0">
                <a:solidFill>
                  <a:schemeClr val="tx1"/>
                </a:solidFill>
                <a:latin typeface="Arial" panose="020B0604020202020204" pitchFamily="34" charset="0"/>
                <a:cs typeface="Arial" panose="020B0604020202020204" pitchFamily="34" charset="0"/>
              </a:rPr>
              <a:t> </a:t>
            </a:r>
            <a:r>
              <a:rPr kumimoji="1" lang="en-US" altLang="zh-CN" sz="1600" dirty="0">
                <a:solidFill>
                  <a:schemeClr val="tx1"/>
                </a:solidFill>
                <a:latin typeface="Arial" panose="020B0604020202020204" pitchFamily="34" charset="0"/>
                <a:cs typeface="Arial" panose="020B0604020202020204" pitchFamily="34" charset="0"/>
              </a:rPr>
              <a:t>have</a:t>
            </a:r>
            <a:r>
              <a:rPr kumimoji="1" lang="zh-CN" altLang="en-US" sz="1600" dirty="0">
                <a:solidFill>
                  <a:schemeClr val="tx1"/>
                </a:solidFill>
                <a:latin typeface="Arial" panose="020B0604020202020204" pitchFamily="34" charset="0"/>
                <a:cs typeface="Arial" panose="020B0604020202020204" pitchFamily="34" charset="0"/>
              </a:rPr>
              <a:t> </a:t>
            </a:r>
            <a:r>
              <a:rPr kumimoji="1" lang="en-US" altLang="zh-CN" sz="1600" b="1" dirty="0">
                <a:solidFill>
                  <a:schemeClr val="tx1"/>
                </a:solidFill>
                <a:latin typeface="Arial" panose="020B0604020202020204" pitchFamily="34" charset="0"/>
                <a:cs typeface="Arial" panose="020B0604020202020204" pitchFamily="34" charset="0"/>
              </a:rPr>
              <a:t>computing resource </a:t>
            </a:r>
            <a:r>
              <a:rPr kumimoji="1" lang="en-US" altLang="zh-CN" sz="1600" dirty="0">
                <a:solidFill>
                  <a:schemeClr val="tx1"/>
                </a:solidFill>
                <a:latin typeface="Arial" panose="020B0604020202020204" pitchFamily="34" charset="0"/>
                <a:cs typeface="Arial" panose="020B0604020202020204" pitchFamily="34" charset="0"/>
              </a:rPr>
              <a:t>and</a:t>
            </a:r>
            <a:r>
              <a:rPr kumimoji="1" lang="en-US" altLang="zh-CN" sz="1600" b="1" dirty="0">
                <a:solidFill>
                  <a:schemeClr val="tx1"/>
                </a:solidFill>
                <a:latin typeface="Arial" panose="020B0604020202020204" pitchFamily="34" charset="0"/>
                <a:cs typeface="Arial" panose="020B0604020202020204" pitchFamily="34" charset="0"/>
              </a:rPr>
              <a:t> </a:t>
            </a:r>
            <a:r>
              <a:rPr kumimoji="1" lang="en-US" altLang="zh-CN" sz="1600" b="1" dirty="0">
                <a:solidFill>
                  <a:srgbClr val="C00000"/>
                </a:solidFill>
                <a:latin typeface="Arial" panose="020B0604020202020204" pitchFamily="34" charset="0"/>
                <a:cs typeface="Arial" panose="020B0604020202020204" pitchFamily="34" charset="0"/>
              </a:rPr>
              <a:t>TEE</a:t>
            </a:r>
            <a:r>
              <a:rPr kumimoji="1" lang="en-US" altLang="zh-CN" sz="1600" b="1" dirty="0">
                <a:solidFill>
                  <a:schemeClr val="tx1"/>
                </a:solidFill>
                <a:latin typeface="Arial" panose="020B0604020202020204" pitchFamily="34" charset="0"/>
                <a:cs typeface="Arial" panose="020B0604020202020204" pitchFamily="34" charset="0"/>
              </a:rPr>
              <a:t>!</a:t>
            </a:r>
            <a:r>
              <a:rPr kumimoji="1" lang="en-US" altLang="zh-CN" sz="1600" dirty="0">
                <a:solidFill>
                  <a:schemeClr val="tx1"/>
                </a:solidFill>
                <a:latin typeface="Arial" panose="020B0604020202020204" pitchFamily="34" charset="0"/>
                <a:cs typeface="Arial" panose="020B0604020202020204" pitchFamily="34" charset="0"/>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638956" y="266470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Arial" panose="020B0604020202020204" pitchFamily="34" charset="0"/>
                <a:cs typeface="Arial" panose="020B0604020202020204" pitchFamily="34" charset="0"/>
              </a:rPr>
              <a:t>Alice</a:t>
            </a:r>
            <a:endParaRPr kumimoji="1" lang="en" altLang="zh-CN" sz="1800" dirty="0">
              <a:latin typeface="Arial" panose="020B0604020202020204" pitchFamily="34" charset="0"/>
              <a:cs typeface="Arial" panose="020B0604020202020204" pitchFamily="34" charset="0"/>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Arial" panose="020B0604020202020204" pitchFamily="34" charset="0"/>
                <a:cs typeface="Arial" panose="020B0604020202020204" pitchFamily="34" charset="0"/>
              </a:rPr>
              <a:t>Bob (cloud)</a:t>
            </a:r>
            <a:endParaRPr kumimoji="1" lang="en" altLang="zh-CN" sz="1800" dirty="0">
              <a:latin typeface="Arial" panose="020B0604020202020204" pitchFamily="34" charset="0"/>
              <a:cs typeface="Arial" panose="020B0604020202020204" pitchFamily="34" charset="0"/>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3320877" y="2569468"/>
            <a:ext cx="1764196"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1" name="内容占位符 2">
            <a:extLst>
              <a:ext uri="{FF2B5EF4-FFF2-40B4-BE49-F238E27FC236}">
                <a16:creationId xmlns:a16="http://schemas.microsoft.com/office/drawing/2014/main" id="{A1BFC8AD-A899-4E37-8C62-1087B9679691}"/>
              </a:ext>
            </a:extLst>
          </p:cNvPr>
          <p:cNvSpPr>
            <a:spLocks noGrp="1"/>
          </p:cNvSpPr>
          <p:nvPr>
            <p:ph idx="1"/>
          </p:nvPr>
        </p:nvSpPr>
        <p:spPr>
          <a:xfrm>
            <a:off x="425742" y="3297802"/>
            <a:ext cx="8229600" cy="2558473"/>
          </a:xfrm>
        </p:spPr>
        <p:txBody>
          <a:bodyPr>
            <a:noAutofit/>
          </a:bodyPr>
          <a:lstStyle/>
          <a:p>
            <a:r>
              <a:rPr lang="en-US" altLang="zh-CN" sz="2000" b="0" dirty="0"/>
              <a:t>Alice wants to ask Bob (e.g., a cloud) to perform calculation on her data</a:t>
            </a:r>
          </a:p>
          <a:p>
            <a:r>
              <a:rPr lang="en-US" altLang="zh-CN" sz="2000" b="0" strike="sngStrike" dirty="0"/>
              <a:t>Naïve method: Sending Data to Bob</a:t>
            </a:r>
          </a:p>
          <a:p>
            <a:r>
              <a:rPr lang="en-US" altLang="zh-CN" sz="2000" dirty="0"/>
              <a:t>Bob's cloud constructs a TEE</a:t>
            </a:r>
          </a:p>
        </p:txBody>
      </p: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3659902" y="2150359"/>
            <a:ext cx="936104"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000" dirty="0">
                <a:solidFill>
                  <a:schemeClr val="tx1"/>
                </a:solidFill>
                <a:latin typeface="Arial" panose="020B0604020202020204" pitchFamily="34" charset="0"/>
                <a:cs typeface="Arial" panose="020B0604020202020204" pitchFamily="34" charset="0"/>
              </a:rPr>
              <a:t>Data</a:t>
            </a:r>
            <a:endParaRPr lang="en-US" altLang="zh-CN" sz="1800" b="0" dirty="0">
              <a:solidFill>
                <a:schemeClr val="tx1"/>
              </a:solidFill>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spTree>
    <p:extLst>
      <p:ext uri="{BB962C8B-B14F-4D97-AF65-F5344CB8AC3E}">
        <p14:creationId xmlns:p14="http://schemas.microsoft.com/office/powerpoint/2010/main" val="3913274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B6B5BE-A012-0F43-A861-917E40B7DF17}"/>
              </a:ext>
            </a:extLst>
          </p:cNvPr>
          <p:cNvSpPr>
            <a:spLocks noGrp="1"/>
          </p:cNvSpPr>
          <p:nvPr>
            <p:ph type="title"/>
          </p:nvPr>
        </p:nvSpPr>
        <p:spPr/>
        <p:txBody>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TEE?</a:t>
            </a:r>
            <a:endParaRPr kumimoji="1" lang="zh-CN" altLang="en-US" dirty="0"/>
          </a:p>
        </p:txBody>
      </p:sp>
      <p:sp>
        <p:nvSpPr>
          <p:cNvPr id="3" name="内容占位符 2">
            <a:extLst>
              <a:ext uri="{FF2B5EF4-FFF2-40B4-BE49-F238E27FC236}">
                <a16:creationId xmlns:a16="http://schemas.microsoft.com/office/drawing/2014/main" id="{30ED6C2E-60F8-2A4D-A7EF-4473C7617F5A}"/>
              </a:ext>
            </a:extLst>
          </p:cNvPr>
          <p:cNvSpPr>
            <a:spLocks noGrp="1"/>
          </p:cNvSpPr>
          <p:nvPr>
            <p:ph idx="1"/>
          </p:nvPr>
        </p:nvSpPr>
        <p:spPr/>
        <p:txBody>
          <a:bodyPr/>
          <a:lstStyle/>
          <a:p>
            <a:r>
              <a:rPr kumimoji="1" lang="en-US" altLang="zh-CN" dirty="0"/>
              <a:t>Trusted</a:t>
            </a:r>
            <a:r>
              <a:rPr kumimoji="1" lang="zh-CN" altLang="en-US" dirty="0"/>
              <a:t> </a:t>
            </a:r>
            <a:r>
              <a:rPr kumimoji="1" lang="en-US" altLang="zh-CN" dirty="0"/>
              <a:t>Execution</a:t>
            </a:r>
            <a:r>
              <a:rPr kumimoji="1" lang="zh-CN" altLang="en-US" dirty="0"/>
              <a:t> </a:t>
            </a:r>
            <a:r>
              <a:rPr kumimoji="1" lang="en-US" altLang="zh-CN" dirty="0"/>
              <a:t>Environment</a:t>
            </a:r>
          </a:p>
          <a:p>
            <a:pPr lvl="1"/>
            <a:r>
              <a:rPr kumimoji="1" lang="en-US" altLang="zh-CN" dirty="0"/>
              <a:t>Isolated</a:t>
            </a:r>
            <a:r>
              <a:rPr kumimoji="1" lang="zh-CN" altLang="en-US" dirty="0"/>
              <a:t> </a:t>
            </a:r>
            <a:r>
              <a:rPr kumimoji="1" lang="en-US" altLang="zh-CN" dirty="0"/>
              <a:t>from</a:t>
            </a:r>
            <a:r>
              <a:rPr kumimoji="1" lang="zh-CN" altLang="en-US" dirty="0"/>
              <a:t> </a:t>
            </a:r>
            <a:r>
              <a:rPr kumimoji="1" lang="en-US" altLang="zh-CN" dirty="0"/>
              <a:t>other</a:t>
            </a:r>
            <a:r>
              <a:rPr kumimoji="1" lang="zh-CN" altLang="en-US" dirty="0"/>
              <a:t> </a:t>
            </a:r>
            <a:r>
              <a:rPr kumimoji="1" lang="en-US" altLang="zh-CN" dirty="0"/>
              <a:t>components,</a:t>
            </a:r>
            <a:r>
              <a:rPr kumimoji="1" lang="zh-CN" altLang="en-US" dirty="0"/>
              <a:t> </a:t>
            </a:r>
            <a:r>
              <a:rPr kumimoji="1" lang="en-US" altLang="zh-CN" dirty="0"/>
              <a:t>even</a:t>
            </a:r>
            <a:r>
              <a:rPr kumimoji="1" lang="zh-CN" altLang="en-US" dirty="0"/>
              <a:t> </a:t>
            </a:r>
            <a:r>
              <a:rPr kumimoji="1" lang="en-US" altLang="zh-CN" dirty="0"/>
              <a:t>the</a:t>
            </a:r>
            <a:r>
              <a:rPr kumimoji="1" lang="zh-CN" altLang="en-US" dirty="0"/>
              <a:t> </a:t>
            </a:r>
            <a:r>
              <a:rPr kumimoji="1" lang="en-US" altLang="zh-CN" dirty="0"/>
              <a:t>OS</a:t>
            </a:r>
          </a:p>
          <a:p>
            <a:pPr lvl="1"/>
            <a:r>
              <a:rPr kumimoji="1" lang="en-US" altLang="zh-CN" dirty="0"/>
              <a:t>Can</a:t>
            </a:r>
            <a:r>
              <a:rPr kumimoji="1" lang="zh-CN" altLang="en-US" dirty="0"/>
              <a:t> </a:t>
            </a:r>
            <a:r>
              <a:rPr kumimoji="1" lang="en-US" altLang="zh-CN" dirty="0"/>
              <a:t>be</a:t>
            </a:r>
            <a:r>
              <a:rPr kumimoji="1" lang="zh-CN" altLang="en-US" dirty="0"/>
              <a:t> </a:t>
            </a:r>
            <a:r>
              <a:rPr kumimoji="1" lang="en-US" altLang="zh-CN" dirty="0"/>
              <a:t>remoted</a:t>
            </a:r>
            <a:r>
              <a:rPr kumimoji="1" lang="zh-CN" altLang="en-US" dirty="0"/>
              <a:t> </a:t>
            </a:r>
            <a:r>
              <a:rPr kumimoji="1" lang="en-US" altLang="zh-CN" dirty="0"/>
              <a:t>remotely</a:t>
            </a:r>
            <a:r>
              <a:rPr kumimoji="1" lang="zh-CN" altLang="en-US" dirty="0"/>
              <a:t> </a:t>
            </a:r>
            <a:r>
              <a:rPr kumimoji="1" lang="en-US" altLang="zh-CN" dirty="0"/>
              <a:t>attested,</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faked</a:t>
            </a:r>
          </a:p>
          <a:p>
            <a:pPr lvl="2"/>
            <a:r>
              <a:rPr kumimoji="1" lang="en-US" altLang="zh-CN" dirty="0"/>
              <a:t>One</a:t>
            </a:r>
            <a:r>
              <a:rPr kumimoji="1" lang="zh-CN" altLang="en-US" dirty="0"/>
              <a:t> </a:t>
            </a:r>
            <a:r>
              <a:rPr kumimoji="1" lang="en-US" altLang="zh-CN" dirty="0"/>
              <a:t>private</a:t>
            </a:r>
            <a:r>
              <a:rPr kumimoji="1" lang="zh-CN" altLang="en-US" dirty="0"/>
              <a:t> </a:t>
            </a:r>
            <a:r>
              <a:rPr kumimoji="1" lang="en-US" altLang="zh-CN" dirty="0"/>
              <a:t>key</a:t>
            </a:r>
            <a:r>
              <a:rPr kumimoji="1" lang="zh-CN" altLang="en-US" dirty="0"/>
              <a:t> </a:t>
            </a:r>
            <a:r>
              <a:rPr kumimoji="1" lang="en-US" altLang="zh-CN" dirty="0"/>
              <a:t>embedded</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processor,</a:t>
            </a:r>
            <a:r>
              <a:rPr kumimoji="1" lang="zh-CN" altLang="en-US" dirty="0"/>
              <a:t> </a:t>
            </a:r>
            <a:r>
              <a:rPr kumimoji="1" lang="en-US" altLang="zh-CN" dirty="0"/>
              <a:t>usually</a:t>
            </a:r>
          </a:p>
          <a:p>
            <a:r>
              <a:rPr kumimoji="1" lang="en-US" altLang="zh-CN" dirty="0"/>
              <a:t>Also</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enclave</a:t>
            </a:r>
          </a:p>
          <a:p>
            <a:pPr lvl="1"/>
            <a:r>
              <a:rPr kumimoji="1" lang="en-US" altLang="zh-CN" dirty="0"/>
              <a:t>Can</a:t>
            </a:r>
            <a:r>
              <a:rPr kumimoji="1" lang="zh-CN" altLang="en-US" dirty="0"/>
              <a:t> </a:t>
            </a:r>
            <a:r>
              <a:rPr kumimoji="1" lang="en-US" altLang="zh-CN" dirty="0"/>
              <a:t>be</a:t>
            </a:r>
            <a:r>
              <a:rPr kumimoji="1" lang="zh-CN" altLang="en-US" dirty="0"/>
              <a:t> </a:t>
            </a:r>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hardware</a:t>
            </a:r>
            <a:r>
              <a:rPr kumimoji="1" lang="zh-CN" altLang="en-US" dirty="0"/>
              <a:t> </a:t>
            </a:r>
            <a:r>
              <a:rPr kumimoji="1" lang="en-US" altLang="zh-CN" dirty="0"/>
              <a:t>or</a:t>
            </a:r>
            <a:r>
              <a:rPr kumimoji="1" lang="zh-CN" altLang="en-US" dirty="0"/>
              <a:t> </a:t>
            </a:r>
            <a:r>
              <a:rPr kumimoji="1" lang="en-US" altLang="zh-CN" dirty="0"/>
              <a:t>software,</a:t>
            </a:r>
            <a:r>
              <a:rPr kumimoji="1" lang="zh-CN" altLang="en-US" dirty="0"/>
              <a:t> </a:t>
            </a:r>
            <a:r>
              <a:rPr kumimoji="1" lang="en-US" altLang="zh-CN" dirty="0"/>
              <a:t>or</a:t>
            </a:r>
            <a:r>
              <a:rPr kumimoji="1" lang="zh-CN" altLang="en-US" dirty="0"/>
              <a:t> </a:t>
            </a:r>
            <a:r>
              <a:rPr kumimoji="1" lang="en-US" altLang="zh-CN" dirty="0"/>
              <a:t>both</a:t>
            </a:r>
          </a:p>
          <a:p>
            <a:pPr lvl="1"/>
            <a:endParaRPr kumimoji="1" lang="zh-CN" altLang="en-US" dirty="0"/>
          </a:p>
        </p:txBody>
      </p:sp>
      <p:sp>
        <p:nvSpPr>
          <p:cNvPr id="4" name="矩形 3">
            <a:extLst>
              <a:ext uri="{FF2B5EF4-FFF2-40B4-BE49-F238E27FC236}">
                <a16:creationId xmlns:a16="http://schemas.microsoft.com/office/drawing/2014/main" id="{F7BF7A18-1F50-6E45-B286-4D072D06E753}"/>
              </a:ext>
            </a:extLst>
          </p:cNvPr>
          <p:cNvSpPr/>
          <p:nvPr/>
        </p:nvSpPr>
        <p:spPr>
          <a:xfrm>
            <a:off x="1605483" y="4874304"/>
            <a:ext cx="5933034" cy="461665"/>
          </a:xfrm>
          <a:prstGeom prst="rect">
            <a:avLst/>
          </a:prstGeom>
        </p:spPr>
        <p:txBody>
          <a:bodyPr wrap="none">
            <a:spAutoFit/>
          </a:bodyPr>
          <a:lstStyle/>
          <a:p>
            <a:pPr algn="ctr"/>
            <a:r>
              <a:rPr kumimoji="1" lang="en-US" altLang="zh-CN" sz="2400" dirty="0">
                <a:solidFill>
                  <a:schemeClr val="accent2"/>
                </a:solidFill>
                <a:latin typeface="Arial" panose="020B0604020202020204" pitchFamily="34" charset="0"/>
                <a:cs typeface="Arial" panose="020B0604020202020204" pitchFamily="34" charset="0"/>
              </a:rPr>
              <a:t>TEE</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is</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a</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way</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to</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handle</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system</a:t>
            </a:r>
            <a:r>
              <a:rPr kumimoji="1" lang="zh-CN" altLang="en-US" sz="2400" dirty="0">
                <a:solidFill>
                  <a:schemeClr val="accent2"/>
                </a:solidFill>
                <a:latin typeface="Arial" panose="020B0604020202020204" pitchFamily="34" charset="0"/>
                <a:cs typeface="Arial" panose="020B0604020202020204" pitchFamily="34" charset="0"/>
              </a:rPr>
              <a:t> </a:t>
            </a:r>
            <a:r>
              <a:rPr kumimoji="1" lang="en-US" altLang="zh-CN" sz="2400" dirty="0">
                <a:solidFill>
                  <a:schemeClr val="accent2"/>
                </a:solidFill>
                <a:latin typeface="Arial" panose="020B0604020202020204" pitchFamily="34" charset="0"/>
                <a:cs typeface="Arial" panose="020B0604020202020204" pitchFamily="34" charset="0"/>
              </a:rPr>
              <a:t>complexity</a:t>
            </a:r>
            <a:endParaRPr lang="zh-CN" altLang="en-US" sz="24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6801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0748E1-68A7-8040-BAA6-2E350A4D4D3B}"/>
              </a:ext>
            </a:extLst>
          </p:cNvPr>
          <p:cNvSpPr>
            <a:spLocks noGrp="1"/>
          </p:cNvSpPr>
          <p:nvPr>
            <p:ph type="title"/>
          </p:nvPr>
        </p:nvSpPr>
        <p:spPr/>
        <p:txBody>
          <a:bodyPr>
            <a:normAutofit/>
          </a:bodyPr>
          <a:lstStyle/>
          <a:p>
            <a:r>
              <a:rPr kumimoji="1" lang="en-US" altLang="zh-CN" sz="3200" dirty="0"/>
              <a:t>System: </a:t>
            </a:r>
            <a:r>
              <a:rPr kumimoji="1" lang="en-US" altLang="zh-CN" sz="3200" dirty="0" err="1"/>
              <a:t>EnclaveDB</a:t>
            </a:r>
            <a:endParaRPr kumimoji="1" lang="zh-CN" altLang="en-US" sz="3200" dirty="0"/>
          </a:p>
        </p:txBody>
      </p:sp>
      <p:sp>
        <p:nvSpPr>
          <p:cNvPr id="4" name="灯片编号占位符 3">
            <a:extLst>
              <a:ext uri="{FF2B5EF4-FFF2-40B4-BE49-F238E27FC236}">
                <a16:creationId xmlns:a16="http://schemas.microsoft.com/office/drawing/2014/main" id="{8A5EDED6-6E8D-844F-A78D-1A3665F65D4D}"/>
              </a:ext>
            </a:extLst>
          </p:cNvPr>
          <p:cNvSpPr>
            <a:spLocks noGrp="1"/>
          </p:cNvSpPr>
          <p:nvPr>
            <p:ph type="sldNum" sz="quarter" idx="12"/>
          </p:nvPr>
        </p:nvSpPr>
        <p:spPr/>
        <p:txBody>
          <a:bodyPr/>
          <a:lstStyle/>
          <a:p>
            <a:fld id="{ADE361C3-C043-4A6E-BDCE-8DA1E7D90A3B}" type="slidenum">
              <a:rPr lang="zh-CN" altLang="en-US" smtClean="0"/>
              <a:t>13</a:t>
            </a:fld>
            <a:endParaRPr lang="zh-CN" altLang="en-US"/>
          </a:p>
        </p:txBody>
      </p:sp>
      <p:sp>
        <p:nvSpPr>
          <p:cNvPr id="7" name="内容占位符 2">
            <a:extLst>
              <a:ext uri="{FF2B5EF4-FFF2-40B4-BE49-F238E27FC236}">
                <a16:creationId xmlns:a16="http://schemas.microsoft.com/office/drawing/2014/main" id="{6C37905C-1FCA-498D-8B5B-B929B24A71DF}"/>
              </a:ext>
            </a:extLst>
          </p:cNvPr>
          <p:cNvSpPr>
            <a:spLocks noGrp="1"/>
          </p:cNvSpPr>
          <p:nvPr>
            <p:ph idx="1"/>
          </p:nvPr>
        </p:nvSpPr>
        <p:spPr>
          <a:xfrm>
            <a:off x="457200" y="1333501"/>
            <a:ext cx="8229600" cy="3771636"/>
          </a:xfrm>
        </p:spPr>
        <p:txBody>
          <a:bodyPr>
            <a:normAutofit/>
          </a:bodyPr>
          <a:lstStyle/>
          <a:p>
            <a:r>
              <a:rPr kumimoji="1" lang="en-US" altLang="zh-CN" sz="2000" dirty="0"/>
              <a:t>TEE:</a:t>
            </a:r>
            <a:r>
              <a:rPr kumimoji="1" lang="zh-CN" altLang="en-US" sz="2000" dirty="0"/>
              <a:t> </a:t>
            </a:r>
            <a:r>
              <a:rPr kumimoji="1" lang="en-US" altLang="zh-CN" sz="2000" b="0" dirty="0"/>
              <a:t>yet</a:t>
            </a:r>
            <a:r>
              <a:rPr kumimoji="1" lang="zh-CN" altLang="en-US" sz="2000" b="0" dirty="0"/>
              <a:t> </a:t>
            </a:r>
            <a:r>
              <a:rPr kumimoji="1" lang="en-US" altLang="zh-CN" sz="2000" b="0" dirty="0"/>
              <a:t>another</a:t>
            </a:r>
            <a:r>
              <a:rPr kumimoji="1" lang="zh-CN" altLang="en-US" sz="2000" b="0" dirty="0"/>
              <a:t> </a:t>
            </a:r>
            <a:r>
              <a:rPr kumimoji="1" lang="en-US" altLang="zh-CN" sz="2000" b="0" i="1" dirty="0"/>
              <a:t>virtual</a:t>
            </a:r>
            <a:r>
              <a:rPr kumimoji="1" lang="zh-CN" altLang="en-US" sz="2000" b="0" dirty="0"/>
              <a:t> </a:t>
            </a:r>
            <a:r>
              <a:rPr kumimoji="1" lang="en-US" altLang="zh-CN" sz="2000" b="0" dirty="0"/>
              <a:t>secure</a:t>
            </a:r>
            <a:r>
              <a:rPr kumimoji="1" lang="zh-CN" altLang="en-US" sz="2000" b="0" dirty="0"/>
              <a:t> </a:t>
            </a:r>
            <a:r>
              <a:rPr kumimoji="1" lang="en-US" altLang="zh-CN" sz="2000" b="0" dirty="0"/>
              <a:t>co-processor</a:t>
            </a:r>
            <a:r>
              <a:rPr kumimoji="1" lang="zh-CN" altLang="en-US" sz="2000" b="0" dirty="0"/>
              <a:t> </a:t>
            </a:r>
            <a:r>
              <a:rPr kumimoji="1" lang="en-US" altLang="zh-CN" sz="2000" b="0" dirty="0"/>
              <a:t>(SGX,</a:t>
            </a:r>
            <a:r>
              <a:rPr kumimoji="1" lang="zh-CN" altLang="en-US" sz="2000" b="0" dirty="0"/>
              <a:t> </a:t>
            </a:r>
            <a:r>
              <a:rPr kumimoji="1" lang="en-US" altLang="zh-CN" sz="2000" b="0" dirty="0" err="1"/>
              <a:t>TrustZone</a:t>
            </a:r>
            <a:r>
              <a:rPr kumimoji="1" lang="en-US" altLang="zh-CN" sz="2000" b="0" dirty="0"/>
              <a:t>)</a:t>
            </a:r>
          </a:p>
          <a:p>
            <a:r>
              <a:rPr kumimoji="1" lang="en-US" altLang="zh-CN" sz="2000" dirty="0"/>
              <a:t>Story:</a:t>
            </a:r>
            <a:r>
              <a:rPr kumimoji="1" lang="zh-CN" altLang="en-US" sz="2000" dirty="0"/>
              <a:t> </a:t>
            </a:r>
            <a:r>
              <a:rPr kumimoji="1" lang="en-US" altLang="zh-CN" sz="2000" b="0" dirty="0"/>
              <a:t>a</a:t>
            </a:r>
            <a:r>
              <a:rPr kumimoji="1" lang="zh-CN" altLang="en-US" sz="2000" b="0" dirty="0"/>
              <a:t> </a:t>
            </a:r>
            <a:r>
              <a:rPr kumimoji="1" lang="en-US" altLang="zh-CN" sz="2000" b="0" dirty="0"/>
              <a:t>tale</a:t>
            </a:r>
            <a:r>
              <a:rPr kumimoji="1" lang="zh-CN" altLang="en-US" sz="2000" b="0" dirty="0"/>
              <a:t> </a:t>
            </a:r>
            <a:r>
              <a:rPr kumimoji="1" lang="en-US" altLang="zh-CN" sz="2000" b="0" dirty="0"/>
              <a:t>of</a:t>
            </a:r>
            <a:r>
              <a:rPr kumimoji="1" lang="zh-CN" altLang="en-US" sz="2000" b="0" dirty="0"/>
              <a:t> </a:t>
            </a:r>
            <a:r>
              <a:rPr kumimoji="1" lang="en-US" altLang="zh-CN" sz="2000" b="0" dirty="0"/>
              <a:t>two</a:t>
            </a:r>
            <a:r>
              <a:rPr kumimoji="1" lang="zh-CN" altLang="en-US" sz="2000" b="0" dirty="0"/>
              <a:t> </a:t>
            </a:r>
            <a:r>
              <a:rPr kumimoji="1" lang="en-US" altLang="zh-CN" sz="2000" b="0" dirty="0"/>
              <a:t>databases,</a:t>
            </a:r>
            <a:r>
              <a:rPr kumimoji="1" lang="zh-CN" altLang="en-US" sz="2000" b="0" dirty="0"/>
              <a:t> </a:t>
            </a:r>
            <a:r>
              <a:rPr kumimoji="1" lang="en-US" altLang="zh-CN" sz="2000" b="0" dirty="0"/>
              <a:t>just</a:t>
            </a:r>
            <a:r>
              <a:rPr kumimoji="1" lang="zh-CN" altLang="en-US" sz="2000" b="0" dirty="0"/>
              <a:t> </a:t>
            </a:r>
            <a:r>
              <a:rPr kumimoji="1" lang="en-US" altLang="zh-CN" sz="2000" b="0" dirty="0"/>
              <a:t>like</a:t>
            </a:r>
            <a:r>
              <a:rPr kumimoji="1" lang="zh-CN" altLang="en-US" sz="2000" b="0" dirty="0"/>
              <a:t> </a:t>
            </a:r>
            <a:r>
              <a:rPr kumimoji="1" lang="en-US" altLang="zh-CN" sz="2000" b="0" dirty="0" err="1"/>
              <a:t>TrustedDB</a:t>
            </a:r>
            <a:endParaRPr kumimoji="1" lang="en-US" altLang="zh-CN" sz="2000" dirty="0"/>
          </a:p>
          <a:p>
            <a:pPr marL="0" indent="0">
              <a:buNone/>
            </a:pPr>
            <a:endParaRPr kumimoji="1" lang="en-US" altLang="zh-CN" sz="2000" b="0" dirty="0"/>
          </a:p>
        </p:txBody>
      </p:sp>
      <p:sp>
        <p:nvSpPr>
          <p:cNvPr id="8" name="矩形 7">
            <a:extLst>
              <a:ext uri="{FF2B5EF4-FFF2-40B4-BE49-F238E27FC236}">
                <a16:creationId xmlns:a16="http://schemas.microsoft.com/office/drawing/2014/main" id="{80B64703-71B1-405C-B5F9-47899AC578AA}"/>
              </a:ext>
            </a:extLst>
          </p:cNvPr>
          <p:cNvSpPr/>
          <p:nvPr/>
        </p:nvSpPr>
        <p:spPr>
          <a:xfrm>
            <a:off x="2555776" y="4585692"/>
            <a:ext cx="2736304" cy="360040"/>
          </a:xfrm>
          <a:prstGeom prst="rect">
            <a:avLst/>
          </a:prstGeom>
          <a:solidFill>
            <a:schemeClr val="bg2"/>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Commodity</a:t>
            </a:r>
            <a:r>
              <a:rPr kumimoji="1" lang="zh-CN" altLang="en-US" sz="1600" dirty="0"/>
              <a:t> </a:t>
            </a:r>
            <a:r>
              <a:rPr kumimoji="1" lang="en-US" altLang="zh-CN" sz="1600" dirty="0"/>
              <a:t>CPU</a:t>
            </a:r>
            <a:endParaRPr kumimoji="1" lang="zh-CN" altLang="en-US" sz="1600" dirty="0"/>
          </a:p>
        </p:txBody>
      </p:sp>
      <p:sp>
        <p:nvSpPr>
          <p:cNvPr id="9" name="矩形 8">
            <a:extLst>
              <a:ext uri="{FF2B5EF4-FFF2-40B4-BE49-F238E27FC236}">
                <a16:creationId xmlns:a16="http://schemas.microsoft.com/office/drawing/2014/main" id="{A679926B-2F34-4480-979C-A9A47F341581}"/>
              </a:ext>
            </a:extLst>
          </p:cNvPr>
          <p:cNvSpPr/>
          <p:nvPr/>
        </p:nvSpPr>
        <p:spPr>
          <a:xfrm>
            <a:off x="2555776" y="3716018"/>
            <a:ext cx="2736304" cy="742475"/>
          </a:xfrm>
          <a:prstGeom prst="rect">
            <a:avLst/>
          </a:prstGeom>
          <a:solidFill>
            <a:schemeClr val="bg2"/>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Commodity</a:t>
            </a:r>
            <a:r>
              <a:rPr kumimoji="1" lang="zh-CN" altLang="en-US" sz="1600" dirty="0"/>
              <a:t> </a:t>
            </a:r>
            <a:r>
              <a:rPr kumimoji="1" lang="en-US" altLang="zh-CN" sz="1600" dirty="0"/>
              <a:t>OS</a:t>
            </a:r>
          </a:p>
          <a:p>
            <a:pPr algn="ctr"/>
            <a:r>
              <a:rPr kumimoji="1" lang="en-US" altLang="zh-CN" sz="1600" dirty="0"/>
              <a:t>(Windows)</a:t>
            </a:r>
            <a:endParaRPr kumimoji="1" lang="zh-CN" altLang="en-US" sz="1600" dirty="0"/>
          </a:p>
        </p:txBody>
      </p:sp>
      <p:sp>
        <p:nvSpPr>
          <p:cNvPr id="10" name="矩形 9">
            <a:extLst>
              <a:ext uri="{FF2B5EF4-FFF2-40B4-BE49-F238E27FC236}">
                <a16:creationId xmlns:a16="http://schemas.microsoft.com/office/drawing/2014/main" id="{1B2BF546-D582-44C1-B3CF-D0097701012F}"/>
              </a:ext>
            </a:extLst>
          </p:cNvPr>
          <p:cNvSpPr/>
          <p:nvPr/>
        </p:nvSpPr>
        <p:spPr>
          <a:xfrm>
            <a:off x="2555776" y="2554078"/>
            <a:ext cx="2736304" cy="1034739"/>
          </a:xfrm>
          <a:prstGeom prst="rect">
            <a:avLst/>
          </a:prstGeom>
          <a:solidFill>
            <a:schemeClr val="bg2"/>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Commodity</a:t>
            </a:r>
            <a:r>
              <a:rPr kumimoji="1" lang="zh-CN" altLang="en-US" sz="1600" dirty="0"/>
              <a:t> </a:t>
            </a:r>
            <a:r>
              <a:rPr kumimoji="1" lang="en-US" altLang="zh-CN" sz="1600" dirty="0"/>
              <a:t>DB</a:t>
            </a:r>
          </a:p>
          <a:p>
            <a:pPr algn="ctr"/>
            <a:r>
              <a:rPr kumimoji="1" lang="en-US" altLang="zh-CN" sz="1600" dirty="0"/>
              <a:t>(MS</a:t>
            </a:r>
            <a:r>
              <a:rPr kumimoji="1" lang="zh-CN" altLang="en-US" sz="1600" dirty="0"/>
              <a:t> </a:t>
            </a:r>
            <a:r>
              <a:rPr kumimoji="1" lang="en-US" altLang="zh-CN" sz="1600" dirty="0"/>
              <a:t>SQL</a:t>
            </a:r>
            <a:r>
              <a:rPr kumimoji="1" lang="zh-CN" altLang="en-US" sz="1600" dirty="0"/>
              <a:t> </a:t>
            </a:r>
            <a:r>
              <a:rPr kumimoji="1" lang="en-US" altLang="zh-CN" sz="1600" dirty="0"/>
              <a:t>Server)</a:t>
            </a:r>
          </a:p>
        </p:txBody>
      </p:sp>
      <p:pic>
        <p:nvPicPr>
          <p:cNvPr id="11" name="图片 10">
            <a:extLst>
              <a:ext uri="{FF2B5EF4-FFF2-40B4-BE49-F238E27FC236}">
                <a16:creationId xmlns:a16="http://schemas.microsoft.com/office/drawing/2014/main" id="{941D3E53-110C-4039-896B-515F42244C02}"/>
              </a:ext>
            </a:extLst>
          </p:cNvPr>
          <p:cNvPicPr>
            <a:picLocks noChangeAspect="1"/>
          </p:cNvPicPr>
          <p:nvPr/>
        </p:nvPicPr>
        <p:blipFill>
          <a:blip r:embed="rId3"/>
          <a:stretch>
            <a:fillRect/>
          </a:stretch>
        </p:blipFill>
        <p:spPr>
          <a:xfrm>
            <a:off x="1542202" y="4381499"/>
            <a:ext cx="879103" cy="750168"/>
          </a:xfrm>
          <a:prstGeom prst="rect">
            <a:avLst/>
          </a:prstGeom>
        </p:spPr>
      </p:pic>
      <p:sp>
        <p:nvSpPr>
          <p:cNvPr id="12" name="矩形 11">
            <a:extLst>
              <a:ext uri="{FF2B5EF4-FFF2-40B4-BE49-F238E27FC236}">
                <a16:creationId xmlns:a16="http://schemas.microsoft.com/office/drawing/2014/main" id="{4603F5EB-6BD0-4A07-9D44-37CD44F8D3EE}"/>
              </a:ext>
            </a:extLst>
          </p:cNvPr>
          <p:cNvSpPr/>
          <p:nvPr/>
        </p:nvSpPr>
        <p:spPr>
          <a:xfrm>
            <a:off x="5724128" y="4585692"/>
            <a:ext cx="2736304" cy="360040"/>
          </a:xfrm>
          <a:prstGeom prst="rect">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Commodity</a:t>
            </a:r>
            <a:r>
              <a:rPr kumimoji="1" lang="zh-CN" altLang="en-US" sz="1600" dirty="0"/>
              <a:t> </a:t>
            </a:r>
            <a:r>
              <a:rPr kumimoji="1" lang="en-US" altLang="zh-CN" sz="1600" dirty="0"/>
              <a:t>CPU</a:t>
            </a:r>
            <a:r>
              <a:rPr kumimoji="1" lang="zh-CN" altLang="en-US" sz="1600" dirty="0"/>
              <a:t> </a:t>
            </a:r>
            <a:r>
              <a:rPr kumimoji="1" lang="en-US" altLang="zh-CN" sz="1600" dirty="0"/>
              <a:t>(SGX)</a:t>
            </a:r>
            <a:endParaRPr kumimoji="1" lang="zh-CN" altLang="en-US" sz="1600" dirty="0"/>
          </a:p>
        </p:txBody>
      </p:sp>
      <p:sp>
        <p:nvSpPr>
          <p:cNvPr id="13" name="矩形 12">
            <a:extLst>
              <a:ext uri="{FF2B5EF4-FFF2-40B4-BE49-F238E27FC236}">
                <a16:creationId xmlns:a16="http://schemas.microsoft.com/office/drawing/2014/main" id="{8EDB2993-64C8-4F10-A1CF-04B738C18240}"/>
              </a:ext>
            </a:extLst>
          </p:cNvPr>
          <p:cNvSpPr/>
          <p:nvPr/>
        </p:nvSpPr>
        <p:spPr>
          <a:xfrm>
            <a:off x="5724128" y="3716018"/>
            <a:ext cx="2736304" cy="742474"/>
          </a:xfrm>
          <a:prstGeom prst="rect">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Trusted</a:t>
            </a:r>
            <a:r>
              <a:rPr kumimoji="1" lang="zh-CN" altLang="en-US" sz="1600" dirty="0"/>
              <a:t> </a:t>
            </a:r>
            <a:r>
              <a:rPr kumimoji="1" lang="en-US" altLang="zh-CN" sz="1600" dirty="0"/>
              <a:t>Kernel</a:t>
            </a:r>
          </a:p>
          <a:p>
            <a:pPr algn="ctr"/>
            <a:r>
              <a:rPr kumimoji="1" lang="en-US" altLang="zh-CN" sz="1200" dirty="0"/>
              <a:t>(threading,</a:t>
            </a:r>
            <a:r>
              <a:rPr kumimoji="1" lang="zh-CN" altLang="en-US" sz="1200" dirty="0"/>
              <a:t> </a:t>
            </a:r>
            <a:r>
              <a:rPr kumimoji="1" lang="en-US" altLang="zh-CN" sz="1200" dirty="0"/>
              <a:t>memory</a:t>
            </a:r>
            <a:r>
              <a:rPr kumimoji="1" lang="zh-CN" altLang="en-US" sz="1200" dirty="0"/>
              <a:t> </a:t>
            </a:r>
            <a:r>
              <a:rPr kumimoji="1" lang="en-US" altLang="zh-CN" sz="1200" dirty="0"/>
              <a:t>management,</a:t>
            </a:r>
            <a:r>
              <a:rPr kumimoji="1" lang="zh-CN" altLang="en-US" sz="1200" dirty="0"/>
              <a:t> </a:t>
            </a:r>
            <a:r>
              <a:rPr kumimoji="1" lang="en-US" altLang="zh-CN" sz="1200" dirty="0"/>
              <a:t>storage)</a:t>
            </a:r>
            <a:endParaRPr kumimoji="1" lang="zh-CN" altLang="en-US" sz="1200" b="1" dirty="0"/>
          </a:p>
        </p:txBody>
      </p:sp>
      <p:sp>
        <p:nvSpPr>
          <p:cNvPr id="14" name="矩形 13">
            <a:extLst>
              <a:ext uri="{FF2B5EF4-FFF2-40B4-BE49-F238E27FC236}">
                <a16:creationId xmlns:a16="http://schemas.microsoft.com/office/drawing/2014/main" id="{5135E446-BD57-4EBC-A357-FB9024F752A1}"/>
              </a:ext>
            </a:extLst>
          </p:cNvPr>
          <p:cNvSpPr/>
          <p:nvPr/>
        </p:nvSpPr>
        <p:spPr>
          <a:xfrm>
            <a:off x="5724128" y="2554078"/>
            <a:ext cx="2736304" cy="1034740"/>
          </a:xfrm>
          <a:prstGeom prst="rect">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600" dirty="0"/>
              <a:t>In-Mem</a:t>
            </a:r>
            <a:r>
              <a:rPr kumimoji="1" lang="zh-CN" altLang="en-US" sz="1600" dirty="0"/>
              <a:t> </a:t>
            </a:r>
            <a:r>
              <a:rPr kumimoji="1" lang="en-US" altLang="zh-CN" sz="1600" dirty="0"/>
              <a:t>DB</a:t>
            </a:r>
            <a:r>
              <a:rPr kumimoji="1" lang="zh-CN" altLang="en-US" sz="1600" dirty="0"/>
              <a:t> </a:t>
            </a:r>
            <a:r>
              <a:rPr kumimoji="1" lang="en-US" altLang="zh-CN" sz="1600" dirty="0"/>
              <a:t>(Hekaton)</a:t>
            </a:r>
            <a:r>
              <a:rPr kumimoji="1" lang="zh-CN" altLang="en-US" sz="1600" dirty="0"/>
              <a:t> </a:t>
            </a:r>
            <a:r>
              <a:rPr kumimoji="1" lang="en-US" altLang="zh-CN" sz="1600" dirty="0"/>
              <a:t>🔑</a:t>
            </a:r>
          </a:p>
          <a:p>
            <a:pPr algn="ctr"/>
            <a:r>
              <a:rPr kumimoji="1" lang="en-US" altLang="zh-CN" sz="1600" b="1" dirty="0"/>
              <a:t>In-Mem</a:t>
            </a:r>
            <a:r>
              <a:rPr kumimoji="1" lang="zh-CN" altLang="en-US" sz="1600" b="1" dirty="0"/>
              <a:t> </a:t>
            </a:r>
            <a:r>
              <a:rPr kumimoji="1" lang="en-US" altLang="zh-CN" sz="1600" b="1" dirty="0"/>
              <a:t>Tables/Indexes</a:t>
            </a:r>
          </a:p>
          <a:p>
            <a:pPr algn="ctr"/>
            <a:r>
              <a:rPr kumimoji="1" lang="en-US" altLang="zh-CN" sz="1600" b="1" i="1" dirty="0"/>
              <a:t>Compiled</a:t>
            </a:r>
            <a:r>
              <a:rPr kumimoji="1" lang="zh-CN" altLang="en-US" sz="1600" b="1" i="1" dirty="0"/>
              <a:t> </a:t>
            </a:r>
            <a:r>
              <a:rPr kumimoji="1" lang="en-US" altLang="zh-CN" sz="1600" b="1" i="1" dirty="0"/>
              <a:t>Queries</a:t>
            </a:r>
          </a:p>
        </p:txBody>
      </p:sp>
      <p:cxnSp>
        <p:nvCxnSpPr>
          <p:cNvPr id="15" name="直线连接符 9">
            <a:extLst>
              <a:ext uri="{FF2B5EF4-FFF2-40B4-BE49-F238E27FC236}">
                <a16:creationId xmlns:a16="http://schemas.microsoft.com/office/drawing/2014/main" id="{9E0C4007-6AB6-4C4C-BE90-E3E03F84D6B1}"/>
              </a:ext>
            </a:extLst>
          </p:cNvPr>
          <p:cNvCxnSpPr>
            <a:cxnSpLocks/>
          </p:cNvCxnSpPr>
          <p:nvPr/>
        </p:nvCxnSpPr>
        <p:spPr>
          <a:xfrm>
            <a:off x="5508104" y="2425452"/>
            <a:ext cx="0" cy="2679685"/>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A6702745-4318-436C-8C38-A0501770EF9F}"/>
              </a:ext>
            </a:extLst>
          </p:cNvPr>
          <p:cNvSpPr txBox="1"/>
          <p:nvPr/>
        </p:nvSpPr>
        <p:spPr>
          <a:xfrm>
            <a:off x="5126570" y="5025870"/>
            <a:ext cx="776175" cy="338554"/>
          </a:xfrm>
          <a:prstGeom prst="rect">
            <a:avLst/>
          </a:prstGeom>
          <a:noFill/>
        </p:spPr>
        <p:txBody>
          <a:bodyPr wrap="none" rtlCol="0">
            <a:spAutoFit/>
          </a:bodyPr>
          <a:lstStyle/>
          <a:p>
            <a:r>
              <a:rPr kumimoji="1" lang="en-US" altLang="zh-CN" sz="1600" dirty="0"/>
              <a:t>e/</a:t>
            </a:r>
            <a:r>
              <a:rPr kumimoji="1" lang="en-US" altLang="zh-CN" sz="1600" dirty="0" err="1"/>
              <a:t>ocall</a:t>
            </a:r>
            <a:endParaRPr kumimoji="1" lang="zh-CN" altLang="en-US" sz="1600" dirty="0"/>
          </a:p>
        </p:txBody>
      </p:sp>
      <p:cxnSp>
        <p:nvCxnSpPr>
          <p:cNvPr id="17" name="直线箭头连接符 11">
            <a:extLst>
              <a:ext uri="{FF2B5EF4-FFF2-40B4-BE49-F238E27FC236}">
                <a16:creationId xmlns:a16="http://schemas.microsoft.com/office/drawing/2014/main" id="{2B95C1D9-9D44-4E26-ABE5-29F2C2A1396B}"/>
              </a:ext>
            </a:extLst>
          </p:cNvPr>
          <p:cNvCxnSpPr>
            <a:stCxn id="8" idx="3"/>
            <a:endCxn id="12" idx="1"/>
          </p:cNvCxnSpPr>
          <p:nvPr/>
        </p:nvCxnSpPr>
        <p:spPr>
          <a:xfrm>
            <a:off x="5292080" y="4765712"/>
            <a:ext cx="432048"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8" name="文本框 17">
            <a:extLst>
              <a:ext uri="{FF2B5EF4-FFF2-40B4-BE49-F238E27FC236}">
                <a16:creationId xmlns:a16="http://schemas.microsoft.com/office/drawing/2014/main" id="{DF7D96A0-3C69-4570-AE88-41BA7F53CE89}"/>
              </a:ext>
            </a:extLst>
          </p:cNvPr>
          <p:cNvSpPr txBox="1"/>
          <p:nvPr/>
        </p:nvSpPr>
        <p:spPr>
          <a:xfrm>
            <a:off x="3264991" y="4977778"/>
            <a:ext cx="1200970" cy="307777"/>
          </a:xfrm>
          <a:prstGeom prst="rect">
            <a:avLst/>
          </a:prstGeom>
          <a:noFill/>
        </p:spPr>
        <p:txBody>
          <a:bodyPr wrap="none" rtlCol="0">
            <a:spAutoFit/>
          </a:bodyPr>
          <a:lstStyle/>
          <a:p>
            <a:r>
              <a:rPr kumimoji="1" lang="en-US" altLang="zh-CN" sz="1400" dirty="0"/>
              <a:t>Intel</a:t>
            </a:r>
            <a:r>
              <a:rPr kumimoji="1" lang="zh-CN" altLang="en-US" sz="1400" dirty="0"/>
              <a:t> </a:t>
            </a:r>
            <a:r>
              <a:rPr kumimoji="1" lang="en-US" altLang="zh-CN" sz="1400" dirty="0"/>
              <a:t>Skylake</a:t>
            </a:r>
            <a:endParaRPr kumimoji="1" lang="zh-CN" altLang="en-US" sz="1400" dirty="0"/>
          </a:p>
        </p:txBody>
      </p:sp>
      <p:sp>
        <p:nvSpPr>
          <p:cNvPr id="19" name="文本框 18">
            <a:extLst>
              <a:ext uri="{FF2B5EF4-FFF2-40B4-BE49-F238E27FC236}">
                <a16:creationId xmlns:a16="http://schemas.microsoft.com/office/drawing/2014/main" id="{210DA3CE-E48B-41E0-8E62-FBFF5E4F020B}"/>
              </a:ext>
            </a:extLst>
          </p:cNvPr>
          <p:cNvSpPr txBox="1"/>
          <p:nvPr/>
        </p:nvSpPr>
        <p:spPr>
          <a:xfrm>
            <a:off x="6189093" y="4973851"/>
            <a:ext cx="1946367" cy="307777"/>
          </a:xfrm>
          <a:prstGeom prst="rect">
            <a:avLst/>
          </a:prstGeom>
          <a:noFill/>
        </p:spPr>
        <p:txBody>
          <a:bodyPr wrap="none" rtlCol="0">
            <a:spAutoFit/>
          </a:bodyPr>
          <a:lstStyle/>
          <a:p>
            <a:r>
              <a:rPr kumimoji="1" lang="en-US" altLang="zh-CN" sz="1400" dirty="0"/>
              <a:t>(Currently)</a:t>
            </a:r>
            <a:r>
              <a:rPr kumimoji="1" lang="zh-CN" altLang="en-US" sz="1400" dirty="0"/>
              <a:t> </a:t>
            </a:r>
            <a:r>
              <a:rPr kumimoji="1" lang="en-US" altLang="zh-CN" sz="1400" dirty="0"/>
              <a:t>128M</a:t>
            </a:r>
            <a:r>
              <a:rPr kumimoji="1" lang="zh-CN" altLang="en-US" sz="1400" dirty="0"/>
              <a:t> </a:t>
            </a:r>
            <a:r>
              <a:rPr kumimoji="1" lang="en-US" altLang="zh-CN" sz="1400" dirty="0"/>
              <a:t>EPC</a:t>
            </a:r>
            <a:endParaRPr kumimoji="1" lang="zh-CN" altLang="en-US" sz="1400" dirty="0"/>
          </a:p>
        </p:txBody>
      </p:sp>
      <p:sp>
        <p:nvSpPr>
          <p:cNvPr id="20" name="文本框 19">
            <a:extLst>
              <a:ext uri="{FF2B5EF4-FFF2-40B4-BE49-F238E27FC236}">
                <a16:creationId xmlns:a16="http://schemas.microsoft.com/office/drawing/2014/main" id="{89A536B1-6155-4C0C-A3B6-F3D24E6BF074}"/>
              </a:ext>
            </a:extLst>
          </p:cNvPr>
          <p:cNvSpPr txBox="1"/>
          <p:nvPr/>
        </p:nvSpPr>
        <p:spPr>
          <a:xfrm>
            <a:off x="1520530" y="5048747"/>
            <a:ext cx="811441" cy="307777"/>
          </a:xfrm>
          <a:prstGeom prst="rect">
            <a:avLst/>
          </a:prstGeom>
          <a:noFill/>
        </p:spPr>
        <p:txBody>
          <a:bodyPr wrap="none" rtlCol="0">
            <a:spAutoFit/>
          </a:bodyPr>
          <a:lstStyle/>
          <a:p>
            <a:r>
              <a:rPr kumimoji="1" lang="en-US" altLang="zh-CN" sz="1400" dirty="0"/>
              <a:t>Storage</a:t>
            </a:r>
            <a:endParaRPr kumimoji="1" lang="zh-CN" altLang="en-US" sz="1400" dirty="0"/>
          </a:p>
        </p:txBody>
      </p:sp>
      <p:pic>
        <p:nvPicPr>
          <p:cNvPr id="21" name="图片 20">
            <a:extLst>
              <a:ext uri="{FF2B5EF4-FFF2-40B4-BE49-F238E27FC236}">
                <a16:creationId xmlns:a16="http://schemas.microsoft.com/office/drawing/2014/main" id="{F3218C96-435C-4F8E-8DA4-DBF3D0624859}"/>
              </a:ext>
            </a:extLst>
          </p:cNvPr>
          <p:cNvPicPr>
            <a:picLocks noChangeAspect="1"/>
          </p:cNvPicPr>
          <p:nvPr/>
        </p:nvPicPr>
        <p:blipFill>
          <a:blip r:embed="rId4"/>
          <a:stretch>
            <a:fillRect/>
          </a:stretch>
        </p:blipFill>
        <p:spPr>
          <a:xfrm>
            <a:off x="501769" y="2720723"/>
            <a:ext cx="685855" cy="685855"/>
          </a:xfrm>
          <a:prstGeom prst="rect">
            <a:avLst/>
          </a:prstGeom>
        </p:spPr>
      </p:pic>
      <p:sp>
        <p:nvSpPr>
          <p:cNvPr id="22" name="文本框 21">
            <a:extLst>
              <a:ext uri="{FF2B5EF4-FFF2-40B4-BE49-F238E27FC236}">
                <a16:creationId xmlns:a16="http://schemas.microsoft.com/office/drawing/2014/main" id="{2D165E53-90E2-480D-9D95-499F08FB340D}"/>
              </a:ext>
            </a:extLst>
          </p:cNvPr>
          <p:cNvSpPr txBox="1"/>
          <p:nvPr/>
        </p:nvSpPr>
        <p:spPr>
          <a:xfrm>
            <a:off x="534881" y="3294110"/>
            <a:ext cx="652743" cy="307777"/>
          </a:xfrm>
          <a:prstGeom prst="rect">
            <a:avLst/>
          </a:prstGeom>
          <a:noFill/>
        </p:spPr>
        <p:txBody>
          <a:bodyPr wrap="none" rtlCol="0">
            <a:spAutoFit/>
          </a:bodyPr>
          <a:lstStyle/>
          <a:p>
            <a:r>
              <a:rPr kumimoji="1" lang="en-US" altLang="zh-CN" sz="1400" dirty="0"/>
              <a:t>Users</a:t>
            </a:r>
            <a:endParaRPr kumimoji="1" lang="zh-CN" altLang="en-US" sz="1400" dirty="0"/>
          </a:p>
        </p:txBody>
      </p:sp>
      <p:cxnSp>
        <p:nvCxnSpPr>
          <p:cNvPr id="23" name="直线箭头连接符 26">
            <a:extLst>
              <a:ext uri="{FF2B5EF4-FFF2-40B4-BE49-F238E27FC236}">
                <a16:creationId xmlns:a16="http://schemas.microsoft.com/office/drawing/2014/main" id="{ECE1333E-996F-4807-9979-D129ADD04285}"/>
              </a:ext>
            </a:extLst>
          </p:cNvPr>
          <p:cNvCxnSpPr>
            <a:cxnSpLocks/>
            <a:stCxn id="21" idx="3"/>
            <a:endCxn id="10" idx="1"/>
          </p:cNvCxnSpPr>
          <p:nvPr/>
        </p:nvCxnSpPr>
        <p:spPr>
          <a:xfrm>
            <a:off x="1187624" y="3063651"/>
            <a:ext cx="1368152" cy="7797"/>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4" name="文本框 23">
            <a:extLst>
              <a:ext uri="{FF2B5EF4-FFF2-40B4-BE49-F238E27FC236}">
                <a16:creationId xmlns:a16="http://schemas.microsoft.com/office/drawing/2014/main" id="{B94F8223-7962-48B5-87A4-CEA710BA7B1B}"/>
              </a:ext>
            </a:extLst>
          </p:cNvPr>
          <p:cNvSpPr txBox="1"/>
          <p:nvPr/>
        </p:nvSpPr>
        <p:spPr>
          <a:xfrm>
            <a:off x="1232193" y="2710034"/>
            <a:ext cx="1319592" cy="307777"/>
          </a:xfrm>
          <a:prstGeom prst="rect">
            <a:avLst/>
          </a:prstGeom>
          <a:noFill/>
        </p:spPr>
        <p:txBody>
          <a:bodyPr wrap="none" rtlCol="0">
            <a:spAutoFit/>
          </a:bodyPr>
          <a:lstStyle/>
          <a:p>
            <a:r>
              <a:rPr kumimoji="1" lang="en-US" altLang="zh-CN" sz="1400" dirty="0" err="1">
                <a:solidFill>
                  <a:srgbClr val="C00000"/>
                </a:solidFill>
              </a:rPr>
              <a:t>eStored</a:t>
            </a:r>
            <a:r>
              <a:rPr kumimoji="1" lang="zh-CN" altLang="en-US" sz="1400" dirty="0">
                <a:solidFill>
                  <a:srgbClr val="C00000"/>
                </a:solidFill>
              </a:rPr>
              <a:t> </a:t>
            </a:r>
            <a:r>
              <a:rPr kumimoji="1" lang="en-US" altLang="zh-CN" sz="1400" dirty="0">
                <a:solidFill>
                  <a:srgbClr val="C00000"/>
                </a:solidFill>
              </a:rPr>
              <a:t>Procs</a:t>
            </a:r>
            <a:endParaRPr kumimoji="1" lang="zh-CN" altLang="en-US" sz="1400" dirty="0">
              <a:solidFill>
                <a:srgbClr val="C00000"/>
              </a:solidFill>
            </a:endParaRPr>
          </a:p>
        </p:txBody>
      </p:sp>
      <p:sp>
        <p:nvSpPr>
          <p:cNvPr id="25" name="文本框 24">
            <a:extLst>
              <a:ext uri="{FF2B5EF4-FFF2-40B4-BE49-F238E27FC236}">
                <a16:creationId xmlns:a16="http://schemas.microsoft.com/office/drawing/2014/main" id="{501E348C-8902-489D-976E-0BD985D3B197}"/>
              </a:ext>
            </a:extLst>
          </p:cNvPr>
          <p:cNvSpPr txBox="1"/>
          <p:nvPr/>
        </p:nvSpPr>
        <p:spPr>
          <a:xfrm>
            <a:off x="1436757" y="3133206"/>
            <a:ext cx="792205" cy="307777"/>
          </a:xfrm>
          <a:prstGeom prst="rect">
            <a:avLst/>
          </a:prstGeom>
          <a:noFill/>
        </p:spPr>
        <p:txBody>
          <a:bodyPr wrap="none" rtlCol="0">
            <a:spAutoFit/>
          </a:bodyPr>
          <a:lstStyle/>
          <a:p>
            <a:r>
              <a:rPr kumimoji="1" lang="en-US" altLang="zh-CN" sz="1400" dirty="0" err="1"/>
              <a:t>eResult</a:t>
            </a:r>
            <a:endParaRPr kumimoji="1" lang="zh-CN" altLang="en-US" sz="1400" dirty="0"/>
          </a:p>
        </p:txBody>
      </p:sp>
      <p:pic>
        <p:nvPicPr>
          <p:cNvPr id="26" name="Picture 2" descr="See the source image">
            <a:extLst>
              <a:ext uri="{FF2B5EF4-FFF2-40B4-BE49-F238E27FC236}">
                <a16:creationId xmlns:a16="http://schemas.microsoft.com/office/drawing/2014/main" id="{A8ECDB92-07F1-4CE3-A62C-37DB6D83DE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599" y="4999934"/>
            <a:ext cx="309396" cy="309396"/>
          </a:xfrm>
          <a:prstGeom prst="rect">
            <a:avLst/>
          </a:prstGeom>
          <a:noFill/>
          <a:extLst>
            <a:ext uri="{909E8E84-426E-40DD-AFC4-6F175D3DCCD1}">
              <a14:hiddenFill xmlns:a14="http://schemas.microsoft.com/office/drawing/2010/main">
                <a:solidFill>
                  <a:srgbClr val="FFFFFF"/>
                </a:solidFill>
              </a14:hiddenFill>
            </a:ext>
          </a:extLst>
        </p:spPr>
      </p:pic>
      <p:sp>
        <p:nvSpPr>
          <p:cNvPr id="27" name="右箭头 18">
            <a:extLst>
              <a:ext uri="{FF2B5EF4-FFF2-40B4-BE49-F238E27FC236}">
                <a16:creationId xmlns:a16="http://schemas.microsoft.com/office/drawing/2014/main" id="{C25A0D3F-3FB0-400F-9A14-4683FA5F7E3E}"/>
              </a:ext>
            </a:extLst>
          </p:cNvPr>
          <p:cNvSpPr/>
          <p:nvPr/>
        </p:nvSpPr>
        <p:spPr>
          <a:xfrm>
            <a:off x="4750507" y="2562822"/>
            <a:ext cx="1189645"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t>Transaction</a:t>
            </a:r>
            <a:endParaRPr kumimoji="1" lang="zh-CN" altLang="en-US" sz="1200" dirty="0"/>
          </a:p>
        </p:txBody>
      </p:sp>
      <p:sp>
        <p:nvSpPr>
          <p:cNvPr id="28" name="右箭头 30">
            <a:extLst>
              <a:ext uri="{FF2B5EF4-FFF2-40B4-BE49-F238E27FC236}">
                <a16:creationId xmlns:a16="http://schemas.microsoft.com/office/drawing/2014/main" id="{B825C2A8-633C-4785-9740-5F9FFB066926}"/>
              </a:ext>
            </a:extLst>
          </p:cNvPr>
          <p:cNvSpPr/>
          <p:nvPr/>
        </p:nvSpPr>
        <p:spPr>
          <a:xfrm>
            <a:off x="4750507" y="3164155"/>
            <a:ext cx="11624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t>Recovery</a:t>
            </a:r>
            <a:endParaRPr kumimoji="1" lang="zh-CN" altLang="en-US" sz="1200" dirty="0"/>
          </a:p>
        </p:txBody>
      </p:sp>
      <p:sp>
        <p:nvSpPr>
          <p:cNvPr id="29" name="左箭头 27">
            <a:extLst>
              <a:ext uri="{FF2B5EF4-FFF2-40B4-BE49-F238E27FC236}">
                <a16:creationId xmlns:a16="http://schemas.microsoft.com/office/drawing/2014/main" id="{C7A5B90D-4157-4B27-8E1A-68CDFC1849A1}"/>
              </a:ext>
            </a:extLst>
          </p:cNvPr>
          <p:cNvSpPr/>
          <p:nvPr/>
        </p:nvSpPr>
        <p:spPr>
          <a:xfrm>
            <a:off x="4750507" y="2898480"/>
            <a:ext cx="1103723" cy="30316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t>Logging</a:t>
            </a:r>
            <a:endParaRPr kumimoji="1" lang="zh-CN" altLang="en-US" sz="1200" dirty="0"/>
          </a:p>
        </p:txBody>
      </p:sp>
      <p:sp>
        <p:nvSpPr>
          <p:cNvPr id="30" name="矩形 29">
            <a:extLst>
              <a:ext uri="{FF2B5EF4-FFF2-40B4-BE49-F238E27FC236}">
                <a16:creationId xmlns:a16="http://schemas.microsoft.com/office/drawing/2014/main" id="{524DC0BF-B11C-4D73-9AE3-4001FCD3F37F}"/>
              </a:ext>
            </a:extLst>
          </p:cNvPr>
          <p:cNvSpPr/>
          <p:nvPr/>
        </p:nvSpPr>
        <p:spPr>
          <a:xfrm>
            <a:off x="251520" y="3645979"/>
            <a:ext cx="1185229" cy="514741"/>
          </a:xfrm>
          <a:prstGeom prst="rect">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200" b="1" i="1" dirty="0"/>
              <a:t>Query</a:t>
            </a:r>
          </a:p>
          <a:p>
            <a:pPr algn="ctr"/>
            <a:r>
              <a:rPr kumimoji="1" lang="en-US" altLang="zh-CN" sz="1200" b="1" i="1" dirty="0"/>
              <a:t>Compilation</a:t>
            </a:r>
            <a:endParaRPr kumimoji="1" lang="zh-CN" altLang="en-US" sz="1200" b="1" i="1" dirty="0"/>
          </a:p>
        </p:txBody>
      </p:sp>
    </p:spTree>
    <p:extLst>
      <p:ext uri="{BB962C8B-B14F-4D97-AF65-F5344CB8AC3E}">
        <p14:creationId xmlns:p14="http://schemas.microsoft.com/office/powerpoint/2010/main" val="308799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6" grpId="0"/>
      <p:bldP spid="18" grpId="0"/>
      <p:bldP spid="19" grpId="0"/>
      <p:bldP spid="24" grpId="0"/>
      <p:bldP spid="25" grpId="0"/>
      <p:bldP spid="27" grpId="0" animBg="1"/>
      <p:bldP spid="28" grpId="0" animBg="1"/>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16B27C-90D8-4349-BED7-573A3AB48D87}"/>
              </a:ext>
            </a:extLst>
          </p:cNvPr>
          <p:cNvSpPr>
            <a:spLocks noGrp="1"/>
          </p:cNvSpPr>
          <p:nvPr>
            <p:ph type="title"/>
          </p:nvPr>
        </p:nvSpPr>
        <p:spPr/>
        <p:txBody>
          <a:bodyPr>
            <a:normAutofit/>
          </a:bodyPr>
          <a:lstStyle/>
          <a:p>
            <a:r>
              <a:rPr kumimoji="1" lang="en-US" altLang="zh-CN" sz="3200" dirty="0"/>
              <a:t>Comments</a:t>
            </a:r>
            <a:r>
              <a:rPr kumimoji="1" lang="zh-CN" altLang="en-US" sz="3200" dirty="0"/>
              <a:t> </a:t>
            </a:r>
            <a:r>
              <a:rPr kumimoji="1" lang="en-US" altLang="zh-CN" sz="3200" dirty="0"/>
              <a:t>on</a:t>
            </a:r>
            <a:r>
              <a:rPr kumimoji="1" lang="zh-CN" altLang="en-US" sz="3200" dirty="0"/>
              <a:t> </a:t>
            </a:r>
            <a:r>
              <a:rPr kumimoji="1" lang="en-US" altLang="zh-CN" sz="3200" dirty="0" err="1"/>
              <a:t>EnclaveDB</a:t>
            </a:r>
            <a:endParaRPr kumimoji="1" lang="zh-CN" altLang="en-US" sz="3200" dirty="0"/>
          </a:p>
        </p:txBody>
      </p:sp>
      <p:sp>
        <p:nvSpPr>
          <p:cNvPr id="3" name="内容占位符 2">
            <a:extLst>
              <a:ext uri="{FF2B5EF4-FFF2-40B4-BE49-F238E27FC236}">
                <a16:creationId xmlns:a16="http://schemas.microsoft.com/office/drawing/2014/main" id="{96D95936-B80F-DF4D-ACC6-86AC6269512E}"/>
              </a:ext>
            </a:extLst>
          </p:cNvPr>
          <p:cNvSpPr>
            <a:spLocks noGrp="1"/>
          </p:cNvSpPr>
          <p:nvPr>
            <p:ph idx="1"/>
          </p:nvPr>
        </p:nvSpPr>
        <p:spPr/>
        <p:txBody>
          <a:bodyPr>
            <a:normAutofit/>
          </a:bodyPr>
          <a:lstStyle/>
          <a:p>
            <a:r>
              <a:rPr kumimoji="1" lang="en-US" altLang="zh-CN" sz="2400" dirty="0"/>
              <a:t>A</a:t>
            </a:r>
            <a:r>
              <a:rPr kumimoji="1" lang="zh-CN" altLang="en-US" sz="2400" dirty="0"/>
              <a:t> </a:t>
            </a:r>
            <a:r>
              <a:rPr kumimoji="1" lang="en-US" altLang="zh-CN" sz="2400" dirty="0"/>
              <a:t>follow-up</a:t>
            </a:r>
            <a:r>
              <a:rPr kumimoji="1" lang="zh-CN" altLang="en-US" sz="2400" dirty="0"/>
              <a:t> </a:t>
            </a:r>
            <a:r>
              <a:rPr kumimoji="1" lang="en-US" altLang="zh-CN" sz="2400" dirty="0"/>
              <a:t>of</a:t>
            </a:r>
            <a:r>
              <a:rPr kumimoji="1" lang="zh-CN" altLang="en-US" sz="2400" dirty="0"/>
              <a:t> </a:t>
            </a:r>
            <a:r>
              <a:rPr kumimoji="1" lang="en-US" altLang="zh-CN" sz="2400" dirty="0" err="1"/>
              <a:t>TrustedDB</a:t>
            </a:r>
            <a:r>
              <a:rPr kumimoji="1" lang="en-US" altLang="zh-CN" sz="2400" dirty="0"/>
              <a:t>,</a:t>
            </a:r>
            <a:r>
              <a:rPr kumimoji="1" lang="zh-CN" altLang="en-US" sz="2400" dirty="0"/>
              <a:t> </a:t>
            </a:r>
            <a:r>
              <a:rPr kumimoji="1" lang="en-US" altLang="zh-CN" sz="2400" dirty="0"/>
              <a:t>but</a:t>
            </a:r>
            <a:r>
              <a:rPr kumimoji="1" lang="zh-CN" altLang="en-US" sz="2400" dirty="0"/>
              <a:t> </a:t>
            </a:r>
            <a:r>
              <a:rPr kumimoji="1" lang="en-US" altLang="zh-CN" sz="2400" dirty="0"/>
              <a:t>with</a:t>
            </a:r>
            <a:r>
              <a:rPr kumimoji="1" lang="zh-CN" altLang="en-US" sz="2400" dirty="0"/>
              <a:t> </a:t>
            </a:r>
            <a:r>
              <a:rPr kumimoji="1" lang="en-US" altLang="zh-CN" sz="2400" dirty="0"/>
              <a:t>CPU</a:t>
            </a:r>
            <a:r>
              <a:rPr kumimoji="1" lang="zh-CN" altLang="en-US" sz="2400" dirty="0"/>
              <a:t> </a:t>
            </a:r>
            <a:r>
              <a:rPr kumimoji="1" lang="en-US" altLang="zh-CN" sz="2400" dirty="0"/>
              <a:t>TEE</a:t>
            </a:r>
          </a:p>
          <a:p>
            <a:r>
              <a:rPr kumimoji="1" lang="en-US" altLang="zh-CN" sz="2400" dirty="0"/>
              <a:t>Performance</a:t>
            </a:r>
            <a:r>
              <a:rPr kumimoji="1" lang="zh-CN" altLang="en-US" sz="2400" dirty="0"/>
              <a:t> </a:t>
            </a:r>
            <a:r>
              <a:rPr kumimoji="1" lang="en-US" altLang="zh-CN" sz="2400" dirty="0"/>
              <a:t>degradation</a:t>
            </a:r>
            <a:r>
              <a:rPr kumimoji="1" lang="zh-CN" altLang="en-US" sz="2400" dirty="0"/>
              <a:t> </a:t>
            </a:r>
            <a:r>
              <a:rPr kumimoji="1" lang="en-US" altLang="zh-CN" sz="2400" dirty="0"/>
              <a:t>due</a:t>
            </a:r>
            <a:r>
              <a:rPr kumimoji="1" lang="zh-CN" altLang="en-US" sz="2400" dirty="0"/>
              <a:t> </a:t>
            </a:r>
            <a:r>
              <a:rPr kumimoji="1" lang="en-US" altLang="zh-CN" sz="2400" dirty="0"/>
              <a:t>to</a:t>
            </a:r>
            <a:r>
              <a:rPr kumimoji="1" lang="zh-CN" altLang="en-US" sz="2400" dirty="0"/>
              <a:t> </a:t>
            </a:r>
            <a:r>
              <a:rPr kumimoji="1" lang="en-US" altLang="zh-CN" sz="2400" dirty="0"/>
              <a:t>EPC</a:t>
            </a:r>
            <a:r>
              <a:rPr kumimoji="1" lang="zh-CN" altLang="en-US" sz="2400" dirty="0"/>
              <a:t> </a:t>
            </a:r>
            <a:r>
              <a:rPr kumimoji="1" lang="en-US" altLang="zh-CN" sz="2400" dirty="0"/>
              <a:t>constraint</a:t>
            </a:r>
            <a:r>
              <a:rPr kumimoji="1" lang="zh-CN" altLang="en-US" sz="2400" dirty="0"/>
              <a:t> </a:t>
            </a:r>
            <a:r>
              <a:rPr kumimoji="1" lang="en-US" altLang="zh-CN" sz="2400" dirty="0"/>
              <a:t>(like</a:t>
            </a:r>
            <a:r>
              <a:rPr kumimoji="1" lang="zh-CN" altLang="en-US" sz="2400" dirty="0"/>
              <a:t> </a:t>
            </a:r>
            <a:r>
              <a:rPr kumimoji="1" lang="en-US" altLang="zh-CN" sz="2400" dirty="0" err="1"/>
              <a:t>TrustedDB</a:t>
            </a:r>
            <a:r>
              <a:rPr kumimoji="1" lang="en-US" altLang="zh-CN" sz="2400" dirty="0"/>
              <a:t>):</a:t>
            </a:r>
            <a:r>
              <a:rPr kumimoji="1" lang="zh-CN" altLang="en-US" sz="2400" dirty="0"/>
              <a:t> </a:t>
            </a:r>
            <a:r>
              <a:rPr kumimoji="1" lang="en-US" altLang="zh-CN" sz="2400" b="0" dirty="0"/>
              <a:t>40%</a:t>
            </a:r>
            <a:r>
              <a:rPr kumimoji="1" lang="zh-CN" altLang="en-US" sz="2400" b="0" dirty="0"/>
              <a:t> </a:t>
            </a:r>
            <a:r>
              <a:rPr kumimoji="1" lang="en-US" altLang="zh-CN" sz="2400" b="0" dirty="0"/>
              <a:t>overhead</a:t>
            </a:r>
            <a:r>
              <a:rPr kumimoji="1" lang="zh-CN" altLang="en-US" sz="2400" b="0" dirty="0"/>
              <a:t> </a:t>
            </a:r>
            <a:r>
              <a:rPr kumimoji="1" lang="en-US" altLang="zh-CN" sz="2400" b="0" dirty="0"/>
              <a:t>for</a:t>
            </a:r>
            <a:r>
              <a:rPr kumimoji="1" lang="zh-CN" altLang="en-US" sz="2400" b="0" dirty="0"/>
              <a:t> </a:t>
            </a:r>
            <a:r>
              <a:rPr kumimoji="1" lang="en-US" altLang="zh-CN" sz="2400" b="0" dirty="0"/>
              <a:t>TPC-C</a:t>
            </a:r>
          </a:p>
          <a:p>
            <a:r>
              <a:rPr kumimoji="1" lang="en-US" altLang="zh-CN" sz="2400" dirty="0"/>
              <a:t>Large</a:t>
            </a:r>
            <a:r>
              <a:rPr kumimoji="1" lang="zh-CN" altLang="en-US" sz="2400" dirty="0"/>
              <a:t> </a:t>
            </a:r>
            <a:r>
              <a:rPr kumimoji="1" lang="en-US" altLang="zh-CN" sz="2400" dirty="0"/>
              <a:t>TCB:</a:t>
            </a:r>
            <a:r>
              <a:rPr kumimoji="1" lang="zh-CN" altLang="en-US" sz="2400" dirty="0"/>
              <a:t> </a:t>
            </a:r>
            <a:r>
              <a:rPr kumimoji="1" lang="en-US" altLang="zh-CN" sz="2400" b="0" dirty="0"/>
              <a:t>300K</a:t>
            </a:r>
            <a:r>
              <a:rPr kumimoji="1" lang="zh-CN" altLang="en-US" sz="2400" b="0" dirty="0"/>
              <a:t> </a:t>
            </a:r>
            <a:r>
              <a:rPr kumimoji="1" lang="en-US" altLang="zh-CN" sz="2400" b="0" dirty="0"/>
              <a:t>Hekaton</a:t>
            </a:r>
            <a:r>
              <a:rPr kumimoji="1" lang="zh-CN" altLang="en-US" sz="2400" b="0" dirty="0"/>
              <a:t> </a:t>
            </a:r>
            <a:r>
              <a:rPr kumimoji="1" lang="en-US" altLang="zh-CN" sz="2400" b="0" dirty="0"/>
              <a:t>+</a:t>
            </a:r>
            <a:r>
              <a:rPr kumimoji="1" lang="zh-CN" altLang="en-US" sz="2400" b="0" dirty="0"/>
              <a:t> </a:t>
            </a:r>
            <a:r>
              <a:rPr kumimoji="1" lang="en-US" altLang="zh-CN" sz="2400" b="0" dirty="0"/>
              <a:t>25K</a:t>
            </a:r>
            <a:r>
              <a:rPr kumimoji="1" lang="zh-CN" altLang="en-US" sz="2400" b="0" dirty="0"/>
              <a:t> </a:t>
            </a:r>
            <a:r>
              <a:rPr kumimoji="1" lang="en-US" altLang="zh-CN" sz="2400" b="0" dirty="0"/>
              <a:t>trusted</a:t>
            </a:r>
            <a:r>
              <a:rPr kumimoji="1" lang="zh-CN" altLang="en-US" sz="2400" b="0" dirty="0"/>
              <a:t> </a:t>
            </a:r>
            <a:r>
              <a:rPr kumimoji="1" lang="en-US" altLang="zh-CN" sz="2400" b="0" dirty="0"/>
              <a:t>kernel</a:t>
            </a:r>
          </a:p>
          <a:p>
            <a:r>
              <a:rPr kumimoji="1" lang="en-US" altLang="zh-CN" sz="2400" dirty="0"/>
              <a:t>Require</a:t>
            </a:r>
            <a:r>
              <a:rPr kumimoji="1" lang="zh-CN" altLang="en-US" sz="2400" dirty="0"/>
              <a:t> </a:t>
            </a:r>
            <a:r>
              <a:rPr kumimoji="1" lang="en-US" altLang="zh-CN" sz="2400" dirty="0"/>
              <a:t>rich</a:t>
            </a:r>
            <a:r>
              <a:rPr kumimoji="1" lang="zh-CN" altLang="en-US" sz="2400" dirty="0"/>
              <a:t> </a:t>
            </a:r>
            <a:r>
              <a:rPr kumimoji="1" lang="en-US" altLang="zh-CN" sz="2400" dirty="0"/>
              <a:t>clients:</a:t>
            </a:r>
          </a:p>
          <a:p>
            <a:pPr lvl="1"/>
            <a:r>
              <a:rPr kumimoji="1" lang="en-US" altLang="zh-CN" sz="2000" b="0" dirty="0"/>
              <a:t>Client</a:t>
            </a:r>
            <a:r>
              <a:rPr kumimoji="1" lang="zh-CN" altLang="en-US" sz="2000" b="0" dirty="0"/>
              <a:t> </a:t>
            </a:r>
            <a:r>
              <a:rPr kumimoji="1" lang="en-US" altLang="zh-CN" sz="2000" b="0" dirty="0"/>
              <a:t>compiles</a:t>
            </a:r>
            <a:r>
              <a:rPr kumimoji="1" lang="zh-CN" altLang="en-US" sz="2000" b="0" dirty="0"/>
              <a:t> </a:t>
            </a:r>
            <a:r>
              <a:rPr kumimoji="1" lang="en-US" altLang="zh-CN" sz="2000" b="0" dirty="0"/>
              <a:t>SQL</a:t>
            </a:r>
            <a:r>
              <a:rPr kumimoji="1" lang="zh-CN" altLang="en-US" sz="2000" b="0" dirty="0"/>
              <a:t> </a:t>
            </a:r>
            <a:r>
              <a:rPr kumimoji="1" lang="en-US" altLang="zh-CN" sz="2000" b="0" dirty="0"/>
              <a:t>to</a:t>
            </a:r>
            <a:r>
              <a:rPr kumimoji="1" lang="zh-CN" altLang="en-US" sz="2000" b="0" dirty="0"/>
              <a:t> </a:t>
            </a:r>
            <a:r>
              <a:rPr kumimoji="1" lang="en-US" altLang="zh-CN" sz="2000" b="0" dirty="0" err="1"/>
              <a:t>StoreProcs</a:t>
            </a:r>
            <a:endParaRPr kumimoji="1" lang="en-US" altLang="zh-CN" sz="2000" b="0" dirty="0"/>
          </a:p>
          <a:p>
            <a:pPr lvl="1"/>
            <a:r>
              <a:rPr kumimoji="1" lang="en-US" altLang="zh-CN" sz="2000" dirty="0"/>
              <a:t>Reducing</a:t>
            </a:r>
            <a:r>
              <a:rPr kumimoji="1" lang="zh-CN" altLang="en-US" sz="2000" dirty="0"/>
              <a:t> </a:t>
            </a:r>
            <a:r>
              <a:rPr kumimoji="1" lang="en-US" altLang="zh-CN" sz="2000" dirty="0"/>
              <a:t>attacks</a:t>
            </a:r>
            <a:r>
              <a:rPr kumimoji="1" lang="zh-CN" altLang="en-US" sz="2000" dirty="0"/>
              <a:t> </a:t>
            </a:r>
            <a:r>
              <a:rPr kumimoji="1" lang="en-US" altLang="zh-CN" sz="2000" dirty="0"/>
              <a:t>on</a:t>
            </a:r>
            <a:r>
              <a:rPr kumimoji="1" lang="zh-CN" altLang="en-US" sz="2000" dirty="0"/>
              <a:t> </a:t>
            </a:r>
            <a:r>
              <a:rPr kumimoji="1" lang="en-US" altLang="zh-CN" sz="2000" dirty="0"/>
              <a:t>SQL</a:t>
            </a:r>
            <a:r>
              <a:rPr kumimoji="1" lang="zh-CN" altLang="en-US" sz="2000" dirty="0"/>
              <a:t> </a:t>
            </a:r>
            <a:r>
              <a:rPr kumimoji="1" lang="en-US" altLang="zh-CN" sz="2000" dirty="0"/>
              <a:t>parsing</a:t>
            </a:r>
            <a:r>
              <a:rPr kumimoji="1" lang="zh-CN" altLang="en-US" sz="2000" dirty="0"/>
              <a:t> </a:t>
            </a:r>
            <a:r>
              <a:rPr kumimoji="1" lang="en-US" altLang="zh-CN" sz="2000" dirty="0"/>
              <a:t>and</a:t>
            </a:r>
            <a:r>
              <a:rPr kumimoji="1" lang="zh-CN" altLang="en-US" sz="2000" dirty="0"/>
              <a:t> </a:t>
            </a:r>
            <a:r>
              <a:rPr kumimoji="1" lang="en-US" altLang="zh-CN" sz="2000" dirty="0"/>
              <a:t>compilation</a:t>
            </a:r>
            <a:endParaRPr kumimoji="1" lang="en-US" altLang="zh-CN" sz="2000" b="0" dirty="0"/>
          </a:p>
        </p:txBody>
      </p:sp>
      <p:sp>
        <p:nvSpPr>
          <p:cNvPr id="4" name="灯片编号占位符 3">
            <a:extLst>
              <a:ext uri="{FF2B5EF4-FFF2-40B4-BE49-F238E27FC236}">
                <a16:creationId xmlns:a16="http://schemas.microsoft.com/office/drawing/2014/main" id="{673A89BC-EB6E-6E44-B5F8-1395BF742F44}"/>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spTree>
    <p:extLst>
      <p:ext uri="{BB962C8B-B14F-4D97-AF65-F5344CB8AC3E}">
        <p14:creationId xmlns:p14="http://schemas.microsoft.com/office/powerpoint/2010/main" val="3413277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sz="3200" dirty="0"/>
              <a:t>Open Problem</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54360" y="1271901"/>
            <a:ext cx="8682136" cy="3180183"/>
          </a:xfrm>
        </p:spPr>
        <p:txBody>
          <a:bodyPr>
            <a:normAutofit/>
          </a:bodyPr>
          <a:lstStyle/>
          <a:p>
            <a:r>
              <a:rPr kumimoji="1" lang="en-US" altLang="zh-CN" sz="2400" b="0" dirty="0"/>
              <a:t>Support complex SQL queries</a:t>
            </a:r>
          </a:p>
          <a:p>
            <a:r>
              <a:rPr kumimoji="1" lang="en-US" altLang="zh-CN" sz="2400" b="0" dirty="0"/>
              <a:t>Support efficient memory and branch-oblivious computations</a:t>
            </a:r>
            <a:endParaRPr kumimoji="1" lang="en" altLang="zh-CN" sz="1800" b="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spTree>
    <p:extLst>
      <p:ext uri="{BB962C8B-B14F-4D97-AF65-F5344CB8AC3E}">
        <p14:creationId xmlns:p14="http://schemas.microsoft.com/office/powerpoint/2010/main" val="2708420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350271-C468-8C43-A661-FD8C3D539379}"/>
              </a:ext>
            </a:extLst>
          </p:cNvPr>
          <p:cNvSpPr>
            <a:spLocks noGrp="1"/>
          </p:cNvSpPr>
          <p:nvPr>
            <p:ph type="title"/>
          </p:nvPr>
        </p:nvSpPr>
        <p:spPr/>
        <p:txBody>
          <a:bodyPr/>
          <a:lstStyle/>
          <a:p>
            <a:r>
              <a:rPr kumimoji="1" lang="en-US" altLang="zh-CN" dirty="0"/>
              <a:t>Summary:</a:t>
            </a:r>
            <a:r>
              <a:rPr kumimoji="1" lang="zh-CN" altLang="en-US" dirty="0"/>
              <a:t> </a:t>
            </a:r>
            <a:r>
              <a:rPr kumimoji="1" lang="en-US" altLang="zh-CN" dirty="0"/>
              <a:t>Why</a:t>
            </a:r>
            <a:r>
              <a:rPr kumimoji="1" lang="zh-CN" altLang="en-US" dirty="0"/>
              <a:t> </a:t>
            </a:r>
            <a:r>
              <a:rPr kumimoji="1" lang="en-US" altLang="zh-CN" dirty="0"/>
              <a:t>Data</a:t>
            </a:r>
            <a:r>
              <a:rPr kumimoji="1" lang="zh-CN" altLang="en-US" dirty="0"/>
              <a:t> </a:t>
            </a:r>
            <a:r>
              <a:rPr kumimoji="1" lang="en-US" altLang="zh-CN" dirty="0"/>
              <a:t>Privacy</a:t>
            </a:r>
            <a:r>
              <a:rPr kumimoji="1" lang="zh-CN" altLang="en-US" dirty="0"/>
              <a:t> </a:t>
            </a:r>
            <a:r>
              <a:rPr kumimoji="1" lang="en-US" altLang="zh-CN" dirty="0"/>
              <a:t>is</a:t>
            </a:r>
            <a:r>
              <a:rPr kumimoji="1" lang="zh-CN" altLang="en-US" dirty="0"/>
              <a:t> </a:t>
            </a:r>
            <a:r>
              <a:rPr kumimoji="1" lang="en-US" altLang="zh-CN" dirty="0"/>
              <a:t>Hard?</a:t>
            </a:r>
            <a:endParaRPr kumimoji="1" lang="zh-CN" altLang="en-US" dirty="0"/>
          </a:p>
        </p:txBody>
      </p:sp>
      <p:sp>
        <p:nvSpPr>
          <p:cNvPr id="3" name="内容占位符 2">
            <a:extLst>
              <a:ext uri="{FF2B5EF4-FFF2-40B4-BE49-F238E27FC236}">
                <a16:creationId xmlns:a16="http://schemas.microsoft.com/office/drawing/2014/main" id="{B70D6D93-679D-9B44-9174-62C531261049}"/>
              </a:ext>
            </a:extLst>
          </p:cNvPr>
          <p:cNvSpPr>
            <a:spLocks noGrp="1"/>
          </p:cNvSpPr>
          <p:nvPr>
            <p:ph idx="1"/>
          </p:nvPr>
        </p:nvSpPr>
        <p:spPr/>
        <p:txBody>
          <a:bodyPr>
            <a:normAutofit lnSpcReduction="10000"/>
          </a:bodyPr>
          <a:lstStyle/>
          <a:p>
            <a:r>
              <a:rPr kumimoji="1" lang="en-US" altLang="zh-CN" dirty="0"/>
              <a:t>The</a:t>
            </a:r>
            <a:r>
              <a:rPr kumimoji="1" lang="zh-CN" altLang="en-US" dirty="0"/>
              <a:t> </a:t>
            </a:r>
            <a:r>
              <a:rPr kumimoji="1" lang="en-US" altLang="zh-CN" dirty="0"/>
              <a:t>more</a:t>
            </a:r>
            <a:r>
              <a:rPr kumimoji="1" lang="zh-CN" altLang="en-US" dirty="0"/>
              <a:t> </a:t>
            </a:r>
            <a:r>
              <a:rPr kumimoji="1" lang="en-US" altLang="zh-CN" dirty="0"/>
              <a:t>data,</a:t>
            </a:r>
            <a:r>
              <a:rPr kumimoji="1" lang="zh-CN" altLang="en-US" dirty="0"/>
              <a:t> </a:t>
            </a:r>
            <a:r>
              <a:rPr kumimoji="1" lang="en-US" altLang="zh-CN" dirty="0"/>
              <a:t>the</a:t>
            </a:r>
            <a:r>
              <a:rPr kumimoji="1" lang="zh-CN" altLang="en-US" dirty="0"/>
              <a:t> </a:t>
            </a:r>
            <a:r>
              <a:rPr kumimoji="1" lang="en-US" altLang="zh-CN" dirty="0"/>
              <a:t>more</a:t>
            </a:r>
            <a:r>
              <a:rPr kumimoji="1" lang="zh-CN" altLang="en-US" dirty="0"/>
              <a:t> </a:t>
            </a:r>
            <a:r>
              <a:rPr kumimoji="1" lang="en-US" altLang="zh-CN" dirty="0"/>
              <a:t>valuable</a:t>
            </a:r>
          </a:p>
          <a:p>
            <a:pPr lvl="1"/>
            <a:r>
              <a:rPr kumimoji="1" lang="en-US" altLang="zh-CN" sz="2000" dirty="0"/>
              <a:t>Cause</a:t>
            </a:r>
            <a:r>
              <a:rPr kumimoji="1" lang="zh-CN" altLang="en-US" sz="2000" dirty="0"/>
              <a:t> </a:t>
            </a:r>
            <a:r>
              <a:rPr kumimoji="1" lang="en-US" altLang="zh-CN" sz="2000" dirty="0"/>
              <a:t>data</a:t>
            </a:r>
            <a:r>
              <a:rPr kumimoji="1" lang="zh-CN" altLang="en-US" sz="2000" dirty="0"/>
              <a:t> </a:t>
            </a:r>
            <a:r>
              <a:rPr kumimoji="1" lang="en-US" altLang="zh-CN" sz="2000" dirty="0"/>
              <a:t>aggregation</a:t>
            </a:r>
          </a:p>
          <a:p>
            <a:r>
              <a:rPr kumimoji="1" lang="en-US" altLang="zh-CN" dirty="0"/>
              <a:t>Data</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easily</a:t>
            </a:r>
            <a:r>
              <a:rPr kumimoji="1" lang="zh-CN" altLang="en-US" dirty="0"/>
              <a:t> </a:t>
            </a:r>
            <a:r>
              <a:rPr kumimoji="1" lang="en-US" altLang="zh-CN" dirty="0"/>
              <a:t>copied</a:t>
            </a:r>
          </a:p>
          <a:p>
            <a:pPr lvl="1"/>
            <a:r>
              <a:rPr kumimoji="1" lang="en-US" altLang="zh-CN" sz="2000" dirty="0"/>
              <a:t>It's</a:t>
            </a:r>
            <a:r>
              <a:rPr kumimoji="1" lang="zh-CN" altLang="en-US" sz="2000" dirty="0"/>
              <a:t> </a:t>
            </a:r>
            <a:r>
              <a:rPr kumimoji="1" lang="en-US" altLang="zh-CN" sz="2000" dirty="0"/>
              <a:t>really</a:t>
            </a:r>
            <a:r>
              <a:rPr kumimoji="1" lang="zh-CN" altLang="en-US" sz="2000" dirty="0"/>
              <a:t> </a:t>
            </a:r>
            <a:r>
              <a:rPr kumimoji="1" lang="en-US" altLang="zh-CN" sz="2000" dirty="0"/>
              <a:t>hard</a:t>
            </a:r>
            <a:r>
              <a:rPr kumimoji="1" lang="zh-CN" altLang="en-US" sz="2000" dirty="0"/>
              <a:t> </a:t>
            </a:r>
            <a:r>
              <a:rPr kumimoji="1" lang="en-US" altLang="zh-CN" sz="2000" dirty="0"/>
              <a:t>to</a:t>
            </a:r>
            <a:r>
              <a:rPr kumimoji="1" lang="zh-CN" altLang="en-US" sz="2000" dirty="0"/>
              <a:t> </a:t>
            </a:r>
            <a:r>
              <a:rPr kumimoji="1" lang="en-US" altLang="zh-CN" sz="2000" dirty="0"/>
              <a:t>prevent</a:t>
            </a:r>
            <a:r>
              <a:rPr kumimoji="1" lang="zh-CN" altLang="en-US" sz="2000" dirty="0"/>
              <a:t> </a:t>
            </a:r>
            <a:r>
              <a:rPr kumimoji="1" lang="en-US" altLang="zh-CN" sz="2000" dirty="0"/>
              <a:t>data</a:t>
            </a:r>
            <a:r>
              <a:rPr kumimoji="1" lang="zh-CN" altLang="en-US" sz="2000" dirty="0"/>
              <a:t> </a:t>
            </a:r>
            <a:r>
              <a:rPr kumimoji="1" lang="en-US" altLang="zh-CN" sz="2000" dirty="0"/>
              <a:t>copying</a:t>
            </a:r>
          </a:p>
          <a:p>
            <a:pPr lvl="1"/>
            <a:r>
              <a:rPr kumimoji="1" lang="en-US" altLang="zh-CN" sz="2000" dirty="0"/>
              <a:t>You</a:t>
            </a:r>
            <a:r>
              <a:rPr kumimoji="1" lang="zh-CN" altLang="en-US" sz="2000" dirty="0"/>
              <a:t> </a:t>
            </a:r>
            <a:r>
              <a:rPr kumimoji="1" lang="en-US" altLang="zh-CN" sz="2000" dirty="0"/>
              <a:t>can</a:t>
            </a:r>
            <a:r>
              <a:rPr kumimoji="1" lang="zh-CN" altLang="en-US" sz="2000" dirty="0"/>
              <a:t> </a:t>
            </a:r>
            <a:r>
              <a:rPr kumimoji="1" lang="en-US" altLang="zh-CN" sz="2000" dirty="0"/>
              <a:t>withdraw</a:t>
            </a:r>
            <a:r>
              <a:rPr kumimoji="1" lang="zh-CN" altLang="en-US" sz="2000" dirty="0"/>
              <a:t> </a:t>
            </a:r>
            <a:r>
              <a:rPr kumimoji="1" lang="en-US" altLang="zh-CN" sz="2000" dirty="0"/>
              <a:t>your</a:t>
            </a:r>
            <a:r>
              <a:rPr kumimoji="1" lang="zh-CN" altLang="en-US" sz="2000" dirty="0"/>
              <a:t> </a:t>
            </a:r>
            <a:r>
              <a:rPr kumimoji="1" lang="en-US" altLang="zh-CN" sz="2000" dirty="0"/>
              <a:t>money</a:t>
            </a:r>
            <a:r>
              <a:rPr kumimoji="1" lang="zh-CN" altLang="en-US" sz="2000" dirty="0"/>
              <a:t> </a:t>
            </a:r>
            <a:r>
              <a:rPr kumimoji="1" lang="en-US" altLang="zh-CN" sz="2000" dirty="0"/>
              <a:t>from</a:t>
            </a:r>
            <a:r>
              <a:rPr kumimoji="1" lang="zh-CN" altLang="en-US" sz="2000" dirty="0"/>
              <a:t> </a:t>
            </a:r>
            <a:r>
              <a:rPr kumimoji="1" lang="en-US" altLang="zh-CN" sz="2000" dirty="0"/>
              <a:t>bank,</a:t>
            </a:r>
            <a:r>
              <a:rPr kumimoji="1" lang="zh-CN" altLang="en-US" sz="2000" dirty="0"/>
              <a:t> </a:t>
            </a:r>
            <a:r>
              <a:rPr kumimoji="1" lang="en-US" altLang="zh-CN" sz="2000" dirty="0"/>
              <a:t>but</a:t>
            </a:r>
            <a:r>
              <a:rPr kumimoji="1" lang="zh-CN" altLang="en-US" sz="2000" dirty="0"/>
              <a:t> </a:t>
            </a:r>
            <a:r>
              <a:rPr kumimoji="1" lang="en-US" altLang="zh-CN" sz="2000" dirty="0"/>
              <a:t>how</a:t>
            </a:r>
            <a:r>
              <a:rPr kumimoji="1" lang="zh-CN" altLang="en-US" sz="2000" dirty="0"/>
              <a:t> </a:t>
            </a:r>
            <a:r>
              <a:rPr kumimoji="1" lang="en-US" altLang="zh-CN" sz="2000" dirty="0"/>
              <a:t>to</a:t>
            </a:r>
            <a:r>
              <a:rPr kumimoji="1" lang="zh-CN" altLang="en-US" sz="2000" dirty="0"/>
              <a:t> </a:t>
            </a:r>
            <a:r>
              <a:rPr kumimoji="1" lang="en-US" altLang="zh-CN" sz="2000" dirty="0"/>
              <a:t>revoke</a:t>
            </a:r>
            <a:r>
              <a:rPr kumimoji="1" lang="zh-CN" altLang="en-US" sz="2000" dirty="0"/>
              <a:t> </a:t>
            </a:r>
            <a:r>
              <a:rPr kumimoji="1" lang="en-US" altLang="zh-CN" sz="2000" dirty="0"/>
              <a:t>your</a:t>
            </a:r>
            <a:r>
              <a:rPr kumimoji="1" lang="zh-CN" altLang="en-US" sz="2000" dirty="0"/>
              <a:t> </a:t>
            </a:r>
            <a:r>
              <a:rPr kumimoji="1" lang="en-US" altLang="zh-CN" sz="2000" dirty="0"/>
              <a:t>data</a:t>
            </a:r>
            <a:r>
              <a:rPr kumimoji="1" lang="zh-CN" altLang="en-US" sz="2000" dirty="0"/>
              <a:t> </a:t>
            </a:r>
            <a:r>
              <a:rPr kumimoji="1" lang="en-US" altLang="zh-CN" sz="2000" dirty="0"/>
              <a:t>from</a:t>
            </a:r>
            <a:r>
              <a:rPr kumimoji="1" lang="zh-CN" altLang="en-US" sz="2000" dirty="0"/>
              <a:t> </a:t>
            </a:r>
            <a:r>
              <a:rPr kumimoji="1" lang="en-US" altLang="zh-CN" sz="2000" dirty="0"/>
              <a:t>the</a:t>
            </a:r>
            <a:r>
              <a:rPr kumimoji="1" lang="zh-CN" altLang="en-US" sz="2000" dirty="0"/>
              <a:t> </a:t>
            </a:r>
            <a:r>
              <a:rPr kumimoji="1" lang="en-US" altLang="zh-CN" sz="2000" dirty="0"/>
              <a:t>Internet?</a:t>
            </a:r>
          </a:p>
          <a:p>
            <a:pPr>
              <a:lnSpc>
                <a:spcPct val="130000"/>
              </a:lnSpc>
            </a:pPr>
            <a:r>
              <a:rPr kumimoji="1" lang="en-US" altLang="zh-CN" dirty="0"/>
              <a:t>More</a:t>
            </a:r>
            <a:r>
              <a:rPr kumimoji="1" lang="zh-CN" altLang="en-US" dirty="0"/>
              <a:t> </a:t>
            </a:r>
            <a:r>
              <a:rPr kumimoji="1" lang="en-US" altLang="zh-CN" dirty="0"/>
              <a:t>than</a:t>
            </a:r>
            <a:r>
              <a:rPr kumimoji="1" lang="zh-CN" altLang="en-US" dirty="0"/>
              <a:t> </a:t>
            </a:r>
            <a:r>
              <a:rPr kumimoji="1" lang="en-US" altLang="zh-CN" dirty="0"/>
              <a:t>tech</a:t>
            </a:r>
          </a:p>
          <a:p>
            <a:pPr lvl="1"/>
            <a:r>
              <a:rPr kumimoji="1" lang="en-US" altLang="zh-CN" sz="2000" dirty="0"/>
              <a:t>Law,</a:t>
            </a:r>
            <a:r>
              <a:rPr kumimoji="1" lang="zh-CN" altLang="en-US" sz="2000" dirty="0"/>
              <a:t> </a:t>
            </a:r>
            <a:r>
              <a:rPr kumimoji="1" lang="en-US" altLang="zh-CN" sz="2000" dirty="0"/>
              <a:t>like</a:t>
            </a:r>
            <a:r>
              <a:rPr kumimoji="1" lang="zh-CN" altLang="en-US" sz="2000" dirty="0"/>
              <a:t> </a:t>
            </a:r>
            <a:r>
              <a:rPr kumimoji="1" lang="en-US" altLang="zh-CN" sz="2000" dirty="0"/>
              <a:t>GDPR</a:t>
            </a:r>
            <a:r>
              <a:rPr kumimoji="1" lang="zh-CN" altLang="en-US" sz="2000" dirty="0"/>
              <a:t> </a:t>
            </a:r>
            <a:r>
              <a:rPr kumimoji="1" lang="en-US" altLang="zh-CN" sz="2000" dirty="0"/>
              <a:t>in</a:t>
            </a:r>
            <a:r>
              <a:rPr kumimoji="1" lang="zh-CN" altLang="en-US" sz="2000" dirty="0"/>
              <a:t> </a:t>
            </a:r>
            <a:r>
              <a:rPr kumimoji="1" lang="en-US" altLang="zh-CN" sz="2000" dirty="0"/>
              <a:t>Euro</a:t>
            </a:r>
            <a:endParaRPr kumimoji="1" lang="zh-CN" altLang="en-US" sz="2000" dirty="0"/>
          </a:p>
        </p:txBody>
      </p:sp>
    </p:spTree>
    <p:extLst>
      <p:ext uri="{BB962C8B-B14F-4D97-AF65-F5344CB8AC3E}">
        <p14:creationId xmlns:p14="http://schemas.microsoft.com/office/powerpoint/2010/main" val="1225702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dirty="0"/>
              <a:t>Enclave</a:t>
            </a:r>
            <a:r>
              <a:rPr lang="zh-CN" altLang="en-US" dirty="0"/>
              <a:t> </a:t>
            </a:r>
            <a:r>
              <a:rPr lang="en-US" altLang="zh-CN" dirty="0"/>
              <a:t>and</a:t>
            </a:r>
            <a:r>
              <a:rPr lang="zh-CN" altLang="en-US" dirty="0"/>
              <a:t> </a:t>
            </a:r>
            <a:r>
              <a:rPr lang="en-US" altLang="zh-CN" dirty="0"/>
              <a:t>TEE</a:t>
            </a:r>
            <a:endParaRPr lang="zh-CN" altLang="en-US" dirty="0"/>
          </a:p>
        </p:txBody>
      </p:sp>
      <p:sp>
        <p:nvSpPr>
          <p:cNvPr id="5" name="文本占位符 4"/>
          <p:cNvSpPr>
            <a:spLocks noGrp="1"/>
          </p:cNvSpPr>
          <p:nvPr>
            <p:ph type="body" idx="1"/>
          </p:nvPr>
        </p:nvSpPr>
        <p:spPr/>
        <p:txBody>
          <a:bodyPr/>
          <a:lstStyle/>
          <a:p>
            <a:r>
              <a:rPr lang="en-US" altLang="zh-CN" dirty="0"/>
              <a:t>Trusted</a:t>
            </a:r>
            <a:r>
              <a:rPr lang="zh-CN" altLang="en-US" dirty="0"/>
              <a:t> </a:t>
            </a:r>
            <a:r>
              <a:rPr lang="en-US" altLang="zh-CN" dirty="0"/>
              <a:t>Execution</a:t>
            </a:r>
            <a:r>
              <a:rPr lang="zh-CN" altLang="en-US" dirty="0"/>
              <a:t> </a:t>
            </a:r>
            <a:r>
              <a:rPr lang="en-US" altLang="zh-CN" dirty="0"/>
              <a:t>Environment</a:t>
            </a:r>
            <a:endParaRPr lang="zh-CN" altLang="en-US" dirty="0"/>
          </a:p>
        </p:txBody>
      </p:sp>
    </p:spTree>
    <p:extLst>
      <p:ext uri="{BB962C8B-B14F-4D97-AF65-F5344CB8AC3E}">
        <p14:creationId xmlns:p14="http://schemas.microsoft.com/office/powerpoint/2010/main" val="3705763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B35C31-5A50-0444-ADDD-103DC3716863}"/>
              </a:ext>
            </a:extLst>
          </p:cNvPr>
          <p:cNvSpPr>
            <a:spLocks noGrp="1"/>
          </p:cNvSpPr>
          <p:nvPr>
            <p:ph type="title"/>
          </p:nvPr>
        </p:nvSpPr>
        <p:spPr/>
        <p:txBody>
          <a:bodyPr/>
          <a:lstStyle/>
          <a:p>
            <a:r>
              <a:rPr kumimoji="1" lang="en-US" altLang="zh-CN" dirty="0"/>
              <a:t>System</a:t>
            </a:r>
            <a:r>
              <a:rPr kumimoji="1" lang="zh-CN" altLang="en-US" dirty="0"/>
              <a:t> </a:t>
            </a:r>
            <a:r>
              <a:rPr kumimoji="1" lang="en-US" altLang="zh-CN" dirty="0"/>
              <a:t>Isolation</a:t>
            </a:r>
            <a:endParaRPr kumimoji="1" lang="zh-CN" altLang="en-US" dirty="0"/>
          </a:p>
        </p:txBody>
      </p:sp>
      <p:sp>
        <p:nvSpPr>
          <p:cNvPr id="3" name="内容占位符 2">
            <a:extLst>
              <a:ext uri="{FF2B5EF4-FFF2-40B4-BE49-F238E27FC236}">
                <a16:creationId xmlns:a16="http://schemas.microsoft.com/office/drawing/2014/main" id="{C6821D6A-8DC5-0240-9717-E8EB9BAA52B3}"/>
              </a:ext>
            </a:extLst>
          </p:cNvPr>
          <p:cNvSpPr>
            <a:spLocks noGrp="1"/>
          </p:cNvSpPr>
          <p:nvPr>
            <p:ph idx="1"/>
          </p:nvPr>
        </p:nvSpPr>
        <p:spPr/>
        <p:txBody>
          <a:bodyPr/>
          <a:lstStyle/>
          <a:p>
            <a:endParaRPr kumimoji="1" lang="zh-CN" altLang="en-US" dirty="0"/>
          </a:p>
        </p:txBody>
      </p:sp>
      <p:pic>
        <p:nvPicPr>
          <p:cNvPr id="4" name="图片 3">
            <a:extLst>
              <a:ext uri="{FF2B5EF4-FFF2-40B4-BE49-F238E27FC236}">
                <a16:creationId xmlns:a16="http://schemas.microsoft.com/office/drawing/2014/main" id="{8D2629B2-BD2B-544B-8511-C075F99076BB}"/>
              </a:ext>
            </a:extLst>
          </p:cNvPr>
          <p:cNvPicPr>
            <a:picLocks noChangeAspect="1"/>
          </p:cNvPicPr>
          <p:nvPr/>
        </p:nvPicPr>
        <p:blipFill>
          <a:blip r:embed="rId2"/>
          <a:stretch>
            <a:fillRect/>
          </a:stretch>
        </p:blipFill>
        <p:spPr>
          <a:xfrm>
            <a:off x="0" y="1268318"/>
            <a:ext cx="9144000" cy="3902002"/>
          </a:xfrm>
          <a:prstGeom prst="rect">
            <a:avLst/>
          </a:prstGeom>
        </p:spPr>
      </p:pic>
    </p:spTree>
    <p:extLst>
      <p:ext uri="{BB962C8B-B14F-4D97-AF65-F5344CB8AC3E}">
        <p14:creationId xmlns:p14="http://schemas.microsoft.com/office/powerpoint/2010/main" val="1871928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8FA06F-8ACC-1A48-9444-C8F4117F5325}"/>
              </a:ext>
            </a:extLst>
          </p:cNvPr>
          <p:cNvSpPr>
            <a:spLocks noGrp="1"/>
          </p:cNvSpPr>
          <p:nvPr>
            <p:ph type="title"/>
          </p:nvPr>
        </p:nvSpPr>
        <p:spPr>
          <a:xfrm>
            <a:off x="457200" y="228866"/>
            <a:ext cx="8229600" cy="900442"/>
          </a:xfrm>
        </p:spPr>
        <p:txBody>
          <a:bodyPr>
            <a:normAutofit/>
          </a:bodyPr>
          <a:lstStyle/>
          <a:p>
            <a:r>
              <a:rPr kumimoji="1" lang="en-US" altLang="zh-CN" sz="2800" dirty="0"/>
              <a:t>One</a:t>
            </a:r>
            <a:r>
              <a:rPr kumimoji="1" lang="zh-CN" altLang="en-US" sz="2800" dirty="0"/>
              <a:t> </a:t>
            </a:r>
            <a:r>
              <a:rPr kumimoji="1" lang="en-US" altLang="zh-CN" sz="2800" dirty="0"/>
              <a:t>Type</a:t>
            </a:r>
            <a:r>
              <a:rPr kumimoji="1" lang="zh-CN" altLang="en-US" sz="2800" dirty="0"/>
              <a:t> </a:t>
            </a:r>
            <a:r>
              <a:rPr kumimoji="1" lang="en-US" altLang="zh-CN" sz="2800" dirty="0"/>
              <a:t>of</a:t>
            </a:r>
            <a:r>
              <a:rPr kumimoji="1" lang="zh-CN" altLang="en-US" sz="2800" dirty="0"/>
              <a:t> </a:t>
            </a:r>
            <a:r>
              <a:rPr kumimoji="1" lang="en-US" altLang="zh-CN" sz="2800" dirty="0"/>
              <a:t>TEE/Enclave</a:t>
            </a:r>
            <a:endParaRPr kumimoji="1" lang="zh-CN" altLang="en-US" sz="2800" dirty="0"/>
          </a:p>
        </p:txBody>
      </p:sp>
      <p:sp>
        <p:nvSpPr>
          <p:cNvPr id="4" name="灯片编号占位符 3">
            <a:extLst>
              <a:ext uri="{FF2B5EF4-FFF2-40B4-BE49-F238E27FC236}">
                <a16:creationId xmlns:a16="http://schemas.microsoft.com/office/drawing/2014/main" id="{27DC15E9-BE1F-3B4D-B84F-06B9ADD2E626}"/>
              </a:ext>
            </a:extLst>
          </p:cNvPr>
          <p:cNvSpPr>
            <a:spLocks noGrp="1"/>
          </p:cNvSpPr>
          <p:nvPr>
            <p:ph type="sldNum" sz="quarter" idx="12"/>
          </p:nvPr>
        </p:nvSpPr>
        <p:spPr/>
        <p:txBody>
          <a:bodyPr/>
          <a:lstStyle/>
          <a:p>
            <a:fld id="{ADE361C3-C043-4A6E-BDCE-8DA1E7D90A3B}" type="slidenum">
              <a:rPr lang="zh-CN" altLang="en-US" smtClean="0">
                <a:solidFill>
                  <a:srgbClr val="000000">
                    <a:tint val="75000"/>
                  </a:srgbClr>
                </a:solidFill>
              </a:rPr>
              <a:pPr/>
              <a:t>19</a:t>
            </a:fld>
            <a:endParaRPr lang="zh-CN" altLang="en-US">
              <a:solidFill>
                <a:srgbClr val="000000">
                  <a:tint val="75000"/>
                </a:srgbClr>
              </a:solidFill>
            </a:endParaRPr>
          </a:p>
        </p:txBody>
      </p:sp>
      <p:grpSp>
        <p:nvGrpSpPr>
          <p:cNvPr id="8" name="组合 7">
            <a:extLst>
              <a:ext uri="{FF2B5EF4-FFF2-40B4-BE49-F238E27FC236}">
                <a16:creationId xmlns:a16="http://schemas.microsoft.com/office/drawing/2014/main" id="{AA7E2258-C894-3A44-A97E-5A2C9B8B1280}"/>
              </a:ext>
            </a:extLst>
          </p:cNvPr>
          <p:cNvGrpSpPr/>
          <p:nvPr/>
        </p:nvGrpSpPr>
        <p:grpSpPr>
          <a:xfrm>
            <a:off x="2123609" y="1273324"/>
            <a:ext cx="4896781" cy="3674610"/>
            <a:chOff x="462359" y="1814837"/>
            <a:chExt cx="4605346" cy="3299941"/>
          </a:xfrm>
        </p:grpSpPr>
        <p:sp>
          <p:nvSpPr>
            <p:cNvPr id="87" name="矩形 86">
              <a:extLst>
                <a:ext uri="{FF2B5EF4-FFF2-40B4-BE49-F238E27FC236}">
                  <a16:creationId xmlns:a16="http://schemas.microsoft.com/office/drawing/2014/main" id="{EC8A3F03-5969-0B42-A369-E9FC1D211A4D}"/>
                </a:ext>
              </a:extLst>
            </p:cNvPr>
            <p:cNvSpPr/>
            <p:nvPr/>
          </p:nvSpPr>
          <p:spPr>
            <a:xfrm>
              <a:off x="472895" y="2231827"/>
              <a:ext cx="4475025" cy="1029730"/>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88" name="矩形 87">
              <a:extLst>
                <a:ext uri="{FF2B5EF4-FFF2-40B4-BE49-F238E27FC236}">
                  <a16:creationId xmlns:a16="http://schemas.microsoft.com/office/drawing/2014/main" id="{EB738767-F1B2-9C48-AE8E-B7B23FF23401}"/>
                </a:ext>
              </a:extLst>
            </p:cNvPr>
            <p:cNvSpPr/>
            <p:nvPr/>
          </p:nvSpPr>
          <p:spPr>
            <a:xfrm>
              <a:off x="505009" y="2383267"/>
              <a:ext cx="2194863" cy="776268"/>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89" name="矩形 88">
              <a:extLst>
                <a:ext uri="{FF2B5EF4-FFF2-40B4-BE49-F238E27FC236}">
                  <a16:creationId xmlns:a16="http://schemas.microsoft.com/office/drawing/2014/main" id="{894BF3BE-9270-8147-B3BA-0664E2DA8EED}"/>
                </a:ext>
              </a:extLst>
            </p:cNvPr>
            <p:cNvSpPr/>
            <p:nvPr/>
          </p:nvSpPr>
          <p:spPr>
            <a:xfrm>
              <a:off x="635354" y="2750668"/>
              <a:ext cx="1938401" cy="34526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b="1" dirty="0">
                  <a:latin typeface="Arial" panose="020B0604020202020204" pitchFamily="34" charset="0"/>
                  <a:cs typeface="Arial" panose="020B0604020202020204" pitchFamily="34" charset="0"/>
                </a:rPr>
                <a:t>Non-sensitive code/data</a:t>
              </a:r>
              <a:endParaRPr kumimoji="1" lang="zh-CN" altLang="en-US" sz="1200" b="1" dirty="0">
                <a:latin typeface="Arial" panose="020B0604020202020204" pitchFamily="34" charset="0"/>
                <a:cs typeface="Arial" panose="020B0604020202020204" pitchFamily="34" charset="0"/>
              </a:endParaRPr>
            </a:p>
          </p:txBody>
        </p:sp>
        <p:sp>
          <p:nvSpPr>
            <p:cNvPr id="90" name="文本框 89">
              <a:extLst>
                <a:ext uri="{FF2B5EF4-FFF2-40B4-BE49-F238E27FC236}">
                  <a16:creationId xmlns:a16="http://schemas.microsoft.com/office/drawing/2014/main" id="{7EC623A9-9192-A642-83EF-9CD76FA2A53C}"/>
                </a:ext>
              </a:extLst>
            </p:cNvPr>
            <p:cNvSpPr txBox="1"/>
            <p:nvPr/>
          </p:nvSpPr>
          <p:spPr>
            <a:xfrm>
              <a:off x="472897" y="2391620"/>
              <a:ext cx="983860" cy="276396"/>
            </a:xfrm>
            <a:prstGeom prst="rect">
              <a:avLst/>
            </a:prstGeom>
            <a:noFill/>
          </p:spPr>
          <p:txBody>
            <a:bodyPr wrap="square" rtlCol="0">
              <a:spAutoFit/>
            </a:bodyPr>
            <a:lstStyle/>
            <a:p>
              <a:r>
                <a:rPr kumimoji="1" lang="en-US" altLang="zh-CN" sz="1400" b="1" dirty="0">
                  <a:latin typeface="Arial" panose="020B0604020202020204" pitchFamily="34" charset="0"/>
                  <a:cs typeface="Arial" panose="020B0604020202020204" pitchFamily="34" charset="0"/>
                </a:rPr>
                <a:t>Host App</a:t>
              </a:r>
              <a:endParaRPr kumimoji="1" lang="zh-CN" altLang="en-US" sz="1400" b="1" dirty="0">
                <a:latin typeface="Arial" panose="020B0604020202020204" pitchFamily="34" charset="0"/>
                <a:cs typeface="Arial" panose="020B0604020202020204" pitchFamily="34" charset="0"/>
              </a:endParaRPr>
            </a:p>
          </p:txBody>
        </p:sp>
        <p:sp>
          <p:nvSpPr>
            <p:cNvPr id="91" name="文本框 90">
              <a:extLst>
                <a:ext uri="{FF2B5EF4-FFF2-40B4-BE49-F238E27FC236}">
                  <a16:creationId xmlns:a16="http://schemas.microsoft.com/office/drawing/2014/main" id="{BD5776FC-B2C2-4946-81E9-9A8F8EEB596F}"/>
                </a:ext>
              </a:extLst>
            </p:cNvPr>
            <p:cNvSpPr txBox="1"/>
            <p:nvPr/>
          </p:nvSpPr>
          <p:spPr>
            <a:xfrm>
              <a:off x="4144539" y="2662610"/>
              <a:ext cx="702636"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User</a:t>
              </a:r>
              <a:endParaRPr kumimoji="1" lang="zh-CN" altLang="en-US" sz="1400" dirty="0">
                <a:latin typeface="Arial" panose="020B0604020202020204" pitchFamily="34" charset="0"/>
                <a:cs typeface="Arial" panose="020B0604020202020204" pitchFamily="34" charset="0"/>
              </a:endParaRPr>
            </a:p>
          </p:txBody>
        </p:sp>
        <p:sp>
          <p:nvSpPr>
            <p:cNvPr id="92" name="矩形 91">
              <a:extLst>
                <a:ext uri="{FF2B5EF4-FFF2-40B4-BE49-F238E27FC236}">
                  <a16:creationId xmlns:a16="http://schemas.microsoft.com/office/drawing/2014/main" id="{FFDB70D5-98DB-7B4D-82E7-79513A68D49B}"/>
                </a:ext>
              </a:extLst>
            </p:cNvPr>
            <p:cNvSpPr/>
            <p:nvPr/>
          </p:nvSpPr>
          <p:spPr>
            <a:xfrm>
              <a:off x="2927324" y="2382792"/>
              <a:ext cx="1299740" cy="776268"/>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3" name="矩形 92">
              <a:extLst>
                <a:ext uri="{FF2B5EF4-FFF2-40B4-BE49-F238E27FC236}">
                  <a16:creationId xmlns:a16="http://schemas.microsoft.com/office/drawing/2014/main" id="{9FAC9915-D76C-B546-AEBB-117A2941287A}"/>
                </a:ext>
              </a:extLst>
            </p:cNvPr>
            <p:cNvSpPr/>
            <p:nvPr/>
          </p:nvSpPr>
          <p:spPr>
            <a:xfrm>
              <a:off x="3069670" y="2751828"/>
              <a:ext cx="1070363"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b="1" dirty="0">
                  <a:latin typeface="Arial" panose="020B0604020202020204" pitchFamily="34" charset="0"/>
                  <a:cs typeface="Arial" panose="020B0604020202020204" pitchFamily="34" charset="0"/>
                </a:rPr>
                <a:t>Sensitive code/data</a:t>
              </a:r>
              <a:endParaRPr kumimoji="1" lang="zh-CN" altLang="en-US" sz="1200" b="1" dirty="0">
                <a:latin typeface="Arial" panose="020B0604020202020204" pitchFamily="34" charset="0"/>
                <a:cs typeface="Arial" panose="020B0604020202020204" pitchFamily="34" charset="0"/>
              </a:endParaRPr>
            </a:p>
          </p:txBody>
        </p:sp>
        <p:sp>
          <p:nvSpPr>
            <p:cNvPr id="94" name="文本框 93">
              <a:extLst>
                <a:ext uri="{FF2B5EF4-FFF2-40B4-BE49-F238E27FC236}">
                  <a16:creationId xmlns:a16="http://schemas.microsoft.com/office/drawing/2014/main" id="{42F2818E-AFA1-934C-B1F6-385E0F90BEE4}"/>
                </a:ext>
              </a:extLst>
            </p:cNvPr>
            <p:cNvSpPr txBox="1"/>
            <p:nvPr/>
          </p:nvSpPr>
          <p:spPr>
            <a:xfrm>
              <a:off x="2907748" y="2385179"/>
              <a:ext cx="1299740" cy="276396"/>
            </a:xfrm>
            <a:prstGeom prst="rect">
              <a:avLst/>
            </a:prstGeom>
            <a:noFill/>
          </p:spPr>
          <p:txBody>
            <a:bodyPr wrap="square" rtlCol="0">
              <a:spAutoFit/>
            </a:bodyPr>
            <a:lstStyle/>
            <a:p>
              <a:r>
                <a:rPr kumimoji="1" lang="en-US" altLang="zh-CN" sz="1400" b="1" dirty="0">
                  <a:latin typeface="Arial" panose="020B0604020202020204" pitchFamily="34" charset="0"/>
                  <a:cs typeface="Arial" panose="020B0604020202020204" pitchFamily="34" charset="0"/>
                </a:rPr>
                <a:t>Enclave App</a:t>
              </a:r>
              <a:endParaRPr kumimoji="1" lang="zh-CN" altLang="en-US" sz="1400" b="1" dirty="0">
                <a:latin typeface="Arial" panose="020B0604020202020204" pitchFamily="34" charset="0"/>
                <a:cs typeface="Arial" panose="020B0604020202020204" pitchFamily="34" charset="0"/>
              </a:endParaRPr>
            </a:p>
          </p:txBody>
        </p:sp>
        <p:sp>
          <p:nvSpPr>
            <p:cNvPr id="95" name="矩形 94">
              <a:extLst>
                <a:ext uri="{FF2B5EF4-FFF2-40B4-BE49-F238E27FC236}">
                  <a16:creationId xmlns:a16="http://schemas.microsoft.com/office/drawing/2014/main" id="{85C25889-40F1-8549-96FB-23BD0B9A0C10}"/>
                </a:ext>
              </a:extLst>
            </p:cNvPr>
            <p:cNvSpPr/>
            <p:nvPr/>
          </p:nvSpPr>
          <p:spPr>
            <a:xfrm>
              <a:off x="462359" y="4465332"/>
              <a:ext cx="4475026"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6" name="矩形 95">
              <a:extLst>
                <a:ext uri="{FF2B5EF4-FFF2-40B4-BE49-F238E27FC236}">
                  <a16:creationId xmlns:a16="http://schemas.microsoft.com/office/drawing/2014/main" id="{F71C48CF-85E6-684B-9CD9-AFD02C2FD16A}"/>
                </a:ext>
              </a:extLst>
            </p:cNvPr>
            <p:cNvSpPr/>
            <p:nvPr/>
          </p:nvSpPr>
          <p:spPr>
            <a:xfrm>
              <a:off x="533013" y="4657595"/>
              <a:ext cx="3435119" cy="376435"/>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b="1" dirty="0">
                  <a:latin typeface="Arial" panose="020B0604020202020204" pitchFamily="34" charset="0"/>
                  <a:cs typeface="Arial" panose="020B0604020202020204" pitchFamily="34" charset="0"/>
                </a:rPr>
                <a:t>TEE/Enclave</a:t>
              </a:r>
              <a:r>
                <a:rPr kumimoji="1" lang="zh-CN" altLang="en-US" sz="1400" b="1" dirty="0">
                  <a:latin typeface="Arial" panose="020B0604020202020204" pitchFamily="34" charset="0"/>
                  <a:cs typeface="Arial" panose="020B0604020202020204" pitchFamily="34" charset="0"/>
                </a:rPr>
                <a:t> </a:t>
              </a:r>
              <a:r>
                <a:rPr kumimoji="1" lang="en-US" altLang="zh-CN" sz="1400" b="1" dirty="0">
                  <a:latin typeface="Arial" panose="020B0604020202020204" pitchFamily="34" charset="0"/>
                  <a:cs typeface="Arial" panose="020B0604020202020204" pitchFamily="34" charset="0"/>
                </a:rPr>
                <a:t>extension</a:t>
              </a:r>
              <a:endParaRPr kumimoji="1" lang="zh-CN" altLang="en-US" sz="1400" b="1" dirty="0">
                <a:latin typeface="Arial" panose="020B0604020202020204" pitchFamily="34" charset="0"/>
                <a:cs typeface="Arial" panose="020B0604020202020204" pitchFamily="34" charset="0"/>
              </a:endParaRPr>
            </a:p>
          </p:txBody>
        </p:sp>
        <p:sp>
          <p:nvSpPr>
            <p:cNvPr id="97" name="矩形 96">
              <a:extLst>
                <a:ext uri="{FF2B5EF4-FFF2-40B4-BE49-F238E27FC236}">
                  <a16:creationId xmlns:a16="http://schemas.microsoft.com/office/drawing/2014/main" id="{29DF049C-1BE6-7F40-BE68-D4000880B9CE}"/>
                </a:ext>
              </a:extLst>
            </p:cNvPr>
            <p:cNvSpPr/>
            <p:nvPr/>
          </p:nvSpPr>
          <p:spPr>
            <a:xfrm>
              <a:off x="472897" y="3859983"/>
              <a:ext cx="4475024" cy="610858"/>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8" name="矩形 97">
              <a:extLst>
                <a:ext uri="{FF2B5EF4-FFF2-40B4-BE49-F238E27FC236}">
                  <a16:creationId xmlns:a16="http://schemas.microsoft.com/office/drawing/2014/main" id="{DC341B01-D4C0-8949-856E-BAFF4521C158}"/>
                </a:ext>
              </a:extLst>
            </p:cNvPr>
            <p:cNvSpPr/>
            <p:nvPr/>
          </p:nvSpPr>
          <p:spPr>
            <a:xfrm>
              <a:off x="532680" y="4052109"/>
              <a:ext cx="2167193" cy="355755"/>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99" name="文本框 98">
              <a:extLst>
                <a:ext uri="{FF2B5EF4-FFF2-40B4-BE49-F238E27FC236}">
                  <a16:creationId xmlns:a16="http://schemas.microsoft.com/office/drawing/2014/main" id="{4947DEE5-42DA-0F41-9FE9-D8E3943B4ED7}"/>
                </a:ext>
              </a:extLst>
            </p:cNvPr>
            <p:cNvSpPr txBox="1"/>
            <p:nvPr/>
          </p:nvSpPr>
          <p:spPr>
            <a:xfrm>
              <a:off x="720562" y="4073340"/>
              <a:ext cx="1626150" cy="276396"/>
            </a:xfrm>
            <a:prstGeom prst="rect">
              <a:avLst/>
            </a:prstGeom>
            <a:noFill/>
          </p:spPr>
          <p:txBody>
            <a:bodyPr wrap="square" rtlCol="0">
              <a:spAutoFit/>
            </a:bodyPr>
            <a:lstStyle/>
            <a:p>
              <a:pPr algn="ctr"/>
              <a:r>
                <a:rPr kumimoji="1" lang="en-US" altLang="zh-CN" sz="1400" b="1" dirty="0">
                  <a:latin typeface="Arial" panose="020B0604020202020204" pitchFamily="34" charset="0"/>
                  <a:cs typeface="Arial" panose="020B0604020202020204" pitchFamily="34" charset="0"/>
                </a:rPr>
                <a:t>Hypervisor</a:t>
              </a:r>
              <a:endParaRPr kumimoji="1" lang="zh-CN" altLang="en-US" sz="1400" b="1" dirty="0">
                <a:latin typeface="Arial" panose="020B0604020202020204" pitchFamily="34" charset="0"/>
                <a:cs typeface="Arial" panose="020B0604020202020204" pitchFamily="34" charset="0"/>
              </a:endParaRPr>
            </a:p>
          </p:txBody>
        </p:sp>
        <p:sp>
          <p:nvSpPr>
            <p:cNvPr id="100" name="文本框 99">
              <a:extLst>
                <a:ext uri="{FF2B5EF4-FFF2-40B4-BE49-F238E27FC236}">
                  <a16:creationId xmlns:a16="http://schemas.microsoft.com/office/drawing/2014/main" id="{F94296CE-FD5B-F543-A9BD-CE2FAADA8325}"/>
                </a:ext>
              </a:extLst>
            </p:cNvPr>
            <p:cNvSpPr txBox="1"/>
            <p:nvPr/>
          </p:nvSpPr>
          <p:spPr>
            <a:xfrm>
              <a:off x="3938089" y="4157555"/>
              <a:ext cx="1080119"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Hypervisor</a:t>
              </a:r>
              <a:endParaRPr kumimoji="1" lang="zh-CN" altLang="en-US" sz="1400" dirty="0">
                <a:latin typeface="Arial" panose="020B0604020202020204" pitchFamily="34" charset="0"/>
                <a:cs typeface="Arial" panose="020B0604020202020204" pitchFamily="34" charset="0"/>
              </a:endParaRPr>
            </a:p>
          </p:txBody>
        </p:sp>
        <p:sp>
          <p:nvSpPr>
            <p:cNvPr id="101" name="矩形 100">
              <a:extLst>
                <a:ext uri="{FF2B5EF4-FFF2-40B4-BE49-F238E27FC236}">
                  <a16:creationId xmlns:a16="http://schemas.microsoft.com/office/drawing/2014/main" id="{2D94999D-606F-2A48-A3C1-2B0D2FBF2264}"/>
                </a:ext>
              </a:extLst>
            </p:cNvPr>
            <p:cNvSpPr/>
            <p:nvPr/>
          </p:nvSpPr>
          <p:spPr>
            <a:xfrm>
              <a:off x="472897" y="3260396"/>
              <a:ext cx="4475024" cy="64944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102" name="矩形 101">
              <a:extLst>
                <a:ext uri="{FF2B5EF4-FFF2-40B4-BE49-F238E27FC236}">
                  <a16:creationId xmlns:a16="http://schemas.microsoft.com/office/drawing/2014/main" id="{B37A77D0-686B-5543-8ED4-BA48759629F6}"/>
                </a:ext>
              </a:extLst>
            </p:cNvPr>
            <p:cNvSpPr/>
            <p:nvPr/>
          </p:nvSpPr>
          <p:spPr>
            <a:xfrm>
              <a:off x="532680" y="3379865"/>
              <a:ext cx="2167192" cy="354499"/>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103" name="文本框 102">
              <a:extLst>
                <a:ext uri="{FF2B5EF4-FFF2-40B4-BE49-F238E27FC236}">
                  <a16:creationId xmlns:a16="http://schemas.microsoft.com/office/drawing/2014/main" id="{5906E881-4A4E-4144-9A5D-1A852571067D}"/>
                </a:ext>
              </a:extLst>
            </p:cNvPr>
            <p:cNvSpPr txBox="1"/>
            <p:nvPr/>
          </p:nvSpPr>
          <p:spPr>
            <a:xfrm>
              <a:off x="720562" y="3429235"/>
              <a:ext cx="1626150" cy="276396"/>
            </a:xfrm>
            <a:prstGeom prst="rect">
              <a:avLst/>
            </a:prstGeom>
            <a:noFill/>
          </p:spPr>
          <p:txBody>
            <a:bodyPr wrap="square" rtlCol="0">
              <a:spAutoFit/>
            </a:bodyPr>
            <a:lstStyle/>
            <a:p>
              <a:pPr algn="ctr"/>
              <a:r>
                <a:rPr kumimoji="1" lang="en-US" altLang="zh-CN" sz="1400" b="1" dirty="0">
                  <a:latin typeface="Arial" panose="020B0604020202020204" pitchFamily="34" charset="0"/>
                  <a:cs typeface="Arial" panose="020B0604020202020204" pitchFamily="34" charset="0"/>
                </a:rPr>
                <a:t>OS</a:t>
              </a:r>
              <a:endParaRPr kumimoji="1" lang="zh-CN" altLang="en-US" sz="1400" b="1" dirty="0">
                <a:latin typeface="Arial" panose="020B0604020202020204" pitchFamily="34" charset="0"/>
                <a:cs typeface="Arial" panose="020B0604020202020204" pitchFamily="34" charset="0"/>
              </a:endParaRPr>
            </a:p>
          </p:txBody>
        </p:sp>
        <p:sp>
          <p:nvSpPr>
            <p:cNvPr id="104" name="文本框 103">
              <a:extLst>
                <a:ext uri="{FF2B5EF4-FFF2-40B4-BE49-F238E27FC236}">
                  <a16:creationId xmlns:a16="http://schemas.microsoft.com/office/drawing/2014/main" id="{1D162A0A-CC6D-6C42-82EC-63A78A1DC450}"/>
                </a:ext>
              </a:extLst>
            </p:cNvPr>
            <p:cNvSpPr txBox="1"/>
            <p:nvPr/>
          </p:nvSpPr>
          <p:spPr>
            <a:xfrm>
              <a:off x="3924008" y="3403225"/>
              <a:ext cx="1143697"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Supervisor</a:t>
              </a:r>
              <a:endParaRPr kumimoji="1" lang="zh-CN" altLang="en-US" sz="1400" dirty="0">
                <a:latin typeface="Arial" panose="020B0604020202020204" pitchFamily="34" charset="0"/>
                <a:cs typeface="Arial" panose="020B0604020202020204" pitchFamily="34" charset="0"/>
              </a:endParaRPr>
            </a:p>
          </p:txBody>
        </p:sp>
        <p:cxnSp>
          <p:nvCxnSpPr>
            <p:cNvPr id="105" name="直线箭头连接符 104">
              <a:extLst>
                <a:ext uri="{FF2B5EF4-FFF2-40B4-BE49-F238E27FC236}">
                  <a16:creationId xmlns:a16="http://schemas.microsoft.com/office/drawing/2014/main" id="{3CAF521A-19D9-1C4A-81A6-529220286BA6}"/>
                </a:ext>
              </a:extLst>
            </p:cNvPr>
            <p:cNvCxnSpPr>
              <a:cxnSpLocks/>
              <a:stCxn id="89" idx="2"/>
              <a:endCxn id="102" idx="0"/>
            </p:cNvCxnSpPr>
            <p:nvPr/>
          </p:nvCxnSpPr>
          <p:spPr>
            <a:xfrm>
              <a:off x="1604555" y="3095929"/>
              <a:ext cx="0" cy="28393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6D281DD-04EA-6247-8FE4-51B8F7104810}"/>
                </a:ext>
              </a:extLst>
            </p:cNvPr>
            <p:cNvCxnSpPr>
              <a:cxnSpLocks/>
              <a:endCxn id="98" idx="0"/>
            </p:cNvCxnSpPr>
            <p:nvPr/>
          </p:nvCxnSpPr>
          <p:spPr>
            <a:xfrm>
              <a:off x="1604555" y="3715967"/>
              <a:ext cx="0" cy="336142"/>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595A29A3-19C9-9342-855F-19513829F69E}"/>
                </a:ext>
              </a:extLst>
            </p:cNvPr>
            <p:cNvCxnSpPr>
              <a:cxnSpLocks/>
              <a:stCxn id="98" idx="2"/>
            </p:cNvCxnSpPr>
            <p:nvPr/>
          </p:nvCxnSpPr>
          <p:spPr>
            <a:xfrm>
              <a:off x="1616277" y="4407864"/>
              <a:ext cx="0" cy="249731"/>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3F2DD574-D119-0746-AA43-3F0EAFAD9CAF}"/>
                </a:ext>
              </a:extLst>
            </p:cNvPr>
            <p:cNvCxnSpPr>
              <a:cxnSpLocks/>
              <a:stCxn id="89" idx="3"/>
              <a:endCxn id="93" idx="1"/>
            </p:cNvCxnSpPr>
            <p:nvPr/>
          </p:nvCxnSpPr>
          <p:spPr>
            <a:xfrm>
              <a:off x="2573755" y="2923299"/>
              <a:ext cx="495915" cy="1160"/>
            </a:xfrm>
            <a:prstGeom prst="straightConnector1">
              <a:avLst/>
            </a:prstGeom>
            <a:ln w="1905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9" name="直线箭头连接符 108">
              <a:extLst>
                <a:ext uri="{FF2B5EF4-FFF2-40B4-BE49-F238E27FC236}">
                  <a16:creationId xmlns:a16="http://schemas.microsoft.com/office/drawing/2014/main" id="{286BA5BC-2414-1348-9002-EA72F8415062}"/>
                </a:ext>
              </a:extLst>
            </p:cNvPr>
            <p:cNvCxnSpPr>
              <a:cxnSpLocks/>
            </p:cNvCxnSpPr>
            <p:nvPr/>
          </p:nvCxnSpPr>
          <p:spPr>
            <a:xfrm>
              <a:off x="3707986" y="3097089"/>
              <a:ext cx="0" cy="1560506"/>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0" name="文本框 109">
              <a:extLst>
                <a:ext uri="{FF2B5EF4-FFF2-40B4-BE49-F238E27FC236}">
                  <a16:creationId xmlns:a16="http://schemas.microsoft.com/office/drawing/2014/main" id="{4844FFAC-60CE-5C47-8A3F-6B63B42451C9}"/>
                </a:ext>
              </a:extLst>
            </p:cNvPr>
            <p:cNvSpPr txBox="1"/>
            <p:nvPr/>
          </p:nvSpPr>
          <p:spPr>
            <a:xfrm>
              <a:off x="3968133" y="4641578"/>
              <a:ext cx="1077263" cy="276396"/>
            </a:xfrm>
            <a:prstGeom prst="rect">
              <a:avLst/>
            </a:prstGeom>
            <a:noFill/>
          </p:spPr>
          <p:txBody>
            <a:bodyPr wrap="square" rtlCol="0">
              <a:spAutoFit/>
            </a:bodyPr>
            <a:lstStyle/>
            <a:p>
              <a:pPr algn="ctr"/>
              <a:r>
                <a:rPr kumimoji="1" lang="en-US" altLang="zh-CN" sz="1400" dirty="0">
                  <a:latin typeface="Arial" panose="020B0604020202020204" pitchFamily="34" charset="0"/>
                  <a:cs typeface="Arial" panose="020B0604020202020204" pitchFamily="34" charset="0"/>
                </a:rPr>
                <a:t>Hardware</a:t>
              </a:r>
              <a:endParaRPr kumimoji="1" lang="zh-CN" altLang="en-US" sz="1400" dirty="0">
                <a:latin typeface="Arial" panose="020B0604020202020204" pitchFamily="34" charset="0"/>
                <a:cs typeface="Arial" panose="020B0604020202020204" pitchFamily="34" charset="0"/>
              </a:endParaRPr>
            </a:p>
          </p:txBody>
        </p:sp>
        <p:sp>
          <p:nvSpPr>
            <p:cNvPr id="111" name="矩形 110">
              <a:extLst>
                <a:ext uri="{FF2B5EF4-FFF2-40B4-BE49-F238E27FC236}">
                  <a16:creationId xmlns:a16="http://schemas.microsoft.com/office/drawing/2014/main" id="{0B014788-BA9A-0F4C-A03D-F4BA5F2701E4}"/>
                </a:ext>
              </a:extLst>
            </p:cNvPr>
            <p:cNvSpPr/>
            <p:nvPr/>
          </p:nvSpPr>
          <p:spPr>
            <a:xfrm>
              <a:off x="3492059" y="1929823"/>
              <a:ext cx="431949" cy="201657"/>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sz="1400" b="1" dirty="0">
                <a:latin typeface="Arial" panose="020B0604020202020204" pitchFamily="34" charset="0"/>
                <a:cs typeface="Arial" panose="020B0604020202020204" pitchFamily="34" charset="0"/>
              </a:endParaRPr>
            </a:p>
          </p:txBody>
        </p:sp>
        <p:sp>
          <p:nvSpPr>
            <p:cNvPr id="112" name="文本框 111">
              <a:extLst>
                <a:ext uri="{FF2B5EF4-FFF2-40B4-BE49-F238E27FC236}">
                  <a16:creationId xmlns:a16="http://schemas.microsoft.com/office/drawing/2014/main" id="{E25F47F5-C528-3749-BA6C-807865BB9C38}"/>
                </a:ext>
              </a:extLst>
            </p:cNvPr>
            <p:cNvSpPr txBox="1"/>
            <p:nvPr/>
          </p:nvSpPr>
          <p:spPr>
            <a:xfrm>
              <a:off x="3935776" y="1886938"/>
              <a:ext cx="658278" cy="248756"/>
            </a:xfrm>
            <a:prstGeom prst="rect">
              <a:avLst/>
            </a:prstGeom>
            <a:noFill/>
          </p:spPr>
          <p:txBody>
            <a:bodyPr wrap="none" rtlCol="0">
              <a:spAutoFit/>
            </a:bodyPr>
            <a:lstStyle/>
            <a:p>
              <a:r>
                <a:rPr kumimoji="1" lang="en-US" altLang="zh-CN" sz="1200" dirty="0">
                  <a:latin typeface="Arial" panose="020B0604020202020204" pitchFamily="34" charset="0"/>
                  <a:cs typeface="Arial" panose="020B0604020202020204" pitchFamily="34" charset="0"/>
                </a:rPr>
                <a:t>Trusted</a:t>
              </a:r>
              <a:endParaRPr kumimoji="1" lang="zh-CN" altLang="en-US" sz="1200" dirty="0">
                <a:latin typeface="Arial" panose="020B0604020202020204" pitchFamily="34" charset="0"/>
                <a:cs typeface="Arial" panose="020B0604020202020204" pitchFamily="34" charset="0"/>
              </a:endParaRPr>
            </a:p>
          </p:txBody>
        </p:sp>
        <p:sp>
          <p:nvSpPr>
            <p:cNvPr id="113" name="矩形 112">
              <a:extLst>
                <a:ext uri="{FF2B5EF4-FFF2-40B4-BE49-F238E27FC236}">
                  <a16:creationId xmlns:a16="http://schemas.microsoft.com/office/drawing/2014/main" id="{BB34BFA3-F0C8-784A-9383-261633211AE1}"/>
                </a:ext>
              </a:extLst>
            </p:cNvPr>
            <p:cNvSpPr/>
            <p:nvPr/>
          </p:nvSpPr>
          <p:spPr>
            <a:xfrm>
              <a:off x="2048707" y="1814837"/>
              <a:ext cx="858125" cy="304035"/>
            </a:xfrm>
            <a:prstGeom prst="rect">
              <a:avLst/>
            </a:prstGeom>
          </p:spPr>
          <p:txBody>
            <a:bodyPr wrap="none">
              <a:spAutoFit/>
            </a:bodyPr>
            <a:lstStyle/>
            <a:p>
              <a:r>
                <a:rPr lang="en-US" altLang="zh-CN" sz="1600" dirty="0">
                  <a:solidFill>
                    <a:schemeClr val="accent1"/>
                  </a:solidFill>
                  <a:latin typeface="Arial" panose="020B0604020202020204" pitchFamily="34" charset="0"/>
                  <a:cs typeface="Arial" panose="020B0604020202020204" pitchFamily="34" charset="0"/>
                </a:rPr>
                <a:t>Enclave</a:t>
              </a:r>
            </a:p>
          </p:txBody>
        </p:sp>
        <p:cxnSp>
          <p:nvCxnSpPr>
            <p:cNvPr id="114" name="直线连接符 113">
              <a:extLst>
                <a:ext uri="{FF2B5EF4-FFF2-40B4-BE49-F238E27FC236}">
                  <a16:creationId xmlns:a16="http://schemas.microsoft.com/office/drawing/2014/main" id="{3A650FDA-9E3B-E04A-9072-1E99950A11D4}"/>
                </a:ext>
              </a:extLst>
            </p:cNvPr>
            <p:cNvCxnSpPr>
              <a:cxnSpLocks/>
            </p:cNvCxnSpPr>
            <p:nvPr/>
          </p:nvCxnSpPr>
          <p:spPr>
            <a:xfrm>
              <a:off x="2821712" y="2059044"/>
              <a:ext cx="221196" cy="3286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63461761"/>
      </p:ext>
    </p:extLst>
  </p:cSld>
  <p:clrMapOvr>
    <a:masterClrMapping/>
  </p:clrMapOvr>
  <mc:AlternateContent xmlns:mc="http://schemas.openxmlformats.org/markup-compatibility/2006" xmlns:p14="http://schemas.microsoft.com/office/powerpoint/2010/main">
    <mc:Choice Requires="p14">
      <p:transition spd="slow" p14:dur="2000" advTm="77629"/>
    </mc:Choice>
    <mc:Fallback xmlns="">
      <p:transition spd="slow" advTm="7762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824AD6-9290-6548-B920-543519C7A281}"/>
              </a:ext>
            </a:extLst>
          </p:cNvPr>
          <p:cNvSpPr>
            <a:spLocks noGrp="1"/>
          </p:cNvSpPr>
          <p:nvPr>
            <p:ph type="title"/>
          </p:nvPr>
        </p:nvSpPr>
        <p:spPr/>
        <p:txBody>
          <a:bodyPr/>
          <a:lstStyle/>
          <a:p>
            <a:r>
              <a:rPr kumimoji="1" lang="en-US" altLang="zh-CN" dirty="0"/>
              <a:t>TEE</a:t>
            </a:r>
            <a:r>
              <a:rPr kumimoji="1" lang="zh-CN" altLang="en-US" dirty="0"/>
              <a:t> </a:t>
            </a:r>
            <a:r>
              <a:rPr kumimoji="1" lang="en-US" altLang="zh-CN" dirty="0"/>
              <a:t>Classification</a:t>
            </a:r>
            <a:endParaRPr kumimoji="1" lang="zh-CN" altLang="en-US" dirty="0"/>
          </a:p>
        </p:txBody>
      </p:sp>
      <p:sp>
        <p:nvSpPr>
          <p:cNvPr id="3" name="内容占位符 2">
            <a:extLst>
              <a:ext uri="{FF2B5EF4-FFF2-40B4-BE49-F238E27FC236}">
                <a16:creationId xmlns:a16="http://schemas.microsoft.com/office/drawing/2014/main" id="{5C158578-FAB0-CD4E-84D6-689593AEEADC}"/>
              </a:ext>
            </a:extLst>
          </p:cNvPr>
          <p:cNvSpPr>
            <a:spLocks noGrp="1"/>
          </p:cNvSpPr>
          <p:nvPr>
            <p:ph idx="1"/>
          </p:nvPr>
        </p:nvSpPr>
        <p:spPr/>
        <p:txBody>
          <a:bodyPr/>
          <a:lstStyle/>
          <a:p>
            <a:r>
              <a:rPr kumimoji="1" lang="en-US" altLang="zh-CN" dirty="0"/>
              <a:t>By</a:t>
            </a:r>
            <a:r>
              <a:rPr kumimoji="1" lang="zh-CN" altLang="en-US" dirty="0"/>
              <a:t> </a:t>
            </a:r>
            <a:r>
              <a:rPr kumimoji="1" lang="en-US" altLang="zh-CN" dirty="0"/>
              <a:t>hardware</a:t>
            </a:r>
            <a:r>
              <a:rPr kumimoji="1" lang="zh-CN" altLang="en-US" dirty="0"/>
              <a:t> </a:t>
            </a:r>
            <a:r>
              <a:rPr kumimoji="1" lang="en-US" altLang="zh-CN" dirty="0"/>
              <a:t>or</a:t>
            </a:r>
            <a:r>
              <a:rPr kumimoji="1" lang="zh-CN" altLang="en-US" dirty="0"/>
              <a:t> </a:t>
            </a:r>
            <a:r>
              <a:rPr kumimoji="1" lang="en-US" altLang="zh-CN" dirty="0"/>
              <a:t>software?</a:t>
            </a:r>
          </a:p>
          <a:p>
            <a:r>
              <a:rPr kumimoji="1" lang="en-US" altLang="zh-CN" dirty="0"/>
              <a:t>By</a:t>
            </a:r>
            <a:r>
              <a:rPr kumimoji="1" lang="zh-CN" altLang="en-US" dirty="0"/>
              <a:t> </a:t>
            </a:r>
            <a:r>
              <a:rPr kumimoji="1" lang="en-US" altLang="zh-CN" dirty="0"/>
              <a:t>access-control</a:t>
            </a:r>
            <a:r>
              <a:rPr kumimoji="1" lang="zh-CN" altLang="en-US" dirty="0"/>
              <a:t> </a:t>
            </a:r>
            <a:r>
              <a:rPr kumimoji="1" lang="en-US" altLang="zh-CN" dirty="0"/>
              <a:t>or</a:t>
            </a:r>
            <a:r>
              <a:rPr kumimoji="1" lang="zh-CN" altLang="en-US" dirty="0"/>
              <a:t> </a:t>
            </a:r>
            <a:r>
              <a:rPr kumimoji="1" lang="en-US" altLang="zh-CN" dirty="0"/>
              <a:t>encryption?</a:t>
            </a:r>
          </a:p>
          <a:p>
            <a:r>
              <a:rPr kumimoji="1" lang="en-US" altLang="zh-CN" dirty="0"/>
              <a:t>System-level</a:t>
            </a:r>
            <a:r>
              <a:rPr kumimoji="1" lang="zh-CN" altLang="en-US" dirty="0"/>
              <a:t> </a:t>
            </a:r>
            <a:r>
              <a:rPr kumimoji="1" lang="en-US" altLang="zh-CN" dirty="0"/>
              <a:t>or</a:t>
            </a:r>
            <a:r>
              <a:rPr kumimoji="1" lang="zh-CN" altLang="en-US" dirty="0"/>
              <a:t> </a:t>
            </a:r>
            <a:r>
              <a:rPr kumimoji="1" lang="en-US" altLang="zh-CN" dirty="0"/>
              <a:t>user-level?</a:t>
            </a:r>
          </a:p>
        </p:txBody>
      </p:sp>
    </p:spTree>
    <p:extLst>
      <p:ext uri="{BB962C8B-B14F-4D97-AF65-F5344CB8AC3E}">
        <p14:creationId xmlns:p14="http://schemas.microsoft.com/office/powerpoint/2010/main" val="517557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1681EBC-24EF-F946-BFEA-05B0A36EEEFC}"/>
              </a:ext>
            </a:extLst>
          </p:cNvPr>
          <p:cNvSpPr>
            <a:spLocks noGrp="1"/>
          </p:cNvSpPr>
          <p:nvPr>
            <p:ph type="title"/>
          </p:nvPr>
        </p:nvSpPr>
        <p:spPr/>
        <p:txBody>
          <a:bodyPr/>
          <a:lstStyle/>
          <a:p>
            <a:r>
              <a:rPr lang="en-US" altLang="zh-CN" dirty="0"/>
              <a:t>Case</a:t>
            </a:r>
            <a:r>
              <a:rPr lang="zh-CN" altLang="en-US" dirty="0"/>
              <a:t> </a:t>
            </a:r>
            <a:r>
              <a:rPr lang="en-US" altLang="zh-CN" dirty="0"/>
              <a:t>study:</a:t>
            </a:r>
            <a:r>
              <a:rPr lang="zh-CN" altLang="en-US" dirty="0"/>
              <a:t> </a:t>
            </a:r>
            <a:r>
              <a:rPr lang="en-US" altLang="zh-CN" dirty="0"/>
              <a:t>Intel</a:t>
            </a:r>
            <a:r>
              <a:rPr lang="zh-CN" altLang="en-US" dirty="0"/>
              <a:t> </a:t>
            </a:r>
            <a:r>
              <a:rPr lang="en-US" altLang="zh-CN" dirty="0"/>
              <a:t>SGX</a:t>
            </a:r>
            <a:endParaRPr lang="zh-CN" altLang="en-US" dirty="0"/>
          </a:p>
        </p:txBody>
      </p:sp>
      <p:sp>
        <p:nvSpPr>
          <p:cNvPr id="5" name="文本占位符 4">
            <a:extLst>
              <a:ext uri="{FF2B5EF4-FFF2-40B4-BE49-F238E27FC236}">
                <a16:creationId xmlns:a16="http://schemas.microsoft.com/office/drawing/2014/main" id="{6DD19BC3-8F2C-2F42-9EFC-96E2A0B9592B}"/>
              </a:ext>
            </a:extLst>
          </p:cNvPr>
          <p:cNvSpPr>
            <a:spLocks noGrp="1"/>
          </p:cNvSpPr>
          <p:nvPr>
            <p:ph type="body" idx="1"/>
          </p:nvPr>
        </p:nvSpPr>
        <p:spPr/>
        <p:txBody>
          <a:bodyPr/>
          <a:lstStyle/>
          <a:p>
            <a:r>
              <a:rPr lang="en-US" altLang="zh-CN" dirty="0"/>
              <a:t>By</a:t>
            </a:r>
            <a:r>
              <a:rPr lang="zh-CN" altLang="en-US" dirty="0"/>
              <a:t> </a:t>
            </a:r>
            <a:r>
              <a:rPr lang="en-US" altLang="zh-CN" dirty="0"/>
              <a:t>hardware,</a:t>
            </a:r>
            <a:r>
              <a:rPr lang="zh-CN" altLang="en-US" dirty="0"/>
              <a:t> </a:t>
            </a:r>
            <a:r>
              <a:rPr lang="en-US" altLang="zh-CN" dirty="0"/>
              <a:t>by</a:t>
            </a:r>
            <a:r>
              <a:rPr lang="zh-CN" altLang="en-US" dirty="0"/>
              <a:t> </a:t>
            </a:r>
            <a:r>
              <a:rPr lang="en-US" altLang="zh-CN" dirty="0"/>
              <a:t>access-control</a:t>
            </a:r>
            <a:r>
              <a:rPr lang="zh-CN" altLang="en-US" dirty="0"/>
              <a:t> </a:t>
            </a:r>
            <a:r>
              <a:rPr lang="en-US" altLang="zh-CN" dirty="0"/>
              <a:t>&amp;</a:t>
            </a:r>
            <a:r>
              <a:rPr lang="zh-CN" altLang="en-US" dirty="0"/>
              <a:t> </a:t>
            </a:r>
            <a:r>
              <a:rPr lang="en-US" altLang="zh-CN" dirty="0"/>
              <a:t>encryption,</a:t>
            </a:r>
            <a:r>
              <a:rPr lang="zh-CN" altLang="en-US" dirty="0"/>
              <a:t> </a:t>
            </a:r>
            <a:r>
              <a:rPr lang="en-US" altLang="zh-CN" dirty="0"/>
              <a:t>user-level</a:t>
            </a:r>
            <a:endParaRPr lang="zh-CN" altLang="en-US" dirty="0"/>
          </a:p>
        </p:txBody>
      </p:sp>
    </p:spTree>
    <p:extLst>
      <p:ext uri="{BB962C8B-B14F-4D97-AF65-F5344CB8AC3E}">
        <p14:creationId xmlns:p14="http://schemas.microsoft.com/office/powerpoint/2010/main" val="819280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History of Memory Encryption</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22</a:t>
            </a:fld>
            <a:endParaRPr lang="zh-CN" altLang="en-US"/>
          </a:p>
        </p:txBody>
      </p:sp>
      <p:cxnSp>
        <p:nvCxnSpPr>
          <p:cNvPr id="5" name="Straight Arrow Connector 3"/>
          <p:cNvCxnSpPr/>
          <p:nvPr/>
        </p:nvCxnSpPr>
        <p:spPr>
          <a:xfrm flipV="1">
            <a:off x="361091" y="2649289"/>
            <a:ext cx="8504309" cy="2490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TextBox 4"/>
          <p:cNvSpPr txBox="1"/>
          <p:nvPr/>
        </p:nvSpPr>
        <p:spPr>
          <a:xfrm>
            <a:off x="361091" y="2950255"/>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2000</a:t>
            </a:r>
            <a:endParaRPr lang="en-US" dirty="0">
              <a:latin typeface="等线" panose="02010600030101010101" pitchFamily="2" charset="-122"/>
              <a:ea typeface="等线" panose="02010600030101010101" pitchFamily="2" charset="-122"/>
            </a:endParaRPr>
          </a:p>
        </p:txBody>
      </p:sp>
      <p:sp>
        <p:nvSpPr>
          <p:cNvPr id="7" name="TextBox 5"/>
          <p:cNvSpPr txBox="1"/>
          <p:nvPr/>
        </p:nvSpPr>
        <p:spPr>
          <a:xfrm>
            <a:off x="361091" y="1790093"/>
            <a:ext cx="75953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a:t>
            </a:r>
          </a:p>
        </p:txBody>
      </p:sp>
      <p:sp>
        <p:nvSpPr>
          <p:cNvPr id="8" name="TextBox 6"/>
          <p:cNvSpPr txBox="1"/>
          <p:nvPr/>
        </p:nvSpPr>
        <p:spPr>
          <a:xfrm>
            <a:off x="1621666"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2003</a:t>
            </a:r>
            <a:endParaRPr lang="en-US" dirty="0">
              <a:latin typeface="等线" panose="02010600030101010101" pitchFamily="2" charset="-122"/>
              <a:ea typeface="等线" panose="02010600030101010101" pitchFamily="2" charset="-122"/>
            </a:endParaRPr>
          </a:p>
        </p:txBody>
      </p:sp>
      <p:sp>
        <p:nvSpPr>
          <p:cNvPr id="9" name="TextBox 7"/>
          <p:cNvSpPr txBox="1"/>
          <p:nvPr/>
        </p:nvSpPr>
        <p:spPr>
          <a:xfrm>
            <a:off x="1447346" y="1790093"/>
            <a:ext cx="1067837"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XOMOS</a:t>
            </a:r>
          </a:p>
        </p:txBody>
      </p:sp>
      <p:sp>
        <p:nvSpPr>
          <p:cNvPr id="10" name="TextBox 8"/>
          <p:cNvSpPr txBox="1"/>
          <p:nvPr/>
        </p:nvSpPr>
        <p:spPr>
          <a:xfrm>
            <a:off x="1522052" y="2127159"/>
            <a:ext cx="93385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AEGIS</a:t>
            </a:r>
          </a:p>
        </p:txBody>
      </p:sp>
      <p:sp>
        <p:nvSpPr>
          <p:cNvPr id="11" name="TextBox 9"/>
          <p:cNvSpPr txBox="1"/>
          <p:nvPr/>
        </p:nvSpPr>
        <p:spPr>
          <a:xfrm>
            <a:off x="3791197"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2007</a:t>
            </a:r>
            <a:endParaRPr lang="en-US" dirty="0">
              <a:latin typeface="等线" panose="02010600030101010101" pitchFamily="2" charset="-122"/>
              <a:ea typeface="等线" panose="02010600030101010101" pitchFamily="2" charset="-122"/>
            </a:endParaRPr>
          </a:p>
        </p:txBody>
      </p:sp>
      <p:sp>
        <p:nvSpPr>
          <p:cNvPr id="12" name="TextBox 10"/>
          <p:cNvSpPr txBox="1"/>
          <p:nvPr/>
        </p:nvSpPr>
        <p:spPr>
          <a:xfrm>
            <a:off x="4765387"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2010</a:t>
            </a:r>
            <a:endParaRPr lang="en-US" dirty="0">
              <a:latin typeface="等线" panose="02010600030101010101" pitchFamily="2" charset="-122"/>
              <a:ea typeface="等线" panose="02010600030101010101" pitchFamily="2" charset="-122"/>
            </a:endParaRPr>
          </a:p>
        </p:txBody>
      </p:sp>
      <p:sp>
        <p:nvSpPr>
          <p:cNvPr id="13" name="TextBox 11"/>
          <p:cNvSpPr txBox="1"/>
          <p:nvPr/>
        </p:nvSpPr>
        <p:spPr>
          <a:xfrm>
            <a:off x="5664871"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2011</a:t>
            </a:r>
            <a:endParaRPr lang="en-US" dirty="0">
              <a:latin typeface="等线" panose="02010600030101010101" pitchFamily="2" charset="-122"/>
              <a:ea typeface="等线" panose="02010600030101010101" pitchFamily="2" charset="-122"/>
            </a:endParaRPr>
          </a:p>
        </p:txBody>
      </p:sp>
      <p:sp>
        <p:nvSpPr>
          <p:cNvPr id="14" name="TextBox 12"/>
          <p:cNvSpPr txBox="1"/>
          <p:nvPr/>
        </p:nvSpPr>
        <p:spPr>
          <a:xfrm>
            <a:off x="6449308"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2013</a:t>
            </a:r>
            <a:endParaRPr lang="en-US" dirty="0">
              <a:latin typeface="等线" panose="02010600030101010101" pitchFamily="2" charset="-122"/>
              <a:ea typeface="等线" panose="02010600030101010101" pitchFamily="2" charset="-122"/>
            </a:endParaRPr>
          </a:p>
        </p:txBody>
      </p:sp>
      <p:sp>
        <p:nvSpPr>
          <p:cNvPr id="15" name="TextBox 13"/>
          <p:cNvSpPr txBox="1"/>
          <p:nvPr/>
        </p:nvSpPr>
        <p:spPr>
          <a:xfrm>
            <a:off x="7311442" y="2937252"/>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2016</a:t>
            </a:r>
            <a:endParaRPr lang="en-US" dirty="0">
              <a:latin typeface="等线" panose="02010600030101010101" pitchFamily="2" charset="-122"/>
              <a:ea typeface="等线" panose="02010600030101010101" pitchFamily="2" charset="-122"/>
            </a:endParaRPr>
          </a:p>
        </p:txBody>
      </p:sp>
      <p:sp>
        <p:nvSpPr>
          <p:cNvPr id="16" name="TextBox 14"/>
          <p:cNvSpPr txBox="1"/>
          <p:nvPr/>
        </p:nvSpPr>
        <p:spPr>
          <a:xfrm>
            <a:off x="8161122" y="2932470"/>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2017</a:t>
            </a:r>
            <a:endParaRPr lang="en-US" dirty="0">
              <a:latin typeface="等线" panose="02010600030101010101" pitchFamily="2" charset="-122"/>
              <a:ea typeface="等线" panose="02010600030101010101" pitchFamily="2" charset="-122"/>
            </a:endParaRPr>
          </a:p>
        </p:txBody>
      </p:sp>
      <p:sp>
        <p:nvSpPr>
          <p:cNvPr id="17" name="TextBox 15"/>
          <p:cNvSpPr txBox="1"/>
          <p:nvPr/>
        </p:nvSpPr>
        <p:spPr>
          <a:xfrm>
            <a:off x="6153979" y="1608403"/>
            <a:ext cx="1478734"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HyperCoffer</a:t>
            </a:r>
          </a:p>
        </p:txBody>
      </p:sp>
      <p:sp>
        <p:nvSpPr>
          <p:cNvPr id="18" name="TextBox 16"/>
          <p:cNvSpPr txBox="1"/>
          <p:nvPr/>
        </p:nvSpPr>
        <p:spPr>
          <a:xfrm>
            <a:off x="7055209" y="2094893"/>
            <a:ext cx="1177631"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Intel</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SGX</a:t>
            </a:r>
            <a:endParaRPr lang="en-US" dirty="0">
              <a:latin typeface="等线" panose="02010600030101010101" pitchFamily="2" charset="-122"/>
              <a:ea typeface="等线" panose="02010600030101010101" pitchFamily="2" charset="-122"/>
            </a:endParaRPr>
          </a:p>
        </p:txBody>
      </p:sp>
      <p:sp>
        <p:nvSpPr>
          <p:cNvPr id="19" name="TextBox 17"/>
          <p:cNvSpPr txBox="1"/>
          <p:nvPr/>
        </p:nvSpPr>
        <p:spPr>
          <a:xfrm>
            <a:off x="7777395" y="1201316"/>
            <a:ext cx="136660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AMD</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SME</a:t>
            </a:r>
            <a:endParaRPr lang="en-US" dirty="0">
              <a:latin typeface="等线" panose="02010600030101010101" pitchFamily="2" charset="-122"/>
              <a:ea typeface="等线" panose="02010600030101010101" pitchFamily="2" charset="-122"/>
            </a:endParaRPr>
          </a:p>
        </p:txBody>
      </p:sp>
      <p:sp>
        <p:nvSpPr>
          <p:cNvPr id="20" name="TextBox 18"/>
          <p:cNvSpPr txBox="1"/>
          <p:nvPr/>
        </p:nvSpPr>
        <p:spPr>
          <a:xfrm>
            <a:off x="5414612" y="2150808"/>
            <a:ext cx="1284243" cy="369332"/>
          </a:xfrm>
          <a:prstGeom prst="rect">
            <a:avLst/>
          </a:prstGeom>
          <a:noFill/>
        </p:spPr>
        <p:txBody>
          <a:bodyPr wrap="square" rtlCol="0">
            <a:spAutoFit/>
          </a:bodyPr>
          <a:lstStyle/>
          <a:p>
            <a:r>
              <a:rPr lang="en-US" dirty="0" err="1">
                <a:latin typeface="等线" panose="02010600030101010101" pitchFamily="2" charset="-122"/>
                <a:ea typeface="等线" panose="02010600030101010101" pitchFamily="2" charset="-122"/>
              </a:rPr>
              <a:t>SecureME</a:t>
            </a:r>
            <a:endParaRPr lang="en-US" dirty="0">
              <a:latin typeface="等线" panose="02010600030101010101" pitchFamily="2" charset="-122"/>
              <a:ea typeface="等线" panose="02010600030101010101" pitchFamily="2" charset="-122"/>
            </a:endParaRPr>
          </a:p>
        </p:txBody>
      </p:sp>
      <p:sp>
        <p:nvSpPr>
          <p:cNvPr id="21" name="TextBox 19"/>
          <p:cNvSpPr txBox="1"/>
          <p:nvPr/>
        </p:nvSpPr>
        <p:spPr>
          <a:xfrm>
            <a:off x="4645608" y="1658211"/>
            <a:ext cx="1019263"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Bastion</a:t>
            </a:r>
          </a:p>
        </p:txBody>
      </p:sp>
      <p:sp>
        <p:nvSpPr>
          <p:cNvPr id="22" name="TextBox 20"/>
          <p:cNvSpPr txBox="1"/>
          <p:nvPr/>
        </p:nvSpPr>
        <p:spPr>
          <a:xfrm>
            <a:off x="3551639" y="2086275"/>
            <a:ext cx="1379120"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AISE</a:t>
            </a:r>
            <a:r>
              <a:rPr lang="en-US" altLang="zh-CN" dirty="0">
                <a:latin typeface="等线" panose="02010600030101010101" pitchFamily="2" charset="-122"/>
                <a:ea typeface="等线" panose="02010600030101010101" pitchFamily="2" charset="-122"/>
              </a:rPr>
              <a:t>-BMT</a:t>
            </a:r>
            <a:endParaRPr lang="en-US" dirty="0">
              <a:latin typeface="等线" panose="02010600030101010101" pitchFamily="2" charset="-122"/>
              <a:ea typeface="等线" panose="02010600030101010101" pitchFamily="2" charset="-122"/>
            </a:endParaRPr>
          </a:p>
        </p:txBody>
      </p:sp>
      <p:sp>
        <p:nvSpPr>
          <p:cNvPr id="23" name="TextBox 21"/>
          <p:cNvSpPr txBox="1"/>
          <p:nvPr/>
        </p:nvSpPr>
        <p:spPr>
          <a:xfrm>
            <a:off x="453828" y="3994119"/>
            <a:ext cx="3508871" cy="400110"/>
          </a:xfrm>
          <a:prstGeom prst="rect">
            <a:avLst/>
          </a:prstGeom>
          <a:noFill/>
        </p:spPr>
        <p:txBody>
          <a:bodyPr wrap="square" rtlCol="0">
            <a:spAutoFit/>
          </a:bodyPr>
          <a:lstStyle/>
          <a:p>
            <a:r>
              <a:rPr lang="en-US" sz="2000" dirty="0">
                <a:solidFill>
                  <a:srgbClr val="0096FF"/>
                </a:solidFill>
                <a:latin typeface="等线" panose="02010600030101010101" pitchFamily="2" charset="-122"/>
                <a:ea typeface="等线" panose="02010600030101010101" pitchFamily="2" charset="-122"/>
              </a:rPr>
              <a:t>Counter</a:t>
            </a:r>
            <a:r>
              <a:rPr lang="en-US" altLang="zh-CN" sz="2000" dirty="0">
                <a:solidFill>
                  <a:srgbClr val="0096FF"/>
                </a:solidFill>
                <a:latin typeface="等线" panose="02010600030101010101" pitchFamily="2" charset="-122"/>
                <a:ea typeface="等线" panose="02010600030101010101" pitchFamily="2" charset="-122"/>
              </a:rPr>
              <a:t>-mode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encryption</a:t>
            </a:r>
          </a:p>
        </p:txBody>
      </p:sp>
      <p:sp>
        <p:nvSpPr>
          <p:cNvPr id="24" name="TextBox 22"/>
          <p:cNvSpPr txBox="1"/>
          <p:nvPr/>
        </p:nvSpPr>
        <p:spPr>
          <a:xfrm>
            <a:off x="453828" y="4450888"/>
            <a:ext cx="4415780" cy="400110"/>
          </a:xfrm>
          <a:prstGeom prst="rect">
            <a:avLst/>
          </a:prstGeom>
          <a:noFill/>
        </p:spPr>
        <p:txBody>
          <a:bodyPr wrap="square" rtlCol="0">
            <a:spAutoFit/>
          </a:bodyPr>
          <a:lstStyle/>
          <a:p>
            <a:r>
              <a:rPr lang="en-US" altLang="zh-CN" sz="2000" dirty="0">
                <a:solidFill>
                  <a:srgbClr val="0096FF"/>
                </a:solidFill>
                <a:latin typeface="等线" panose="02010600030101010101" pitchFamily="2" charset="-122"/>
                <a:ea typeface="等线" panose="02010600030101010101" pitchFamily="2" charset="-122"/>
              </a:rPr>
              <a:t>Merkle-tree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based</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integrity</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check</a:t>
            </a:r>
          </a:p>
        </p:txBody>
      </p:sp>
    </p:spTree>
    <p:extLst>
      <p:ext uri="{BB962C8B-B14F-4D97-AF65-F5344CB8AC3E}">
        <p14:creationId xmlns:p14="http://schemas.microsoft.com/office/powerpoint/2010/main" val="424002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Counter-Mode Encryption</a:t>
            </a:r>
          </a:p>
        </p:txBody>
      </p:sp>
      <p:pic>
        <p:nvPicPr>
          <p:cNvPr id="4" name="Picture 3"/>
          <p:cNvPicPr>
            <a:picLocks noChangeAspect="1"/>
          </p:cNvPicPr>
          <p:nvPr/>
        </p:nvPicPr>
        <p:blipFill>
          <a:blip r:embed="rId2"/>
          <a:stretch>
            <a:fillRect/>
          </a:stretch>
        </p:blipFill>
        <p:spPr>
          <a:xfrm>
            <a:off x="323528" y="1417340"/>
            <a:ext cx="5982846" cy="3730045"/>
          </a:xfrm>
          <a:prstGeom prst="rect">
            <a:avLst/>
          </a:prstGeom>
        </p:spPr>
      </p:pic>
      <p:sp>
        <p:nvSpPr>
          <p:cNvPr id="5" name="TextBox 4"/>
          <p:cNvSpPr txBox="1"/>
          <p:nvPr/>
        </p:nvSpPr>
        <p:spPr>
          <a:xfrm>
            <a:off x="6306374" y="3937620"/>
            <a:ext cx="31219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Security</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Pad</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is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unique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Approaches: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endPar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global</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counter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block</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address</a:t>
            </a:r>
          </a:p>
        </p:txBody>
      </p:sp>
    </p:spTree>
    <p:extLst>
      <p:ext uri="{BB962C8B-B14F-4D97-AF65-F5344CB8AC3E}">
        <p14:creationId xmlns:p14="http://schemas.microsoft.com/office/powerpoint/2010/main" val="3620057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Counter-Mode Encryption Problems</a:t>
            </a:r>
          </a:p>
        </p:txBody>
      </p:sp>
      <p:sp>
        <p:nvSpPr>
          <p:cNvPr id="3" name="Content Placeholder 2"/>
          <p:cNvSpPr>
            <a:spLocks noGrp="1"/>
          </p:cNvSpPr>
          <p:nvPr>
            <p:ph idx="1"/>
          </p:nvPr>
        </p:nvSpPr>
        <p:spPr/>
        <p:txBody>
          <a:bodyPr/>
          <a:lstStyle/>
          <a:p>
            <a:r>
              <a:rPr lang="en-US" dirty="0"/>
              <a:t>Seed</a:t>
            </a:r>
            <a:r>
              <a:rPr lang="zh-CN" altLang="en-US" dirty="0"/>
              <a:t> </a:t>
            </a:r>
            <a:r>
              <a:rPr lang="en-US" altLang="zh-CN" dirty="0"/>
              <a:t>with</a:t>
            </a:r>
            <a:r>
              <a:rPr lang="zh-CN" altLang="en-US" dirty="0"/>
              <a:t> </a:t>
            </a:r>
            <a:r>
              <a:rPr lang="en-US" altLang="zh-CN" dirty="0"/>
              <a:t>g</a:t>
            </a:r>
            <a:r>
              <a:rPr lang="en-US" dirty="0"/>
              <a:t>lobal</a:t>
            </a:r>
            <a:r>
              <a:rPr lang="zh-CN" altLang="en-US" dirty="0"/>
              <a:t> </a:t>
            </a:r>
            <a:r>
              <a:rPr lang="en-US" altLang="zh-CN" dirty="0"/>
              <a:t>counter</a:t>
            </a:r>
          </a:p>
          <a:p>
            <a:pPr lvl="1"/>
            <a:r>
              <a:rPr lang="en-US" dirty="0"/>
              <a:t>Counter</a:t>
            </a:r>
            <a:r>
              <a:rPr lang="zh-CN" altLang="en-US" dirty="0"/>
              <a:t> </a:t>
            </a:r>
            <a:r>
              <a:rPr lang="en-US" altLang="zh-CN" dirty="0"/>
              <a:t>reuse</a:t>
            </a:r>
          </a:p>
          <a:p>
            <a:pPr lvl="1"/>
            <a:r>
              <a:rPr lang="en-US" dirty="0"/>
              <a:t>Large on-chip counter cache storage</a:t>
            </a:r>
          </a:p>
          <a:p>
            <a:r>
              <a:rPr lang="en-US" dirty="0"/>
              <a:t>Seed</a:t>
            </a:r>
            <a:r>
              <a:rPr lang="zh-CN" altLang="en-US" dirty="0"/>
              <a:t> </a:t>
            </a:r>
            <a:r>
              <a:rPr lang="en-US" altLang="zh-CN" dirty="0"/>
              <a:t>with</a:t>
            </a:r>
            <a:r>
              <a:rPr lang="zh-CN" altLang="en-US" dirty="0"/>
              <a:t> </a:t>
            </a:r>
            <a:r>
              <a:rPr lang="en-US" altLang="zh-CN" dirty="0"/>
              <a:t>b</a:t>
            </a:r>
            <a:r>
              <a:rPr lang="en-US" dirty="0"/>
              <a:t>lock</a:t>
            </a:r>
            <a:r>
              <a:rPr lang="zh-CN" altLang="en-US" dirty="0"/>
              <a:t> </a:t>
            </a:r>
            <a:r>
              <a:rPr lang="en-US" altLang="zh-CN" dirty="0"/>
              <a:t>address</a:t>
            </a:r>
          </a:p>
          <a:p>
            <a:pPr lvl="1"/>
            <a:r>
              <a:rPr lang="en-US" dirty="0"/>
              <a:t>Physical</a:t>
            </a:r>
            <a:r>
              <a:rPr lang="zh-CN" altLang="en-US" dirty="0"/>
              <a:t> </a:t>
            </a:r>
            <a:r>
              <a:rPr lang="en-US" altLang="zh-CN" dirty="0"/>
              <a:t>address</a:t>
            </a:r>
            <a:r>
              <a:rPr lang="zh-CN" altLang="en-US" dirty="0"/>
              <a:t> </a:t>
            </a:r>
            <a:r>
              <a:rPr lang="en-US" altLang="zh-CN" dirty="0"/>
              <a:t>may</a:t>
            </a:r>
            <a:r>
              <a:rPr lang="zh-CN" altLang="en-US" dirty="0"/>
              <a:t> </a:t>
            </a:r>
            <a:r>
              <a:rPr lang="en-US" altLang="zh-CN" dirty="0"/>
              <a:t>change</a:t>
            </a:r>
            <a:r>
              <a:rPr lang="zh-CN" altLang="en-US" dirty="0"/>
              <a:t> </a:t>
            </a:r>
            <a:r>
              <a:rPr lang="en-US" altLang="zh-CN" dirty="0"/>
              <a:t>due</a:t>
            </a:r>
            <a:r>
              <a:rPr lang="zh-CN" altLang="en-US" dirty="0"/>
              <a:t> </a:t>
            </a:r>
            <a:r>
              <a:rPr lang="en-US" altLang="zh-CN" dirty="0"/>
              <a:t>to</a:t>
            </a:r>
            <a:r>
              <a:rPr lang="zh-CN" altLang="en-US" dirty="0"/>
              <a:t> </a:t>
            </a:r>
            <a:r>
              <a:rPr lang="en-US" altLang="zh-CN" dirty="0"/>
              <a:t>page</a:t>
            </a:r>
            <a:r>
              <a:rPr lang="zh-CN" altLang="en-US" dirty="0"/>
              <a:t> </a:t>
            </a:r>
            <a:r>
              <a:rPr lang="en-US" altLang="zh-CN" dirty="0"/>
              <a:t>swap</a:t>
            </a:r>
          </a:p>
          <a:p>
            <a:pPr lvl="1"/>
            <a:r>
              <a:rPr lang="en-US" dirty="0"/>
              <a:t>Virtual</a:t>
            </a:r>
            <a:r>
              <a:rPr lang="zh-CN" altLang="en-US" dirty="0"/>
              <a:t> </a:t>
            </a:r>
            <a:r>
              <a:rPr lang="en-US" altLang="zh-CN" dirty="0"/>
              <a:t>address</a:t>
            </a:r>
            <a:r>
              <a:rPr lang="zh-CN" altLang="en-US" dirty="0"/>
              <a:t> </a:t>
            </a:r>
            <a:r>
              <a:rPr lang="en-US" altLang="zh-CN" dirty="0"/>
              <a:t>is</a:t>
            </a:r>
            <a:r>
              <a:rPr lang="zh-CN" altLang="en-US" dirty="0"/>
              <a:t> </a:t>
            </a:r>
            <a:r>
              <a:rPr lang="en-US" altLang="zh-CN" dirty="0"/>
              <a:t>vulnerable</a:t>
            </a:r>
            <a:r>
              <a:rPr lang="zh-CN" altLang="en-US" dirty="0"/>
              <a:t> </a:t>
            </a:r>
            <a:r>
              <a:rPr lang="en-US" altLang="zh-CN" dirty="0"/>
              <a:t>to</a:t>
            </a:r>
            <a:r>
              <a:rPr lang="zh-CN" altLang="en-US" dirty="0"/>
              <a:t> </a:t>
            </a:r>
            <a:r>
              <a:rPr lang="en-US" altLang="zh-CN" dirty="0"/>
              <a:t>pad</a:t>
            </a:r>
            <a:r>
              <a:rPr lang="zh-CN" altLang="en-US" dirty="0"/>
              <a:t> </a:t>
            </a:r>
            <a:r>
              <a:rPr lang="en-US" altLang="zh-CN" dirty="0"/>
              <a:t>reuse</a:t>
            </a:r>
            <a:endParaRPr lang="en-US" dirty="0"/>
          </a:p>
        </p:txBody>
      </p:sp>
    </p:spTree>
    <p:extLst>
      <p:ext uri="{BB962C8B-B14F-4D97-AF65-F5344CB8AC3E}">
        <p14:creationId xmlns:p14="http://schemas.microsoft.com/office/powerpoint/2010/main" val="359903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07114" y="1362382"/>
            <a:ext cx="5129866" cy="3713874"/>
          </a:xfrm>
          <a:prstGeom prst="rect">
            <a:avLst/>
          </a:prstGeom>
        </p:spPr>
      </p:pic>
      <p:sp>
        <p:nvSpPr>
          <p:cNvPr id="2" name="Title 1"/>
          <p:cNvSpPr>
            <a:spLocks noGrp="1"/>
          </p:cNvSpPr>
          <p:nvPr>
            <p:ph type="title"/>
          </p:nvPr>
        </p:nvSpPr>
        <p:spPr/>
        <p:txBody>
          <a:bodyPr>
            <a:normAutofit/>
          </a:bodyPr>
          <a:lstStyle/>
          <a:p>
            <a:r>
              <a:rPr lang="en-US" dirty="0"/>
              <a:t> Address Independent Seed Encryption</a:t>
            </a:r>
          </a:p>
        </p:txBody>
      </p:sp>
      <p:sp>
        <p:nvSpPr>
          <p:cNvPr id="3" name="Content Placeholder 2"/>
          <p:cNvSpPr>
            <a:spLocks noGrp="1"/>
          </p:cNvSpPr>
          <p:nvPr>
            <p:ph idx="1"/>
          </p:nvPr>
        </p:nvSpPr>
        <p:spPr>
          <a:xfrm>
            <a:off x="457200" y="1333501"/>
            <a:ext cx="3754760" cy="3771636"/>
          </a:xfrm>
        </p:spPr>
        <p:txBody>
          <a:bodyPr>
            <a:normAutofit/>
          </a:bodyPr>
          <a:lstStyle/>
          <a:p>
            <a:r>
              <a:rPr lang="en-US" sz="2000" dirty="0"/>
              <a:t>For each chunk in the memory, its seed is</a:t>
            </a:r>
            <a:r>
              <a:rPr lang="zh-CN" altLang="en-US" sz="2000" dirty="0"/>
              <a:t> </a:t>
            </a:r>
            <a:r>
              <a:rPr lang="en-US" sz="2000" dirty="0"/>
              <a:t>the concatenation of</a:t>
            </a:r>
            <a:r>
              <a:rPr lang="en-US" altLang="zh-CN" sz="2000" dirty="0"/>
              <a:t>:</a:t>
            </a:r>
          </a:p>
          <a:p>
            <a:pPr lvl="1"/>
            <a:r>
              <a:rPr lang="en-US" sz="1800" dirty="0"/>
              <a:t>a </a:t>
            </a:r>
            <a:r>
              <a:rPr lang="en-US" sz="1800" i="1" dirty="0"/>
              <a:t>Logical Page </a:t>
            </a:r>
            <a:r>
              <a:rPr lang="en-US" sz="1800" i="1" dirty="0" err="1"/>
              <a:t>IDentifier</a:t>
            </a:r>
            <a:r>
              <a:rPr lang="en-US" sz="1800" i="1" dirty="0"/>
              <a:t> </a:t>
            </a:r>
            <a:r>
              <a:rPr lang="en-US" sz="1800" dirty="0"/>
              <a:t>(LPID)</a:t>
            </a:r>
          </a:p>
          <a:p>
            <a:pPr lvl="1"/>
            <a:r>
              <a:rPr lang="en-US" sz="1800" dirty="0"/>
              <a:t>the page offset of the chunk</a:t>
            </a:r>
            <a:r>
              <a:rPr lang="en-US" altLang="zh-CN" sz="1800" dirty="0"/>
              <a:t>'</a:t>
            </a:r>
            <a:r>
              <a:rPr lang="en-US" sz="1800" dirty="0"/>
              <a:t>s block</a:t>
            </a:r>
          </a:p>
          <a:p>
            <a:pPr lvl="1"/>
            <a:r>
              <a:rPr lang="en-US" sz="1800" dirty="0"/>
              <a:t>the block's counter value</a:t>
            </a:r>
          </a:p>
          <a:p>
            <a:pPr lvl="1"/>
            <a:r>
              <a:rPr lang="en-US" sz="1800" dirty="0"/>
              <a:t>the chunk id. </a:t>
            </a:r>
          </a:p>
        </p:txBody>
      </p:sp>
    </p:spTree>
    <p:extLst>
      <p:ext uri="{BB962C8B-B14F-4D97-AF65-F5344CB8AC3E}">
        <p14:creationId xmlns:p14="http://schemas.microsoft.com/office/powerpoint/2010/main" val="75750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1620592" y="1557619"/>
            <a:ext cx="5950239" cy="2755781"/>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normAutofit/>
          </a:bodyPr>
          <a:lstStyle/>
          <a:p>
            <a:r>
              <a:rPr lang="en-US" sz="4000" dirty="0"/>
              <a:t>Data Privacy: AISE </a:t>
            </a:r>
            <a:r>
              <a:rPr lang="en-US" sz="4000" baseline="30000" dirty="0"/>
              <a:t>[Rogers, Micro'07]</a:t>
            </a:r>
          </a:p>
        </p:txBody>
      </p:sp>
      <p:sp>
        <p:nvSpPr>
          <p:cNvPr id="4" name="Rectangle 3"/>
          <p:cNvSpPr/>
          <p:nvPr/>
        </p:nvSpPr>
        <p:spPr>
          <a:xfrm>
            <a:off x="1890150" y="1876521"/>
            <a:ext cx="1427658" cy="88863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5" name="Rectangle 4"/>
          <p:cNvSpPr/>
          <p:nvPr/>
        </p:nvSpPr>
        <p:spPr>
          <a:xfrm>
            <a:off x="1890150" y="2159684"/>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33" dirty="0"/>
              <a:t>Data (</a:t>
            </a:r>
            <a:r>
              <a:rPr lang="en-US" sz="1333" dirty="0" err="1"/>
              <a:t>PlainText</a:t>
            </a:r>
            <a:r>
              <a:rPr lang="en-US" sz="1333" dirty="0"/>
              <a:t>)</a:t>
            </a:r>
          </a:p>
        </p:txBody>
      </p:sp>
      <p:grpSp>
        <p:nvGrpSpPr>
          <p:cNvPr id="11" name="Group 10"/>
          <p:cNvGrpSpPr/>
          <p:nvPr/>
        </p:nvGrpSpPr>
        <p:grpSpPr>
          <a:xfrm>
            <a:off x="2084279" y="3184513"/>
            <a:ext cx="299542" cy="299542"/>
            <a:chOff x="1809032" y="3546570"/>
            <a:chExt cx="359450" cy="359450"/>
          </a:xfrm>
        </p:grpSpPr>
        <p:sp>
          <p:nvSpPr>
            <p:cNvPr id="6" name="Oval 5"/>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cxnSp>
          <p:nvCxnSpPr>
            <p:cNvPr id="8" name="Straight Connector 7"/>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 name="Rectangle 11"/>
          <p:cNvSpPr/>
          <p:nvPr/>
        </p:nvSpPr>
        <p:spPr>
          <a:xfrm>
            <a:off x="5830895" y="1876521"/>
            <a:ext cx="1427658" cy="88863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13" name="Rectangle 12"/>
          <p:cNvSpPr/>
          <p:nvPr/>
        </p:nvSpPr>
        <p:spPr>
          <a:xfrm>
            <a:off x="5830895" y="2159684"/>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Counter</a:t>
            </a:r>
          </a:p>
        </p:txBody>
      </p:sp>
      <p:sp>
        <p:nvSpPr>
          <p:cNvPr id="14" name="Rectangle 13"/>
          <p:cNvSpPr/>
          <p:nvPr/>
        </p:nvSpPr>
        <p:spPr>
          <a:xfrm>
            <a:off x="3871318" y="1089345"/>
            <a:ext cx="1427658" cy="31232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000000"/>
                </a:solidFill>
              </a:rPr>
              <a:t>Address</a:t>
            </a:r>
          </a:p>
        </p:txBody>
      </p:sp>
      <p:cxnSp>
        <p:nvCxnSpPr>
          <p:cNvPr id="16" name="Elbow Connector 15"/>
          <p:cNvCxnSpPr>
            <a:stCxn id="14" idx="2"/>
            <a:endCxn id="5" idx="3"/>
          </p:cNvCxnSpPr>
          <p:nvPr/>
        </p:nvCxnSpPr>
        <p:spPr>
          <a:xfrm rot="5400000">
            <a:off x="3494390" y="1225090"/>
            <a:ext cx="914176" cy="1267338"/>
          </a:xfrm>
          <a:prstGeom prst="bentConnector2">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7" name="Elbow Connector 16"/>
          <p:cNvCxnSpPr>
            <a:stCxn id="14" idx="2"/>
            <a:endCxn id="12" idx="1"/>
          </p:cNvCxnSpPr>
          <p:nvPr/>
        </p:nvCxnSpPr>
        <p:spPr>
          <a:xfrm rot="16200000" flipH="1">
            <a:off x="4748437" y="1238382"/>
            <a:ext cx="919168" cy="1245748"/>
          </a:xfrm>
          <a:prstGeom prst="bentConnector2">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4456744" y="3184512"/>
            <a:ext cx="299542" cy="299542"/>
            <a:chOff x="1809032" y="3546570"/>
            <a:chExt cx="359450" cy="359450"/>
          </a:xfrm>
        </p:grpSpPr>
        <p:sp>
          <p:nvSpPr>
            <p:cNvPr id="24" name="Oval 23"/>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cxnSp>
          <p:nvCxnSpPr>
            <p:cNvPr id="25" name="Straight Connector 24"/>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7" name="Rectangle 26"/>
          <p:cNvSpPr/>
          <p:nvPr/>
        </p:nvSpPr>
        <p:spPr>
          <a:xfrm>
            <a:off x="3891285" y="2868779"/>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Encrypt</a:t>
            </a:r>
          </a:p>
        </p:txBody>
      </p:sp>
      <p:sp>
        <p:nvSpPr>
          <p:cNvPr id="28" name="Rectangle 27"/>
          <p:cNvSpPr/>
          <p:nvPr/>
        </p:nvSpPr>
        <p:spPr>
          <a:xfrm>
            <a:off x="4173619" y="3793762"/>
            <a:ext cx="865790"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VM-Key</a:t>
            </a:r>
          </a:p>
        </p:txBody>
      </p:sp>
      <p:cxnSp>
        <p:nvCxnSpPr>
          <p:cNvPr id="29" name="Elbow Connector 28"/>
          <p:cNvCxnSpPr>
            <a:stCxn id="28" idx="0"/>
            <a:endCxn id="24" idx="4"/>
          </p:cNvCxnSpPr>
          <p:nvPr/>
        </p:nvCxnSpPr>
        <p:spPr>
          <a:xfrm rot="5400000" flipH="1" flipV="1">
            <a:off x="4451661" y="3638909"/>
            <a:ext cx="309708"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32" name="Elbow Connector 31"/>
          <p:cNvCxnSpPr>
            <a:stCxn id="13" idx="2"/>
            <a:endCxn id="24" idx="6"/>
          </p:cNvCxnSpPr>
          <p:nvPr/>
        </p:nvCxnSpPr>
        <p:spPr>
          <a:xfrm rot="5400000">
            <a:off x="5219369" y="2008928"/>
            <a:ext cx="862273" cy="1788438"/>
          </a:xfrm>
          <a:prstGeom prst="bentConnector2">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2745960" y="3178119"/>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PAD</a:t>
            </a:r>
          </a:p>
        </p:txBody>
      </p:sp>
      <p:cxnSp>
        <p:nvCxnSpPr>
          <p:cNvPr id="37" name="Elbow Connector 36"/>
          <p:cNvCxnSpPr>
            <a:stCxn id="24" idx="2"/>
            <a:endCxn id="36" idx="3"/>
          </p:cNvCxnSpPr>
          <p:nvPr/>
        </p:nvCxnSpPr>
        <p:spPr>
          <a:xfrm rot="10800000">
            <a:off x="4173620" y="3334284"/>
            <a:ext cx="283126"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42" name="Elbow Connector 41"/>
          <p:cNvCxnSpPr>
            <a:stCxn id="36" idx="1"/>
            <a:endCxn id="6" idx="6"/>
          </p:cNvCxnSpPr>
          <p:nvPr/>
        </p:nvCxnSpPr>
        <p:spPr>
          <a:xfrm rot="10800000" flipV="1">
            <a:off x="2383822" y="3334282"/>
            <a:ext cx="362139" cy="2"/>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pic>
        <p:nvPicPr>
          <p:cNvPr id="46" name="Picture 45"/>
          <p:cNvPicPr>
            <a:picLocks noChangeAspect="1"/>
          </p:cNvPicPr>
          <p:nvPr/>
        </p:nvPicPr>
        <p:blipFill rotWithShape="1">
          <a:blip r:embed="rId3"/>
          <a:srcRect t="40008" b="43755"/>
          <a:stretch/>
        </p:blipFill>
        <p:spPr>
          <a:xfrm>
            <a:off x="1490804" y="4602952"/>
            <a:ext cx="6189846" cy="927970"/>
          </a:xfrm>
          <a:prstGeom prst="rect">
            <a:avLst/>
          </a:prstGeom>
        </p:spPr>
      </p:pic>
      <p:sp>
        <p:nvSpPr>
          <p:cNvPr id="47" name="Rectangle 46"/>
          <p:cNvSpPr/>
          <p:nvPr/>
        </p:nvSpPr>
        <p:spPr>
          <a:xfrm>
            <a:off x="1890150" y="4762708"/>
            <a:ext cx="2283468" cy="509220"/>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67" b="1" dirty="0">
                <a:solidFill>
                  <a:srgbClr val="000000"/>
                </a:solidFill>
              </a:rPr>
              <a:t>Data (</a:t>
            </a:r>
            <a:r>
              <a:rPr lang="en-US" altLang="zh-CN" sz="1667" b="1" dirty="0" err="1">
                <a:solidFill>
                  <a:srgbClr val="000000"/>
                </a:solidFill>
              </a:rPr>
              <a:t>CypherText</a:t>
            </a:r>
            <a:r>
              <a:rPr lang="en-US" sz="1667" b="1" dirty="0">
                <a:solidFill>
                  <a:srgbClr val="000000"/>
                </a:solidFill>
              </a:rPr>
              <a:t>)</a:t>
            </a:r>
          </a:p>
        </p:txBody>
      </p:sp>
      <p:cxnSp>
        <p:nvCxnSpPr>
          <p:cNvPr id="55" name="Straight Arrow Connector 54"/>
          <p:cNvCxnSpPr>
            <a:stCxn id="6" idx="4"/>
          </p:cNvCxnSpPr>
          <p:nvPr/>
        </p:nvCxnSpPr>
        <p:spPr>
          <a:xfrm>
            <a:off x="2234050" y="3484055"/>
            <a:ext cx="0" cy="1348548"/>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2231281" y="2765160"/>
            <a:ext cx="14079" cy="419354"/>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1550705" y="3171727"/>
            <a:ext cx="638953"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XOR</a:t>
            </a:r>
          </a:p>
        </p:txBody>
      </p:sp>
      <p:sp>
        <p:nvSpPr>
          <p:cNvPr id="66" name="Rectangle 65"/>
          <p:cNvSpPr/>
          <p:nvPr/>
        </p:nvSpPr>
        <p:spPr>
          <a:xfrm>
            <a:off x="1890150" y="1577947"/>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500" dirty="0">
                <a:solidFill>
                  <a:schemeClr val="tx1"/>
                </a:solidFill>
              </a:rPr>
              <a:t>Data Cache</a:t>
            </a:r>
          </a:p>
        </p:txBody>
      </p:sp>
      <p:sp>
        <p:nvSpPr>
          <p:cNvPr id="67" name="Rectangle 66"/>
          <p:cNvSpPr/>
          <p:nvPr/>
        </p:nvSpPr>
        <p:spPr>
          <a:xfrm>
            <a:off x="5830895" y="1557618"/>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500" dirty="0">
                <a:solidFill>
                  <a:schemeClr val="tx1"/>
                </a:solidFill>
              </a:rPr>
              <a:t>Counter Cache</a:t>
            </a:r>
          </a:p>
        </p:txBody>
      </p:sp>
      <p:sp>
        <p:nvSpPr>
          <p:cNvPr id="71" name="Rectangle 70"/>
          <p:cNvSpPr/>
          <p:nvPr/>
        </p:nvSpPr>
        <p:spPr>
          <a:xfrm>
            <a:off x="6213059" y="4779878"/>
            <a:ext cx="1109818" cy="509220"/>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67" b="1" dirty="0">
                <a:solidFill>
                  <a:srgbClr val="000000"/>
                </a:solidFill>
              </a:rPr>
              <a:t>Counters</a:t>
            </a:r>
          </a:p>
        </p:txBody>
      </p:sp>
      <p:cxnSp>
        <p:nvCxnSpPr>
          <p:cNvPr id="72" name="Elbow Connector 71"/>
          <p:cNvCxnSpPr>
            <a:stCxn id="13" idx="3"/>
            <a:endCxn id="71" idx="3"/>
          </p:cNvCxnSpPr>
          <p:nvPr/>
        </p:nvCxnSpPr>
        <p:spPr>
          <a:xfrm>
            <a:off x="7258554" y="2315848"/>
            <a:ext cx="64323" cy="2718641"/>
          </a:xfrm>
          <a:prstGeom prst="bentConnector3">
            <a:avLst>
              <a:gd name="adj1" fmla="val 954917"/>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78" name="Rectangle 77"/>
          <p:cNvSpPr/>
          <p:nvPr/>
        </p:nvSpPr>
        <p:spPr>
          <a:xfrm>
            <a:off x="5953484" y="4001072"/>
            <a:ext cx="1617347"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000000"/>
                </a:solidFill>
              </a:rPr>
              <a:t>Secure Processor</a:t>
            </a:r>
          </a:p>
        </p:txBody>
      </p:sp>
      <p:sp>
        <p:nvSpPr>
          <p:cNvPr id="79" name="Slide Number Placeholder 78"/>
          <p:cNvSpPr>
            <a:spLocks noGrp="1"/>
          </p:cNvSpPr>
          <p:nvPr>
            <p:ph type="sldNum" sz="quarter" idx="12"/>
          </p:nvPr>
        </p:nvSpPr>
        <p:spPr/>
        <p:txBody>
          <a:bodyPr/>
          <a:lstStyle/>
          <a:p>
            <a:fld id="{1CC3FFFF-B9CB-CB45-B44F-469B9B7A6296}" type="slidenum">
              <a:rPr lang="en-US" smtClean="0"/>
              <a:t>26</a:t>
            </a:fld>
            <a:endParaRPr lang="en-US"/>
          </a:p>
        </p:txBody>
      </p:sp>
    </p:spTree>
    <p:extLst>
      <p:ext uri="{BB962C8B-B14F-4D97-AF65-F5344CB8AC3E}">
        <p14:creationId xmlns:p14="http://schemas.microsoft.com/office/powerpoint/2010/main" val="335966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Integrity Verification </a:t>
            </a:r>
          </a:p>
        </p:txBody>
      </p:sp>
      <p:sp>
        <p:nvSpPr>
          <p:cNvPr id="3" name="Content Placeholder 2"/>
          <p:cNvSpPr>
            <a:spLocks noGrp="1"/>
          </p:cNvSpPr>
          <p:nvPr>
            <p:ph idx="1"/>
          </p:nvPr>
        </p:nvSpPr>
        <p:spPr/>
        <p:txBody>
          <a:bodyPr/>
          <a:lstStyle/>
          <a:p>
            <a:r>
              <a:rPr lang="en-US" dirty="0"/>
              <a:t>Replay</a:t>
            </a:r>
            <a:r>
              <a:rPr lang="zh-CN" altLang="en-US" dirty="0"/>
              <a:t> </a:t>
            </a:r>
            <a:r>
              <a:rPr lang="en-US" altLang="zh-CN" dirty="0"/>
              <a:t>attacks</a:t>
            </a:r>
            <a:r>
              <a:rPr lang="zh-CN" altLang="en-US" dirty="0"/>
              <a:t> </a:t>
            </a:r>
            <a:r>
              <a:rPr lang="en-US" altLang="zh-CN" dirty="0"/>
              <a:t>for</a:t>
            </a:r>
            <a:r>
              <a:rPr lang="zh-CN" altLang="en-US" dirty="0"/>
              <a:t> </a:t>
            </a:r>
            <a:r>
              <a:rPr lang="en-US" altLang="zh-CN" dirty="0"/>
              <a:t>simply</a:t>
            </a:r>
            <a:r>
              <a:rPr lang="zh-CN" altLang="en-US" dirty="0"/>
              <a:t> </a:t>
            </a:r>
            <a:r>
              <a:rPr lang="en-US" altLang="zh-CN" dirty="0"/>
              <a:t>computing</a:t>
            </a:r>
            <a:r>
              <a:rPr lang="zh-CN" altLang="en-US" dirty="0"/>
              <a:t> </a:t>
            </a:r>
            <a:r>
              <a:rPr lang="en-US" altLang="zh-CN" dirty="0"/>
              <a:t>MAC</a:t>
            </a:r>
          </a:p>
          <a:p>
            <a:r>
              <a:rPr lang="en-US" dirty="0"/>
              <a:t>Merkle</a:t>
            </a:r>
            <a:r>
              <a:rPr lang="zh-CN" altLang="en-US" dirty="0"/>
              <a:t> </a:t>
            </a:r>
            <a:r>
              <a:rPr lang="en-US" altLang="zh-CN" dirty="0"/>
              <a:t>tree</a:t>
            </a:r>
            <a:r>
              <a:rPr lang="zh-CN" altLang="en-US" dirty="0"/>
              <a:t> </a:t>
            </a:r>
            <a:r>
              <a:rPr lang="en-US" altLang="zh-CN" dirty="0"/>
              <a:t>verification</a:t>
            </a:r>
          </a:p>
          <a:p>
            <a:pPr lvl="1"/>
            <a:r>
              <a:rPr lang="en-US" dirty="0"/>
              <a:t>Keeps hierarchical MACs organized as a tree </a:t>
            </a:r>
          </a:p>
          <a:p>
            <a:pPr lvl="1"/>
            <a:r>
              <a:rPr lang="en-US" dirty="0"/>
              <a:t>The root of the tree is stored on-chip </a:t>
            </a:r>
          </a:p>
          <a:p>
            <a:pPr lvl="1"/>
            <a:r>
              <a:rPr lang="en-US" dirty="0"/>
              <a:t>Verification by checking chain of MAC values up to the root MAC </a:t>
            </a:r>
          </a:p>
          <a:p>
            <a:pPr lvl="1"/>
            <a:endParaRPr lang="en-US" dirty="0"/>
          </a:p>
        </p:txBody>
      </p:sp>
    </p:spTree>
    <p:extLst>
      <p:ext uri="{BB962C8B-B14F-4D97-AF65-F5344CB8AC3E}">
        <p14:creationId xmlns:p14="http://schemas.microsoft.com/office/powerpoint/2010/main" val="2250006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Merkel Tree for Data Integrity</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28</a:t>
            </a:fld>
            <a:endParaRPr lang="zh-CN" altLang="en-US"/>
          </a:p>
        </p:txBody>
      </p:sp>
      <p:pic>
        <p:nvPicPr>
          <p:cNvPr id="5" name="Picture 45"/>
          <p:cNvPicPr>
            <a:picLocks noChangeAspect="1"/>
          </p:cNvPicPr>
          <p:nvPr/>
        </p:nvPicPr>
        <p:blipFill rotWithShape="1">
          <a:blip r:embed="rId2"/>
          <a:srcRect t="40008" b="43755"/>
          <a:stretch/>
        </p:blipFill>
        <p:spPr>
          <a:xfrm>
            <a:off x="888601" y="4556411"/>
            <a:ext cx="7427815" cy="1113564"/>
          </a:xfrm>
          <a:prstGeom prst="rect">
            <a:avLst/>
          </a:prstGeom>
        </p:spPr>
      </p:pic>
      <p:sp>
        <p:nvSpPr>
          <p:cNvPr id="6" name="Rectangle 46"/>
          <p:cNvSpPr/>
          <p:nvPr/>
        </p:nvSpPr>
        <p:spPr>
          <a:xfrm>
            <a:off x="1367817" y="4748119"/>
            <a:ext cx="2740162"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Data (</a:t>
            </a:r>
            <a:r>
              <a:rPr lang="en-US" altLang="zh-CN" sz="2000" dirty="0" err="1">
                <a:solidFill>
                  <a:srgbClr val="000000"/>
                </a:solidFill>
                <a:ea typeface="DengXian" panose="02010600030101010101" pitchFamily="2" charset="-122"/>
              </a:rPr>
              <a:t>CypherText</a:t>
            </a:r>
            <a:r>
              <a:rPr lang="en-US" sz="2000" b="1" dirty="0">
                <a:solidFill>
                  <a:srgbClr val="000000"/>
                </a:solidFill>
              </a:rPr>
              <a:t>)</a:t>
            </a:r>
          </a:p>
        </p:txBody>
      </p:sp>
      <p:sp>
        <p:nvSpPr>
          <p:cNvPr id="7" name="Rectangle 70"/>
          <p:cNvSpPr/>
          <p:nvPr/>
        </p:nvSpPr>
        <p:spPr>
          <a:xfrm>
            <a:off x="5009842" y="4744759"/>
            <a:ext cx="1478876"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Counters</a:t>
            </a:r>
          </a:p>
        </p:txBody>
      </p:sp>
      <p:sp>
        <p:nvSpPr>
          <p:cNvPr id="8" name="Rectangle 34"/>
          <p:cNvSpPr/>
          <p:nvPr/>
        </p:nvSpPr>
        <p:spPr>
          <a:xfrm>
            <a:off x="6617158" y="4753379"/>
            <a:ext cx="1331782" cy="611064"/>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Hash</a:t>
            </a:r>
          </a:p>
        </p:txBody>
      </p:sp>
      <p:sp>
        <p:nvSpPr>
          <p:cNvPr id="9" name="Rectangle 37"/>
          <p:cNvSpPr/>
          <p:nvPr/>
        </p:nvSpPr>
        <p:spPr>
          <a:xfrm>
            <a:off x="136781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0" name="Rectangle 38"/>
          <p:cNvSpPr/>
          <p:nvPr/>
        </p:nvSpPr>
        <p:spPr>
          <a:xfrm>
            <a:off x="1939528"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1" name="Rectangle 39"/>
          <p:cNvSpPr/>
          <p:nvPr/>
        </p:nvSpPr>
        <p:spPr>
          <a:xfrm>
            <a:off x="2514585"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2" name="Rectangle 40"/>
          <p:cNvSpPr/>
          <p:nvPr/>
        </p:nvSpPr>
        <p:spPr>
          <a:xfrm>
            <a:off x="3106912"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3" name="Rectangle 42"/>
          <p:cNvSpPr/>
          <p:nvPr/>
        </p:nvSpPr>
        <p:spPr>
          <a:xfrm>
            <a:off x="3678623"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4" name="Rectangle 47"/>
          <p:cNvSpPr/>
          <p:nvPr/>
        </p:nvSpPr>
        <p:spPr>
          <a:xfrm>
            <a:off x="5013176"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5" name="Rectangle 48"/>
          <p:cNvSpPr/>
          <p:nvPr/>
        </p:nvSpPr>
        <p:spPr>
          <a:xfrm>
            <a:off x="554894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6" name="Rectangle 49"/>
          <p:cNvSpPr/>
          <p:nvPr/>
        </p:nvSpPr>
        <p:spPr>
          <a:xfrm>
            <a:off x="6088064"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7" name="Rectangle 52"/>
          <p:cNvSpPr/>
          <p:nvPr/>
        </p:nvSpPr>
        <p:spPr>
          <a:xfrm>
            <a:off x="2032156"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8" name="Rectangle 53"/>
          <p:cNvSpPr/>
          <p:nvPr/>
        </p:nvSpPr>
        <p:spPr>
          <a:xfrm>
            <a:off x="2748632"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9" name="Rectangle 55"/>
          <p:cNvSpPr/>
          <p:nvPr/>
        </p:nvSpPr>
        <p:spPr>
          <a:xfrm>
            <a:off x="3451926" y="3664770"/>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0" name="Rectangle 56"/>
          <p:cNvSpPr/>
          <p:nvPr/>
        </p:nvSpPr>
        <p:spPr>
          <a:xfrm>
            <a:off x="1044347" y="1231150"/>
            <a:ext cx="7140287" cy="1389456"/>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58"/>
          <p:cNvSpPr/>
          <p:nvPr/>
        </p:nvSpPr>
        <p:spPr>
          <a:xfrm>
            <a:off x="3514243" y="1922753"/>
            <a:ext cx="943102"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Root</a:t>
            </a:r>
          </a:p>
        </p:txBody>
      </p:sp>
      <p:cxnSp>
        <p:nvCxnSpPr>
          <p:cNvPr id="22" name="Straight Connector 6"/>
          <p:cNvCxnSpPr/>
          <p:nvPr/>
        </p:nvCxnSpPr>
        <p:spPr>
          <a:xfrm flipH="1">
            <a:off x="1367818" y="2236175"/>
            <a:ext cx="2146425"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 name="Straight Connector 59"/>
          <p:cNvCxnSpPr/>
          <p:nvPr/>
        </p:nvCxnSpPr>
        <p:spPr>
          <a:xfrm>
            <a:off x="4457345" y="2236175"/>
            <a:ext cx="2038050"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60"/>
          <p:cNvSpPr/>
          <p:nvPr/>
        </p:nvSpPr>
        <p:spPr>
          <a:xfrm>
            <a:off x="1041233" y="1255334"/>
            <a:ext cx="1940816"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Secure Processor</a:t>
            </a:r>
          </a:p>
        </p:txBody>
      </p:sp>
      <p:sp>
        <p:nvSpPr>
          <p:cNvPr id="25" name="Rectangle 26"/>
          <p:cNvSpPr/>
          <p:nvPr/>
        </p:nvSpPr>
        <p:spPr>
          <a:xfrm>
            <a:off x="4792489" y="3662097"/>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6" name="Rectangle 28"/>
          <p:cNvSpPr/>
          <p:nvPr/>
        </p:nvSpPr>
        <p:spPr>
          <a:xfrm>
            <a:off x="2640196"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7" name="Rectangle 29"/>
          <p:cNvSpPr/>
          <p:nvPr/>
        </p:nvSpPr>
        <p:spPr>
          <a:xfrm>
            <a:off x="3356672"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8" name="Rectangle 30"/>
          <p:cNvSpPr/>
          <p:nvPr/>
        </p:nvSpPr>
        <p:spPr>
          <a:xfrm>
            <a:off x="4140331"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9" name="Rectangle 31"/>
          <p:cNvSpPr/>
          <p:nvPr/>
        </p:nvSpPr>
        <p:spPr>
          <a:xfrm>
            <a:off x="4354381"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0" name="Rectangle 32"/>
          <p:cNvSpPr/>
          <p:nvPr/>
        </p:nvSpPr>
        <p:spPr>
          <a:xfrm>
            <a:off x="4031877"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1" name="Rectangle 33"/>
          <p:cNvSpPr/>
          <p:nvPr/>
        </p:nvSpPr>
        <p:spPr>
          <a:xfrm>
            <a:off x="4695917" y="3246833"/>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2" name="Rectangle 35"/>
          <p:cNvSpPr/>
          <p:nvPr/>
        </p:nvSpPr>
        <p:spPr>
          <a:xfrm>
            <a:off x="3338985"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3" name="Rectangle 36"/>
          <p:cNvSpPr/>
          <p:nvPr/>
        </p:nvSpPr>
        <p:spPr>
          <a:xfrm>
            <a:off x="4055461"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4" name="Rectangle 43"/>
          <p:cNvSpPr/>
          <p:nvPr/>
        </p:nvSpPr>
        <p:spPr>
          <a:xfrm>
            <a:off x="5408309" y="3657786"/>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Tree>
    <p:extLst>
      <p:ext uri="{BB962C8B-B14F-4D97-AF65-F5344CB8AC3E}">
        <p14:creationId xmlns:p14="http://schemas.microsoft.com/office/powerpoint/2010/main" val="861243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73117" y="409228"/>
            <a:ext cx="4566081" cy="4968552"/>
          </a:xfrm>
          <a:prstGeom prst="rect">
            <a:avLst/>
          </a:prstGeom>
        </p:spPr>
      </p:pic>
      <p:sp>
        <p:nvSpPr>
          <p:cNvPr id="2" name="Title 1"/>
          <p:cNvSpPr>
            <a:spLocks noGrp="1"/>
          </p:cNvSpPr>
          <p:nvPr>
            <p:ph type="title"/>
          </p:nvPr>
        </p:nvSpPr>
        <p:spPr/>
        <p:txBody>
          <a:bodyPr>
            <a:normAutofit/>
          </a:bodyPr>
          <a:lstStyle/>
          <a:p>
            <a:r>
              <a:rPr lang="en-US" dirty="0"/>
              <a:t>Bonsai Merkle Trees </a:t>
            </a:r>
          </a:p>
        </p:txBody>
      </p:sp>
      <p:sp>
        <p:nvSpPr>
          <p:cNvPr id="5" name="Content Placeholder 4"/>
          <p:cNvSpPr>
            <a:spLocks noGrp="1"/>
          </p:cNvSpPr>
          <p:nvPr>
            <p:ph idx="1"/>
          </p:nvPr>
        </p:nvSpPr>
        <p:spPr>
          <a:xfrm>
            <a:off x="539552" y="1270000"/>
            <a:ext cx="3833565" cy="4064000"/>
          </a:xfrm>
        </p:spPr>
        <p:txBody>
          <a:bodyPr>
            <a:normAutofit/>
          </a:bodyPr>
          <a:lstStyle/>
          <a:p>
            <a:r>
              <a:rPr lang="en-US" sz="1667" b="0" dirty="0"/>
              <a:t>Each block is protected by its own MAC, computed using a keyed hashing function (e.g. HMAC based on SHA-1), </a:t>
            </a:r>
          </a:p>
          <a:p>
            <a:r>
              <a:rPr lang="en-US" sz="1667" b="0" dirty="0"/>
              <a:t>The block's MAC includes the counter value and address of the block, and </a:t>
            </a:r>
          </a:p>
          <a:p>
            <a:r>
              <a:rPr lang="en-US" sz="1667" b="0" dirty="0"/>
              <a:t>The integrity of all counter values is guaranteed. </a:t>
            </a:r>
          </a:p>
          <a:p>
            <a:endParaRPr lang="en-US" sz="1667" b="0" dirty="0"/>
          </a:p>
        </p:txBody>
      </p:sp>
    </p:spTree>
    <p:extLst>
      <p:ext uri="{BB962C8B-B14F-4D97-AF65-F5344CB8AC3E}">
        <p14:creationId xmlns:p14="http://schemas.microsoft.com/office/powerpoint/2010/main" val="3605418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descr="http://images.anandtech.com/doci/9687/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5750"/>
            <a:ext cx="914129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143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1" lang="en-US" sz="4000" dirty="0"/>
              <a:t>SGX : Isolated Execution</a:t>
            </a:r>
          </a:p>
        </p:txBody>
      </p:sp>
      <p:sp>
        <p:nvSpPr>
          <p:cNvPr id="4" name="내용 개체 틀 3"/>
          <p:cNvSpPr>
            <a:spLocks noGrp="1"/>
          </p:cNvSpPr>
          <p:nvPr>
            <p:ph idx="1"/>
          </p:nvPr>
        </p:nvSpPr>
        <p:spPr>
          <a:xfrm>
            <a:off x="887755" y="3932047"/>
            <a:ext cx="6978308" cy="1570726"/>
          </a:xfrm>
        </p:spPr>
        <p:txBody>
          <a:bodyPr>
            <a:normAutofit fontScale="85000" lnSpcReduction="10000"/>
          </a:bodyPr>
          <a:lstStyle/>
          <a:p>
            <a:r>
              <a:rPr lang="en-US" altLang="ko-KR" sz="2333" dirty="0"/>
              <a:t>Application keeps its data/code inside the “</a:t>
            </a:r>
            <a:r>
              <a:rPr lang="en-US" altLang="ko-KR" sz="2333" dirty="0">
                <a:solidFill>
                  <a:srgbClr val="FF0000"/>
                </a:solidFill>
              </a:rPr>
              <a:t>enclave</a:t>
            </a:r>
            <a:r>
              <a:rPr lang="en-US" altLang="ko-KR" sz="2333" dirty="0"/>
              <a:t>”</a:t>
            </a:r>
          </a:p>
          <a:p>
            <a:pPr lvl="1"/>
            <a:r>
              <a:rPr lang="en-US" altLang="ko-KR" sz="2000" dirty="0"/>
              <a:t>Smallest attack surface by reducing TCB (App + processor)</a:t>
            </a:r>
          </a:p>
          <a:p>
            <a:pPr lvl="1"/>
            <a:r>
              <a:rPr lang="en-US" altLang="ko-KR" sz="2000" dirty="0"/>
              <a:t>Protect app's secret from untrusted privilege software (e.g., OS, VMM)</a:t>
            </a:r>
          </a:p>
        </p:txBody>
      </p:sp>
      <p:sp>
        <p:nvSpPr>
          <p:cNvPr id="3" name="Slide Number Placeholder 2"/>
          <p:cNvSpPr>
            <a:spLocks noGrp="1"/>
          </p:cNvSpPr>
          <p:nvPr>
            <p:ph type="sldNum" sz="quarter" idx="12"/>
          </p:nvPr>
        </p:nvSpPr>
        <p:spPr/>
        <p:txBody>
          <a:bodyPr/>
          <a:lstStyle/>
          <a:p>
            <a:fld id="{A691B666-3878-BD42-A439-D00B4D0C3E47}" type="slidenum">
              <a:rPr lang="en-US" smtClean="0"/>
              <a:t>31</a:t>
            </a:fld>
            <a:endParaRPr lang="en-US"/>
          </a:p>
        </p:txBody>
      </p:sp>
      <p:sp>
        <p:nvSpPr>
          <p:cNvPr id="5" name="TextBox 4"/>
          <p:cNvSpPr txBox="1"/>
          <p:nvPr/>
        </p:nvSpPr>
        <p:spPr>
          <a:xfrm>
            <a:off x="2074084" y="1481549"/>
            <a:ext cx="1542730" cy="400110"/>
          </a:xfrm>
          <a:prstGeom prst="rect">
            <a:avLst/>
          </a:prstGeom>
          <a:noFill/>
        </p:spPr>
        <p:txBody>
          <a:bodyPr wrap="none" rtlCol="0">
            <a:spAutoFit/>
          </a:bodyPr>
          <a:lstStyle/>
          <a:p>
            <a:r>
              <a:rPr lang="en-US" altLang="ko-KR" sz="2000" b="1" dirty="0"/>
              <a:t>CPU Package</a:t>
            </a:r>
            <a:endParaRPr lang="ko-KR" altLang="en-US" sz="2000" b="1" dirty="0"/>
          </a:p>
        </p:txBody>
      </p:sp>
      <p:sp>
        <p:nvSpPr>
          <p:cNvPr id="84" name="TextBox 83"/>
          <p:cNvSpPr txBox="1"/>
          <p:nvPr/>
        </p:nvSpPr>
        <p:spPr>
          <a:xfrm>
            <a:off x="4898705" y="1038780"/>
            <a:ext cx="1918602" cy="400110"/>
          </a:xfrm>
          <a:prstGeom prst="rect">
            <a:avLst/>
          </a:prstGeom>
          <a:noFill/>
        </p:spPr>
        <p:txBody>
          <a:bodyPr wrap="none" rtlCol="0">
            <a:spAutoFit/>
          </a:bodyPr>
          <a:lstStyle/>
          <a:p>
            <a:r>
              <a:rPr lang="en-US" altLang="ko-KR" sz="2000" b="1" dirty="0"/>
              <a:t>System Memory</a:t>
            </a:r>
            <a:endParaRPr lang="ko-KR" altLang="en-US" sz="2000" b="1" dirty="0"/>
          </a:p>
        </p:txBody>
      </p:sp>
      <p:sp>
        <p:nvSpPr>
          <p:cNvPr id="11" name="직사각형 10"/>
          <p:cNvSpPr/>
          <p:nvPr/>
        </p:nvSpPr>
        <p:spPr>
          <a:xfrm>
            <a:off x="5159389" y="1487366"/>
            <a:ext cx="1309688" cy="23146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pic>
        <p:nvPicPr>
          <p:cNvPr id="2050" name="Picture 2" descr="https://encrypted-tbn1.gstatic.com/images?q=tbn:ANd9GcS5Jhe31P4apttL3XnCuTtr3hhw6V8jIu4IPVZ2RJi0Cg2PPD0bq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084" y="1890083"/>
            <a:ext cx="1397688" cy="139768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직사각형 11"/>
          <p:cNvSpPr/>
          <p:nvPr/>
        </p:nvSpPr>
        <p:spPr>
          <a:xfrm>
            <a:off x="5159389" y="1882145"/>
            <a:ext cx="1309688" cy="1396747"/>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2000" b="1" dirty="0"/>
              <a:t>Enclave</a:t>
            </a:r>
          </a:p>
          <a:p>
            <a:pPr algn="ctr"/>
            <a:endParaRPr lang="en-US" altLang="ko-KR" sz="2000" b="1" dirty="0"/>
          </a:p>
          <a:p>
            <a:pPr algn="ctr"/>
            <a:endParaRPr lang="en-US" altLang="ko-KR" sz="2000" b="1" dirty="0"/>
          </a:p>
          <a:p>
            <a:pPr algn="ctr"/>
            <a:endParaRPr lang="en-US" altLang="ko-KR" sz="2000" b="1" dirty="0"/>
          </a:p>
        </p:txBody>
      </p:sp>
      <p:sp>
        <p:nvSpPr>
          <p:cNvPr id="13" name="직사각형 12"/>
          <p:cNvSpPr/>
          <p:nvPr/>
        </p:nvSpPr>
        <p:spPr>
          <a:xfrm>
            <a:off x="2569544" y="2416115"/>
            <a:ext cx="375504" cy="352341"/>
          </a:xfrm>
          <a:prstGeom prst="rect">
            <a:avLst/>
          </a:prstGeom>
          <a:solidFill>
            <a:schemeClr val="accent3">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nvGrpSpPr>
          <p:cNvPr id="16" name="그룹 15"/>
          <p:cNvGrpSpPr/>
          <p:nvPr/>
        </p:nvGrpSpPr>
        <p:grpSpPr>
          <a:xfrm>
            <a:off x="871697" y="2494816"/>
            <a:ext cx="1761347" cy="1015663"/>
            <a:chOff x="131636" y="2662480"/>
            <a:chExt cx="2113617" cy="1218795"/>
          </a:xfrm>
        </p:grpSpPr>
        <p:sp>
          <p:nvSpPr>
            <p:cNvPr id="94" name="TextBox 93"/>
            <p:cNvSpPr txBox="1"/>
            <p:nvPr/>
          </p:nvSpPr>
          <p:spPr>
            <a:xfrm>
              <a:off x="131636" y="2662480"/>
              <a:ext cx="1885517" cy="1218795"/>
            </a:xfrm>
            <a:prstGeom prst="rect">
              <a:avLst/>
            </a:prstGeom>
            <a:noFill/>
          </p:spPr>
          <p:txBody>
            <a:bodyPr wrap="none" rtlCol="0">
              <a:spAutoFit/>
            </a:bodyPr>
            <a:lstStyle/>
            <a:p>
              <a:pPr algn="just"/>
              <a:r>
                <a:rPr lang="en-US" altLang="ko-KR" sz="2000" dirty="0"/>
                <a:t>Memory</a:t>
              </a:r>
            </a:p>
            <a:p>
              <a:pPr algn="just"/>
              <a:r>
                <a:rPr lang="en-US" altLang="ko-KR" sz="2000" dirty="0"/>
                <a:t>Encryption</a:t>
              </a:r>
            </a:p>
            <a:p>
              <a:pPr algn="just"/>
              <a:r>
                <a:rPr lang="en-US" altLang="ko-KR" sz="2000" dirty="0"/>
                <a:t>Engine (MEE)</a:t>
              </a:r>
            </a:p>
          </p:txBody>
        </p:sp>
        <p:sp>
          <p:nvSpPr>
            <p:cNvPr id="15" name="오른쪽 화살표 14"/>
            <p:cNvSpPr/>
            <p:nvPr/>
          </p:nvSpPr>
          <p:spPr>
            <a:xfrm>
              <a:off x="1434177" y="2773769"/>
              <a:ext cx="811076" cy="263070"/>
            </a:xfrm>
            <a:prstGeom prst="rightArrow">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sp>
        <p:nvSpPr>
          <p:cNvPr id="17" name="직사각형 16"/>
          <p:cNvSpPr/>
          <p:nvPr/>
        </p:nvSpPr>
        <p:spPr>
          <a:xfrm>
            <a:off x="3135313" y="2518627"/>
            <a:ext cx="2016139" cy="164248"/>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1500"/>
          </a:p>
        </p:txBody>
      </p:sp>
      <p:grpSp>
        <p:nvGrpSpPr>
          <p:cNvPr id="26" name="그룹 25"/>
          <p:cNvGrpSpPr/>
          <p:nvPr/>
        </p:nvGrpSpPr>
        <p:grpSpPr>
          <a:xfrm>
            <a:off x="3617813" y="2747145"/>
            <a:ext cx="1434518" cy="622241"/>
            <a:chOff x="3426976" y="3296574"/>
            <a:chExt cx="1721421" cy="746689"/>
          </a:xfrm>
        </p:grpSpPr>
        <p:sp>
          <p:nvSpPr>
            <p:cNvPr id="14" name="TextBox 13"/>
            <p:cNvSpPr txBox="1"/>
            <p:nvPr/>
          </p:nvSpPr>
          <p:spPr>
            <a:xfrm>
              <a:off x="3761094" y="3296574"/>
              <a:ext cx="1387303" cy="480132"/>
            </a:xfrm>
            <a:prstGeom prst="rect">
              <a:avLst/>
            </a:prstGeom>
            <a:noFill/>
          </p:spPr>
          <p:txBody>
            <a:bodyPr wrap="none" rtlCol="0">
              <a:spAutoFit/>
            </a:bodyPr>
            <a:lstStyle/>
            <a:p>
              <a:r>
                <a:rPr lang="en-US" altLang="ko-KR" sz="2000" dirty="0"/>
                <a:t>Snooping</a:t>
              </a:r>
            </a:p>
          </p:txBody>
        </p:sp>
        <p:sp>
          <p:nvSpPr>
            <p:cNvPr id="18" name="굽은 화살표 17"/>
            <p:cNvSpPr/>
            <p:nvPr/>
          </p:nvSpPr>
          <p:spPr>
            <a:xfrm rot="16200000">
              <a:off x="3614281" y="3111231"/>
              <a:ext cx="665642" cy="1040252"/>
            </a:xfrm>
            <a:prstGeom prst="bentArrow">
              <a:avLst>
                <a:gd name="adj1" fmla="val 25000"/>
                <a:gd name="adj2" fmla="val 25000"/>
                <a:gd name="adj3" fmla="val 27862"/>
                <a:gd name="adj4" fmla="val 43750"/>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solidFill>
                  <a:schemeClr val="tx1"/>
                </a:solidFill>
              </a:endParaRPr>
            </a:p>
          </p:txBody>
        </p:sp>
        <p:grpSp>
          <p:nvGrpSpPr>
            <p:cNvPr id="97" name="그룹 96"/>
            <p:cNvGrpSpPr/>
            <p:nvPr/>
          </p:nvGrpSpPr>
          <p:grpSpPr>
            <a:xfrm>
              <a:off x="3762375" y="3737224"/>
              <a:ext cx="306039" cy="306039"/>
              <a:chOff x="7259058" y="1737874"/>
              <a:chExt cx="457200" cy="457200"/>
            </a:xfrm>
          </p:grpSpPr>
          <p:cxnSp>
            <p:nvCxnSpPr>
              <p:cNvPr id="98" name="직선 연결선 97"/>
              <p:cNvCxnSpPr>
                <a:stCxn id="99" idx="1"/>
                <a:endCxn id="9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99" name="타원 9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grpSp>
      <p:grpSp>
        <p:nvGrpSpPr>
          <p:cNvPr id="27" name="그룹 26"/>
          <p:cNvGrpSpPr/>
          <p:nvPr/>
        </p:nvGrpSpPr>
        <p:grpSpPr>
          <a:xfrm>
            <a:off x="6236005" y="2178475"/>
            <a:ext cx="2102782" cy="707886"/>
            <a:chOff x="6568807" y="2614169"/>
            <a:chExt cx="2523338" cy="849463"/>
          </a:xfrm>
        </p:grpSpPr>
        <p:sp>
          <p:nvSpPr>
            <p:cNvPr id="92" name="TextBox 91"/>
            <p:cNvSpPr txBox="1"/>
            <p:nvPr/>
          </p:nvSpPr>
          <p:spPr>
            <a:xfrm>
              <a:off x="7290421" y="2614169"/>
              <a:ext cx="1801724" cy="849463"/>
            </a:xfrm>
            <a:prstGeom prst="rect">
              <a:avLst/>
            </a:prstGeom>
            <a:noFill/>
          </p:spPr>
          <p:txBody>
            <a:bodyPr wrap="none" rtlCol="0">
              <a:spAutoFit/>
            </a:bodyPr>
            <a:lstStyle/>
            <a:p>
              <a:r>
                <a:rPr lang="en-US" altLang="ko-KR" sz="2000" dirty="0"/>
                <a:t>Access from </a:t>
              </a:r>
            </a:p>
            <a:p>
              <a:r>
                <a:rPr lang="en-US" altLang="ko-KR" sz="2000" dirty="0"/>
                <a:t>OS/VMM</a:t>
              </a:r>
            </a:p>
          </p:txBody>
        </p:sp>
        <p:sp>
          <p:nvSpPr>
            <p:cNvPr id="96" name="오른쪽 화살표 95"/>
            <p:cNvSpPr/>
            <p:nvPr/>
          </p:nvSpPr>
          <p:spPr>
            <a:xfrm rot="10800000">
              <a:off x="6568807" y="2818151"/>
              <a:ext cx="657646" cy="387723"/>
            </a:xfrm>
            <a:prstGeom prst="rightArrow">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nvGrpSpPr>
            <p:cNvPr id="22" name="그룹 21"/>
            <p:cNvGrpSpPr/>
            <p:nvPr/>
          </p:nvGrpSpPr>
          <p:grpSpPr>
            <a:xfrm>
              <a:off x="6843984" y="2867668"/>
              <a:ext cx="306039" cy="306039"/>
              <a:chOff x="7259058" y="1737874"/>
              <a:chExt cx="457200" cy="457200"/>
            </a:xfrm>
          </p:grpSpPr>
          <p:cxnSp>
            <p:nvCxnSpPr>
              <p:cNvPr id="21" name="직선 연결선 20"/>
              <p:cNvCxnSpPr>
                <a:stCxn id="19" idx="1"/>
                <a:endCxn id="1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타원 1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grpSp>
      <p:sp>
        <p:nvSpPr>
          <p:cNvPr id="25" name="직사각형 24"/>
          <p:cNvSpPr/>
          <p:nvPr/>
        </p:nvSpPr>
        <p:spPr>
          <a:xfrm>
            <a:off x="5158881" y="2468009"/>
            <a:ext cx="341807" cy="166273"/>
          </a:xfrm>
          <a:prstGeom prst="rect">
            <a:avLst/>
          </a:prstGeom>
          <a:pattFill prst="wdUpDiag">
            <a:fgClr>
              <a:schemeClr val="tx1"/>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sp>
        <p:nvSpPr>
          <p:cNvPr id="103" name="직사각형 102"/>
          <p:cNvSpPr/>
          <p:nvPr/>
        </p:nvSpPr>
        <p:spPr>
          <a:xfrm>
            <a:off x="2586392" y="2472669"/>
            <a:ext cx="341807" cy="16627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pic>
        <p:nvPicPr>
          <p:cNvPr id="104" name="Picture 4" descr="http://icons.iconarchive.com/icons/aha-soft/security/256/key-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8899" y="2193717"/>
            <a:ext cx="365213" cy="365213"/>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직사각형 27"/>
          <p:cNvSpPr/>
          <p:nvPr/>
        </p:nvSpPr>
        <p:spPr>
          <a:xfrm>
            <a:off x="5109897" y="2594494"/>
            <a:ext cx="1173734" cy="656462"/>
          </a:xfrm>
          <a:prstGeom prst="rect">
            <a:avLst/>
          </a:prstGeom>
        </p:spPr>
        <p:txBody>
          <a:bodyPr wrap="square">
            <a:spAutoFit/>
          </a:bodyPr>
          <a:lstStyle/>
          <a:p>
            <a:pPr algn="ctr"/>
            <a:r>
              <a:rPr lang="en-US" altLang="ko-KR" sz="1833" dirty="0"/>
              <a:t>Encrypted</a:t>
            </a:r>
          </a:p>
          <a:p>
            <a:pPr algn="ctr"/>
            <a:r>
              <a:rPr lang="en-US" altLang="ko-KR" sz="1833" dirty="0"/>
              <a:t>code/data</a:t>
            </a:r>
          </a:p>
        </p:txBody>
      </p:sp>
    </p:spTree>
    <p:extLst>
      <p:ext uri="{BB962C8B-B14F-4D97-AF65-F5344CB8AC3E}">
        <p14:creationId xmlns:p14="http://schemas.microsoft.com/office/powerpoint/2010/main" val="144400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grpId="1" nodeType="clickEffect">
                                  <p:stCondLst>
                                    <p:cond delay="0"/>
                                  </p:stCondLst>
                                  <p:childTnLst>
                                    <p:animMotion origin="layout" path="M 8.33333E-7 3.7037E-6 L -0.33802 3.7037E-6 " pathEditMode="relative" rAng="0" ptsTypes="AA">
                                      <p:cBhvr>
                                        <p:cTn id="16" dur="2000" fill="hold"/>
                                        <p:tgtEl>
                                          <p:spTgt spid="25"/>
                                        </p:tgtEl>
                                        <p:attrNameLst>
                                          <p:attrName>ppt_x</p:attrName>
                                          <p:attrName>ppt_y</p:attrName>
                                        </p:attrNameLst>
                                      </p:cBhvr>
                                      <p:rCtr x="-16910" y="0"/>
                                    </p:animMotion>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2"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103" grpId="0" animBg="1"/>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1" lang="en-US" sz="4000" dirty="0"/>
              <a:t>SGX : Remote Attestation</a:t>
            </a:r>
          </a:p>
        </p:txBody>
      </p:sp>
      <p:sp>
        <p:nvSpPr>
          <p:cNvPr id="7" name="내용 개체 틀 3"/>
          <p:cNvSpPr txBox="1">
            <a:spLocks/>
          </p:cNvSpPr>
          <p:nvPr/>
        </p:nvSpPr>
        <p:spPr>
          <a:xfrm>
            <a:off x="673224" y="3827639"/>
            <a:ext cx="8363272" cy="1688923"/>
          </a:xfrm>
          <a:prstGeom prst="rect">
            <a:avLst/>
          </a:prstGeom>
        </p:spPr>
        <p:txBody>
          <a:bodyPr vert="horz" lIns="76200" tIns="38100" rIns="76200" bIns="3810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2333" dirty="0">
                <a:latin typeface="DengXian" charset="0"/>
                <a:ea typeface="DengXian" charset="0"/>
                <a:cs typeface="DengXian" charset="0"/>
              </a:rPr>
              <a:t>Attest an application on remote platform</a:t>
            </a:r>
          </a:p>
          <a:p>
            <a:r>
              <a:rPr lang="en-US" altLang="ko-KR" sz="2333" dirty="0">
                <a:latin typeface="DengXian" charset="0"/>
                <a:ea typeface="DengXian" charset="0"/>
                <a:cs typeface="DengXian" charset="0"/>
              </a:rPr>
              <a:t>Check the identity of enclave (</a:t>
            </a:r>
            <a:r>
              <a:rPr lang="en-US" altLang="ko-KR" sz="2333" b="1" dirty="0">
                <a:latin typeface="DengXian" charset="0"/>
                <a:ea typeface="DengXian" charset="0"/>
                <a:cs typeface="DengXian" charset="0"/>
              </a:rPr>
              <a:t>hash of code/data pages</a:t>
            </a:r>
            <a:r>
              <a:rPr lang="en-US" altLang="ko-KR" sz="2333" dirty="0">
                <a:latin typeface="DengXian" charset="0"/>
                <a:ea typeface="DengXian" charset="0"/>
                <a:cs typeface="DengXian" charset="0"/>
              </a:rPr>
              <a:t>)</a:t>
            </a:r>
          </a:p>
          <a:p>
            <a:r>
              <a:rPr lang="en-US" altLang="ko-KR" sz="2333" dirty="0">
                <a:latin typeface="DengXian" charset="0"/>
                <a:ea typeface="DengXian" charset="0"/>
                <a:cs typeface="DengXian" charset="0"/>
              </a:rPr>
              <a:t>Can establish a </a:t>
            </a:r>
            <a:r>
              <a:rPr lang="en-US" altLang="ko-KR" sz="2333" b="1" dirty="0">
                <a:latin typeface="DengXian" charset="0"/>
                <a:ea typeface="DengXian" charset="0"/>
                <a:cs typeface="DengXian" charset="0"/>
              </a:rPr>
              <a:t>“</a:t>
            </a:r>
            <a:r>
              <a:rPr lang="en-US" altLang="ko-KR" sz="2333" b="1" dirty="0">
                <a:solidFill>
                  <a:srgbClr val="FF0000"/>
                </a:solidFill>
                <a:latin typeface="DengXian" charset="0"/>
                <a:ea typeface="DengXian" charset="0"/>
                <a:cs typeface="DengXian" charset="0"/>
              </a:rPr>
              <a:t>secure channel</a:t>
            </a:r>
            <a:r>
              <a:rPr lang="en-US" altLang="ko-KR" sz="2333" b="1" dirty="0">
                <a:latin typeface="DengXian" charset="0"/>
                <a:ea typeface="DengXian" charset="0"/>
                <a:cs typeface="DengXian" charset="0"/>
              </a:rPr>
              <a:t>”</a:t>
            </a:r>
            <a:r>
              <a:rPr lang="en-US" altLang="ko-KR" sz="2333" dirty="0">
                <a:latin typeface="DengXian" charset="0"/>
                <a:ea typeface="DengXian" charset="0"/>
                <a:cs typeface="DengXian" charset="0"/>
              </a:rPr>
              <a:t> between enclaves </a:t>
            </a:r>
            <a:endParaRPr lang="en-US" altLang="ko-KR" sz="2667" dirty="0">
              <a:latin typeface="DengXian" charset="0"/>
              <a:ea typeface="DengXian" charset="0"/>
              <a:cs typeface="DengXian" charset="0"/>
            </a:endParaRPr>
          </a:p>
        </p:txBody>
      </p:sp>
      <p:sp>
        <p:nvSpPr>
          <p:cNvPr id="3" name="Slide Number Placeholder 2"/>
          <p:cNvSpPr>
            <a:spLocks noGrp="1"/>
          </p:cNvSpPr>
          <p:nvPr>
            <p:ph type="sldNum" sz="quarter" idx="12"/>
          </p:nvPr>
        </p:nvSpPr>
        <p:spPr/>
        <p:txBody>
          <a:bodyPr/>
          <a:lstStyle/>
          <a:p>
            <a:fld id="{A691B666-3878-BD42-A439-D00B4D0C3E47}" type="slidenum">
              <a:rPr lang="en-US" smtClean="0"/>
              <a:t>32</a:t>
            </a:fld>
            <a:endParaRPr lang="en-US"/>
          </a:p>
        </p:txBody>
      </p:sp>
      <p:pic>
        <p:nvPicPr>
          <p:cNvPr id="35" name="Picture 2" descr="https://encrypted-tbn1.gstatic.com/images?q=tbn:ANd9GcS5Jhe31P4apttL3XnCuTtr3hhw6V8jIu4IPVZ2RJi0Cg2PPD0bq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6339" y="2186090"/>
            <a:ext cx="541395" cy="54139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모서리가 둥근 직사각형 5"/>
          <p:cNvSpPr/>
          <p:nvPr/>
        </p:nvSpPr>
        <p:spPr>
          <a:xfrm>
            <a:off x="2843982" y="1585018"/>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833" b="1" dirty="0">
                <a:latin typeface="DengXian" charset="0"/>
                <a:ea typeface="DengXian" charset="0"/>
                <a:cs typeface="DengXian" charset="0"/>
              </a:rPr>
              <a:t>Target Enclave</a:t>
            </a:r>
            <a:endParaRPr lang="ko-KR" altLang="en-US" sz="1833" b="1" dirty="0">
              <a:latin typeface="DengXian" charset="0"/>
              <a:ea typeface="DengXian" charset="0"/>
              <a:cs typeface="DengXian" charset="0"/>
            </a:endParaRPr>
          </a:p>
        </p:txBody>
      </p:sp>
      <p:sp>
        <p:nvSpPr>
          <p:cNvPr id="47" name="모서리가 둥근 직사각형 46"/>
          <p:cNvSpPr/>
          <p:nvPr/>
        </p:nvSpPr>
        <p:spPr>
          <a:xfrm>
            <a:off x="2843982" y="2650838"/>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667" b="1" dirty="0">
                <a:latin typeface="DengXian" charset="0"/>
                <a:ea typeface="DengXian" charset="0"/>
                <a:cs typeface="DengXian" charset="0"/>
              </a:rPr>
              <a:t>Quoting Enclave</a:t>
            </a:r>
            <a:endParaRPr lang="ko-KR" altLang="en-US" sz="1667" b="1" dirty="0">
              <a:latin typeface="DengXian" charset="0"/>
              <a:ea typeface="DengXian" charset="0"/>
              <a:cs typeface="DengXian" charset="0"/>
            </a:endParaRPr>
          </a:p>
        </p:txBody>
      </p:sp>
      <p:sp>
        <p:nvSpPr>
          <p:cNvPr id="49" name="모서리가 둥근 직사각형 48"/>
          <p:cNvSpPr/>
          <p:nvPr/>
        </p:nvSpPr>
        <p:spPr>
          <a:xfrm>
            <a:off x="6399372" y="1580522"/>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667" b="1" dirty="0">
                <a:latin typeface="DengXian" charset="0"/>
                <a:ea typeface="DengXian" charset="0"/>
                <a:cs typeface="DengXian" charset="0"/>
              </a:rPr>
              <a:t>Challenger Enclave</a:t>
            </a:r>
            <a:endParaRPr lang="ko-KR" altLang="en-US" sz="1667" b="1" dirty="0">
              <a:latin typeface="DengXian" charset="0"/>
              <a:ea typeface="DengXian" charset="0"/>
              <a:cs typeface="DengXian" charset="0"/>
            </a:endParaRPr>
          </a:p>
        </p:txBody>
      </p:sp>
      <p:sp>
        <p:nvSpPr>
          <p:cNvPr id="56" name="TextBox 55"/>
          <p:cNvSpPr txBox="1"/>
          <p:nvPr/>
        </p:nvSpPr>
        <p:spPr>
          <a:xfrm>
            <a:off x="1105798" y="2728315"/>
            <a:ext cx="1016625" cy="348878"/>
          </a:xfrm>
          <a:prstGeom prst="rect">
            <a:avLst/>
          </a:prstGeom>
          <a:noFill/>
        </p:spPr>
        <p:txBody>
          <a:bodyPr wrap="none" rtlCol="0">
            <a:spAutoFit/>
          </a:bodyPr>
          <a:lstStyle/>
          <a:p>
            <a:pPr algn="ctr"/>
            <a:r>
              <a:rPr lang="en-US" altLang="ko-KR" sz="1667" dirty="0">
                <a:latin typeface="DengXian" charset="0"/>
                <a:ea typeface="DengXian" charset="0"/>
                <a:cs typeface="DengXian" charset="0"/>
              </a:rPr>
              <a:t>SGX CPU</a:t>
            </a:r>
            <a:endParaRPr lang="ko-KR" altLang="en-US" sz="1667" dirty="0">
              <a:latin typeface="DengXian" charset="0"/>
              <a:ea typeface="DengXian" charset="0"/>
              <a:cs typeface="DengXian" charset="0"/>
            </a:endParaRPr>
          </a:p>
        </p:txBody>
      </p:sp>
      <p:sp>
        <p:nvSpPr>
          <p:cNvPr id="8" name="직사각형 7"/>
          <p:cNvSpPr/>
          <p:nvPr/>
        </p:nvSpPr>
        <p:spPr>
          <a:xfrm>
            <a:off x="1063233" y="1377330"/>
            <a:ext cx="3429000" cy="1951698"/>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latin typeface="DengXian" charset="0"/>
              <a:ea typeface="DengXian" charset="0"/>
              <a:cs typeface="DengXian" charset="0"/>
            </a:endParaRPr>
          </a:p>
        </p:txBody>
      </p:sp>
      <p:pic>
        <p:nvPicPr>
          <p:cNvPr id="66" name="Picture 4" descr="http://tssgreensboro.com/wp-content/uploads/2015/08/desktop_clipart-150x15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426" y="2986707"/>
            <a:ext cx="538108" cy="538108"/>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직사각형 67"/>
          <p:cNvSpPr/>
          <p:nvPr/>
        </p:nvSpPr>
        <p:spPr>
          <a:xfrm>
            <a:off x="6215863" y="1377330"/>
            <a:ext cx="1835455" cy="1951698"/>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latin typeface="DengXian" charset="0"/>
              <a:ea typeface="DengXian" charset="0"/>
              <a:cs typeface="DengXian" charset="0"/>
            </a:endParaRPr>
          </a:p>
        </p:txBody>
      </p:sp>
      <p:pic>
        <p:nvPicPr>
          <p:cNvPr id="67" name="Picture 4" descr="http://tssgreensboro.com/wp-content/uploads/2015/08/desktop_clipart-150x15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64844" y="2986707"/>
            <a:ext cx="538108" cy="538108"/>
          </a:xfrm>
          <a:prstGeom prst="rect">
            <a:avLst/>
          </a:prstGeom>
          <a:noFill/>
          <a:extLst>
            <a:ext uri="{909E8E84-426E-40dd-AFC4-6F175D3DCCD1}">
              <a14:hiddenFill xmlns:a14="http://schemas.microsoft.com/office/drawing/2010/main" xmlns="">
                <a:solidFill>
                  <a:srgbClr val="FFFFFF"/>
                </a:solidFill>
              </a14:hiddenFill>
            </a:ext>
          </a:extLst>
        </p:spPr>
      </p:pic>
      <p:sp>
        <p:nvSpPr>
          <p:cNvPr id="69" name="TextBox 68"/>
          <p:cNvSpPr txBox="1"/>
          <p:nvPr/>
        </p:nvSpPr>
        <p:spPr>
          <a:xfrm>
            <a:off x="6361201" y="981848"/>
            <a:ext cx="1707519" cy="400110"/>
          </a:xfrm>
          <a:prstGeom prst="rect">
            <a:avLst/>
          </a:prstGeom>
          <a:noFill/>
        </p:spPr>
        <p:txBody>
          <a:bodyPr wrap="none" rtlCol="0">
            <a:spAutoFit/>
          </a:bodyPr>
          <a:lstStyle/>
          <a:p>
            <a:r>
              <a:rPr lang="en-US" altLang="ko-KR" sz="2000">
                <a:latin typeface="DengXian" charset="0"/>
                <a:ea typeface="DengXian" charset="0"/>
                <a:cs typeface="DengXian" charset="0"/>
              </a:rPr>
              <a:t>Host platform</a:t>
            </a:r>
            <a:endParaRPr lang="en-US" altLang="ko-KR" sz="2000" dirty="0">
              <a:latin typeface="DengXian" charset="0"/>
              <a:ea typeface="DengXian" charset="0"/>
              <a:cs typeface="DengXian" charset="0"/>
            </a:endParaRPr>
          </a:p>
        </p:txBody>
      </p:sp>
      <p:sp>
        <p:nvSpPr>
          <p:cNvPr id="70" name="TextBox 69"/>
          <p:cNvSpPr txBox="1"/>
          <p:nvPr/>
        </p:nvSpPr>
        <p:spPr>
          <a:xfrm>
            <a:off x="1814650" y="981848"/>
            <a:ext cx="2052165" cy="400110"/>
          </a:xfrm>
          <a:prstGeom prst="rect">
            <a:avLst/>
          </a:prstGeom>
          <a:noFill/>
        </p:spPr>
        <p:txBody>
          <a:bodyPr wrap="none" rtlCol="0">
            <a:spAutoFit/>
          </a:bodyPr>
          <a:lstStyle/>
          <a:p>
            <a:r>
              <a:rPr lang="en-US" altLang="ko-KR" sz="2000" dirty="0">
                <a:latin typeface="DengXian" charset="0"/>
                <a:ea typeface="DengXian" charset="0"/>
                <a:cs typeface="DengXian" charset="0"/>
              </a:rPr>
              <a:t>Remote platform</a:t>
            </a:r>
          </a:p>
        </p:txBody>
      </p:sp>
      <p:pic>
        <p:nvPicPr>
          <p:cNvPr id="71" name="Picture 2" descr="https://encrypted-tbn1.gstatic.com/images?q=tbn:ANd9GcS5Jhe31P4apttL3XnCuTtr3hhw6V8jIu4IPVZ2RJi0Cg2PPD0bq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3663" y="2629114"/>
            <a:ext cx="541395" cy="541395"/>
          </a:xfrm>
          <a:prstGeom prst="rect">
            <a:avLst/>
          </a:prstGeom>
          <a:noFill/>
          <a:extLst>
            <a:ext uri="{909E8E84-426E-40dd-AFC4-6F175D3DCCD1}">
              <a14:hiddenFill xmlns:a14="http://schemas.microsoft.com/office/drawing/2010/main" xmlns="">
                <a:solidFill>
                  <a:srgbClr val="FFFFFF"/>
                </a:solidFill>
              </a14:hiddenFill>
            </a:ext>
          </a:extLst>
        </p:spPr>
      </p:pic>
      <p:sp>
        <p:nvSpPr>
          <p:cNvPr id="72" name="TextBox 71"/>
          <p:cNvSpPr txBox="1"/>
          <p:nvPr/>
        </p:nvSpPr>
        <p:spPr>
          <a:xfrm>
            <a:off x="6643986" y="2345101"/>
            <a:ext cx="1016625" cy="348878"/>
          </a:xfrm>
          <a:prstGeom prst="rect">
            <a:avLst/>
          </a:prstGeom>
          <a:noFill/>
        </p:spPr>
        <p:txBody>
          <a:bodyPr wrap="none" rtlCol="0">
            <a:spAutoFit/>
          </a:bodyPr>
          <a:lstStyle/>
          <a:p>
            <a:pPr algn="ctr"/>
            <a:r>
              <a:rPr lang="en-US" altLang="ko-KR" sz="1667" dirty="0">
                <a:latin typeface="DengXian" charset="0"/>
                <a:ea typeface="DengXian" charset="0"/>
                <a:cs typeface="DengXian" charset="0"/>
              </a:rPr>
              <a:t>SGX CPU</a:t>
            </a:r>
            <a:endParaRPr lang="ko-KR" altLang="en-US" sz="1667" dirty="0">
              <a:latin typeface="DengXian" charset="0"/>
              <a:ea typeface="DengXian" charset="0"/>
              <a:cs typeface="DengXian" charset="0"/>
            </a:endParaRPr>
          </a:p>
        </p:txBody>
      </p:sp>
      <p:pic>
        <p:nvPicPr>
          <p:cNvPr id="25" name="Picture 4" descr="http://icons.iconarchive.com/icons/aha-soft/security/256/ke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9758" y="2304158"/>
            <a:ext cx="310440" cy="310440"/>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4" descr="http://icons.iconarchive.com/icons/aha-soft/security/256/ke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44361" y="2716385"/>
            <a:ext cx="310440" cy="31044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8" name="그룹 27"/>
          <p:cNvGrpSpPr/>
          <p:nvPr/>
        </p:nvGrpSpPr>
        <p:grpSpPr>
          <a:xfrm>
            <a:off x="4312420" y="1381227"/>
            <a:ext cx="2086952" cy="348878"/>
            <a:chOff x="4260504" y="1766800"/>
            <a:chExt cx="2504342" cy="418653"/>
          </a:xfrm>
        </p:grpSpPr>
        <p:cxnSp>
          <p:nvCxnSpPr>
            <p:cNvPr id="12" name="직선 화살표 연결선 11"/>
            <p:cNvCxnSpPr/>
            <p:nvPr/>
          </p:nvCxnSpPr>
          <p:spPr>
            <a:xfrm flipH="1">
              <a:off x="4260504" y="2156604"/>
              <a:ext cx="2504342" cy="0"/>
            </a:xfrm>
            <a:prstGeom prst="straightConnector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911468" y="1766800"/>
              <a:ext cx="1369991"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1. Request</a:t>
              </a:r>
            </a:p>
          </p:txBody>
        </p:sp>
      </p:grpSp>
      <p:grpSp>
        <p:nvGrpSpPr>
          <p:cNvPr id="29" name="그룹 28"/>
          <p:cNvGrpSpPr/>
          <p:nvPr/>
        </p:nvGrpSpPr>
        <p:grpSpPr>
          <a:xfrm>
            <a:off x="1395144" y="1626577"/>
            <a:ext cx="1448838" cy="627417"/>
            <a:chOff x="759773" y="2061221"/>
            <a:chExt cx="1738605" cy="752900"/>
          </a:xfrm>
        </p:grpSpPr>
        <p:cxnSp>
          <p:nvCxnSpPr>
            <p:cNvPr id="14" name="직선 화살표 연결선 13"/>
            <p:cNvCxnSpPr>
              <a:stCxn id="6" idx="1"/>
            </p:cNvCxnSpPr>
            <p:nvPr/>
          </p:nvCxnSpPr>
          <p:spPr>
            <a:xfrm flipH="1">
              <a:off x="1362881" y="2244922"/>
              <a:ext cx="1135497" cy="569199"/>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59773" y="2061221"/>
              <a:ext cx="1556579" cy="726506"/>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2. Calculate </a:t>
              </a:r>
            </a:p>
            <a:p>
              <a:r>
                <a:rPr lang="en-US" altLang="ko-KR" sz="1667" dirty="0">
                  <a:solidFill>
                    <a:srgbClr val="0070C0"/>
                  </a:solidFill>
                  <a:latin typeface="DengXian" charset="0"/>
                  <a:ea typeface="DengXian" charset="0"/>
                  <a:cs typeface="DengXian" charset="0"/>
                </a:rPr>
                <a:t>    MAC</a:t>
              </a:r>
            </a:p>
          </p:txBody>
        </p:sp>
      </p:grpSp>
      <p:grpSp>
        <p:nvGrpSpPr>
          <p:cNvPr id="30" name="그룹 29"/>
          <p:cNvGrpSpPr/>
          <p:nvPr/>
        </p:nvGrpSpPr>
        <p:grpSpPr>
          <a:xfrm>
            <a:off x="3255787" y="2156518"/>
            <a:ext cx="1377300" cy="494320"/>
            <a:chOff x="3397981" y="2697151"/>
            <a:chExt cx="1652760" cy="593184"/>
          </a:xfrm>
        </p:grpSpPr>
        <p:sp>
          <p:nvSpPr>
            <p:cNvPr id="36" name="TextBox 35"/>
            <p:cNvSpPr txBox="1"/>
            <p:nvPr/>
          </p:nvSpPr>
          <p:spPr>
            <a:xfrm>
              <a:off x="3397981" y="2813755"/>
              <a:ext cx="1652760" cy="418654"/>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3. Send MAC</a:t>
              </a:r>
            </a:p>
          </p:txBody>
        </p:sp>
        <p:cxnSp>
          <p:nvCxnSpPr>
            <p:cNvPr id="37" name="직선 화살표 연결선 36"/>
            <p:cNvCxnSpPr/>
            <p:nvPr/>
          </p:nvCxnSpPr>
          <p:spPr>
            <a:xfrm>
              <a:off x="3413944" y="2697151"/>
              <a:ext cx="0" cy="593184"/>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2" name="그룹 31"/>
          <p:cNvGrpSpPr/>
          <p:nvPr/>
        </p:nvGrpSpPr>
        <p:grpSpPr>
          <a:xfrm>
            <a:off x="4312419" y="1857989"/>
            <a:ext cx="2086953" cy="1398724"/>
            <a:chOff x="4260503" y="2338916"/>
            <a:chExt cx="2504343" cy="1678468"/>
          </a:xfrm>
        </p:grpSpPr>
        <p:cxnSp>
          <p:nvCxnSpPr>
            <p:cNvPr id="18" name="꺾인 연결선 17"/>
            <p:cNvCxnSpPr>
              <a:stCxn id="47" idx="3"/>
              <a:endCxn id="49" idx="1"/>
            </p:cNvCxnSpPr>
            <p:nvPr/>
          </p:nvCxnSpPr>
          <p:spPr>
            <a:xfrm flipV="1">
              <a:off x="4260503" y="2338916"/>
              <a:ext cx="2504343" cy="1284380"/>
            </a:xfrm>
            <a:prstGeom prst="bentConnector3">
              <a:avLst>
                <a:gd name="adj1" fmla="val 50000"/>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467687" y="3598731"/>
              <a:ext cx="2127890"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6. Send signature</a:t>
              </a:r>
            </a:p>
          </p:txBody>
        </p:sp>
      </p:grpSp>
      <p:grpSp>
        <p:nvGrpSpPr>
          <p:cNvPr id="54" name="그룹 53"/>
          <p:cNvGrpSpPr/>
          <p:nvPr/>
        </p:nvGrpSpPr>
        <p:grpSpPr>
          <a:xfrm>
            <a:off x="2494437" y="1960653"/>
            <a:ext cx="829073" cy="374398"/>
            <a:chOff x="-1923602" y="1943320"/>
            <a:chExt cx="994887" cy="449277"/>
          </a:xfrm>
        </p:grpSpPr>
        <p:sp>
          <p:nvSpPr>
            <p:cNvPr id="55" name="직사각형 54"/>
            <p:cNvSpPr/>
            <p:nvPr/>
          </p:nvSpPr>
          <p:spPr>
            <a:xfrm>
              <a:off x="-1885470" y="1995172"/>
              <a:ext cx="678243" cy="353683"/>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2000" dirty="0">
                <a:solidFill>
                  <a:schemeClr val="tx1"/>
                </a:solidFill>
                <a:latin typeface="DengXian" charset="0"/>
                <a:ea typeface="DengXian" charset="0"/>
                <a:cs typeface="DengXian" charset="0"/>
              </a:endParaRPr>
            </a:p>
          </p:txBody>
        </p:sp>
        <p:sp>
          <p:nvSpPr>
            <p:cNvPr id="57" name="TextBox 56"/>
            <p:cNvSpPr txBox="1"/>
            <p:nvPr/>
          </p:nvSpPr>
          <p:spPr>
            <a:xfrm>
              <a:off x="-1923602" y="1943320"/>
              <a:ext cx="994887" cy="449277"/>
            </a:xfrm>
            <a:prstGeom prst="rect">
              <a:avLst/>
            </a:prstGeom>
            <a:solidFill>
              <a:srgbClr val="92D05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altLang="ko-KR" sz="1833" dirty="0">
                  <a:latin typeface="DengXian" charset="0"/>
                  <a:ea typeface="DengXian" charset="0"/>
                  <a:cs typeface="DengXian" charset="0"/>
                </a:rPr>
                <a:t>CMAC</a:t>
              </a:r>
              <a:endParaRPr lang="ko-KR" altLang="en-US" sz="1833" dirty="0">
                <a:latin typeface="DengXian" charset="0"/>
                <a:ea typeface="DengXian" charset="0"/>
                <a:cs typeface="DengXian" charset="0"/>
              </a:endParaRPr>
            </a:p>
          </p:txBody>
        </p:sp>
      </p:grpSp>
      <p:grpSp>
        <p:nvGrpSpPr>
          <p:cNvPr id="10" name="그룹 9"/>
          <p:cNvGrpSpPr/>
          <p:nvPr/>
        </p:nvGrpSpPr>
        <p:grpSpPr>
          <a:xfrm>
            <a:off x="2265424" y="1399713"/>
            <a:ext cx="897322" cy="480498"/>
            <a:chOff x="1950752" y="1788984"/>
            <a:chExt cx="1076786" cy="576597"/>
          </a:xfrm>
        </p:grpSpPr>
        <p:sp>
          <p:nvSpPr>
            <p:cNvPr id="51" name="세로로 말린 두루마리 모양 50"/>
            <p:cNvSpPr/>
            <p:nvPr/>
          </p:nvSpPr>
          <p:spPr>
            <a:xfrm>
              <a:off x="2565380" y="1868869"/>
              <a:ext cx="462158" cy="496712"/>
            </a:xfrm>
            <a:prstGeom prst="verticalScroll">
              <a:avLst/>
            </a:prstGeom>
            <a:solidFill>
              <a:schemeClr val="accent6">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1500" dirty="0">
                <a:latin typeface="DengXian" charset="0"/>
                <a:ea typeface="DengXian" charset="0"/>
                <a:cs typeface="DengXian" charset="0"/>
              </a:endParaRPr>
            </a:p>
          </p:txBody>
        </p:sp>
        <p:sp>
          <p:nvSpPr>
            <p:cNvPr id="20" name="TextBox 19"/>
            <p:cNvSpPr txBox="1"/>
            <p:nvPr/>
          </p:nvSpPr>
          <p:spPr>
            <a:xfrm>
              <a:off x="1950752" y="1788984"/>
              <a:ext cx="829458" cy="449277"/>
            </a:xfrm>
            <a:prstGeom prst="rect">
              <a:avLst/>
            </a:prstGeom>
            <a:noFill/>
          </p:spPr>
          <p:txBody>
            <a:bodyPr wrap="none" rtlCol="0">
              <a:spAutoFit/>
            </a:bodyPr>
            <a:lstStyle/>
            <a:p>
              <a:r>
                <a:rPr lang="en-US" altLang="ko-KR" sz="1833" dirty="0">
                  <a:latin typeface="DengXian" charset="0"/>
                  <a:ea typeface="DengXian" charset="0"/>
                  <a:cs typeface="DengXian" charset="0"/>
                </a:rPr>
                <a:t>Hash</a:t>
              </a:r>
            </a:p>
          </p:txBody>
        </p:sp>
      </p:grpSp>
      <p:grpSp>
        <p:nvGrpSpPr>
          <p:cNvPr id="58" name="그룹 57"/>
          <p:cNvGrpSpPr/>
          <p:nvPr/>
        </p:nvGrpSpPr>
        <p:grpSpPr>
          <a:xfrm>
            <a:off x="1675212" y="2628968"/>
            <a:ext cx="926857" cy="650396"/>
            <a:chOff x="2587098" y="2676216"/>
            <a:chExt cx="1112228" cy="780475"/>
          </a:xfrm>
        </p:grpSpPr>
        <p:sp>
          <p:nvSpPr>
            <p:cNvPr id="59" name="TextBox 58"/>
            <p:cNvSpPr txBox="1"/>
            <p:nvPr/>
          </p:nvSpPr>
          <p:spPr>
            <a:xfrm>
              <a:off x="2587098" y="3038038"/>
              <a:ext cx="1112228"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4. Verify</a:t>
              </a:r>
            </a:p>
          </p:txBody>
        </p:sp>
        <p:cxnSp>
          <p:nvCxnSpPr>
            <p:cNvPr id="60" name="직선 화살표 연결선 59"/>
            <p:cNvCxnSpPr/>
            <p:nvPr/>
          </p:nvCxnSpPr>
          <p:spPr>
            <a:xfrm>
              <a:off x="2863901" y="2676216"/>
              <a:ext cx="670055" cy="429288"/>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pic>
        <p:nvPicPr>
          <p:cNvPr id="1026" name="Picture 2" descr="http://agreementexpress.com/wp-content/uploads/2013/08/Digital-Signature-bl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9084" y="2786875"/>
            <a:ext cx="508950" cy="508950"/>
          </a:xfrm>
          <a:prstGeom prst="rect">
            <a:avLst/>
          </a:prstGeom>
          <a:noFill/>
          <a:extLst>
            <a:ext uri="{909E8E84-426E-40dd-AFC4-6F175D3DCCD1}">
              <a14:hiddenFill xmlns:a14="http://schemas.microsoft.com/office/drawing/2010/main" xmlns="">
                <a:solidFill>
                  <a:srgbClr val="FFFFFF"/>
                </a:solidFill>
              </a14:hiddenFill>
            </a:ext>
          </a:extLst>
        </p:spPr>
      </p:pic>
      <p:sp>
        <p:nvSpPr>
          <p:cNvPr id="46" name="TextBox 45"/>
          <p:cNvSpPr txBox="1"/>
          <p:nvPr/>
        </p:nvSpPr>
        <p:spPr>
          <a:xfrm>
            <a:off x="2666303" y="3283195"/>
            <a:ext cx="2840842" cy="348878"/>
          </a:xfrm>
          <a:prstGeom prst="rect">
            <a:avLst/>
          </a:prstGeom>
          <a:noFill/>
        </p:spPr>
        <p:txBody>
          <a:bodyPr wrap="none" rtlCol="0">
            <a:spAutoFit/>
          </a:bodyPr>
          <a:lstStyle/>
          <a:p>
            <a:pPr algn="ctr"/>
            <a:r>
              <a:rPr lang="en-US" altLang="ko-KR" sz="1667" dirty="0">
                <a:solidFill>
                  <a:srgbClr val="0070C0"/>
                </a:solidFill>
                <a:latin typeface="DengXian" charset="0"/>
                <a:ea typeface="DengXian" charset="0"/>
                <a:cs typeface="DengXian" charset="0"/>
              </a:rPr>
              <a:t>5. Sign with group key [EPID]</a:t>
            </a:r>
            <a:endParaRPr lang="ko-KR" altLang="en-US" sz="1667" dirty="0">
              <a:solidFill>
                <a:srgbClr val="0070C0"/>
              </a:solidFill>
              <a:latin typeface="DengXian" charset="0"/>
              <a:ea typeface="DengXian" charset="0"/>
              <a:cs typeface="DengXian" charset="0"/>
            </a:endParaRPr>
          </a:p>
        </p:txBody>
      </p:sp>
      <p:pic>
        <p:nvPicPr>
          <p:cNvPr id="48" name="Picture 2" descr="http://agreementexpress.com/wp-content/uploads/2013/08/Digital-Signature-bl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3155" y="2781169"/>
            <a:ext cx="508950" cy="508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751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42" presetClass="path" presetSubtype="0" accel="50000" decel="50000" fill="hold" nodeType="withEffect">
                                  <p:stCondLst>
                                    <p:cond delay="0"/>
                                  </p:stCondLst>
                                  <p:childTnLst>
                                    <p:animMotion origin="layout" path="M 1.94444E-6 4.44444E-6 L 1.94444E-6 0.17083 " pathEditMode="relative" rAng="0" ptsTypes="AA">
                                      <p:cBhvr>
                                        <p:cTn id="16" dur="1000" fill="hold"/>
                                        <p:tgtEl>
                                          <p:spTgt spid="54"/>
                                        </p:tgtEl>
                                        <p:attrNameLst>
                                          <p:attrName>ppt_x</p:attrName>
                                          <p:attrName>ppt_y</p:attrName>
                                        </p:attrNameLst>
                                      </p:cBhvr>
                                      <p:rCtr x="0" y="8542"/>
                                    </p:animMotion>
                                  </p:childTnLst>
                                </p:cTn>
                              </p:par>
                              <p:par>
                                <p:cTn id="17" presetID="42" presetClass="path" presetSubtype="0" accel="50000" decel="50000" fill="hold" nodeType="withEffect">
                                  <p:stCondLst>
                                    <p:cond delay="0"/>
                                  </p:stCondLst>
                                  <p:childTnLst>
                                    <p:animMotion origin="layout" path="M 3.61111E-6 4.44444E-6 L 3.61111E-6 0.1706 " pathEditMode="relative" rAng="0" ptsTypes="AA">
                                      <p:cBhvr>
                                        <p:cTn id="18" dur="1000" fill="hold"/>
                                        <p:tgtEl>
                                          <p:spTgt spid="10"/>
                                        </p:tgtEl>
                                        <p:attrNameLst>
                                          <p:attrName>ppt_x</p:attrName>
                                          <p:attrName>ppt_y</p:attrName>
                                        </p:attrNameLst>
                                      </p:cBhvr>
                                      <p:rCtr x="0" y="8519"/>
                                    </p:animMotion>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42" presetClass="path" presetSubtype="0" accel="50000" decel="50000" fill="hold" nodeType="withEffect">
                                  <p:stCondLst>
                                    <p:cond delay="0"/>
                                  </p:stCondLst>
                                  <p:childTnLst>
                                    <p:animMotion origin="layout" path="M 2.77778E-7 4.07407E-6 L 0.30087 -0.1713 " pathEditMode="relative" rAng="0" ptsTypes="AA">
                                      <p:cBhvr>
                                        <p:cTn id="34" dur="2000" fill="hold"/>
                                        <p:tgtEl>
                                          <p:spTgt spid="1026"/>
                                        </p:tgtEl>
                                        <p:attrNameLst>
                                          <p:attrName>ppt_x</p:attrName>
                                          <p:attrName>ppt_y</p:attrName>
                                        </p:attrNameLst>
                                      </p:cBhvr>
                                      <p:rCtr x="15035" y="-8565"/>
                                    </p:animMotion>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 Execution Flow</a:t>
            </a:r>
            <a:endParaRPr lang="zh-CN" altLang="en-US" dirty="0"/>
          </a:p>
        </p:txBody>
      </p:sp>
      <p:sp>
        <p:nvSpPr>
          <p:cNvPr id="3" name="内容占位符 2"/>
          <p:cNvSpPr>
            <a:spLocks noGrp="1"/>
          </p:cNvSpPr>
          <p:nvPr>
            <p:ph idx="1"/>
          </p:nvPr>
        </p:nvSpPr>
        <p:spPr>
          <a:xfrm>
            <a:off x="457200" y="1333501"/>
            <a:ext cx="4762872" cy="3771636"/>
          </a:xfrm>
        </p:spPr>
        <p:txBody>
          <a:bodyPr>
            <a:normAutofit fontScale="92500" lnSpcReduction="10000"/>
          </a:bodyPr>
          <a:lstStyle/>
          <a:p>
            <a:pPr>
              <a:buFont typeface="+mj-lt"/>
              <a:buAutoNum type="arabicPeriod"/>
            </a:pPr>
            <a:r>
              <a:rPr lang="en-US" altLang="zh-CN" sz="1800" dirty="0"/>
              <a:t>App built with trusted and untrusted parts</a:t>
            </a:r>
          </a:p>
          <a:p>
            <a:pPr>
              <a:buFont typeface="+mj-lt"/>
              <a:buAutoNum type="arabicPeriod"/>
            </a:pPr>
            <a:r>
              <a:rPr lang="en-US" altLang="zh-CN" sz="1800" dirty="0"/>
              <a:t>App runs &amp; creates the enclave which is placed in trusted memory</a:t>
            </a:r>
          </a:p>
          <a:p>
            <a:pPr>
              <a:buFont typeface="+mj-lt"/>
              <a:buAutoNum type="arabicPeriod"/>
            </a:pPr>
            <a:r>
              <a:rPr lang="en-US" altLang="zh-CN" sz="1800" dirty="0"/>
              <a:t>Trusted function is called, execution transitioned to the enclave</a:t>
            </a:r>
          </a:p>
          <a:p>
            <a:pPr>
              <a:buFont typeface="+mj-lt"/>
              <a:buAutoNum type="arabicPeriod"/>
            </a:pPr>
            <a:r>
              <a:rPr lang="en-US" altLang="zh-CN" sz="1800" dirty="0"/>
              <a:t>Enclave sees all process data in clear; external access to enclave data is denied</a:t>
            </a:r>
          </a:p>
          <a:p>
            <a:pPr>
              <a:buFont typeface="+mj-lt"/>
              <a:buAutoNum type="arabicPeriod"/>
            </a:pPr>
            <a:r>
              <a:rPr lang="en-US" altLang="zh-CN" sz="1800" dirty="0"/>
              <a:t>Trusted function returns; enclave data remains in trusted memory</a:t>
            </a:r>
          </a:p>
          <a:p>
            <a:pPr>
              <a:buFont typeface="+mj-lt"/>
              <a:buAutoNum type="arabicPeriod"/>
            </a:pPr>
            <a:r>
              <a:rPr lang="en-US" altLang="zh-CN" sz="1800" dirty="0"/>
              <a:t>Application continues normal execution</a:t>
            </a:r>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33</a:t>
            </a:fld>
            <a:endParaRPr lang="zh-CN" altLang="en-US"/>
          </a:p>
        </p:txBody>
      </p:sp>
      <p:pic>
        <p:nvPicPr>
          <p:cNvPr id="5" name="图片 4"/>
          <p:cNvPicPr>
            <a:picLocks noChangeAspect="1"/>
          </p:cNvPicPr>
          <p:nvPr/>
        </p:nvPicPr>
        <p:blipFill>
          <a:blip r:embed="rId2"/>
          <a:stretch>
            <a:fillRect/>
          </a:stretch>
        </p:blipFill>
        <p:spPr>
          <a:xfrm>
            <a:off x="5418402" y="1338726"/>
            <a:ext cx="3244403" cy="3593264"/>
          </a:xfrm>
          <a:prstGeom prst="rect">
            <a:avLst/>
          </a:prstGeom>
        </p:spPr>
      </p:pic>
    </p:spTree>
    <p:extLst>
      <p:ext uri="{BB962C8B-B14F-4D97-AF65-F5344CB8AC3E}">
        <p14:creationId xmlns:p14="http://schemas.microsoft.com/office/powerpoint/2010/main" val="4156297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Software Architectures of SGX</a:t>
            </a:r>
            <a:endParaRPr kumimoji="1" lang="zh-CN" altLang="en-US" dirty="0"/>
          </a:p>
        </p:txBody>
      </p:sp>
      <p:sp>
        <p:nvSpPr>
          <p:cNvPr id="40" name="矩形 39"/>
          <p:cNvSpPr/>
          <p:nvPr/>
        </p:nvSpPr>
        <p:spPr>
          <a:xfrm>
            <a:off x="4860361" y="1771766"/>
            <a:ext cx="1075253" cy="642208"/>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1" name="矩形 40"/>
          <p:cNvSpPr/>
          <p:nvPr/>
        </p:nvSpPr>
        <p:spPr>
          <a:xfrm>
            <a:off x="944890" y="1760585"/>
            <a:ext cx="1078118" cy="128395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2" name="矩形 41"/>
          <p:cNvSpPr/>
          <p:nvPr/>
        </p:nvSpPr>
        <p:spPr>
          <a:xfrm>
            <a:off x="2912414" y="1771765"/>
            <a:ext cx="1078120" cy="92841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Arial" panose="020B0604020202020204" pitchFamily="34" charset="0"/>
              <a:ea typeface="DengXian" charset="0"/>
              <a:cs typeface="Arial" panose="020B0604020202020204" pitchFamily="34" charset="0"/>
            </a:endParaRPr>
          </a:p>
        </p:txBody>
      </p:sp>
      <p:sp>
        <p:nvSpPr>
          <p:cNvPr id="43" name="矩形 42"/>
          <p:cNvSpPr/>
          <p:nvPr/>
        </p:nvSpPr>
        <p:spPr>
          <a:xfrm>
            <a:off x="848545" y="1637963"/>
            <a:ext cx="1266300"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44" name="矩形 43"/>
          <p:cNvSpPr/>
          <p:nvPr/>
        </p:nvSpPr>
        <p:spPr>
          <a:xfrm>
            <a:off x="827584"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45" name="文本框 44"/>
          <p:cNvSpPr txBox="1"/>
          <p:nvPr/>
        </p:nvSpPr>
        <p:spPr>
          <a:xfrm>
            <a:off x="931877" y="2449795"/>
            <a:ext cx="1078118"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LibOS</a:t>
            </a:r>
            <a:endParaRPr kumimoji="1" lang="en-US" altLang="zh-CN" sz="800" b="1" dirty="0">
              <a:solidFill>
                <a:prstClr val="black"/>
              </a:solidFill>
              <a:latin typeface="Arial" panose="020B0604020202020204" pitchFamily="34" charset="0"/>
              <a:ea typeface="DengXian" charset="0"/>
              <a:cs typeface="Arial" panose="020B0604020202020204" pitchFamily="34" charset="0"/>
            </a:endParaRPr>
          </a:p>
        </p:txBody>
      </p:sp>
      <p:cxnSp>
        <p:nvCxnSpPr>
          <p:cNvPr id="46" name="直线连接符 45"/>
          <p:cNvCxnSpPr/>
          <p:nvPr/>
        </p:nvCxnSpPr>
        <p:spPr>
          <a:xfrm>
            <a:off x="944890" y="2223566"/>
            <a:ext cx="1095990" cy="0"/>
          </a:xfrm>
          <a:prstGeom prst="line">
            <a:avLst/>
          </a:prstGeom>
          <a:noFill/>
          <a:ln w="6350" cap="flat" cmpd="sng" algn="ctr">
            <a:solidFill>
              <a:srgbClr val="C00000"/>
            </a:solidFill>
            <a:prstDash val="dash"/>
            <a:miter lim="800000"/>
          </a:ln>
          <a:effectLst/>
        </p:spPr>
      </p:cxnSp>
      <p:sp>
        <p:nvSpPr>
          <p:cNvPr id="47" name="文本框 46"/>
          <p:cNvSpPr txBox="1"/>
          <p:nvPr/>
        </p:nvSpPr>
        <p:spPr>
          <a:xfrm>
            <a:off x="944889" y="1855052"/>
            <a:ext cx="1064362"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48" name="文本框 47"/>
          <p:cNvSpPr txBox="1"/>
          <p:nvPr/>
        </p:nvSpPr>
        <p:spPr>
          <a:xfrm>
            <a:off x="848545" y="1201316"/>
            <a:ext cx="1265744" cy="297454"/>
          </a:xfrm>
          <a:prstGeom prst="rect">
            <a:avLst/>
          </a:prstGeom>
          <a:noFill/>
        </p:spPr>
        <p:txBody>
          <a:bodyPr wrap="square" rtlCol="0">
            <a:spAutoFit/>
          </a:bodyPr>
          <a:lstStyle/>
          <a:p>
            <a:pPr algn="ctr"/>
            <a:r>
              <a:rPr kumimoji="1" lang="en-US" altLang="zh-CN" sz="1333" dirty="0" err="1">
                <a:solidFill>
                  <a:prstClr val="black"/>
                </a:solidFill>
                <a:latin typeface="Arial" panose="020B0604020202020204" pitchFamily="34" charset="0"/>
                <a:ea typeface="DengXian" charset="0"/>
                <a:cs typeface="Arial" panose="020B0604020202020204" pitchFamily="34" charset="0"/>
              </a:rPr>
              <a:t>LibOS</a:t>
            </a:r>
            <a:endParaRPr kumimoji="1" lang="zh-CN" altLang="en-US" sz="1333" dirty="0">
              <a:solidFill>
                <a:prstClr val="black"/>
              </a:solidFill>
              <a:latin typeface="Arial" panose="020B0604020202020204" pitchFamily="34" charset="0"/>
              <a:ea typeface="DengXian" charset="0"/>
              <a:cs typeface="Arial" panose="020B0604020202020204" pitchFamily="34" charset="0"/>
            </a:endParaRPr>
          </a:p>
        </p:txBody>
      </p:sp>
      <p:sp>
        <p:nvSpPr>
          <p:cNvPr id="49" name="文本框 48"/>
          <p:cNvSpPr txBox="1"/>
          <p:nvPr/>
        </p:nvSpPr>
        <p:spPr>
          <a:xfrm>
            <a:off x="2808112" y="1202625"/>
            <a:ext cx="1287263"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Container</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50" name="文本框 49"/>
          <p:cNvSpPr txBox="1"/>
          <p:nvPr/>
        </p:nvSpPr>
        <p:spPr>
          <a:xfrm>
            <a:off x="827584" y="3086932"/>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1" name="矩形 50"/>
          <p:cNvSpPr/>
          <p:nvPr/>
        </p:nvSpPr>
        <p:spPr>
          <a:xfrm>
            <a:off x="2816069"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52" name="文本框 51"/>
          <p:cNvSpPr txBox="1"/>
          <p:nvPr/>
        </p:nvSpPr>
        <p:spPr>
          <a:xfrm>
            <a:off x="2912413" y="2362943"/>
            <a:ext cx="1095991"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LibC</a:t>
            </a:r>
            <a:endParaRPr kumimoji="1" lang="en-US" altLang="zh-CN" sz="800" b="1" dirty="0">
              <a:solidFill>
                <a:prstClr val="black"/>
              </a:solidFill>
              <a:latin typeface="Arial" panose="020B0604020202020204" pitchFamily="34" charset="0"/>
              <a:ea typeface="DengXian" charset="0"/>
              <a:cs typeface="Arial" panose="020B0604020202020204" pitchFamily="34" charset="0"/>
            </a:endParaRPr>
          </a:p>
        </p:txBody>
      </p:sp>
      <p:cxnSp>
        <p:nvCxnSpPr>
          <p:cNvPr id="53" name="直线连接符 52"/>
          <p:cNvCxnSpPr/>
          <p:nvPr/>
        </p:nvCxnSpPr>
        <p:spPr>
          <a:xfrm>
            <a:off x="2912414" y="2234746"/>
            <a:ext cx="1078120" cy="1226"/>
          </a:xfrm>
          <a:prstGeom prst="line">
            <a:avLst/>
          </a:prstGeom>
          <a:noFill/>
          <a:ln w="6350" cap="flat" cmpd="sng" algn="ctr">
            <a:solidFill>
              <a:srgbClr val="7030A0"/>
            </a:solidFill>
            <a:prstDash val="dash"/>
            <a:miter lim="800000"/>
          </a:ln>
          <a:effectLst/>
        </p:spPr>
      </p:cxnSp>
      <p:sp>
        <p:nvSpPr>
          <p:cNvPr id="54" name="文本框 53"/>
          <p:cNvSpPr txBox="1"/>
          <p:nvPr/>
        </p:nvSpPr>
        <p:spPr>
          <a:xfrm>
            <a:off x="2912413" y="1866232"/>
            <a:ext cx="1064362"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5" name="文本框 54"/>
          <p:cNvSpPr txBox="1"/>
          <p:nvPr/>
        </p:nvSpPr>
        <p:spPr>
          <a:xfrm>
            <a:off x="4857492" y="2205163"/>
            <a:ext cx="1078121" cy="215444"/>
          </a:xfrm>
          <a:prstGeom prst="rect">
            <a:avLst/>
          </a:prstGeom>
          <a:noFill/>
        </p:spPr>
        <p:txBody>
          <a:bodyPr wrap="square" rtlCol="0">
            <a:spAutoFit/>
          </a:bodyPr>
          <a:lstStyle/>
          <a:p>
            <a:pPr algn="ctr"/>
            <a:r>
              <a:rPr kumimoji="1" lang="en-US" altLang="zh-CN" sz="800" b="1" dirty="0" err="1">
                <a:solidFill>
                  <a:prstClr val="black"/>
                </a:solidFill>
                <a:latin typeface="Arial" panose="020B0604020202020204" pitchFamily="34" charset="0"/>
                <a:ea typeface="DengXian" charset="0"/>
                <a:cs typeface="Arial" panose="020B0604020202020204" pitchFamily="34" charset="0"/>
              </a:rPr>
              <a:t>LibC</a:t>
            </a:r>
            <a:r>
              <a:rPr kumimoji="1" lang="en-US" altLang="zh-CN" sz="800" b="1" dirty="0">
                <a:solidFill>
                  <a:prstClr val="black"/>
                </a:solidFill>
                <a:latin typeface="Arial" panose="020B0604020202020204" pitchFamily="34" charset="0"/>
                <a:ea typeface="DengXian" charset="0"/>
                <a:cs typeface="Arial" panose="020B0604020202020204" pitchFamily="34" charset="0"/>
              </a:rPr>
              <a:t> interface</a:t>
            </a:r>
          </a:p>
        </p:txBody>
      </p:sp>
      <p:cxnSp>
        <p:nvCxnSpPr>
          <p:cNvPr id="56" name="直线连接符 55"/>
          <p:cNvCxnSpPr/>
          <p:nvPr/>
        </p:nvCxnSpPr>
        <p:spPr>
          <a:xfrm>
            <a:off x="4860361" y="2204397"/>
            <a:ext cx="1075252" cy="0"/>
          </a:xfrm>
          <a:prstGeom prst="line">
            <a:avLst/>
          </a:prstGeom>
          <a:noFill/>
          <a:ln w="6350" cap="flat" cmpd="sng" algn="ctr">
            <a:solidFill>
              <a:srgbClr val="7030A0"/>
            </a:solidFill>
            <a:prstDash val="dash"/>
            <a:miter lim="800000"/>
          </a:ln>
          <a:effectLst/>
        </p:spPr>
      </p:cxnSp>
      <p:sp>
        <p:nvSpPr>
          <p:cNvPr id="57" name="文本框 56"/>
          <p:cNvSpPr txBox="1"/>
          <p:nvPr/>
        </p:nvSpPr>
        <p:spPr>
          <a:xfrm>
            <a:off x="4855297" y="1835884"/>
            <a:ext cx="1069426"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APP</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58" name="文本框 57"/>
          <p:cNvSpPr txBox="1"/>
          <p:nvPr/>
        </p:nvSpPr>
        <p:spPr>
          <a:xfrm>
            <a:off x="475319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Application</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59" name="文本框 58"/>
          <p:cNvSpPr txBox="1"/>
          <p:nvPr/>
        </p:nvSpPr>
        <p:spPr>
          <a:xfrm>
            <a:off x="2795108"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60" name="矩形 59"/>
          <p:cNvSpPr/>
          <p:nvPr/>
        </p:nvSpPr>
        <p:spPr>
          <a:xfrm>
            <a:off x="2912413"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1" name="矩形 60"/>
          <p:cNvSpPr/>
          <p:nvPr/>
        </p:nvSpPr>
        <p:spPr>
          <a:xfrm>
            <a:off x="485529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Arial" panose="020B0604020202020204" pitchFamily="34" charset="0"/>
                <a:ea typeface="DengXian" charset="0"/>
                <a:cs typeface="Arial" panose="020B0604020202020204" pitchFamily="34" charset="0"/>
              </a:rPr>
              <a:t>Libc</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2" name="矩形 61"/>
          <p:cNvSpPr/>
          <p:nvPr/>
        </p:nvSpPr>
        <p:spPr>
          <a:xfrm>
            <a:off x="2808113"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3" name="矩形 62"/>
          <p:cNvSpPr/>
          <p:nvPr/>
        </p:nvSpPr>
        <p:spPr>
          <a:xfrm>
            <a:off x="476114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4" name="文本框 63"/>
          <p:cNvSpPr txBox="1"/>
          <p:nvPr/>
        </p:nvSpPr>
        <p:spPr>
          <a:xfrm>
            <a:off x="474018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65" name="矩形 64"/>
          <p:cNvSpPr/>
          <p:nvPr/>
        </p:nvSpPr>
        <p:spPr>
          <a:xfrm>
            <a:off x="485749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6" name="矩形 65"/>
          <p:cNvSpPr/>
          <p:nvPr/>
        </p:nvSpPr>
        <p:spPr>
          <a:xfrm>
            <a:off x="475319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7" name="文本框 66"/>
          <p:cNvSpPr txBox="1"/>
          <p:nvPr/>
        </p:nvSpPr>
        <p:spPr>
          <a:xfrm>
            <a:off x="674112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Arial" panose="020B0604020202020204" pitchFamily="34" charset="0"/>
                <a:ea typeface="DengXian" charset="0"/>
                <a:cs typeface="Arial" panose="020B0604020202020204" pitchFamily="34" charset="0"/>
              </a:rPr>
              <a:t>Code Snippet</a:t>
            </a:r>
            <a:endParaRPr lang="zh-CN" altLang="en-US" sz="1333" kern="0" dirty="0">
              <a:solidFill>
                <a:prstClr val="black"/>
              </a:solidFill>
              <a:latin typeface="Arial" panose="020B0604020202020204" pitchFamily="34" charset="0"/>
              <a:ea typeface="DengXian" charset="0"/>
              <a:cs typeface="Arial" panose="020B0604020202020204" pitchFamily="34" charset="0"/>
            </a:endParaRPr>
          </a:p>
        </p:txBody>
      </p:sp>
      <p:sp>
        <p:nvSpPr>
          <p:cNvPr id="68" name="矩形 67"/>
          <p:cNvSpPr/>
          <p:nvPr/>
        </p:nvSpPr>
        <p:spPr>
          <a:xfrm>
            <a:off x="684322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Arial" panose="020B0604020202020204" pitchFamily="34" charset="0"/>
                <a:ea typeface="DengXian" charset="0"/>
                <a:cs typeface="Arial" panose="020B0604020202020204" pitchFamily="34" charset="0"/>
              </a:rPr>
              <a:t>Libc</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69" name="矩形 68"/>
          <p:cNvSpPr/>
          <p:nvPr/>
        </p:nvSpPr>
        <p:spPr>
          <a:xfrm>
            <a:off x="674907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0" name="文本框 69"/>
          <p:cNvSpPr txBox="1"/>
          <p:nvPr/>
        </p:nvSpPr>
        <p:spPr>
          <a:xfrm>
            <a:off x="672811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Arial" panose="020B0604020202020204" pitchFamily="34" charset="0"/>
                <a:ea typeface="DengXian" charset="0"/>
                <a:cs typeface="Arial" panose="020B0604020202020204" pitchFamily="34" charset="0"/>
              </a:rPr>
              <a:t>Virtual Machine</a:t>
            </a:r>
            <a:endParaRPr kumimoji="1" lang="zh-CN" altLang="en-US" sz="800" b="1" dirty="0">
              <a:solidFill>
                <a:prstClr val="black"/>
              </a:solidFill>
              <a:latin typeface="Arial" panose="020B0604020202020204" pitchFamily="34" charset="0"/>
              <a:ea typeface="DengXian" charset="0"/>
              <a:cs typeface="Arial" panose="020B0604020202020204" pitchFamily="34" charset="0"/>
            </a:endParaRPr>
          </a:p>
        </p:txBody>
      </p:sp>
      <p:sp>
        <p:nvSpPr>
          <p:cNvPr id="71" name="矩形 70"/>
          <p:cNvSpPr/>
          <p:nvPr/>
        </p:nvSpPr>
        <p:spPr>
          <a:xfrm>
            <a:off x="684542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OS</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2" name="矩形 71"/>
          <p:cNvSpPr/>
          <p:nvPr/>
        </p:nvSpPr>
        <p:spPr>
          <a:xfrm>
            <a:off x="674112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Hypervisor</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3" name="矩形 72"/>
          <p:cNvSpPr/>
          <p:nvPr/>
        </p:nvSpPr>
        <p:spPr>
          <a:xfrm>
            <a:off x="6843226" y="2149984"/>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Arial" panose="020B0604020202020204" pitchFamily="34" charset="0"/>
                <a:ea typeface="DengXian" charset="0"/>
                <a:cs typeface="Arial" panose="020B0604020202020204" pitchFamily="34" charset="0"/>
              </a:rPr>
              <a:t>APP untrusted part</a:t>
            </a:r>
            <a:endParaRPr kumimoji="1" lang="zh-CN" altLang="en-US" sz="800" b="1" kern="0" dirty="0">
              <a:solidFill>
                <a:prstClr val="white"/>
              </a:solidFill>
              <a:latin typeface="Arial" panose="020B0604020202020204" pitchFamily="34" charset="0"/>
              <a:ea typeface="DengXian" charset="0"/>
              <a:cs typeface="Arial" panose="020B0604020202020204" pitchFamily="34" charset="0"/>
            </a:endParaRPr>
          </a:p>
        </p:txBody>
      </p:sp>
      <p:sp>
        <p:nvSpPr>
          <p:cNvPr id="74" name="文本框 73"/>
          <p:cNvSpPr txBox="1"/>
          <p:nvPr/>
        </p:nvSpPr>
        <p:spPr>
          <a:xfrm>
            <a:off x="6839975" y="1760585"/>
            <a:ext cx="1083568" cy="334436"/>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defPPr>
              <a:defRPr lang="zh-CN"/>
            </a:defPPr>
            <a:lvl1pPr algn="ctr">
              <a:defRPr kumimoji="1" sz="1200">
                <a:solidFill>
                  <a:schemeClr val="lt1"/>
                </a:solidFill>
                <a:latin typeface="微软雅黑 Light" panose="020B0502040204020203" pitchFamily="34" charset="-122"/>
                <a:ea typeface="微软雅黑 Light" panose="020B0502040204020203"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61970">
              <a:defRPr/>
            </a:pPr>
            <a:r>
              <a:rPr lang="en-US" altLang="zh-CN" sz="800" b="1" kern="0" dirty="0">
                <a:solidFill>
                  <a:prstClr val="black"/>
                </a:solidFill>
                <a:latin typeface="Arial" panose="020B0604020202020204" pitchFamily="34" charset="0"/>
                <a:ea typeface="DengXian" charset="0"/>
                <a:cs typeface="Arial" panose="020B0604020202020204" pitchFamily="34" charset="0"/>
              </a:rPr>
              <a:t>APP trusted part</a:t>
            </a:r>
            <a:endParaRPr lang="zh-CN" altLang="en-US" sz="800" b="1" kern="0" dirty="0">
              <a:solidFill>
                <a:prstClr val="black"/>
              </a:solidFill>
              <a:latin typeface="Arial" panose="020B0604020202020204" pitchFamily="34" charset="0"/>
              <a:ea typeface="DengXian" charset="0"/>
              <a:cs typeface="Arial" panose="020B0604020202020204" pitchFamily="34" charset="0"/>
            </a:endParaRPr>
          </a:p>
        </p:txBody>
      </p:sp>
      <p:graphicFrame>
        <p:nvGraphicFramePr>
          <p:cNvPr id="77" name="表格 76"/>
          <p:cNvGraphicFramePr>
            <a:graphicFrameLocks noGrp="1"/>
          </p:cNvGraphicFramePr>
          <p:nvPr/>
        </p:nvGraphicFramePr>
        <p:xfrm>
          <a:off x="827582" y="4146908"/>
          <a:ext cx="7200245" cy="1302880"/>
        </p:xfrm>
        <a:graphic>
          <a:graphicData uri="http://schemas.openxmlformats.org/drawingml/2006/table">
            <a:tbl>
              <a:tblPr firstRow="1" bandRow="1"/>
              <a:tblGrid>
                <a:gridCol w="1414327">
                  <a:extLst>
                    <a:ext uri="{9D8B030D-6E8A-4147-A177-3AD203B41FA5}">
                      <a16:colId xmlns:a16="http://schemas.microsoft.com/office/drawing/2014/main" val="20000"/>
                    </a:ext>
                  </a:extLst>
                </a:gridCol>
                <a:gridCol w="1008047">
                  <a:extLst>
                    <a:ext uri="{9D8B030D-6E8A-4147-A177-3AD203B41FA5}">
                      <a16:colId xmlns:a16="http://schemas.microsoft.com/office/drawing/2014/main" val="20001"/>
                    </a:ext>
                  </a:extLst>
                </a:gridCol>
                <a:gridCol w="1211187">
                  <a:extLst>
                    <a:ext uri="{9D8B030D-6E8A-4147-A177-3AD203B41FA5}">
                      <a16:colId xmlns:a16="http://schemas.microsoft.com/office/drawing/2014/main" val="20002"/>
                    </a:ext>
                  </a:extLst>
                </a:gridCol>
                <a:gridCol w="1211187">
                  <a:extLst>
                    <a:ext uri="{9D8B030D-6E8A-4147-A177-3AD203B41FA5}">
                      <a16:colId xmlns:a16="http://schemas.microsoft.com/office/drawing/2014/main" val="20003"/>
                    </a:ext>
                  </a:extLst>
                </a:gridCol>
                <a:gridCol w="1211187">
                  <a:extLst>
                    <a:ext uri="{9D8B030D-6E8A-4147-A177-3AD203B41FA5}">
                      <a16:colId xmlns:a16="http://schemas.microsoft.com/office/drawing/2014/main" val="20004"/>
                    </a:ext>
                  </a:extLst>
                </a:gridCol>
                <a:gridCol w="1144310">
                  <a:extLst>
                    <a:ext uri="{9D8B030D-6E8A-4147-A177-3AD203B41FA5}">
                      <a16:colId xmlns:a16="http://schemas.microsoft.com/office/drawing/2014/main" val="20005"/>
                    </a:ext>
                  </a:extLst>
                </a:gridCol>
              </a:tblGrid>
              <a:tr h="260576">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endParaRPr lang="zh-CN" altLang="en-US" sz="1100" b="1"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Compatibility</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TCB Size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Ocall</a:t>
                      </a:r>
                      <a:r>
                        <a:rPr lang="en-US" altLang="zh-CN" sz="1100" b="0" i="0" dirty="0">
                          <a:latin typeface="等线" panose="02010600030101010101" pitchFamily="2" charset="-122"/>
                          <a:ea typeface="等线" panose="02010600030101010101" pitchFamily="2" charset="-122"/>
                          <a:cs typeface="Microsoft YaHei" charset="0"/>
                        </a:rPr>
                        <a:t> </a:t>
                      </a:r>
                      <a:r>
                        <a:rPr lang="en-US" altLang="zh-CN" sz="1100" b="0" i="0" dirty="0" err="1">
                          <a:latin typeface="等线" panose="02010600030101010101" pitchFamily="2" charset="-122"/>
                          <a:ea typeface="等线" panose="02010600030101010101" pitchFamily="2" charset="-122"/>
                          <a:cs typeface="Microsoft YaHei" charset="0"/>
                        </a:rPr>
                        <a:t>Num</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Attack Surface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Protect 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LibOS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chemeClr val="accent6"/>
                          </a:solidFill>
                          <a:latin typeface="等线" panose="02010600030101010101" pitchFamily="2" charset="-122"/>
                          <a:ea typeface="等线" panose="02010600030101010101" pitchFamily="2" charset="-122"/>
                          <a:cs typeface="Microsoft YaHei" charset="0"/>
                        </a:rPr>
                        <a:t>Part</a:t>
                      </a:r>
                      <a:endParaRPr lang="zh-CN" altLang="en-US" sz="1100" b="0" i="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Container</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Application</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Many</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Code Snippet</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09346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AEF64B5-FBBE-0F4E-B1FC-178ED4955D1F}"/>
              </a:ext>
            </a:extLst>
          </p:cNvPr>
          <p:cNvSpPr>
            <a:spLocks noGrp="1"/>
          </p:cNvSpPr>
          <p:nvPr>
            <p:ph type="title"/>
          </p:nvPr>
        </p:nvSpPr>
        <p:spPr/>
        <p:txBody>
          <a:bodyPr>
            <a:normAutofit fontScale="90000"/>
          </a:bodyPr>
          <a:lstStyle/>
          <a:p>
            <a:r>
              <a:rPr lang="en-US" altLang="zh-CN" dirty="0"/>
              <a:t>Case</a:t>
            </a:r>
            <a:r>
              <a:rPr lang="zh-CN" altLang="en-US" dirty="0"/>
              <a:t> </a:t>
            </a:r>
            <a:r>
              <a:rPr lang="en-US" altLang="zh-CN" dirty="0"/>
              <a:t>Study:</a:t>
            </a:r>
            <a:r>
              <a:rPr lang="zh-CN" altLang="en-US" dirty="0"/>
              <a:t> </a:t>
            </a:r>
            <a:r>
              <a:rPr lang="en-US" altLang="zh-CN" dirty="0"/>
              <a:t>ARM</a:t>
            </a:r>
            <a:r>
              <a:rPr lang="zh-CN" altLang="en-US" dirty="0"/>
              <a:t> </a:t>
            </a:r>
            <a:r>
              <a:rPr lang="en-US" altLang="zh-CN" dirty="0" err="1"/>
              <a:t>TrustZone</a:t>
            </a:r>
            <a:endParaRPr lang="zh-CN" altLang="en-US" dirty="0"/>
          </a:p>
        </p:txBody>
      </p:sp>
      <p:sp>
        <p:nvSpPr>
          <p:cNvPr id="5" name="文本占位符 4">
            <a:extLst>
              <a:ext uri="{FF2B5EF4-FFF2-40B4-BE49-F238E27FC236}">
                <a16:creationId xmlns:a16="http://schemas.microsoft.com/office/drawing/2014/main" id="{6732382C-165E-8948-A0D2-15623DA5D6B2}"/>
              </a:ext>
            </a:extLst>
          </p:cNvPr>
          <p:cNvSpPr>
            <a:spLocks noGrp="1"/>
          </p:cNvSpPr>
          <p:nvPr>
            <p:ph type="body" idx="1"/>
          </p:nvPr>
        </p:nvSpPr>
        <p:spPr/>
        <p:txBody>
          <a:bodyPr/>
          <a:lstStyle/>
          <a:p>
            <a:r>
              <a:rPr lang="en-US" altLang="zh-CN" dirty="0"/>
              <a:t>By</a:t>
            </a:r>
            <a:r>
              <a:rPr lang="zh-CN" altLang="en-US" dirty="0"/>
              <a:t> </a:t>
            </a:r>
            <a:r>
              <a:rPr lang="en-US" altLang="zh-CN" dirty="0"/>
              <a:t>hardware,</a:t>
            </a:r>
            <a:r>
              <a:rPr lang="zh-CN" altLang="en-US" dirty="0"/>
              <a:t> </a:t>
            </a:r>
            <a:r>
              <a:rPr lang="en-US" altLang="zh-CN" dirty="0"/>
              <a:t>system-control,</a:t>
            </a:r>
            <a:r>
              <a:rPr lang="zh-CN" altLang="en-US" dirty="0"/>
              <a:t> </a:t>
            </a:r>
            <a:r>
              <a:rPr lang="en-US" altLang="zh-CN" dirty="0"/>
              <a:t>system-level</a:t>
            </a:r>
            <a:endParaRPr lang="zh-CN" altLang="en-US" dirty="0"/>
          </a:p>
        </p:txBody>
      </p:sp>
    </p:spTree>
    <p:extLst>
      <p:ext uri="{BB962C8B-B14F-4D97-AF65-F5344CB8AC3E}">
        <p14:creationId xmlns:p14="http://schemas.microsoft.com/office/powerpoint/2010/main" val="165324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0743D-09D2-EB4D-B711-2076F127F6B0}"/>
              </a:ext>
            </a:extLst>
          </p:cNvPr>
          <p:cNvSpPr>
            <a:spLocks noGrp="1"/>
          </p:cNvSpPr>
          <p:nvPr>
            <p:ph type="title"/>
          </p:nvPr>
        </p:nvSpPr>
        <p:spPr/>
        <p:txBody>
          <a:bodyPr>
            <a:normAutofit/>
          </a:bodyPr>
          <a:lstStyle/>
          <a:p>
            <a:r>
              <a:rPr lang="en-US" altLang="zh-CN" dirty="0"/>
              <a:t>ARM</a:t>
            </a:r>
            <a:r>
              <a:rPr lang="zh-CN" altLang="en-US" dirty="0"/>
              <a:t> </a:t>
            </a:r>
            <a:r>
              <a:rPr lang="en-US" altLang="zh-CN" dirty="0" err="1"/>
              <a:t>TrustZone</a:t>
            </a:r>
            <a:endParaRPr kumimoji="1" lang="zh-CN" altLang="en-US" dirty="0"/>
          </a:p>
        </p:txBody>
      </p:sp>
      <p:sp>
        <p:nvSpPr>
          <p:cNvPr id="3" name="内容占位符 2">
            <a:extLst>
              <a:ext uri="{FF2B5EF4-FFF2-40B4-BE49-F238E27FC236}">
                <a16:creationId xmlns:a16="http://schemas.microsoft.com/office/drawing/2014/main" id="{753C9225-783C-544C-8C82-9CE98DFBDF69}"/>
              </a:ext>
            </a:extLst>
          </p:cNvPr>
          <p:cNvSpPr>
            <a:spLocks noGrp="1"/>
          </p:cNvSpPr>
          <p:nvPr>
            <p:ph idx="1"/>
          </p:nvPr>
        </p:nvSpPr>
        <p:spPr>
          <a:xfrm>
            <a:off x="457200" y="1485901"/>
            <a:ext cx="8229600" cy="3704658"/>
          </a:xfrm>
        </p:spPr>
        <p:txBody>
          <a:bodyPr>
            <a:normAutofit fontScale="77500" lnSpcReduction="20000"/>
          </a:bodyPr>
          <a:lstStyle/>
          <a:p>
            <a:pPr>
              <a:lnSpc>
                <a:spcPct val="134000"/>
              </a:lnSpc>
            </a:pPr>
            <a:r>
              <a:rPr kumimoji="1" lang="en" altLang="zh-CN" dirty="0"/>
              <a:t>Widely deployed </a:t>
            </a:r>
            <a:r>
              <a:rPr kumimoji="1" lang="en-US" altLang="zh-CN" dirty="0"/>
              <a:t>on</a:t>
            </a:r>
            <a:r>
              <a:rPr kumimoji="1" lang="en" altLang="zh-CN" dirty="0"/>
              <a:t> mobile devices</a:t>
            </a:r>
          </a:p>
          <a:p>
            <a:pPr lvl="1">
              <a:lnSpc>
                <a:spcPct val="134000"/>
              </a:lnSpc>
            </a:pPr>
            <a:r>
              <a:rPr kumimoji="1" lang="en" altLang="zh-CN" dirty="0"/>
              <a:t>Every Android device must deploy TEE</a:t>
            </a:r>
          </a:p>
          <a:p>
            <a:pPr lvl="1">
              <a:lnSpc>
                <a:spcPct val="134000"/>
              </a:lnSpc>
            </a:pPr>
            <a:r>
              <a:rPr kumimoji="1" lang="en" altLang="zh-CN" dirty="0"/>
              <a:t>Mostly based on ARM </a:t>
            </a:r>
            <a:r>
              <a:rPr kumimoji="1" lang="en" altLang="zh-CN" dirty="0" err="1"/>
              <a:t>TrustZone</a:t>
            </a:r>
            <a:endParaRPr kumimoji="1" lang="en" altLang="zh-CN" dirty="0"/>
          </a:p>
          <a:p>
            <a:pPr>
              <a:lnSpc>
                <a:spcPct val="134000"/>
              </a:lnSpc>
            </a:pPr>
            <a:r>
              <a:rPr kumimoji="1" lang="en" altLang="zh-CN" dirty="0"/>
              <a:t>An </a:t>
            </a:r>
            <a:r>
              <a:rPr kumimoji="1" lang="en" altLang="zh-CN" i="1" dirty="0">
                <a:solidFill>
                  <a:srgbClr val="C64D2D"/>
                </a:solidFill>
              </a:rPr>
              <a:t>isolated</a:t>
            </a:r>
            <a:r>
              <a:rPr kumimoji="1" lang="en" altLang="zh-CN" dirty="0"/>
              <a:t> &amp; </a:t>
            </a:r>
            <a:r>
              <a:rPr kumimoji="1" lang="en" altLang="zh-CN" i="1" dirty="0">
                <a:solidFill>
                  <a:srgbClr val="C64D2D"/>
                </a:solidFill>
              </a:rPr>
              <a:t>privileged</a:t>
            </a:r>
            <a:r>
              <a:rPr kumimoji="1" lang="en" altLang="zh-CN" dirty="0"/>
              <a:t> environment</a:t>
            </a:r>
          </a:p>
          <a:p>
            <a:pPr lvl="1">
              <a:lnSpc>
                <a:spcPct val="134000"/>
              </a:lnSpc>
            </a:pPr>
            <a:r>
              <a:rPr kumimoji="1" lang="en" altLang="zh-CN" dirty="0"/>
              <a:t>TEE c</a:t>
            </a:r>
            <a:r>
              <a:rPr kumimoji="1" lang="en-US" altLang="zh-CN" dirty="0"/>
              <a:t>an</a:t>
            </a:r>
            <a:r>
              <a:rPr kumimoji="1" lang="en" altLang="zh-CN" dirty="0"/>
              <a:t> access all </a:t>
            </a:r>
            <a:r>
              <a:rPr kumimoji="1" lang="en-US" altLang="zh-CN" dirty="0"/>
              <a:t>DRAM</a:t>
            </a:r>
            <a:r>
              <a:rPr kumimoji="1" lang="zh-CN" altLang="en-US" dirty="0"/>
              <a:t> </a:t>
            </a:r>
            <a:r>
              <a:rPr kumimoji="1" lang="en-US" altLang="zh-CN" dirty="0"/>
              <a:t>&amp;</a:t>
            </a:r>
            <a:r>
              <a:rPr kumimoji="1" lang="zh-CN" altLang="en-US" dirty="0"/>
              <a:t> </a:t>
            </a:r>
            <a:r>
              <a:rPr kumimoji="1" lang="en-US" altLang="zh-CN" dirty="0"/>
              <a:t>peripherals</a:t>
            </a:r>
          </a:p>
          <a:p>
            <a:pPr lvl="1">
              <a:lnSpc>
                <a:spcPct val="134000"/>
              </a:lnSpc>
            </a:pPr>
            <a:r>
              <a:rPr kumimoji="1" lang="en-US" altLang="zh-CN" dirty="0"/>
              <a:t>REE</a:t>
            </a:r>
            <a:r>
              <a:rPr kumimoji="1" lang="zh-CN" altLang="en-US" dirty="0"/>
              <a:t> </a:t>
            </a:r>
            <a:r>
              <a:rPr kumimoji="1" lang="en-US" altLang="zh-CN" dirty="0"/>
              <a:t>cannot</a:t>
            </a:r>
            <a:r>
              <a:rPr kumimoji="1" lang="zh-CN" altLang="en-US" dirty="0"/>
              <a:t> </a:t>
            </a:r>
            <a:r>
              <a:rPr kumimoji="1" lang="en-US" altLang="zh-CN" dirty="0"/>
              <a:t>access</a:t>
            </a:r>
            <a:r>
              <a:rPr kumimoji="1" lang="zh-CN" altLang="en-US" dirty="0"/>
              <a:t> </a:t>
            </a:r>
            <a:r>
              <a:rPr kumimoji="1" lang="en-US" altLang="zh-CN" dirty="0"/>
              <a:t>TEE's</a:t>
            </a:r>
            <a:r>
              <a:rPr kumimoji="1" lang="zh-CN" altLang="en-US" dirty="0"/>
              <a:t> </a:t>
            </a:r>
            <a:r>
              <a:rPr kumimoji="1" lang="en-US" altLang="zh-CN" dirty="0"/>
              <a:t>resources</a:t>
            </a:r>
            <a:endParaRPr kumimoji="1" lang="en" altLang="zh-CN" dirty="0"/>
          </a:p>
          <a:p>
            <a:pPr>
              <a:lnSpc>
                <a:spcPct val="134000"/>
              </a:lnSpc>
            </a:pPr>
            <a:r>
              <a:rPr kumimoji="1" lang="en" altLang="zh-CN" dirty="0"/>
              <a:t>Designed to be secured and small</a:t>
            </a:r>
          </a:p>
          <a:p>
            <a:pPr lvl="1">
              <a:lnSpc>
                <a:spcPct val="134000"/>
              </a:lnSpc>
            </a:pPr>
            <a:r>
              <a:rPr kumimoji="1" lang="en-US" altLang="zh-CN" dirty="0"/>
              <a:t>For</a:t>
            </a:r>
            <a:r>
              <a:rPr kumimoji="1" lang="en" altLang="zh-CN" dirty="0"/>
              <a:t> </a:t>
            </a:r>
            <a:r>
              <a:rPr kumimoji="1" lang="en" altLang="zh-CN" dirty="0" err="1"/>
              <a:t>secur</a:t>
            </a:r>
            <a:r>
              <a:rPr kumimoji="1" lang="en-US" altLang="zh-CN" dirty="0" err="1"/>
              <a:t>ity</a:t>
            </a:r>
            <a:r>
              <a:rPr kumimoji="1" lang="en-US" altLang="zh-CN" dirty="0"/>
              <a:t>-</a:t>
            </a:r>
            <a:r>
              <a:rPr kumimoji="1" lang="en" altLang="zh-CN" dirty="0"/>
              <a:t>critical tasks</a:t>
            </a:r>
            <a:r>
              <a:rPr kumimoji="1" lang="zh-CN" altLang="en-US" dirty="0"/>
              <a:t> </a:t>
            </a:r>
            <a:r>
              <a:rPr kumimoji="1" lang="en-US" altLang="zh-CN" dirty="0"/>
              <a:t>(e.g.,</a:t>
            </a:r>
            <a:r>
              <a:rPr kumimoji="1" lang="zh-CN" altLang="en-US" dirty="0"/>
              <a:t> </a:t>
            </a:r>
            <a:r>
              <a:rPr kumimoji="1" lang="en-US" altLang="zh-CN" dirty="0"/>
              <a:t>fingerprint</a:t>
            </a:r>
            <a:r>
              <a:rPr kumimoji="1" lang="zh-CN" altLang="en-US" dirty="0"/>
              <a:t> </a:t>
            </a:r>
            <a:br>
              <a:rPr kumimoji="1" lang="en-US" altLang="zh-CN" dirty="0"/>
            </a:br>
            <a:r>
              <a:rPr kumimoji="1" lang="en-US" altLang="zh-CN" dirty="0"/>
              <a:t>checker,</a:t>
            </a:r>
            <a:r>
              <a:rPr kumimoji="1" lang="zh-CN" altLang="en-US" dirty="0"/>
              <a:t> </a:t>
            </a:r>
            <a:r>
              <a:rPr kumimoji="1" lang="en-US" altLang="zh-CN" dirty="0"/>
              <a:t>mobile</a:t>
            </a:r>
            <a:r>
              <a:rPr kumimoji="1" lang="zh-CN" altLang="en-US" dirty="0"/>
              <a:t> </a:t>
            </a:r>
            <a:r>
              <a:rPr kumimoji="1" lang="en-US" altLang="zh-CN" dirty="0"/>
              <a:t>payment,</a:t>
            </a:r>
            <a:r>
              <a:rPr kumimoji="1" lang="zh-CN" altLang="en-US" dirty="0"/>
              <a:t> </a:t>
            </a:r>
            <a:r>
              <a:rPr kumimoji="1" lang="en-US" altLang="zh-CN" dirty="0"/>
              <a:t>etc.)</a:t>
            </a:r>
            <a:endParaRPr kumimoji="1" lang="en" altLang="zh-CN" dirty="0"/>
          </a:p>
        </p:txBody>
      </p:sp>
      <p:sp>
        <p:nvSpPr>
          <p:cNvPr id="4" name="灯片编号占位符 3">
            <a:extLst>
              <a:ext uri="{FF2B5EF4-FFF2-40B4-BE49-F238E27FC236}">
                <a16:creationId xmlns:a16="http://schemas.microsoft.com/office/drawing/2014/main" id="{EB1A6CC7-9D9E-D341-95E6-BD2CDDA27680}"/>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pic>
        <p:nvPicPr>
          <p:cNvPr id="5" name="Picture 4">
            <a:extLst>
              <a:ext uri="{FF2B5EF4-FFF2-40B4-BE49-F238E27FC236}">
                <a16:creationId xmlns:a16="http://schemas.microsoft.com/office/drawing/2014/main" id="{60E58F36-BA48-7947-BBF5-E9AE169EAE0C}"/>
              </a:ext>
            </a:extLst>
          </p:cNvPr>
          <p:cNvPicPr>
            <a:picLocks noChangeAspect="1"/>
          </p:cNvPicPr>
          <p:nvPr/>
        </p:nvPicPr>
        <p:blipFill>
          <a:blip r:embed="rId3"/>
          <a:stretch>
            <a:fillRect/>
          </a:stretch>
        </p:blipFill>
        <p:spPr>
          <a:xfrm>
            <a:off x="5479301" y="1544477"/>
            <a:ext cx="3499521" cy="2609167"/>
          </a:xfrm>
          <a:prstGeom prst="rect">
            <a:avLst/>
          </a:prstGeom>
        </p:spPr>
      </p:pic>
    </p:spTree>
    <p:extLst>
      <p:ext uri="{BB962C8B-B14F-4D97-AF65-F5344CB8AC3E}">
        <p14:creationId xmlns:p14="http://schemas.microsoft.com/office/powerpoint/2010/main" val="52617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CAB5FE-5719-E743-962A-600453FBA120}"/>
              </a:ext>
            </a:extLst>
          </p:cNvPr>
          <p:cNvSpPr>
            <a:spLocks noGrp="1"/>
          </p:cNvSpPr>
          <p:nvPr>
            <p:ph type="title"/>
          </p:nvPr>
        </p:nvSpPr>
        <p:spPr/>
        <p:txBody>
          <a:bodyPr/>
          <a:lstStyle/>
          <a:p>
            <a:r>
              <a:rPr lang="en-US" altLang="zh-CN" dirty="0"/>
              <a:t>ARM</a:t>
            </a:r>
            <a:r>
              <a:rPr lang="zh-CN" altLang="en-US" dirty="0"/>
              <a:t> </a:t>
            </a:r>
            <a:r>
              <a:rPr lang="en-US" altLang="zh-CN" dirty="0" err="1"/>
              <a:t>TrustZone</a:t>
            </a:r>
            <a:endParaRPr kumimoji="1" lang="zh-CN" altLang="en-US" dirty="0"/>
          </a:p>
        </p:txBody>
      </p:sp>
      <p:sp>
        <p:nvSpPr>
          <p:cNvPr id="3" name="内容占位符 2">
            <a:extLst>
              <a:ext uri="{FF2B5EF4-FFF2-40B4-BE49-F238E27FC236}">
                <a16:creationId xmlns:a16="http://schemas.microsoft.com/office/drawing/2014/main" id="{00F3A022-9BE7-6B49-BA25-A6225526B215}"/>
              </a:ext>
            </a:extLst>
          </p:cNvPr>
          <p:cNvSpPr>
            <a:spLocks noGrp="1"/>
          </p:cNvSpPr>
          <p:nvPr>
            <p:ph idx="1"/>
          </p:nvPr>
        </p:nvSpPr>
        <p:spPr>
          <a:xfrm>
            <a:off x="457200" y="1333500"/>
            <a:ext cx="8229600" cy="4152633"/>
          </a:xfrm>
        </p:spPr>
        <p:txBody>
          <a:bodyPr>
            <a:normAutofit/>
          </a:bodyPr>
          <a:lstStyle/>
          <a:p>
            <a:r>
              <a:rPr kumimoji="1" lang="en-US" altLang="zh-CN" sz="2400" dirty="0"/>
              <a:t>Secure</a:t>
            </a:r>
            <a:r>
              <a:rPr kumimoji="1" lang="zh-CN" altLang="en-US" sz="2400" dirty="0"/>
              <a:t> </a:t>
            </a:r>
            <a:r>
              <a:rPr kumimoji="1" lang="en-US" altLang="zh-CN" sz="2400" dirty="0"/>
              <a:t>world</a:t>
            </a:r>
          </a:p>
          <a:p>
            <a:pPr lvl="1"/>
            <a:r>
              <a:rPr kumimoji="1" lang="en-US" altLang="zh-CN" sz="2000" dirty="0"/>
              <a:t>Running</a:t>
            </a:r>
            <a:r>
              <a:rPr kumimoji="1" lang="zh-CN" altLang="en-US" sz="2000" dirty="0"/>
              <a:t> </a:t>
            </a:r>
            <a:r>
              <a:rPr kumimoji="1" lang="en-US" altLang="zh-CN" sz="2000" dirty="0"/>
              <a:t>TEE</a:t>
            </a:r>
          </a:p>
          <a:p>
            <a:pPr lvl="1"/>
            <a:r>
              <a:rPr kumimoji="1" lang="en-US" altLang="zh-CN" sz="2000" dirty="0"/>
              <a:t>Has</a:t>
            </a:r>
            <a:r>
              <a:rPr kumimoji="1" lang="zh-CN" altLang="en-US" sz="2000" dirty="0"/>
              <a:t> </a:t>
            </a:r>
            <a:r>
              <a:rPr kumimoji="1" lang="en-US" altLang="zh-CN" sz="2000" dirty="0"/>
              <a:t>different</a:t>
            </a:r>
            <a:r>
              <a:rPr kumimoji="1" lang="zh-CN" altLang="en-US" sz="2000" dirty="0"/>
              <a:t> </a:t>
            </a:r>
            <a:r>
              <a:rPr kumimoji="1" lang="en-US" altLang="zh-CN" sz="2000" dirty="0"/>
              <a:t>privilege</a:t>
            </a:r>
          </a:p>
          <a:p>
            <a:r>
              <a:rPr kumimoji="1" lang="en-US" altLang="zh-CN" sz="2400" dirty="0"/>
              <a:t>Normal</a:t>
            </a:r>
            <a:r>
              <a:rPr kumimoji="1" lang="zh-CN" altLang="en-US" sz="2400" dirty="0"/>
              <a:t> </a:t>
            </a:r>
            <a:r>
              <a:rPr kumimoji="1" lang="en-US" altLang="zh-CN" sz="2400" dirty="0"/>
              <a:t>world</a:t>
            </a:r>
          </a:p>
          <a:p>
            <a:pPr lvl="1"/>
            <a:r>
              <a:rPr kumimoji="1" lang="en-US" altLang="zh-CN" sz="2000" dirty="0"/>
              <a:t>Running</a:t>
            </a:r>
            <a:r>
              <a:rPr kumimoji="1" lang="zh-CN" altLang="en-US" sz="2000" dirty="0"/>
              <a:t> </a:t>
            </a:r>
            <a:r>
              <a:rPr kumimoji="1" lang="en-US" altLang="zh-CN" sz="2000" dirty="0"/>
              <a:t>REE</a:t>
            </a:r>
            <a:r>
              <a:rPr kumimoji="1" lang="zh-CN" altLang="en-US" sz="2000" dirty="0"/>
              <a:t> </a:t>
            </a:r>
            <a:r>
              <a:rPr kumimoji="1" lang="en-US" altLang="zh-CN" sz="2000" dirty="0"/>
              <a:t>(Rich</a:t>
            </a:r>
            <a:r>
              <a:rPr kumimoji="1" lang="zh-CN" altLang="en-US" sz="2000" dirty="0"/>
              <a:t> </a:t>
            </a:r>
            <a:r>
              <a:rPr kumimoji="1" lang="en-US" altLang="zh-CN" sz="2000" dirty="0"/>
              <a:t>Execution</a:t>
            </a:r>
            <a:br>
              <a:rPr kumimoji="1" lang="en-US" altLang="zh-CN" sz="2000" dirty="0"/>
            </a:br>
            <a:r>
              <a:rPr kumimoji="1" lang="en-US" altLang="zh-CN" sz="2000" dirty="0"/>
              <a:t>Environment)</a:t>
            </a:r>
          </a:p>
          <a:p>
            <a:pPr lvl="1"/>
            <a:r>
              <a:rPr kumimoji="1" lang="en-US" altLang="zh-CN" sz="2000" dirty="0"/>
              <a:t>E.g.,</a:t>
            </a:r>
            <a:r>
              <a:rPr kumimoji="1" lang="zh-CN" altLang="en-US" sz="2000" dirty="0"/>
              <a:t> </a:t>
            </a:r>
            <a:r>
              <a:rPr kumimoji="1" lang="en-US" altLang="zh-CN" sz="2000" dirty="0"/>
              <a:t>Android</a:t>
            </a:r>
          </a:p>
          <a:p>
            <a:r>
              <a:rPr kumimoji="1" lang="en-US" altLang="zh-CN" sz="2200" b="1" dirty="0"/>
              <a:t>However,</a:t>
            </a:r>
            <a:r>
              <a:rPr kumimoji="1" lang="zh-CN" altLang="en-US" sz="2200" b="1" dirty="0"/>
              <a:t> </a:t>
            </a:r>
            <a:r>
              <a:rPr kumimoji="1" lang="en-US" altLang="zh-CN" sz="2200" b="1" dirty="0"/>
              <a:t>the</a:t>
            </a:r>
            <a:r>
              <a:rPr kumimoji="1" lang="zh-CN" altLang="en-US" sz="2200" b="1" dirty="0"/>
              <a:t> </a:t>
            </a:r>
            <a:r>
              <a:rPr kumimoji="1" lang="en-US" altLang="zh-CN" sz="2200" b="1" dirty="0"/>
              <a:t>data</a:t>
            </a:r>
            <a:r>
              <a:rPr kumimoji="1" lang="zh-CN" altLang="en-US" sz="2200" b="1" dirty="0"/>
              <a:t> </a:t>
            </a:r>
            <a:r>
              <a:rPr kumimoji="1" lang="en-US" altLang="zh-CN" sz="2200" b="1" dirty="0"/>
              <a:t>in</a:t>
            </a:r>
            <a:r>
              <a:rPr kumimoji="1" lang="zh-CN" altLang="en-US" sz="2200" b="1" dirty="0"/>
              <a:t> </a:t>
            </a:r>
            <a:r>
              <a:rPr kumimoji="1" lang="en-US" altLang="zh-CN" sz="2200" b="1" dirty="0"/>
              <a:t>memory</a:t>
            </a:r>
            <a:r>
              <a:rPr kumimoji="1" lang="zh-CN" altLang="en-US" sz="2200" b="1" dirty="0"/>
              <a:t> </a:t>
            </a:r>
            <a:r>
              <a:rPr kumimoji="1" lang="en-US" altLang="zh-CN" sz="2200" b="1" dirty="0"/>
              <a:t>is</a:t>
            </a:r>
            <a:r>
              <a:rPr kumimoji="1" lang="zh-CN" altLang="en-US" sz="2200" b="1" dirty="0"/>
              <a:t> </a:t>
            </a:r>
            <a:r>
              <a:rPr kumimoji="1" lang="en-US" altLang="zh-CN" sz="2200" b="1" dirty="0"/>
              <a:t>still</a:t>
            </a:r>
            <a:r>
              <a:rPr kumimoji="1" lang="zh-CN" altLang="en-US" sz="2200" b="1" dirty="0"/>
              <a:t> </a:t>
            </a:r>
            <a:r>
              <a:rPr kumimoji="1" lang="en-US" altLang="zh-CN" sz="2200" b="1" dirty="0"/>
              <a:t>in</a:t>
            </a:r>
            <a:r>
              <a:rPr kumimoji="1" lang="zh-CN" altLang="en-US" sz="2200" b="1" dirty="0"/>
              <a:t> </a:t>
            </a:r>
            <a:r>
              <a:rPr kumimoji="1" lang="en-US" altLang="zh-CN" sz="2200" b="1" dirty="0"/>
              <a:t>plaintext</a:t>
            </a:r>
          </a:p>
          <a:p>
            <a:pPr lvl="1"/>
            <a:r>
              <a:rPr kumimoji="1" lang="en-US" altLang="zh-CN" sz="2000" dirty="0"/>
              <a:t>Can</a:t>
            </a:r>
            <a:r>
              <a:rPr kumimoji="1" lang="zh-CN" altLang="en-US" sz="2000" dirty="0"/>
              <a:t> </a:t>
            </a:r>
            <a:r>
              <a:rPr kumimoji="1" lang="en-US" altLang="zh-CN" sz="2000" dirty="0"/>
              <a:t>we</a:t>
            </a:r>
            <a:r>
              <a:rPr kumimoji="1" lang="zh-CN" altLang="en-US" sz="2000" dirty="0"/>
              <a:t> </a:t>
            </a:r>
            <a:r>
              <a:rPr kumimoji="1" lang="en-US" altLang="zh-CN" sz="2000" dirty="0"/>
              <a:t>use</a:t>
            </a:r>
            <a:r>
              <a:rPr kumimoji="1" lang="zh-CN" altLang="en-US" sz="2000" dirty="0"/>
              <a:t> </a:t>
            </a:r>
            <a:r>
              <a:rPr kumimoji="1" lang="en-US" altLang="zh-CN" sz="2000" dirty="0"/>
              <a:t>encrypted</a:t>
            </a:r>
            <a:r>
              <a:rPr kumimoji="1" lang="zh-CN" altLang="en-US" sz="2000" dirty="0"/>
              <a:t> </a:t>
            </a:r>
            <a:r>
              <a:rPr kumimoji="1" lang="en-US" altLang="zh-CN" sz="2000" dirty="0"/>
              <a:t>data</a:t>
            </a:r>
            <a:r>
              <a:rPr kumimoji="1" lang="zh-CN" altLang="en-US" sz="2000" dirty="0"/>
              <a:t> </a:t>
            </a:r>
            <a:r>
              <a:rPr kumimoji="1" lang="en-US" altLang="zh-CN" sz="2000" dirty="0"/>
              <a:t>in</a:t>
            </a:r>
            <a:r>
              <a:rPr kumimoji="1" lang="zh-CN" altLang="en-US" sz="2000" dirty="0"/>
              <a:t> </a:t>
            </a:r>
            <a:r>
              <a:rPr kumimoji="1" lang="en-US" altLang="zh-CN" sz="2000" dirty="0"/>
              <a:t>memory</a:t>
            </a:r>
            <a:r>
              <a:rPr kumimoji="1" lang="zh-CN" altLang="en-US" sz="2000" dirty="0"/>
              <a:t> </a:t>
            </a:r>
            <a:r>
              <a:rPr kumimoji="1" lang="en-US" altLang="zh-CN" sz="2000" dirty="0"/>
              <a:t>without</a:t>
            </a:r>
            <a:r>
              <a:rPr kumimoji="1" lang="zh-CN" altLang="en-US" sz="2000" dirty="0"/>
              <a:t> </a:t>
            </a:r>
            <a:r>
              <a:rPr kumimoji="1" lang="en-US" altLang="zh-CN" sz="2000" dirty="0"/>
              <a:t>decryption?</a:t>
            </a:r>
            <a:endParaRPr kumimoji="1" lang="zh-CN" altLang="en-US" sz="2000" dirty="0"/>
          </a:p>
        </p:txBody>
      </p:sp>
      <p:sp>
        <p:nvSpPr>
          <p:cNvPr id="22" name="矩形 21">
            <a:extLst>
              <a:ext uri="{FF2B5EF4-FFF2-40B4-BE49-F238E27FC236}">
                <a16:creationId xmlns:a16="http://schemas.microsoft.com/office/drawing/2014/main" id="{305BBFAD-B1D8-DE45-8801-B52100ACC78F}"/>
              </a:ext>
            </a:extLst>
          </p:cNvPr>
          <p:cNvSpPr/>
          <p:nvPr/>
        </p:nvSpPr>
        <p:spPr>
          <a:xfrm>
            <a:off x="5148064" y="1129308"/>
            <a:ext cx="3410717" cy="2991033"/>
          </a:xfrm>
          <a:prstGeom prst="rect">
            <a:avLst/>
          </a:prstGeom>
          <a:solidFill>
            <a:srgbClr val="FFFFFF">
              <a:lumMod val="90000"/>
            </a:srgbClr>
          </a:solidFill>
          <a:ln w="57150" cap="flat" cmpd="sng" algn="ctr">
            <a:solidFill>
              <a:srgbClr val="32788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FFFFFF"/>
              </a:solidFill>
              <a:effectLst/>
              <a:uLnTx/>
              <a:uFillTx/>
              <a:latin typeface="思源黑体 CN Light" panose="020B0300000000000000" pitchFamily="34" charset="-122"/>
              <a:ea typeface="思源黑体 CN Light" panose="020B0300000000000000" pitchFamily="34" charset="-122"/>
              <a:cs typeface="+mn-cs"/>
            </a:endParaRPr>
          </a:p>
        </p:txBody>
      </p:sp>
      <p:sp>
        <p:nvSpPr>
          <p:cNvPr id="23" name="矩形 22">
            <a:extLst>
              <a:ext uri="{FF2B5EF4-FFF2-40B4-BE49-F238E27FC236}">
                <a16:creationId xmlns:a16="http://schemas.microsoft.com/office/drawing/2014/main" id="{00B38965-88E5-4B49-8720-8C3E12C0E061}"/>
              </a:ext>
            </a:extLst>
          </p:cNvPr>
          <p:cNvSpPr/>
          <p:nvPr/>
        </p:nvSpPr>
        <p:spPr>
          <a:xfrm>
            <a:off x="5249256" y="3777440"/>
            <a:ext cx="3207817" cy="229052"/>
          </a:xfrm>
          <a:prstGeom prst="rect">
            <a:avLst/>
          </a:prstGeom>
          <a:solidFill>
            <a:srgbClr val="32788E">
              <a:lumMod val="50000"/>
            </a:srgbClr>
          </a:solidFill>
          <a:ln w="25400" cap="flat" cmpd="sng" algn="ctr">
            <a:noFill/>
            <a:prstDash val="solid"/>
          </a:ln>
          <a:effectLst>
            <a:outerShdw blurRad="381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Trusted OS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4" name="矩形 23">
            <a:extLst>
              <a:ext uri="{FF2B5EF4-FFF2-40B4-BE49-F238E27FC236}">
                <a16:creationId xmlns:a16="http://schemas.microsoft.com/office/drawing/2014/main" id="{72BA2237-D325-0341-8219-8807643A3520}"/>
              </a:ext>
            </a:extLst>
          </p:cNvPr>
          <p:cNvSpPr/>
          <p:nvPr/>
        </p:nvSpPr>
        <p:spPr>
          <a:xfrm>
            <a:off x="5249256" y="2781778"/>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Services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5" name="矩形 24">
            <a:extLst>
              <a:ext uri="{FF2B5EF4-FFF2-40B4-BE49-F238E27FC236}">
                <a16:creationId xmlns:a16="http://schemas.microsoft.com/office/drawing/2014/main" id="{86C32BC3-AA69-6346-8CB9-1C22BEAF087F}"/>
              </a:ext>
            </a:extLst>
          </p:cNvPr>
          <p:cNvSpPr/>
          <p:nvPr/>
        </p:nvSpPr>
        <p:spPr>
          <a:xfrm>
            <a:off x="6352779" y="2781778"/>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Libraries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6" name="矩形 25">
            <a:extLst>
              <a:ext uri="{FF2B5EF4-FFF2-40B4-BE49-F238E27FC236}">
                <a16:creationId xmlns:a16="http://schemas.microsoft.com/office/drawing/2014/main" id="{53899B91-78D8-E04A-AABE-03A165ACCB7E}"/>
              </a:ext>
            </a:extLst>
          </p:cNvPr>
          <p:cNvSpPr/>
          <p:nvPr/>
        </p:nvSpPr>
        <p:spPr>
          <a:xfrm>
            <a:off x="6352776" y="1812867"/>
            <a:ext cx="1001293" cy="242930"/>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T-UI</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7" name="矩形 26">
            <a:extLst>
              <a:ext uri="{FF2B5EF4-FFF2-40B4-BE49-F238E27FC236}">
                <a16:creationId xmlns:a16="http://schemas.microsoft.com/office/drawing/2014/main" id="{F2CE9648-8F99-3D48-97A6-9F911C67AAD3}"/>
              </a:ext>
            </a:extLst>
          </p:cNvPr>
          <p:cNvSpPr/>
          <p:nvPr/>
        </p:nvSpPr>
        <p:spPr>
          <a:xfrm>
            <a:off x="6352776" y="1494029"/>
            <a:ext cx="1001293" cy="245309"/>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T-Proxy</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8" name="矩形 27">
            <a:extLst>
              <a:ext uri="{FF2B5EF4-FFF2-40B4-BE49-F238E27FC236}">
                <a16:creationId xmlns:a16="http://schemas.microsoft.com/office/drawing/2014/main" id="{AE8D82C1-82F4-CE46-9009-1E7A75A61F5C}"/>
              </a:ext>
            </a:extLst>
          </p:cNvPr>
          <p:cNvSpPr/>
          <p:nvPr/>
        </p:nvSpPr>
        <p:spPr>
          <a:xfrm>
            <a:off x="5154639" y="1191729"/>
            <a:ext cx="2746918"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 Application Layer: Trustlets</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29" name="矩形 28">
            <a:extLst>
              <a:ext uri="{FF2B5EF4-FFF2-40B4-BE49-F238E27FC236}">
                <a16:creationId xmlns:a16="http://schemas.microsoft.com/office/drawing/2014/main" id="{05176EB8-4BBD-4A42-AE80-F0DF5FD82418}"/>
              </a:ext>
            </a:extLst>
          </p:cNvPr>
          <p:cNvSpPr/>
          <p:nvPr/>
        </p:nvSpPr>
        <p:spPr>
          <a:xfrm>
            <a:off x="7455780" y="1496452"/>
            <a:ext cx="1001293" cy="242887"/>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T-PIN</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0" name="矩形 29">
            <a:extLst>
              <a:ext uri="{FF2B5EF4-FFF2-40B4-BE49-F238E27FC236}">
                <a16:creationId xmlns:a16="http://schemas.microsoft.com/office/drawing/2014/main" id="{CC05CCD6-F1E8-8B49-8EFC-5059B880583F}"/>
              </a:ext>
            </a:extLst>
          </p:cNvPr>
          <p:cNvSpPr/>
          <p:nvPr/>
        </p:nvSpPr>
        <p:spPr>
          <a:xfrm>
            <a:off x="7455780" y="1808515"/>
            <a:ext cx="1001293" cy="247285"/>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T-FIDO</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1" name="矩形 30">
            <a:extLst>
              <a:ext uri="{FF2B5EF4-FFF2-40B4-BE49-F238E27FC236}">
                <a16:creationId xmlns:a16="http://schemas.microsoft.com/office/drawing/2014/main" id="{D6CDA305-6B60-454B-B52C-23950E39AA47}"/>
              </a:ext>
            </a:extLst>
          </p:cNvPr>
          <p:cNvSpPr/>
          <p:nvPr/>
        </p:nvSpPr>
        <p:spPr>
          <a:xfrm>
            <a:off x="5148067" y="2160640"/>
            <a:ext cx="1329095"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Middle Layer</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32" name="矩形 31">
            <a:extLst>
              <a:ext uri="{FF2B5EF4-FFF2-40B4-BE49-F238E27FC236}">
                <a16:creationId xmlns:a16="http://schemas.microsoft.com/office/drawing/2014/main" id="{36BEB64F-1DB3-A349-950B-64FAA8BC5864}"/>
              </a:ext>
            </a:extLst>
          </p:cNvPr>
          <p:cNvSpPr/>
          <p:nvPr/>
        </p:nvSpPr>
        <p:spPr>
          <a:xfrm>
            <a:off x="5148067" y="3142424"/>
            <a:ext cx="1181087"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Kernel Layer</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33" name="矩形 32">
            <a:extLst>
              <a:ext uri="{FF2B5EF4-FFF2-40B4-BE49-F238E27FC236}">
                <a16:creationId xmlns:a16="http://schemas.microsoft.com/office/drawing/2014/main" id="{413447C1-E202-354A-A97A-96B12AF4BF81}"/>
              </a:ext>
            </a:extLst>
          </p:cNvPr>
          <p:cNvSpPr/>
          <p:nvPr/>
        </p:nvSpPr>
        <p:spPr>
          <a:xfrm>
            <a:off x="7455780" y="2777894"/>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Runtime</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4" name="矩形 33">
            <a:extLst>
              <a:ext uri="{FF2B5EF4-FFF2-40B4-BE49-F238E27FC236}">
                <a16:creationId xmlns:a16="http://schemas.microsoft.com/office/drawing/2014/main" id="{A9795B49-9547-0546-8BE0-96802C513E55}"/>
              </a:ext>
            </a:extLst>
          </p:cNvPr>
          <p:cNvSpPr/>
          <p:nvPr/>
        </p:nvSpPr>
        <p:spPr>
          <a:xfrm>
            <a:off x="5249256"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Channel</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5" name="矩形 34">
            <a:extLst>
              <a:ext uri="{FF2B5EF4-FFF2-40B4-BE49-F238E27FC236}">
                <a16:creationId xmlns:a16="http://schemas.microsoft.com/office/drawing/2014/main" id="{9D8D25AD-697C-4E44-8B1E-19C51A4CE88A}"/>
              </a:ext>
            </a:extLst>
          </p:cNvPr>
          <p:cNvSpPr/>
          <p:nvPr/>
        </p:nvSpPr>
        <p:spPr>
          <a:xfrm>
            <a:off x="7455780"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T-Visor</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6" name="矩形 35">
            <a:extLst>
              <a:ext uri="{FF2B5EF4-FFF2-40B4-BE49-F238E27FC236}">
                <a16:creationId xmlns:a16="http://schemas.microsoft.com/office/drawing/2014/main" id="{646A5603-ED40-494C-9BEE-BA6A38883EA5}"/>
              </a:ext>
            </a:extLst>
          </p:cNvPr>
          <p:cNvSpPr/>
          <p:nvPr/>
        </p:nvSpPr>
        <p:spPr>
          <a:xfrm>
            <a:off x="5249256" y="2469186"/>
            <a:ext cx="3207817" cy="253306"/>
          </a:xfrm>
          <a:prstGeom prst="rect">
            <a:avLst/>
          </a:prstGeom>
          <a:solidFill>
            <a:srgbClr val="1A6A87"/>
          </a:solidFill>
          <a:ln w="25400" cap="flat" cmpd="sng" algn="ctr">
            <a:noFill/>
            <a:prstDash val="solid"/>
          </a:ln>
          <a:effectLst>
            <a:outerShdw blurRad="381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TEE</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7" name="矩形 36">
            <a:extLst>
              <a:ext uri="{FF2B5EF4-FFF2-40B4-BE49-F238E27FC236}">
                <a16:creationId xmlns:a16="http://schemas.microsoft.com/office/drawing/2014/main" id="{10CE57F1-0E58-D147-BBA6-661DF47D5594}"/>
              </a:ext>
            </a:extLst>
          </p:cNvPr>
          <p:cNvSpPr/>
          <p:nvPr/>
        </p:nvSpPr>
        <p:spPr>
          <a:xfrm>
            <a:off x="5546171" y="4193598"/>
            <a:ext cx="2613986" cy="276999"/>
          </a:xfrm>
          <a:prstGeom prst="rect">
            <a:avLst/>
          </a:prstGeom>
        </p:spPr>
        <p:txBody>
          <a:bodyPr wrap="square">
            <a:spAutoFit/>
          </a:bodyPr>
          <a:lstStyle/>
          <a:p>
            <a:pPr algn="ctr"/>
            <a:r>
              <a:rPr lang="en-US" altLang="zh-CN"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Inside</a:t>
            </a:r>
            <a:r>
              <a:rPr lang="zh-CN" altLang="en-US"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 </a:t>
            </a:r>
            <a:r>
              <a:rPr lang="en-US" altLang="zh-CN"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TEE</a:t>
            </a:r>
            <a:r>
              <a:rPr lang="zh-CN" altLang="en-US"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 </a:t>
            </a:r>
            <a:endParaRPr lang="zh-CN" altLang="en-US" sz="1200" b="1" dirty="0">
              <a:solidFill>
                <a:srgbClr val="000000">
                  <a:lumMod val="75000"/>
                  <a:lumOff val="25000"/>
                </a:srgbClr>
              </a:solidFill>
              <a:latin typeface="Source Sans Pro" panose="020B0503030403020204" pitchFamily="34" charset="0"/>
              <a:ea typeface="微软雅黑"/>
            </a:endParaRPr>
          </a:p>
        </p:txBody>
      </p:sp>
      <p:sp>
        <p:nvSpPr>
          <p:cNvPr id="38" name="矩形 37">
            <a:extLst>
              <a:ext uri="{FF2B5EF4-FFF2-40B4-BE49-F238E27FC236}">
                <a16:creationId xmlns:a16="http://schemas.microsoft.com/office/drawing/2014/main" id="{823D995B-269E-1C4F-8362-F348C0E74683}"/>
              </a:ext>
            </a:extLst>
          </p:cNvPr>
          <p:cNvSpPr/>
          <p:nvPr/>
        </p:nvSpPr>
        <p:spPr>
          <a:xfrm>
            <a:off x="6352776"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Drivers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9" name="矩形 38">
            <a:extLst>
              <a:ext uri="{FF2B5EF4-FFF2-40B4-BE49-F238E27FC236}">
                <a16:creationId xmlns:a16="http://schemas.microsoft.com/office/drawing/2014/main" id="{D2F2A6FD-CC0D-F24E-BBB9-5D72FE85AEB6}"/>
              </a:ext>
            </a:extLst>
          </p:cNvPr>
          <p:cNvSpPr/>
          <p:nvPr/>
        </p:nvSpPr>
        <p:spPr>
          <a:xfrm>
            <a:off x="5249256" y="1501643"/>
            <a:ext cx="1001293" cy="554153"/>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T-IDS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Tree>
    <p:extLst>
      <p:ext uri="{BB962C8B-B14F-4D97-AF65-F5344CB8AC3E}">
        <p14:creationId xmlns:p14="http://schemas.microsoft.com/office/powerpoint/2010/main" val="4132419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On-chip TEE</a:t>
            </a:r>
            <a:r>
              <a:rPr lang="zh-CN" altLang="en-US" dirty="0"/>
              <a:t> </a:t>
            </a:r>
            <a:r>
              <a:rPr lang="en-US" altLang="zh-CN" dirty="0"/>
              <a:t>with</a:t>
            </a:r>
            <a:r>
              <a:rPr lang="zh-CN" altLang="en-US" dirty="0"/>
              <a:t> </a:t>
            </a:r>
            <a:r>
              <a:rPr lang="en-US" altLang="zh-CN" dirty="0"/>
              <a:t>Memory</a:t>
            </a:r>
            <a:r>
              <a:rPr lang="zh-CN" altLang="en-US" dirty="0"/>
              <a:t> </a:t>
            </a:r>
            <a:r>
              <a:rPr lang="en-US" altLang="zh-CN" dirty="0"/>
              <a:t>Encryption</a:t>
            </a:r>
            <a:endParaRPr lang="en-US" dirty="0"/>
          </a:p>
        </p:txBody>
      </p:sp>
      <p:pic>
        <p:nvPicPr>
          <p:cNvPr id="4" name="Picture 2" descr="\\psf\Home\Desktop\Screen Shot 2015-09-22 at 9.31.06 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515" y="1129308"/>
            <a:ext cx="7646969" cy="3968234"/>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F551D40F-ECF6-EC41-A4E8-FBBBBACD1863}"/>
              </a:ext>
            </a:extLst>
          </p:cNvPr>
          <p:cNvSpPr txBox="1"/>
          <p:nvPr/>
        </p:nvSpPr>
        <p:spPr>
          <a:xfrm>
            <a:off x="2987824" y="5004276"/>
            <a:ext cx="1944216" cy="646331"/>
          </a:xfrm>
          <a:prstGeom prst="rect">
            <a:avLst/>
          </a:prstGeom>
          <a:noFill/>
        </p:spPr>
        <p:txBody>
          <a:bodyPr wrap="square" rtlCol="0">
            <a:spAutoFit/>
          </a:bodyPr>
          <a:lstStyle/>
          <a:p>
            <a:pPr algn="ctr"/>
            <a:r>
              <a:rPr kumimoji="1" lang="en-US" altLang="zh-CN" dirty="0">
                <a:latin typeface="Arial" panose="020B0604020202020204" pitchFamily="34" charset="0"/>
                <a:cs typeface="Arial" panose="020B0604020202020204" pitchFamily="34" charset="0"/>
              </a:rPr>
              <a:t>On-SoC</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memory,</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like</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SRAM</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832C3E8D-CBBC-4E4A-8B9E-66E0C1B2B65F}"/>
              </a:ext>
            </a:extLst>
          </p:cNvPr>
          <p:cNvSpPr txBox="1"/>
          <p:nvPr/>
        </p:nvSpPr>
        <p:spPr>
          <a:xfrm>
            <a:off x="5722487" y="2128306"/>
            <a:ext cx="2818655" cy="646331"/>
          </a:xfrm>
          <a:prstGeom prst="rect">
            <a:avLst/>
          </a:prstGeom>
          <a:noFill/>
        </p:spPr>
        <p:txBody>
          <a:bodyPr wrap="square" rtlCol="0">
            <a:spAutoFit/>
          </a:bodyPr>
          <a:lstStyle/>
          <a:p>
            <a:pPr algn="ctr"/>
            <a:r>
              <a:rPr kumimoji="1" lang="en-US" altLang="zh-CN" dirty="0">
                <a:latin typeface="Arial" panose="020B0604020202020204" pitchFamily="34" charset="0"/>
                <a:cs typeface="Arial" panose="020B0604020202020204" pitchFamily="34" charset="0"/>
              </a:rPr>
              <a:t>If</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space</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is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not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enough,</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"swap-out"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to</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DRAM</a:t>
            </a:r>
            <a:endParaRPr kumimoji="1"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0499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T6:</a:t>
            </a:r>
            <a:r>
              <a:rPr kumimoji="1" lang="zh-CN" altLang="en-US" dirty="0"/>
              <a:t> </a:t>
            </a:r>
            <a:r>
              <a:rPr kumimoji="1" lang="en-US" altLang="zh-CN" dirty="0"/>
              <a:t>ARM</a:t>
            </a:r>
            <a:r>
              <a:rPr kumimoji="1" lang="zh-CN" altLang="en-US" dirty="0"/>
              <a:t> </a:t>
            </a:r>
            <a:r>
              <a:rPr kumimoji="1" lang="en-US" altLang="zh-CN" dirty="0" err="1"/>
              <a:t>TrustZone</a:t>
            </a:r>
            <a:r>
              <a:rPr kumimoji="1" lang="zh-CN" altLang="en-US" dirty="0"/>
              <a:t> </a:t>
            </a:r>
            <a:r>
              <a:rPr kumimoji="1" lang="en-US" altLang="zh-CN" dirty="0"/>
              <a:t>OS</a:t>
            </a:r>
            <a:endParaRPr kumimoji="1" lang="zh-CN" altLang="en-US" dirty="0"/>
          </a:p>
        </p:txBody>
      </p:sp>
      <p:sp>
        <p:nvSpPr>
          <p:cNvPr id="3" name="内容占位符 2"/>
          <p:cNvSpPr>
            <a:spLocks noGrp="1"/>
          </p:cNvSpPr>
          <p:nvPr>
            <p:ph idx="1"/>
          </p:nvPr>
        </p:nvSpPr>
        <p:spPr>
          <a:xfrm>
            <a:off x="482601" y="1424178"/>
            <a:ext cx="8032750" cy="3808326"/>
          </a:xfrm>
        </p:spPr>
        <p:txBody>
          <a:bodyPr>
            <a:noAutofit/>
          </a:bodyPr>
          <a:lstStyle/>
          <a:p>
            <a:r>
              <a:rPr kumimoji="1" lang="zh-CN" altLang="en-US" sz="1800" dirty="0"/>
              <a:t>专注于操作系统与移动安全的核心技术研发</a:t>
            </a:r>
          </a:p>
          <a:p>
            <a:pPr lvl="1"/>
            <a:r>
              <a:rPr kumimoji="1" lang="en-US" altLang="zh-CN" sz="1500" dirty="0"/>
              <a:t>2013</a:t>
            </a:r>
            <a:r>
              <a:rPr kumimoji="1" lang="zh-CN" altLang="en-US" sz="1500" dirty="0"/>
              <a:t>级学生 </a:t>
            </a:r>
            <a:r>
              <a:rPr kumimoji="1" lang="zh-CN" altLang="en-US" sz="1500" b="1" dirty="0">
                <a:solidFill>
                  <a:srgbClr val="0096FF"/>
                </a:solidFill>
              </a:rPr>
              <a:t>利文浩 </a:t>
            </a:r>
            <a:r>
              <a:rPr kumimoji="1" lang="zh-CN" altLang="en-US" sz="1500" dirty="0"/>
              <a:t>于</a:t>
            </a:r>
            <a:r>
              <a:rPr kumimoji="1" lang="en-US" altLang="zh-CN" sz="1500" dirty="0"/>
              <a:t>2015</a:t>
            </a:r>
            <a:r>
              <a:rPr kumimoji="1" lang="zh-CN" altLang="en-US" sz="1500" dirty="0"/>
              <a:t>年初成立（福布斯</a:t>
            </a:r>
            <a:r>
              <a:rPr kumimoji="1" lang="en-US" altLang="zh-CN" sz="1500" dirty="0"/>
              <a:t>30U30</a:t>
            </a:r>
            <a:r>
              <a:rPr kumimoji="1" lang="zh-CN" altLang="en-US" sz="1500" dirty="0"/>
              <a:t>精英榜）</a:t>
            </a:r>
            <a:endParaRPr kumimoji="1" lang="en-US" altLang="zh-CN" sz="1500" dirty="0"/>
          </a:p>
          <a:p>
            <a:pPr lvl="1"/>
            <a:r>
              <a:rPr kumimoji="1" lang="zh-CN" altLang="en-US" sz="1500" dirty="0"/>
              <a:t>基于完全自主开发的移动安全操作系统：</a:t>
            </a:r>
            <a:r>
              <a:rPr kumimoji="1" lang="en-US" altLang="zh-CN" sz="1500" dirty="0"/>
              <a:t>T6</a:t>
            </a:r>
            <a:endParaRPr kumimoji="1" lang="zh-CN" altLang="en-US" sz="1500" dirty="0"/>
          </a:p>
          <a:p>
            <a:pPr lvl="1"/>
            <a:r>
              <a:rPr kumimoji="1" lang="zh-CN" altLang="en-US" sz="1500" dirty="0"/>
              <a:t>开发过程历时</a:t>
            </a:r>
            <a:r>
              <a:rPr kumimoji="1" lang="en-US" altLang="zh-CN" sz="1500" dirty="0"/>
              <a:t>3</a:t>
            </a:r>
            <a:r>
              <a:rPr kumimoji="1" lang="zh-CN" altLang="en-US" sz="1500" dirty="0"/>
              <a:t>年，</a:t>
            </a:r>
            <a:r>
              <a:rPr kumimoji="1" lang="en-US" altLang="zh-CN" sz="1500" dirty="0"/>
              <a:t>VEE</a:t>
            </a:r>
            <a:r>
              <a:rPr kumimoji="1" lang="zh-CN" altLang="en-US" sz="1500" dirty="0"/>
              <a:t> </a:t>
            </a:r>
            <a:r>
              <a:rPr kumimoji="1" lang="en-US" altLang="en-US" sz="1500" dirty="0">
                <a:solidFill>
                  <a:schemeClr val="accent2"/>
                </a:solidFill>
              </a:rPr>
              <a:t>Best Paper</a:t>
            </a:r>
            <a:endParaRPr kumimoji="1" lang="zh-CN" altLang="en-US" sz="1500" dirty="0">
              <a:solidFill>
                <a:schemeClr val="accent2"/>
              </a:solidFill>
            </a:endParaRPr>
          </a:p>
          <a:p>
            <a:r>
              <a:rPr kumimoji="1" lang="zh-CN" altLang="en-US" sz="1800" dirty="0"/>
              <a:t>获得国内外知名企业的认可</a:t>
            </a:r>
            <a:endParaRPr kumimoji="1" lang="zh-CN" altLang="en-US" sz="1500" dirty="0"/>
          </a:p>
          <a:p>
            <a:pPr lvl="1"/>
            <a:r>
              <a:rPr kumimoji="1" lang="zh-CN" altLang="en-US" sz="1500" dirty="0"/>
              <a:t>与国内外知名企业</a:t>
            </a:r>
            <a:r>
              <a:rPr kumimoji="1" lang="en-US" altLang="zh-CN" sz="1500" dirty="0"/>
              <a:t>/</a:t>
            </a:r>
            <a:r>
              <a:rPr kumimoji="1" lang="zh-CN" altLang="en-US" sz="1500" dirty="0"/>
              <a:t>机构合作，成为</a:t>
            </a:r>
            <a:r>
              <a:rPr kumimoji="1" lang="zh-CN" altLang="en-US" sz="1500" b="1" dirty="0">
                <a:solidFill>
                  <a:schemeClr val="accent2"/>
                </a:solidFill>
              </a:rPr>
              <a:t>华为官方供应商</a:t>
            </a:r>
          </a:p>
          <a:p>
            <a:r>
              <a:rPr kumimoji="1" lang="zh-CN" altLang="en-US" sz="1800" dirty="0"/>
              <a:t>产品通过国内外专业机构的检测与安全认证</a:t>
            </a:r>
          </a:p>
          <a:p>
            <a:pPr lvl="1"/>
            <a:r>
              <a:rPr kumimoji="1" lang="zh-CN" altLang="en-US" sz="1500" dirty="0"/>
              <a:t>获得了</a:t>
            </a:r>
            <a:r>
              <a:rPr kumimoji="1" lang="en-US" altLang="zh-CN" sz="1500" dirty="0"/>
              <a:t>2015</a:t>
            </a:r>
            <a:r>
              <a:rPr kumimoji="1" lang="zh-CN" altLang="en-US" sz="1500" dirty="0"/>
              <a:t>年挑战杯</a:t>
            </a:r>
            <a:r>
              <a:rPr kumimoji="1" lang="zh-CN" altLang="en-US" sz="1500" b="1" dirty="0">
                <a:solidFill>
                  <a:schemeClr val="accent2"/>
                </a:solidFill>
              </a:rPr>
              <a:t>全国特等奖</a:t>
            </a:r>
          </a:p>
          <a:p>
            <a:pPr lvl="1"/>
            <a:r>
              <a:rPr kumimoji="1" lang="zh-CN" altLang="en-US" sz="1500" dirty="0"/>
              <a:t>通过</a:t>
            </a:r>
            <a:r>
              <a:rPr kumimoji="1" lang="en-US" altLang="zh-CN" sz="1500" dirty="0"/>
              <a:t>GP</a:t>
            </a:r>
            <a:r>
              <a:rPr kumimoji="1" lang="zh-CN" altLang="en-US" sz="1500" dirty="0"/>
              <a:t>、工信部</a:t>
            </a:r>
            <a:r>
              <a:rPr kumimoji="1" lang="en-US" altLang="zh-CN" sz="1500" dirty="0"/>
              <a:t>TAF</a:t>
            </a:r>
            <a:r>
              <a:rPr kumimoji="1" lang="zh-CN" altLang="en-US" sz="1500" dirty="0"/>
              <a:t>、公安部三所等安全认证，实际部署近两亿</a:t>
            </a:r>
            <a:endParaRPr kumimoji="1" lang="en-US" altLang="zh-CN" sz="1500" dirty="0"/>
          </a:p>
        </p:txBody>
      </p:sp>
      <p:pic>
        <p:nvPicPr>
          <p:cNvPr id="4" name="Picture 6" descr="Z:\Documents\work\trustzone\tz_website\logo\new_src\201606\trustkernel-logo-long-wo-wor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1328" y="351798"/>
            <a:ext cx="2120849" cy="438270"/>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3"/>
          <p:cNvPicPr>
            <a:picLocks noChangeAspect="1"/>
          </p:cNvPicPr>
          <p:nvPr/>
        </p:nvPicPr>
        <p:blipFill rotWithShape="1">
          <a:blip r:embed="rId3"/>
          <a:srcRect b="52702"/>
          <a:stretch/>
        </p:blipFill>
        <p:spPr>
          <a:xfrm>
            <a:off x="6814010" y="2322318"/>
            <a:ext cx="2004470" cy="977089"/>
          </a:xfrm>
          <a:prstGeom prst="rect">
            <a:avLst/>
          </a:prstGeom>
          <a:ln w="38100">
            <a:solidFill>
              <a:schemeClr val="accent5"/>
            </a:solidFill>
          </a:ln>
        </p:spPr>
      </p:pic>
      <p:sp>
        <p:nvSpPr>
          <p:cNvPr id="9" name="标题 1"/>
          <p:cNvSpPr txBox="1">
            <a:spLocks/>
          </p:cNvSpPr>
          <p:nvPr/>
        </p:nvSpPr>
        <p:spPr>
          <a:xfrm>
            <a:off x="6809517" y="2613346"/>
            <a:ext cx="2006870" cy="332319"/>
          </a:xfrm>
          <a:prstGeom prst="rect">
            <a:avLst/>
          </a:prstGeom>
          <a:solidFill>
            <a:schemeClr val="accent6">
              <a:alpha val="20000"/>
            </a:schemeClr>
          </a:solidFill>
        </p:spPr>
        <p:txBody>
          <a:bodyPr vert="horz" lIns="68580" tIns="34290" rIns="68580" bIns="34290" rtlCol="0" anchor="ctr">
            <a:normAutofit/>
          </a:bodyPr>
          <a:lstStyle>
            <a:defPPr>
              <a:defRPr lang="zh-CN"/>
            </a:defPPr>
            <a:lvl1pPr algn="ctr">
              <a:lnSpc>
                <a:spcPct val="90000"/>
              </a:lnSpc>
              <a:spcBef>
                <a:spcPct val="0"/>
              </a:spcBef>
              <a:buNone/>
              <a:defRPr kumimoji="1" sz="2800" b="1">
                <a:solidFill>
                  <a:srgbClr val="C00000"/>
                </a:solidFill>
                <a:latin typeface="Microsoft YaHei UI Light" charset="0"/>
                <a:ea typeface="Microsoft YaHei UI Light" charset="0"/>
                <a:cs typeface="Microsoft YaHei UI Light" charset="0"/>
              </a:defRPr>
            </a:lvl1pPr>
          </a:lstStyle>
          <a:p>
            <a:r>
              <a:rPr lang="en-US" altLang="zh-CN" sz="1500" dirty="0">
                <a:solidFill>
                  <a:schemeClr val="accent6"/>
                </a:solidFill>
              </a:rPr>
              <a:t>GP</a:t>
            </a:r>
            <a:r>
              <a:rPr lang="zh-CN" altLang="en-US" sz="1500" dirty="0">
                <a:solidFill>
                  <a:schemeClr val="accent6"/>
                </a:solidFill>
              </a:rPr>
              <a:t> </a:t>
            </a:r>
            <a:r>
              <a:rPr lang="en-US" altLang="zh-CN" sz="1500" dirty="0">
                <a:solidFill>
                  <a:schemeClr val="accent6"/>
                </a:solidFill>
              </a:rPr>
              <a:t>TEE</a:t>
            </a:r>
            <a:r>
              <a:rPr lang="zh-CN" altLang="en-US" sz="1500" dirty="0">
                <a:solidFill>
                  <a:schemeClr val="accent6"/>
                </a:solidFill>
              </a:rPr>
              <a:t> 认证</a:t>
            </a: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448" r="9444" b="2568"/>
          <a:stretch/>
        </p:blipFill>
        <p:spPr>
          <a:xfrm rot="16200000">
            <a:off x="7179620" y="3148760"/>
            <a:ext cx="1268757" cy="2008962"/>
          </a:xfrm>
          <a:prstGeom prst="rect">
            <a:avLst/>
          </a:prstGeom>
          <a:ln w="38100">
            <a:solidFill>
              <a:schemeClr val="accent5"/>
            </a:solidFill>
          </a:ln>
        </p:spPr>
      </p:pic>
      <p:pic>
        <p:nvPicPr>
          <p:cNvPr id="5" name="图片 4">
            <a:extLst>
              <a:ext uri="{FF2B5EF4-FFF2-40B4-BE49-F238E27FC236}">
                <a16:creationId xmlns:a16="http://schemas.microsoft.com/office/drawing/2014/main" id="{C478D1B3-E8A3-504A-8ABA-2CBC7AD48DE6}"/>
              </a:ext>
            </a:extLst>
          </p:cNvPr>
          <p:cNvPicPr>
            <a:picLocks noChangeAspect="1"/>
          </p:cNvPicPr>
          <p:nvPr/>
        </p:nvPicPr>
        <p:blipFill>
          <a:blip r:embed="rId5"/>
          <a:stretch>
            <a:fillRect/>
          </a:stretch>
        </p:blipFill>
        <p:spPr>
          <a:xfrm>
            <a:off x="6809518" y="1047011"/>
            <a:ext cx="2004470" cy="1129793"/>
          </a:xfrm>
          <a:prstGeom prst="rect">
            <a:avLst/>
          </a:prstGeom>
        </p:spPr>
      </p:pic>
    </p:spTree>
    <p:extLst>
      <p:ext uri="{BB962C8B-B14F-4D97-AF65-F5344CB8AC3E}">
        <p14:creationId xmlns:p14="http://schemas.microsoft.com/office/powerpoint/2010/main" val="4294801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1681EBC-24EF-F946-BFEA-05B0A36EEEFC}"/>
              </a:ext>
            </a:extLst>
          </p:cNvPr>
          <p:cNvSpPr>
            <a:spLocks noGrp="1"/>
          </p:cNvSpPr>
          <p:nvPr>
            <p:ph type="title"/>
          </p:nvPr>
        </p:nvSpPr>
        <p:spPr/>
        <p:txBody>
          <a:bodyPr/>
          <a:lstStyle/>
          <a:p>
            <a:r>
              <a:rPr lang="en-US" altLang="zh-CN" dirty="0"/>
              <a:t>Case</a:t>
            </a:r>
            <a:r>
              <a:rPr lang="zh-CN" altLang="en-US" dirty="0"/>
              <a:t> </a:t>
            </a:r>
            <a:r>
              <a:rPr lang="en-US" altLang="zh-CN" dirty="0"/>
              <a:t>study:</a:t>
            </a:r>
            <a:r>
              <a:rPr lang="zh-CN" altLang="en-US" dirty="0"/>
              <a:t> 蓬莱 </a:t>
            </a:r>
            <a:r>
              <a:rPr lang="en-US" altLang="zh-CN" dirty="0"/>
              <a:t>Enclave</a:t>
            </a:r>
            <a:endParaRPr lang="zh-CN" altLang="en-US" dirty="0"/>
          </a:p>
        </p:txBody>
      </p:sp>
      <p:sp>
        <p:nvSpPr>
          <p:cNvPr id="5" name="文本占位符 4">
            <a:extLst>
              <a:ext uri="{FF2B5EF4-FFF2-40B4-BE49-F238E27FC236}">
                <a16:creationId xmlns:a16="http://schemas.microsoft.com/office/drawing/2014/main" id="{6DD19BC3-8F2C-2F42-9EFC-96E2A0B9592B}"/>
              </a:ext>
            </a:extLst>
          </p:cNvPr>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385713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a:xfrm>
            <a:off x="457200" y="228866"/>
            <a:ext cx="8229600" cy="900442"/>
          </a:xfrm>
        </p:spPr>
        <p:txBody>
          <a:bodyPr>
            <a:normAutofit/>
          </a:bodyPr>
          <a:lstStyle/>
          <a:p>
            <a:r>
              <a:rPr kumimoji="1" lang="en-US" altLang="zh-CN" sz="2400" dirty="0"/>
              <a:t>Overview of Penglai</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41</a:t>
            </a:fld>
            <a:endParaRPr lang="zh-CN" altLang="en-US" dirty="0"/>
          </a:p>
        </p:txBody>
      </p:sp>
      <p:sp>
        <p:nvSpPr>
          <p:cNvPr id="42" name="矩形 41">
            <a:extLst>
              <a:ext uri="{FF2B5EF4-FFF2-40B4-BE49-F238E27FC236}">
                <a16:creationId xmlns:a16="http://schemas.microsoft.com/office/drawing/2014/main" id="{1FE0F1C7-93CE-A746-8872-C8C80806DF3A}"/>
              </a:ext>
            </a:extLst>
          </p:cNvPr>
          <p:cNvSpPr/>
          <p:nvPr/>
        </p:nvSpPr>
        <p:spPr>
          <a:xfrm>
            <a:off x="1187624" y="1273324"/>
            <a:ext cx="6912769" cy="1029730"/>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43" name="矩形 42">
            <a:extLst>
              <a:ext uri="{FF2B5EF4-FFF2-40B4-BE49-F238E27FC236}">
                <a16:creationId xmlns:a16="http://schemas.microsoft.com/office/drawing/2014/main" id="{55B93027-D468-5C41-8FAD-4F3BAF175CD3}"/>
              </a:ext>
            </a:extLst>
          </p:cNvPr>
          <p:cNvSpPr/>
          <p:nvPr/>
        </p:nvSpPr>
        <p:spPr>
          <a:xfrm>
            <a:off x="1375241" y="1424764"/>
            <a:ext cx="2778516" cy="776268"/>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44" name="矩形 43">
            <a:extLst>
              <a:ext uri="{FF2B5EF4-FFF2-40B4-BE49-F238E27FC236}">
                <a16:creationId xmlns:a16="http://schemas.microsoft.com/office/drawing/2014/main" id="{30568A5C-3414-E24D-9107-6AE6B58A8809}"/>
              </a:ext>
            </a:extLst>
          </p:cNvPr>
          <p:cNvSpPr/>
          <p:nvPr/>
        </p:nvSpPr>
        <p:spPr>
          <a:xfrm>
            <a:off x="1995604" y="1791560"/>
            <a:ext cx="2072355" cy="34526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Non-sensitive code/data</a:t>
            </a:r>
            <a:endParaRPr kumimoji="1" lang="zh-CN" altLang="en-US" sz="1200" dirty="0">
              <a:latin typeface="Arial" panose="020B0604020202020204" pitchFamily="34" charset="0"/>
              <a:cs typeface="Arial" panose="020B0604020202020204" pitchFamily="34" charset="0"/>
            </a:endParaRPr>
          </a:p>
        </p:txBody>
      </p:sp>
      <p:sp>
        <p:nvSpPr>
          <p:cNvPr id="45" name="文本框 44">
            <a:extLst>
              <a:ext uri="{FF2B5EF4-FFF2-40B4-BE49-F238E27FC236}">
                <a16:creationId xmlns:a16="http://schemas.microsoft.com/office/drawing/2014/main" id="{FC1D8711-98FB-044D-8052-49FE79D81050}"/>
              </a:ext>
            </a:extLst>
          </p:cNvPr>
          <p:cNvSpPr txBox="1"/>
          <p:nvPr/>
        </p:nvSpPr>
        <p:spPr>
          <a:xfrm>
            <a:off x="1386072" y="1433736"/>
            <a:ext cx="983860"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Host App</a:t>
            </a:r>
            <a:endParaRPr kumimoji="1" lang="zh-CN" altLang="en-US" sz="1400" dirty="0">
              <a:latin typeface="Arial" panose="020B0604020202020204" pitchFamily="34" charset="0"/>
              <a:cs typeface="Arial" panose="020B0604020202020204" pitchFamily="34" charset="0"/>
            </a:endParaRPr>
          </a:p>
        </p:txBody>
      </p:sp>
      <p:sp>
        <p:nvSpPr>
          <p:cNvPr id="46" name="文本框 45">
            <a:extLst>
              <a:ext uri="{FF2B5EF4-FFF2-40B4-BE49-F238E27FC236}">
                <a16:creationId xmlns:a16="http://schemas.microsoft.com/office/drawing/2014/main" id="{ED3D4130-3C77-1A4E-A666-AA1924F1A1E0}"/>
              </a:ext>
            </a:extLst>
          </p:cNvPr>
          <p:cNvSpPr txBox="1"/>
          <p:nvPr/>
        </p:nvSpPr>
        <p:spPr>
          <a:xfrm>
            <a:off x="7463437" y="1653959"/>
            <a:ext cx="568695"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User</a:t>
            </a:r>
            <a:endParaRPr kumimoji="1" lang="zh-CN" altLang="en-US" sz="1400" dirty="0">
              <a:latin typeface="Arial" panose="020B0604020202020204" pitchFamily="34" charset="0"/>
              <a:cs typeface="Arial" panose="020B0604020202020204" pitchFamily="34" charset="0"/>
            </a:endParaRPr>
          </a:p>
        </p:txBody>
      </p:sp>
      <p:sp>
        <p:nvSpPr>
          <p:cNvPr id="47" name="矩形 46">
            <a:extLst>
              <a:ext uri="{FF2B5EF4-FFF2-40B4-BE49-F238E27FC236}">
                <a16:creationId xmlns:a16="http://schemas.microsoft.com/office/drawing/2014/main" id="{F6A0387D-1B98-3B48-A03B-B96D4F0E629A}"/>
              </a:ext>
            </a:extLst>
          </p:cNvPr>
          <p:cNvSpPr/>
          <p:nvPr/>
        </p:nvSpPr>
        <p:spPr>
          <a:xfrm>
            <a:off x="4310025" y="1424289"/>
            <a:ext cx="1702138" cy="776268"/>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48" name="矩形 47">
            <a:extLst>
              <a:ext uri="{FF2B5EF4-FFF2-40B4-BE49-F238E27FC236}">
                <a16:creationId xmlns:a16="http://schemas.microsoft.com/office/drawing/2014/main" id="{2095F07A-476C-5840-8DDD-BC19BDC2CB7F}"/>
              </a:ext>
            </a:extLst>
          </p:cNvPr>
          <p:cNvSpPr/>
          <p:nvPr/>
        </p:nvSpPr>
        <p:spPr>
          <a:xfrm>
            <a:off x="4374640" y="1783911"/>
            <a:ext cx="1564330"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Sensitive code/data</a:t>
            </a:r>
            <a:endParaRPr kumimoji="1" lang="zh-CN" altLang="en-US" sz="1200" dirty="0">
              <a:latin typeface="Arial" panose="020B0604020202020204" pitchFamily="34" charset="0"/>
              <a:cs typeface="Arial" panose="020B0604020202020204" pitchFamily="34" charset="0"/>
            </a:endParaRPr>
          </a:p>
        </p:txBody>
      </p:sp>
      <p:sp>
        <p:nvSpPr>
          <p:cNvPr id="49" name="文本框 48">
            <a:extLst>
              <a:ext uri="{FF2B5EF4-FFF2-40B4-BE49-F238E27FC236}">
                <a16:creationId xmlns:a16="http://schemas.microsoft.com/office/drawing/2014/main" id="{16701F83-07AA-EF4D-950C-0697B4C10951}"/>
              </a:ext>
            </a:extLst>
          </p:cNvPr>
          <p:cNvSpPr txBox="1"/>
          <p:nvPr/>
        </p:nvSpPr>
        <p:spPr>
          <a:xfrm>
            <a:off x="4290449" y="1426676"/>
            <a:ext cx="1231102"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Enclave App</a:t>
            </a:r>
            <a:endParaRPr kumimoji="1" lang="zh-CN" altLang="en-US" sz="1400" dirty="0">
              <a:latin typeface="Arial" panose="020B0604020202020204" pitchFamily="34" charset="0"/>
              <a:cs typeface="Arial" panose="020B0604020202020204" pitchFamily="34" charset="0"/>
            </a:endParaRPr>
          </a:p>
        </p:txBody>
      </p:sp>
      <p:sp>
        <p:nvSpPr>
          <p:cNvPr id="50" name="矩形 49">
            <a:extLst>
              <a:ext uri="{FF2B5EF4-FFF2-40B4-BE49-F238E27FC236}">
                <a16:creationId xmlns:a16="http://schemas.microsoft.com/office/drawing/2014/main" id="{569BEA4F-A0A9-844A-8222-299A8AA9C78A}"/>
              </a:ext>
            </a:extLst>
          </p:cNvPr>
          <p:cNvSpPr/>
          <p:nvPr/>
        </p:nvSpPr>
        <p:spPr>
          <a:xfrm>
            <a:off x="1187626" y="2296608"/>
            <a:ext cx="6912767" cy="1130951"/>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51" name="矩形 50">
            <a:extLst>
              <a:ext uri="{FF2B5EF4-FFF2-40B4-BE49-F238E27FC236}">
                <a16:creationId xmlns:a16="http://schemas.microsoft.com/office/drawing/2014/main" id="{1ED05112-7274-9647-BEF6-9D6CE7180F77}"/>
              </a:ext>
            </a:extLst>
          </p:cNvPr>
          <p:cNvSpPr/>
          <p:nvPr/>
        </p:nvSpPr>
        <p:spPr>
          <a:xfrm>
            <a:off x="1375241" y="2555231"/>
            <a:ext cx="841597" cy="723472"/>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52" name="文本框 51">
            <a:extLst>
              <a:ext uri="{FF2B5EF4-FFF2-40B4-BE49-F238E27FC236}">
                <a16:creationId xmlns:a16="http://schemas.microsoft.com/office/drawing/2014/main" id="{851D0FCD-4A4E-BF46-BC23-6A8DBE92510F}"/>
              </a:ext>
            </a:extLst>
          </p:cNvPr>
          <p:cNvSpPr txBox="1"/>
          <p:nvPr/>
        </p:nvSpPr>
        <p:spPr>
          <a:xfrm>
            <a:off x="1543512" y="2762869"/>
            <a:ext cx="490115"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OS</a:t>
            </a:r>
            <a:endParaRPr kumimoji="1" lang="zh-CN" altLang="en-US" sz="1400" dirty="0">
              <a:latin typeface="Arial" panose="020B0604020202020204" pitchFamily="34" charset="0"/>
              <a:cs typeface="Arial" panose="020B0604020202020204" pitchFamily="34" charset="0"/>
            </a:endParaRPr>
          </a:p>
        </p:txBody>
      </p:sp>
      <p:sp>
        <p:nvSpPr>
          <p:cNvPr id="53" name="矩形 52">
            <a:extLst>
              <a:ext uri="{FF2B5EF4-FFF2-40B4-BE49-F238E27FC236}">
                <a16:creationId xmlns:a16="http://schemas.microsoft.com/office/drawing/2014/main" id="{DDBAD746-CE14-D742-B724-C94A1DB11C1D}"/>
              </a:ext>
            </a:extLst>
          </p:cNvPr>
          <p:cNvSpPr/>
          <p:nvPr/>
        </p:nvSpPr>
        <p:spPr>
          <a:xfrm>
            <a:off x="2217874" y="2555232"/>
            <a:ext cx="1936919" cy="723472"/>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54" name="文本框 53">
            <a:extLst>
              <a:ext uri="{FF2B5EF4-FFF2-40B4-BE49-F238E27FC236}">
                <a16:creationId xmlns:a16="http://schemas.microsoft.com/office/drawing/2014/main" id="{A907B3B8-F3A3-884D-B890-0DA236341153}"/>
              </a:ext>
            </a:extLst>
          </p:cNvPr>
          <p:cNvSpPr txBox="1"/>
          <p:nvPr/>
        </p:nvSpPr>
        <p:spPr>
          <a:xfrm>
            <a:off x="2171437" y="2555231"/>
            <a:ext cx="1440719"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Kernel module</a:t>
            </a:r>
            <a:endParaRPr kumimoji="1" lang="zh-CN" altLang="en-US" sz="1400" dirty="0">
              <a:latin typeface="Arial" panose="020B0604020202020204" pitchFamily="34" charset="0"/>
              <a:cs typeface="Arial" panose="020B0604020202020204" pitchFamily="34" charset="0"/>
            </a:endParaRPr>
          </a:p>
        </p:txBody>
      </p:sp>
      <p:sp>
        <p:nvSpPr>
          <p:cNvPr id="55" name="矩形 54">
            <a:extLst>
              <a:ext uri="{FF2B5EF4-FFF2-40B4-BE49-F238E27FC236}">
                <a16:creationId xmlns:a16="http://schemas.microsoft.com/office/drawing/2014/main" id="{342444E1-36A1-2944-9F5D-0816DD8CB34F}"/>
              </a:ext>
            </a:extLst>
          </p:cNvPr>
          <p:cNvSpPr/>
          <p:nvPr/>
        </p:nvSpPr>
        <p:spPr>
          <a:xfrm>
            <a:off x="2302398" y="2888395"/>
            <a:ext cx="1815324" cy="345261"/>
          </a:xfrm>
          <a:prstGeom prst="rect">
            <a:avLst/>
          </a:prstGeom>
          <a:ln w="19050"/>
        </p:spPr>
        <p:style>
          <a:lnRef idx="2">
            <a:schemeClr val="dk1"/>
          </a:lnRef>
          <a:fillRef idx="1">
            <a:schemeClr val="lt1"/>
          </a:fillRef>
          <a:effectRef idx="0">
            <a:schemeClr val="dk1"/>
          </a:effectRef>
          <a:fontRef idx="minor">
            <a:schemeClr val="dk1"/>
          </a:fontRef>
        </p:style>
        <p:txBody>
          <a:bodyPr rtlCol="0" anchor="ctr"/>
          <a:lstStyle/>
          <a:p>
            <a:r>
              <a:rPr kumimoji="1" lang="en-US" altLang="zh-CN" sz="1200" dirty="0">
                <a:latin typeface="Arial" panose="020B0604020202020204" pitchFamily="34" charset="0"/>
                <a:cs typeface="Arial" panose="020B0604020202020204" pitchFamily="34" charset="0"/>
              </a:rPr>
              <a:t>SBI</a:t>
            </a:r>
            <a:r>
              <a:rPr kumimoji="1" lang="zh-CN" altLang="en-US" sz="1200" dirty="0">
                <a:latin typeface="Arial" panose="020B0604020202020204" pitchFamily="34" charset="0"/>
                <a:cs typeface="Arial" panose="020B0604020202020204" pitchFamily="34" charset="0"/>
              </a:rPr>
              <a:t> </a:t>
            </a:r>
            <a:r>
              <a:rPr kumimoji="1" lang="en-US" altLang="zh-CN" sz="1200" dirty="0">
                <a:latin typeface="Arial" panose="020B0604020202020204" pitchFamily="34" charset="0"/>
                <a:cs typeface="Arial" panose="020B0604020202020204" pitchFamily="34" charset="0"/>
              </a:rPr>
              <a:t>interface</a:t>
            </a:r>
            <a:r>
              <a:rPr kumimoji="1" lang="zh-CN" altLang="en-US" sz="1200" dirty="0">
                <a:latin typeface="Arial" panose="020B0604020202020204" pitchFamily="34" charset="0"/>
                <a:cs typeface="Arial" panose="020B0604020202020204" pitchFamily="34" charset="0"/>
              </a:rPr>
              <a:t> </a:t>
            </a:r>
            <a:r>
              <a:rPr kumimoji="1" lang="en-US" altLang="zh-CN" sz="1200" dirty="0">
                <a:latin typeface="Arial" panose="020B0604020202020204" pitchFamily="34" charset="0"/>
                <a:cs typeface="Arial" panose="020B0604020202020204" pitchFamily="34" charset="0"/>
              </a:rPr>
              <a:t>wrapper</a:t>
            </a:r>
            <a:endParaRPr kumimoji="1" lang="zh-CN" altLang="en-US" sz="1200" dirty="0">
              <a:latin typeface="Arial" panose="020B0604020202020204" pitchFamily="34" charset="0"/>
              <a:cs typeface="Arial" panose="020B0604020202020204" pitchFamily="34" charset="0"/>
            </a:endParaRPr>
          </a:p>
        </p:txBody>
      </p:sp>
      <p:cxnSp>
        <p:nvCxnSpPr>
          <p:cNvPr id="56" name="直线箭头连接符 55">
            <a:extLst>
              <a:ext uri="{FF2B5EF4-FFF2-40B4-BE49-F238E27FC236}">
                <a16:creationId xmlns:a16="http://schemas.microsoft.com/office/drawing/2014/main" id="{96BEF49A-9A76-3F49-AE42-919BB6DC3012}"/>
              </a:ext>
            </a:extLst>
          </p:cNvPr>
          <p:cNvCxnSpPr>
            <a:cxnSpLocks/>
            <a:endCxn id="54" idx="0"/>
          </p:cNvCxnSpPr>
          <p:nvPr/>
        </p:nvCxnSpPr>
        <p:spPr>
          <a:xfrm>
            <a:off x="2891797" y="2199012"/>
            <a:ext cx="0" cy="356219"/>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C677BFA8-C87C-8E4D-AD42-D569B9B34C3A}"/>
              </a:ext>
            </a:extLst>
          </p:cNvPr>
          <p:cNvSpPr txBox="1"/>
          <p:nvPr/>
        </p:nvSpPr>
        <p:spPr>
          <a:xfrm>
            <a:off x="2868389" y="2268467"/>
            <a:ext cx="662714" cy="276999"/>
          </a:xfrm>
          <a:prstGeom prst="rect">
            <a:avLst/>
          </a:prstGeom>
          <a:noFill/>
        </p:spPr>
        <p:txBody>
          <a:bodyPr wrap="square" rtlCol="0">
            <a:spAutoFit/>
          </a:bodyPr>
          <a:lstStyle/>
          <a:p>
            <a:r>
              <a:rPr kumimoji="1" lang="en-US" altLang="zh-CN" sz="1200" dirty="0" err="1">
                <a:latin typeface="Arial" panose="020B0604020202020204" pitchFamily="34" charset="0"/>
                <a:cs typeface="Arial" panose="020B0604020202020204" pitchFamily="34" charset="0"/>
              </a:rPr>
              <a:t>ioctl</a:t>
            </a:r>
            <a:r>
              <a:rPr kumimoji="1" lang="en-US" altLang="zh-CN" sz="1200" dirty="0">
                <a:latin typeface="Arial" panose="020B0604020202020204" pitchFamily="34" charset="0"/>
                <a:cs typeface="Arial" panose="020B0604020202020204" pitchFamily="34" charset="0"/>
              </a:rPr>
              <a:t>()</a:t>
            </a:r>
            <a:endParaRPr kumimoji="1" lang="zh-CN" altLang="en-US" sz="1200" dirty="0">
              <a:latin typeface="Arial" panose="020B0604020202020204" pitchFamily="34" charset="0"/>
              <a:cs typeface="Arial" panose="020B0604020202020204" pitchFamily="34" charset="0"/>
            </a:endParaRPr>
          </a:p>
        </p:txBody>
      </p:sp>
      <p:sp>
        <p:nvSpPr>
          <p:cNvPr id="58" name="文本框 57">
            <a:extLst>
              <a:ext uri="{FF2B5EF4-FFF2-40B4-BE49-F238E27FC236}">
                <a16:creationId xmlns:a16="http://schemas.microsoft.com/office/drawing/2014/main" id="{74D1BC9D-37F4-2F48-881E-160B96273A3B}"/>
              </a:ext>
            </a:extLst>
          </p:cNvPr>
          <p:cNvSpPr txBox="1"/>
          <p:nvPr/>
        </p:nvSpPr>
        <p:spPr>
          <a:xfrm>
            <a:off x="6973236" y="2762868"/>
            <a:ext cx="1108324"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Supervisor</a:t>
            </a:r>
            <a:endParaRPr kumimoji="1" lang="zh-CN" altLang="en-US" sz="1400" dirty="0">
              <a:latin typeface="Arial" panose="020B0604020202020204" pitchFamily="34" charset="0"/>
              <a:cs typeface="Arial" panose="020B0604020202020204" pitchFamily="34" charset="0"/>
            </a:endParaRPr>
          </a:p>
        </p:txBody>
      </p:sp>
      <p:sp>
        <p:nvSpPr>
          <p:cNvPr id="59" name="矩形 58">
            <a:extLst>
              <a:ext uri="{FF2B5EF4-FFF2-40B4-BE49-F238E27FC236}">
                <a16:creationId xmlns:a16="http://schemas.microsoft.com/office/drawing/2014/main" id="{A264B626-1664-A44B-AE44-43096E8CA4D7}"/>
              </a:ext>
            </a:extLst>
          </p:cNvPr>
          <p:cNvSpPr/>
          <p:nvPr/>
        </p:nvSpPr>
        <p:spPr>
          <a:xfrm>
            <a:off x="1187626" y="3426729"/>
            <a:ext cx="6912760" cy="313186"/>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60" name="矩形 59">
            <a:extLst>
              <a:ext uri="{FF2B5EF4-FFF2-40B4-BE49-F238E27FC236}">
                <a16:creationId xmlns:a16="http://schemas.microsoft.com/office/drawing/2014/main" id="{CA330C81-8AC3-C64B-9861-81B62A9A9EFB}"/>
              </a:ext>
            </a:extLst>
          </p:cNvPr>
          <p:cNvSpPr/>
          <p:nvPr/>
        </p:nvSpPr>
        <p:spPr>
          <a:xfrm>
            <a:off x="1187626" y="3733119"/>
            <a:ext cx="6912760" cy="933038"/>
          </a:xfrm>
          <a:prstGeom prst="rect">
            <a:avLst/>
          </a:prstGeom>
          <a:ln w="19050">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61" name="文本框 60">
            <a:extLst>
              <a:ext uri="{FF2B5EF4-FFF2-40B4-BE49-F238E27FC236}">
                <a16:creationId xmlns:a16="http://schemas.microsoft.com/office/drawing/2014/main" id="{127A5713-0E41-9949-AE6F-C8D20E547E0C}"/>
              </a:ext>
            </a:extLst>
          </p:cNvPr>
          <p:cNvSpPr txBox="1"/>
          <p:nvPr/>
        </p:nvSpPr>
        <p:spPr>
          <a:xfrm>
            <a:off x="6372202" y="3425341"/>
            <a:ext cx="1756665"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Hypervisor(Unused)</a:t>
            </a:r>
            <a:endParaRPr kumimoji="1" lang="zh-CN" altLang="en-US" sz="1400" dirty="0">
              <a:latin typeface="Arial" panose="020B0604020202020204" pitchFamily="34" charset="0"/>
              <a:cs typeface="Arial" panose="020B0604020202020204" pitchFamily="34" charset="0"/>
            </a:endParaRPr>
          </a:p>
        </p:txBody>
      </p:sp>
      <p:sp>
        <p:nvSpPr>
          <p:cNvPr id="62" name="矩形 61">
            <a:extLst>
              <a:ext uri="{FF2B5EF4-FFF2-40B4-BE49-F238E27FC236}">
                <a16:creationId xmlns:a16="http://schemas.microsoft.com/office/drawing/2014/main" id="{14459C56-979A-6242-82E0-E1B16F50867A}"/>
              </a:ext>
            </a:extLst>
          </p:cNvPr>
          <p:cNvSpPr/>
          <p:nvPr/>
        </p:nvSpPr>
        <p:spPr>
          <a:xfrm>
            <a:off x="2971014" y="3837012"/>
            <a:ext cx="2498183" cy="698113"/>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63" name="矩形 62">
            <a:extLst>
              <a:ext uri="{FF2B5EF4-FFF2-40B4-BE49-F238E27FC236}">
                <a16:creationId xmlns:a16="http://schemas.microsoft.com/office/drawing/2014/main" id="{048DD0B1-A815-0540-9F97-E7639222FFF3}"/>
              </a:ext>
            </a:extLst>
          </p:cNvPr>
          <p:cNvSpPr/>
          <p:nvPr/>
        </p:nvSpPr>
        <p:spPr>
          <a:xfrm>
            <a:off x="3331068" y="4132802"/>
            <a:ext cx="2087145"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Enclave management</a:t>
            </a:r>
            <a:endParaRPr kumimoji="1" lang="zh-CN" altLang="en-US" sz="1200" dirty="0">
              <a:latin typeface="Arial" panose="020B0604020202020204" pitchFamily="34" charset="0"/>
              <a:cs typeface="Arial" panose="020B0604020202020204" pitchFamily="34" charset="0"/>
            </a:endParaRPr>
          </a:p>
        </p:txBody>
      </p:sp>
      <p:sp>
        <p:nvSpPr>
          <p:cNvPr id="64" name="文本框 63">
            <a:extLst>
              <a:ext uri="{FF2B5EF4-FFF2-40B4-BE49-F238E27FC236}">
                <a16:creationId xmlns:a16="http://schemas.microsoft.com/office/drawing/2014/main" id="{387F9155-ACA3-0F46-8623-AB8D62785FB0}"/>
              </a:ext>
            </a:extLst>
          </p:cNvPr>
          <p:cNvSpPr txBox="1"/>
          <p:nvPr/>
        </p:nvSpPr>
        <p:spPr>
          <a:xfrm>
            <a:off x="2967991" y="3823984"/>
            <a:ext cx="1626150"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Security Monitor</a:t>
            </a:r>
            <a:endParaRPr kumimoji="1" lang="zh-CN" altLang="en-US" sz="1400" dirty="0">
              <a:latin typeface="Arial" panose="020B0604020202020204" pitchFamily="34" charset="0"/>
              <a:cs typeface="Arial" panose="020B0604020202020204" pitchFamily="34" charset="0"/>
            </a:endParaRPr>
          </a:p>
        </p:txBody>
      </p:sp>
      <p:sp>
        <p:nvSpPr>
          <p:cNvPr id="65" name="文本框 64">
            <a:extLst>
              <a:ext uri="{FF2B5EF4-FFF2-40B4-BE49-F238E27FC236}">
                <a16:creationId xmlns:a16="http://schemas.microsoft.com/office/drawing/2014/main" id="{66CFFF50-9713-9B42-9589-4804D54E45FB}"/>
              </a:ext>
            </a:extLst>
          </p:cNvPr>
          <p:cNvSpPr txBox="1"/>
          <p:nvPr/>
        </p:nvSpPr>
        <p:spPr>
          <a:xfrm>
            <a:off x="7222631" y="4045749"/>
            <a:ext cx="861582"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Machine</a:t>
            </a:r>
            <a:endParaRPr kumimoji="1" lang="zh-CN" altLang="en-US" sz="1400" dirty="0">
              <a:latin typeface="Arial" panose="020B0604020202020204" pitchFamily="34" charset="0"/>
              <a:cs typeface="Arial" panose="020B0604020202020204" pitchFamily="34" charset="0"/>
            </a:endParaRPr>
          </a:p>
        </p:txBody>
      </p:sp>
      <p:cxnSp>
        <p:nvCxnSpPr>
          <p:cNvPr id="66" name="直线箭头连接符 65">
            <a:extLst>
              <a:ext uri="{FF2B5EF4-FFF2-40B4-BE49-F238E27FC236}">
                <a16:creationId xmlns:a16="http://schemas.microsoft.com/office/drawing/2014/main" id="{B18393E2-74A1-D84D-9878-A2DF3892D788}"/>
              </a:ext>
            </a:extLst>
          </p:cNvPr>
          <p:cNvCxnSpPr>
            <a:cxnSpLocks/>
          </p:cNvCxnSpPr>
          <p:nvPr/>
        </p:nvCxnSpPr>
        <p:spPr>
          <a:xfrm>
            <a:off x="3331068" y="3278703"/>
            <a:ext cx="0" cy="551943"/>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id="{E0E51CFA-85BF-4246-A71A-E11C681A79E2}"/>
              </a:ext>
            </a:extLst>
          </p:cNvPr>
          <p:cNvSpPr txBox="1"/>
          <p:nvPr/>
        </p:nvSpPr>
        <p:spPr>
          <a:xfrm>
            <a:off x="3324946" y="3440587"/>
            <a:ext cx="432942" cy="276999"/>
          </a:xfrm>
          <a:prstGeom prst="rect">
            <a:avLst/>
          </a:prstGeom>
          <a:noFill/>
        </p:spPr>
        <p:txBody>
          <a:bodyPr wrap="square" rtlCol="0">
            <a:spAutoFit/>
          </a:bodyPr>
          <a:lstStyle/>
          <a:p>
            <a:r>
              <a:rPr kumimoji="1" lang="en-US" altLang="zh-CN" sz="1200" dirty="0">
                <a:latin typeface="Arial" panose="020B0604020202020204" pitchFamily="34" charset="0"/>
                <a:cs typeface="Arial" panose="020B0604020202020204" pitchFamily="34" charset="0"/>
              </a:rPr>
              <a:t>SBI</a:t>
            </a:r>
            <a:endParaRPr kumimoji="1" lang="zh-CN" altLang="en-US" sz="1200" dirty="0">
              <a:latin typeface="Arial" panose="020B0604020202020204" pitchFamily="34" charset="0"/>
              <a:cs typeface="Arial" panose="020B0604020202020204" pitchFamily="34" charset="0"/>
            </a:endParaRPr>
          </a:p>
        </p:txBody>
      </p:sp>
      <p:cxnSp>
        <p:nvCxnSpPr>
          <p:cNvPr id="68" name="直线箭头连接符 67">
            <a:extLst>
              <a:ext uri="{FF2B5EF4-FFF2-40B4-BE49-F238E27FC236}">
                <a16:creationId xmlns:a16="http://schemas.microsoft.com/office/drawing/2014/main" id="{6989CB1D-5337-AD41-AD24-5A16865B0A3E}"/>
              </a:ext>
            </a:extLst>
          </p:cNvPr>
          <p:cNvCxnSpPr>
            <a:cxnSpLocks/>
          </p:cNvCxnSpPr>
          <p:nvPr/>
        </p:nvCxnSpPr>
        <p:spPr>
          <a:xfrm>
            <a:off x="4954127" y="2199012"/>
            <a:ext cx="2" cy="163163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a16="http://schemas.microsoft.com/office/drawing/2014/main" id="{48631625-3CB6-294F-B493-8E362B85EA93}"/>
              </a:ext>
            </a:extLst>
          </p:cNvPr>
          <p:cNvSpPr txBox="1"/>
          <p:nvPr/>
        </p:nvSpPr>
        <p:spPr>
          <a:xfrm>
            <a:off x="4938805" y="3440587"/>
            <a:ext cx="432942" cy="276999"/>
          </a:xfrm>
          <a:prstGeom prst="rect">
            <a:avLst/>
          </a:prstGeom>
          <a:noFill/>
        </p:spPr>
        <p:txBody>
          <a:bodyPr wrap="square" rtlCol="0">
            <a:spAutoFit/>
          </a:bodyPr>
          <a:lstStyle/>
          <a:p>
            <a:r>
              <a:rPr kumimoji="1" lang="en-US" altLang="zh-CN" sz="1200" dirty="0">
                <a:latin typeface="Arial" panose="020B0604020202020204" pitchFamily="34" charset="0"/>
                <a:cs typeface="Arial" panose="020B0604020202020204" pitchFamily="34" charset="0"/>
              </a:rPr>
              <a:t>SBI</a:t>
            </a:r>
            <a:endParaRPr kumimoji="1" lang="zh-CN" altLang="en-US" sz="1200" dirty="0">
              <a:latin typeface="Arial" panose="020B0604020202020204" pitchFamily="34" charset="0"/>
              <a:cs typeface="Arial" panose="020B0604020202020204" pitchFamily="34" charset="0"/>
            </a:endParaRPr>
          </a:p>
        </p:txBody>
      </p:sp>
      <p:sp>
        <p:nvSpPr>
          <p:cNvPr id="70" name="矩形 69">
            <a:extLst>
              <a:ext uri="{FF2B5EF4-FFF2-40B4-BE49-F238E27FC236}">
                <a16:creationId xmlns:a16="http://schemas.microsoft.com/office/drawing/2014/main" id="{88C2B48B-C45A-4542-9DED-328137BD6208}"/>
              </a:ext>
            </a:extLst>
          </p:cNvPr>
          <p:cNvSpPr/>
          <p:nvPr/>
        </p:nvSpPr>
        <p:spPr>
          <a:xfrm>
            <a:off x="6349395" y="5165184"/>
            <a:ext cx="1104977" cy="311852"/>
          </a:xfrm>
          <a:prstGeom prst="rect">
            <a:avLst/>
          </a:prstGeom>
          <a:solidFill>
            <a:schemeClr val="bg1"/>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latin typeface="Arial" panose="020B0604020202020204" pitchFamily="34" charset="0"/>
                <a:cs typeface="Arial" panose="020B0604020202020204" pitchFamily="34" charset="0"/>
              </a:rPr>
              <a:t>Untrusted</a:t>
            </a:r>
            <a:endParaRPr kumimoji="1" lang="zh-CN" altLang="en-US" sz="1400" dirty="0">
              <a:latin typeface="Arial" panose="020B0604020202020204" pitchFamily="34" charset="0"/>
              <a:cs typeface="Arial" panose="020B0604020202020204" pitchFamily="34" charset="0"/>
            </a:endParaRPr>
          </a:p>
        </p:txBody>
      </p:sp>
      <p:sp>
        <p:nvSpPr>
          <p:cNvPr id="71" name="矩形 70">
            <a:extLst>
              <a:ext uri="{FF2B5EF4-FFF2-40B4-BE49-F238E27FC236}">
                <a16:creationId xmlns:a16="http://schemas.microsoft.com/office/drawing/2014/main" id="{99B1C19B-DB7B-7E4D-9A97-83958308E4FD}"/>
              </a:ext>
            </a:extLst>
          </p:cNvPr>
          <p:cNvSpPr/>
          <p:nvPr/>
        </p:nvSpPr>
        <p:spPr>
          <a:xfrm>
            <a:off x="6349395" y="4853332"/>
            <a:ext cx="1104977" cy="311852"/>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latin typeface="Arial" panose="020B0604020202020204" pitchFamily="34" charset="0"/>
                <a:cs typeface="Arial" panose="020B0604020202020204" pitchFamily="34" charset="0"/>
              </a:rPr>
              <a:t>Trusted</a:t>
            </a:r>
            <a:endParaRPr kumimoji="1" lang="zh-CN" altLang="en-US" sz="1400" dirty="0">
              <a:latin typeface="Arial" panose="020B0604020202020204" pitchFamily="34" charset="0"/>
              <a:cs typeface="Arial" panose="020B0604020202020204" pitchFamily="34" charset="0"/>
            </a:endParaRPr>
          </a:p>
        </p:txBody>
      </p:sp>
      <p:sp>
        <p:nvSpPr>
          <p:cNvPr id="72" name="矩形 71">
            <a:extLst>
              <a:ext uri="{FF2B5EF4-FFF2-40B4-BE49-F238E27FC236}">
                <a16:creationId xmlns:a16="http://schemas.microsoft.com/office/drawing/2014/main" id="{5A387D7F-C30D-BB47-BFA8-A080885A1C83}"/>
              </a:ext>
            </a:extLst>
          </p:cNvPr>
          <p:cNvSpPr/>
          <p:nvPr/>
        </p:nvSpPr>
        <p:spPr>
          <a:xfrm>
            <a:off x="3137766" y="5024016"/>
            <a:ext cx="948780" cy="403153"/>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Memory</a:t>
            </a:r>
            <a:r>
              <a:rPr kumimoji="1" lang="zh-CN" altLang="en-US" sz="1200" dirty="0">
                <a:latin typeface="Arial" panose="020B0604020202020204" pitchFamily="34" charset="0"/>
                <a:cs typeface="Arial" panose="020B0604020202020204" pitchFamily="34" charset="0"/>
              </a:rPr>
              <a:t> </a:t>
            </a:r>
            <a:r>
              <a:rPr kumimoji="1" lang="en-US" altLang="zh-CN" sz="1200" dirty="0">
                <a:latin typeface="Arial" panose="020B0604020202020204" pitchFamily="34" charset="0"/>
                <a:cs typeface="Arial" panose="020B0604020202020204" pitchFamily="34" charset="0"/>
              </a:rPr>
              <a:t>isolation</a:t>
            </a:r>
            <a:endParaRPr kumimoji="1" lang="zh-CN" altLang="en-US" sz="1200" dirty="0">
              <a:latin typeface="Arial" panose="020B0604020202020204" pitchFamily="34" charset="0"/>
              <a:cs typeface="Arial" panose="020B0604020202020204" pitchFamily="34" charset="0"/>
            </a:endParaRPr>
          </a:p>
        </p:txBody>
      </p:sp>
      <p:sp>
        <p:nvSpPr>
          <p:cNvPr id="73" name="文本框 72">
            <a:extLst>
              <a:ext uri="{FF2B5EF4-FFF2-40B4-BE49-F238E27FC236}">
                <a16:creationId xmlns:a16="http://schemas.microsoft.com/office/drawing/2014/main" id="{3853096D-7180-AA4A-B48F-A9A0C9B821F3}"/>
              </a:ext>
            </a:extLst>
          </p:cNvPr>
          <p:cNvSpPr txBox="1"/>
          <p:nvPr/>
        </p:nvSpPr>
        <p:spPr>
          <a:xfrm>
            <a:off x="1271400" y="5087092"/>
            <a:ext cx="1448408" cy="276999"/>
          </a:xfrm>
          <a:prstGeom prst="rect">
            <a:avLst/>
          </a:prstGeom>
          <a:noFill/>
        </p:spPr>
        <p:txBody>
          <a:bodyPr wrap="square" rtlCol="0">
            <a:spAutoFit/>
          </a:bodyPr>
          <a:lstStyle/>
          <a:p>
            <a:r>
              <a:rPr kumimoji="1" lang="en-US" altLang="zh-CN" sz="1200" dirty="0">
                <a:latin typeface="Arial" panose="020B0604020202020204" pitchFamily="34" charset="0"/>
                <a:cs typeface="Arial" panose="020B0604020202020204" pitchFamily="34" charset="0"/>
              </a:rPr>
              <a:t>Hardware</a:t>
            </a:r>
            <a:r>
              <a:rPr kumimoji="1" lang="zh-CN" altLang="en-US" sz="1200" dirty="0">
                <a:latin typeface="Arial" panose="020B0604020202020204" pitchFamily="34" charset="0"/>
                <a:cs typeface="Arial" panose="020B0604020202020204" pitchFamily="34" charset="0"/>
              </a:rPr>
              <a:t> </a:t>
            </a:r>
            <a:r>
              <a:rPr kumimoji="1" lang="en-US" altLang="zh-CN" sz="1200" dirty="0">
                <a:latin typeface="Arial" panose="020B0604020202020204" pitchFamily="34" charset="0"/>
                <a:cs typeface="Arial" panose="020B0604020202020204" pitchFamily="34" charset="0"/>
              </a:rPr>
              <a:t>property:</a:t>
            </a:r>
            <a:endParaRPr kumimoji="1" lang="zh-CN" altLang="en-US" sz="1200" dirty="0">
              <a:latin typeface="Arial" panose="020B0604020202020204" pitchFamily="34" charset="0"/>
              <a:cs typeface="Arial" panose="020B0604020202020204" pitchFamily="34" charset="0"/>
            </a:endParaRPr>
          </a:p>
        </p:txBody>
      </p:sp>
      <p:sp>
        <p:nvSpPr>
          <p:cNvPr id="74" name="矩形 73">
            <a:extLst>
              <a:ext uri="{FF2B5EF4-FFF2-40B4-BE49-F238E27FC236}">
                <a16:creationId xmlns:a16="http://schemas.microsoft.com/office/drawing/2014/main" id="{DDC02084-F162-EA4B-AA81-9FA16F42A59D}"/>
              </a:ext>
            </a:extLst>
          </p:cNvPr>
          <p:cNvSpPr/>
          <p:nvPr/>
        </p:nvSpPr>
        <p:spPr>
          <a:xfrm>
            <a:off x="4347262" y="5024016"/>
            <a:ext cx="948780" cy="403153"/>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Cache partition</a:t>
            </a:r>
            <a:endParaRPr kumimoji="1" lang="zh-CN" altLang="en-US" sz="1200" dirty="0">
              <a:latin typeface="Arial" panose="020B0604020202020204" pitchFamily="34" charset="0"/>
              <a:cs typeface="Arial" panose="020B0604020202020204" pitchFamily="34" charset="0"/>
            </a:endParaRPr>
          </a:p>
        </p:txBody>
      </p:sp>
      <p:sp>
        <p:nvSpPr>
          <p:cNvPr id="37" name="矩形 36">
            <a:extLst>
              <a:ext uri="{FF2B5EF4-FFF2-40B4-BE49-F238E27FC236}">
                <a16:creationId xmlns:a16="http://schemas.microsoft.com/office/drawing/2014/main" id="{CFE47910-91FA-494A-A3C9-701560089F3B}"/>
              </a:ext>
            </a:extLst>
          </p:cNvPr>
          <p:cNvSpPr/>
          <p:nvPr/>
        </p:nvSpPr>
        <p:spPr>
          <a:xfrm>
            <a:off x="6117256" y="1420889"/>
            <a:ext cx="1340264" cy="776268"/>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dirty="0">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id="{A65E5495-278D-B443-8D3C-47717C2195B3}"/>
              </a:ext>
            </a:extLst>
          </p:cNvPr>
          <p:cNvSpPr/>
          <p:nvPr/>
        </p:nvSpPr>
        <p:spPr>
          <a:xfrm>
            <a:off x="6181871" y="1780511"/>
            <a:ext cx="882135" cy="345261"/>
          </a:xfrm>
          <a:prstGeom prst="rect">
            <a:avLst/>
          </a:prstGeom>
          <a:solidFill>
            <a:schemeClr val="bg1">
              <a:lumMod val="85000"/>
            </a:schemeClr>
          </a:solidFill>
          <a:ln w="19050"/>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dirty="0">
                <a:latin typeface="Arial" panose="020B0604020202020204" pitchFamily="34" charset="0"/>
                <a:cs typeface="Arial" panose="020B0604020202020204" pitchFamily="34" charset="0"/>
              </a:rPr>
              <a:t>FS code/data</a:t>
            </a:r>
            <a:endParaRPr kumimoji="1" lang="zh-CN" altLang="en-US" sz="12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id="{F567F1EA-03F3-8A43-89C7-57A7638E0FF1}"/>
              </a:ext>
            </a:extLst>
          </p:cNvPr>
          <p:cNvSpPr txBox="1"/>
          <p:nvPr/>
        </p:nvSpPr>
        <p:spPr>
          <a:xfrm>
            <a:off x="6062200" y="1436301"/>
            <a:ext cx="1465198" cy="307777"/>
          </a:xfrm>
          <a:prstGeom prst="rect">
            <a:avLst/>
          </a:prstGeom>
          <a:noFill/>
        </p:spPr>
        <p:txBody>
          <a:bodyPr wrap="square" rtlCol="0">
            <a:spAutoFit/>
          </a:bodyPr>
          <a:lstStyle/>
          <a:p>
            <a:r>
              <a:rPr kumimoji="1" lang="en-US" altLang="zh-CN" sz="1400" dirty="0">
                <a:latin typeface="Arial" panose="020B0604020202020204" pitchFamily="34" charset="0"/>
                <a:cs typeface="Arial" panose="020B0604020202020204" pitchFamily="34" charset="0"/>
              </a:rPr>
              <a:t>Enclave Service</a:t>
            </a:r>
            <a:endParaRPr kumimoji="1" lang="zh-CN" altLang="en-US" sz="1400" dirty="0">
              <a:latin typeface="Arial" panose="020B0604020202020204" pitchFamily="34" charset="0"/>
              <a:cs typeface="Arial" panose="020B0604020202020204" pitchFamily="34" charset="0"/>
            </a:endParaRPr>
          </a:p>
        </p:txBody>
      </p:sp>
      <p:sp>
        <p:nvSpPr>
          <p:cNvPr id="3" name="任意形状 2">
            <a:extLst>
              <a:ext uri="{FF2B5EF4-FFF2-40B4-BE49-F238E27FC236}">
                <a16:creationId xmlns:a16="http://schemas.microsoft.com/office/drawing/2014/main" id="{7830D98C-D54D-6C42-B0AD-0A94ABA5C7EC}"/>
              </a:ext>
            </a:extLst>
          </p:cNvPr>
          <p:cNvSpPr/>
          <p:nvPr/>
        </p:nvSpPr>
        <p:spPr>
          <a:xfrm>
            <a:off x="5592932" y="976487"/>
            <a:ext cx="949911" cy="399552"/>
          </a:xfrm>
          <a:custGeom>
            <a:avLst/>
            <a:gdLst>
              <a:gd name="connsiteX0" fmla="*/ 0 w 949911"/>
              <a:gd name="connsiteY0" fmla="*/ 523788 h 532666"/>
              <a:gd name="connsiteX1" fmla="*/ 479394 w 949911"/>
              <a:gd name="connsiteY1" fmla="*/ 6 h 532666"/>
              <a:gd name="connsiteX2" fmla="*/ 949911 w 949911"/>
              <a:gd name="connsiteY2" fmla="*/ 532666 h 532666"/>
            </a:gdLst>
            <a:ahLst/>
            <a:cxnLst>
              <a:cxn ang="0">
                <a:pos x="connsiteX0" y="connsiteY0"/>
              </a:cxn>
              <a:cxn ang="0">
                <a:pos x="connsiteX1" y="connsiteY1"/>
              </a:cxn>
              <a:cxn ang="0">
                <a:pos x="connsiteX2" y="connsiteY2"/>
              </a:cxn>
            </a:cxnLst>
            <a:rect l="l" t="t" r="r" b="b"/>
            <a:pathLst>
              <a:path w="949911" h="532666">
                <a:moveTo>
                  <a:pt x="0" y="523788"/>
                </a:moveTo>
                <a:cubicBezTo>
                  <a:pt x="160538" y="261157"/>
                  <a:pt x="321076" y="-1474"/>
                  <a:pt x="479394" y="6"/>
                </a:cubicBezTo>
                <a:cubicBezTo>
                  <a:pt x="637712" y="1486"/>
                  <a:pt x="793811" y="267076"/>
                  <a:pt x="949911" y="532666"/>
                </a:cubicBezTo>
              </a:path>
            </a:pathLst>
          </a:custGeom>
          <a:noFill/>
          <a:ln w="19050">
            <a:solidFill>
              <a:schemeClr val="accent1"/>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D64471C-125C-3949-9333-5FFDC7DD6970}"/>
              </a:ext>
            </a:extLst>
          </p:cNvPr>
          <p:cNvSpPr txBox="1"/>
          <p:nvPr/>
        </p:nvSpPr>
        <p:spPr>
          <a:xfrm>
            <a:off x="4539988" y="651608"/>
            <a:ext cx="3044423" cy="338554"/>
          </a:xfrm>
          <a:prstGeom prst="rect">
            <a:avLst/>
          </a:prstGeom>
          <a:noFill/>
        </p:spPr>
        <p:txBody>
          <a:bodyPr wrap="non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Secure</a:t>
            </a:r>
            <a:r>
              <a:rPr kumimoji="1" lang="zh-CN" altLang="en-US" sz="1600" dirty="0">
                <a:solidFill>
                  <a:schemeClr val="accent1"/>
                </a:solidFill>
                <a:latin typeface="Arial" panose="020B0604020202020204" pitchFamily="34" charset="0"/>
                <a:cs typeface="Arial" panose="020B0604020202020204" pitchFamily="34" charset="0"/>
              </a:rPr>
              <a:t> </a:t>
            </a:r>
            <a:r>
              <a:rPr kumimoji="1" lang="en-US" altLang="zh-CN" sz="1600" dirty="0">
                <a:solidFill>
                  <a:schemeClr val="accent1"/>
                </a:solidFill>
                <a:latin typeface="Arial" panose="020B0604020202020204" pitchFamily="34" charset="0"/>
                <a:cs typeface="Arial" panose="020B0604020202020204" pitchFamily="34" charset="0"/>
              </a:rPr>
              <a:t>communication</a:t>
            </a:r>
            <a:r>
              <a:rPr kumimoji="1" lang="zh-CN" altLang="en-US" sz="1600" dirty="0">
                <a:solidFill>
                  <a:schemeClr val="accent1"/>
                </a:solidFill>
                <a:latin typeface="Arial" panose="020B0604020202020204" pitchFamily="34" charset="0"/>
                <a:cs typeface="Arial" panose="020B0604020202020204" pitchFamily="34" charset="0"/>
              </a:rPr>
              <a:t> </a:t>
            </a:r>
            <a:r>
              <a:rPr kumimoji="1" lang="en-US" altLang="zh-CN" sz="1600" dirty="0">
                <a:solidFill>
                  <a:schemeClr val="accent1"/>
                </a:solidFill>
                <a:latin typeface="Arial" panose="020B0604020202020204" pitchFamily="34" charset="0"/>
                <a:cs typeface="Arial" panose="020B0604020202020204" pitchFamily="34" charset="0"/>
              </a:rPr>
              <a:t>channel</a:t>
            </a:r>
            <a:endParaRPr kumimoji="1" lang="zh-CN" altLang="en-US" sz="16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298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Overview of Penglai</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42</a:t>
            </a:fld>
            <a:endParaRPr lang="zh-CN" altLang="en-US" dirty="0"/>
          </a:p>
        </p:txBody>
      </p:sp>
      <p:sp>
        <p:nvSpPr>
          <p:cNvPr id="39" name="文本框 38">
            <a:extLst>
              <a:ext uri="{FF2B5EF4-FFF2-40B4-BE49-F238E27FC236}">
                <a16:creationId xmlns:a16="http://schemas.microsoft.com/office/drawing/2014/main" id="{EDC6D9F4-4B44-934B-A530-E09076B66256}"/>
              </a:ext>
            </a:extLst>
          </p:cNvPr>
          <p:cNvSpPr txBox="1"/>
          <p:nvPr/>
        </p:nvSpPr>
        <p:spPr>
          <a:xfrm>
            <a:off x="457200" y="1368068"/>
            <a:ext cx="8075240" cy="3570208"/>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2000" dirty="0">
                <a:latin typeface="Arial" panose="020B0604020202020204" pitchFamily="34" charset="0"/>
                <a:cs typeface="Arial" panose="020B0604020202020204" pitchFamily="34" charset="0"/>
              </a:rPr>
              <a:t>Enclave</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on RISC-V</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ISA</a:t>
            </a:r>
          </a:p>
          <a:p>
            <a:pPr marL="285750" indent="-285750">
              <a:buFont typeface="Arial" panose="020B0604020202020204" pitchFamily="34" charset="0"/>
              <a:buChar char="•"/>
            </a:pPr>
            <a:endParaRPr kumimoji="1" lang="en-US" altLang="zh-CN"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1" lang="en-US" altLang="zh-CN" sz="2000" dirty="0">
                <a:latin typeface="Arial" panose="020B0604020202020204" pitchFamily="34" charset="0"/>
                <a:cs typeface="Arial" panose="020B0604020202020204" pitchFamily="34" charset="0"/>
              </a:rPr>
              <a:t>Small</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TCB</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(Trusted Code Base)</a:t>
            </a:r>
          </a:p>
          <a:p>
            <a:pPr marL="742950" lvl="1"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Only</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depends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on</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CPU,</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no</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trust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on</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external</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DRAM</a:t>
            </a:r>
          </a:p>
          <a:p>
            <a:pPr marL="742950" lvl="1"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A small secure monitor on the most privileged mode</a:t>
            </a:r>
          </a:p>
          <a:p>
            <a:pPr marL="1200150" lvl="2"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Machine mode</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in</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RISC-V</a:t>
            </a:r>
          </a:p>
          <a:p>
            <a:pPr marL="742950" lvl="1"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Formal</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verification</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on</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monitor</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(WIP)</a:t>
            </a:r>
          </a:p>
          <a:p>
            <a:pPr marL="285750" indent="-285750">
              <a:buFont typeface="Arial" panose="020B0604020202020204" pitchFamily="34" charset="0"/>
              <a:buChar char="•"/>
            </a:pPr>
            <a:endParaRPr kumimoji="1" lang="en-US" altLang="zh-CN"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1" lang="en-US" altLang="zh-CN" sz="2000" dirty="0">
                <a:latin typeface="Arial" panose="020B0604020202020204" pitchFamily="34" charset="0"/>
                <a:cs typeface="Arial" panose="020B0604020202020204" pitchFamily="34" charset="0"/>
              </a:rPr>
              <a:t>Secure monitor is in charge of:</a:t>
            </a:r>
          </a:p>
          <a:p>
            <a:pPr marL="742950" lvl="1"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Booting enclave and protecting enclave memory from untrusted applications and kernel via CPU features,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and</a:t>
            </a:r>
          </a:p>
          <a:p>
            <a:pPr marL="742950" lvl="1" indent="-285750">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Providing SBI calls for kernel</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to</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use</a:t>
            </a:r>
          </a:p>
        </p:txBody>
      </p:sp>
      <p:pic>
        <p:nvPicPr>
          <p:cNvPr id="7" name="图片 6">
            <a:extLst>
              <a:ext uri="{FF2B5EF4-FFF2-40B4-BE49-F238E27FC236}">
                <a16:creationId xmlns:a16="http://schemas.microsoft.com/office/drawing/2014/main" id="{0DE229D6-DD9D-FE49-A7A4-043F1C48A8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372831"/>
            <a:ext cx="2635660" cy="1773665"/>
          </a:xfrm>
          <a:prstGeom prst="rect">
            <a:avLst/>
          </a:prstGeom>
        </p:spPr>
      </p:pic>
    </p:spTree>
    <p:extLst>
      <p:ext uri="{BB962C8B-B14F-4D97-AF65-F5344CB8AC3E}">
        <p14:creationId xmlns:p14="http://schemas.microsoft.com/office/powerpoint/2010/main" val="594576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Fine-grained Memory Isolation: Naïve Way</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43</a:t>
            </a:fld>
            <a:endParaRPr lang="zh-CN" altLang="en-US" dirty="0"/>
          </a:p>
        </p:txBody>
      </p:sp>
      <p:sp>
        <p:nvSpPr>
          <p:cNvPr id="37" name="文本框 36">
            <a:extLst>
              <a:ext uri="{FF2B5EF4-FFF2-40B4-BE49-F238E27FC236}">
                <a16:creationId xmlns:a16="http://schemas.microsoft.com/office/drawing/2014/main" id="{9897615C-51E1-0846-A339-2D31F9C43807}"/>
              </a:ext>
            </a:extLst>
          </p:cNvPr>
          <p:cNvSpPr txBox="1"/>
          <p:nvPr/>
        </p:nvSpPr>
        <p:spPr>
          <a:xfrm>
            <a:off x="457200" y="1129308"/>
            <a:ext cx="7859216" cy="2093073"/>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kumimoji="1" lang="en-US" altLang="zh-CN" sz="2000" b="1" dirty="0">
                <a:latin typeface="Arial" panose="020B0604020202020204" pitchFamily="34" charset="0"/>
                <a:cs typeface="Arial" panose="020B0604020202020204" pitchFamily="34" charset="0"/>
              </a:rPr>
              <a:t>1-bit</a:t>
            </a:r>
            <a:r>
              <a:rPr kumimoji="1" lang="zh-CN" altLang="en-US" sz="2000" b="1" dirty="0">
                <a:latin typeface="Arial" panose="020B0604020202020204" pitchFamily="34" charset="0"/>
                <a:cs typeface="Arial" panose="020B0604020202020204" pitchFamily="34" charset="0"/>
              </a:rPr>
              <a:t> </a:t>
            </a:r>
            <a:r>
              <a:rPr kumimoji="1" lang="en-US" altLang="zh-CN" sz="2000" b="1" dirty="0">
                <a:latin typeface="Arial" panose="020B0604020202020204" pitchFamily="34" charset="0"/>
                <a:cs typeface="Arial" panose="020B0604020202020204" pitchFamily="34" charset="0"/>
              </a:rPr>
              <a:t>tag</a:t>
            </a:r>
            <a:r>
              <a:rPr kumimoji="1" lang="zh-CN" altLang="en-US" sz="2000" b="1" dirty="0">
                <a:latin typeface="Arial" panose="020B0604020202020204" pitchFamily="34" charset="0"/>
                <a:cs typeface="Arial" panose="020B0604020202020204" pitchFamily="34" charset="0"/>
              </a:rPr>
              <a:t> </a:t>
            </a:r>
            <a:r>
              <a:rPr kumimoji="1" lang="en-US" altLang="zh-CN" sz="2000" b="1" dirty="0">
                <a:latin typeface="Arial" panose="020B0604020202020204" pitchFamily="34" charset="0"/>
                <a:cs typeface="Arial" panose="020B0604020202020204" pitchFamily="34" charset="0"/>
              </a:rPr>
              <a:t>for</a:t>
            </a:r>
            <a:r>
              <a:rPr kumimoji="1" lang="zh-CN" altLang="en-US" sz="2000" b="1" dirty="0">
                <a:latin typeface="Arial" panose="020B0604020202020204" pitchFamily="34" charset="0"/>
                <a:cs typeface="Arial" panose="020B0604020202020204" pitchFamily="34" charset="0"/>
              </a:rPr>
              <a:t> </a:t>
            </a:r>
            <a:r>
              <a:rPr kumimoji="1" lang="en-US" altLang="zh-CN" sz="2000" b="1" dirty="0">
                <a:latin typeface="Arial" panose="020B0604020202020204" pitchFamily="34" charset="0"/>
                <a:cs typeface="Arial" panose="020B0604020202020204" pitchFamily="34" charset="0"/>
              </a:rPr>
              <a:t>memory</a:t>
            </a:r>
            <a:r>
              <a:rPr kumimoji="1" lang="zh-CN" altLang="en-US" sz="2000" b="1" dirty="0">
                <a:latin typeface="Arial" panose="020B0604020202020204" pitchFamily="34" charset="0"/>
                <a:cs typeface="Arial" panose="020B0604020202020204" pitchFamily="34" charset="0"/>
              </a:rPr>
              <a:t> </a:t>
            </a:r>
            <a:r>
              <a:rPr kumimoji="1" lang="en-US" altLang="zh-CN" sz="2000" b="1" dirty="0">
                <a:latin typeface="Arial" panose="020B0604020202020204" pitchFamily="34" charset="0"/>
                <a:cs typeface="Arial" panose="020B0604020202020204" pitchFamily="34" charset="0"/>
              </a:rPr>
              <a:t>isolation</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Secure monitor reserves a bitmap in DRAM and protects it via PMP</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Each bit in bitmap corresponds to one physical page and indicate whether the page is enclave page</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CPU checks corresponding bit in bitmap before accessing certain physical page to prohibit kernel from accessing enclave memory</a:t>
            </a:r>
            <a:endParaRPr kumimoji="1" lang="zh-CN" altLang="en-US" dirty="0">
              <a:latin typeface="Arial" panose="020B0604020202020204" pitchFamily="34" charset="0"/>
              <a:cs typeface="Arial" panose="020B0604020202020204" pitchFamily="34" charset="0"/>
            </a:endParaRPr>
          </a:p>
        </p:txBody>
      </p:sp>
      <p:pic>
        <p:nvPicPr>
          <p:cNvPr id="38" name="图片 37">
            <a:extLst>
              <a:ext uri="{FF2B5EF4-FFF2-40B4-BE49-F238E27FC236}">
                <a16:creationId xmlns:a16="http://schemas.microsoft.com/office/drawing/2014/main" id="{73CE1EAF-A983-E745-AA10-9D9AB9C31B9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385201"/>
            <a:ext cx="4995250" cy="2063894"/>
          </a:xfrm>
          <a:prstGeom prst="rect">
            <a:avLst/>
          </a:prstGeom>
          <a:noFill/>
          <a:ln>
            <a:noFill/>
          </a:ln>
        </p:spPr>
      </p:pic>
    </p:spTree>
    <p:extLst>
      <p:ext uri="{BB962C8B-B14F-4D97-AF65-F5344CB8AC3E}">
        <p14:creationId xmlns:p14="http://schemas.microsoft.com/office/powerpoint/2010/main" val="640556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Fine-grained Memory Isolation: Naïve Way</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44</a:t>
            </a:fld>
            <a:endParaRPr lang="zh-CN" altLang="en-US" dirty="0"/>
          </a:p>
        </p:txBody>
      </p:sp>
      <p:sp>
        <p:nvSpPr>
          <p:cNvPr id="37" name="文本框 36">
            <a:extLst>
              <a:ext uri="{FF2B5EF4-FFF2-40B4-BE49-F238E27FC236}">
                <a16:creationId xmlns:a16="http://schemas.microsoft.com/office/drawing/2014/main" id="{9897615C-51E1-0846-A339-2D31F9C43807}"/>
              </a:ext>
            </a:extLst>
          </p:cNvPr>
          <p:cNvSpPr txBox="1"/>
          <p:nvPr/>
        </p:nvSpPr>
        <p:spPr>
          <a:xfrm>
            <a:off x="457200" y="1129308"/>
            <a:ext cx="8507288" cy="1760675"/>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kumimoji="1" lang="en-US" altLang="zh-CN" sz="2000" b="1" dirty="0">
                <a:latin typeface="Arial" panose="020B0604020202020204" pitchFamily="34" charset="0"/>
                <a:cs typeface="Arial" panose="020B0604020202020204" pitchFamily="34" charset="0"/>
              </a:rPr>
              <a:t>Cons:</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Too much modification to hardware</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CPU extension introduces one extra memory access for querying bitmap</a:t>
            </a:r>
          </a:p>
          <a:p>
            <a:pPr marL="742950" lvl="1" indent="-285750">
              <a:lnSpc>
                <a:spcPct val="12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Overhead can be alleviated via tag cache but can not be mitigated and introduces more modification</a:t>
            </a:r>
          </a:p>
        </p:txBody>
      </p:sp>
      <p:pic>
        <p:nvPicPr>
          <p:cNvPr id="38" name="图片 37">
            <a:extLst>
              <a:ext uri="{FF2B5EF4-FFF2-40B4-BE49-F238E27FC236}">
                <a16:creationId xmlns:a16="http://schemas.microsoft.com/office/drawing/2014/main" id="{73CE1EAF-A983-E745-AA10-9D9AB9C31B9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385201"/>
            <a:ext cx="4995250" cy="2063894"/>
          </a:xfrm>
          <a:prstGeom prst="rect">
            <a:avLst/>
          </a:prstGeom>
          <a:noFill/>
          <a:ln>
            <a:noFill/>
          </a:ln>
        </p:spPr>
      </p:pic>
    </p:spTree>
    <p:extLst>
      <p:ext uri="{BB962C8B-B14F-4D97-AF65-F5344CB8AC3E}">
        <p14:creationId xmlns:p14="http://schemas.microsoft.com/office/powerpoint/2010/main" val="1714557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Fine-grained Memory Isolation: Hardware Solution</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45</a:t>
            </a:fld>
            <a:endParaRPr lang="zh-CN" altLang="en-US" dirty="0"/>
          </a:p>
        </p:txBody>
      </p:sp>
      <p:sp>
        <p:nvSpPr>
          <p:cNvPr id="37" name="文本框 36">
            <a:extLst>
              <a:ext uri="{FF2B5EF4-FFF2-40B4-BE49-F238E27FC236}">
                <a16:creationId xmlns:a16="http://schemas.microsoft.com/office/drawing/2014/main" id="{9897615C-51E1-0846-A339-2D31F9C43807}"/>
              </a:ext>
            </a:extLst>
          </p:cNvPr>
          <p:cNvSpPr txBox="1"/>
          <p:nvPr/>
        </p:nvSpPr>
        <p:spPr>
          <a:xfrm>
            <a:off x="457200" y="1129308"/>
            <a:ext cx="8507288" cy="1542474"/>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All unsecure page tables are</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stored</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in a reserved memory region</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(PT_AREA)</a:t>
            </a:r>
          </a:p>
          <a:p>
            <a:pPr marL="742950" lvl="1" indent="-285750">
              <a:lnSpc>
                <a:spcPct val="120000"/>
              </a:lnSpc>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New hardware feature is added in page table walker</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(PTW)</a:t>
            </a:r>
          </a:p>
          <a:p>
            <a:pPr marL="285750" indent="-285750">
              <a:lnSpc>
                <a:spcPct val="120000"/>
              </a:lnSpc>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PT_AREA is isolated from kernel by PMP</a:t>
            </a:r>
          </a:p>
          <a:p>
            <a:pPr marL="285750" indent="-285750">
              <a:lnSpc>
                <a:spcPct val="120000"/>
              </a:lnSpc>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OS</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kernel is still in charge of memory mappings but can not write PT_AREA directly</a:t>
            </a:r>
          </a:p>
          <a:p>
            <a:pPr marL="285750" indent="-285750">
              <a:lnSpc>
                <a:spcPct val="120000"/>
              </a:lnSpc>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Secure monitor helps kernel set page table entry and check malicious mappings</a:t>
            </a:r>
            <a:endParaRPr kumimoji="1" lang="en-US" altLang="zh-CN" dirty="0">
              <a:latin typeface="Arial" panose="020B0604020202020204" pitchFamily="34" charset="0"/>
              <a:cs typeface="Arial" panose="020B0604020202020204" pitchFamily="34" charset="0"/>
            </a:endParaRPr>
          </a:p>
        </p:txBody>
      </p:sp>
      <p:pic>
        <p:nvPicPr>
          <p:cNvPr id="7" name="图片 6">
            <a:extLst>
              <a:ext uri="{FF2B5EF4-FFF2-40B4-BE49-F238E27FC236}">
                <a16:creationId xmlns:a16="http://schemas.microsoft.com/office/drawing/2014/main" id="{D7078444-A751-3441-899E-717AEA74C9EF}"/>
              </a:ext>
            </a:extLst>
          </p:cNvPr>
          <p:cNvPicPr>
            <a:picLocks noChangeAspect="1"/>
          </p:cNvPicPr>
          <p:nvPr/>
        </p:nvPicPr>
        <p:blipFill>
          <a:blip r:embed="rId3"/>
          <a:stretch>
            <a:fillRect/>
          </a:stretch>
        </p:blipFill>
        <p:spPr>
          <a:xfrm>
            <a:off x="2051720" y="2876620"/>
            <a:ext cx="4789512" cy="2609514"/>
          </a:xfrm>
          <a:prstGeom prst="rect">
            <a:avLst/>
          </a:prstGeom>
        </p:spPr>
      </p:pic>
    </p:spTree>
    <p:extLst>
      <p:ext uri="{BB962C8B-B14F-4D97-AF65-F5344CB8AC3E}">
        <p14:creationId xmlns:p14="http://schemas.microsoft.com/office/powerpoint/2010/main" val="852104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Fast</a:t>
            </a:r>
            <a:r>
              <a:rPr kumimoji="1" lang="zh-CN" altLang="en-US" sz="2400" dirty="0"/>
              <a:t> </a:t>
            </a:r>
            <a:r>
              <a:rPr kumimoji="1" lang="en-US" altLang="zh-CN" sz="2400" dirty="0"/>
              <a:t>IPC</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46</a:t>
            </a:fld>
            <a:endParaRPr lang="zh-CN" altLang="en-US" dirty="0"/>
          </a:p>
        </p:txBody>
      </p:sp>
      <p:sp>
        <p:nvSpPr>
          <p:cNvPr id="3" name="矩形 2">
            <a:extLst>
              <a:ext uri="{FF2B5EF4-FFF2-40B4-BE49-F238E27FC236}">
                <a16:creationId xmlns:a16="http://schemas.microsoft.com/office/drawing/2014/main" id="{D12A93AD-D260-0B48-A6BC-A8AA84182318}"/>
              </a:ext>
            </a:extLst>
          </p:cNvPr>
          <p:cNvSpPr/>
          <p:nvPr/>
        </p:nvSpPr>
        <p:spPr>
          <a:xfrm>
            <a:off x="3347864" y="2781086"/>
            <a:ext cx="1584176"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latin typeface="Arial" panose="020B0604020202020204" pitchFamily="34" charset="0"/>
                <a:cs typeface="Arial" panose="020B0604020202020204" pitchFamily="34" charset="0"/>
              </a:rPr>
              <a:t>secure</a:t>
            </a:r>
            <a:r>
              <a:rPr kumimoji="1" lang="zh-CN" altLang="en-US" sz="1400" dirty="0">
                <a:solidFill>
                  <a:schemeClr val="tx1"/>
                </a:solidFill>
                <a:latin typeface="Arial" panose="020B0604020202020204" pitchFamily="34" charset="0"/>
                <a:cs typeface="Arial" panose="020B0604020202020204" pitchFamily="34" charset="0"/>
              </a:rPr>
              <a:t> </a:t>
            </a:r>
            <a:r>
              <a:rPr kumimoji="1" lang="en-US" altLang="zh-CN" sz="1400" dirty="0">
                <a:solidFill>
                  <a:schemeClr val="tx1"/>
                </a:solidFill>
                <a:latin typeface="Arial" panose="020B0604020202020204" pitchFamily="34" charset="0"/>
                <a:cs typeface="Arial" panose="020B0604020202020204" pitchFamily="34" charset="0"/>
              </a:rPr>
              <a:t>monitor</a:t>
            </a:r>
            <a:endParaRPr kumimoji="1" lang="zh-CN" altLang="en-US" sz="1400" dirty="0">
              <a:solidFill>
                <a:schemeClr val="tx1"/>
              </a:solidFill>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660A2649-A148-ED45-B4B4-88EC323C060D}"/>
              </a:ext>
            </a:extLst>
          </p:cNvPr>
          <p:cNvSpPr/>
          <p:nvPr/>
        </p:nvSpPr>
        <p:spPr>
          <a:xfrm>
            <a:off x="1684273"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host application</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876AE3FD-795B-0A40-B60E-34ABA8F6D7E6}"/>
              </a:ext>
            </a:extLst>
          </p:cNvPr>
          <p:cNvSpPr/>
          <p:nvPr/>
        </p:nvSpPr>
        <p:spPr>
          <a:xfrm>
            <a:off x="3563888"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20F68225-6DAE-BE4A-92F4-61CAC23EE535}"/>
              </a:ext>
            </a:extLst>
          </p:cNvPr>
          <p:cNvSpPr/>
          <p:nvPr/>
        </p:nvSpPr>
        <p:spPr>
          <a:xfrm>
            <a:off x="5443504"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enclave2</a:t>
            </a:r>
            <a:endParaRPr kumimoji="1" lang="zh-CN" altLang="en-US" sz="1200" dirty="0">
              <a:solidFill>
                <a:schemeClr val="tx1"/>
              </a:solidFill>
              <a:latin typeface="Arial" panose="020B0604020202020204" pitchFamily="34" charset="0"/>
              <a:cs typeface="Arial" panose="020B0604020202020204" pitchFamily="34" charset="0"/>
            </a:endParaRPr>
          </a:p>
        </p:txBody>
      </p:sp>
      <p:cxnSp>
        <p:nvCxnSpPr>
          <p:cNvPr id="23" name="直线箭头连接符 22">
            <a:extLst>
              <a:ext uri="{FF2B5EF4-FFF2-40B4-BE49-F238E27FC236}">
                <a16:creationId xmlns:a16="http://schemas.microsoft.com/office/drawing/2014/main" id="{9D0D40A9-2CFB-2246-8D46-6900F6CC6EFF}"/>
              </a:ext>
            </a:extLst>
          </p:cNvPr>
          <p:cNvCxnSpPr>
            <a:stCxn id="8" idx="2"/>
            <a:endCxn id="3" idx="0"/>
          </p:cNvCxnSpPr>
          <p:nvPr/>
        </p:nvCxnSpPr>
        <p:spPr>
          <a:xfrm flipH="1">
            <a:off x="4139952" y="1777380"/>
            <a:ext cx="1760374"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114ED988-F0F9-AE4A-8D3D-F2ED6B2462AE}"/>
              </a:ext>
            </a:extLst>
          </p:cNvPr>
          <p:cNvSpPr txBox="1"/>
          <p:nvPr/>
        </p:nvSpPr>
        <p:spPr>
          <a:xfrm rot="19816628">
            <a:off x="4519041" y="2054032"/>
            <a:ext cx="1002197"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register server</a:t>
            </a:r>
            <a:endParaRPr kumimoji="1" lang="zh-CN" altLang="en-US" sz="1000" dirty="0">
              <a:latin typeface="Arial" panose="020B0604020202020204" pitchFamily="34" charset="0"/>
              <a:cs typeface="Arial" panose="020B0604020202020204" pitchFamily="34" charset="0"/>
            </a:endParaRPr>
          </a:p>
        </p:txBody>
      </p:sp>
      <p:cxnSp>
        <p:nvCxnSpPr>
          <p:cNvPr id="26" name="直线箭头连接符 25">
            <a:extLst>
              <a:ext uri="{FF2B5EF4-FFF2-40B4-BE49-F238E27FC236}">
                <a16:creationId xmlns:a16="http://schemas.microsoft.com/office/drawing/2014/main" id="{00D3EEC8-92E5-4F47-8FEE-9639FDB172EF}"/>
              </a:ext>
            </a:extLst>
          </p:cNvPr>
          <p:cNvCxnSpPr>
            <a:cxnSpLocks/>
          </p:cNvCxnSpPr>
          <p:nvPr/>
        </p:nvCxnSpPr>
        <p:spPr>
          <a:xfrm flipV="1">
            <a:off x="4332301" y="1777380"/>
            <a:ext cx="1737098"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515E0F9F-0C43-A547-9F25-1D6DE61DAD6C}"/>
              </a:ext>
            </a:extLst>
          </p:cNvPr>
          <p:cNvSpPr txBox="1"/>
          <p:nvPr/>
        </p:nvSpPr>
        <p:spPr>
          <a:xfrm rot="19816628">
            <a:off x="4654469" y="2267381"/>
            <a:ext cx="1170513"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bind server name</a:t>
            </a:r>
            <a:endParaRPr kumimoji="1" lang="zh-CN" altLang="en-US" sz="1000" dirty="0">
              <a:latin typeface="Arial" panose="020B0604020202020204" pitchFamily="34" charset="0"/>
              <a:cs typeface="Arial" panose="020B0604020202020204" pitchFamily="34" charset="0"/>
            </a:endParaRPr>
          </a:p>
        </p:txBody>
      </p:sp>
      <p:cxnSp>
        <p:nvCxnSpPr>
          <p:cNvPr id="32" name="直线箭头连接符 31">
            <a:extLst>
              <a:ext uri="{FF2B5EF4-FFF2-40B4-BE49-F238E27FC236}">
                <a16:creationId xmlns:a16="http://schemas.microsoft.com/office/drawing/2014/main" id="{A587C460-05DD-D842-B2BC-2440D8BFFCD0}"/>
              </a:ext>
            </a:extLst>
          </p:cNvPr>
          <p:cNvCxnSpPr>
            <a:cxnSpLocks/>
          </p:cNvCxnSpPr>
          <p:nvPr/>
        </p:nvCxnSpPr>
        <p:spPr>
          <a:xfrm>
            <a:off x="3899774" y="1777380"/>
            <a:ext cx="0"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EB24287E-E5AD-184D-990E-6273BDF03DAF}"/>
              </a:ext>
            </a:extLst>
          </p:cNvPr>
          <p:cNvSpPr txBox="1"/>
          <p:nvPr/>
        </p:nvSpPr>
        <p:spPr>
          <a:xfrm>
            <a:off x="2906172" y="1969674"/>
            <a:ext cx="1064715"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acquire server1</a:t>
            </a:r>
            <a:endParaRPr kumimoji="1" lang="zh-CN" altLang="en-US" sz="1000" dirty="0">
              <a:latin typeface="Arial" panose="020B0604020202020204" pitchFamily="34" charset="0"/>
              <a:cs typeface="Arial" panose="020B0604020202020204" pitchFamily="34" charset="0"/>
            </a:endParaRPr>
          </a:p>
        </p:txBody>
      </p:sp>
      <p:cxnSp>
        <p:nvCxnSpPr>
          <p:cNvPr id="36" name="直线箭头连接符 35">
            <a:extLst>
              <a:ext uri="{FF2B5EF4-FFF2-40B4-BE49-F238E27FC236}">
                <a16:creationId xmlns:a16="http://schemas.microsoft.com/office/drawing/2014/main" id="{5EB19E16-006D-494B-AF0B-A871C0AFEF4E}"/>
              </a:ext>
            </a:extLst>
          </p:cNvPr>
          <p:cNvCxnSpPr>
            <a:cxnSpLocks/>
            <a:stCxn id="3" idx="0"/>
          </p:cNvCxnSpPr>
          <p:nvPr/>
        </p:nvCxnSpPr>
        <p:spPr>
          <a:xfrm flipV="1">
            <a:off x="4139952" y="1777380"/>
            <a:ext cx="6470"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EDCE7C11-5042-E845-8563-7AA031CFA855}"/>
              </a:ext>
            </a:extLst>
          </p:cNvPr>
          <p:cNvSpPr txBox="1"/>
          <p:nvPr/>
        </p:nvSpPr>
        <p:spPr>
          <a:xfrm>
            <a:off x="4071509" y="2156122"/>
            <a:ext cx="891591"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grant handle</a:t>
            </a:r>
            <a:endParaRPr kumimoji="1" lang="zh-CN" altLang="en-US" sz="1000" dirty="0">
              <a:latin typeface="Arial" panose="020B0604020202020204" pitchFamily="34" charset="0"/>
              <a:cs typeface="Arial" panose="020B0604020202020204" pitchFamily="34" charset="0"/>
            </a:endParaRPr>
          </a:p>
        </p:txBody>
      </p:sp>
      <p:cxnSp>
        <p:nvCxnSpPr>
          <p:cNvPr id="54" name="直线箭头连接符 53">
            <a:extLst>
              <a:ext uri="{FF2B5EF4-FFF2-40B4-BE49-F238E27FC236}">
                <a16:creationId xmlns:a16="http://schemas.microsoft.com/office/drawing/2014/main" id="{794C4F5F-631F-4D4E-A5E7-6A0A19521B86}"/>
              </a:ext>
            </a:extLst>
          </p:cNvPr>
          <p:cNvCxnSpPr>
            <a:cxnSpLocks/>
            <a:stCxn id="7" idx="3"/>
          </p:cNvCxnSpPr>
          <p:nvPr/>
        </p:nvCxnSpPr>
        <p:spPr>
          <a:xfrm>
            <a:off x="4477532" y="1561356"/>
            <a:ext cx="970302" cy="1030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2E6B63BD-7E4B-BB46-8EB8-BB0CD907D74E}"/>
              </a:ext>
            </a:extLst>
          </p:cNvPr>
          <p:cNvSpPr txBox="1"/>
          <p:nvPr/>
        </p:nvSpPr>
        <p:spPr>
          <a:xfrm>
            <a:off x="4774587" y="1340538"/>
            <a:ext cx="377026" cy="246221"/>
          </a:xfrm>
          <a:prstGeom prst="rect">
            <a:avLst/>
          </a:prstGeom>
          <a:noFill/>
        </p:spPr>
        <p:txBody>
          <a:bodyPr wrap="square" rtlCol="0">
            <a:spAutoFit/>
          </a:bodyPr>
          <a:lstStyle/>
          <a:p>
            <a:r>
              <a:rPr kumimoji="1" lang="en-US" altLang="zh-CN" sz="1000" dirty="0">
                <a:latin typeface="Arial" panose="020B0604020202020204" pitchFamily="34" charset="0"/>
                <a:cs typeface="Arial" panose="020B0604020202020204" pitchFamily="34" charset="0"/>
              </a:rPr>
              <a:t>call</a:t>
            </a:r>
            <a:endParaRPr kumimoji="1" lang="zh-CN" altLang="en-US" sz="1000"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C1F136F8-9378-AD4A-8F23-BAD29BC0E961}"/>
              </a:ext>
            </a:extLst>
          </p:cNvPr>
          <p:cNvSpPr txBox="1"/>
          <p:nvPr/>
        </p:nvSpPr>
        <p:spPr>
          <a:xfrm>
            <a:off x="642391" y="3679522"/>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Secure monitor allows an enclave to register itself as a server with certain name</a:t>
            </a:r>
          </a:p>
        </p:txBody>
      </p:sp>
      <p:sp>
        <p:nvSpPr>
          <p:cNvPr id="58" name="文本框 57">
            <a:extLst>
              <a:ext uri="{FF2B5EF4-FFF2-40B4-BE49-F238E27FC236}">
                <a16:creationId xmlns:a16="http://schemas.microsoft.com/office/drawing/2014/main" id="{DD6CE1F5-B84B-D24C-BABA-E12D599940AF}"/>
              </a:ext>
            </a:extLst>
          </p:cNvPr>
          <p:cNvSpPr txBox="1"/>
          <p:nvPr/>
        </p:nvSpPr>
        <p:spPr>
          <a:xfrm>
            <a:off x="5977495" y="1762282"/>
            <a:ext cx="611065" cy="246221"/>
          </a:xfrm>
          <a:prstGeom prst="rect">
            <a:avLst/>
          </a:prstGeom>
          <a:noFill/>
        </p:spPr>
        <p:txBody>
          <a:bodyPr wrap="none" rtlCol="0">
            <a:spAutoFit/>
          </a:bodyPr>
          <a:lstStyle/>
          <a:p>
            <a:r>
              <a:rPr kumimoji="1" lang="en-US" altLang="zh-CN" sz="1000" i="1" dirty="0">
                <a:latin typeface="Arial" panose="020B0604020202020204" pitchFamily="34" charset="0"/>
                <a:cs typeface="Arial" panose="020B0604020202020204" pitchFamily="34" charset="0"/>
              </a:rPr>
              <a:t>server1</a:t>
            </a:r>
            <a:endParaRPr kumimoji="1" lang="zh-CN" altLang="en-US" i="1" dirty="0">
              <a:latin typeface="Arial" panose="020B0604020202020204" pitchFamily="34" charset="0"/>
              <a:cs typeface="Arial" panose="020B0604020202020204" pitchFamily="34" charset="0"/>
            </a:endParaRPr>
          </a:p>
        </p:txBody>
      </p:sp>
      <p:sp>
        <p:nvSpPr>
          <p:cNvPr id="59" name="文本框 58">
            <a:extLst>
              <a:ext uri="{FF2B5EF4-FFF2-40B4-BE49-F238E27FC236}">
                <a16:creationId xmlns:a16="http://schemas.microsoft.com/office/drawing/2014/main" id="{091C8C41-9731-624B-9756-2D33DA6AD82A}"/>
              </a:ext>
            </a:extLst>
          </p:cNvPr>
          <p:cNvSpPr txBox="1"/>
          <p:nvPr/>
        </p:nvSpPr>
        <p:spPr>
          <a:xfrm>
            <a:off x="644378" y="4358281"/>
            <a:ext cx="7859216" cy="58477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Other enclaves can request secure monitor for handle of server enclave with certain name</a:t>
            </a:r>
          </a:p>
        </p:txBody>
      </p:sp>
      <p:sp>
        <p:nvSpPr>
          <p:cNvPr id="60" name="文本框 59">
            <a:extLst>
              <a:ext uri="{FF2B5EF4-FFF2-40B4-BE49-F238E27FC236}">
                <a16:creationId xmlns:a16="http://schemas.microsoft.com/office/drawing/2014/main" id="{A3AC6E59-B84A-5E41-8D8C-E3706D35A94D}"/>
              </a:ext>
            </a:extLst>
          </p:cNvPr>
          <p:cNvSpPr txBox="1"/>
          <p:nvPr/>
        </p:nvSpPr>
        <p:spPr>
          <a:xfrm>
            <a:off x="642391" y="4943056"/>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Then it can call server enclave with the handle</a:t>
            </a:r>
          </a:p>
        </p:txBody>
      </p:sp>
      <p:sp>
        <p:nvSpPr>
          <p:cNvPr id="61" name="文本框 60">
            <a:extLst>
              <a:ext uri="{FF2B5EF4-FFF2-40B4-BE49-F238E27FC236}">
                <a16:creationId xmlns:a16="http://schemas.microsoft.com/office/drawing/2014/main" id="{D58D8D63-EEFD-304A-8D8C-5DDA1E8D2369}"/>
              </a:ext>
            </a:extLst>
          </p:cNvPr>
          <p:cNvSpPr txBox="1"/>
          <p:nvPr/>
        </p:nvSpPr>
        <p:spPr>
          <a:xfrm>
            <a:off x="642391" y="4018076"/>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Then</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secure monitor will bind the server enclave with its name</a:t>
            </a:r>
          </a:p>
        </p:txBody>
      </p:sp>
    </p:spTree>
    <p:extLst>
      <p:ext uri="{BB962C8B-B14F-4D97-AF65-F5344CB8AC3E}">
        <p14:creationId xmlns:p14="http://schemas.microsoft.com/office/powerpoint/2010/main" val="30199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4"/>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6"/>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34"/>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32"/>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36"/>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39"/>
                                        </p:tgtEl>
                                        <p:attrNameLst>
                                          <p:attrName>style.visibility</p:attrName>
                                        </p:attrNameLst>
                                      </p:cBhvr>
                                      <p:to>
                                        <p:strVal val="hidden"/>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9" grpId="0"/>
      <p:bldP spid="29" grpId="1"/>
      <p:bldP spid="34" grpId="0"/>
      <p:bldP spid="34" grpId="1"/>
      <p:bldP spid="39" grpId="0"/>
      <p:bldP spid="39" grpId="1"/>
      <p:bldP spid="55" grpId="0"/>
      <p:bldP spid="57" grpId="0"/>
      <p:bldP spid="58" grpId="0"/>
      <p:bldP spid="59" grpId="0"/>
      <p:bldP spid="60" grpId="0"/>
      <p:bldP spid="6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Fast</a:t>
            </a:r>
            <a:r>
              <a:rPr kumimoji="1" lang="zh-CN" altLang="en-US" sz="2400" dirty="0"/>
              <a:t> </a:t>
            </a:r>
            <a:r>
              <a:rPr kumimoji="1" lang="en-US" altLang="zh-CN" sz="2400" dirty="0"/>
              <a:t>IPC</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47</a:t>
            </a:fld>
            <a:endParaRPr lang="zh-CN" altLang="en-US" dirty="0"/>
          </a:p>
        </p:txBody>
      </p:sp>
      <p:sp>
        <p:nvSpPr>
          <p:cNvPr id="6" name="矩形 5">
            <a:extLst>
              <a:ext uri="{FF2B5EF4-FFF2-40B4-BE49-F238E27FC236}">
                <a16:creationId xmlns:a16="http://schemas.microsoft.com/office/drawing/2014/main" id="{660A2649-A148-ED45-B4B4-88EC323C060D}"/>
              </a:ext>
            </a:extLst>
          </p:cNvPr>
          <p:cNvSpPr/>
          <p:nvPr/>
        </p:nvSpPr>
        <p:spPr>
          <a:xfrm>
            <a:off x="1716166"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host application</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876AE3FD-795B-0A40-B60E-34ABA8F6D7E6}"/>
              </a:ext>
            </a:extLst>
          </p:cNvPr>
          <p:cNvSpPr/>
          <p:nvPr/>
        </p:nvSpPr>
        <p:spPr>
          <a:xfrm>
            <a:off x="3595781"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20F68225-6DAE-BE4A-92F4-61CAC23EE535}"/>
              </a:ext>
            </a:extLst>
          </p:cNvPr>
          <p:cNvSpPr/>
          <p:nvPr/>
        </p:nvSpPr>
        <p:spPr>
          <a:xfrm>
            <a:off x="5475397"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enclave2</a:t>
            </a:r>
            <a:endParaRPr kumimoji="1" lang="zh-CN" altLang="en-US" sz="1200" dirty="0">
              <a:solidFill>
                <a:schemeClr val="tx1"/>
              </a:solidFill>
              <a:latin typeface="Arial" panose="020B0604020202020204" pitchFamily="34" charset="0"/>
              <a:cs typeface="Arial" panose="020B0604020202020204" pitchFamily="34" charset="0"/>
            </a:endParaRPr>
          </a:p>
        </p:txBody>
      </p:sp>
      <p:cxnSp>
        <p:nvCxnSpPr>
          <p:cNvPr id="50" name="直线箭头连接符 49">
            <a:extLst>
              <a:ext uri="{FF2B5EF4-FFF2-40B4-BE49-F238E27FC236}">
                <a16:creationId xmlns:a16="http://schemas.microsoft.com/office/drawing/2014/main" id="{6F1DB1C0-291B-EF4E-B750-50B157B73F9C}"/>
              </a:ext>
            </a:extLst>
          </p:cNvPr>
          <p:cNvCxnSpPr>
            <a:cxnSpLocks/>
            <a:stCxn id="6" idx="3"/>
            <a:endCxn id="7" idx="1"/>
          </p:cNvCxnSpPr>
          <p:nvPr/>
        </p:nvCxnSpPr>
        <p:spPr>
          <a:xfrm>
            <a:off x="2629810" y="1954495"/>
            <a:ext cx="96597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78399B19-26B3-6541-8D71-D089501C8F42}"/>
              </a:ext>
            </a:extLst>
          </p:cNvPr>
          <p:cNvSpPr txBox="1"/>
          <p:nvPr/>
        </p:nvSpPr>
        <p:spPr>
          <a:xfrm>
            <a:off x="2922534" y="1723372"/>
            <a:ext cx="377026"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call</a:t>
            </a:r>
            <a:endParaRPr kumimoji="1" lang="zh-CN" altLang="en-US" sz="1000" dirty="0">
              <a:latin typeface="Arial" panose="020B0604020202020204" pitchFamily="34" charset="0"/>
              <a:cs typeface="Arial" panose="020B0604020202020204" pitchFamily="34" charset="0"/>
            </a:endParaRPr>
          </a:p>
        </p:txBody>
      </p:sp>
      <p:cxnSp>
        <p:nvCxnSpPr>
          <p:cNvPr id="54" name="直线箭头连接符 53">
            <a:extLst>
              <a:ext uri="{FF2B5EF4-FFF2-40B4-BE49-F238E27FC236}">
                <a16:creationId xmlns:a16="http://schemas.microsoft.com/office/drawing/2014/main" id="{794C4F5F-631F-4D4E-A5E7-6A0A19521B86}"/>
              </a:ext>
            </a:extLst>
          </p:cNvPr>
          <p:cNvCxnSpPr>
            <a:cxnSpLocks/>
            <a:stCxn id="7" idx="3"/>
          </p:cNvCxnSpPr>
          <p:nvPr/>
        </p:nvCxnSpPr>
        <p:spPr>
          <a:xfrm>
            <a:off x="4509425" y="1954495"/>
            <a:ext cx="970302" cy="1030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2E6B63BD-7E4B-BB46-8EB8-BB0CD907D74E}"/>
              </a:ext>
            </a:extLst>
          </p:cNvPr>
          <p:cNvSpPr txBox="1"/>
          <p:nvPr/>
        </p:nvSpPr>
        <p:spPr>
          <a:xfrm>
            <a:off x="4806480" y="1733677"/>
            <a:ext cx="377026" cy="246221"/>
          </a:xfrm>
          <a:prstGeom prst="rect">
            <a:avLst/>
          </a:prstGeom>
          <a:noFill/>
        </p:spPr>
        <p:txBody>
          <a:bodyPr wrap="square" rtlCol="0">
            <a:spAutoFit/>
          </a:bodyPr>
          <a:lstStyle/>
          <a:p>
            <a:r>
              <a:rPr kumimoji="1" lang="en-US" altLang="zh-CN" sz="1000" dirty="0">
                <a:latin typeface="Arial" panose="020B0604020202020204" pitchFamily="34" charset="0"/>
                <a:cs typeface="Arial" panose="020B0604020202020204" pitchFamily="34" charset="0"/>
              </a:rPr>
              <a:t>call</a:t>
            </a:r>
            <a:endParaRPr kumimoji="1" lang="zh-CN" altLang="en-US" sz="1000"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C1F136F8-9378-AD4A-8F23-BAD29BC0E961}"/>
              </a:ext>
            </a:extLst>
          </p:cNvPr>
          <p:cNvSpPr txBox="1"/>
          <p:nvPr/>
        </p:nvSpPr>
        <p:spPr>
          <a:xfrm>
            <a:off x="755576" y="2785492"/>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both host-enclave IPC and enclave-enclave IPC</a:t>
            </a:r>
          </a:p>
        </p:txBody>
      </p:sp>
      <p:sp>
        <p:nvSpPr>
          <p:cNvPr id="58" name="文本框 57">
            <a:extLst>
              <a:ext uri="{FF2B5EF4-FFF2-40B4-BE49-F238E27FC236}">
                <a16:creationId xmlns:a16="http://schemas.microsoft.com/office/drawing/2014/main" id="{DD6CE1F5-B84B-D24C-BABA-E12D599940AF}"/>
              </a:ext>
            </a:extLst>
          </p:cNvPr>
          <p:cNvSpPr txBox="1"/>
          <p:nvPr/>
        </p:nvSpPr>
        <p:spPr>
          <a:xfrm>
            <a:off x="6009388" y="2155421"/>
            <a:ext cx="567784" cy="246221"/>
          </a:xfrm>
          <a:prstGeom prst="rect">
            <a:avLst/>
          </a:prstGeom>
          <a:noFill/>
        </p:spPr>
        <p:txBody>
          <a:bodyPr wrap="none" rtlCol="0">
            <a:spAutoFit/>
          </a:bodyPr>
          <a:lstStyle/>
          <a:p>
            <a:r>
              <a:rPr kumimoji="1" lang="en-US" altLang="zh-CN" sz="1000" i="1" dirty="0">
                <a:latin typeface="Arial" panose="020B0604020202020204" pitchFamily="34" charset="0"/>
                <a:cs typeface="Arial" panose="020B0604020202020204" pitchFamily="34" charset="0"/>
              </a:rPr>
              <a:t>sever1</a:t>
            </a:r>
            <a:endParaRPr kumimoji="1" lang="zh-CN" altLang="en-US" i="1"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92AEB1F2-C8C1-F143-AC58-1EC8732DF81C}"/>
              </a:ext>
            </a:extLst>
          </p:cNvPr>
          <p:cNvSpPr txBox="1"/>
          <p:nvPr/>
        </p:nvSpPr>
        <p:spPr>
          <a:xfrm>
            <a:off x="755576" y="3124046"/>
            <a:ext cx="7859216" cy="830997"/>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fast ownership transfer between host and enclave via </a:t>
            </a:r>
            <a:r>
              <a:rPr kumimoji="1" lang="en-US" altLang="zh-CN" sz="1600" dirty="0" err="1">
                <a:latin typeface="Arial" panose="020B0604020202020204" pitchFamily="34" charset="0"/>
                <a:cs typeface="Arial" panose="020B0604020202020204" pitchFamily="34" charset="0"/>
              </a:rPr>
              <a:t>unmapping</a:t>
            </a:r>
            <a:r>
              <a:rPr kumimoji="1" lang="en-US" altLang="zh-CN" sz="1600" dirty="0">
                <a:latin typeface="Arial" panose="020B0604020202020204" pitchFamily="34" charset="0"/>
                <a:cs typeface="Arial" panose="020B0604020202020204" pitchFamily="34" charset="0"/>
              </a:rPr>
              <a:t> pages in PT_AREA, marking enclave pages and remapping them in enclave’s page table</a:t>
            </a:r>
          </a:p>
        </p:txBody>
      </p:sp>
      <p:sp>
        <p:nvSpPr>
          <p:cNvPr id="27" name="文本框 26">
            <a:extLst>
              <a:ext uri="{FF2B5EF4-FFF2-40B4-BE49-F238E27FC236}">
                <a16:creationId xmlns:a16="http://schemas.microsoft.com/office/drawing/2014/main" id="{65FA6199-4DA8-884C-A46A-7D5EA7536BFF}"/>
              </a:ext>
            </a:extLst>
          </p:cNvPr>
          <p:cNvSpPr txBox="1"/>
          <p:nvPr/>
        </p:nvSpPr>
        <p:spPr>
          <a:xfrm>
            <a:off x="755576" y="3955043"/>
            <a:ext cx="7859216" cy="58477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fast ownership transfer between enclaves and enclave via </a:t>
            </a:r>
            <a:r>
              <a:rPr kumimoji="1" lang="en-US" altLang="zh-CN" sz="1600" dirty="0" err="1">
                <a:latin typeface="Arial" panose="020B0604020202020204" pitchFamily="34" charset="0"/>
                <a:cs typeface="Arial" panose="020B0604020202020204" pitchFamily="34" charset="0"/>
              </a:rPr>
              <a:t>unmapping</a:t>
            </a:r>
            <a:r>
              <a:rPr kumimoji="1" lang="en-US" altLang="zh-CN" sz="1600" dirty="0">
                <a:latin typeface="Arial" panose="020B0604020202020204" pitchFamily="34" charset="0"/>
                <a:cs typeface="Arial" panose="020B0604020202020204" pitchFamily="34" charset="0"/>
              </a:rPr>
              <a:t> and remapping pages in each enclave’s page table</a:t>
            </a:r>
          </a:p>
        </p:txBody>
      </p:sp>
      <p:sp>
        <p:nvSpPr>
          <p:cNvPr id="30" name="矩形 29">
            <a:extLst>
              <a:ext uri="{FF2B5EF4-FFF2-40B4-BE49-F238E27FC236}">
                <a16:creationId xmlns:a16="http://schemas.microsoft.com/office/drawing/2014/main" id="{F9E9A58B-519B-D945-9104-80B6367363D8}"/>
              </a:ext>
            </a:extLst>
          </p:cNvPr>
          <p:cNvSpPr/>
          <p:nvPr/>
        </p:nvSpPr>
        <p:spPr>
          <a:xfrm>
            <a:off x="2357181" y="1514542"/>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3" name="矩形 32">
            <a:extLst>
              <a:ext uri="{FF2B5EF4-FFF2-40B4-BE49-F238E27FC236}">
                <a16:creationId xmlns:a16="http://schemas.microsoft.com/office/drawing/2014/main" id="{BDA2D005-F75C-9E46-89C2-1B1A014412FC}"/>
              </a:ext>
            </a:extLst>
          </p:cNvPr>
          <p:cNvSpPr/>
          <p:nvPr/>
        </p:nvSpPr>
        <p:spPr>
          <a:xfrm>
            <a:off x="2393815" y="1537638"/>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5" name="矩形 34">
            <a:extLst>
              <a:ext uri="{FF2B5EF4-FFF2-40B4-BE49-F238E27FC236}">
                <a16:creationId xmlns:a16="http://schemas.microsoft.com/office/drawing/2014/main" id="{44FE0E7E-4CF8-D44C-98FB-C4DE2747DA3E}"/>
              </a:ext>
            </a:extLst>
          </p:cNvPr>
          <p:cNvSpPr/>
          <p:nvPr/>
        </p:nvSpPr>
        <p:spPr>
          <a:xfrm>
            <a:off x="2440676" y="1566104"/>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3089828D-33D4-AD4D-96ED-5E8B73CF0CE8}"/>
              </a:ext>
            </a:extLst>
          </p:cNvPr>
          <p:cNvSpPr txBox="1"/>
          <p:nvPr/>
        </p:nvSpPr>
        <p:spPr>
          <a:xfrm>
            <a:off x="2729948" y="1497496"/>
            <a:ext cx="184731" cy="369332"/>
          </a:xfrm>
          <a:prstGeom prst="rect">
            <a:avLst/>
          </a:prstGeom>
          <a:noFill/>
        </p:spPr>
        <p:txBody>
          <a:bodyPr wrap="none" rtlCol="0">
            <a:spAutoFit/>
          </a:bodyPr>
          <a:lstStyle/>
          <a:p>
            <a:endParaRPr kumimoji="1" lang="zh-CN" altLang="en-US" dirty="0">
              <a:latin typeface="Arial" panose="020B0604020202020204" pitchFamily="34" charset="0"/>
              <a:cs typeface="Arial" panose="020B0604020202020204" pitchFamily="34" charset="0"/>
            </a:endParaRPr>
          </a:p>
        </p:txBody>
      </p:sp>
      <p:sp>
        <p:nvSpPr>
          <p:cNvPr id="37" name="矩形 36">
            <a:extLst>
              <a:ext uri="{FF2B5EF4-FFF2-40B4-BE49-F238E27FC236}">
                <a16:creationId xmlns:a16="http://schemas.microsoft.com/office/drawing/2014/main" id="{2FCD07AF-E5BE-434E-A55D-00EC1949CD9C}"/>
              </a:ext>
            </a:extLst>
          </p:cNvPr>
          <p:cNvSpPr/>
          <p:nvPr/>
        </p:nvSpPr>
        <p:spPr>
          <a:xfrm>
            <a:off x="4202124" y="1501521"/>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id="{34B72B59-E830-8040-9C2B-AA1DC573BE39}"/>
              </a:ext>
            </a:extLst>
          </p:cNvPr>
          <p:cNvSpPr/>
          <p:nvPr/>
        </p:nvSpPr>
        <p:spPr>
          <a:xfrm>
            <a:off x="4238758" y="1524617"/>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40" name="矩形 39">
            <a:extLst>
              <a:ext uri="{FF2B5EF4-FFF2-40B4-BE49-F238E27FC236}">
                <a16:creationId xmlns:a16="http://schemas.microsoft.com/office/drawing/2014/main" id="{83182078-257F-C448-9E4C-A9BC1B1370F0}"/>
              </a:ext>
            </a:extLst>
          </p:cNvPr>
          <p:cNvSpPr/>
          <p:nvPr/>
        </p:nvSpPr>
        <p:spPr>
          <a:xfrm>
            <a:off x="4285619" y="1553083"/>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157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1" nodeType="after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par>
                          <p:cTn id="19" fill="hold">
                            <p:stCondLst>
                              <p:cond delay="0"/>
                            </p:stCondLst>
                            <p:childTnLst>
                              <p:par>
                                <p:cTn id="20" presetID="37" presetClass="path" presetSubtype="0" accel="50000" decel="50000" fill="hold" grpId="0" nodeType="afterEffect">
                                  <p:stCondLst>
                                    <p:cond delay="0"/>
                                  </p:stCondLst>
                                  <p:childTnLst>
                                    <p:animMotion origin="layout" path="M 1.94444E-6 -0.00084 L 0.03837 -0.03278 C 0.04653 -0.04 0.05851 -0.04361 0.07118 -0.04361 C 0.08559 -0.04361 0.09687 -0.04 0.10503 -0.03278 L 0.14375 -0.00084 " pathEditMode="relative" rAng="0" ptsTypes="AAAAA">
                                      <p:cBhvr>
                                        <p:cTn id="21" dur="2000" fill="hold"/>
                                        <p:tgtEl>
                                          <p:spTgt spid="30"/>
                                        </p:tgtEl>
                                        <p:attrNameLst>
                                          <p:attrName>ppt_x</p:attrName>
                                          <p:attrName>ppt_y</p:attrName>
                                        </p:attrNameLst>
                                      </p:cBhvr>
                                      <p:rCtr x="7187" y="-2139"/>
                                    </p:animMotion>
                                  </p:childTnLst>
                                </p:cTn>
                              </p:par>
                              <p:par>
                                <p:cTn id="22" presetID="37" presetClass="path" presetSubtype="0" accel="50000" decel="50000" fill="hold" grpId="0" nodeType="withEffect">
                                  <p:stCondLst>
                                    <p:cond delay="0"/>
                                  </p:stCondLst>
                                  <p:childTnLst>
                                    <p:animMotion origin="layout" path="M -1.11111E-6 -0.00083 L 0.03837 -0.03277 C 0.04653 -0.04 0.05851 -0.04361 0.07118 -0.04361 C 0.08559 -0.04361 0.09688 -0.04 0.10504 -0.03277 L 0.14375 -0.00083 " pathEditMode="relative" rAng="0" ptsTypes="AAAAA">
                                      <p:cBhvr>
                                        <p:cTn id="23" dur="2000" fill="hold"/>
                                        <p:tgtEl>
                                          <p:spTgt spid="33"/>
                                        </p:tgtEl>
                                        <p:attrNameLst>
                                          <p:attrName>ppt_x</p:attrName>
                                          <p:attrName>ppt_y</p:attrName>
                                        </p:attrNameLst>
                                      </p:cBhvr>
                                      <p:rCtr x="7187" y="-2139"/>
                                    </p:animMotion>
                                  </p:childTnLst>
                                </p:cTn>
                              </p:par>
                              <p:par>
                                <p:cTn id="24" presetID="37" presetClass="path" presetSubtype="0" accel="50000" decel="50000" fill="hold" grpId="0" nodeType="withEffect">
                                  <p:stCondLst>
                                    <p:cond delay="0"/>
                                  </p:stCondLst>
                                  <p:childTnLst>
                                    <p:animMotion origin="layout" path="M 4.16667E-6 -0.00083 L 0.03836 -0.03277 C 0.04652 -0.04 0.0585 -0.04361 0.07118 -0.04361 C 0.08559 -0.04361 0.09687 -0.04 0.10503 -0.03277 L 0.14375 -0.00083 " pathEditMode="relative" rAng="0" ptsTypes="AAAAA">
                                      <p:cBhvr>
                                        <p:cTn id="25" dur="2000" fill="hold"/>
                                        <p:tgtEl>
                                          <p:spTgt spid="35"/>
                                        </p:tgtEl>
                                        <p:attrNameLst>
                                          <p:attrName>ppt_x</p:attrName>
                                          <p:attrName>ppt_y</p:attrName>
                                        </p:attrNameLst>
                                      </p:cBhvr>
                                      <p:rCtr x="7187" y="-2139"/>
                                    </p:animMotion>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2" nodeType="clickEffect">
                                  <p:stCondLst>
                                    <p:cond delay="0"/>
                                  </p:stCondLst>
                                  <p:childTnLst>
                                    <p:set>
                                      <p:cBhvr>
                                        <p:cTn id="29" dur="1" fill="hold">
                                          <p:stCondLst>
                                            <p:cond delay="0"/>
                                          </p:stCondLst>
                                        </p:cTn>
                                        <p:tgtEl>
                                          <p:spTgt spid="30"/>
                                        </p:tgtEl>
                                        <p:attrNameLst>
                                          <p:attrName>style.visibility</p:attrName>
                                        </p:attrNameLst>
                                      </p:cBhvr>
                                      <p:to>
                                        <p:strVal val="hidden"/>
                                      </p:to>
                                    </p:set>
                                  </p:childTnLst>
                                </p:cTn>
                              </p:par>
                              <p:par>
                                <p:cTn id="30" presetID="1" presetClass="exit" presetSubtype="0" fill="hold" grpId="2" nodeType="withEffect">
                                  <p:stCondLst>
                                    <p:cond delay="0"/>
                                  </p:stCondLst>
                                  <p:childTnLst>
                                    <p:set>
                                      <p:cBhvr>
                                        <p:cTn id="31" dur="1" fill="hold">
                                          <p:stCondLst>
                                            <p:cond delay="0"/>
                                          </p:stCondLst>
                                        </p:cTn>
                                        <p:tgtEl>
                                          <p:spTgt spid="33"/>
                                        </p:tgtEl>
                                        <p:attrNameLst>
                                          <p:attrName>style.visibility</p:attrName>
                                        </p:attrNameLst>
                                      </p:cBhvr>
                                      <p:to>
                                        <p:strVal val="hidden"/>
                                      </p:to>
                                    </p:set>
                                  </p:childTnLst>
                                </p:cTn>
                              </p:par>
                              <p:par>
                                <p:cTn id="32" presetID="1" presetClass="exit" presetSubtype="0" fill="hold" grpId="2"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38"/>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40"/>
                                        </p:tgtEl>
                                        <p:attrNameLst>
                                          <p:attrName>style.visibility</p:attrName>
                                        </p:attrNameLst>
                                      </p:cBhvr>
                                      <p:to>
                                        <p:strVal val="visible"/>
                                      </p:to>
                                    </p:set>
                                  </p:childTnLst>
                                </p:cTn>
                              </p:par>
                            </p:childTnLst>
                          </p:cTn>
                        </p:par>
                        <p:par>
                          <p:cTn id="42" fill="hold">
                            <p:stCondLst>
                              <p:cond delay="0"/>
                            </p:stCondLst>
                            <p:childTnLst>
                              <p:par>
                                <p:cTn id="43" presetID="37" presetClass="path" presetSubtype="0" accel="50000" decel="50000" fill="hold" grpId="0" nodeType="afterEffect">
                                  <p:stCondLst>
                                    <p:cond delay="0"/>
                                  </p:stCondLst>
                                  <p:childTnLst>
                                    <p:animMotion origin="layout" path="M -4.16667E-6 4.44444E-6 L 0.054 -0.03139 C 0.06546 -0.03834 0.0823 -0.04223 0.1 -0.04223 C 0.12014 -0.04223 0.13629 -0.03834 0.14775 -0.03139 L 0.20191 4.44444E-6 " pathEditMode="relative" rAng="0" ptsTypes="AAAAA">
                                      <p:cBhvr>
                                        <p:cTn id="44" dur="2000" fill="hold"/>
                                        <p:tgtEl>
                                          <p:spTgt spid="37"/>
                                        </p:tgtEl>
                                        <p:attrNameLst>
                                          <p:attrName>ppt_x</p:attrName>
                                          <p:attrName>ppt_y</p:attrName>
                                        </p:attrNameLst>
                                      </p:cBhvr>
                                      <p:rCtr x="10087" y="-2111"/>
                                    </p:animMotion>
                                  </p:childTnLst>
                                </p:cTn>
                              </p:par>
                              <p:par>
                                <p:cTn id="45" presetID="37" presetClass="path" presetSubtype="0" accel="50000" decel="50000" fill="hold" grpId="0" nodeType="withEffect">
                                  <p:stCondLst>
                                    <p:cond delay="0"/>
                                  </p:stCondLst>
                                  <p:childTnLst>
                                    <p:animMotion origin="layout" path="M 2.77778E-6 -4.44444E-6 L 0.05399 -0.03138 C 0.06545 -0.03833 0.08229 -0.04222 0.1 -0.04222 C 0.12014 -0.04222 0.13628 -0.03833 0.14774 -0.03138 L 0.20191 -4.44444E-6 " pathEditMode="relative" rAng="0" ptsTypes="AAAAA">
                                      <p:cBhvr>
                                        <p:cTn id="46" dur="2000" fill="hold"/>
                                        <p:tgtEl>
                                          <p:spTgt spid="38"/>
                                        </p:tgtEl>
                                        <p:attrNameLst>
                                          <p:attrName>ppt_x</p:attrName>
                                          <p:attrName>ppt_y</p:attrName>
                                        </p:attrNameLst>
                                      </p:cBhvr>
                                      <p:rCtr x="10087" y="-2111"/>
                                    </p:animMotion>
                                  </p:childTnLst>
                                </p:cTn>
                              </p:par>
                              <p:par>
                                <p:cTn id="47" presetID="37" presetClass="path" presetSubtype="0" accel="50000" decel="50000" fill="hold" grpId="0" nodeType="withEffect">
                                  <p:stCondLst>
                                    <p:cond delay="0"/>
                                  </p:stCondLst>
                                  <p:childTnLst>
                                    <p:animMotion origin="layout" path="M 4.44444E-6 -4.44444E-6 L 0.05399 -0.03138 C 0.06545 -0.03833 0.08229 -0.04222 0.1 -0.04222 C 0.12013 -0.04222 0.13628 -0.03833 0.14774 -0.03138 L 0.20191 -4.44444E-6 " pathEditMode="relative" rAng="0" ptsTypes="AAAAA">
                                      <p:cBhvr>
                                        <p:cTn id="48" dur="2000" fill="hold"/>
                                        <p:tgtEl>
                                          <p:spTgt spid="40"/>
                                        </p:tgtEl>
                                        <p:attrNameLst>
                                          <p:attrName>ppt_x</p:attrName>
                                          <p:attrName>ppt_y</p:attrName>
                                        </p:attrNameLst>
                                      </p:cBhvr>
                                      <p:rCtr x="10087" y="-2111"/>
                                    </p:animMotion>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25" grpId="0"/>
      <p:bldP spid="27" grpId="0"/>
      <p:bldP spid="30" grpId="0" animBg="1"/>
      <p:bldP spid="30" grpId="1" animBg="1"/>
      <p:bldP spid="30" grpId="2" animBg="1"/>
      <p:bldP spid="33" grpId="0" animBg="1"/>
      <p:bldP spid="33" grpId="1" animBg="1"/>
      <p:bldP spid="33" grpId="2" animBg="1"/>
      <p:bldP spid="35" grpId="0" animBg="1"/>
      <p:bldP spid="35" grpId="1" animBg="1"/>
      <p:bldP spid="35" grpId="2" animBg="1"/>
      <p:bldP spid="37" grpId="0" animBg="1"/>
      <p:bldP spid="37" grpId="1" animBg="1"/>
      <p:bldP spid="38" grpId="0" animBg="1"/>
      <p:bldP spid="38" grpId="1" animBg="1"/>
      <p:bldP spid="40" grpId="0" animBg="1"/>
      <p:bldP spid="40"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Fast</a:t>
            </a:r>
            <a:r>
              <a:rPr kumimoji="1" lang="zh-CN" altLang="en-US" sz="2400" dirty="0"/>
              <a:t> </a:t>
            </a:r>
            <a:r>
              <a:rPr kumimoji="1" lang="en-US" altLang="zh-CN" sz="2400" dirty="0"/>
              <a:t>IPC</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48</a:t>
            </a:fld>
            <a:endParaRPr lang="zh-CN" altLang="en-US" dirty="0"/>
          </a:p>
        </p:txBody>
      </p:sp>
      <p:sp>
        <p:nvSpPr>
          <p:cNvPr id="6" name="矩形 5">
            <a:extLst>
              <a:ext uri="{FF2B5EF4-FFF2-40B4-BE49-F238E27FC236}">
                <a16:creationId xmlns:a16="http://schemas.microsoft.com/office/drawing/2014/main" id="{660A2649-A148-ED45-B4B4-88EC323C060D}"/>
              </a:ext>
            </a:extLst>
          </p:cNvPr>
          <p:cNvSpPr/>
          <p:nvPr/>
        </p:nvSpPr>
        <p:spPr>
          <a:xfrm>
            <a:off x="1716166"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host application</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876AE3FD-795B-0A40-B60E-34ABA8F6D7E6}"/>
              </a:ext>
            </a:extLst>
          </p:cNvPr>
          <p:cNvSpPr/>
          <p:nvPr/>
        </p:nvSpPr>
        <p:spPr>
          <a:xfrm>
            <a:off x="3595781"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20F68225-6DAE-BE4A-92F4-61CAC23EE535}"/>
              </a:ext>
            </a:extLst>
          </p:cNvPr>
          <p:cNvSpPr/>
          <p:nvPr/>
        </p:nvSpPr>
        <p:spPr>
          <a:xfrm>
            <a:off x="5475397" y="1738471"/>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enclave2</a:t>
            </a:r>
            <a:endParaRPr kumimoji="1" lang="zh-CN" altLang="en-US" sz="1200" dirty="0">
              <a:solidFill>
                <a:schemeClr val="tx1"/>
              </a:solidFill>
              <a:latin typeface="Arial" panose="020B0604020202020204" pitchFamily="34" charset="0"/>
              <a:cs typeface="Arial" panose="020B0604020202020204" pitchFamily="34" charset="0"/>
            </a:endParaRPr>
          </a:p>
        </p:txBody>
      </p:sp>
      <p:cxnSp>
        <p:nvCxnSpPr>
          <p:cNvPr id="50" name="直线箭头连接符 49">
            <a:extLst>
              <a:ext uri="{FF2B5EF4-FFF2-40B4-BE49-F238E27FC236}">
                <a16:creationId xmlns:a16="http://schemas.microsoft.com/office/drawing/2014/main" id="{6F1DB1C0-291B-EF4E-B750-50B157B73F9C}"/>
              </a:ext>
            </a:extLst>
          </p:cNvPr>
          <p:cNvCxnSpPr>
            <a:cxnSpLocks/>
            <a:stCxn id="7" idx="1"/>
            <a:endCxn id="6" idx="3"/>
          </p:cNvCxnSpPr>
          <p:nvPr/>
        </p:nvCxnSpPr>
        <p:spPr>
          <a:xfrm flipH="1">
            <a:off x="2629810" y="1954495"/>
            <a:ext cx="96597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78399B19-26B3-6541-8D71-D089501C8F42}"/>
              </a:ext>
            </a:extLst>
          </p:cNvPr>
          <p:cNvSpPr txBox="1"/>
          <p:nvPr/>
        </p:nvSpPr>
        <p:spPr>
          <a:xfrm>
            <a:off x="2922534" y="1723372"/>
            <a:ext cx="333746" cy="246221"/>
          </a:xfrm>
          <a:prstGeom prst="rect">
            <a:avLst/>
          </a:prstGeom>
          <a:noFill/>
        </p:spPr>
        <p:txBody>
          <a:bodyPr wrap="none" rtlCol="0">
            <a:spAutoFit/>
          </a:bodyPr>
          <a:lstStyle/>
          <a:p>
            <a:r>
              <a:rPr kumimoji="1" lang="en-US" altLang="zh-CN" sz="1000" dirty="0">
                <a:latin typeface="Arial" panose="020B0604020202020204" pitchFamily="34" charset="0"/>
                <a:cs typeface="Arial" panose="020B0604020202020204" pitchFamily="34" charset="0"/>
              </a:rPr>
              <a:t>ret</a:t>
            </a:r>
            <a:endParaRPr kumimoji="1" lang="zh-CN" altLang="en-US" sz="1000" dirty="0">
              <a:latin typeface="Arial" panose="020B0604020202020204" pitchFamily="34" charset="0"/>
              <a:cs typeface="Arial" panose="020B0604020202020204" pitchFamily="34" charset="0"/>
            </a:endParaRPr>
          </a:p>
        </p:txBody>
      </p:sp>
      <p:cxnSp>
        <p:nvCxnSpPr>
          <p:cNvPr id="54" name="直线箭头连接符 53">
            <a:extLst>
              <a:ext uri="{FF2B5EF4-FFF2-40B4-BE49-F238E27FC236}">
                <a16:creationId xmlns:a16="http://schemas.microsoft.com/office/drawing/2014/main" id="{794C4F5F-631F-4D4E-A5E7-6A0A19521B86}"/>
              </a:ext>
            </a:extLst>
          </p:cNvPr>
          <p:cNvCxnSpPr>
            <a:cxnSpLocks/>
            <a:stCxn id="8" idx="1"/>
            <a:endCxn id="7" idx="3"/>
          </p:cNvCxnSpPr>
          <p:nvPr/>
        </p:nvCxnSpPr>
        <p:spPr>
          <a:xfrm flipH="1">
            <a:off x="4509425" y="1954495"/>
            <a:ext cx="96597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2E6B63BD-7E4B-BB46-8EB8-BB0CD907D74E}"/>
              </a:ext>
            </a:extLst>
          </p:cNvPr>
          <p:cNvSpPr txBox="1"/>
          <p:nvPr/>
        </p:nvSpPr>
        <p:spPr>
          <a:xfrm>
            <a:off x="4806480" y="1733677"/>
            <a:ext cx="377026" cy="246221"/>
          </a:xfrm>
          <a:prstGeom prst="rect">
            <a:avLst/>
          </a:prstGeom>
          <a:noFill/>
        </p:spPr>
        <p:txBody>
          <a:bodyPr wrap="square" rtlCol="0">
            <a:spAutoFit/>
          </a:bodyPr>
          <a:lstStyle/>
          <a:p>
            <a:r>
              <a:rPr kumimoji="1" lang="en-US" altLang="zh-CN" sz="1000" dirty="0">
                <a:latin typeface="Arial" panose="020B0604020202020204" pitchFamily="34" charset="0"/>
                <a:cs typeface="Arial" panose="020B0604020202020204" pitchFamily="34" charset="0"/>
              </a:rPr>
              <a:t>ret</a:t>
            </a:r>
            <a:endParaRPr kumimoji="1" lang="zh-CN" altLang="en-US" sz="1000"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C1F136F8-9378-AD4A-8F23-BAD29BC0E961}"/>
              </a:ext>
            </a:extLst>
          </p:cNvPr>
          <p:cNvSpPr txBox="1"/>
          <p:nvPr/>
        </p:nvSpPr>
        <p:spPr>
          <a:xfrm>
            <a:off x="755576" y="2785492"/>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both host-enclave IPC and enclave-enclave IPC</a:t>
            </a:r>
          </a:p>
        </p:txBody>
      </p:sp>
      <p:sp>
        <p:nvSpPr>
          <p:cNvPr id="58" name="文本框 57">
            <a:extLst>
              <a:ext uri="{FF2B5EF4-FFF2-40B4-BE49-F238E27FC236}">
                <a16:creationId xmlns:a16="http://schemas.microsoft.com/office/drawing/2014/main" id="{DD6CE1F5-B84B-D24C-BABA-E12D599940AF}"/>
              </a:ext>
            </a:extLst>
          </p:cNvPr>
          <p:cNvSpPr txBox="1"/>
          <p:nvPr/>
        </p:nvSpPr>
        <p:spPr>
          <a:xfrm>
            <a:off x="6009388" y="2155421"/>
            <a:ext cx="567784" cy="246221"/>
          </a:xfrm>
          <a:prstGeom prst="rect">
            <a:avLst/>
          </a:prstGeom>
          <a:noFill/>
        </p:spPr>
        <p:txBody>
          <a:bodyPr wrap="none" rtlCol="0">
            <a:spAutoFit/>
          </a:bodyPr>
          <a:lstStyle/>
          <a:p>
            <a:r>
              <a:rPr kumimoji="1" lang="en-US" altLang="zh-CN" sz="1000" i="1" dirty="0">
                <a:latin typeface="Arial" panose="020B0604020202020204" pitchFamily="34" charset="0"/>
                <a:cs typeface="Arial" panose="020B0604020202020204" pitchFamily="34" charset="0"/>
              </a:rPr>
              <a:t>sever1</a:t>
            </a:r>
            <a:endParaRPr kumimoji="1" lang="zh-CN" altLang="en-US" i="1"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92AEB1F2-C8C1-F143-AC58-1EC8732DF81C}"/>
              </a:ext>
            </a:extLst>
          </p:cNvPr>
          <p:cNvSpPr txBox="1"/>
          <p:nvPr/>
        </p:nvSpPr>
        <p:spPr>
          <a:xfrm>
            <a:off x="755576" y="3124046"/>
            <a:ext cx="7859216" cy="830997"/>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fast ownership transfer between host and enclave via </a:t>
            </a:r>
            <a:r>
              <a:rPr kumimoji="1" lang="en-US" altLang="zh-CN" sz="1600" dirty="0" err="1">
                <a:latin typeface="Arial" panose="020B0604020202020204" pitchFamily="34" charset="0"/>
                <a:cs typeface="Arial" panose="020B0604020202020204" pitchFamily="34" charset="0"/>
              </a:rPr>
              <a:t>unmapping</a:t>
            </a:r>
            <a:r>
              <a:rPr kumimoji="1" lang="en-US" altLang="zh-CN" sz="1600" dirty="0">
                <a:latin typeface="Arial" panose="020B0604020202020204" pitchFamily="34" charset="0"/>
                <a:cs typeface="Arial" panose="020B0604020202020204" pitchFamily="34" charset="0"/>
              </a:rPr>
              <a:t> pages in PT_AREA, marking enclave pages and remapping them in enclave’s page table</a:t>
            </a:r>
          </a:p>
        </p:txBody>
      </p:sp>
      <p:sp>
        <p:nvSpPr>
          <p:cNvPr id="27" name="文本框 26">
            <a:extLst>
              <a:ext uri="{FF2B5EF4-FFF2-40B4-BE49-F238E27FC236}">
                <a16:creationId xmlns:a16="http://schemas.microsoft.com/office/drawing/2014/main" id="{65FA6199-4DA8-884C-A46A-7D5EA7536BFF}"/>
              </a:ext>
            </a:extLst>
          </p:cNvPr>
          <p:cNvSpPr txBox="1"/>
          <p:nvPr/>
        </p:nvSpPr>
        <p:spPr>
          <a:xfrm>
            <a:off x="755576" y="3955043"/>
            <a:ext cx="7859216" cy="58477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Penglai supports fast ownership transfer between enclaves and enclave via </a:t>
            </a:r>
            <a:r>
              <a:rPr kumimoji="1" lang="en-US" altLang="zh-CN" sz="1600" dirty="0" err="1">
                <a:latin typeface="Arial" panose="020B0604020202020204" pitchFamily="34" charset="0"/>
                <a:cs typeface="Arial" panose="020B0604020202020204" pitchFamily="34" charset="0"/>
              </a:rPr>
              <a:t>unmapping</a:t>
            </a:r>
            <a:r>
              <a:rPr kumimoji="1" lang="en-US" altLang="zh-CN" sz="1600" dirty="0">
                <a:latin typeface="Arial" panose="020B0604020202020204" pitchFamily="34" charset="0"/>
                <a:cs typeface="Arial" panose="020B0604020202020204" pitchFamily="34" charset="0"/>
              </a:rPr>
              <a:t> and remapping pages in each enclave’s page table</a:t>
            </a:r>
          </a:p>
        </p:txBody>
      </p:sp>
      <p:sp>
        <p:nvSpPr>
          <p:cNvPr id="28" name="文本框 27">
            <a:extLst>
              <a:ext uri="{FF2B5EF4-FFF2-40B4-BE49-F238E27FC236}">
                <a16:creationId xmlns:a16="http://schemas.microsoft.com/office/drawing/2014/main" id="{A7D7AFF8-F486-C345-8B3F-83F98CFBE706}"/>
              </a:ext>
            </a:extLst>
          </p:cNvPr>
          <p:cNvSpPr txBox="1"/>
          <p:nvPr/>
        </p:nvSpPr>
        <p:spPr>
          <a:xfrm>
            <a:off x="755576" y="4539818"/>
            <a:ext cx="7859216" cy="58477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When enclave call is finished, pages’ owner-ship transfer can also happen in the opposite direction</a:t>
            </a:r>
          </a:p>
        </p:txBody>
      </p:sp>
      <p:sp>
        <p:nvSpPr>
          <p:cNvPr id="30" name="矩形 29">
            <a:extLst>
              <a:ext uri="{FF2B5EF4-FFF2-40B4-BE49-F238E27FC236}">
                <a16:creationId xmlns:a16="http://schemas.microsoft.com/office/drawing/2014/main" id="{F9E9A58B-519B-D945-9104-80B6367363D8}"/>
              </a:ext>
            </a:extLst>
          </p:cNvPr>
          <p:cNvSpPr/>
          <p:nvPr/>
        </p:nvSpPr>
        <p:spPr>
          <a:xfrm>
            <a:off x="3681497" y="1512235"/>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3" name="矩形 32">
            <a:extLst>
              <a:ext uri="{FF2B5EF4-FFF2-40B4-BE49-F238E27FC236}">
                <a16:creationId xmlns:a16="http://schemas.microsoft.com/office/drawing/2014/main" id="{BDA2D005-F75C-9E46-89C2-1B1A014412FC}"/>
              </a:ext>
            </a:extLst>
          </p:cNvPr>
          <p:cNvSpPr/>
          <p:nvPr/>
        </p:nvSpPr>
        <p:spPr>
          <a:xfrm>
            <a:off x="3718131" y="1535331"/>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5" name="矩形 34">
            <a:extLst>
              <a:ext uri="{FF2B5EF4-FFF2-40B4-BE49-F238E27FC236}">
                <a16:creationId xmlns:a16="http://schemas.microsoft.com/office/drawing/2014/main" id="{44FE0E7E-4CF8-D44C-98FB-C4DE2747DA3E}"/>
              </a:ext>
            </a:extLst>
          </p:cNvPr>
          <p:cNvSpPr/>
          <p:nvPr/>
        </p:nvSpPr>
        <p:spPr>
          <a:xfrm>
            <a:off x="3764992" y="1563797"/>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3089828D-33D4-AD4D-96ED-5E8B73CF0CE8}"/>
              </a:ext>
            </a:extLst>
          </p:cNvPr>
          <p:cNvSpPr txBox="1"/>
          <p:nvPr/>
        </p:nvSpPr>
        <p:spPr>
          <a:xfrm>
            <a:off x="2729948" y="1497496"/>
            <a:ext cx="184731" cy="369332"/>
          </a:xfrm>
          <a:prstGeom prst="rect">
            <a:avLst/>
          </a:prstGeom>
          <a:noFill/>
        </p:spPr>
        <p:txBody>
          <a:bodyPr wrap="none" rtlCol="0">
            <a:spAutoFit/>
          </a:bodyPr>
          <a:lstStyle/>
          <a:p>
            <a:endParaRPr kumimoji="1" lang="zh-CN" altLang="en-US" dirty="0">
              <a:latin typeface="Arial" panose="020B0604020202020204" pitchFamily="34" charset="0"/>
              <a:cs typeface="Arial" panose="020B0604020202020204" pitchFamily="34" charset="0"/>
            </a:endParaRPr>
          </a:p>
        </p:txBody>
      </p:sp>
      <p:sp>
        <p:nvSpPr>
          <p:cNvPr id="37" name="矩形 36">
            <a:extLst>
              <a:ext uri="{FF2B5EF4-FFF2-40B4-BE49-F238E27FC236}">
                <a16:creationId xmlns:a16="http://schemas.microsoft.com/office/drawing/2014/main" id="{2FCD07AF-E5BE-434E-A55D-00EC1949CD9C}"/>
              </a:ext>
            </a:extLst>
          </p:cNvPr>
          <p:cNvSpPr/>
          <p:nvPr/>
        </p:nvSpPr>
        <p:spPr>
          <a:xfrm>
            <a:off x="5496617" y="1512235"/>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id="{34B72B59-E830-8040-9C2B-AA1DC573BE39}"/>
              </a:ext>
            </a:extLst>
          </p:cNvPr>
          <p:cNvSpPr/>
          <p:nvPr/>
        </p:nvSpPr>
        <p:spPr>
          <a:xfrm>
            <a:off x="5533251" y="1535331"/>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40" name="矩形 39">
            <a:extLst>
              <a:ext uri="{FF2B5EF4-FFF2-40B4-BE49-F238E27FC236}">
                <a16:creationId xmlns:a16="http://schemas.microsoft.com/office/drawing/2014/main" id="{83182078-257F-C448-9E4C-A9BC1B1370F0}"/>
              </a:ext>
            </a:extLst>
          </p:cNvPr>
          <p:cNvSpPr/>
          <p:nvPr/>
        </p:nvSpPr>
        <p:spPr>
          <a:xfrm>
            <a:off x="5580112" y="1563797"/>
            <a:ext cx="217498" cy="319149"/>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269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par>
                          <p:cTn id="11" fill="hold">
                            <p:stCondLst>
                              <p:cond delay="0"/>
                            </p:stCondLst>
                            <p:childTnLst>
                              <p:par>
                                <p:cTn id="12" presetID="37" presetClass="path" presetSubtype="0" accel="50000" decel="50000" fill="hold" grpId="0" nodeType="afterEffect">
                                  <p:stCondLst>
                                    <p:cond delay="0"/>
                                  </p:stCondLst>
                                  <p:childTnLst>
                                    <p:animMotion origin="layout" path="M 2.77778E-6 5.55112E-17 L -0.03993 -0.02667 C -0.04827 -0.0325 -0.06077 -0.03556 -0.07379 -0.03556 C -0.08872 -0.03556 -0.1007 -0.0325 -0.10903 -0.02667 L -0.14879 5.55112E-17 " pathEditMode="relative" rAng="0" ptsTypes="AAAAA">
                                      <p:cBhvr>
                                        <p:cTn id="13" dur="2000" fill="hold"/>
                                        <p:tgtEl>
                                          <p:spTgt spid="37"/>
                                        </p:tgtEl>
                                        <p:attrNameLst>
                                          <p:attrName>ppt_x</p:attrName>
                                          <p:attrName>ppt_y</p:attrName>
                                        </p:attrNameLst>
                                      </p:cBhvr>
                                      <p:rCtr x="-7448" y="-1778"/>
                                    </p:animMotion>
                                  </p:childTnLst>
                                </p:cTn>
                              </p:par>
                              <p:par>
                                <p:cTn id="14" presetID="37" presetClass="path" presetSubtype="0" accel="50000" decel="50000" fill="hold" grpId="0" nodeType="withEffect">
                                  <p:stCondLst>
                                    <p:cond delay="0"/>
                                  </p:stCondLst>
                                  <p:childTnLst>
                                    <p:animMotion origin="layout" path="M -3.88889E-6 1.11111E-6 L -0.03993 -0.02667 C -0.04826 -0.0325 -0.06076 -0.03556 -0.07378 -0.03556 C -0.08871 -0.03556 -0.10069 -0.0325 -0.10902 -0.02667 L -0.14878 1.11111E-6 " pathEditMode="relative" rAng="0" ptsTypes="AAAAA">
                                      <p:cBhvr>
                                        <p:cTn id="15" dur="2000" fill="hold"/>
                                        <p:tgtEl>
                                          <p:spTgt spid="38"/>
                                        </p:tgtEl>
                                        <p:attrNameLst>
                                          <p:attrName>ppt_x</p:attrName>
                                          <p:attrName>ppt_y</p:attrName>
                                        </p:attrNameLst>
                                      </p:cBhvr>
                                      <p:rCtr x="-7448" y="-1778"/>
                                    </p:animMotion>
                                  </p:childTnLst>
                                </p:cTn>
                              </p:par>
                              <p:par>
                                <p:cTn id="16" presetID="37" presetClass="path" presetSubtype="0" accel="50000" decel="50000" fill="hold" grpId="0" nodeType="withEffect">
                                  <p:stCondLst>
                                    <p:cond delay="0"/>
                                  </p:stCondLst>
                                  <p:childTnLst>
                                    <p:animMotion origin="layout" path="M 1.38889E-6 1.11111E-6 L -0.03993 -0.02667 C -0.04827 -0.0325 -0.06077 -0.03556 -0.07379 -0.03556 C -0.08872 -0.03556 -0.1007 -0.0325 -0.10903 -0.02667 L -0.14879 1.11111E-6 " pathEditMode="relative" rAng="0" ptsTypes="AAAAA">
                                      <p:cBhvr>
                                        <p:cTn id="17" dur="2000" fill="hold"/>
                                        <p:tgtEl>
                                          <p:spTgt spid="40"/>
                                        </p:tgtEl>
                                        <p:attrNameLst>
                                          <p:attrName>ppt_x</p:attrName>
                                          <p:attrName>ppt_y</p:attrName>
                                        </p:attrNameLst>
                                      </p:cBhvr>
                                      <p:rCtr x="-7448" y="-1778"/>
                                    </p:animMotion>
                                  </p:childTnLst>
                                </p:cTn>
                              </p:par>
                              <p:par>
                                <p:cTn id="18" presetID="1"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37"/>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38"/>
                                        </p:tgtEl>
                                        <p:attrNameLst>
                                          <p:attrName>style.visibility</p:attrName>
                                        </p:attrNameLst>
                                      </p:cBhvr>
                                      <p:to>
                                        <p:strVal val="hidden"/>
                                      </p:to>
                                    </p:set>
                                  </p:childTnLst>
                                </p:cTn>
                              </p:par>
                            </p:childTnLst>
                          </p:cTn>
                        </p:par>
                        <p:par>
                          <p:cTn id="30" fill="hold">
                            <p:stCondLst>
                              <p:cond delay="0"/>
                            </p:stCondLst>
                            <p:childTnLst>
                              <p:par>
                                <p:cTn id="31" presetID="1" presetClass="exit" presetSubtype="0" fill="hold" grpId="1" nodeType="afterEffect">
                                  <p:stCondLst>
                                    <p:cond delay="0"/>
                                  </p:stCondLst>
                                  <p:childTnLst>
                                    <p:set>
                                      <p:cBhvr>
                                        <p:cTn id="32" dur="1" fill="hold">
                                          <p:stCondLst>
                                            <p:cond delay="0"/>
                                          </p:stCondLst>
                                        </p:cTn>
                                        <p:tgtEl>
                                          <p:spTgt spid="4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par>
                          <p:cTn id="39" fill="hold">
                            <p:stCondLst>
                              <p:cond delay="0"/>
                            </p:stCondLst>
                            <p:childTnLst>
                              <p:par>
                                <p:cTn id="40" presetID="37" presetClass="path" presetSubtype="0" accel="50000" decel="50000" fill="hold" grpId="0" nodeType="afterEffect">
                                  <p:stCondLst>
                                    <p:cond delay="0"/>
                                  </p:stCondLst>
                                  <p:childTnLst>
                                    <p:animMotion origin="layout" path="M 2.77778E-7 5.55112E-17 L -0.04045 -0.02639 C -0.04896 -0.03222 -0.06163 -0.03556 -0.07483 -0.03556 C -0.08993 -0.03556 -0.10191 -0.03222 -0.11042 -0.02639 L -0.15069 5.55112E-17 " pathEditMode="relative" rAng="0" ptsTypes="AAAAA">
                                      <p:cBhvr>
                                        <p:cTn id="41" dur="2000" fill="hold"/>
                                        <p:tgtEl>
                                          <p:spTgt spid="30"/>
                                        </p:tgtEl>
                                        <p:attrNameLst>
                                          <p:attrName>ppt_x</p:attrName>
                                          <p:attrName>ppt_y</p:attrName>
                                        </p:attrNameLst>
                                      </p:cBhvr>
                                      <p:rCtr x="-7535" y="-1778"/>
                                    </p:animMotion>
                                  </p:childTnLst>
                                </p:cTn>
                              </p:par>
                              <p:par>
                                <p:cTn id="42" presetID="1" presetClass="entr" presetSubtype="0" fill="hold" grpId="1" nodeType="withEffect">
                                  <p:stCondLst>
                                    <p:cond delay="0"/>
                                  </p:stCondLst>
                                  <p:childTnLst>
                                    <p:set>
                                      <p:cBhvr>
                                        <p:cTn id="43" dur="1" fill="hold">
                                          <p:stCondLst>
                                            <p:cond delay="0"/>
                                          </p:stCondLst>
                                        </p:cTn>
                                        <p:tgtEl>
                                          <p:spTgt spid="35"/>
                                        </p:tgtEl>
                                        <p:attrNameLst>
                                          <p:attrName>style.visibility</p:attrName>
                                        </p:attrNameLst>
                                      </p:cBhvr>
                                      <p:to>
                                        <p:strVal val="visible"/>
                                      </p:to>
                                    </p:set>
                                  </p:childTnLst>
                                </p:cTn>
                              </p:par>
                              <p:par>
                                <p:cTn id="44" presetID="37" presetClass="path" presetSubtype="0" accel="50000" decel="50000" fill="hold" grpId="0" nodeType="withEffect">
                                  <p:stCondLst>
                                    <p:cond delay="0"/>
                                  </p:stCondLst>
                                  <p:childTnLst>
                                    <p:animMotion origin="layout" path="M -2.77778E-6 1.11111E-6 L -0.04045 -0.02639 C -0.04896 -0.03222 -0.06163 -0.03556 -0.07482 -0.03556 C -0.08993 -0.03556 -0.10191 -0.03222 -0.11041 -0.02639 L -0.15069 1.11111E-6 " pathEditMode="relative" rAng="0" ptsTypes="AAAAA">
                                      <p:cBhvr>
                                        <p:cTn id="45" dur="2000" fill="hold"/>
                                        <p:tgtEl>
                                          <p:spTgt spid="33"/>
                                        </p:tgtEl>
                                        <p:attrNameLst>
                                          <p:attrName>ppt_x</p:attrName>
                                          <p:attrName>ppt_y</p:attrName>
                                        </p:attrNameLst>
                                      </p:cBhvr>
                                      <p:rCtr x="-7535" y="-1778"/>
                                    </p:animMotion>
                                  </p:childTnLst>
                                </p:cTn>
                              </p:par>
                              <p:par>
                                <p:cTn id="46" presetID="37" presetClass="path" presetSubtype="0" accel="50000" decel="50000" fill="hold" grpId="0" nodeType="withEffect">
                                  <p:stCondLst>
                                    <p:cond delay="0"/>
                                  </p:stCondLst>
                                  <p:childTnLst>
                                    <p:animMotion origin="layout" path="M -1.11111E-6 1.11111E-6 L -0.04045 -0.02639 C -0.04896 -0.03222 -0.06163 -0.03556 -0.07483 -0.03556 C -0.08993 -0.03556 -0.10191 -0.03222 -0.11042 -0.02639 L -0.15069 1.11111E-6 " pathEditMode="relative" rAng="0" ptsTypes="AAAAA">
                                      <p:cBhvr>
                                        <p:cTn id="47" dur="2000" fill="hold"/>
                                        <p:tgtEl>
                                          <p:spTgt spid="35"/>
                                        </p:tgtEl>
                                        <p:attrNameLst>
                                          <p:attrName>ppt_x</p:attrName>
                                          <p:attrName>ppt_y</p:attrName>
                                        </p:attrNameLst>
                                      </p:cBhvr>
                                      <p:rCtr x="-7535" y="-1778"/>
                                    </p:animMotion>
                                  </p:childTnLst>
                                </p:cTn>
                              </p:par>
                              <p:par>
                                <p:cTn id="48" presetID="1"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2" nodeType="clickEffect">
                                  <p:stCondLst>
                                    <p:cond delay="0"/>
                                  </p:stCondLst>
                                  <p:childTnLst>
                                    <p:set>
                                      <p:cBhvr>
                                        <p:cTn id="55" dur="1" fill="hold">
                                          <p:stCondLst>
                                            <p:cond delay="0"/>
                                          </p:stCondLst>
                                        </p:cTn>
                                        <p:tgtEl>
                                          <p:spTgt spid="30"/>
                                        </p:tgtEl>
                                        <p:attrNameLst>
                                          <p:attrName>style.visibility</p:attrName>
                                        </p:attrNameLst>
                                      </p:cBhvr>
                                      <p:to>
                                        <p:strVal val="hidden"/>
                                      </p:to>
                                    </p:set>
                                  </p:childTnLst>
                                </p:cTn>
                              </p:par>
                              <p:par>
                                <p:cTn id="56" presetID="1" presetClass="exit" presetSubtype="0" fill="hold" grpId="2" nodeType="withEffect">
                                  <p:stCondLst>
                                    <p:cond delay="0"/>
                                  </p:stCondLst>
                                  <p:childTnLst>
                                    <p:set>
                                      <p:cBhvr>
                                        <p:cTn id="57" dur="1" fill="hold">
                                          <p:stCondLst>
                                            <p:cond delay="0"/>
                                          </p:stCondLst>
                                        </p:cTn>
                                        <p:tgtEl>
                                          <p:spTgt spid="33"/>
                                        </p:tgtEl>
                                        <p:attrNameLst>
                                          <p:attrName>style.visibility</p:attrName>
                                        </p:attrNameLst>
                                      </p:cBhvr>
                                      <p:to>
                                        <p:strVal val="hidden"/>
                                      </p:to>
                                    </p:set>
                                  </p:childTnLst>
                                </p:cTn>
                              </p:par>
                              <p:par>
                                <p:cTn id="58" presetID="1" presetClass="exit" presetSubtype="0" fill="hold" grpId="2" nodeType="withEffect">
                                  <p:stCondLst>
                                    <p:cond delay="0"/>
                                  </p:stCondLst>
                                  <p:childTnLst>
                                    <p:set>
                                      <p:cBhvr>
                                        <p:cTn id="59" dur="1" fill="hold">
                                          <p:stCondLst>
                                            <p:cond delay="0"/>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28" grpId="0"/>
      <p:bldP spid="30" grpId="0" animBg="1"/>
      <p:bldP spid="30" grpId="1" animBg="1"/>
      <p:bldP spid="30" grpId="2" animBg="1"/>
      <p:bldP spid="33" grpId="0" animBg="1"/>
      <p:bldP spid="33" grpId="1" animBg="1"/>
      <p:bldP spid="33" grpId="2" animBg="1"/>
      <p:bldP spid="35" grpId="0" animBg="1"/>
      <p:bldP spid="35" grpId="1" animBg="1"/>
      <p:bldP spid="35" grpId="2" animBg="1"/>
      <p:bldP spid="37" grpId="0" animBg="1"/>
      <p:bldP spid="37" grpId="1" animBg="1"/>
      <p:bldP spid="37" grpId="2" animBg="1"/>
      <p:bldP spid="38" grpId="0" animBg="1"/>
      <p:bldP spid="38" grpId="1" animBg="1"/>
      <p:bldP spid="38" grpId="2" animBg="1"/>
      <p:bldP spid="40" grpId="0" animBg="1"/>
      <p:bldP spid="40" grpId="1" animBg="1"/>
      <p:bldP spid="40" grpId="2"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p:txBody>
          <a:bodyPr>
            <a:normAutofit/>
          </a:bodyPr>
          <a:lstStyle/>
          <a:p>
            <a:r>
              <a:rPr kumimoji="1" lang="en-US" altLang="zh-CN" sz="2400" dirty="0"/>
              <a:t>Fast</a:t>
            </a:r>
            <a:r>
              <a:rPr kumimoji="1" lang="zh-CN" altLang="en-US" sz="2400" dirty="0"/>
              <a:t> </a:t>
            </a:r>
            <a:r>
              <a:rPr kumimoji="1" lang="en-US" altLang="zh-CN" sz="2400" dirty="0"/>
              <a:t>Fork</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49</a:t>
            </a:fld>
            <a:endParaRPr lang="zh-CN" altLang="en-US" dirty="0"/>
          </a:p>
        </p:txBody>
      </p:sp>
      <p:sp>
        <p:nvSpPr>
          <p:cNvPr id="3" name="矩形 2">
            <a:extLst>
              <a:ext uri="{FF2B5EF4-FFF2-40B4-BE49-F238E27FC236}">
                <a16:creationId xmlns:a16="http://schemas.microsoft.com/office/drawing/2014/main" id="{D12A93AD-D260-0B48-A6BC-A8AA84182318}"/>
              </a:ext>
            </a:extLst>
          </p:cNvPr>
          <p:cNvSpPr/>
          <p:nvPr/>
        </p:nvSpPr>
        <p:spPr>
          <a:xfrm>
            <a:off x="3347864" y="2781086"/>
            <a:ext cx="1584176"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latin typeface="Arial" panose="020B0604020202020204" pitchFamily="34" charset="0"/>
                <a:cs typeface="Arial" panose="020B0604020202020204" pitchFamily="34" charset="0"/>
              </a:rPr>
              <a:t>secure</a:t>
            </a:r>
            <a:r>
              <a:rPr kumimoji="1" lang="zh-CN" altLang="en-US" sz="1400" dirty="0">
                <a:solidFill>
                  <a:schemeClr val="tx1"/>
                </a:solidFill>
                <a:latin typeface="Arial" panose="020B0604020202020204" pitchFamily="34" charset="0"/>
                <a:cs typeface="Arial" panose="020B0604020202020204" pitchFamily="34" charset="0"/>
              </a:rPr>
              <a:t> </a:t>
            </a:r>
            <a:r>
              <a:rPr kumimoji="1" lang="en-US" altLang="zh-CN" sz="1400" dirty="0">
                <a:solidFill>
                  <a:schemeClr val="tx1"/>
                </a:solidFill>
                <a:latin typeface="Arial" panose="020B0604020202020204" pitchFamily="34" charset="0"/>
                <a:cs typeface="Arial" panose="020B0604020202020204" pitchFamily="34" charset="0"/>
              </a:rPr>
              <a:t>monitor</a:t>
            </a:r>
            <a:endParaRPr kumimoji="1" lang="zh-CN" altLang="en-US" sz="1400" dirty="0">
              <a:solidFill>
                <a:schemeClr val="tx1"/>
              </a:solidFill>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660A2649-A148-ED45-B4B4-88EC323C060D}"/>
              </a:ext>
            </a:extLst>
          </p:cNvPr>
          <p:cNvSpPr/>
          <p:nvPr/>
        </p:nvSpPr>
        <p:spPr>
          <a:xfrm>
            <a:off x="1820291"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host application</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876AE3FD-795B-0A40-B60E-34ABA8F6D7E6}"/>
              </a:ext>
            </a:extLst>
          </p:cNvPr>
          <p:cNvSpPr/>
          <p:nvPr/>
        </p:nvSpPr>
        <p:spPr>
          <a:xfrm>
            <a:off x="3683130"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 template1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EB24287E-E5AD-184D-990E-6273BDF03DAF}"/>
              </a:ext>
            </a:extLst>
          </p:cNvPr>
          <p:cNvSpPr txBox="1"/>
          <p:nvPr/>
        </p:nvSpPr>
        <p:spPr>
          <a:xfrm>
            <a:off x="2145420" y="2156122"/>
            <a:ext cx="1218603" cy="400110"/>
          </a:xfrm>
          <a:prstGeom prst="rect">
            <a:avLst/>
          </a:prstGeom>
          <a:noFill/>
        </p:spPr>
        <p:txBody>
          <a:bodyPr wrap="none" rtlCol="0">
            <a:spAutoFit/>
          </a:bodyPr>
          <a:lstStyle/>
          <a:p>
            <a:pPr algn="ctr"/>
            <a:r>
              <a:rPr kumimoji="1" lang="en-US" altLang="zh-CN" sz="1000" dirty="0">
                <a:latin typeface="Arial" panose="020B0604020202020204" pitchFamily="34" charset="0"/>
                <a:cs typeface="Arial" panose="020B0604020202020204" pitchFamily="34" charset="0"/>
              </a:rPr>
              <a:t>create template</a:t>
            </a:r>
          </a:p>
          <a:p>
            <a:pPr algn="ctr"/>
            <a:r>
              <a:rPr kumimoji="1" lang="en-US" altLang="zh-CN" sz="1000" dirty="0">
                <a:latin typeface="Arial" panose="020B0604020202020204" pitchFamily="34" charset="0"/>
                <a:cs typeface="Arial" panose="020B0604020202020204" pitchFamily="34" charset="0"/>
              </a:rPr>
              <a:t>using certain code</a:t>
            </a:r>
            <a:endParaRPr kumimoji="1" lang="zh-CN" altLang="en-US" sz="1000" dirty="0">
              <a:latin typeface="Arial" panose="020B0604020202020204" pitchFamily="34" charset="0"/>
              <a:cs typeface="Arial" panose="020B0604020202020204" pitchFamily="34" charset="0"/>
            </a:endParaRPr>
          </a:p>
        </p:txBody>
      </p:sp>
      <p:cxnSp>
        <p:nvCxnSpPr>
          <p:cNvPr id="54" name="直线箭头连接符 53">
            <a:extLst>
              <a:ext uri="{FF2B5EF4-FFF2-40B4-BE49-F238E27FC236}">
                <a16:creationId xmlns:a16="http://schemas.microsoft.com/office/drawing/2014/main" id="{794C4F5F-631F-4D4E-A5E7-6A0A19521B86}"/>
              </a:ext>
            </a:extLst>
          </p:cNvPr>
          <p:cNvCxnSpPr>
            <a:cxnSpLocks/>
            <a:stCxn id="6" idx="2"/>
            <a:endCxn id="3" idx="0"/>
          </p:cNvCxnSpPr>
          <p:nvPr/>
        </p:nvCxnSpPr>
        <p:spPr>
          <a:xfrm>
            <a:off x="2277113" y="1777380"/>
            <a:ext cx="1862839"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C1F136F8-9378-AD4A-8F23-BAD29BC0E961}"/>
              </a:ext>
            </a:extLst>
          </p:cNvPr>
          <p:cNvSpPr txBox="1"/>
          <p:nvPr/>
        </p:nvSpPr>
        <p:spPr>
          <a:xfrm>
            <a:off x="642391" y="3506612"/>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Secure monitor allows host to create an enclave template</a:t>
            </a:r>
          </a:p>
        </p:txBody>
      </p:sp>
      <p:cxnSp>
        <p:nvCxnSpPr>
          <p:cNvPr id="25" name="直线箭头连接符 24">
            <a:extLst>
              <a:ext uri="{FF2B5EF4-FFF2-40B4-BE49-F238E27FC236}">
                <a16:creationId xmlns:a16="http://schemas.microsoft.com/office/drawing/2014/main" id="{6BF2DD7B-AA39-C544-9143-2BB19D559792}"/>
              </a:ext>
            </a:extLst>
          </p:cNvPr>
          <p:cNvCxnSpPr>
            <a:cxnSpLocks/>
            <a:stCxn id="3" idx="0"/>
            <a:endCxn id="7" idx="2"/>
          </p:cNvCxnSpPr>
          <p:nvPr/>
        </p:nvCxnSpPr>
        <p:spPr>
          <a:xfrm flipV="1">
            <a:off x="4139952" y="1777380"/>
            <a:ext cx="0"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2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C49F7-6DCD-F842-85C9-E5D83F33DC00}"/>
              </a:ext>
            </a:extLst>
          </p:cNvPr>
          <p:cNvSpPr>
            <a:spLocks noGrp="1"/>
          </p:cNvSpPr>
          <p:nvPr>
            <p:ph type="title"/>
          </p:nvPr>
        </p:nvSpPr>
        <p:spPr>
          <a:xfrm>
            <a:off x="457200" y="228866"/>
            <a:ext cx="8229600" cy="900442"/>
          </a:xfrm>
        </p:spPr>
        <p:txBody>
          <a:bodyPr>
            <a:normAutofit/>
          </a:bodyPr>
          <a:lstStyle/>
          <a:p>
            <a:r>
              <a:rPr kumimoji="1" lang="en-US" altLang="zh-CN" sz="2400" dirty="0"/>
              <a:t>Fast</a:t>
            </a:r>
            <a:r>
              <a:rPr kumimoji="1" lang="zh-CN" altLang="en-US" sz="2400" dirty="0"/>
              <a:t> </a:t>
            </a:r>
            <a:r>
              <a:rPr kumimoji="1" lang="en-US" altLang="zh-CN" sz="2400" dirty="0"/>
              <a:t>Fork</a:t>
            </a:r>
            <a:endParaRPr kumimoji="1" lang="zh-CN" altLang="en-US" sz="2400" dirty="0"/>
          </a:p>
        </p:txBody>
      </p:sp>
      <p:sp>
        <p:nvSpPr>
          <p:cNvPr id="4" name="灯片编号占位符 3">
            <a:extLst>
              <a:ext uri="{FF2B5EF4-FFF2-40B4-BE49-F238E27FC236}">
                <a16:creationId xmlns:a16="http://schemas.microsoft.com/office/drawing/2014/main" id="{A95BE8EA-E932-8C44-9042-59153BF86863}"/>
              </a:ext>
            </a:extLst>
          </p:cNvPr>
          <p:cNvSpPr>
            <a:spLocks noGrp="1"/>
          </p:cNvSpPr>
          <p:nvPr>
            <p:ph type="sldNum" sz="quarter" idx="12"/>
          </p:nvPr>
        </p:nvSpPr>
        <p:spPr/>
        <p:txBody>
          <a:bodyPr/>
          <a:lstStyle/>
          <a:p>
            <a:fld id="{ADE361C3-C043-4A6E-BDCE-8DA1E7D90A3B}" type="slidenum">
              <a:rPr lang="zh-CN" altLang="en-US" smtClean="0"/>
              <a:t>50</a:t>
            </a:fld>
            <a:endParaRPr lang="zh-CN" altLang="en-US" dirty="0"/>
          </a:p>
        </p:txBody>
      </p:sp>
      <p:sp>
        <p:nvSpPr>
          <p:cNvPr id="3" name="矩形 2">
            <a:extLst>
              <a:ext uri="{FF2B5EF4-FFF2-40B4-BE49-F238E27FC236}">
                <a16:creationId xmlns:a16="http://schemas.microsoft.com/office/drawing/2014/main" id="{D12A93AD-D260-0B48-A6BC-A8AA84182318}"/>
              </a:ext>
            </a:extLst>
          </p:cNvPr>
          <p:cNvSpPr/>
          <p:nvPr/>
        </p:nvSpPr>
        <p:spPr>
          <a:xfrm>
            <a:off x="3347864" y="2781086"/>
            <a:ext cx="1584176"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solidFill>
                  <a:schemeClr val="tx1"/>
                </a:solidFill>
                <a:latin typeface="Arial" panose="020B0604020202020204" pitchFamily="34" charset="0"/>
                <a:cs typeface="Arial" panose="020B0604020202020204" pitchFamily="34" charset="0"/>
              </a:rPr>
              <a:t>secure</a:t>
            </a:r>
            <a:r>
              <a:rPr kumimoji="1" lang="zh-CN" altLang="en-US" sz="1400" dirty="0">
                <a:solidFill>
                  <a:schemeClr val="tx1"/>
                </a:solidFill>
                <a:latin typeface="Arial" panose="020B0604020202020204" pitchFamily="34" charset="0"/>
                <a:cs typeface="Arial" panose="020B0604020202020204" pitchFamily="34" charset="0"/>
              </a:rPr>
              <a:t> </a:t>
            </a:r>
            <a:r>
              <a:rPr kumimoji="1" lang="en-US" altLang="zh-CN" sz="1400" dirty="0">
                <a:solidFill>
                  <a:schemeClr val="tx1"/>
                </a:solidFill>
                <a:latin typeface="Arial" panose="020B0604020202020204" pitchFamily="34" charset="0"/>
                <a:cs typeface="Arial" panose="020B0604020202020204" pitchFamily="34" charset="0"/>
              </a:rPr>
              <a:t>monitor</a:t>
            </a:r>
            <a:endParaRPr kumimoji="1" lang="zh-CN" altLang="en-US" sz="1400" dirty="0">
              <a:solidFill>
                <a:schemeClr val="tx1"/>
              </a:solidFill>
              <a:latin typeface="Arial" panose="020B0604020202020204" pitchFamily="34" charset="0"/>
              <a:cs typeface="Arial" panose="020B0604020202020204" pitchFamily="34" charset="0"/>
            </a:endParaRPr>
          </a:p>
        </p:txBody>
      </p:sp>
      <p:sp>
        <p:nvSpPr>
          <p:cNvPr id="6" name="矩形 5">
            <a:extLst>
              <a:ext uri="{FF2B5EF4-FFF2-40B4-BE49-F238E27FC236}">
                <a16:creationId xmlns:a16="http://schemas.microsoft.com/office/drawing/2014/main" id="{660A2649-A148-ED45-B4B4-88EC323C060D}"/>
              </a:ext>
            </a:extLst>
          </p:cNvPr>
          <p:cNvSpPr/>
          <p:nvPr/>
        </p:nvSpPr>
        <p:spPr>
          <a:xfrm>
            <a:off x="1820291"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host application</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7" name="矩形 6">
            <a:extLst>
              <a:ext uri="{FF2B5EF4-FFF2-40B4-BE49-F238E27FC236}">
                <a16:creationId xmlns:a16="http://schemas.microsoft.com/office/drawing/2014/main" id="{876AE3FD-795B-0A40-B60E-34ABA8F6D7E6}"/>
              </a:ext>
            </a:extLst>
          </p:cNvPr>
          <p:cNvSpPr/>
          <p:nvPr/>
        </p:nvSpPr>
        <p:spPr>
          <a:xfrm>
            <a:off x="3683130" y="134533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 template1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20F68225-6DAE-BE4A-92F4-61CAC23EE535}"/>
              </a:ext>
            </a:extLst>
          </p:cNvPr>
          <p:cNvSpPr/>
          <p:nvPr/>
        </p:nvSpPr>
        <p:spPr>
          <a:xfrm>
            <a:off x="5364088" y="805272"/>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enclave1</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EB24287E-E5AD-184D-990E-6273BDF03DAF}"/>
              </a:ext>
            </a:extLst>
          </p:cNvPr>
          <p:cNvSpPr txBox="1"/>
          <p:nvPr/>
        </p:nvSpPr>
        <p:spPr>
          <a:xfrm>
            <a:off x="2435564" y="2156122"/>
            <a:ext cx="638316" cy="246221"/>
          </a:xfrm>
          <a:prstGeom prst="rect">
            <a:avLst/>
          </a:prstGeom>
          <a:noFill/>
        </p:spPr>
        <p:txBody>
          <a:bodyPr wrap="none" rtlCol="0">
            <a:spAutoFit/>
          </a:bodyPr>
          <a:lstStyle/>
          <a:p>
            <a:pPr algn="ctr"/>
            <a:r>
              <a:rPr kumimoji="1" lang="en-US" altLang="zh-CN" sz="1000" dirty="0">
                <a:latin typeface="Arial" panose="020B0604020202020204" pitchFamily="34" charset="0"/>
                <a:cs typeface="Arial" panose="020B0604020202020204" pitchFamily="34" charset="0"/>
              </a:rPr>
              <a:t>fast fork</a:t>
            </a:r>
            <a:endParaRPr kumimoji="1" lang="zh-CN" altLang="en-US" sz="1000" dirty="0">
              <a:latin typeface="Arial" panose="020B0604020202020204" pitchFamily="34" charset="0"/>
              <a:cs typeface="Arial" panose="020B0604020202020204" pitchFamily="34" charset="0"/>
            </a:endParaRPr>
          </a:p>
        </p:txBody>
      </p:sp>
      <p:cxnSp>
        <p:nvCxnSpPr>
          <p:cNvPr id="54" name="直线箭头连接符 53">
            <a:extLst>
              <a:ext uri="{FF2B5EF4-FFF2-40B4-BE49-F238E27FC236}">
                <a16:creationId xmlns:a16="http://schemas.microsoft.com/office/drawing/2014/main" id="{794C4F5F-631F-4D4E-A5E7-6A0A19521B86}"/>
              </a:ext>
            </a:extLst>
          </p:cNvPr>
          <p:cNvCxnSpPr>
            <a:cxnSpLocks/>
            <a:stCxn id="6" idx="2"/>
            <a:endCxn id="3" idx="0"/>
          </p:cNvCxnSpPr>
          <p:nvPr/>
        </p:nvCxnSpPr>
        <p:spPr>
          <a:xfrm>
            <a:off x="2277113" y="1777380"/>
            <a:ext cx="1862839"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C1F136F8-9378-AD4A-8F23-BAD29BC0E961}"/>
              </a:ext>
            </a:extLst>
          </p:cNvPr>
          <p:cNvSpPr txBox="1"/>
          <p:nvPr/>
        </p:nvSpPr>
        <p:spPr>
          <a:xfrm>
            <a:off x="642391" y="3506612"/>
            <a:ext cx="7859216" cy="338554"/>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Secure monitor allows host to create an enclave template</a:t>
            </a:r>
          </a:p>
        </p:txBody>
      </p:sp>
      <p:sp>
        <p:nvSpPr>
          <p:cNvPr id="61" name="文本框 60">
            <a:extLst>
              <a:ext uri="{FF2B5EF4-FFF2-40B4-BE49-F238E27FC236}">
                <a16:creationId xmlns:a16="http://schemas.microsoft.com/office/drawing/2014/main" id="{D58D8D63-EEFD-304A-8D8C-5DDA1E8D2369}"/>
              </a:ext>
            </a:extLst>
          </p:cNvPr>
          <p:cNvSpPr txBox="1"/>
          <p:nvPr/>
        </p:nvSpPr>
        <p:spPr>
          <a:xfrm>
            <a:off x="642391" y="3845072"/>
            <a:ext cx="7859216" cy="58477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Then</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host can request secure monitor to fast boot multiple enclaves based on template</a:t>
            </a:r>
          </a:p>
        </p:txBody>
      </p:sp>
      <p:cxnSp>
        <p:nvCxnSpPr>
          <p:cNvPr id="25" name="直线箭头连接符 24">
            <a:extLst>
              <a:ext uri="{FF2B5EF4-FFF2-40B4-BE49-F238E27FC236}">
                <a16:creationId xmlns:a16="http://schemas.microsoft.com/office/drawing/2014/main" id="{6BF2DD7B-AA39-C544-9143-2BB19D559792}"/>
              </a:ext>
            </a:extLst>
          </p:cNvPr>
          <p:cNvCxnSpPr>
            <a:cxnSpLocks/>
            <a:stCxn id="3" idx="0"/>
            <a:endCxn id="7" idx="2"/>
          </p:cNvCxnSpPr>
          <p:nvPr/>
        </p:nvCxnSpPr>
        <p:spPr>
          <a:xfrm flipV="1">
            <a:off x="4139952" y="1777380"/>
            <a:ext cx="0" cy="10037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C1441B79-89BF-754F-A0BE-1448A7CFBF50}"/>
              </a:ext>
            </a:extLst>
          </p:cNvPr>
          <p:cNvSpPr/>
          <p:nvPr/>
        </p:nvSpPr>
        <p:spPr>
          <a:xfrm>
            <a:off x="5545969" y="1561356"/>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enclave2</a:t>
            </a:r>
            <a:endParaRPr kumimoji="1" lang="zh-CN" altLang="en-US" sz="1200" dirty="0">
              <a:solidFill>
                <a:schemeClr val="tx1"/>
              </a:solidFill>
              <a:latin typeface="Arial" panose="020B0604020202020204" pitchFamily="34" charset="0"/>
              <a:cs typeface="Arial" panose="020B0604020202020204" pitchFamily="34" charset="0"/>
            </a:endParaRPr>
          </a:p>
        </p:txBody>
      </p:sp>
      <p:sp>
        <p:nvSpPr>
          <p:cNvPr id="14" name="矩形 13">
            <a:extLst>
              <a:ext uri="{FF2B5EF4-FFF2-40B4-BE49-F238E27FC236}">
                <a16:creationId xmlns:a16="http://schemas.microsoft.com/office/drawing/2014/main" id="{673E76A2-7F50-2E49-A788-C8AA3A77C8D5}"/>
              </a:ext>
            </a:extLst>
          </p:cNvPr>
          <p:cNvSpPr/>
          <p:nvPr/>
        </p:nvSpPr>
        <p:spPr>
          <a:xfrm>
            <a:off x="5203376" y="2186319"/>
            <a:ext cx="913644" cy="43204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Arial" panose="020B0604020202020204" pitchFamily="34" charset="0"/>
                <a:cs typeface="Arial" panose="020B0604020202020204" pitchFamily="34" charset="0"/>
              </a:rPr>
              <a:t>enclave3</a:t>
            </a:r>
            <a:endParaRPr kumimoji="1" lang="zh-CN" altLang="en-US" sz="1200" dirty="0">
              <a:solidFill>
                <a:schemeClr val="tx1"/>
              </a:solidFill>
              <a:latin typeface="Arial" panose="020B0604020202020204" pitchFamily="34" charset="0"/>
              <a:cs typeface="Arial" panose="020B0604020202020204" pitchFamily="34" charset="0"/>
            </a:endParaRPr>
          </a:p>
        </p:txBody>
      </p:sp>
      <p:cxnSp>
        <p:nvCxnSpPr>
          <p:cNvPr id="16" name="直线箭头连接符 15">
            <a:extLst>
              <a:ext uri="{FF2B5EF4-FFF2-40B4-BE49-F238E27FC236}">
                <a16:creationId xmlns:a16="http://schemas.microsoft.com/office/drawing/2014/main" id="{0F567656-2409-6C49-AF41-242DC65E8429}"/>
              </a:ext>
            </a:extLst>
          </p:cNvPr>
          <p:cNvCxnSpPr>
            <a:cxnSpLocks/>
            <a:stCxn id="7" idx="3"/>
            <a:endCxn id="8" idx="1"/>
          </p:cNvCxnSpPr>
          <p:nvPr/>
        </p:nvCxnSpPr>
        <p:spPr>
          <a:xfrm flipV="1">
            <a:off x="4596774" y="1021296"/>
            <a:ext cx="767314" cy="5400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1E67A47-6AE9-F442-B399-EAF54A021F3E}"/>
              </a:ext>
            </a:extLst>
          </p:cNvPr>
          <p:cNvCxnSpPr>
            <a:cxnSpLocks/>
            <a:stCxn id="7" idx="3"/>
            <a:endCxn id="13" idx="1"/>
          </p:cNvCxnSpPr>
          <p:nvPr/>
        </p:nvCxnSpPr>
        <p:spPr>
          <a:xfrm>
            <a:off x="4596774" y="1561356"/>
            <a:ext cx="949195" cy="21602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56CB4ADC-81FB-844E-8173-B23E76F6FDF6}"/>
              </a:ext>
            </a:extLst>
          </p:cNvPr>
          <p:cNvCxnSpPr>
            <a:cxnSpLocks/>
            <a:stCxn id="7" idx="3"/>
            <a:endCxn id="14" idx="1"/>
          </p:cNvCxnSpPr>
          <p:nvPr/>
        </p:nvCxnSpPr>
        <p:spPr>
          <a:xfrm>
            <a:off x="4596774" y="1561356"/>
            <a:ext cx="606602" cy="84098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544FC58A-E144-F647-AAE8-DE2E20D5B8EB}"/>
              </a:ext>
            </a:extLst>
          </p:cNvPr>
          <p:cNvSpPr txBox="1"/>
          <p:nvPr/>
        </p:nvSpPr>
        <p:spPr>
          <a:xfrm>
            <a:off x="639400" y="4419891"/>
            <a:ext cx="7859216" cy="984885"/>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1600" dirty="0">
                <a:latin typeface="Arial" panose="020B0604020202020204" pitchFamily="34" charset="0"/>
                <a:cs typeface="Arial" panose="020B0604020202020204" pitchFamily="34" charset="0"/>
              </a:rPr>
              <a:t>The “fast”</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is reflected as:</a:t>
            </a:r>
          </a:p>
          <a:p>
            <a:pPr marL="742950" lvl="1" indent="-285750">
              <a:buFont typeface="Arial" panose="020B0604020202020204" pitchFamily="34" charset="0"/>
              <a:buChar char="•"/>
            </a:pPr>
            <a:r>
              <a:rPr kumimoji="1" lang="en-US" altLang="zh-CN" sz="1400" dirty="0">
                <a:latin typeface="Arial" panose="020B0604020202020204" pitchFamily="34" charset="0"/>
                <a:cs typeface="Arial" panose="020B0604020202020204" pitchFamily="34" charset="0"/>
              </a:rPr>
              <a:t>New enclaves share the read-only code and data segment with template</a:t>
            </a:r>
          </a:p>
          <a:p>
            <a:pPr marL="742950" lvl="1" indent="-285750">
              <a:buFont typeface="Arial" panose="020B0604020202020204" pitchFamily="34" charset="0"/>
              <a:buChar char="•"/>
            </a:pPr>
            <a:r>
              <a:rPr kumimoji="1" lang="en-US" altLang="zh-CN" sz="1400" dirty="0">
                <a:latin typeface="Arial" panose="020B0604020202020204" pitchFamily="34" charset="0"/>
                <a:cs typeface="Arial" panose="020B0604020202020204" pitchFamily="34" charset="0"/>
              </a:rPr>
              <a:t>Only writable parts are copied or allocated</a:t>
            </a:r>
          </a:p>
          <a:p>
            <a:pPr marL="742950" lvl="1" indent="-285750">
              <a:buFont typeface="Arial" panose="020B0604020202020204" pitchFamily="34" charset="0"/>
              <a:buChar char="•"/>
            </a:pPr>
            <a:r>
              <a:rPr kumimoji="1" lang="en-US" altLang="zh-CN" sz="1400" dirty="0">
                <a:latin typeface="Arial" panose="020B0604020202020204" pitchFamily="34" charset="0"/>
                <a:cs typeface="Arial" panose="020B0604020202020204" pitchFamily="34" charset="0"/>
              </a:rPr>
              <a:t>Enclave attestation only need to measure those copied/allocated parts</a:t>
            </a:r>
          </a:p>
        </p:txBody>
      </p:sp>
    </p:spTree>
    <p:extLst>
      <p:ext uri="{BB962C8B-B14F-4D97-AF65-F5344CB8AC3E}">
        <p14:creationId xmlns:p14="http://schemas.microsoft.com/office/powerpoint/2010/main" val="293625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4" grpId="0"/>
      <p:bldP spid="13" grpId="0" animBg="1"/>
      <p:bldP spid="14" grpId="0" animBg="1"/>
      <p:bldP spid="2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46713E35-A344-0644-A1D8-B791BDE6C703}"/>
              </a:ext>
            </a:extLst>
          </p:cNvPr>
          <p:cNvSpPr>
            <a:spLocks noGrp="1"/>
          </p:cNvSpPr>
          <p:nvPr>
            <p:ph type="title"/>
          </p:nvPr>
        </p:nvSpPr>
        <p:spPr/>
        <p:txBody>
          <a:bodyPr>
            <a:normAutofit/>
          </a:bodyPr>
          <a:lstStyle/>
          <a:p>
            <a:r>
              <a:rPr lang="en-US" altLang="zh-CN" sz="2800" dirty="0"/>
              <a:t>Penglai</a:t>
            </a:r>
            <a:r>
              <a:rPr lang="zh-CN" altLang="en-US" sz="2800" dirty="0"/>
              <a:t> </a:t>
            </a:r>
            <a:r>
              <a:rPr lang="en-US" altLang="zh-CN" sz="2800" dirty="0"/>
              <a:t>has</a:t>
            </a:r>
            <a:r>
              <a:rPr lang="zh-CN" altLang="en-US" sz="2800" dirty="0"/>
              <a:t> </a:t>
            </a:r>
            <a:r>
              <a:rPr lang="en-US" altLang="zh-CN" sz="2800" dirty="0"/>
              <a:t>been</a:t>
            </a:r>
            <a:r>
              <a:rPr lang="zh-CN" altLang="en-US" sz="2800" dirty="0"/>
              <a:t> </a:t>
            </a:r>
            <a:r>
              <a:rPr lang="en-US" altLang="zh-CN" sz="2800" dirty="0"/>
              <a:t>Open-sourced</a:t>
            </a:r>
            <a:r>
              <a:rPr lang="zh-CN" altLang="en-US" sz="2800" dirty="0"/>
              <a:t> </a:t>
            </a:r>
            <a:r>
              <a:rPr lang="en-US" altLang="zh-CN" sz="2800" dirty="0"/>
              <a:t>since</a:t>
            </a:r>
            <a:r>
              <a:rPr lang="zh-CN" altLang="en-US" sz="2800" dirty="0"/>
              <a:t> </a:t>
            </a:r>
            <a:r>
              <a:rPr lang="en-US" altLang="zh-CN" sz="2800" dirty="0"/>
              <a:t>Dec</a:t>
            </a:r>
            <a:r>
              <a:rPr lang="zh-CN" altLang="en-US" sz="2800" dirty="0"/>
              <a:t> </a:t>
            </a:r>
            <a:r>
              <a:rPr lang="en-US" altLang="zh-CN" sz="2800" dirty="0"/>
              <a:t>2019</a:t>
            </a:r>
            <a:endParaRPr lang="zh-CN" altLang="en-US" sz="2800" dirty="0"/>
          </a:p>
        </p:txBody>
      </p:sp>
      <p:sp>
        <p:nvSpPr>
          <p:cNvPr id="4" name="灯片编号占位符 3">
            <a:extLst>
              <a:ext uri="{FF2B5EF4-FFF2-40B4-BE49-F238E27FC236}">
                <a16:creationId xmlns:a16="http://schemas.microsoft.com/office/drawing/2014/main" id="{F9C26210-EE1E-C545-AB23-3B02033B7A30}"/>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7" name="图片 6">
            <a:extLst>
              <a:ext uri="{FF2B5EF4-FFF2-40B4-BE49-F238E27FC236}">
                <a16:creationId xmlns:a16="http://schemas.microsoft.com/office/drawing/2014/main" id="{42EC3C53-82C2-3149-B6E5-B20F7572FFA1}"/>
              </a:ext>
            </a:extLst>
          </p:cNvPr>
          <p:cNvPicPr>
            <a:picLocks noChangeAspect="1"/>
          </p:cNvPicPr>
          <p:nvPr/>
        </p:nvPicPr>
        <p:blipFill>
          <a:blip r:embed="rId2"/>
          <a:stretch>
            <a:fillRect/>
          </a:stretch>
        </p:blipFill>
        <p:spPr>
          <a:xfrm>
            <a:off x="2148875" y="1563890"/>
            <a:ext cx="4846249" cy="3553536"/>
          </a:xfrm>
          <a:prstGeom prst="rect">
            <a:avLst/>
          </a:prstGeom>
        </p:spPr>
      </p:pic>
      <p:pic>
        <p:nvPicPr>
          <p:cNvPr id="8" name="图片 7">
            <a:extLst>
              <a:ext uri="{FF2B5EF4-FFF2-40B4-BE49-F238E27FC236}">
                <a16:creationId xmlns:a16="http://schemas.microsoft.com/office/drawing/2014/main" id="{D5BD73E2-5921-1B4D-85B1-B4EA1129CF45}"/>
              </a:ext>
            </a:extLst>
          </p:cNvPr>
          <p:cNvPicPr>
            <a:picLocks noChangeAspect="1"/>
          </p:cNvPicPr>
          <p:nvPr/>
        </p:nvPicPr>
        <p:blipFill>
          <a:blip r:embed="rId3"/>
          <a:stretch>
            <a:fillRect/>
          </a:stretch>
        </p:blipFill>
        <p:spPr>
          <a:xfrm>
            <a:off x="2148874" y="1076702"/>
            <a:ext cx="4846250" cy="487189"/>
          </a:xfrm>
          <a:prstGeom prst="rect">
            <a:avLst/>
          </a:prstGeom>
        </p:spPr>
      </p:pic>
      <p:sp>
        <p:nvSpPr>
          <p:cNvPr id="9" name="矩形 8">
            <a:extLst>
              <a:ext uri="{FF2B5EF4-FFF2-40B4-BE49-F238E27FC236}">
                <a16:creationId xmlns:a16="http://schemas.microsoft.com/office/drawing/2014/main" id="{B92843E7-F5AD-DF49-8EDB-0A6AFC4848C7}"/>
              </a:ext>
            </a:extLst>
          </p:cNvPr>
          <p:cNvSpPr/>
          <p:nvPr/>
        </p:nvSpPr>
        <p:spPr>
          <a:xfrm>
            <a:off x="2163622" y="4627042"/>
            <a:ext cx="4786324"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Arial" panose="020B0604020202020204" pitchFamily="34" charset="0"/>
              <a:cs typeface="Arial" panose="020B0604020202020204" pitchFamily="34" charset="0"/>
            </a:endParaRPr>
          </a:p>
        </p:txBody>
      </p:sp>
      <p:sp>
        <p:nvSpPr>
          <p:cNvPr id="10" name="右箭头 9">
            <a:extLst>
              <a:ext uri="{FF2B5EF4-FFF2-40B4-BE49-F238E27FC236}">
                <a16:creationId xmlns:a16="http://schemas.microsoft.com/office/drawing/2014/main" id="{33B0B097-8DAF-D243-AD72-CE39FFE0C8F0}"/>
              </a:ext>
            </a:extLst>
          </p:cNvPr>
          <p:cNvSpPr/>
          <p:nvPr/>
        </p:nvSpPr>
        <p:spPr>
          <a:xfrm>
            <a:off x="1883876" y="4641791"/>
            <a:ext cx="234825" cy="18121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53C540A7-3801-AE48-A468-2A98ED48BD41}"/>
              </a:ext>
            </a:extLst>
          </p:cNvPr>
          <p:cNvSpPr txBox="1"/>
          <p:nvPr/>
        </p:nvSpPr>
        <p:spPr>
          <a:xfrm>
            <a:off x="2812662" y="5224472"/>
            <a:ext cx="3352200" cy="369332"/>
          </a:xfrm>
          <a:prstGeom prst="rect">
            <a:avLst/>
          </a:prstGeom>
          <a:noFill/>
        </p:spPr>
        <p:txBody>
          <a:bodyPr wrap="none" rtlCol="0">
            <a:spAutoFit/>
          </a:bodyPr>
          <a:lstStyle/>
          <a:p>
            <a:r>
              <a:rPr lang="en" altLang="zh-CN" dirty="0">
                <a:hlinkClick r:id="rId4"/>
              </a:rPr>
              <a:t>http://penglai-enclave.systems/</a:t>
            </a:r>
            <a:endParaRPr kumimoji="1" lang="zh-CN" altLang="en-US" dirty="0"/>
          </a:p>
        </p:txBody>
      </p:sp>
    </p:spTree>
    <p:extLst>
      <p:ext uri="{BB962C8B-B14F-4D97-AF65-F5344CB8AC3E}">
        <p14:creationId xmlns:p14="http://schemas.microsoft.com/office/powerpoint/2010/main" val="1412571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B0DBFD7-0967-5F4F-9170-311CCC41DB1D}"/>
              </a:ext>
            </a:extLst>
          </p:cNvPr>
          <p:cNvSpPr>
            <a:spLocks noGrp="1"/>
          </p:cNvSpPr>
          <p:nvPr>
            <p:ph type="title"/>
          </p:nvPr>
        </p:nvSpPr>
        <p:spPr/>
        <p:txBody>
          <a:bodyPr/>
          <a:lstStyle/>
          <a:p>
            <a:r>
              <a:rPr kumimoji="1" lang="en-US" altLang="zh-CN" dirty="0"/>
              <a:t>Still</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Way</a:t>
            </a:r>
            <a:r>
              <a:rPr kumimoji="1" lang="zh-CN" altLang="en-US" dirty="0"/>
              <a:t> </a:t>
            </a:r>
            <a:r>
              <a:rPr kumimoji="1" lang="en-US" altLang="zh-CN" dirty="0"/>
              <a:t>to</a:t>
            </a:r>
            <a:r>
              <a:rPr kumimoji="1" lang="zh-CN" altLang="en-US" dirty="0"/>
              <a:t> </a:t>
            </a:r>
            <a:r>
              <a:rPr kumimoji="1" lang="en-US" altLang="zh-CN" dirty="0"/>
              <a:t>Go...</a:t>
            </a:r>
            <a:endParaRPr kumimoji="1" lang="zh-CN" altLang="en-US" dirty="0"/>
          </a:p>
        </p:txBody>
      </p:sp>
      <p:sp>
        <p:nvSpPr>
          <p:cNvPr id="5" name="文本占位符 4">
            <a:extLst>
              <a:ext uri="{FF2B5EF4-FFF2-40B4-BE49-F238E27FC236}">
                <a16:creationId xmlns:a16="http://schemas.microsoft.com/office/drawing/2014/main" id="{EC77B5C5-D8D4-FD47-AFF2-0FC895E421FD}"/>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4185042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More and More TEE Vulnerabilities</a:t>
            </a:r>
            <a:endParaRPr lang="zh-CN" altLang="en-US" dirty="0"/>
          </a:p>
        </p:txBody>
      </p:sp>
      <p:grpSp>
        <p:nvGrpSpPr>
          <p:cNvPr id="9" name="组合 8"/>
          <p:cNvGrpSpPr/>
          <p:nvPr/>
        </p:nvGrpSpPr>
        <p:grpSpPr>
          <a:xfrm>
            <a:off x="6051177" y="1504854"/>
            <a:ext cx="2927372" cy="3570404"/>
            <a:chOff x="6911787" y="959221"/>
            <a:chExt cx="4096871" cy="5164952"/>
          </a:xfrm>
        </p:grpSpPr>
        <p:grpSp>
          <p:nvGrpSpPr>
            <p:cNvPr id="7" name="组合 6"/>
            <p:cNvGrpSpPr/>
            <p:nvPr/>
          </p:nvGrpSpPr>
          <p:grpSpPr>
            <a:xfrm>
              <a:off x="6947647" y="1013011"/>
              <a:ext cx="4009745" cy="4765932"/>
              <a:chOff x="6947647" y="1013011"/>
              <a:chExt cx="4009745" cy="4765932"/>
            </a:xfrm>
          </p:grpSpPr>
          <p:pic>
            <p:nvPicPr>
              <p:cNvPr id="5" name="图片 4"/>
              <p:cNvPicPr>
                <a:picLocks noChangeAspect="1"/>
              </p:cNvPicPr>
              <p:nvPr/>
            </p:nvPicPr>
            <p:blipFill rotWithShape="1">
              <a:blip r:embed="rId2"/>
              <a:srcRect l="1757" t="2949"/>
              <a:stretch/>
            </p:blipFill>
            <p:spPr>
              <a:xfrm>
                <a:off x="6947647" y="1013011"/>
                <a:ext cx="4009745" cy="2888915"/>
              </a:xfrm>
              <a:prstGeom prst="rect">
                <a:avLst/>
              </a:prstGeom>
              <a:ln w="28575">
                <a:noFill/>
              </a:ln>
            </p:spPr>
          </p:pic>
          <p:pic>
            <p:nvPicPr>
              <p:cNvPr id="6" name="图片 5"/>
              <p:cNvPicPr>
                <a:picLocks noChangeAspect="1"/>
              </p:cNvPicPr>
              <p:nvPr/>
            </p:nvPicPr>
            <p:blipFill>
              <a:blip r:embed="rId3"/>
              <a:stretch>
                <a:fillRect/>
              </a:stretch>
            </p:blipFill>
            <p:spPr>
              <a:xfrm>
                <a:off x="7019364" y="2821400"/>
                <a:ext cx="3863789" cy="2957543"/>
              </a:xfrm>
              <a:prstGeom prst="rect">
                <a:avLst/>
              </a:prstGeom>
              <a:ln>
                <a:noFill/>
              </a:ln>
            </p:spPr>
          </p:pic>
        </p:grpSp>
        <p:sp>
          <p:nvSpPr>
            <p:cNvPr id="8" name="矩形 7"/>
            <p:cNvSpPr/>
            <p:nvPr/>
          </p:nvSpPr>
          <p:spPr>
            <a:xfrm>
              <a:off x="6911787" y="959221"/>
              <a:ext cx="4096871" cy="5164952"/>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矩形 9"/>
          <p:cNvSpPr/>
          <p:nvPr/>
        </p:nvSpPr>
        <p:spPr>
          <a:xfrm>
            <a:off x="6128045" y="4798258"/>
            <a:ext cx="2715139" cy="300082"/>
          </a:xfrm>
          <a:prstGeom prst="rect">
            <a:avLst/>
          </a:prstGeom>
        </p:spPr>
        <p:txBody>
          <a:bodyPr wrap="square">
            <a:spAutoFit/>
          </a:bodyPr>
          <a:lstStyle/>
          <a:p>
            <a:r>
              <a:rPr lang="zh-CN" altLang="en-US" sz="675" i="1" dirty="0">
                <a:solidFill>
                  <a:schemeClr val="accent5"/>
                </a:solidFill>
                <a:latin typeface="+mj-lt"/>
              </a:rPr>
              <a:t>http://www.extremetech.com/mobile/211985-htc-caught-storing-fingerprint-data-in-unencrypted-plain-text</a:t>
            </a:r>
          </a:p>
        </p:txBody>
      </p:sp>
      <p:pic>
        <p:nvPicPr>
          <p:cNvPr id="12" name="图片 11"/>
          <p:cNvPicPr>
            <a:picLocks noChangeAspect="1"/>
          </p:cNvPicPr>
          <p:nvPr/>
        </p:nvPicPr>
        <p:blipFill>
          <a:blip r:embed="rId4"/>
          <a:stretch>
            <a:fillRect/>
          </a:stretch>
        </p:blipFill>
        <p:spPr>
          <a:xfrm>
            <a:off x="3121000" y="1504853"/>
            <a:ext cx="2721635" cy="3562140"/>
          </a:xfrm>
          <a:prstGeom prst="rect">
            <a:avLst/>
          </a:prstGeom>
          <a:ln w="38100">
            <a:solidFill>
              <a:schemeClr val="tx2"/>
            </a:solidFill>
          </a:ln>
        </p:spPr>
      </p:pic>
      <p:pic>
        <p:nvPicPr>
          <p:cNvPr id="15" name="图片 14"/>
          <p:cNvPicPr>
            <a:picLocks noChangeAspect="1"/>
          </p:cNvPicPr>
          <p:nvPr/>
        </p:nvPicPr>
        <p:blipFill>
          <a:blip r:embed="rId5"/>
          <a:stretch>
            <a:fillRect/>
          </a:stretch>
        </p:blipFill>
        <p:spPr>
          <a:xfrm>
            <a:off x="156976" y="1504853"/>
            <a:ext cx="2751513" cy="794973"/>
          </a:xfrm>
          <a:prstGeom prst="rect">
            <a:avLst/>
          </a:prstGeom>
          <a:ln w="38100">
            <a:solidFill>
              <a:schemeClr val="tx2"/>
            </a:solidFill>
          </a:ln>
        </p:spPr>
      </p:pic>
      <p:pic>
        <p:nvPicPr>
          <p:cNvPr id="16" name="图片 15"/>
          <p:cNvPicPr>
            <a:picLocks noChangeAspect="1"/>
          </p:cNvPicPr>
          <p:nvPr/>
        </p:nvPicPr>
        <p:blipFill>
          <a:blip r:embed="rId6"/>
          <a:stretch>
            <a:fillRect/>
          </a:stretch>
        </p:blipFill>
        <p:spPr>
          <a:xfrm>
            <a:off x="153006" y="3280288"/>
            <a:ext cx="2755483" cy="1786706"/>
          </a:xfrm>
          <a:prstGeom prst="rect">
            <a:avLst/>
          </a:prstGeom>
          <a:ln w="38100">
            <a:solidFill>
              <a:schemeClr val="tx2"/>
            </a:solidFill>
          </a:ln>
        </p:spPr>
      </p:pic>
      <p:pic>
        <p:nvPicPr>
          <p:cNvPr id="17" name="图片 16"/>
          <p:cNvPicPr>
            <a:picLocks noChangeAspect="1"/>
          </p:cNvPicPr>
          <p:nvPr/>
        </p:nvPicPr>
        <p:blipFill>
          <a:blip r:embed="rId7"/>
          <a:stretch>
            <a:fillRect/>
          </a:stretch>
        </p:blipFill>
        <p:spPr>
          <a:xfrm>
            <a:off x="153006" y="2577736"/>
            <a:ext cx="2755483" cy="424641"/>
          </a:xfrm>
          <a:prstGeom prst="rect">
            <a:avLst/>
          </a:prstGeom>
          <a:ln w="38100">
            <a:solidFill>
              <a:schemeClr val="tx2"/>
            </a:solidFill>
          </a:ln>
        </p:spPr>
      </p:pic>
    </p:spTree>
    <p:extLst>
      <p:ext uri="{BB962C8B-B14F-4D97-AF65-F5344CB8AC3E}">
        <p14:creationId xmlns:p14="http://schemas.microsoft.com/office/powerpoint/2010/main" val="698070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60B1B-6E05-4E4B-BC9E-59BFC5D12422}"/>
              </a:ext>
            </a:extLst>
          </p:cNvPr>
          <p:cNvSpPr>
            <a:spLocks noGrp="1"/>
          </p:cNvSpPr>
          <p:nvPr>
            <p:ph type="title"/>
          </p:nvPr>
        </p:nvSpPr>
        <p:spPr/>
        <p:txBody>
          <a:bodyPr>
            <a:normAutofit fontScale="90000"/>
          </a:bodyPr>
          <a:lstStyle/>
          <a:p>
            <a:r>
              <a:rPr kumimoji="1" lang="en-US" altLang="zh-CN" b="1" dirty="0"/>
              <a:t>CVE</a:t>
            </a:r>
            <a:r>
              <a:rPr kumimoji="1" lang="zh-CN" altLang="en-US" b="1" dirty="0"/>
              <a:t> </a:t>
            </a:r>
            <a:r>
              <a:rPr kumimoji="1" lang="en-US" altLang="zh-CN" b="1" dirty="0"/>
              <a:t>Example:</a:t>
            </a:r>
            <a:r>
              <a:rPr kumimoji="1" lang="zh-CN" altLang="en-US" b="1" dirty="0"/>
              <a:t> </a:t>
            </a:r>
            <a:r>
              <a:rPr kumimoji="1" lang="en-US" altLang="zh-CN" b="1" dirty="0"/>
              <a:t>The</a:t>
            </a:r>
            <a:r>
              <a:rPr kumimoji="1" lang="zh-CN" altLang="en-US" b="1" dirty="0"/>
              <a:t> </a:t>
            </a:r>
            <a:r>
              <a:rPr kumimoji="1" lang="en-US" altLang="zh-CN" b="1" dirty="0"/>
              <a:t>Boomerang</a:t>
            </a:r>
            <a:r>
              <a:rPr kumimoji="1" lang="zh-CN" altLang="en-US" b="1" dirty="0"/>
              <a:t> </a:t>
            </a:r>
            <a:r>
              <a:rPr kumimoji="1" lang="en-US" altLang="zh-CN" b="1" dirty="0"/>
              <a:t>Attack</a:t>
            </a:r>
            <a:endParaRPr kumimoji="1" lang="zh-CN" altLang="en-US" baseline="30000" dirty="0"/>
          </a:p>
        </p:txBody>
      </p:sp>
      <p:sp>
        <p:nvSpPr>
          <p:cNvPr id="3" name="内容占位符 2">
            <a:extLst>
              <a:ext uri="{FF2B5EF4-FFF2-40B4-BE49-F238E27FC236}">
                <a16:creationId xmlns:a16="http://schemas.microsoft.com/office/drawing/2014/main" id="{8C1B3835-19AE-654F-B69C-E7B3A2B3FA39}"/>
              </a:ext>
            </a:extLst>
          </p:cNvPr>
          <p:cNvSpPr>
            <a:spLocks noGrp="1"/>
          </p:cNvSpPr>
          <p:nvPr>
            <p:ph idx="1"/>
          </p:nvPr>
        </p:nvSpPr>
        <p:spPr/>
        <p:txBody>
          <a:bodyPr>
            <a:normAutofit/>
          </a:bodyPr>
          <a:lstStyle/>
          <a:p>
            <a:r>
              <a:rPr kumimoji="1" lang="en-US" altLang="zh-CN" sz="2160" dirty="0"/>
              <a:t>Boomerang</a:t>
            </a:r>
            <a:r>
              <a:rPr kumimoji="1" lang="zh-CN" altLang="en-US" sz="2160" dirty="0"/>
              <a:t> </a:t>
            </a:r>
            <a:r>
              <a:rPr kumimoji="1" lang="en-US" altLang="zh-CN" sz="2160" dirty="0"/>
              <a:t>attack</a:t>
            </a:r>
          </a:p>
          <a:p>
            <a:pPr lvl="1"/>
            <a:r>
              <a:rPr kumimoji="1" lang="en-US" altLang="zh-CN" sz="1800" dirty="0"/>
              <a:t>A</a:t>
            </a:r>
            <a:r>
              <a:rPr kumimoji="1" lang="zh-CN" altLang="en-US" sz="1800" dirty="0"/>
              <a:t> </a:t>
            </a:r>
            <a:r>
              <a:rPr kumimoji="1" lang="en-US" altLang="zh-CN" sz="1800" dirty="0"/>
              <a:t>time</a:t>
            </a:r>
            <a:r>
              <a:rPr kumimoji="1" lang="zh-CN" altLang="en-US" sz="1800" dirty="0"/>
              <a:t> </a:t>
            </a:r>
            <a:r>
              <a:rPr kumimoji="1" lang="en-US" altLang="zh-CN" sz="1800" dirty="0"/>
              <a:t>service</a:t>
            </a:r>
            <a:r>
              <a:rPr kumimoji="1" lang="zh-CN" altLang="en-US" sz="1800" dirty="0"/>
              <a:t> </a:t>
            </a:r>
            <a:r>
              <a:rPr kumimoji="1" lang="en-US" altLang="zh-CN" sz="1800" dirty="0"/>
              <a:t>running</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secure</a:t>
            </a:r>
            <a:r>
              <a:rPr kumimoji="1" lang="zh-CN" altLang="en-US" sz="1800" dirty="0"/>
              <a:t> </a:t>
            </a:r>
            <a:r>
              <a:rPr kumimoji="1" lang="en-US" altLang="zh-CN" sz="1800" dirty="0"/>
              <a:t>world</a:t>
            </a:r>
          </a:p>
          <a:p>
            <a:pPr lvl="2"/>
            <a:r>
              <a:rPr kumimoji="1" lang="en-US" altLang="zh-CN" sz="1440" dirty="0"/>
              <a:t>Writing</a:t>
            </a:r>
            <a:r>
              <a:rPr kumimoji="1" lang="zh-CN" altLang="en-US" sz="1440" dirty="0"/>
              <a:t> </a:t>
            </a:r>
            <a:r>
              <a:rPr kumimoji="1" lang="en-US" altLang="zh-CN" sz="1440" dirty="0"/>
              <a:t>current</a:t>
            </a:r>
            <a:r>
              <a:rPr kumimoji="1" lang="zh-CN" altLang="en-US" sz="1440" dirty="0"/>
              <a:t> </a:t>
            </a:r>
            <a:r>
              <a:rPr kumimoji="1" lang="en-US" altLang="zh-CN" sz="1440" dirty="0"/>
              <a:t>time</a:t>
            </a:r>
            <a:r>
              <a:rPr kumimoji="1" lang="zh-CN" altLang="en-US" sz="1440" dirty="0"/>
              <a:t> </a:t>
            </a:r>
            <a:r>
              <a:rPr kumimoji="1" lang="en-US" altLang="zh-CN" sz="1440" dirty="0"/>
              <a:t>to</a:t>
            </a:r>
            <a:r>
              <a:rPr kumimoji="1" lang="zh-CN" altLang="en-US" sz="1440" dirty="0"/>
              <a:t> </a:t>
            </a:r>
            <a:r>
              <a:rPr kumimoji="1" lang="en-US" altLang="zh-CN" sz="1440" dirty="0"/>
              <a:t>a</a:t>
            </a:r>
            <a:r>
              <a:rPr kumimoji="1" lang="zh-CN" altLang="en-US" sz="1440" dirty="0"/>
              <a:t> </a:t>
            </a:r>
            <a:r>
              <a:rPr kumimoji="1" lang="en-US" altLang="zh-CN" sz="1440" dirty="0"/>
              <a:t>memory</a:t>
            </a:r>
            <a:r>
              <a:rPr kumimoji="1" lang="zh-CN" altLang="en-US" sz="1440" dirty="0"/>
              <a:t> </a:t>
            </a:r>
            <a:r>
              <a:rPr kumimoji="1" lang="en-US" altLang="zh-CN" sz="1440" dirty="0"/>
              <a:t>address</a:t>
            </a:r>
            <a:r>
              <a:rPr kumimoji="1" lang="zh-CN" altLang="en-US" sz="1440" dirty="0"/>
              <a:t> </a:t>
            </a:r>
            <a:r>
              <a:rPr kumimoji="1" lang="en-US" altLang="zh-CN" sz="1440" dirty="0"/>
              <a:t>(as</a:t>
            </a:r>
            <a:r>
              <a:rPr kumimoji="1" lang="zh-CN" altLang="en-US" sz="1440" dirty="0"/>
              <a:t> </a:t>
            </a:r>
            <a:r>
              <a:rPr kumimoji="1" lang="en-US" altLang="zh-CN" sz="1440" dirty="0"/>
              <a:t>parameter)</a:t>
            </a:r>
          </a:p>
          <a:p>
            <a:pPr lvl="1"/>
            <a:r>
              <a:rPr kumimoji="1" lang="en-US" altLang="zh-CN" sz="1800" dirty="0"/>
              <a:t>The</a:t>
            </a:r>
            <a:r>
              <a:rPr kumimoji="1" lang="zh-CN" altLang="en-US" sz="1800" dirty="0"/>
              <a:t> </a:t>
            </a:r>
            <a:r>
              <a:rPr kumimoji="1" lang="en-US" altLang="zh-CN" sz="1800" dirty="0"/>
              <a:t>bug:</a:t>
            </a:r>
            <a:r>
              <a:rPr kumimoji="1" lang="zh-CN" altLang="en-US" sz="1800" dirty="0"/>
              <a:t> </a:t>
            </a:r>
            <a:r>
              <a:rPr kumimoji="1" lang="en-US" altLang="zh-CN" sz="1800" dirty="0"/>
              <a:t>no</a:t>
            </a:r>
            <a:r>
              <a:rPr kumimoji="1" lang="zh-CN" altLang="en-US" sz="1800" dirty="0"/>
              <a:t> </a:t>
            </a:r>
            <a:r>
              <a:rPr kumimoji="1" lang="en-US" altLang="zh-CN" sz="1800" dirty="0"/>
              <a:t>check</a:t>
            </a:r>
            <a:r>
              <a:rPr kumimoji="1" lang="zh-CN" altLang="en-US" sz="1800" dirty="0"/>
              <a:t> </a:t>
            </a:r>
            <a:r>
              <a:rPr kumimoji="1" lang="en-US" altLang="zh-CN" sz="1800" dirty="0"/>
              <a:t>on</a:t>
            </a:r>
            <a:r>
              <a:rPr kumimoji="1" lang="zh-CN" altLang="en-US" sz="1800" dirty="0"/>
              <a:t> </a:t>
            </a:r>
            <a:r>
              <a:rPr kumimoji="1" lang="en-US" altLang="zh-CN" sz="1800" dirty="0"/>
              <a:t>the</a:t>
            </a:r>
            <a:r>
              <a:rPr kumimoji="1" lang="zh-CN" altLang="en-US" sz="1800" dirty="0"/>
              <a:t> </a:t>
            </a:r>
            <a:r>
              <a:rPr kumimoji="1" lang="en-US" altLang="zh-CN" sz="1800" dirty="0"/>
              <a:t>address</a:t>
            </a:r>
            <a:r>
              <a:rPr kumimoji="1" lang="zh-CN" altLang="en-US" sz="1800" dirty="0"/>
              <a:t> </a:t>
            </a:r>
            <a:r>
              <a:rPr kumimoji="1" lang="en-US" altLang="zh-CN" sz="1800" dirty="0"/>
              <a:t>→</a:t>
            </a:r>
            <a:r>
              <a:rPr kumimoji="1" lang="zh-CN" altLang="en-US" sz="1800" dirty="0"/>
              <a:t>  </a:t>
            </a:r>
            <a:r>
              <a:rPr kumimoji="1" lang="en-US" altLang="zh-CN" sz="1800" dirty="0"/>
              <a:t>arbitrary</a:t>
            </a:r>
            <a:r>
              <a:rPr kumimoji="1" lang="zh-CN" altLang="en-US" sz="1800" dirty="0"/>
              <a:t> </a:t>
            </a:r>
            <a:r>
              <a:rPr kumimoji="1" lang="en-US" altLang="zh-CN" sz="1800" dirty="0"/>
              <a:t>memory</a:t>
            </a:r>
            <a:r>
              <a:rPr kumimoji="1" lang="zh-CN" altLang="en-US" sz="1800" dirty="0"/>
              <a:t> </a:t>
            </a:r>
            <a:r>
              <a:rPr kumimoji="1" lang="en-US" altLang="zh-CN" sz="1800" dirty="0"/>
              <a:t>writes</a:t>
            </a:r>
            <a:r>
              <a:rPr kumimoji="1" lang="zh-CN" altLang="en-US" sz="1800" dirty="0"/>
              <a:t> </a:t>
            </a:r>
            <a:r>
              <a:rPr kumimoji="1" lang="en-US" altLang="zh-CN" sz="1800" dirty="0"/>
              <a:t>to</a:t>
            </a:r>
            <a:r>
              <a:rPr kumimoji="1" lang="zh-CN" altLang="en-US" sz="1800" dirty="0"/>
              <a:t> </a:t>
            </a:r>
            <a:r>
              <a:rPr kumimoji="1" lang="en-US" altLang="zh-CN" sz="1800" dirty="0"/>
              <a:t>REE</a:t>
            </a:r>
          </a:p>
          <a:p>
            <a:pPr lvl="2"/>
            <a:r>
              <a:rPr kumimoji="1" lang="en-US" altLang="zh-CN" sz="1440" dirty="0"/>
              <a:t>Recall</a:t>
            </a:r>
            <a:r>
              <a:rPr kumimoji="1" lang="zh-CN" altLang="en-US" sz="1440" dirty="0"/>
              <a:t> </a:t>
            </a:r>
            <a:r>
              <a:rPr kumimoji="1" lang="en-US" altLang="zh-CN" sz="1440" dirty="0"/>
              <a:t>that</a:t>
            </a:r>
            <a:r>
              <a:rPr kumimoji="1" lang="zh-CN" altLang="en-US" sz="1440" dirty="0"/>
              <a:t> </a:t>
            </a:r>
            <a:r>
              <a:rPr kumimoji="1" lang="en-US" altLang="zh-CN" sz="1440" dirty="0"/>
              <a:t>TEE</a:t>
            </a:r>
            <a:r>
              <a:rPr kumimoji="1" lang="zh-CN" altLang="en-US" sz="1440" dirty="0"/>
              <a:t> </a:t>
            </a:r>
            <a:r>
              <a:rPr kumimoji="1" lang="en-US" altLang="zh-CN" sz="1440" dirty="0"/>
              <a:t>has</a:t>
            </a:r>
            <a:r>
              <a:rPr kumimoji="1" lang="zh-CN" altLang="en-US" sz="1440" dirty="0"/>
              <a:t> </a:t>
            </a:r>
            <a:r>
              <a:rPr kumimoji="1" lang="en-US" altLang="zh-CN" sz="1440" dirty="0"/>
              <a:t>higher</a:t>
            </a:r>
            <a:r>
              <a:rPr kumimoji="1" lang="zh-CN" altLang="en-US" sz="1440" dirty="0"/>
              <a:t> </a:t>
            </a:r>
            <a:r>
              <a:rPr kumimoji="1" lang="en-US" altLang="zh-CN" sz="1440" dirty="0"/>
              <a:t>privilege</a:t>
            </a:r>
            <a:r>
              <a:rPr kumimoji="1" lang="zh-CN" altLang="en-US" sz="1440" dirty="0"/>
              <a:t> </a:t>
            </a:r>
            <a:r>
              <a:rPr kumimoji="1" lang="en-US" altLang="zh-CN" sz="1440" dirty="0"/>
              <a:t>than</a:t>
            </a:r>
            <a:r>
              <a:rPr kumimoji="1" lang="zh-CN" altLang="en-US" sz="1440" dirty="0"/>
              <a:t> </a:t>
            </a:r>
            <a:r>
              <a:rPr kumimoji="1" lang="en-US" altLang="zh-CN" sz="1440" dirty="0"/>
              <a:t>REE</a:t>
            </a:r>
          </a:p>
          <a:p>
            <a:pPr lvl="2"/>
            <a:r>
              <a:rPr kumimoji="1" lang="en-US" altLang="zh-CN" sz="1440" dirty="0"/>
              <a:t>Similar</a:t>
            </a:r>
            <a:r>
              <a:rPr kumimoji="1" lang="zh-CN" altLang="en-US" sz="1440" dirty="0"/>
              <a:t> </a:t>
            </a:r>
            <a:r>
              <a:rPr kumimoji="1" lang="en-US" altLang="zh-CN" sz="1440" dirty="0"/>
              <a:t>bugs</a:t>
            </a:r>
            <a:r>
              <a:rPr kumimoji="1" lang="zh-CN" altLang="en-US" sz="1440" dirty="0"/>
              <a:t> </a:t>
            </a:r>
            <a:r>
              <a:rPr kumimoji="1" lang="en-US" altLang="zh-CN" sz="1440" dirty="0"/>
              <a:t>exist</a:t>
            </a:r>
            <a:r>
              <a:rPr kumimoji="1" lang="zh-CN" altLang="en-US" sz="1440" dirty="0"/>
              <a:t> </a:t>
            </a:r>
            <a:r>
              <a:rPr kumimoji="1" lang="en-US" altLang="zh-CN" sz="1440" dirty="0"/>
              <a:t>in</a:t>
            </a:r>
            <a:r>
              <a:rPr kumimoji="1" lang="zh-CN" altLang="en-US" sz="1440" dirty="0"/>
              <a:t> </a:t>
            </a:r>
            <a:r>
              <a:rPr kumimoji="1" lang="en-US" altLang="zh-CN" sz="1440" dirty="0" err="1"/>
              <a:t>QualComm</a:t>
            </a:r>
            <a:r>
              <a:rPr kumimoji="1" lang="en-US" altLang="zh-CN" sz="1440" dirty="0"/>
              <a:t>,</a:t>
            </a:r>
            <a:r>
              <a:rPr kumimoji="1" lang="zh-CN" altLang="en-US" sz="1440" dirty="0"/>
              <a:t> </a:t>
            </a:r>
            <a:r>
              <a:rPr kumimoji="1" lang="en-US" altLang="zh-CN" sz="1440" dirty="0" err="1"/>
              <a:t>Trustonic</a:t>
            </a:r>
            <a:r>
              <a:rPr kumimoji="1" lang="en-US" altLang="zh-CN" sz="1440" dirty="0"/>
              <a:t>,</a:t>
            </a:r>
            <a:r>
              <a:rPr kumimoji="1" lang="zh-CN" altLang="en-US" sz="1440" dirty="0"/>
              <a:t> </a:t>
            </a:r>
            <a:r>
              <a:rPr kumimoji="1" lang="en-US" altLang="zh-CN" sz="1440" dirty="0" err="1"/>
              <a:t>SierrawareTEE</a:t>
            </a:r>
            <a:r>
              <a:rPr kumimoji="1" lang="en-US" altLang="zh-CN" sz="1440" dirty="0"/>
              <a:t>,</a:t>
            </a:r>
            <a:r>
              <a:rPr kumimoji="1" lang="zh-CN" altLang="en-US" sz="1440" dirty="0"/>
              <a:t> </a:t>
            </a:r>
            <a:r>
              <a:rPr kumimoji="1" lang="en-US" altLang="zh-CN" sz="1440" dirty="0"/>
              <a:t>Huawei,</a:t>
            </a:r>
            <a:r>
              <a:rPr kumimoji="1" lang="zh-CN" altLang="en-US" sz="1440" dirty="0"/>
              <a:t> </a:t>
            </a:r>
            <a:r>
              <a:rPr kumimoji="1" lang="en-US" altLang="zh-CN" sz="1440" dirty="0"/>
              <a:t>OP-TEE</a:t>
            </a:r>
          </a:p>
          <a:p>
            <a:r>
              <a:rPr kumimoji="1" lang="en-US" altLang="zh-CN" sz="2160" dirty="0"/>
              <a:t>Deprivileged</a:t>
            </a:r>
            <a:r>
              <a:rPr kumimoji="1" lang="zh-CN" altLang="en-US" sz="2160" dirty="0"/>
              <a:t> </a:t>
            </a:r>
            <a:r>
              <a:rPr kumimoji="1" lang="en-US" altLang="zh-CN" sz="2160" dirty="0"/>
              <a:t>TEEs</a:t>
            </a:r>
            <a:r>
              <a:rPr kumimoji="1" lang="zh-CN" altLang="en-US" sz="2160" dirty="0"/>
              <a:t> </a:t>
            </a:r>
            <a:r>
              <a:rPr kumimoji="1" lang="en-US" altLang="zh-CN" sz="2160" dirty="0"/>
              <a:t>are</a:t>
            </a:r>
            <a:r>
              <a:rPr kumimoji="1" lang="zh-CN" altLang="en-US" sz="2160" dirty="0"/>
              <a:t> </a:t>
            </a:r>
            <a:r>
              <a:rPr kumimoji="1" lang="en-US" altLang="zh-CN" sz="2160" dirty="0"/>
              <a:t>needed</a:t>
            </a:r>
          </a:p>
          <a:p>
            <a:endParaRPr kumimoji="1" lang="en" altLang="zh-CN" sz="1800" dirty="0"/>
          </a:p>
        </p:txBody>
      </p:sp>
      <p:sp>
        <p:nvSpPr>
          <p:cNvPr id="4" name="灯片编号占位符 3">
            <a:extLst>
              <a:ext uri="{FF2B5EF4-FFF2-40B4-BE49-F238E27FC236}">
                <a16:creationId xmlns:a16="http://schemas.microsoft.com/office/drawing/2014/main" id="{361FCD44-DF91-204E-A1BE-8F595B17C961}"/>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pic>
        <p:nvPicPr>
          <p:cNvPr id="5" name="图片 4">
            <a:extLst>
              <a:ext uri="{FF2B5EF4-FFF2-40B4-BE49-F238E27FC236}">
                <a16:creationId xmlns:a16="http://schemas.microsoft.com/office/drawing/2014/main" id="{FC577387-236C-C441-A543-E6E601793A66}"/>
              </a:ext>
            </a:extLst>
          </p:cNvPr>
          <p:cNvPicPr>
            <a:picLocks noChangeAspect="1"/>
          </p:cNvPicPr>
          <p:nvPr/>
        </p:nvPicPr>
        <p:blipFill>
          <a:blip r:embed="rId3">
            <a:duotone>
              <a:schemeClr val="accent1">
                <a:shade val="45000"/>
                <a:satMod val="135000"/>
              </a:schemeClr>
              <a:prstClr val="white"/>
            </a:duotone>
          </a:blip>
          <a:stretch>
            <a:fillRect/>
          </a:stretch>
        </p:blipFill>
        <p:spPr>
          <a:xfrm rot="2597599">
            <a:off x="7665291" y="1443489"/>
            <a:ext cx="729023" cy="1142387"/>
          </a:xfrm>
          <a:prstGeom prst="rect">
            <a:avLst/>
          </a:prstGeom>
        </p:spPr>
      </p:pic>
      <p:sp>
        <p:nvSpPr>
          <p:cNvPr id="6" name="矩形 5">
            <a:extLst>
              <a:ext uri="{FF2B5EF4-FFF2-40B4-BE49-F238E27FC236}">
                <a16:creationId xmlns:a16="http://schemas.microsoft.com/office/drawing/2014/main" id="{6E16C5E9-4D6A-FD47-B889-80ACBCDB1BFC}"/>
              </a:ext>
            </a:extLst>
          </p:cNvPr>
          <p:cNvSpPr/>
          <p:nvPr/>
        </p:nvSpPr>
        <p:spPr>
          <a:xfrm>
            <a:off x="683568" y="4661995"/>
            <a:ext cx="8229601" cy="313932"/>
          </a:xfrm>
          <a:prstGeom prst="rect">
            <a:avLst/>
          </a:prstGeom>
        </p:spPr>
        <p:txBody>
          <a:bodyPr wrap="square">
            <a:spAutoFit/>
          </a:bodyPr>
          <a:lstStyle/>
          <a:p>
            <a:r>
              <a:rPr lang="en-US"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[NDSS'17]</a:t>
            </a:r>
            <a:r>
              <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 </a:t>
            </a:r>
            <a:r>
              <a:rPr lang="en"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BOOMERANG: Exploiting the Semantic Gap in Trusted Execution Environments</a:t>
            </a:r>
            <a:endPar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69782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25" y="1426616"/>
            <a:ext cx="1460500" cy="1460500"/>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05375" y="1307308"/>
            <a:ext cx="3134727" cy="2118360"/>
          </a:xfrm>
          <a:prstGeom prst="rect">
            <a:avLst/>
          </a:prstGeom>
        </p:spPr>
      </p:pic>
      <p:sp>
        <p:nvSpPr>
          <p:cNvPr id="3" name="Left-Right Arrow 2"/>
          <p:cNvSpPr/>
          <p:nvPr/>
        </p:nvSpPr>
        <p:spPr>
          <a:xfrm>
            <a:off x="3492500" y="1782605"/>
            <a:ext cx="1412875" cy="746127"/>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2800" b="1">
                <a:solidFill>
                  <a:prstClr val="white"/>
                </a:solidFill>
                <a:latin typeface="Calibri Light"/>
              </a:rPr>
              <a:t>DDR3</a:t>
            </a:r>
          </a:p>
        </p:txBody>
      </p:sp>
      <p:sp>
        <p:nvSpPr>
          <p:cNvPr id="6" name="TextBox 5"/>
          <p:cNvSpPr txBox="1"/>
          <p:nvPr/>
        </p:nvSpPr>
        <p:spPr>
          <a:xfrm>
            <a:off x="4905375" y="1021804"/>
            <a:ext cx="3134727"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DRAM Module</a:t>
            </a:r>
          </a:p>
        </p:txBody>
      </p:sp>
      <p:sp>
        <p:nvSpPr>
          <p:cNvPr id="7" name="TextBox 6"/>
          <p:cNvSpPr txBox="1"/>
          <p:nvPr/>
        </p:nvSpPr>
        <p:spPr>
          <a:xfrm>
            <a:off x="1333500" y="1021803"/>
            <a:ext cx="2698750"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x86 CPU</a:t>
            </a:r>
          </a:p>
        </p:txBody>
      </p:sp>
      <p:sp>
        <p:nvSpPr>
          <p:cNvPr id="4" name="Rectangle 3"/>
          <p:cNvSpPr/>
          <p:nvPr/>
        </p:nvSpPr>
        <p:spPr>
          <a:xfrm>
            <a:off x="4905375" y="2783929"/>
            <a:ext cx="3134727"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sp>
        <p:nvSpPr>
          <p:cNvPr id="17" name="DRAM"/>
          <p:cNvSpPr/>
          <p:nvPr/>
        </p:nvSpPr>
        <p:spPr>
          <a:xfrm>
            <a:off x="5016500" y="3053804"/>
            <a:ext cx="2921000" cy="2540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cxnSp>
        <p:nvCxnSpPr>
          <p:cNvPr id="9" name="XArrow"/>
          <p:cNvCxnSpPr>
            <a:stCxn id="25" idx="3"/>
          </p:cNvCxnSpPr>
          <p:nvPr/>
        </p:nvCxnSpPr>
        <p:spPr>
          <a:xfrm>
            <a:off x="5524500" y="38475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016501" y="36888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X</a:t>
            </a:r>
            <a:endParaRPr lang="en-US" sz="20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5842000" y="495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endParaRPr lang="en-US" sz="28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5842000" y="464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0" name="Row"/>
          <p:cNvSpPr/>
          <p:nvPr/>
        </p:nvSpPr>
        <p:spPr>
          <a:xfrm>
            <a:off x="5842000" y="4323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1" name="Row"/>
          <p:cNvSpPr/>
          <p:nvPr/>
        </p:nvSpPr>
        <p:spPr>
          <a:xfrm>
            <a:off x="5842000" y="4006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2" name="RowX"/>
          <p:cNvSpPr/>
          <p:nvPr/>
        </p:nvSpPr>
        <p:spPr>
          <a:xfrm>
            <a:off x="5842000" y="368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3" name="Row"/>
          <p:cNvSpPr/>
          <p:nvPr/>
        </p:nvSpPr>
        <p:spPr>
          <a:xfrm>
            <a:off x="5842000" y="337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27" name="CPU"/>
          <p:cNvSpPr/>
          <p:nvPr/>
        </p:nvSpPr>
        <p:spPr>
          <a:xfrm>
            <a:off x="1111250" y="3053803"/>
            <a:ext cx="3460750" cy="2540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3362" indent="-333362" defTabSz="761970">
              <a:lnSpc>
                <a:spcPct val="90000"/>
              </a:lnSpc>
              <a:buFont typeface="+mj-lt"/>
              <a:buAutoNum type="arabicPeriod"/>
            </a:pPr>
            <a:r>
              <a:rPr lang="en-US" sz="2400" dirty="0">
                <a:solidFill>
                  <a:prstClr val="black"/>
                </a:solidFill>
                <a:latin typeface="Calibri Light"/>
                <a:cs typeface="Courier New" panose="02070309020205020404" pitchFamily="49" charset="0"/>
              </a:rPr>
              <a:t>Avoid </a:t>
            </a:r>
            <a:r>
              <a:rPr lang="en-US" sz="2400" b="1" i="1" dirty="0">
                <a:solidFill>
                  <a:prstClr val="black"/>
                </a:solidFill>
                <a:latin typeface="Calibri Light"/>
                <a:cs typeface="Courier New" panose="02070309020205020404" pitchFamily="49" charset="0"/>
              </a:rPr>
              <a:t>cache hits</a:t>
            </a:r>
          </a:p>
          <a:p>
            <a:pPr marL="619100" lvl="1" indent="-238115" defTabSz="761970">
              <a:lnSpc>
                <a:spcPct val="90000"/>
              </a:lnSpc>
              <a:buFont typeface="Calibri Light" panose="020F0302020204030204" pitchFamily="34" charset="0"/>
              <a:buChar char="–"/>
            </a:pPr>
            <a:r>
              <a:rPr lang="en-US" sz="2000" dirty="0">
                <a:solidFill>
                  <a:prstClr val="black"/>
                </a:solidFill>
                <a:latin typeface="Calibri Light"/>
                <a:cs typeface="Courier New" panose="02070309020205020404" pitchFamily="49" charset="0"/>
              </a:rPr>
              <a:t>Flush </a:t>
            </a:r>
            <a:r>
              <a:rPr lang="en-US" sz="2000" b="1" dirty="0">
                <a:solidFill>
                  <a:srgbClr val="FF0000"/>
                </a:solidFill>
                <a:latin typeface="Courier New" panose="02070309020205020404" pitchFamily="49" charset="0"/>
                <a:cs typeface="Courier New" panose="02070309020205020404" pitchFamily="49" charset="0"/>
              </a:rPr>
              <a:t>X</a:t>
            </a:r>
            <a:r>
              <a:rPr lang="en-US" sz="2000" dirty="0">
                <a:solidFill>
                  <a:prstClr val="black"/>
                </a:solidFill>
                <a:latin typeface="Calibri Light"/>
                <a:cs typeface="Courier New" panose="02070309020205020404" pitchFamily="49" charset="0"/>
              </a:rPr>
              <a:t> from cache</a:t>
            </a:r>
          </a:p>
          <a:p>
            <a:pPr marL="333362" indent="-333362" defTabSz="761970">
              <a:lnSpc>
                <a:spcPct val="90000"/>
              </a:lnSpc>
              <a:buFont typeface="+mj-lt"/>
              <a:buAutoNum type="arabicPeriod"/>
            </a:pPr>
            <a:endParaRPr lang="en-US" sz="2400" dirty="0">
              <a:solidFill>
                <a:prstClr val="black"/>
              </a:solidFill>
              <a:latin typeface="Calibri Light"/>
              <a:cs typeface="Courier New" panose="02070309020205020404" pitchFamily="49" charset="0"/>
            </a:endParaRPr>
          </a:p>
          <a:p>
            <a:pPr marL="333362" indent="-333362" defTabSz="761970">
              <a:lnSpc>
                <a:spcPct val="90000"/>
              </a:lnSpc>
              <a:buFont typeface="+mj-lt"/>
              <a:buAutoNum type="arabicPeriod"/>
            </a:pPr>
            <a:r>
              <a:rPr lang="en-US" sz="2400" dirty="0">
                <a:solidFill>
                  <a:prstClr val="black"/>
                </a:solidFill>
                <a:latin typeface="Calibri Light"/>
                <a:cs typeface="Courier New" panose="02070309020205020404" pitchFamily="49" charset="0"/>
              </a:rPr>
              <a:t>Avoid </a:t>
            </a:r>
            <a:r>
              <a:rPr lang="en-US" sz="2400" b="1" i="1" dirty="0">
                <a:solidFill>
                  <a:prstClr val="black"/>
                </a:solidFill>
                <a:latin typeface="Calibri Light"/>
                <a:cs typeface="Courier New" panose="02070309020205020404" pitchFamily="49" charset="0"/>
              </a:rPr>
              <a:t>row hits</a:t>
            </a:r>
            <a:r>
              <a:rPr lang="en-US" sz="2400" dirty="0">
                <a:solidFill>
                  <a:prstClr val="black"/>
                </a:solidFill>
                <a:latin typeface="Calibri Light"/>
                <a:cs typeface="Courier New" panose="02070309020205020404" pitchFamily="49" charset="0"/>
              </a:rPr>
              <a:t> to </a:t>
            </a:r>
            <a:r>
              <a:rPr lang="en-US" sz="2400" b="1" dirty="0">
                <a:solidFill>
                  <a:srgbClr val="FF0000"/>
                </a:solidFill>
                <a:latin typeface="Courier New" panose="02070309020205020404" pitchFamily="49" charset="0"/>
                <a:cs typeface="Courier New" panose="02070309020205020404" pitchFamily="49" charset="0"/>
              </a:rPr>
              <a:t>X</a:t>
            </a:r>
          </a:p>
          <a:p>
            <a:pPr marL="619100" lvl="1" indent="-238115" defTabSz="761970">
              <a:lnSpc>
                <a:spcPct val="90000"/>
              </a:lnSpc>
              <a:buFont typeface="Calibri Light" panose="020F0302020204030204" pitchFamily="34" charset="0"/>
              <a:buChar char="–"/>
            </a:pPr>
            <a:r>
              <a:rPr lang="en-US" sz="2000" dirty="0">
                <a:solidFill>
                  <a:prstClr val="black"/>
                </a:solidFill>
                <a:latin typeface="Calibri Light"/>
                <a:cs typeface="Courier New" panose="02070309020205020404" pitchFamily="49" charset="0"/>
              </a:rPr>
              <a:t>Read </a:t>
            </a:r>
            <a:r>
              <a:rPr lang="en-US" sz="2000" b="1" dirty="0">
                <a:solidFill>
                  <a:srgbClr val="FF0000"/>
                </a:solidFill>
                <a:latin typeface="Courier New" panose="02070309020205020404" pitchFamily="49" charset="0"/>
                <a:cs typeface="Courier New" panose="02070309020205020404" pitchFamily="49" charset="0"/>
              </a:rPr>
              <a:t>Y</a:t>
            </a:r>
            <a:r>
              <a:rPr lang="en-US" sz="2000" dirty="0">
                <a:solidFill>
                  <a:prstClr val="black"/>
                </a:solidFill>
                <a:latin typeface="Calibri Light"/>
                <a:cs typeface="Courier New" panose="02070309020205020404" pitchFamily="49" charset="0"/>
              </a:rPr>
              <a:t> in another row</a:t>
            </a:r>
          </a:p>
        </p:txBody>
      </p:sp>
      <p:cxnSp>
        <p:nvCxnSpPr>
          <p:cNvPr id="19" name="YArrow"/>
          <p:cNvCxnSpPr>
            <a:stCxn id="20" idx="3"/>
          </p:cNvCxnSpPr>
          <p:nvPr/>
        </p:nvCxnSpPr>
        <p:spPr>
          <a:xfrm>
            <a:off x="5524500" y="48000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0" name="Y"/>
          <p:cNvSpPr/>
          <p:nvPr/>
        </p:nvSpPr>
        <p:spPr>
          <a:xfrm>
            <a:off x="5016501" y="46413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dirty="0">
                <a:solidFill>
                  <a:srgbClr val="FF0000"/>
                </a:solidFill>
                <a:latin typeface="Courier New" panose="02070309020205020404" pitchFamily="49" charset="0"/>
                <a:cs typeface="Courier New" panose="02070309020205020404" pitchFamily="49" charset="0"/>
              </a:rPr>
              <a:t>Y</a:t>
            </a:r>
            <a:endParaRPr lang="en-US" sz="2000" b="1" dirty="0">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913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anim calcmode="lin" valueType="num">
                                      <p:cBhvr>
                                        <p:cTn id="13" dur="500" fill="hold"/>
                                        <p:tgtEl>
                                          <p:spTgt spid="33"/>
                                        </p:tgtEl>
                                        <p:attrNameLst>
                                          <p:attrName>ppt_x</p:attrName>
                                        </p:attrNameLst>
                                      </p:cBhvr>
                                      <p:tavLst>
                                        <p:tav tm="0">
                                          <p:val>
                                            <p:strVal val="#ppt_x"/>
                                          </p:val>
                                        </p:tav>
                                        <p:tav tm="100000">
                                          <p:val>
                                            <p:strVal val="#ppt_x"/>
                                          </p:val>
                                        </p:tav>
                                      </p:tavLst>
                                    </p:anim>
                                    <p:anim calcmode="lin" valueType="num">
                                      <p:cBhvr>
                                        <p:cTn id="14" dur="5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5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mph" presetSubtype="2" fill="hold" nodeType="clickEffect">
                                  <p:stCondLst>
                                    <p:cond delay="0"/>
                                  </p:stCondLst>
                                  <p:childTnLst>
                                    <p:animClr clrSpc="rgb" dir="cw">
                                      <p:cBhvr>
                                        <p:cTn id="53" dur="10" fill="hold"/>
                                        <p:tgtEl>
                                          <p:spTgt spid="32"/>
                                        </p:tgtEl>
                                        <p:attrNameLst>
                                          <p:attrName>fillcolor</p:attrName>
                                        </p:attrNameLst>
                                      </p:cBhvr>
                                      <p:to>
                                        <a:srgbClr val="FF8181"/>
                                      </p:to>
                                    </p:animClr>
                                    <p:set>
                                      <p:cBhvr>
                                        <p:cTn id="54" dur="10" fill="hold"/>
                                        <p:tgtEl>
                                          <p:spTgt spid="32"/>
                                        </p:tgtEl>
                                        <p:attrNameLst>
                                          <p:attrName>fill.type</p:attrName>
                                        </p:attrNameLst>
                                      </p:cBhvr>
                                      <p:to>
                                        <p:strVal val="solid"/>
                                      </p:to>
                                    </p:set>
                                    <p:set>
                                      <p:cBhvr>
                                        <p:cTn id="55" dur="10" fill="hold"/>
                                        <p:tgtEl>
                                          <p:spTgt spid="32"/>
                                        </p:tgtEl>
                                        <p:attrNameLst>
                                          <p:attrName>fill.on</p:attrName>
                                        </p:attrNameLst>
                                      </p:cBhvr>
                                      <p:to>
                                        <p:strVal val="true"/>
                                      </p:to>
                                    </p:set>
                                  </p:childTnLst>
                                </p:cTn>
                              </p:par>
                            </p:childTnLst>
                          </p:cTn>
                        </p:par>
                        <p:par>
                          <p:cTn id="56" fill="hold">
                            <p:stCondLst>
                              <p:cond delay="10"/>
                            </p:stCondLst>
                            <p:childTnLst>
                              <p:par>
                                <p:cTn id="57" presetID="1" presetClass="emph" presetSubtype="2" fill="hold" nodeType="afterEffect">
                                  <p:stCondLst>
                                    <p:cond delay="250"/>
                                  </p:stCondLst>
                                  <p:childTnLst>
                                    <p:animClr clrSpc="rgb" dir="cw">
                                      <p:cBhvr>
                                        <p:cTn id="58" dur="10" fill="hold"/>
                                        <p:tgtEl>
                                          <p:spTgt spid="32"/>
                                        </p:tgtEl>
                                        <p:attrNameLst>
                                          <p:attrName>fillcolor</p:attrName>
                                        </p:attrNameLst>
                                      </p:cBhvr>
                                      <p:to>
                                        <a:srgbClr val="FFFFFF"/>
                                      </p:to>
                                    </p:animClr>
                                    <p:set>
                                      <p:cBhvr>
                                        <p:cTn id="59" dur="10" fill="hold"/>
                                        <p:tgtEl>
                                          <p:spTgt spid="32"/>
                                        </p:tgtEl>
                                        <p:attrNameLst>
                                          <p:attrName>fill.type</p:attrName>
                                        </p:attrNameLst>
                                      </p:cBhvr>
                                      <p:to>
                                        <p:strVal val="solid"/>
                                      </p:to>
                                    </p:set>
                                    <p:set>
                                      <p:cBhvr>
                                        <p:cTn id="60" dur="10" fill="hold"/>
                                        <p:tgtEl>
                                          <p:spTgt spid="32"/>
                                        </p:tgtEl>
                                        <p:attrNameLst>
                                          <p:attrName>fill.on</p:attrName>
                                        </p:attrNameLst>
                                      </p:cBhvr>
                                      <p:to>
                                        <p:strVal val="true"/>
                                      </p:to>
                                    </p:set>
                                  </p:childTnLst>
                                </p:cTn>
                              </p:par>
                            </p:childTnLst>
                          </p:cTn>
                        </p:par>
                        <p:par>
                          <p:cTn id="61" fill="hold">
                            <p:stCondLst>
                              <p:cond delay="270"/>
                            </p:stCondLst>
                            <p:childTnLst>
                              <p:par>
                                <p:cTn id="62" presetID="1" presetClass="emph" presetSubtype="2" fill="hold" nodeType="afterEffect">
                                  <p:stCondLst>
                                    <p:cond delay="250"/>
                                  </p:stCondLst>
                                  <p:childTnLst>
                                    <p:animClr clrSpc="rgb" dir="cw">
                                      <p:cBhvr>
                                        <p:cTn id="63" dur="10" fill="hold"/>
                                        <p:tgtEl>
                                          <p:spTgt spid="32"/>
                                        </p:tgtEl>
                                        <p:attrNameLst>
                                          <p:attrName>fillcolor</p:attrName>
                                        </p:attrNameLst>
                                      </p:cBhvr>
                                      <p:to>
                                        <a:srgbClr val="FF8181"/>
                                      </p:to>
                                    </p:animClr>
                                    <p:set>
                                      <p:cBhvr>
                                        <p:cTn id="64" dur="10" fill="hold"/>
                                        <p:tgtEl>
                                          <p:spTgt spid="32"/>
                                        </p:tgtEl>
                                        <p:attrNameLst>
                                          <p:attrName>fill.type</p:attrName>
                                        </p:attrNameLst>
                                      </p:cBhvr>
                                      <p:to>
                                        <p:strVal val="solid"/>
                                      </p:to>
                                    </p:set>
                                    <p:set>
                                      <p:cBhvr>
                                        <p:cTn id="65" dur="10" fill="hold"/>
                                        <p:tgtEl>
                                          <p:spTgt spid="32"/>
                                        </p:tgtEl>
                                        <p:attrNameLst>
                                          <p:attrName>fill.on</p:attrName>
                                        </p:attrNameLst>
                                      </p:cBhvr>
                                      <p:to>
                                        <p:strVal val="true"/>
                                      </p:to>
                                    </p:set>
                                  </p:childTnLst>
                                </p:cTn>
                              </p:par>
                            </p:childTnLst>
                          </p:cTn>
                        </p:par>
                        <p:par>
                          <p:cTn id="66" fill="hold">
                            <p:stCondLst>
                              <p:cond delay="530"/>
                            </p:stCondLst>
                            <p:childTnLst>
                              <p:par>
                                <p:cTn id="67" presetID="1" presetClass="emph" presetSubtype="2" fill="hold" nodeType="afterEffect">
                                  <p:stCondLst>
                                    <p:cond delay="250"/>
                                  </p:stCondLst>
                                  <p:childTnLst>
                                    <p:animClr clrSpc="rgb" dir="cw">
                                      <p:cBhvr>
                                        <p:cTn id="68" dur="10" fill="hold"/>
                                        <p:tgtEl>
                                          <p:spTgt spid="32"/>
                                        </p:tgtEl>
                                        <p:attrNameLst>
                                          <p:attrName>fillcolor</p:attrName>
                                        </p:attrNameLst>
                                      </p:cBhvr>
                                      <p:to>
                                        <a:srgbClr val="FFFFFF"/>
                                      </p:to>
                                    </p:animClr>
                                    <p:set>
                                      <p:cBhvr>
                                        <p:cTn id="69" dur="10" fill="hold"/>
                                        <p:tgtEl>
                                          <p:spTgt spid="32"/>
                                        </p:tgtEl>
                                        <p:attrNameLst>
                                          <p:attrName>fill.type</p:attrName>
                                        </p:attrNameLst>
                                      </p:cBhvr>
                                      <p:to>
                                        <p:strVal val="solid"/>
                                      </p:to>
                                    </p:set>
                                    <p:set>
                                      <p:cBhvr>
                                        <p:cTn id="70" dur="10" fill="hold"/>
                                        <p:tgtEl>
                                          <p:spTgt spid="32"/>
                                        </p:tgtEl>
                                        <p:attrNameLst>
                                          <p:attrName>fill.on</p:attrName>
                                        </p:attrNameLst>
                                      </p:cBhvr>
                                      <p:to>
                                        <p:strVal val="true"/>
                                      </p:to>
                                    </p:set>
                                  </p:childTnLst>
                                </p:cTn>
                              </p:par>
                            </p:childTnLst>
                          </p:cTn>
                        </p:par>
                        <p:par>
                          <p:cTn id="71" fill="hold">
                            <p:stCondLst>
                              <p:cond delay="790"/>
                            </p:stCondLst>
                            <p:childTnLst>
                              <p:par>
                                <p:cTn id="72" presetID="1" presetClass="emph" presetSubtype="2" fill="hold" nodeType="afterEffect">
                                  <p:stCondLst>
                                    <p:cond delay="250"/>
                                  </p:stCondLst>
                                  <p:childTnLst>
                                    <p:animClr clrSpc="rgb" dir="cw">
                                      <p:cBhvr>
                                        <p:cTn id="73" dur="10" fill="hold"/>
                                        <p:tgtEl>
                                          <p:spTgt spid="32"/>
                                        </p:tgtEl>
                                        <p:attrNameLst>
                                          <p:attrName>fillcolor</p:attrName>
                                        </p:attrNameLst>
                                      </p:cBhvr>
                                      <p:to>
                                        <a:srgbClr val="FF8181"/>
                                      </p:to>
                                    </p:animClr>
                                    <p:set>
                                      <p:cBhvr>
                                        <p:cTn id="74" dur="10" fill="hold"/>
                                        <p:tgtEl>
                                          <p:spTgt spid="32"/>
                                        </p:tgtEl>
                                        <p:attrNameLst>
                                          <p:attrName>fill.type</p:attrName>
                                        </p:attrNameLst>
                                      </p:cBhvr>
                                      <p:to>
                                        <p:strVal val="solid"/>
                                      </p:to>
                                    </p:set>
                                    <p:set>
                                      <p:cBhvr>
                                        <p:cTn id="75" dur="10" fill="hold"/>
                                        <p:tgtEl>
                                          <p:spTgt spid="32"/>
                                        </p:tgtEl>
                                        <p:attrNameLst>
                                          <p:attrName>fill.on</p:attrName>
                                        </p:attrNameLst>
                                      </p:cBhvr>
                                      <p:to>
                                        <p:strVal val="true"/>
                                      </p:to>
                                    </p:set>
                                  </p:childTnLst>
                                </p:cTn>
                              </p:par>
                            </p:childTnLst>
                          </p:cTn>
                        </p:par>
                        <p:par>
                          <p:cTn id="76" fill="hold">
                            <p:stCondLst>
                              <p:cond delay="1050"/>
                            </p:stCondLst>
                            <p:childTnLst>
                              <p:par>
                                <p:cTn id="77" presetID="1" presetClass="emph" presetSubtype="2" fill="hold" nodeType="afterEffect">
                                  <p:stCondLst>
                                    <p:cond delay="250"/>
                                  </p:stCondLst>
                                  <p:childTnLst>
                                    <p:animClr clrSpc="rgb" dir="cw">
                                      <p:cBhvr>
                                        <p:cTn id="78" dur="10" fill="hold"/>
                                        <p:tgtEl>
                                          <p:spTgt spid="32"/>
                                        </p:tgtEl>
                                        <p:attrNameLst>
                                          <p:attrName>fillcolor</p:attrName>
                                        </p:attrNameLst>
                                      </p:cBhvr>
                                      <p:to>
                                        <a:srgbClr val="FFFFFF"/>
                                      </p:to>
                                    </p:animClr>
                                    <p:set>
                                      <p:cBhvr>
                                        <p:cTn id="79" dur="10" fill="hold"/>
                                        <p:tgtEl>
                                          <p:spTgt spid="32"/>
                                        </p:tgtEl>
                                        <p:attrNameLst>
                                          <p:attrName>fill.type</p:attrName>
                                        </p:attrNameLst>
                                      </p:cBhvr>
                                      <p:to>
                                        <p:strVal val="solid"/>
                                      </p:to>
                                    </p:set>
                                    <p:set>
                                      <p:cBhvr>
                                        <p:cTn id="80" dur="10" fill="hold"/>
                                        <p:tgtEl>
                                          <p:spTgt spid="32"/>
                                        </p:tgtEl>
                                        <p:attrNameLst>
                                          <p:attrName>fill.on</p:attrName>
                                        </p:attrNameLst>
                                      </p:cBhvr>
                                      <p:to>
                                        <p:strVal val="true"/>
                                      </p:to>
                                    </p:set>
                                  </p:childTnLst>
                                </p:cTn>
                              </p:par>
                            </p:childTnLst>
                          </p:cTn>
                        </p:par>
                        <p:par>
                          <p:cTn id="81" fill="hold">
                            <p:stCondLst>
                              <p:cond delay="1310"/>
                            </p:stCondLst>
                            <p:childTnLst>
                              <p:par>
                                <p:cTn id="82" presetID="1" presetClass="emph" presetSubtype="2" fill="hold" nodeType="afterEffect">
                                  <p:stCondLst>
                                    <p:cond delay="25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childTnLst>
                          </p:cTn>
                        </p:par>
                        <p:par>
                          <p:cTn id="86" fill="hold">
                            <p:stCondLst>
                              <p:cond delay="1570"/>
                            </p:stCondLst>
                            <p:childTnLst>
                              <p:par>
                                <p:cTn id="87" presetID="1" presetClass="emph" presetSubtype="2" fill="hold" nodeType="afterEffect">
                                  <p:stCondLst>
                                    <p:cond delay="250"/>
                                  </p:stCondLst>
                                  <p:childTnLst>
                                    <p:animClr clrSpc="rgb" dir="cw">
                                      <p:cBhvr>
                                        <p:cTn id="88" dur="10" fill="hold"/>
                                        <p:tgtEl>
                                          <p:spTgt spid="32"/>
                                        </p:tgtEl>
                                        <p:attrNameLst>
                                          <p:attrName>fillcolor</p:attrName>
                                        </p:attrNameLst>
                                      </p:cBhvr>
                                      <p:to>
                                        <a:srgbClr val="FFFFFF"/>
                                      </p:to>
                                    </p:animClr>
                                    <p:set>
                                      <p:cBhvr>
                                        <p:cTn id="89" dur="10" fill="hold"/>
                                        <p:tgtEl>
                                          <p:spTgt spid="32"/>
                                        </p:tgtEl>
                                        <p:attrNameLst>
                                          <p:attrName>fill.type</p:attrName>
                                        </p:attrNameLst>
                                      </p:cBhvr>
                                      <p:to>
                                        <p:strVal val="solid"/>
                                      </p:to>
                                    </p:set>
                                    <p:set>
                                      <p:cBhvr>
                                        <p:cTn id="90" dur="10" fill="hold"/>
                                        <p:tgtEl>
                                          <p:spTgt spid="32"/>
                                        </p:tgtEl>
                                        <p:attrNameLst>
                                          <p:attrName>fill.on</p:attrName>
                                        </p:attrNameLst>
                                      </p:cBhvr>
                                      <p:to>
                                        <p:strVal val="true"/>
                                      </p:to>
                                    </p:set>
                                  </p:childTnLst>
                                </p:cTn>
                              </p:par>
                            </p:childTnLst>
                          </p:cTn>
                        </p:par>
                        <p:par>
                          <p:cTn id="91" fill="hold">
                            <p:stCondLst>
                              <p:cond delay="1830"/>
                            </p:stCondLst>
                            <p:childTnLst>
                              <p:par>
                                <p:cTn id="92" presetID="1" presetClass="emph" presetSubtype="2" fill="hold" nodeType="afterEffect">
                                  <p:stCondLst>
                                    <p:cond delay="250"/>
                                  </p:stCondLst>
                                  <p:childTnLst>
                                    <p:animClr clrSpc="rgb" dir="cw">
                                      <p:cBhvr>
                                        <p:cTn id="93" dur="10" fill="hold"/>
                                        <p:tgtEl>
                                          <p:spTgt spid="32"/>
                                        </p:tgtEl>
                                        <p:attrNameLst>
                                          <p:attrName>fillcolor</p:attrName>
                                        </p:attrNameLst>
                                      </p:cBhvr>
                                      <p:to>
                                        <a:srgbClr val="FF8181"/>
                                      </p:to>
                                    </p:animClr>
                                    <p:set>
                                      <p:cBhvr>
                                        <p:cTn id="94" dur="10" fill="hold"/>
                                        <p:tgtEl>
                                          <p:spTgt spid="32"/>
                                        </p:tgtEl>
                                        <p:attrNameLst>
                                          <p:attrName>fill.type</p:attrName>
                                        </p:attrNameLst>
                                      </p:cBhvr>
                                      <p:to>
                                        <p:strVal val="solid"/>
                                      </p:to>
                                    </p:set>
                                    <p:set>
                                      <p:cBhvr>
                                        <p:cTn id="95" dur="10" fill="hold"/>
                                        <p:tgtEl>
                                          <p:spTgt spid="32"/>
                                        </p:tgtEl>
                                        <p:attrNameLst>
                                          <p:attrName>fill.on</p:attrName>
                                        </p:attrNameLst>
                                      </p:cBhvr>
                                      <p:to>
                                        <p:strVal val="true"/>
                                      </p:to>
                                    </p:set>
                                  </p:childTnLst>
                                </p:cTn>
                              </p:par>
                            </p:childTnLst>
                          </p:cTn>
                        </p:par>
                        <p:par>
                          <p:cTn id="96" fill="hold">
                            <p:stCondLst>
                              <p:cond delay="2090"/>
                            </p:stCondLst>
                            <p:childTnLst>
                              <p:par>
                                <p:cTn id="97" presetID="1" presetClass="emph" presetSubtype="2" fill="hold" nodeType="afterEffect">
                                  <p:stCondLst>
                                    <p:cond delay="250"/>
                                  </p:stCondLst>
                                  <p:childTnLst>
                                    <p:animClr clrSpc="rgb" dir="cw">
                                      <p:cBhvr>
                                        <p:cTn id="98" dur="10" fill="hold"/>
                                        <p:tgtEl>
                                          <p:spTgt spid="32"/>
                                        </p:tgtEl>
                                        <p:attrNameLst>
                                          <p:attrName>fillcolor</p:attrName>
                                        </p:attrNameLst>
                                      </p:cBhvr>
                                      <p:to>
                                        <a:srgbClr val="FFFFFF"/>
                                      </p:to>
                                    </p:animClr>
                                    <p:set>
                                      <p:cBhvr>
                                        <p:cTn id="99" dur="10" fill="hold"/>
                                        <p:tgtEl>
                                          <p:spTgt spid="32"/>
                                        </p:tgtEl>
                                        <p:attrNameLst>
                                          <p:attrName>fill.type</p:attrName>
                                        </p:attrNameLst>
                                      </p:cBhvr>
                                      <p:to>
                                        <p:strVal val="solid"/>
                                      </p:to>
                                    </p:set>
                                    <p:set>
                                      <p:cBhvr>
                                        <p:cTn id="100" dur="10" fill="hold"/>
                                        <p:tgtEl>
                                          <p:spTgt spid="32"/>
                                        </p:tgtEl>
                                        <p:attrNameLst>
                                          <p:attrName>fill.on</p:attrName>
                                        </p:attrNameLst>
                                      </p:cBhvr>
                                      <p:to>
                                        <p:strVal val="tru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27">
                                            <p:txEl>
                                              <p:pRg st="4" end="4"/>
                                            </p:txEl>
                                          </p:spTgt>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8" grpId="0" animBg="1"/>
      <p:bldP spid="29" grpId="0" animBg="1"/>
      <p:bldP spid="30" grpId="0" animBg="1"/>
      <p:bldP spid="31" grpId="0" animBg="1"/>
      <p:bldP spid="32" grpId="0" animBg="1"/>
      <p:bldP spid="33" grpId="0" animBg="1"/>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25" y="1426616"/>
            <a:ext cx="1460500" cy="1460500"/>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05375" y="1307308"/>
            <a:ext cx="3134727" cy="2118360"/>
          </a:xfrm>
          <a:prstGeom prst="rect">
            <a:avLst/>
          </a:prstGeom>
        </p:spPr>
      </p:pic>
      <p:sp>
        <p:nvSpPr>
          <p:cNvPr id="3" name="Left-Right Arrow 2"/>
          <p:cNvSpPr/>
          <p:nvPr/>
        </p:nvSpPr>
        <p:spPr>
          <a:xfrm>
            <a:off x="3492500" y="1782605"/>
            <a:ext cx="1412875" cy="746127"/>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2800" b="1">
                <a:solidFill>
                  <a:prstClr val="white"/>
                </a:solidFill>
                <a:latin typeface="Calibri Light"/>
              </a:rPr>
              <a:t>DDR3</a:t>
            </a:r>
          </a:p>
        </p:txBody>
      </p:sp>
      <p:sp>
        <p:nvSpPr>
          <p:cNvPr id="6" name="TextBox 5"/>
          <p:cNvSpPr txBox="1"/>
          <p:nvPr/>
        </p:nvSpPr>
        <p:spPr>
          <a:xfrm>
            <a:off x="4905375" y="1021804"/>
            <a:ext cx="3134727"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DRAM Module</a:t>
            </a:r>
          </a:p>
        </p:txBody>
      </p:sp>
      <p:sp>
        <p:nvSpPr>
          <p:cNvPr id="7" name="TextBox 6"/>
          <p:cNvSpPr txBox="1"/>
          <p:nvPr/>
        </p:nvSpPr>
        <p:spPr>
          <a:xfrm>
            <a:off x="1333500" y="1021803"/>
            <a:ext cx="2698750"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x86 CPU</a:t>
            </a:r>
          </a:p>
        </p:txBody>
      </p:sp>
      <p:sp>
        <p:nvSpPr>
          <p:cNvPr id="4" name="Rectangle 3"/>
          <p:cNvSpPr/>
          <p:nvPr/>
        </p:nvSpPr>
        <p:spPr>
          <a:xfrm>
            <a:off x="4905375" y="2783929"/>
            <a:ext cx="3134727"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sp>
        <p:nvSpPr>
          <p:cNvPr id="17" name="DRAM"/>
          <p:cNvSpPr/>
          <p:nvPr/>
        </p:nvSpPr>
        <p:spPr>
          <a:xfrm>
            <a:off x="5016500" y="3053804"/>
            <a:ext cx="2921000" cy="2540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cxnSp>
        <p:nvCxnSpPr>
          <p:cNvPr id="24" name="YArrow"/>
          <p:cNvCxnSpPr>
            <a:stCxn id="26" idx="3"/>
            <a:endCxn id="29" idx="1"/>
          </p:cNvCxnSpPr>
          <p:nvPr/>
        </p:nvCxnSpPr>
        <p:spPr>
          <a:xfrm>
            <a:off x="5524500" y="48000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016501" y="46413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Y</a:t>
            </a:r>
            <a:endParaRPr lang="en-US" sz="20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524500" y="38475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016501" y="36888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X</a:t>
            </a:r>
            <a:endParaRPr lang="en-US" sz="20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5842000" y="495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endParaRPr lang="en-US" sz="28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5842000" y="464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0" name="Row"/>
          <p:cNvSpPr/>
          <p:nvPr/>
        </p:nvSpPr>
        <p:spPr>
          <a:xfrm>
            <a:off x="5842000" y="4323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1" name="Row"/>
          <p:cNvSpPr/>
          <p:nvPr/>
        </p:nvSpPr>
        <p:spPr>
          <a:xfrm>
            <a:off x="5842000" y="4006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2" name="RowX"/>
          <p:cNvSpPr/>
          <p:nvPr/>
        </p:nvSpPr>
        <p:spPr>
          <a:xfrm>
            <a:off x="5842000" y="368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3" name="Row"/>
          <p:cNvSpPr/>
          <p:nvPr/>
        </p:nvSpPr>
        <p:spPr>
          <a:xfrm>
            <a:off x="5842000" y="337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16" name="CPU"/>
          <p:cNvSpPr/>
          <p:nvPr/>
        </p:nvSpPr>
        <p:spPr>
          <a:xfrm>
            <a:off x="1111250" y="3053803"/>
            <a:ext cx="3143250" cy="2540001"/>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5246" defTabSz="761970">
              <a:lnSpc>
                <a:spcPct val="90000"/>
              </a:lnSpc>
            </a:pPr>
            <a:r>
              <a:rPr lang="en-US" sz="2000" u="sng">
                <a:solidFill>
                  <a:prstClr val="white"/>
                </a:solidFill>
                <a:latin typeface="Courier New" panose="02070309020205020404" pitchFamily="49" charset="0"/>
                <a:cs typeface="Courier New" panose="02070309020205020404" pitchFamily="49" charset="0"/>
              </a:rPr>
              <a:t>loop</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mov (</a:t>
            </a:r>
            <a:r>
              <a:rPr lang="en-US" sz="2000" b="1">
                <a:solidFill>
                  <a:srgbClr val="FF0000"/>
                </a:solidFill>
                <a:latin typeface="Courier New" panose="02070309020205020404" pitchFamily="49" charset="0"/>
                <a:cs typeface="Courier New" panose="02070309020205020404" pitchFamily="49" charset="0"/>
              </a:rPr>
              <a:t>X</a:t>
            </a:r>
            <a:r>
              <a:rPr lang="en-US" sz="2000">
                <a:solidFill>
                  <a:prstClr val="white"/>
                </a:solidFill>
                <a:latin typeface="Courier New" panose="02070309020205020404" pitchFamily="49" charset="0"/>
                <a:cs typeface="Courier New" panose="02070309020205020404" pitchFamily="49" charset="0"/>
              </a:rPr>
              <a:t>), %eax</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mov (</a:t>
            </a:r>
            <a:r>
              <a:rPr lang="en-US" sz="2000" b="1">
                <a:solidFill>
                  <a:srgbClr val="FF0000"/>
                </a:solidFill>
                <a:latin typeface="Courier New" panose="02070309020205020404" pitchFamily="49" charset="0"/>
                <a:cs typeface="Courier New" panose="02070309020205020404" pitchFamily="49" charset="0"/>
              </a:rPr>
              <a:t>Y</a:t>
            </a:r>
            <a:r>
              <a:rPr lang="en-US" sz="2000">
                <a:solidFill>
                  <a:prstClr val="white"/>
                </a:solidFill>
                <a:latin typeface="Courier New" panose="02070309020205020404" pitchFamily="49" charset="0"/>
                <a:cs typeface="Courier New" panose="02070309020205020404" pitchFamily="49" charset="0"/>
              </a:rPr>
              <a:t>), %ebx</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clflush (</a:t>
            </a:r>
            <a:r>
              <a:rPr lang="en-US" sz="2000" b="1">
                <a:solidFill>
                  <a:srgbClr val="FF0000"/>
                </a:solidFill>
                <a:latin typeface="Courier New" panose="02070309020205020404" pitchFamily="49" charset="0"/>
                <a:cs typeface="Courier New" panose="02070309020205020404" pitchFamily="49" charset="0"/>
              </a:rPr>
              <a:t>X</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clflush (</a:t>
            </a:r>
            <a:r>
              <a:rPr lang="en-US" sz="2000" b="1">
                <a:solidFill>
                  <a:srgbClr val="FF0000"/>
                </a:solidFill>
                <a:latin typeface="Courier New" panose="02070309020205020404" pitchFamily="49" charset="0"/>
                <a:cs typeface="Courier New" panose="02070309020205020404" pitchFamily="49" charset="0"/>
              </a:rPr>
              <a:t>Y</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mfence</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jmp </a:t>
            </a:r>
            <a:r>
              <a:rPr lang="en-US" sz="2000" u="sng">
                <a:solidFill>
                  <a:prstClr val="white"/>
                </a:solidFill>
                <a:latin typeface="Courier New" panose="02070309020205020404" pitchFamily="49" charset="0"/>
                <a:cs typeface="Courier New" panose="02070309020205020404" pitchFamily="49" charset="0"/>
              </a:rPr>
              <a:t>loop</a:t>
            </a:r>
            <a:endParaRPr lang="en-US" sz="2000">
              <a:solidFill>
                <a:prstClr val="white"/>
              </a:solidFill>
              <a:latin typeface="Courier New" panose="02070309020205020404" pitchFamily="49" charset="0"/>
              <a:cs typeface="Courier New" panose="02070309020205020404" pitchFamily="49" charset="0"/>
            </a:endParaRPr>
          </a:p>
        </p:txBody>
      </p:sp>
      <p:sp>
        <p:nvSpPr>
          <p:cNvPr id="38" name="CachelineY"/>
          <p:cNvSpPr/>
          <p:nvPr/>
        </p:nvSpPr>
        <p:spPr>
          <a:xfrm>
            <a:off x="5842000" y="4640105"/>
            <a:ext cx="889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a:t>
            </a:r>
          </a:p>
        </p:txBody>
      </p:sp>
      <p:sp>
        <p:nvSpPr>
          <p:cNvPr id="34" name="CachelineX"/>
          <p:cNvSpPr/>
          <p:nvPr/>
        </p:nvSpPr>
        <p:spPr>
          <a:xfrm>
            <a:off x="5842000" y="3688803"/>
            <a:ext cx="889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a:t>
            </a:r>
          </a:p>
        </p:txBody>
      </p:sp>
      <p:sp>
        <p:nvSpPr>
          <p:cNvPr id="41" name="Error"/>
          <p:cNvSpPr/>
          <p:nvPr/>
        </p:nvSpPr>
        <p:spPr>
          <a:xfrm>
            <a:off x="5842000" y="4957728"/>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1111</a:t>
            </a:r>
            <a:r>
              <a:rPr lang="en-US" sz="2000" b="1" dirty="0">
                <a:solidFill>
                  <a:srgbClr val="FF0000"/>
                </a:solidFill>
                <a:latin typeface="Courier New" panose="02070309020205020404" pitchFamily="49" charset="0"/>
                <a:cs typeface="Courier New" panose="02070309020205020404" pitchFamily="49" charset="0"/>
              </a:rPr>
              <a:t>0</a:t>
            </a:r>
            <a:endParaRPr lang="en-US" sz="2000" dirty="0">
              <a:solidFill>
                <a:srgbClr val="FF0000"/>
              </a:solidFill>
              <a:latin typeface="Courier New" panose="02070309020205020404" pitchFamily="49" charset="0"/>
              <a:cs typeface="Courier New" panose="02070309020205020404" pitchFamily="49" charset="0"/>
            </a:endParaRPr>
          </a:p>
        </p:txBody>
      </p:sp>
      <p:sp>
        <p:nvSpPr>
          <p:cNvPr id="40" name="Error"/>
          <p:cNvSpPr/>
          <p:nvPr/>
        </p:nvSpPr>
        <p:spPr>
          <a:xfrm>
            <a:off x="5842000" y="4321406"/>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dirty="0">
                <a:solidFill>
                  <a:prstClr val="black"/>
                </a:solidFill>
                <a:latin typeface="Courier New" panose="02070309020205020404" pitchFamily="49" charset="0"/>
                <a:cs typeface="Courier New" panose="02070309020205020404" pitchFamily="49" charset="0"/>
              </a:rPr>
              <a:t>11</a:t>
            </a:r>
            <a:r>
              <a:rPr lang="en-US" sz="2000" b="1" dirty="0">
                <a:solidFill>
                  <a:srgbClr val="FF0000"/>
                </a:solidFill>
                <a:latin typeface="Courier New" panose="02070309020205020404" pitchFamily="49" charset="0"/>
                <a:cs typeface="Courier New" panose="02070309020205020404" pitchFamily="49" charset="0"/>
              </a:rPr>
              <a:t>000</a:t>
            </a:r>
            <a:r>
              <a:rPr lang="en-US" sz="2000" dirty="0">
                <a:solidFill>
                  <a:prstClr val="black"/>
                </a:solidFill>
                <a:latin typeface="Courier New" panose="02070309020205020404" pitchFamily="49" charset="0"/>
                <a:cs typeface="Courier New" panose="02070309020205020404" pitchFamily="49" charset="0"/>
              </a:rPr>
              <a:t>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a:t>
            </a:r>
          </a:p>
        </p:txBody>
      </p:sp>
      <p:sp>
        <p:nvSpPr>
          <p:cNvPr id="37" name="Error"/>
          <p:cNvSpPr/>
          <p:nvPr/>
        </p:nvSpPr>
        <p:spPr>
          <a:xfrm>
            <a:off x="5842000" y="4006716"/>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dirty="0">
                <a:solidFill>
                  <a:prstClr val="black"/>
                </a:solidFill>
                <a:latin typeface="Courier New" panose="02070309020205020404" pitchFamily="49" charset="0"/>
                <a:cs typeface="Courier New" panose="02070309020205020404" pitchFamily="49" charset="0"/>
              </a:rPr>
              <a:t>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a:t>
            </a:r>
          </a:p>
        </p:txBody>
      </p:sp>
      <p:sp>
        <p:nvSpPr>
          <p:cNvPr id="35" name="Error"/>
          <p:cNvSpPr/>
          <p:nvPr/>
        </p:nvSpPr>
        <p:spPr>
          <a:xfrm>
            <a:off x="5842000" y="3371180"/>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b="1" dirty="0">
                <a:solidFill>
                  <a:srgbClr val="FF0000"/>
                </a:solidFill>
                <a:latin typeface="Courier New" panose="02070309020205020404" pitchFamily="49" charset="0"/>
                <a:cs typeface="Courier New" panose="02070309020205020404" pitchFamily="49" charset="0"/>
              </a:rPr>
              <a:t>00</a:t>
            </a:r>
            <a:r>
              <a:rPr lang="en-US" sz="2000" dirty="0">
                <a:solidFill>
                  <a:prstClr val="black"/>
                </a:solidFill>
                <a:latin typeface="Courier New" panose="02070309020205020404" pitchFamily="49" charset="0"/>
                <a:cs typeface="Courier New" panose="02070309020205020404" pitchFamily="49" charset="0"/>
              </a:rPr>
              <a:t>111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a:t>
            </a:r>
          </a:p>
        </p:txBody>
      </p:sp>
    </p:spTree>
    <p:extLst>
      <p:ext uri="{BB962C8B-B14F-4D97-AF65-F5344CB8AC3E}">
        <p14:creationId xmlns:p14="http://schemas.microsoft.com/office/powerpoint/2010/main" val="248048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mph" presetSubtype="2" fill="hold" nodeType="clickEffect">
                                  <p:stCondLst>
                                    <p:cond delay="0"/>
                                  </p:stCondLst>
                                  <p:childTnLst>
                                    <p:animClr clrSpc="rgb" dir="cw">
                                      <p:cBhvr>
                                        <p:cTn id="13" dur="10" fill="hold"/>
                                        <p:tgtEl>
                                          <p:spTgt spid="32"/>
                                        </p:tgtEl>
                                        <p:attrNameLst>
                                          <p:attrName>fillcolor</p:attrName>
                                        </p:attrNameLst>
                                      </p:cBhvr>
                                      <p:to>
                                        <a:srgbClr val="FF8181"/>
                                      </p:to>
                                    </p:animClr>
                                    <p:set>
                                      <p:cBhvr>
                                        <p:cTn id="14" dur="10" fill="hold"/>
                                        <p:tgtEl>
                                          <p:spTgt spid="32"/>
                                        </p:tgtEl>
                                        <p:attrNameLst>
                                          <p:attrName>fill.type</p:attrName>
                                        </p:attrNameLst>
                                      </p:cBhvr>
                                      <p:to>
                                        <p:strVal val="solid"/>
                                      </p:to>
                                    </p:set>
                                    <p:set>
                                      <p:cBhvr>
                                        <p:cTn id="15" dur="10" fill="hold"/>
                                        <p:tgtEl>
                                          <p:spTgt spid="32"/>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4"/>
                                        </p:tgtEl>
                                        <p:attrNameLst>
                                          <p:attrName>style.visibility</p:attrName>
                                        </p:attrNameLst>
                                      </p:cBhvr>
                                      <p:to>
                                        <p:strVal val="visible"/>
                                      </p:to>
                                    </p:set>
                                  </p:childTnLst>
                                </p:cTn>
                              </p:par>
                              <p:par>
                                <p:cTn id="20" presetID="42" presetClass="path" presetSubtype="0" accel="75000" decel="25000" fill="hold" grpId="0" nodeType="withEffect">
                                  <p:stCondLst>
                                    <p:cond delay="500"/>
                                  </p:stCondLst>
                                  <p:childTnLst>
                                    <p:animMotion origin="layout" path="M 1.11022E-16 0.00208 L -0.26667 -0.03218 " pathEditMode="relative" rAng="0" ptsTypes="AA">
                                      <p:cBhvr>
                                        <p:cTn id="21" dur="1250" fill="hold"/>
                                        <p:tgtEl>
                                          <p:spTgt spid="34"/>
                                        </p:tgtEl>
                                        <p:attrNameLst>
                                          <p:attrName>ppt_x</p:attrName>
                                          <p:attrName>ppt_y</p:attrName>
                                        </p:attrNameLst>
                                      </p:cBhvr>
                                      <p:rCtr x="-13333" y="-1713"/>
                                    </p:animMotion>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10" fill="hold"/>
                                        <p:tgtEl>
                                          <p:spTgt spid="32"/>
                                        </p:tgtEl>
                                        <p:attrNameLst>
                                          <p:attrName>fillcolor</p:attrName>
                                        </p:attrNameLst>
                                      </p:cBhvr>
                                      <p:to>
                                        <a:srgbClr val="FFFFFF"/>
                                      </p:to>
                                    </p:animClr>
                                    <p:set>
                                      <p:cBhvr>
                                        <p:cTn id="26" dur="10" fill="hold"/>
                                        <p:tgtEl>
                                          <p:spTgt spid="32"/>
                                        </p:tgtEl>
                                        <p:attrNameLst>
                                          <p:attrName>fill.type</p:attrName>
                                        </p:attrNameLst>
                                      </p:cBhvr>
                                      <p:to>
                                        <p:strVal val="solid"/>
                                      </p:to>
                                    </p:set>
                                    <p:set>
                                      <p:cBhvr>
                                        <p:cTn id="27" dur="1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 fill="hold"/>
                                        <p:tgtEl>
                                          <p:spTgt spid="29"/>
                                        </p:tgtEl>
                                        <p:attrNameLst>
                                          <p:attrName>fillcolor</p:attrName>
                                        </p:attrNameLst>
                                      </p:cBhvr>
                                      <p:to>
                                        <a:srgbClr val="FF8181"/>
                                      </p:to>
                                    </p:animClr>
                                    <p:set>
                                      <p:cBhvr>
                                        <p:cTn id="30" dur="10" fill="hold"/>
                                        <p:tgtEl>
                                          <p:spTgt spid="29"/>
                                        </p:tgtEl>
                                        <p:attrNameLst>
                                          <p:attrName>fill.type</p:attrName>
                                        </p:attrNameLst>
                                      </p:cBhvr>
                                      <p:to>
                                        <p:strVal val="solid"/>
                                      </p:to>
                                    </p:set>
                                    <p:set>
                                      <p:cBhvr>
                                        <p:cTn id="31" dur="10" fill="hold"/>
                                        <p:tgtEl>
                                          <p:spTgt spid="29"/>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42" presetClass="path" presetSubtype="0" accel="75000" decel="25000" fill="hold" grpId="0" nodeType="withEffect">
                                  <p:stCondLst>
                                    <p:cond delay="500"/>
                                  </p:stCondLst>
                                  <p:childTnLst>
                                    <p:animMotion origin="layout" path="M 1.11022E-16 -2.96296E-6 L -0.26667 -0.14282 " pathEditMode="relative" rAng="0" ptsTypes="AA">
                                      <p:cBhvr>
                                        <p:cTn id="37" dur="1250" fill="hold"/>
                                        <p:tgtEl>
                                          <p:spTgt spid="38"/>
                                        </p:tgtEl>
                                        <p:attrNameLst>
                                          <p:attrName>ppt_x</p:attrName>
                                          <p:attrName>ppt_y</p:attrName>
                                        </p:attrNameLst>
                                      </p:cBhvr>
                                      <p:rCtr x="-13333" y="-7153"/>
                                    </p:animMotion>
                                  </p:childTnLst>
                                </p:cTn>
                              </p:par>
                            </p:childTnLst>
                          </p:cTn>
                        </p:par>
                      </p:childTnLst>
                    </p:cTn>
                  </p:par>
                  <p:par>
                    <p:cTn id="38" fill="hold">
                      <p:stCondLst>
                        <p:cond delay="indefinite"/>
                      </p:stCondLst>
                      <p:childTnLst>
                        <p:par>
                          <p:cTn id="39" fill="hold">
                            <p:stCondLst>
                              <p:cond delay="0"/>
                            </p:stCondLst>
                            <p:childTnLst>
                              <p:par>
                                <p:cTn id="40" presetID="2" presetClass="exit" presetSubtype="4" accel="75000" fill="hold" grpId="2" nodeType="clickEffect">
                                  <p:stCondLst>
                                    <p:cond delay="0"/>
                                  </p:stCondLst>
                                  <p:childTnLst>
                                    <p:anim calcmode="lin" valueType="num">
                                      <p:cBhvr additive="base">
                                        <p:cTn id="41" dur="1000"/>
                                        <p:tgtEl>
                                          <p:spTgt spid="34"/>
                                        </p:tgtEl>
                                        <p:attrNameLst>
                                          <p:attrName>ppt_x</p:attrName>
                                        </p:attrNameLst>
                                      </p:cBhvr>
                                      <p:tavLst>
                                        <p:tav tm="0">
                                          <p:val>
                                            <p:strVal val="ppt_x"/>
                                          </p:val>
                                        </p:tav>
                                        <p:tav tm="100000">
                                          <p:val>
                                            <p:strVal val="ppt_x"/>
                                          </p:val>
                                        </p:tav>
                                      </p:tavLst>
                                    </p:anim>
                                    <p:anim calcmode="lin" valueType="num">
                                      <p:cBhvr additive="base">
                                        <p:cTn id="42" dur="1000"/>
                                        <p:tgtEl>
                                          <p:spTgt spid="34"/>
                                        </p:tgtEl>
                                        <p:attrNameLst>
                                          <p:attrName>ppt_y</p:attrName>
                                        </p:attrNameLst>
                                      </p:cBhvr>
                                      <p:tavLst>
                                        <p:tav tm="0">
                                          <p:val>
                                            <p:strVal val="ppt_y"/>
                                          </p:val>
                                        </p:tav>
                                        <p:tav tm="100000">
                                          <p:val>
                                            <p:strVal val="1+ppt_h/2"/>
                                          </p:val>
                                        </p:tav>
                                      </p:tavLst>
                                    </p:anim>
                                    <p:set>
                                      <p:cBhvr>
                                        <p:cTn id="43" dur="1" fill="hold">
                                          <p:stCondLst>
                                            <p:cond delay="999"/>
                                          </p:stCondLst>
                                        </p:cTn>
                                        <p:tgtEl>
                                          <p:spTgt spid="34"/>
                                        </p:tgtEl>
                                        <p:attrNameLst>
                                          <p:attrName>style.visibility</p:attrName>
                                        </p:attrNameLst>
                                      </p:cBhvr>
                                      <p:to>
                                        <p:strVal val="hidden"/>
                                      </p:to>
                                    </p:set>
                                  </p:childTnLst>
                                </p:cTn>
                              </p:par>
                              <p:par>
                                <p:cTn id="44" presetID="2" presetClass="exit" presetSubtype="4" accel="75000" fill="hold" grpId="2" nodeType="withEffect">
                                  <p:stCondLst>
                                    <p:cond delay="0"/>
                                  </p:stCondLst>
                                  <p:childTnLst>
                                    <p:anim calcmode="lin" valueType="num">
                                      <p:cBhvr additive="base">
                                        <p:cTn id="45" dur="1000"/>
                                        <p:tgtEl>
                                          <p:spTgt spid="38"/>
                                        </p:tgtEl>
                                        <p:attrNameLst>
                                          <p:attrName>ppt_x</p:attrName>
                                        </p:attrNameLst>
                                      </p:cBhvr>
                                      <p:tavLst>
                                        <p:tav tm="0">
                                          <p:val>
                                            <p:strVal val="ppt_x"/>
                                          </p:val>
                                        </p:tav>
                                        <p:tav tm="100000">
                                          <p:val>
                                            <p:strVal val="ppt_x"/>
                                          </p:val>
                                        </p:tav>
                                      </p:tavLst>
                                    </p:anim>
                                    <p:anim calcmode="lin" valueType="num">
                                      <p:cBhvr additive="base">
                                        <p:cTn id="46" dur="1000"/>
                                        <p:tgtEl>
                                          <p:spTgt spid="38"/>
                                        </p:tgtEl>
                                        <p:attrNameLst>
                                          <p:attrName>ppt_y</p:attrName>
                                        </p:attrNameLst>
                                      </p:cBhvr>
                                      <p:tavLst>
                                        <p:tav tm="0">
                                          <p:val>
                                            <p:strVal val="ppt_y"/>
                                          </p:val>
                                        </p:tav>
                                        <p:tav tm="100000">
                                          <p:val>
                                            <p:strVal val="1+ppt_h/2"/>
                                          </p:val>
                                        </p:tav>
                                      </p:tavLst>
                                    </p:anim>
                                    <p:set>
                                      <p:cBhvr>
                                        <p:cTn id="47" dur="1" fill="hold">
                                          <p:stCondLst>
                                            <p:cond delay="999"/>
                                          </p:stCondLst>
                                        </p:cTn>
                                        <p:tgtEl>
                                          <p:spTgt spid="3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10" fill="hold"/>
                                        <p:tgtEl>
                                          <p:spTgt spid="32"/>
                                        </p:tgtEl>
                                        <p:attrNameLst>
                                          <p:attrName>fillcolor</p:attrName>
                                        </p:attrNameLst>
                                      </p:cBhvr>
                                      <p:to>
                                        <a:srgbClr val="FF8181"/>
                                      </p:to>
                                    </p:animClr>
                                    <p:set>
                                      <p:cBhvr>
                                        <p:cTn id="52" dur="10" fill="hold"/>
                                        <p:tgtEl>
                                          <p:spTgt spid="32"/>
                                        </p:tgtEl>
                                        <p:attrNameLst>
                                          <p:attrName>fill.type</p:attrName>
                                        </p:attrNameLst>
                                      </p:cBhvr>
                                      <p:to>
                                        <p:strVal val="solid"/>
                                      </p:to>
                                    </p:set>
                                    <p:set>
                                      <p:cBhvr>
                                        <p:cTn id="53" dur="10" fill="hold"/>
                                        <p:tgtEl>
                                          <p:spTgt spid="32"/>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10" fill="hold"/>
                                        <p:tgtEl>
                                          <p:spTgt spid="29"/>
                                        </p:tgtEl>
                                        <p:attrNameLst>
                                          <p:attrName>fillcolor</p:attrName>
                                        </p:attrNameLst>
                                      </p:cBhvr>
                                      <p:to>
                                        <a:srgbClr val="FFFFFF"/>
                                      </p:to>
                                    </p:animClr>
                                    <p:set>
                                      <p:cBhvr>
                                        <p:cTn id="56" dur="10" fill="hold"/>
                                        <p:tgtEl>
                                          <p:spTgt spid="29"/>
                                        </p:tgtEl>
                                        <p:attrNameLst>
                                          <p:attrName>fill.type</p:attrName>
                                        </p:attrNameLst>
                                      </p:cBhvr>
                                      <p:to>
                                        <p:strVal val="solid"/>
                                      </p:to>
                                    </p:set>
                                    <p:set>
                                      <p:cBhvr>
                                        <p:cTn id="57" dur="10" fill="hold"/>
                                        <p:tgtEl>
                                          <p:spTgt spid="29"/>
                                        </p:tgtEl>
                                        <p:attrNameLst>
                                          <p:attrName>fill.on</p:attrName>
                                        </p:attrNameLst>
                                      </p:cBhvr>
                                      <p:to>
                                        <p:strVal val="true"/>
                                      </p:to>
                                    </p:set>
                                  </p:childTnLst>
                                </p:cTn>
                              </p:par>
                              <p:par>
                                <p:cTn id="58" presetID="1" presetClass="emph" presetSubtype="2" fill="hold" nodeType="withEffect">
                                  <p:stCondLst>
                                    <p:cond delay="500"/>
                                  </p:stCondLst>
                                  <p:childTnLst>
                                    <p:animClr clrSpc="rgb" dir="cw">
                                      <p:cBhvr>
                                        <p:cTn id="59" dur="10" fill="hold"/>
                                        <p:tgtEl>
                                          <p:spTgt spid="32"/>
                                        </p:tgtEl>
                                        <p:attrNameLst>
                                          <p:attrName>fillcolor</p:attrName>
                                        </p:attrNameLst>
                                      </p:cBhvr>
                                      <p:to>
                                        <a:srgbClr val="FFFFFF"/>
                                      </p:to>
                                    </p:animClr>
                                    <p:set>
                                      <p:cBhvr>
                                        <p:cTn id="60" dur="10" fill="hold"/>
                                        <p:tgtEl>
                                          <p:spTgt spid="32"/>
                                        </p:tgtEl>
                                        <p:attrNameLst>
                                          <p:attrName>fill.type</p:attrName>
                                        </p:attrNameLst>
                                      </p:cBhvr>
                                      <p:to>
                                        <p:strVal val="solid"/>
                                      </p:to>
                                    </p:set>
                                    <p:set>
                                      <p:cBhvr>
                                        <p:cTn id="61" dur="10" fill="hold"/>
                                        <p:tgtEl>
                                          <p:spTgt spid="32"/>
                                        </p:tgtEl>
                                        <p:attrNameLst>
                                          <p:attrName>fill.on</p:attrName>
                                        </p:attrNameLst>
                                      </p:cBhvr>
                                      <p:to>
                                        <p:strVal val="true"/>
                                      </p:to>
                                    </p:set>
                                  </p:childTnLst>
                                </p:cTn>
                              </p:par>
                              <p:par>
                                <p:cTn id="62" presetID="1" presetClass="emph" presetSubtype="2" fill="hold" nodeType="withEffect">
                                  <p:stCondLst>
                                    <p:cond delay="500"/>
                                  </p:stCondLst>
                                  <p:childTnLst>
                                    <p:animClr clrSpc="rgb" dir="cw">
                                      <p:cBhvr>
                                        <p:cTn id="63" dur="10" fill="hold"/>
                                        <p:tgtEl>
                                          <p:spTgt spid="29"/>
                                        </p:tgtEl>
                                        <p:attrNameLst>
                                          <p:attrName>fillcolor</p:attrName>
                                        </p:attrNameLst>
                                      </p:cBhvr>
                                      <p:to>
                                        <a:srgbClr val="FF8181"/>
                                      </p:to>
                                    </p:animClr>
                                    <p:set>
                                      <p:cBhvr>
                                        <p:cTn id="64" dur="10" fill="hold"/>
                                        <p:tgtEl>
                                          <p:spTgt spid="29"/>
                                        </p:tgtEl>
                                        <p:attrNameLst>
                                          <p:attrName>fill.type</p:attrName>
                                        </p:attrNameLst>
                                      </p:cBhvr>
                                      <p:to>
                                        <p:strVal val="solid"/>
                                      </p:to>
                                    </p:set>
                                    <p:set>
                                      <p:cBhvr>
                                        <p:cTn id="65" dur="10" fill="hold"/>
                                        <p:tgtEl>
                                          <p:spTgt spid="29"/>
                                        </p:tgtEl>
                                        <p:attrNameLst>
                                          <p:attrName>fill.on</p:attrName>
                                        </p:attrNameLst>
                                      </p:cBhvr>
                                      <p:to>
                                        <p:strVal val="true"/>
                                      </p:to>
                                    </p:set>
                                  </p:childTnLst>
                                </p:cTn>
                              </p:par>
                              <p:par>
                                <p:cTn id="66" presetID="1" presetClass="emph" presetSubtype="2" fill="hold" nodeType="withEffect">
                                  <p:stCondLst>
                                    <p:cond delay="1000"/>
                                  </p:stCondLst>
                                  <p:childTnLst>
                                    <p:animClr clrSpc="rgb" dir="cw">
                                      <p:cBhvr>
                                        <p:cTn id="67" dur="10" fill="hold"/>
                                        <p:tgtEl>
                                          <p:spTgt spid="32"/>
                                        </p:tgtEl>
                                        <p:attrNameLst>
                                          <p:attrName>fillcolor</p:attrName>
                                        </p:attrNameLst>
                                      </p:cBhvr>
                                      <p:to>
                                        <a:srgbClr val="FF8181"/>
                                      </p:to>
                                    </p:animClr>
                                    <p:set>
                                      <p:cBhvr>
                                        <p:cTn id="68" dur="10" fill="hold"/>
                                        <p:tgtEl>
                                          <p:spTgt spid="32"/>
                                        </p:tgtEl>
                                        <p:attrNameLst>
                                          <p:attrName>fill.type</p:attrName>
                                        </p:attrNameLst>
                                      </p:cBhvr>
                                      <p:to>
                                        <p:strVal val="solid"/>
                                      </p:to>
                                    </p:set>
                                    <p:set>
                                      <p:cBhvr>
                                        <p:cTn id="69" dur="10" fill="hold"/>
                                        <p:tgtEl>
                                          <p:spTgt spid="32"/>
                                        </p:tgtEl>
                                        <p:attrNameLst>
                                          <p:attrName>fill.on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29"/>
                                        </p:tgtEl>
                                        <p:attrNameLst>
                                          <p:attrName>fillcolor</p:attrName>
                                        </p:attrNameLst>
                                      </p:cBhvr>
                                      <p:to>
                                        <a:srgbClr val="FFFFFF"/>
                                      </p:to>
                                    </p:animClr>
                                    <p:set>
                                      <p:cBhvr>
                                        <p:cTn id="72" dur="10" fill="hold"/>
                                        <p:tgtEl>
                                          <p:spTgt spid="29"/>
                                        </p:tgtEl>
                                        <p:attrNameLst>
                                          <p:attrName>fill.type</p:attrName>
                                        </p:attrNameLst>
                                      </p:cBhvr>
                                      <p:to>
                                        <p:strVal val="solid"/>
                                      </p:to>
                                    </p:set>
                                    <p:set>
                                      <p:cBhvr>
                                        <p:cTn id="73" dur="10" fill="hold"/>
                                        <p:tgtEl>
                                          <p:spTgt spid="29"/>
                                        </p:tgtEl>
                                        <p:attrNameLst>
                                          <p:attrName>fill.on</p:attrName>
                                        </p:attrNameLst>
                                      </p:cBhvr>
                                      <p:to>
                                        <p:strVal val="true"/>
                                      </p:to>
                                    </p:set>
                                  </p:childTnLst>
                                </p:cTn>
                              </p:par>
                              <p:par>
                                <p:cTn id="74" presetID="1" presetClass="emph" presetSubtype="2" fill="hold" nodeType="withEffect">
                                  <p:stCondLst>
                                    <p:cond delay="1500"/>
                                  </p:stCondLst>
                                  <p:childTnLst>
                                    <p:animClr clrSpc="rgb" dir="cw">
                                      <p:cBhvr>
                                        <p:cTn id="75" dur="10" fill="hold"/>
                                        <p:tgtEl>
                                          <p:spTgt spid="32"/>
                                        </p:tgtEl>
                                        <p:attrNameLst>
                                          <p:attrName>fillcolor</p:attrName>
                                        </p:attrNameLst>
                                      </p:cBhvr>
                                      <p:to>
                                        <a:srgbClr val="FFFFFF"/>
                                      </p:to>
                                    </p:animClr>
                                    <p:set>
                                      <p:cBhvr>
                                        <p:cTn id="76" dur="10" fill="hold"/>
                                        <p:tgtEl>
                                          <p:spTgt spid="32"/>
                                        </p:tgtEl>
                                        <p:attrNameLst>
                                          <p:attrName>fill.type</p:attrName>
                                        </p:attrNameLst>
                                      </p:cBhvr>
                                      <p:to>
                                        <p:strVal val="solid"/>
                                      </p:to>
                                    </p:set>
                                    <p:set>
                                      <p:cBhvr>
                                        <p:cTn id="77" dur="10" fill="hold"/>
                                        <p:tgtEl>
                                          <p:spTgt spid="32"/>
                                        </p:tgtEl>
                                        <p:attrNameLst>
                                          <p:attrName>fill.on</p:attrName>
                                        </p:attrNameLst>
                                      </p:cBhvr>
                                      <p:to>
                                        <p:strVal val="true"/>
                                      </p:to>
                                    </p:set>
                                  </p:childTnLst>
                                </p:cTn>
                              </p:par>
                              <p:par>
                                <p:cTn id="78" presetID="1" presetClass="emph" presetSubtype="2" fill="hold" nodeType="withEffect">
                                  <p:stCondLst>
                                    <p:cond delay="1500"/>
                                  </p:stCondLst>
                                  <p:childTnLst>
                                    <p:animClr clrSpc="rgb" dir="cw">
                                      <p:cBhvr>
                                        <p:cTn id="79" dur="10" fill="hold"/>
                                        <p:tgtEl>
                                          <p:spTgt spid="29"/>
                                        </p:tgtEl>
                                        <p:attrNameLst>
                                          <p:attrName>fillcolor</p:attrName>
                                        </p:attrNameLst>
                                      </p:cBhvr>
                                      <p:to>
                                        <a:srgbClr val="FF8181"/>
                                      </p:to>
                                    </p:animClr>
                                    <p:set>
                                      <p:cBhvr>
                                        <p:cTn id="80" dur="10" fill="hold"/>
                                        <p:tgtEl>
                                          <p:spTgt spid="29"/>
                                        </p:tgtEl>
                                        <p:attrNameLst>
                                          <p:attrName>fill.type</p:attrName>
                                        </p:attrNameLst>
                                      </p:cBhvr>
                                      <p:to>
                                        <p:strVal val="solid"/>
                                      </p:to>
                                    </p:set>
                                    <p:set>
                                      <p:cBhvr>
                                        <p:cTn id="81" dur="10" fill="hold"/>
                                        <p:tgtEl>
                                          <p:spTgt spid="29"/>
                                        </p:tgtEl>
                                        <p:attrNameLst>
                                          <p:attrName>fill.on</p:attrName>
                                        </p:attrNameLst>
                                      </p:cBhvr>
                                      <p:to>
                                        <p:strVal val="true"/>
                                      </p:to>
                                    </p:set>
                                  </p:childTnLst>
                                </p:cTn>
                              </p:par>
                              <p:par>
                                <p:cTn id="82" presetID="1" presetClass="emph" presetSubtype="2" fill="hold" nodeType="withEffect">
                                  <p:stCondLst>
                                    <p:cond delay="200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par>
                                <p:cTn id="86" presetID="1" presetClass="emph" presetSubtype="2" fill="hold" nodeType="withEffect">
                                  <p:stCondLst>
                                    <p:cond delay="2000"/>
                                  </p:stCondLst>
                                  <p:childTnLst>
                                    <p:animClr clrSpc="rgb" dir="cw">
                                      <p:cBhvr>
                                        <p:cTn id="87" dur="10" fill="hold"/>
                                        <p:tgtEl>
                                          <p:spTgt spid="29"/>
                                        </p:tgtEl>
                                        <p:attrNameLst>
                                          <p:attrName>fillcolor</p:attrName>
                                        </p:attrNameLst>
                                      </p:cBhvr>
                                      <p:to>
                                        <a:srgbClr val="FFFFFF"/>
                                      </p:to>
                                    </p:animClr>
                                    <p:set>
                                      <p:cBhvr>
                                        <p:cTn id="88" dur="10" fill="hold"/>
                                        <p:tgtEl>
                                          <p:spTgt spid="29"/>
                                        </p:tgtEl>
                                        <p:attrNameLst>
                                          <p:attrName>fill.type</p:attrName>
                                        </p:attrNameLst>
                                      </p:cBhvr>
                                      <p:to>
                                        <p:strVal val="solid"/>
                                      </p:to>
                                    </p:set>
                                    <p:set>
                                      <p:cBhvr>
                                        <p:cTn id="89" dur="10" fill="hold"/>
                                        <p:tgtEl>
                                          <p:spTgt spid="29"/>
                                        </p:tgtEl>
                                        <p:attrNameLst>
                                          <p:attrName>fill.on</p:attrName>
                                        </p:attrNameLst>
                                      </p:cBhvr>
                                      <p:to>
                                        <p:strVal val="true"/>
                                      </p:to>
                                    </p:set>
                                  </p:childTnLst>
                                </p:cTn>
                              </p:par>
                              <p:par>
                                <p:cTn id="90" presetID="1" presetClass="emph" presetSubtype="2" fill="hold" nodeType="withEffect">
                                  <p:stCondLst>
                                    <p:cond delay="2500"/>
                                  </p:stCondLst>
                                  <p:childTnLst>
                                    <p:animClr clrSpc="rgb" dir="cw">
                                      <p:cBhvr>
                                        <p:cTn id="91" dur="10" fill="hold"/>
                                        <p:tgtEl>
                                          <p:spTgt spid="32"/>
                                        </p:tgtEl>
                                        <p:attrNameLst>
                                          <p:attrName>fillcolor</p:attrName>
                                        </p:attrNameLst>
                                      </p:cBhvr>
                                      <p:to>
                                        <a:srgbClr val="FFFFFF"/>
                                      </p:to>
                                    </p:animClr>
                                    <p:set>
                                      <p:cBhvr>
                                        <p:cTn id="92" dur="10" fill="hold"/>
                                        <p:tgtEl>
                                          <p:spTgt spid="32"/>
                                        </p:tgtEl>
                                        <p:attrNameLst>
                                          <p:attrName>fill.type</p:attrName>
                                        </p:attrNameLst>
                                      </p:cBhvr>
                                      <p:to>
                                        <p:strVal val="solid"/>
                                      </p:to>
                                    </p:set>
                                    <p:set>
                                      <p:cBhvr>
                                        <p:cTn id="93" dur="10" fill="hold"/>
                                        <p:tgtEl>
                                          <p:spTgt spid="32"/>
                                        </p:tgtEl>
                                        <p:attrNameLst>
                                          <p:attrName>fill.on</p:attrName>
                                        </p:attrNameLst>
                                      </p:cBhvr>
                                      <p:to>
                                        <p:strVal val="true"/>
                                      </p:to>
                                    </p:set>
                                  </p:childTnLst>
                                </p:cTn>
                              </p:par>
                              <p:par>
                                <p:cTn id="94" presetID="1" presetClass="emph" presetSubtype="2" fill="hold" nodeType="withEffect">
                                  <p:stCondLst>
                                    <p:cond delay="2500"/>
                                  </p:stCondLst>
                                  <p:childTnLst>
                                    <p:animClr clrSpc="rgb" dir="cw">
                                      <p:cBhvr>
                                        <p:cTn id="95" dur="10" fill="hold"/>
                                        <p:tgtEl>
                                          <p:spTgt spid="29"/>
                                        </p:tgtEl>
                                        <p:attrNameLst>
                                          <p:attrName>fillcolor</p:attrName>
                                        </p:attrNameLst>
                                      </p:cBhvr>
                                      <p:to>
                                        <a:srgbClr val="FF8181"/>
                                      </p:to>
                                    </p:animClr>
                                    <p:set>
                                      <p:cBhvr>
                                        <p:cTn id="96" dur="10" fill="hold"/>
                                        <p:tgtEl>
                                          <p:spTgt spid="29"/>
                                        </p:tgtEl>
                                        <p:attrNameLst>
                                          <p:attrName>fill.type</p:attrName>
                                        </p:attrNameLst>
                                      </p:cBhvr>
                                      <p:to>
                                        <p:strVal val="solid"/>
                                      </p:to>
                                    </p:set>
                                    <p:set>
                                      <p:cBhvr>
                                        <p:cTn id="97" dur="10" fill="hold"/>
                                        <p:tgtEl>
                                          <p:spTgt spid="29"/>
                                        </p:tgtEl>
                                        <p:attrNameLst>
                                          <p:attrName>fill.on</p:attrName>
                                        </p:attrNameLst>
                                      </p:cBhvr>
                                      <p:to>
                                        <p:strVal val="true"/>
                                      </p:to>
                                    </p:set>
                                  </p:childTnLst>
                                </p:cTn>
                              </p:par>
                              <p:par>
                                <p:cTn id="98" presetID="1" presetClass="emph" presetSubtype="2" fill="hold" nodeType="withEffect">
                                  <p:stCondLst>
                                    <p:cond delay="3000"/>
                                  </p:stCondLst>
                                  <p:childTnLst>
                                    <p:animClr clrSpc="rgb" dir="cw">
                                      <p:cBhvr>
                                        <p:cTn id="99" dur="10" fill="hold"/>
                                        <p:tgtEl>
                                          <p:spTgt spid="29"/>
                                        </p:tgtEl>
                                        <p:attrNameLst>
                                          <p:attrName>fillcolor</p:attrName>
                                        </p:attrNameLst>
                                      </p:cBhvr>
                                      <p:to>
                                        <a:srgbClr val="FFFFFF"/>
                                      </p:to>
                                    </p:animClr>
                                    <p:set>
                                      <p:cBhvr>
                                        <p:cTn id="100" dur="10" fill="hold"/>
                                        <p:tgtEl>
                                          <p:spTgt spid="29"/>
                                        </p:tgtEl>
                                        <p:attrNameLst>
                                          <p:attrName>fill.type</p:attrName>
                                        </p:attrNameLst>
                                      </p:cBhvr>
                                      <p:to>
                                        <p:strVal val="solid"/>
                                      </p:to>
                                    </p:set>
                                    <p:set>
                                      <p:cBhvr>
                                        <p:cTn id="101" dur="10" fill="hold"/>
                                        <p:tgtEl>
                                          <p:spTgt spid="29"/>
                                        </p:tgtEl>
                                        <p:attrNameLst>
                                          <p:attrName>fill.on</p:attrName>
                                        </p:attrNameLst>
                                      </p:cBhvr>
                                      <p:to>
                                        <p:strVal val="true"/>
                                      </p:to>
                                    </p:set>
                                  </p:childTnLst>
                                </p:cTn>
                              </p:par>
                            </p:childTnLst>
                          </p:cTn>
                        </p:par>
                        <p:par>
                          <p:cTn id="102" fill="hold">
                            <p:stCondLst>
                              <p:cond delay="3010"/>
                            </p:stCondLst>
                            <p:childTnLst>
                              <p:par>
                                <p:cTn id="103" presetID="10" presetClass="entr" presetSubtype="0"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8" grpId="0" animBg="1"/>
      <p:bldP spid="38" grpId="1" animBg="1"/>
      <p:bldP spid="38" grpId="2" animBg="1"/>
      <p:bldP spid="34" grpId="0" animBg="1"/>
      <p:bldP spid="34" grpId="1" animBg="1"/>
      <p:bldP spid="34" grpId="2" animBg="1"/>
      <p:bldP spid="41" grpId="0" animBg="1"/>
      <p:bldP spid="40" grpId="0" animBg="1"/>
      <p:bldP spid="37" grpId="0" animBg="1"/>
      <p:bldP spid="3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912756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76202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4000" fill="remove" nodeType="withEffect">
                                  <p:stCondLst>
                                    <p:cond delay="0"/>
                                  </p:stCondLst>
                                  <p:childTnLst>
                                    <p:animClr clrSpc="rgb" dir="cw">
                                      <p:cBhvr>
                                        <p:cTn id="6" dur="500" fill="hold"/>
                                        <p:tgtEl>
                                          <p:spTgt spid="18"/>
                                        </p:tgtEl>
                                        <p:attrNameLst>
                                          <p:attrName>fillcolor</p:attrName>
                                        </p:attrNameLst>
                                      </p:cBhvr>
                                      <p:to>
                                        <a:srgbClr val="8EFA00"/>
                                      </p:to>
                                    </p:animClr>
                                    <p:set>
                                      <p:cBhvr>
                                        <p:cTn id="7" dur="500" fill="hold"/>
                                        <p:tgtEl>
                                          <p:spTgt spid="18"/>
                                        </p:tgtEl>
                                        <p:attrNameLst>
                                          <p:attrName>fill.type</p:attrName>
                                        </p:attrNameLst>
                                      </p:cBhvr>
                                      <p:to>
                                        <p:strVal val="solid"/>
                                      </p:to>
                                    </p:set>
                                    <p:set>
                                      <p:cBhvr>
                                        <p:cTn id="8" dur="500" fill="hold"/>
                                        <p:tgtEl>
                                          <p:spTgt spid="18"/>
                                        </p:tgtEl>
                                        <p:attrNameLst>
                                          <p:attrName>fill.on</p:attrName>
                                        </p:attrNameLst>
                                      </p:cBhvr>
                                      <p:to>
                                        <p:strVal val="true"/>
                                      </p:to>
                                    </p:set>
                                  </p:childTnLst>
                                </p:cTn>
                              </p:par>
                              <p:par>
                                <p:cTn id="9" presetID="1" presetClass="emph" presetSubtype="2" repeatCount="4000" fill="remove" nodeType="withEffect">
                                  <p:stCondLst>
                                    <p:cond delay="0"/>
                                  </p:stCondLst>
                                  <p:childTnLst>
                                    <p:animClr clrSpc="rgb" dir="cw">
                                      <p:cBhvr>
                                        <p:cTn id="10" dur="500" fill="hold"/>
                                        <p:tgtEl>
                                          <p:spTgt spid="30"/>
                                        </p:tgtEl>
                                        <p:attrNameLst>
                                          <p:attrName>fillcolor</p:attrName>
                                        </p:attrNameLst>
                                      </p:cBhvr>
                                      <p:to>
                                        <a:srgbClr val="8EFA00"/>
                                      </p:to>
                                    </p:animClr>
                                    <p:set>
                                      <p:cBhvr>
                                        <p:cTn id="11" dur="500" fill="hold"/>
                                        <p:tgtEl>
                                          <p:spTgt spid="30"/>
                                        </p:tgtEl>
                                        <p:attrNameLst>
                                          <p:attrName>fill.type</p:attrName>
                                        </p:attrNameLst>
                                      </p:cBhvr>
                                      <p:to>
                                        <p:strVal val="solid"/>
                                      </p:to>
                                    </p:set>
                                    <p:set>
                                      <p:cBhvr>
                                        <p:cTn id="12" dur="500" fill="hold"/>
                                        <p:tgtEl>
                                          <p:spTgt spid="30"/>
                                        </p:tgtEl>
                                        <p:attrNameLst>
                                          <p:attrName>fill.on</p:attrName>
                                        </p:attrNameLst>
                                      </p:cBhvr>
                                      <p:to>
                                        <p:strVal val="true"/>
                                      </p:to>
                                    </p:set>
                                  </p:childTnLst>
                                </p:cTn>
                              </p:par>
                              <p:par>
                                <p:cTn id="13" presetID="1" presetClass="emph" presetSubtype="2" repeatCount="4000" fill="remove" nodeType="withEffect">
                                  <p:stCondLst>
                                    <p:cond delay="0"/>
                                  </p:stCondLst>
                                  <p:childTnLst>
                                    <p:animClr clrSpc="rgb" dir="cw">
                                      <p:cBhvr>
                                        <p:cTn id="14" dur="500" fill="hold"/>
                                        <p:tgtEl>
                                          <p:spTgt spid="31"/>
                                        </p:tgtEl>
                                        <p:attrNameLst>
                                          <p:attrName>fillcolor</p:attrName>
                                        </p:attrNameLst>
                                      </p:cBhvr>
                                      <p:to>
                                        <a:srgbClr val="8EFA00"/>
                                      </p:to>
                                    </p:animClr>
                                    <p:set>
                                      <p:cBhvr>
                                        <p:cTn id="15" dur="500" fill="hold"/>
                                        <p:tgtEl>
                                          <p:spTgt spid="31"/>
                                        </p:tgtEl>
                                        <p:attrNameLst>
                                          <p:attrName>fill.type</p:attrName>
                                        </p:attrNameLst>
                                      </p:cBhvr>
                                      <p:to>
                                        <p:strVal val="solid"/>
                                      </p:to>
                                    </p:set>
                                    <p:set>
                                      <p:cBhvr>
                                        <p:cTn id="16" dur="500" fill="hold"/>
                                        <p:tgtEl>
                                          <p:spTgt spid="31"/>
                                        </p:tgtEl>
                                        <p:attrNameLst>
                                          <p:attrName>fill.on</p:attrName>
                                        </p:attrNameLst>
                                      </p:cBhvr>
                                      <p:to>
                                        <p:strVal val="true"/>
                                      </p:to>
                                    </p:set>
                                  </p:childTnLst>
                                </p:cTn>
                              </p:par>
                              <p:par>
                                <p:cTn id="17" presetID="1" presetClass="emph" presetSubtype="2" repeatCount="4000" fill="remove" nodeType="withEffect">
                                  <p:stCondLst>
                                    <p:cond delay="0"/>
                                  </p:stCondLst>
                                  <p:childTnLst>
                                    <p:animClr clrSpc="rgb" dir="cw">
                                      <p:cBhvr>
                                        <p:cTn id="18" dur="500" fill="hold"/>
                                        <p:tgtEl>
                                          <p:spTgt spid="32"/>
                                        </p:tgtEl>
                                        <p:attrNameLst>
                                          <p:attrName>fillcolor</p:attrName>
                                        </p:attrNameLst>
                                      </p:cBhvr>
                                      <p:to>
                                        <a:srgbClr val="8EFA00"/>
                                      </p:to>
                                    </p:animClr>
                                    <p:set>
                                      <p:cBhvr>
                                        <p:cTn id="19" dur="500" fill="hold"/>
                                        <p:tgtEl>
                                          <p:spTgt spid="32"/>
                                        </p:tgtEl>
                                        <p:attrNameLst>
                                          <p:attrName>fill.type</p:attrName>
                                        </p:attrNameLst>
                                      </p:cBhvr>
                                      <p:to>
                                        <p:strVal val="solid"/>
                                      </p:to>
                                    </p:set>
                                    <p:set>
                                      <p:cBhvr>
                                        <p:cTn id="20" dur="500" fill="hold"/>
                                        <p:tgtEl>
                                          <p:spTgt spid="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solidFill>
            <a:srgbClr val="F23C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230916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Number of Disturbance Errors</a:t>
            </a:r>
          </a:p>
        </p:txBody>
      </p:sp>
      <p:sp>
        <p:nvSpPr>
          <p:cNvPr id="3" name="Content Placeholder 2"/>
          <p:cNvSpPr>
            <a:spLocks noGrp="1"/>
          </p:cNvSpPr>
          <p:nvPr>
            <p:ph idx="1"/>
          </p:nvPr>
        </p:nvSpPr>
        <p:spPr>
          <a:xfrm>
            <a:off x="1079500" y="1110828"/>
            <a:ext cx="6985000" cy="4699000"/>
          </a:xfrm>
        </p:spPr>
        <p:txBody>
          <a:bodyPr>
            <a:normAutofit fontScale="85000" lnSpcReduction="10000"/>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000" i="1" dirty="0">
              <a:solidFill>
                <a:srgbClr val="FF0000"/>
              </a:solidFill>
            </a:endParaRPr>
          </a:p>
          <a:p>
            <a:r>
              <a:rPr lang="en-US" sz="2667" i="1" dirty="0"/>
              <a:t>In a more controlled environment, we can induce as many as </a:t>
            </a:r>
            <a:r>
              <a:rPr lang="en-US" sz="2667" i="1" dirty="0">
                <a:solidFill>
                  <a:srgbClr val="FF0000"/>
                </a:solidFill>
              </a:rPr>
              <a:t>ten million</a:t>
            </a:r>
            <a:r>
              <a:rPr lang="en-US" sz="2667" i="1" dirty="0"/>
              <a:t> disturbance errors</a:t>
            </a:r>
          </a:p>
          <a:p>
            <a:r>
              <a:rPr lang="en-US" sz="2667" i="1" dirty="0">
                <a:solidFill>
                  <a:srgbClr val="FF0000"/>
                </a:solidFill>
              </a:rPr>
              <a:t>Disturbance errors are a serious reliability issue</a:t>
            </a:r>
          </a:p>
        </p:txBody>
      </p:sp>
      <p:graphicFrame>
        <p:nvGraphicFramePr>
          <p:cNvPr id="4" name="Content Placeholder 4"/>
          <p:cNvGraphicFramePr>
            <a:graphicFrameLocks/>
          </p:cNvGraphicFramePr>
          <p:nvPr/>
        </p:nvGraphicFramePr>
        <p:xfrm>
          <a:off x="1396999" y="1174328"/>
          <a:ext cx="6350002" cy="3276600"/>
        </p:xfrm>
        <a:graphic>
          <a:graphicData uri="http://schemas.openxmlformats.org/drawingml/2006/table">
            <a:tbl>
              <a:tblPr>
                <a:tableStyleId>{9D7B26C5-4107-4FEC-AEDC-1716B250A1EF}</a:tableStyleId>
              </a:tblPr>
              <a:tblGrid>
                <a:gridCol w="3113943">
                  <a:extLst>
                    <a:ext uri="{9D8B030D-6E8A-4147-A177-3AD203B41FA5}">
                      <a16:colId xmlns:a16="http://schemas.microsoft.com/office/drawing/2014/main" val="20000"/>
                    </a:ext>
                  </a:extLst>
                </a:gridCol>
                <a:gridCol w="1331058">
                  <a:extLst>
                    <a:ext uri="{9D8B030D-6E8A-4147-A177-3AD203B41FA5}">
                      <a16:colId xmlns:a16="http://schemas.microsoft.com/office/drawing/2014/main" val="20001"/>
                    </a:ext>
                  </a:extLst>
                </a:gridCol>
                <a:gridCol w="1905001">
                  <a:extLst>
                    <a:ext uri="{9D8B030D-6E8A-4147-A177-3AD203B41FA5}">
                      <a16:colId xmlns:a16="http://schemas.microsoft.com/office/drawing/2014/main" val="20002"/>
                    </a:ext>
                  </a:extLst>
                </a:gridCol>
              </a:tblGrid>
              <a:tr h="533400">
                <a:tc>
                  <a:txBody>
                    <a:bodyPr/>
                    <a:lstStyle/>
                    <a:p>
                      <a:pPr algn="ctr"/>
                      <a:r>
                        <a:rPr lang="en-US" sz="2700" b="1" dirty="0">
                          <a:solidFill>
                            <a:schemeClr val="bg1"/>
                          </a:solidFill>
                          <a:latin typeface="+mj-lt"/>
                        </a:rPr>
                        <a:t>CPU Architecture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700" b="1" dirty="0">
                          <a:solidFill>
                            <a:schemeClr val="bg1"/>
                          </a:solidFill>
                          <a:latin typeface="+mj-lt"/>
                          <a:cs typeface="Courier New" panose="02070309020205020404" pitchFamily="49" charset="0"/>
                        </a:rPr>
                        <a:t>Errors</a:t>
                      </a:r>
                      <a:endParaRPr lang="en-US" sz="2300" b="1" dirty="0">
                        <a:solidFill>
                          <a:schemeClr val="bg1"/>
                        </a:solidFill>
                        <a:latin typeface="Courier New" panose="02070309020205020404" pitchFamily="49" charset="0"/>
                        <a:cs typeface="Courier New" panose="02070309020205020404" pitchFamily="49" charset="0"/>
                      </a:endParaRP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700" b="1">
                          <a:solidFill>
                            <a:schemeClr val="bg1"/>
                          </a:solidFill>
                          <a:latin typeface="+mj-lt"/>
                        </a:rPr>
                        <a:t>Access-Rate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533400">
                <a:tc>
                  <a:txBody>
                    <a:bodyPr/>
                    <a:lstStyle/>
                    <a:p>
                      <a:r>
                        <a:rPr lang="en-US" sz="2300" b="0">
                          <a:solidFill>
                            <a:schemeClr val="tx1"/>
                          </a:solidFill>
                          <a:latin typeface="+mj-lt"/>
                        </a:rPr>
                        <a:t>Intel Haswell (2013)</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12.3M/sec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3400">
                <a:tc>
                  <a:txBody>
                    <a:bodyPr/>
                    <a:lstStyle/>
                    <a:p>
                      <a:r>
                        <a:rPr lang="en-US" sz="2300" b="0">
                          <a:solidFill>
                            <a:schemeClr val="tx1"/>
                          </a:solidFill>
                          <a:latin typeface="+mj-lt"/>
                        </a:rPr>
                        <a:t>Intel Ivy</a:t>
                      </a:r>
                      <a:r>
                        <a:rPr lang="en-US" sz="2300" b="0" baseline="0">
                          <a:solidFill>
                            <a:schemeClr val="tx1"/>
                          </a:solidFill>
                          <a:latin typeface="+mj-lt"/>
                        </a:rPr>
                        <a:t> Bridge (2012)</a:t>
                      </a:r>
                      <a:endParaRPr lang="en-US" sz="2300" b="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11.7M/sec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3400">
                <a:tc>
                  <a:txBody>
                    <a:bodyPr/>
                    <a:lstStyle/>
                    <a:p>
                      <a:r>
                        <a:rPr lang="en-US" sz="2300" b="0">
                          <a:solidFill>
                            <a:schemeClr val="tx1"/>
                          </a:solidFill>
                          <a:latin typeface="+mj-lt"/>
                        </a:rPr>
                        <a:t>Intel Sandy Bridge (2011)</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11.6M/sec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3400">
                <a:tc>
                  <a:txBody>
                    <a:bodyPr/>
                    <a:lstStyle/>
                    <a:p>
                      <a:r>
                        <a:rPr lang="en-US" sz="2300" b="0">
                          <a:solidFill>
                            <a:schemeClr val="tx1"/>
                          </a:solidFill>
                          <a:latin typeface="+mj-lt"/>
                        </a:rPr>
                        <a:t>AMD</a:t>
                      </a:r>
                      <a:r>
                        <a:rPr lang="en-US" sz="2300" b="0" baseline="0">
                          <a:solidFill>
                            <a:schemeClr val="tx1"/>
                          </a:solidFill>
                          <a:latin typeface="+mj-lt"/>
                        </a:rPr>
                        <a:t> Piledriver (2012)</a:t>
                      </a:r>
                      <a:endParaRPr lang="en-US" sz="2300" b="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latin typeface="Cambria" panose="02040503050406030204" pitchFamily="18" charset="0"/>
                        </a:rPr>
                        <a:t>6.1M/sec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defTabSz="761970"/>
            <a:fld id="{D4D2B188-1D62-4FCA-8363-938AD4629BBB}" type="slidenum">
              <a:rPr lang="en-US">
                <a:solidFill>
                  <a:prstClr val="black">
                    <a:tint val="75000"/>
                  </a:prstClr>
                </a:solidFill>
              </a:rPr>
              <a:pPr defTabSz="761970"/>
              <a:t>60</a:t>
            </a:fld>
            <a:endParaRPr lang="en-US">
              <a:solidFill>
                <a:prstClr val="black">
                  <a:tint val="75000"/>
                </a:prstClr>
              </a:solidFill>
            </a:endParaRPr>
          </a:p>
        </p:txBody>
      </p:sp>
    </p:spTree>
    <p:extLst>
      <p:ext uri="{BB962C8B-B14F-4D97-AF65-F5344CB8AC3E}">
        <p14:creationId xmlns:p14="http://schemas.microsoft.com/office/powerpoint/2010/main" val="80046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52D4025-0C8D-8347-A518-70AEC7F96FD2}"/>
              </a:ext>
            </a:extLst>
          </p:cNvPr>
          <p:cNvSpPr>
            <a:spLocks noGrp="1"/>
          </p:cNvSpPr>
          <p:nvPr>
            <p:ph type="title"/>
          </p:nvPr>
        </p:nvSpPr>
        <p:spPr/>
        <p:txBody>
          <a:bodyPr/>
          <a:lstStyle/>
          <a:p>
            <a:r>
              <a:rPr lang="en-US" altLang="zh-CN" dirty="0"/>
              <a:t>Side</a:t>
            </a:r>
            <a:r>
              <a:rPr lang="zh-CN" altLang="en-US" dirty="0"/>
              <a:t> </a:t>
            </a:r>
            <a:r>
              <a:rPr lang="en-US" altLang="zh-CN" dirty="0"/>
              <a:t>Channel</a:t>
            </a:r>
            <a:r>
              <a:rPr lang="zh-CN" altLang="en-US" dirty="0"/>
              <a:t> </a:t>
            </a:r>
            <a:r>
              <a:rPr lang="en-US" altLang="zh-CN" dirty="0"/>
              <a:t>Attacks</a:t>
            </a:r>
            <a:endParaRPr lang="zh-CN" altLang="en-US" dirty="0"/>
          </a:p>
        </p:txBody>
      </p:sp>
      <p:sp>
        <p:nvSpPr>
          <p:cNvPr id="5" name="文本占位符 4">
            <a:extLst>
              <a:ext uri="{FF2B5EF4-FFF2-40B4-BE49-F238E27FC236}">
                <a16:creationId xmlns:a16="http://schemas.microsoft.com/office/drawing/2014/main" id="{AA15B390-DABD-CC45-AEBD-CB59AFF3F239}"/>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23816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92034A-C4CE-6841-A871-5574B136B903}"/>
              </a:ext>
            </a:extLst>
          </p:cNvPr>
          <p:cNvSpPr>
            <a:spLocks noGrp="1"/>
          </p:cNvSpPr>
          <p:nvPr>
            <p:ph type="title"/>
          </p:nvPr>
        </p:nvSpPr>
        <p:spPr/>
        <p:txBody>
          <a:bodyPr/>
          <a:lstStyle/>
          <a:p>
            <a:r>
              <a:rPr kumimoji="1" lang="en-US" altLang="zh-CN" dirty="0"/>
              <a:t>Cache</a:t>
            </a:r>
            <a:r>
              <a:rPr kumimoji="1" lang="zh-CN" altLang="en-US" dirty="0"/>
              <a:t> </a:t>
            </a:r>
            <a:r>
              <a:rPr kumimoji="1" lang="en-US" altLang="zh-CN" dirty="0"/>
              <a:t>Cache</a:t>
            </a:r>
            <a:r>
              <a:rPr kumimoji="1" lang="zh-CN" altLang="en-US" dirty="0"/>
              <a:t> </a:t>
            </a:r>
            <a:r>
              <a:rPr kumimoji="1" lang="en-US" altLang="zh-CN" dirty="0"/>
              <a:t>Channel</a:t>
            </a:r>
            <a:endParaRPr kumimoji="1" lang="zh-CN" altLang="en-US" dirty="0"/>
          </a:p>
        </p:txBody>
      </p:sp>
      <p:sp>
        <p:nvSpPr>
          <p:cNvPr id="3" name="内容占位符 2">
            <a:extLst>
              <a:ext uri="{FF2B5EF4-FFF2-40B4-BE49-F238E27FC236}">
                <a16:creationId xmlns:a16="http://schemas.microsoft.com/office/drawing/2014/main" id="{1CD20341-EAFC-7F46-8EDB-0FE1FD1AA778}"/>
              </a:ext>
            </a:extLst>
          </p:cNvPr>
          <p:cNvSpPr>
            <a:spLocks noGrp="1"/>
          </p:cNvSpPr>
          <p:nvPr>
            <p:ph idx="1"/>
          </p:nvPr>
        </p:nvSpPr>
        <p:spPr>
          <a:xfrm>
            <a:off x="457200" y="1333501"/>
            <a:ext cx="4834880" cy="3771636"/>
          </a:xfrm>
        </p:spPr>
        <p:txBody>
          <a:bodyPr>
            <a:normAutofit fontScale="92500" lnSpcReduction="10000"/>
          </a:bodyPr>
          <a:lstStyle/>
          <a:p>
            <a:r>
              <a:rPr kumimoji="1" lang="en-US" altLang="zh-CN" dirty="0"/>
              <a:t>Infer</a:t>
            </a:r>
            <a:r>
              <a:rPr kumimoji="1" lang="zh-CN" altLang="en-US" dirty="0"/>
              <a:t> </a:t>
            </a:r>
            <a:r>
              <a:rPr kumimoji="1" lang="en-US" altLang="zh-CN" dirty="0"/>
              <a:t>information</a:t>
            </a:r>
            <a:r>
              <a:rPr kumimoji="1" lang="zh-CN" altLang="en-US" dirty="0"/>
              <a:t> </a:t>
            </a:r>
            <a:r>
              <a:rPr kumimoji="1" lang="en-US" altLang="zh-CN" dirty="0"/>
              <a:t>from</a:t>
            </a:r>
            <a:r>
              <a:rPr kumimoji="1" lang="zh-CN" altLang="en-US" dirty="0"/>
              <a:t> </a:t>
            </a:r>
            <a:r>
              <a:rPr kumimoji="1" lang="en-US" altLang="zh-CN" dirty="0"/>
              <a:t>pattern</a:t>
            </a:r>
          </a:p>
          <a:p>
            <a:pPr lvl="1"/>
            <a:r>
              <a:rPr kumimoji="1" lang="en-US" altLang="zh-CN" dirty="0"/>
              <a:t>Which</a:t>
            </a:r>
            <a:r>
              <a:rPr kumimoji="1" lang="zh-CN" altLang="en-US" dirty="0"/>
              <a:t> </a:t>
            </a:r>
            <a:r>
              <a:rPr kumimoji="1" lang="en-US" altLang="zh-CN" dirty="0"/>
              <a:t>one</a:t>
            </a:r>
            <a:r>
              <a:rPr kumimoji="1" lang="zh-CN" altLang="en-US" dirty="0"/>
              <a:t> </a:t>
            </a:r>
            <a:r>
              <a:rPr kumimoji="1" lang="en-US" altLang="zh-CN" dirty="0"/>
              <a:t>is</a:t>
            </a:r>
            <a:r>
              <a:rPr kumimoji="1" lang="zh-CN" altLang="en-US" dirty="0"/>
              <a:t> </a:t>
            </a:r>
            <a:r>
              <a:rPr kumimoji="1" lang="en-US" altLang="zh-CN" dirty="0"/>
              <a:t>in</a:t>
            </a:r>
            <a:r>
              <a:rPr kumimoji="1" lang="zh-CN" altLang="en-US" dirty="0"/>
              <a:t> </a:t>
            </a:r>
            <a:r>
              <a:rPr kumimoji="1" lang="en-US" altLang="zh-CN" dirty="0"/>
              <a:t>cache?</a:t>
            </a:r>
            <a:r>
              <a:rPr kumimoji="1" lang="zh-CN" altLang="en-US" dirty="0"/>
              <a:t> </a:t>
            </a:r>
            <a:br>
              <a:rPr kumimoji="1" lang="en-US" altLang="zh-CN" dirty="0"/>
            </a:br>
            <a:r>
              <a:rPr kumimoji="1" lang="en-US" altLang="zh-CN" dirty="0" err="1"/>
              <a:t>func_a</a:t>
            </a:r>
            <a:r>
              <a:rPr kumimoji="1" lang="zh-CN" altLang="en-US" dirty="0"/>
              <a:t> </a:t>
            </a:r>
            <a:r>
              <a:rPr kumimoji="1" lang="en-US" altLang="zh-CN" dirty="0"/>
              <a:t>or</a:t>
            </a:r>
            <a:r>
              <a:rPr kumimoji="1" lang="zh-CN" altLang="en-US" dirty="0"/>
              <a:t>  </a:t>
            </a:r>
            <a:r>
              <a:rPr kumimoji="1" lang="en-US" altLang="zh-CN" dirty="0" err="1"/>
              <a:t>func_b</a:t>
            </a:r>
            <a:r>
              <a:rPr kumimoji="1" lang="zh-CN" altLang="en-US" dirty="0"/>
              <a:t> </a:t>
            </a:r>
            <a:r>
              <a:rPr kumimoji="1" lang="en-US" altLang="zh-CN" dirty="0"/>
              <a:t>-&gt;</a:t>
            </a:r>
            <a:r>
              <a:rPr kumimoji="1" lang="zh-CN" altLang="en-US" dirty="0"/>
              <a:t> </a:t>
            </a:r>
            <a:r>
              <a:rPr kumimoji="1" lang="en-US" altLang="zh-CN" dirty="0" err="1"/>
              <a:t>i</a:t>
            </a:r>
            <a:r>
              <a:rPr kumimoji="1" lang="zh-CN" altLang="en-US" dirty="0"/>
              <a:t> </a:t>
            </a:r>
            <a:r>
              <a:rPr kumimoji="1" lang="en-US" altLang="zh-CN" dirty="0"/>
              <a:t>is</a:t>
            </a:r>
            <a:r>
              <a:rPr kumimoji="1" lang="zh-CN" altLang="en-US" dirty="0"/>
              <a:t> </a:t>
            </a:r>
            <a:r>
              <a:rPr kumimoji="1" lang="en-US" altLang="zh-CN" dirty="0"/>
              <a:t>0</a:t>
            </a:r>
            <a:r>
              <a:rPr kumimoji="1" lang="zh-CN" altLang="en-US" dirty="0"/>
              <a:t> </a:t>
            </a:r>
            <a:r>
              <a:rPr kumimoji="1" lang="en-US" altLang="zh-CN" dirty="0"/>
              <a:t>or</a:t>
            </a:r>
            <a:r>
              <a:rPr kumimoji="1" lang="zh-CN" altLang="en-US" dirty="0"/>
              <a:t> </a:t>
            </a:r>
            <a:r>
              <a:rPr kumimoji="1" lang="en-US" altLang="zh-CN" dirty="0"/>
              <a:t>1</a:t>
            </a:r>
          </a:p>
          <a:p>
            <a:r>
              <a:rPr kumimoji="1" lang="en-US" altLang="zh-CN" dirty="0"/>
              <a:t>Four</a:t>
            </a:r>
            <a:r>
              <a:rPr kumimoji="1" lang="zh-CN" altLang="en-US" dirty="0"/>
              <a:t> </a:t>
            </a:r>
            <a:r>
              <a:rPr kumimoji="1" lang="en-US" altLang="zh-CN" dirty="0"/>
              <a:t>common</a:t>
            </a:r>
            <a:r>
              <a:rPr kumimoji="1" lang="zh-CN" altLang="en-US" dirty="0"/>
              <a:t> </a:t>
            </a:r>
            <a:r>
              <a:rPr kumimoji="1" lang="en-US" altLang="zh-CN" dirty="0"/>
              <a:t>types</a:t>
            </a:r>
          </a:p>
          <a:p>
            <a:pPr lvl="1"/>
            <a:r>
              <a:rPr kumimoji="1" lang="en" altLang="zh-CN" dirty="0"/>
              <a:t>Flush</a:t>
            </a:r>
            <a:r>
              <a:rPr kumimoji="1" lang="en-US" altLang="zh-CN" dirty="0"/>
              <a:t>+</a:t>
            </a:r>
            <a:r>
              <a:rPr kumimoji="1" lang="en" altLang="zh-CN" dirty="0"/>
              <a:t>reload</a:t>
            </a:r>
          </a:p>
          <a:p>
            <a:pPr lvl="1"/>
            <a:r>
              <a:rPr kumimoji="1" lang="en" altLang="zh-CN" dirty="0"/>
              <a:t>Flush</a:t>
            </a:r>
            <a:r>
              <a:rPr kumimoji="1" lang="en-US" altLang="zh-CN" dirty="0"/>
              <a:t>+</a:t>
            </a:r>
            <a:r>
              <a:rPr kumimoji="1" lang="en" altLang="zh-CN" dirty="0"/>
              <a:t>flush</a:t>
            </a:r>
          </a:p>
          <a:p>
            <a:pPr lvl="1"/>
            <a:r>
              <a:rPr kumimoji="1" lang="en" altLang="zh-CN" dirty="0"/>
              <a:t>Prime</a:t>
            </a:r>
            <a:r>
              <a:rPr kumimoji="1" lang="en-US" altLang="zh-CN" dirty="0"/>
              <a:t>+</a:t>
            </a:r>
            <a:r>
              <a:rPr kumimoji="1" lang="en" altLang="zh-CN" dirty="0"/>
              <a:t>probe</a:t>
            </a:r>
          </a:p>
          <a:p>
            <a:pPr lvl="1"/>
            <a:r>
              <a:rPr kumimoji="1" lang="en" altLang="zh-CN" dirty="0"/>
              <a:t>Evict</a:t>
            </a:r>
            <a:r>
              <a:rPr kumimoji="1" lang="en-US" altLang="zh-CN" dirty="0"/>
              <a:t>+</a:t>
            </a:r>
            <a:r>
              <a:rPr kumimoji="1" lang="en" altLang="zh-CN" dirty="0"/>
              <a:t>time</a:t>
            </a:r>
            <a:endParaRPr kumimoji="1" lang="zh-CN" altLang="en-US" dirty="0"/>
          </a:p>
        </p:txBody>
      </p:sp>
      <p:sp>
        <p:nvSpPr>
          <p:cNvPr id="4" name="灯片编号占位符 3">
            <a:extLst>
              <a:ext uri="{FF2B5EF4-FFF2-40B4-BE49-F238E27FC236}">
                <a16:creationId xmlns:a16="http://schemas.microsoft.com/office/drawing/2014/main" id="{F51375E1-2274-0F41-BE17-8E40776B241C}"/>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sp>
        <p:nvSpPr>
          <p:cNvPr id="5" name="页脚占位符 4">
            <a:extLst>
              <a:ext uri="{FF2B5EF4-FFF2-40B4-BE49-F238E27FC236}">
                <a16:creationId xmlns:a16="http://schemas.microsoft.com/office/drawing/2014/main" id="{B8F060D1-3E8F-0248-8E31-99A618685770}"/>
              </a:ext>
            </a:extLst>
          </p:cNvPr>
          <p:cNvSpPr>
            <a:spLocks noGrp="1"/>
          </p:cNvSpPr>
          <p:nvPr>
            <p:ph type="ftr" sz="quarter" idx="3"/>
          </p:nvPr>
        </p:nvSpPr>
        <p:spPr>
          <a:xfrm>
            <a:off x="2553817" y="5305772"/>
            <a:ext cx="3962399" cy="304271"/>
          </a:xfrm>
          <a:prstGeom prst="rect">
            <a:avLst/>
          </a:prstGeom>
        </p:spPr>
        <p:txBody>
          <a:bodyPr anchor="ctr"/>
          <a:lstStyle>
            <a:defPPr>
              <a:defRPr lang="zh-CN"/>
            </a:defPPr>
            <a:lvl1pPr marL="0" algn="ctr" defTabSz="914400" rtl="0" eaLnBrk="1" latinLnBrk="0" hangingPunct="1">
              <a:defRPr sz="1100" kern="1200">
                <a:solidFill>
                  <a:schemeClr val="tx1">
                    <a:lumMod val="50000"/>
                    <a:lumOff val="50000"/>
                  </a:schemeClr>
                </a:solidFill>
                <a:latin typeface="+mn-ea"/>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a:t>上海交通大学并行与分布式系统研究所（</a:t>
            </a:r>
            <a:r>
              <a:rPr lang="en-US" altLang="zh-CN"/>
              <a:t>IPADS@SJTU</a:t>
            </a:r>
            <a:r>
              <a:rPr lang="zh-CN" altLang="en-US"/>
              <a:t>）</a:t>
            </a:r>
            <a:endParaRPr lang="zh-CN" altLang="en-US" dirty="0"/>
          </a:p>
        </p:txBody>
      </p:sp>
      <p:pic>
        <p:nvPicPr>
          <p:cNvPr id="6" name="图片 5">
            <a:extLst>
              <a:ext uri="{FF2B5EF4-FFF2-40B4-BE49-F238E27FC236}">
                <a16:creationId xmlns:a16="http://schemas.microsoft.com/office/drawing/2014/main" id="{B941145A-CA05-5740-84D1-9E00AE50473E}"/>
              </a:ext>
            </a:extLst>
          </p:cNvPr>
          <p:cNvPicPr>
            <a:picLocks noChangeAspect="1"/>
          </p:cNvPicPr>
          <p:nvPr/>
        </p:nvPicPr>
        <p:blipFill>
          <a:blip r:embed="rId2"/>
          <a:stretch>
            <a:fillRect/>
          </a:stretch>
        </p:blipFill>
        <p:spPr>
          <a:xfrm>
            <a:off x="5796136" y="1401951"/>
            <a:ext cx="2657277" cy="1383541"/>
          </a:xfrm>
          <a:prstGeom prst="rect">
            <a:avLst/>
          </a:prstGeom>
        </p:spPr>
      </p:pic>
    </p:spTree>
    <p:extLst>
      <p:ext uri="{BB962C8B-B14F-4D97-AF65-F5344CB8AC3E}">
        <p14:creationId xmlns:p14="http://schemas.microsoft.com/office/powerpoint/2010/main" val="2476641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PRIME+PROBE Attack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63</a:t>
            </a:fld>
            <a:endParaRPr lang="zh-CN" altLang="en-US"/>
          </a:p>
        </p:txBody>
      </p:sp>
      <p:pic>
        <p:nvPicPr>
          <p:cNvPr id="5" name="图片 4"/>
          <p:cNvPicPr>
            <a:picLocks noChangeAspect="1"/>
          </p:cNvPicPr>
          <p:nvPr/>
        </p:nvPicPr>
        <p:blipFill>
          <a:blip r:embed="rId2"/>
          <a:stretch>
            <a:fillRect/>
          </a:stretch>
        </p:blipFill>
        <p:spPr>
          <a:xfrm>
            <a:off x="1706600" y="1450894"/>
            <a:ext cx="5730800" cy="3536849"/>
          </a:xfrm>
          <a:prstGeom prst="rect">
            <a:avLst/>
          </a:prstGeom>
        </p:spPr>
      </p:pic>
    </p:spTree>
    <p:extLst>
      <p:ext uri="{BB962C8B-B14F-4D97-AF65-F5344CB8AC3E}">
        <p14:creationId xmlns:p14="http://schemas.microsoft.com/office/powerpoint/2010/main" val="3183542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Cache Side-channel Attack</a:t>
            </a:r>
            <a:endParaRPr lang="zh-CN" altLang="en-US" dirty="0"/>
          </a:p>
        </p:txBody>
      </p:sp>
      <p:sp>
        <p:nvSpPr>
          <p:cNvPr id="3" name="内容占位符 2"/>
          <p:cNvSpPr>
            <a:spLocks noGrp="1"/>
          </p:cNvSpPr>
          <p:nvPr>
            <p:ph idx="1"/>
          </p:nvPr>
        </p:nvSpPr>
        <p:spPr/>
        <p:txBody>
          <a:bodyPr>
            <a:normAutofit/>
          </a:bodyPr>
          <a:lstStyle/>
          <a:p>
            <a:r>
              <a:rPr lang="en-US" altLang="zh-CN" sz="2000" dirty="0"/>
              <a:t>An attacker uses the side-channel information from one measurement directly to determine (parts of) the secret key</a:t>
            </a:r>
          </a:p>
          <a:p>
            <a:r>
              <a:rPr lang="en-US" altLang="zh-CN" sz="2000" dirty="0"/>
              <a:t>A simple analysis attack exploits the relationship between the executed operations and the side-channel information</a:t>
            </a:r>
            <a:endParaRPr lang="zh-CN" altLang="en-US" sz="20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64</a:t>
            </a:fld>
            <a:endParaRPr lang="zh-CN" altLang="en-US"/>
          </a:p>
        </p:txBody>
      </p:sp>
      <p:pic>
        <p:nvPicPr>
          <p:cNvPr id="5" name="图片 4"/>
          <p:cNvPicPr>
            <a:picLocks noChangeAspect="1"/>
          </p:cNvPicPr>
          <p:nvPr/>
        </p:nvPicPr>
        <p:blipFill>
          <a:blip r:embed="rId2"/>
          <a:stretch>
            <a:fillRect/>
          </a:stretch>
        </p:blipFill>
        <p:spPr>
          <a:xfrm>
            <a:off x="2627784" y="3119219"/>
            <a:ext cx="3695898" cy="2595781"/>
          </a:xfrm>
          <a:prstGeom prst="rect">
            <a:avLst/>
          </a:prstGeom>
        </p:spPr>
      </p:pic>
    </p:spTree>
    <p:extLst>
      <p:ext uri="{BB962C8B-B14F-4D97-AF65-F5344CB8AC3E}">
        <p14:creationId xmlns:p14="http://schemas.microsoft.com/office/powerpoint/2010/main" val="3025368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fld id="{BF9A1D82-A967-4BC1-A576-AD1CE0B149C9}" type="slidenum">
              <a:rPr lang="zh-CN" altLang="en-US" sz="1800">
                <a:solidFill>
                  <a:schemeClr val="tx1"/>
                </a:solidFill>
                <a:latin typeface="DengXian" panose="02010600030101010101" pitchFamily="2" charset="-122"/>
                <a:ea typeface="DengXian" panose="02010600030101010101" pitchFamily="2" charset="-122"/>
              </a:rPr>
              <a:t>65</a:t>
            </a:fld>
            <a:endParaRPr lang="zh-CN" altLang="en-US" sz="1800">
              <a:solidFill>
                <a:schemeClr val="tx1"/>
              </a:solidFill>
              <a:latin typeface="DengXian" panose="02010600030101010101" pitchFamily="2" charset="-122"/>
              <a:ea typeface="DengXian" panose="02010600030101010101" pitchFamily="2" charset="-122"/>
            </a:endParaRPr>
          </a:p>
        </p:txBody>
      </p:sp>
      <p:sp>
        <p:nvSpPr>
          <p:cNvPr id="3" name="标题 1"/>
          <p:cNvSpPr>
            <a:spLocks noGrp="1"/>
          </p:cNvSpPr>
          <p:nvPr>
            <p:ph type="title"/>
          </p:nvPr>
        </p:nvSpPr>
        <p:spPr>
          <a:xfrm>
            <a:off x="287338" y="285751"/>
            <a:ext cx="8856662" cy="1063229"/>
          </a:xfrm>
        </p:spPr>
        <p:txBody>
          <a:bodyPr>
            <a:normAutofit/>
          </a:bodyPr>
          <a:lstStyle/>
          <a:p>
            <a:pPr>
              <a:defRPr/>
            </a:pPr>
            <a:r>
              <a:rPr lang="en-US" altLang="zh-TW" dirty="0">
                <a:effectLst>
                  <a:outerShdw blurRad="38100" dist="38100" dir="2700000" algn="tl">
                    <a:srgbClr val="C0C0C0"/>
                  </a:outerShdw>
                </a:effectLst>
                <a:latin typeface="DengXian" panose="02010600030101010101" pitchFamily="2" charset="-122"/>
                <a:ea typeface="DengXian" panose="02010600030101010101" pitchFamily="2" charset="-122"/>
              </a:rPr>
              <a:t>Meltdown</a:t>
            </a:r>
            <a:endParaRPr lang="zh-TW" altLang="en-US" baseline="30000" dirty="0">
              <a:solidFill>
                <a:srgbClr val="FF0066"/>
              </a:solidFill>
              <a:latin typeface="DengXian" panose="02010600030101010101" pitchFamily="2" charset="-122"/>
              <a:ea typeface="DengXian" panose="02010600030101010101" pitchFamily="2" charset="-122"/>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CN" sz="2800" dirty="0">
                <a:latin typeface="DengXian" panose="02010600030101010101" pitchFamily="2" charset="-122"/>
                <a:ea typeface="DengXian" panose="02010600030101010101" pitchFamily="2" charset="-122"/>
              </a:rPr>
              <a:t>Break </a:t>
            </a:r>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user/kernel isolation</a:t>
            </a: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Allow attacker to read arbitrary kernel data</a:t>
            </a:r>
            <a:endParaRPr lang="en-US" altLang="zh-CN" sz="2000" dirty="0">
              <a:solidFill>
                <a:srgbClr val="FF0066"/>
              </a:solidFill>
              <a:latin typeface="DengXian" panose="02010600030101010101" pitchFamily="2" charset="-122"/>
              <a:ea typeface="DengXian" panose="02010600030101010101" pitchFamily="2" charset="-122"/>
              <a:cs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latin typeface="DengXian" panose="02010600030101010101" pitchFamily="2" charset="-122"/>
              <a:ea typeface="DengXian" panose="02010600030101010101" pitchFamily="2" charset="-122"/>
            </a:endParaRPr>
          </a:p>
          <a:p>
            <a:pPr lvl="2"/>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Hardware bug</a:t>
            </a:r>
            <a:r>
              <a:rPr lang="en-US" altLang="zh-CN" sz="2800" dirty="0">
                <a:latin typeface="DengXian" panose="02010600030101010101" pitchFamily="2" charset="-122"/>
                <a:ea typeface="DengXian" panose="02010600030101010101" pitchFamily="2" charset="-122"/>
              </a:rPr>
              <a:t> in architecture</a:t>
            </a:r>
            <a:endParaRPr lang="en-US" altLang="zh-CN" sz="3600" dirty="0">
              <a:latin typeface="DengXian" panose="02010600030101010101" pitchFamily="2" charset="-122"/>
              <a:ea typeface="DengXian" panose="02010600030101010101" pitchFamily="2" charset="-122"/>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Hard to be fixed by micro-code patch</a:t>
            </a:r>
          </a:p>
          <a:p>
            <a:pPr lvl="2"/>
            <a:endParaRPr lang="en-US" altLang="zh-CN" sz="2800" dirty="0">
              <a:latin typeface="DengXian" panose="02010600030101010101" pitchFamily="2" charset="-122"/>
              <a:ea typeface="DengXian" panose="02010600030101010101" pitchFamily="2" charset="-122"/>
            </a:endParaRPr>
          </a:p>
          <a:p>
            <a:pPr lvl="2"/>
            <a:r>
              <a:rPr lang="en-US" altLang="zh-CN" sz="2800" dirty="0">
                <a:latin typeface="DengXian" panose="02010600030101010101" pitchFamily="2" charset="-122"/>
                <a:ea typeface="DengXian" panose="02010600030101010101" pitchFamily="2" charset="-122"/>
              </a:rPr>
              <a:t>Exist in almost </a:t>
            </a:r>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all Intel CPUs </a:t>
            </a:r>
            <a:r>
              <a:rPr lang="en-US" altLang="zh-CN" sz="2800" dirty="0">
                <a:latin typeface="DengXian" panose="02010600030101010101" pitchFamily="2" charset="-122"/>
                <a:ea typeface="DengXian" panose="02010600030101010101" pitchFamily="2" charset="-122"/>
              </a:rPr>
              <a:t>produced </a:t>
            </a:r>
            <a:r>
              <a:rPr lang="en-US" altLang="zh-CN" sz="2800" dirty="0">
                <a:solidFill>
                  <a:srgbClr val="FF0066"/>
                </a:solidFill>
                <a:latin typeface="DengXian" panose="02010600030101010101" pitchFamily="2" charset="-122"/>
                <a:ea typeface="DengXian" panose="02010600030101010101" pitchFamily="2" charset="-122"/>
              </a:rPr>
              <a:t>in past 20 years</a:t>
            </a:r>
          </a:p>
        </p:txBody>
      </p:sp>
    </p:spTree>
    <p:extLst>
      <p:ext uri="{BB962C8B-B14F-4D97-AF65-F5344CB8AC3E}">
        <p14:creationId xmlns:p14="http://schemas.microsoft.com/office/powerpoint/2010/main" val="110264819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ea typeface="DengXian" charset="-122"/>
                <a:cs typeface="DengXian" charset="-122"/>
              </a:rPr>
              <a:t>key </a:t>
            </a:r>
            <a:r>
              <a:rPr kumimoji="1" lang="en-US" altLang="zh-CN" sz="1400" b="1" dirty="0">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b="1"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477" y="3505573"/>
            <a:ext cx="1228903" cy="1228903"/>
          </a:xfrm>
          <a:prstGeom prst="rect">
            <a:avLst/>
          </a:prstGeom>
        </p:spPr>
      </p:pic>
      <p:sp>
        <p:nvSpPr>
          <p:cNvPr id="14" name="文本框 13"/>
          <p:cNvSpPr txBox="1"/>
          <p:nvPr/>
        </p:nvSpPr>
        <p:spPr>
          <a:xfrm>
            <a:off x="1636787" y="3837890"/>
            <a:ext cx="1371358" cy="307777"/>
          </a:xfrm>
          <a:prstGeom prst="rect">
            <a:avLst/>
          </a:prstGeom>
          <a:noFill/>
        </p:spPr>
        <p:txBody>
          <a:bodyPr wrap="square" rtlCol="0">
            <a:spAutoFit/>
          </a:bodyPr>
          <a:lstStyle/>
          <a:p>
            <a:r>
              <a:rPr kumimoji="1" lang="en-US" altLang="zh-CN" sz="1400" dirty="0">
                <a:ea typeface="DengXian" charset="-122"/>
                <a:cs typeface="DengXian" charset="-122"/>
              </a:rPr>
              <a:t>Access</a:t>
            </a:r>
            <a:r>
              <a:rPr kumimoji="1" lang="en-US" altLang="zh-CN" sz="1400" b="1" dirty="0">
                <a:ea typeface="DengXian" charset="-122"/>
                <a:cs typeface="DengXian" charset="-122"/>
              </a:rPr>
              <a:t> </a:t>
            </a:r>
            <a:r>
              <a:rPr kumimoji="1" lang="en-US" altLang="zh-CN" sz="1400" b="1" dirty="0">
                <a:solidFill>
                  <a:srgbClr val="FF0066"/>
                </a:solidFill>
                <a:ea typeface="DengXian" charset="-122"/>
                <a:cs typeface="DengXian" charset="-122"/>
              </a:rPr>
              <a:t>key</a:t>
            </a:r>
          </a:p>
        </p:txBody>
      </p:sp>
      <p:sp>
        <p:nvSpPr>
          <p:cNvPr id="15" name="文本框 14"/>
          <p:cNvSpPr txBox="1"/>
          <p:nvPr/>
        </p:nvSpPr>
        <p:spPr>
          <a:xfrm>
            <a:off x="582580" y="4411861"/>
            <a:ext cx="2693276" cy="369332"/>
          </a:xfrm>
          <a:prstGeom prst="rect">
            <a:avLst/>
          </a:prstGeom>
          <a:solidFill>
            <a:schemeClr val="bg1"/>
          </a:solidFill>
        </p:spPr>
        <p:txBody>
          <a:bodyPr wrap="square" rtlCol="0">
            <a:spAutoFit/>
          </a:bodyPr>
          <a:lstStyle/>
          <a:p>
            <a:pPr algn="ctr"/>
            <a:r>
              <a:rPr kumimoji="1" lang="en-US" altLang="zh-CN" dirty="0">
                <a:solidFill>
                  <a:srgbClr val="FF0066"/>
                </a:solidFill>
                <a:ea typeface="DengXian" charset="-122"/>
                <a:cs typeface="DengXian" charset="-122"/>
              </a:rPr>
              <a:t>Permission Error!</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253439985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ea typeface="DengXian" charset="-122"/>
                <a:cs typeface="DengXian" charset="-122"/>
              </a:rPr>
              <a:t>key </a:t>
            </a:r>
            <a:r>
              <a:rPr kumimoji="1" lang="en-US" altLang="zh-CN" sz="1400" b="1" dirty="0">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b="1"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40" y="3612682"/>
            <a:ext cx="550779" cy="901003"/>
          </a:xfrm>
          <a:prstGeom prst="rect">
            <a:avLst/>
          </a:prstGeom>
        </p:spPr>
      </p:pic>
      <p:sp>
        <p:nvSpPr>
          <p:cNvPr id="17" name="文本框 16"/>
          <p:cNvSpPr txBox="1"/>
          <p:nvPr/>
        </p:nvSpPr>
        <p:spPr>
          <a:xfrm>
            <a:off x="1630074" y="3886013"/>
            <a:ext cx="1142163"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400" b="1" dirty="0">
                <a:ea typeface="DengXian" charset="-122"/>
                <a:cs typeface="DengXian" charset="-122"/>
              </a:rPr>
              <a:t>Meltdown</a:t>
            </a:r>
          </a:p>
        </p:txBody>
      </p:sp>
      <p:sp>
        <p:nvSpPr>
          <p:cNvPr id="18" name="文本框 17"/>
          <p:cNvSpPr txBox="1"/>
          <p:nvPr/>
        </p:nvSpPr>
        <p:spPr>
          <a:xfrm>
            <a:off x="489754" y="4387710"/>
            <a:ext cx="2693276" cy="369332"/>
          </a:xfrm>
          <a:prstGeom prst="rect">
            <a:avLst/>
          </a:prstGeom>
          <a:solidFill>
            <a:schemeClr val="bg1"/>
          </a:solidFill>
        </p:spPr>
        <p:txBody>
          <a:bodyPr wrap="square" rtlCol="0">
            <a:spAutoFit/>
          </a:bodyPr>
          <a:lstStyle/>
          <a:p>
            <a:pPr algn="ctr"/>
            <a:r>
              <a:rPr kumimoji="1" lang="en-US" altLang="zh-CN" dirty="0">
                <a:ea typeface="DengXian" charset="-122"/>
                <a:cs typeface="DengXian" charset="-122"/>
              </a:rPr>
              <a:t>Can access </a:t>
            </a:r>
            <a:r>
              <a:rPr kumimoji="1" lang="en-US" altLang="zh-CN" b="1" dirty="0">
                <a:solidFill>
                  <a:srgbClr val="FF0066"/>
                </a:solidFill>
                <a:ea typeface="DengXian" charset="-122"/>
                <a:cs typeface="DengXian" charset="-122"/>
              </a:rPr>
              <a:t>key</a:t>
            </a:r>
            <a:r>
              <a:rPr kumimoji="1" lang="en-US" altLang="zh-CN" dirty="0">
                <a:solidFill>
                  <a:srgbClr val="FF0066"/>
                </a:solidFill>
                <a:ea typeface="DengXian" charset="-122"/>
                <a:cs typeface="DengXian" charset="-122"/>
              </a:rPr>
              <a:t>!</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1838589938"/>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endParaRPr lang="zh-CN" altLang="en-US" sz="900"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4426641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b="1"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b="1"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b="1"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73172607"/>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7" grpId="0"/>
      <p:bldP spid="28" grpId="0" animBg="1"/>
      <p:bldP spid="29" grpId="0" animBg="1"/>
      <p:bldP spid="43" grpId="0"/>
      <p:bldP spid="4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ea typeface="Bangla MN" charset="0"/>
                <a:cs typeface="Bangla MN" charset="0"/>
                <a:sym typeface="Wingdings"/>
              </a:rPr>
              <a:t>Rollback status</a:t>
            </a:r>
            <a:r>
              <a:rPr kumimoji="1" lang="en-US" altLang="zh-CN" sz="1400" dirty="0">
                <a:solidFill>
                  <a:srgbClr val="FF0066"/>
                </a:solidFill>
                <a:ea typeface="Bangla MN" charset="0"/>
                <a:cs typeface="Bangla MN" charset="0"/>
                <a:sym typeface="Wingdings"/>
              </a:rPr>
              <a:t> </a:t>
            </a:r>
          </a:p>
          <a:p>
            <a:pPr algn="ctr"/>
            <a:r>
              <a:rPr kumimoji="1" lang="en-US" altLang="zh-CN" sz="1400" dirty="0">
                <a:solidFill>
                  <a:srgbClr val="FF0066"/>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b="1"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b="1"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b="1"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3</a:t>
            </a:r>
            <a:endParaRPr kumimoji="1" lang="zh-CN" altLang="en-US" b="1" dirty="0">
              <a:solidFill>
                <a:srgbClr val="FF0066"/>
              </a:solidFill>
              <a:ea typeface="Bangla MN" charset="0"/>
              <a:cs typeface="Bangla MN" charset="0"/>
            </a:endParaRPr>
          </a:p>
        </p:txBody>
      </p:sp>
      <p:sp>
        <p:nvSpPr>
          <p:cNvPr id="54" name="文本框 53"/>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Exception</a:t>
            </a:r>
          </a:p>
        </p:txBody>
      </p:sp>
      <p:cxnSp>
        <p:nvCxnSpPr>
          <p:cNvPr id="59" name="直线箭头连接符 58"/>
          <p:cNvCxnSpPr/>
          <p:nvPr/>
        </p:nvCxnSpPr>
        <p:spPr>
          <a:xfrm>
            <a:off x="3218656" y="3092721"/>
            <a:ext cx="633264" cy="0"/>
          </a:xfrm>
          <a:prstGeom prst="straightConnector1">
            <a:avLst/>
          </a:prstGeom>
          <a:ln w="1905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Tree>
    <p:extLst>
      <p:ext uri="{BB962C8B-B14F-4D97-AF65-F5344CB8AC3E}">
        <p14:creationId xmlns:p14="http://schemas.microsoft.com/office/powerpoint/2010/main" val="3369958211"/>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3" grpId="0" animBg="1"/>
      <p:bldP spid="5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bg1">
                <a:lumMod val="8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lumMod val="85000"/>
                </a:schemeClr>
              </a:solidFill>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sym typeface="Wingdings"/>
              </a:rPr>
              <a:t>Rollback status </a:t>
            </a:r>
          </a:p>
          <a:p>
            <a:pPr algn="ctr"/>
            <a:r>
              <a:rPr kumimoji="1" lang="en-US" altLang="zh-CN" sz="1400" dirty="0">
                <a:solidFill>
                  <a:schemeClr val="bg1">
                    <a:lumMod val="85000"/>
                  </a:schemeClr>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alphaModFix amt="14000"/>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chemeClr val="bg1">
                    <a:lumMod val="85000"/>
                  </a:schemeClr>
                </a:solidFill>
                <a:ea typeface="Bangla MN" charset="0"/>
                <a:cs typeface="Bangla MN" charset="0"/>
              </a:rPr>
              <a:t>CPU</a:t>
            </a:r>
            <a:endParaRPr kumimoji="1" lang="zh-CN" altLang="en-US" sz="1400" b="1" dirty="0">
              <a:solidFill>
                <a:schemeClr val="bg1">
                  <a:lumMod val="85000"/>
                </a:schemeClr>
              </a:solidFill>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a:t>
            </a:r>
            <a:r>
              <a:rPr kumimoji="1" lang="en-US" altLang="zh-CN" sz="1400" b="1" dirty="0">
                <a:solidFill>
                  <a:schemeClr val="bg1">
                    <a:lumMod val="85000"/>
                  </a:schemeClr>
                </a:solidFill>
                <a:ea typeface="Bangla MN" charset="0"/>
                <a:cs typeface="Bangla MN" charset="0"/>
              </a:rPr>
              <a:t>key</a:t>
            </a:r>
            <a:r>
              <a:rPr kumimoji="1" lang="en-US" altLang="zh-CN" sz="1400" dirty="0">
                <a:solidFill>
                  <a:schemeClr val="bg1">
                    <a:lumMod val="85000"/>
                  </a:schemeClr>
                </a:solidFill>
                <a:ea typeface="Bangla MN" charset="0"/>
                <a:cs typeface="Bangla MN" charset="0"/>
              </a:rPr>
              <a:t>, %</a:t>
            </a:r>
            <a:r>
              <a:rPr kumimoji="1" lang="en-US" altLang="zh-CN" sz="1400" dirty="0" err="1">
                <a:solidFill>
                  <a:schemeClr val="bg1">
                    <a:lumMod val="85000"/>
                  </a:schemeClr>
                </a:solidFill>
                <a:ea typeface="Bangla MN" charset="0"/>
                <a:cs typeface="Bangla MN" charset="0"/>
              </a:rPr>
              <a:t>rax</a:t>
            </a:r>
            <a:endParaRPr kumimoji="1" lang="en-US" altLang="zh-CN" sz="1400" dirty="0">
              <a:solidFill>
                <a:schemeClr val="bg1">
                  <a:lumMod val="85000"/>
                </a:schemeClr>
              </a:solidFill>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 </a:t>
            </a:r>
            <a:r>
              <a:rPr kumimoji="1" lang="en-US" altLang="zh-CN" sz="1400" b="1" dirty="0">
                <a:solidFill>
                  <a:schemeClr val="bg1">
                    <a:lumMod val="85000"/>
                  </a:schemeClr>
                </a:solidFill>
                <a:ea typeface="Bangla MN" charset="0"/>
                <a:cs typeface="Bangla MN" charset="0"/>
              </a:rPr>
              <a:t>1</a:t>
            </a:r>
            <a:endParaRPr kumimoji="1" lang="en-US" altLang="zh-CN" sz="1400" dirty="0">
              <a:solidFill>
                <a:schemeClr val="bg1">
                  <a:lumMod val="85000"/>
                </a:schemeClr>
              </a:solidFill>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Instruction</a:t>
            </a:r>
            <a:endParaRPr kumimoji="1" lang="zh-CN" altLang="en-US" sz="1400" dirty="0">
              <a:solidFill>
                <a:schemeClr val="bg1">
                  <a:lumMod val="85000"/>
                </a:schemeClr>
              </a:solidFill>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Effect</a:t>
            </a:r>
            <a:endParaRPr kumimoji="1" lang="zh-CN" altLang="en-US" sz="1400" dirty="0">
              <a:solidFill>
                <a:schemeClr val="bg1">
                  <a:lumMod val="85000"/>
                </a:schemeClr>
              </a:solidFill>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Reorder</a:t>
            </a:r>
          </a:p>
          <a:p>
            <a:pPr algn="ctr"/>
            <a:r>
              <a:rPr kumimoji="1" lang="en-US" altLang="zh-CN" sz="1400" dirty="0">
                <a:solidFill>
                  <a:schemeClr val="bg1">
                    <a:lumMod val="85000"/>
                  </a:schemeClr>
                </a:solidFill>
                <a:ea typeface="Bangla MN" charset="0"/>
                <a:cs typeface="Bangla MN" charset="0"/>
              </a:rPr>
              <a:t>Execution</a:t>
            </a:r>
            <a:endParaRPr kumimoji="1" lang="zh-CN" altLang="en-US" sz="1400" dirty="0">
              <a:solidFill>
                <a:schemeClr val="bg1">
                  <a:lumMod val="85000"/>
                </a:schemeClr>
              </a:solidFill>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Permission Error!</a:t>
            </a:r>
            <a:endParaRPr kumimoji="1" lang="zh-CN" altLang="en-US" sz="1400" dirty="0">
              <a:solidFill>
                <a:schemeClr val="bg1">
                  <a:lumMod val="85000"/>
                </a:schemeClr>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1</a:t>
            </a:r>
            <a:endParaRPr kumimoji="1" lang="zh-CN" altLang="en-US" b="1" dirty="0">
              <a:solidFill>
                <a:schemeClr val="bg1">
                  <a:lumMod val="85000"/>
                </a:schemeClr>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2</a:t>
            </a:r>
            <a:endParaRPr kumimoji="1" lang="zh-CN" altLang="en-US" b="1" dirty="0">
              <a:solidFill>
                <a:schemeClr val="bg1">
                  <a:lumMod val="85000"/>
                </a:schemeClr>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a:t>
            </a:r>
            <a:r>
              <a:rPr kumimoji="1" lang="en-US" altLang="zh-CN" sz="1400" b="1" dirty="0" err="1">
                <a:solidFill>
                  <a:schemeClr val="bg1">
                    <a:lumMod val="85000"/>
                  </a:schemeClr>
                </a:solidFill>
                <a:ea typeface="Bangla MN" charset="0"/>
                <a:cs typeface="Bangla MN" charset="0"/>
              </a:rPr>
              <a:t>buf</a:t>
            </a:r>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a:t>
            </a:r>
            <a:r>
              <a:rPr kumimoji="1" lang="en-US" altLang="zh-CN" sz="1400" dirty="0" err="1">
                <a:solidFill>
                  <a:schemeClr val="bg1">
                    <a:lumMod val="85000"/>
                  </a:schemeClr>
                </a:solidFill>
                <a:ea typeface="Bangla MN" charset="0"/>
                <a:cs typeface="Bangla MN" charset="0"/>
              </a:rPr>
              <a:t>rbx</a:t>
            </a:r>
            <a:endParaRPr kumimoji="1" lang="en-US" altLang="zh-CN" sz="1400" dirty="0">
              <a:solidFill>
                <a:schemeClr val="bg1">
                  <a:lumMod val="85000"/>
                </a:schemeClr>
              </a:solidFill>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sym typeface="Wingdings"/>
              </a:rPr>
              <a:t>Access </a:t>
            </a:r>
            <a:r>
              <a:rPr kumimoji="1" lang="en-US" altLang="zh-CN" sz="1400" b="1" dirty="0" err="1">
                <a:solidFill>
                  <a:schemeClr val="bg1">
                    <a:lumMod val="85000"/>
                  </a:schemeClr>
                </a:solidFill>
                <a:ea typeface="Bangla MN" charset="0"/>
                <a:cs typeface="Bangla MN" charset="0"/>
                <a:sym typeface="Wingdings"/>
              </a:rPr>
              <a:t>buf</a:t>
            </a:r>
            <a:r>
              <a:rPr kumimoji="1" lang="en-US" altLang="zh-CN" sz="1400" b="1" dirty="0">
                <a:solidFill>
                  <a:schemeClr val="bg1">
                    <a:lumMod val="85000"/>
                  </a:schemeClr>
                </a:solidFill>
                <a:ea typeface="Bangla MN" charset="0"/>
                <a:cs typeface="Bangla MN" charset="0"/>
                <a:sym typeface="Wingdings"/>
              </a:rPr>
              <a:t>[1</a:t>
            </a:r>
            <a:r>
              <a:rPr kumimoji="1" lang="en-US" altLang="zh-CN" sz="1400" b="1" dirty="0">
                <a:solidFill>
                  <a:schemeClr val="bg1">
                    <a:lumMod val="85000"/>
                  </a:schemeClr>
                </a:solidFill>
                <a:effectLst>
                  <a:outerShdw blurRad="63500" sx="102000" sy="102000" algn="ctr" rotWithShape="0">
                    <a:prstClr val="black">
                      <a:alpha val="40000"/>
                    </a:prstClr>
                  </a:outerShdw>
                </a:effectLst>
                <a:ea typeface="Bangla MN" charset="0"/>
                <a:cs typeface="Bangla MN" charset="0"/>
                <a:sym typeface="Wingdings"/>
              </a:rPr>
              <a:t>]</a:t>
            </a:r>
            <a:endParaRPr kumimoji="1" lang="en-US" altLang="zh-CN" sz="1400" dirty="0">
              <a:solidFill>
                <a:schemeClr val="bg1">
                  <a:lumMod val="85000"/>
                </a:schemeClr>
              </a:solidFill>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3</a:t>
            </a:r>
            <a:endParaRPr kumimoji="1" lang="zh-CN" altLang="en-US" b="1" dirty="0">
              <a:solidFill>
                <a:schemeClr val="bg1">
                  <a:lumMod val="85000"/>
                </a:schemeClr>
              </a:solidFill>
              <a:ea typeface="Bangla MN" charset="0"/>
              <a:cs typeface="Bangla MN" charset="0"/>
            </a:endParaRPr>
          </a:p>
        </p:txBody>
      </p: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60" name="文本框 59"/>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Exception</a:t>
            </a:r>
          </a:p>
        </p:txBody>
      </p:sp>
      <p:cxnSp>
        <p:nvCxnSpPr>
          <p:cNvPr id="61" name="直线箭头连接符 60"/>
          <p:cNvCxnSpPr/>
          <p:nvPr/>
        </p:nvCxnSpPr>
        <p:spPr>
          <a:xfrm>
            <a:off x="3218656" y="3092721"/>
            <a:ext cx="633264" cy="0"/>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12"/>
          <p:cNvSpPr/>
          <p:nvPr/>
        </p:nvSpPr>
        <p:spPr>
          <a:xfrm>
            <a:off x="2257780" y="1980190"/>
            <a:ext cx="507606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a:buSzPct val="80000"/>
            </a:pPr>
            <a:r>
              <a:rPr kumimoji="1" lang="en-US" altLang="zh-CN" sz="2000" dirty="0">
                <a:solidFill>
                  <a:schemeClr val="tx1"/>
                </a:solidFill>
                <a:ea typeface="Bangla MN" charset="0"/>
                <a:cs typeface="Bangla MN" charset="0"/>
              </a:rPr>
              <a:t>Attacker finds that </a:t>
            </a:r>
            <a:r>
              <a:rPr kumimoji="1" lang="en-US" altLang="zh-CN" sz="2000" b="1" dirty="0" err="1">
                <a:solidFill>
                  <a:schemeClr val="tx1"/>
                </a:solidFill>
                <a:ea typeface="Bangla MN" charset="0"/>
                <a:cs typeface="Bangla MN" charset="0"/>
              </a:rPr>
              <a:t>buf</a:t>
            </a:r>
            <a:r>
              <a:rPr kumimoji="1" lang="en-US" altLang="zh-CN" sz="2000" b="1" dirty="0">
                <a:solidFill>
                  <a:schemeClr val="tx1"/>
                </a:solidFill>
                <a:ea typeface="Bangla MN" charset="0"/>
                <a:cs typeface="Bangla MN" charset="0"/>
              </a:rPr>
              <a:t>[1]</a:t>
            </a:r>
            <a:r>
              <a:rPr kumimoji="1" lang="en-US" altLang="zh-CN" sz="2000" dirty="0">
                <a:solidFill>
                  <a:schemeClr val="tx1"/>
                </a:solidFill>
                <a:ea typeface="Bangla MN" charset="0"/>
                <a:cs typeface="Bangla MN" charset="0"/>
              </a:rPr>
              <a:t> is in the </a:t>
            </a:r>
            <a:r>
              <a:rPr kumimoji="1" lang="en-US" altLang="zh-CN" sz="2000" b="1" dirty="0">
                <a:solidFill>
                  <a:schemeClr val="tx1"/>
                </a:solidFill>
                <a:ea typeface="Bangla MN" charset="0"/>
                <a:cs typeface="Bangla MN" charset="0"/>
              </a:rPr>
              <a:t>cache</a:t>
            </a:r>
            <a:r>
              <a:rPr kumimoji="1" lang="en-US" altLang="zh-CN" sz="2000" dirty="0">
                <a:solidFill>
                  <a:schemeClr val="tx1"/>
                </a:solidFill>
                <a:ea typeface="Bangla MN" charset="0"/>
                <a:cs typeface="Bangla MN" charset="0"/>
              </a:rPr>
              <a:t>, so that </a:t>
            </a:r>
            <a:r>
              <a:rPr kumimoji="1" lang="en-US" altLang="zh-CN" sz="2000" b="1" dirty="0">
                <a:solidFill>
                  <a:srgbClr val="FF0066"/>
                </a:solidFill>
                <a:effectLst>
                  <a:outerShdw blurRad="63500" sx="102000" sy="102000" algn="ctr" rotWithShape="0">
                    <a:prstClr val="black">
                      <a:alpha val="40000"/>
                    </a:prstClr>
                  </a:outerShdw>
                </a:effectLst>
                <a:ea typeface="Bangla MN" charset="0"/>
                <a:cs typeface="Bangla MN" charset="0"/>
              </a:rPr>
              <a:t>key equals to 1</a:t>
            </a:r>
            <a:r>
              <a:rPr kumimoji="1" lang="en-US" altLang="zh-CN" sz="2000" dirty="0">
                <a:solidFill>
                  <a:schemeClr val="tx1"/>
                </a:solidFill>
                <a:ea typeface="Bangla MN" charset="0"/>
                <a:cs typeface="Bangla MN" charset="0"/>
              </a:rPr>
              <a:t>!</a:t>
            </a:r>
            <a:endParaRPr lang="en-US" altLang="zh-CN" sz="2000" b="1"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3793116510"/>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latin typeface="DengXian" panose="02010600030101010101" pitchFamily="2" charset="-122"/>
                <a:ea typeface="DengXian" panose="02010600030101010101" pitchFamily="2" charset="-122"/>
              </a:rPr>
              <a:t>4</a:t>
            </a:r>
            <a:endParaRPr lang="zh-CN" altLang="en-US" sz="1800" dirty="0">
              <a:solidFill>
                <a:schemeClr val="tx1"/>
              </a:solidFill>
              <a:latin typeface="DengXian" panose="02010600030101010101" pitchFamily="2" charset="-122"/>
              <a:ea typeface="DengXian" panose="02010600030101010101" pitchFamily="2" charset="-122"/>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DengXian" panose="02010600030101010101" pitchFamily="2" charset="-122"/>
                <a:ea typeface="DengXian" panose="02010600030101010101" pitchFamily="2" charset="-122"/>
              </a:rPr>
              <a:t>Existing Solution</a:t>
            </a:r>
            <a:endParaRPr lang="zh-TW" altLang="en-US" baseline="30000" dirty="0">
              <a:solidFill>
                <a:srgbClr val="FF0066"/>
              </a:solidFill>
              <a:latin typeface="DengXian" panose="02010600030101010101" pitchFamily="2" charset="-122"/>
              <a:ea typeface="DengXian" panose="02010600030101010101" pitchFamily="2" charset="-122"/>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TW" sz="2800" dirty="0">
                <a:latin typeface="DengXian" panose="02010600030101010101" pitchFamily="2" charset="-122"/>
                <a:ea typeface="DengXian" panose="02010600030101010101" pitchFamily="2" charset="-122"/>
              </a:rPr>
              <a:t>KPTI (</a:t>
            </a:r>
            <a:r>
              <a:rPr lang="en-US" altLang="zh-TW" sz="2800" u="sng" dirty="0">
                <a:latin typeface="DengXian" panose="02010600030101010101" pitchFamily="2" charset="-122"/>
                <a:ea typeface="DengXian" panose="02010600030101010101" pitchFamily="2" charset="-122"/>
              </a:rPr>
              <a:t>K</a:t>
            </a:r>
            <a:r>
              <a:rPr lang="en-US" altLang="zh-TW" sz="2800" dirty="0">
                <a:latin typeface="DengXian" panose="02010600030101010101" pitchFamily="2" charset="-122"/>
                <a:ea typeface="DengXian" panose="02010600030101010101" pitchFamily="2" charset="-122"/>
              </a:rPr>
              <a:t>ernel </a:t>
            </a:r>
            <a:r>
              <a:rPr lang="en-US" altLang="zh-TW" sz="2800" u="sng" dirty="0">
                <a:latin typeface="DengXian" panose="02010600030101010101" pitchFamily="2" charset="-122"/>
                <a:ea typeface="DengXian" panose="02010600030101010101" pitchFamily="2" charset="-122"/>
              </a:rPr>
              <a:t>P</a:t>
            </a:r>
            <a:r>
              <a:rPr lang="en-US" altLang="zh-TW" sz="2800" dirty="0">
                <a:latin typeface="DengXian" panose="02010600030101010101" pitchFamily="2" charset="-122"/>
                <a:ea typeface="DengXian" panose="02010600030101010101" pitchFamily="2" charset="-122"/>
              </a:rPr>
              <a:t>age </a:t>
            </a:r>
            <a:r>
              <a:rPr lang="en-US" altLang="zh-TW" sz="2800" u="sng" dirty="0">
                <a:latin typeface="DengXian" panose="02010600030101010101" pitchFamily="2" charset="-122"/>
                <a:ea typeface="DengXian" panose="02010600030101010101" pitchFamily="2" charset="-122"/>
              </a:rPr>
              <a:t>T</a:t>
            </a:r>
            <a:r>
              <a:rPr lang="en-US" altLang="zh-TW" sz="2800" dirty="0">
                <a:latin typeface="DengXian" panose="02010600030101010101" pitchFamily="2" charset="-122"/>
                <a:ea typeface="DengXian" panose="02010600030101010101" pitchFamily="2" charset="-122"/>
              </a:rPr>
              <a:t>able </a:t>
            </a:r>
            <a:r>
              <a:rPr lang="en-US" altLang="zh-TW" sz="2800" u="sng" dirty="0">
                <a:latin typeface="DengXian" panose="02010600030101010101" pitchFamily="2" charset="-122"/>
                <a:ea typeface="DengXian" panose="02010600030101010101" pitchFamily="2" charset="-122"/>
              </a:rPr>
              <a:t>I</a:t>
            </a:r>
            <a:r>
              <a:rPr lang="en-US" altLang="zh-TW" sz="2800" dirty="0">
                <a:latin typeface="DengXian" panose="02010600030101010101" pitchFamily="2" charset="-122"/>
                <a:ea typeface="DengXian" panose="02010600030101010101" pitchFamily="2" charset="-122"/>
              </a:rPr>
              <a:t>solation)</a:t>
            </a:r>
            <a:endParaRPr lang="en-US" altLang="zh-CN" sz="2800" dirty="0">
              <a:latin typeface="DengXian" panose="02010600030101010101" pitchFamily="2" charset="-122"/>
              <a:ea typeface="DengXian" panose="02010600030101010101" pitchFamily="2" charset="-122"/>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FF0066"/>
                </a:solidFill>
                <a:latin typeface="DengXian" panose="02010600030101010101" pitchFamily="2" charset="-122"/>
                <a:ea typeface="DengXian" panose="02010600030101010101" pitchFamily="2" charset="-122"/>
                <a:cs typeface="Verdana" pitchFamily="34" charset="0"/>
              </a:rPr>
              <a:t>Two page tables </a:t>
            </a:r>
            <a:r>
              <a:rPr lang="en-US" altLang="zh-CN" sz="2000" dirty="0">
                <a:latin typeface="DengXian" panose="02010600030101010101" pitchFamily="2" charset="-122"/>
                <a:ea typeface="DengXian" panose="02010600030101010101" pitchFamily="2" charset="-122"/>
                <a:cs typeface="Verdana" pitchFamily="34" charset="0"/>
              </a:rPr>
              <a:t>for user and kernel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DengXian" panose="02010600030101010101" pitchFamily="2" charset="-122"/>
                <a:ea typeface="DengXian" panose="02010600030101010101" pitchFamily="2" charset="-122"/>
                <a:cs typeface="Verdana" pitchFamily="34" charset="0"/>
              </a:rPr>
              <a:t>User page table </a:t>
            </a:r>
            <a:r>
              <a:rPr lang="en-US" altLang="zh-CN" sz="1600" dirty="0">
                <a:latin typeface="DengXian" panose="02010600030101010101" pitchFamily="2" charset="-122"/>
                <a:ea typeface="DengXian" panose="02010600030101010101" pitchFamily="2" charset="-122"/>
                <a:cs typeface="Verdana" pitchFamily="34" charset="0"/>
              </a:rPr>
              <a:t>only maps user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DengXian" panose="02010600030101010101" pitchFamily="2" charset="-122"/>
                <a:ea typeface="DengXian" panose="02010600030101010101" pitchFamily="2" charset="-122"/>
                <a:cs typeface="Verdana" pitchFamily="34" charset="0"/>
              </a:rPr>
              <a:t>Kernel page table </a:t>
            </a:r>
            <a:r>
              <a:rPr lang="en-US" altLang="zh-CN" sz="1600" dirty="0">
                <a:latin typeface="DengXian" panose="02010600030101010101" pitchFamily="2" charset="-122"/>
                <a:ea typeface="DengXian" panose="02010600030101010101" pitchFamily="2" charset="-122"/>
                <a:cs typeface="Verdana" pitchFamily="34" charset="0"/>
              </a:rPr>
              <a:t>maps both user and kernel space</a:t>
            </a: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Switch the page table during user/kernel switching</a:t>
            </a:r>
            <a:endParaRPr lang="en-US" altLang="zh-CN" sz="2000" dirty="0">
              <a:latin typeface="DengXian" panose="02010600030101010101" pitchFamily="2" charset="-122"/>
              <a:ea typeface="DengXian" panose="02010600030101010101" pitchFamily="2" charset="-122"/>
            </a:endParaRPr>
          </a:p>
          <a:p>
            <a:pPr marL="914400" lvl="1" indent="-361950">
              <a:spcBef>
                <a:spcPct val="20000"/>
              </a:spcBef>
              <a:buClr>
                <a:srgbClr val="FF0066"/>
              </a:buClr>
              <a:buSzPct val="80000"/>
              <a:buFont typeface="Century Gothic" panose="020B0502020202020204" pitchFamily="34" charset="0"/>
              <a:buChar char="►"/>
              <a:defRPr/>
            </a:pPr>
            <a:r>
              <a:rPr lang="en-US" altLang="zh-CN" sz="1600" dirty="0">
                <a:latin typeface="DengXian" panose="02010600030101010101" pitchFamily="2" charset="-122"/>
                <a:ea typeface="DengXian" panose="02010600030101010101" pitchFamily="2" charset="-122"/>
                <a:cs typeface="Verdana" pitchFamily="34" charset="0"/>
              </a:rPr>
              <a:t>Add latency to syscalls, signal handler,</a:t>
            </a:r>
            <a:r>
              <a:rPr lang="mr-IN" altLang="zh-CN" sz="1600" dirty="0">
                <a:latin typeface="DengXian" panose="02010600030101010101" pitchFamily="2" charset="-122"/>
                <a:ea typeface="DengXian" panose="02010600030101010101" pitchFamily="2" charset="-122"/>
                <a:cs typeface="Verdana" pitchFamily="34" charset="0"/>
              </a:rPr>
              <a:t>…</a:t>
            </a:r>
            <a:endParaRPr lang="en-US" altLang="zh-CN" sz="1600" dirty="0">
              <a:latin typeface="DengXian" panose="02010600030101010101" pitchFamily="2" charset="-122"/>
              <a:ea typeface="DengXian" panose="02010600030101010101" pitchFamily="2" charset="-122"/>
              <a:cs typeface="Verdana" pitchFamily="34" charset="0"/>
            </a:endParaRPr>
          </a:p>
          <a:p>
            <a:pPr marL="914400" lvl="1" indent="-361950">
              <a:spcBef>
                <a:spcPct val="20000"/>
              </a:spcBef>
              <a:buClr>
                <a:srgbClr val="FF0066"/>
              </a:buClr>
              <a:buSzPct val="80000"/>
              <a:buFont typeface="Century Gothic" panose="020B0502020202020204" pitchFamily="34" charset="0"/>
              <a:buChar char="►"/>
              <a:defRPr/>
            </a:pPr>
            <a:endParaRPr lang="en-US" altLang="zh-CN" sz="1600" dirty="0">
              <a:latin typeface="DengXian" panose="02010600030101010101" pitchFamily="2" charset="-122"/>
              <a:ea typeface="DengXian" panose="02010600030101010101" pitchFamily="2" charset="-122"/>
              <a:cs typeface="Verdana" pitchFamily="34" charset="0"/>
            </a:endParaRPr>
          </a:p>
          <a:p>
            <a:pPr marL="95250">
              <a:spcBef>
                <a:spcPct val="20000"/>
              </a:spcBef>
              <a:buClr>
                <a:srgbClr val="FF0066"/>
              </a:buClr>
              <a:buSzPct val="80000"/>
              <a:defRPr/>
            </a:pPr>
            <a:r>
              <a:rPr lang="en-US" altLang="zh-CN" sz="2800" dirty="0">
                <a:latin typeface="DengXian" panose="02010600030101010101" pitchFamily="2" charset="-122"/>
                <a:ea typeface="DengXian" panose="02010600030101010101" pitchFamily="2" charset="-122"/>
                <a:cs typeface="Verdana" pitchFamily="34" charset="0"/>
              </a:rPr>
              <a:t>Not suitable for the cloud environment</a:t>
            </a:r>
            <a:endParaRPr lang="zh-CN" altLang="en-US" sz="2800" dirty="0">
              <a:latin typeface="DengXian" panose="02010600030101010101" pitchFamily="2" charset="-122"/>
              <a:ea typeface="DengXian" panose="02010600030101010101" pitchFamily="2" charset="-122"/>
              <a:cs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latin typeface="DengXian" panose="02010600030101010101" pitchFamily="2" charset="-122"/>
              <a:ea typeface="DengXian" panose="02010600030101010101" pitchFamily="2" charset="-122"/>
              <a:cs typeface="Verdana" pitchFamily="34" charset="0"/>
            </a:endParaRPr>
          </a:p>
        </p:txBody>
      </p:sp>
    </p:spTree>
    <p:extLst>
      <p:ext uri="{BB962C8B-B14F-4D97-AF65-F5344CB8AC3E}">
        <p14:creationId xmlns:p14="http://schemas.microsoft.com/office/powerpoint/2010/main" val="6249743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SGX's Vulnerabilities</a:t>
            </a:r>
            <a:endParaRPr lang="zh-CN" altLang="en-US" dirty="0"/>
          </a:p>
        </p:txBody>
      </p:sp>
      <p:sp>
        <p:nvSpPr>
          <p:cNvPr id="3" name="内容占位符 2"/>
          <p:cNvSpPr>
            <a:spLocks noGrp="1"/>
          </p:cNvSpPr>
          <p:nvPr>
            <p:ph idx="1"/>
          </p:nvPr>
        </p:nvSpPr>
        <p:spPr>
          <a:xfrm>
            <a:off x="457200" y="1333501"/>
            <a:ext cx="4186808" cy="3771636"/>
          </a:xfrm>
        </p:spPr>
        <p:txBody>
          <a:bodyPr>
            <a:normAutofit fontScale="92500" lnSpcReduction="10000"/>
          </a:bodyPr>
          <a:lstStyle/>
          <a:p>
            <a:r>
              <a:rPr lang="en-US" altLang="zh-CN" sz="2800" dirty="0"/>
              <a:t>Side channel attack</a:t>
            </a:r>
          </a:p>
          <a:p>
            <a:pPr lvl="1"/>
            <a:r>
              <a:rPr lang="en-US" altLang="zh-CN" sz="2400" dirty="0"/>
              <a:t>Malicious OS still controls page fault handler</a:t>
            </a:r>
          </a:p>
          <a:p>
            <a:pPr lvl="1"/>
            <a:r>
              <a:rPr lang="en-US" altLang="zh-CN" sz="2400" dirty="0"/>
              <a:t>If know the photo processing algorithm, can get the image by monitoring page fault</a:t>
            </a:r>
          </a:p>
          <a:p>
            <a:pPr lvl="1"/>
            <a:r>
              <a:rPr lang="en-US" altLang="zh-CN" sz="2400" dirty="0"/>
              <a:t>Not 100% accurate, but still good enough</a:t>
            </a:r>
            <a:endParaRPr lang="zh-CN" altLang="en-US" sz="2400" dirty="0"/>
          </a:p>
        </p:txBody>
      </p:sp>
      <p:pic>
        <p:nvPicPr>
          <p:cNvPr id="4" name="图片 3"/>
          <p:cNvPicPr>
            <a:picLocks noChangeAspect="1"/>
          </p:cNvPicPr>
          <p:nvPr/>
        </p:nvPicPr>
        <p:blipFill>
          <a:blip r:embed="rId2"/>
          <a:stretch>
            <a:fillRect/>
          </a:stretch>
        </p:blipFill>
        <p:spPr>
          <a:xfrm>
            <a:off x="4716016" y="1417341"/>
            <a:ext cx="4298826" cy="3183308"/>
          </a:xfrm>
          <a:prstGeom prst="rect">
            <a:avLst/>
          </a:prstGeom>
        </p:spPr>
      </p:pic>
    </p:spTree>
    <p:extLst>
      <p:ext uri="{BB962C8B-B14F-4D97-AF65-F5344CB8AC3E}">
        <p14:creationId xmlns:p14="http://schemas.microsoft.com/office/powerpoint/2010/main" val="4737234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DEABDA-1A27-034D-A7B7-3BF97F539BA6}"/>
              </a:ext>
            </a:extLst>
          </p:cNvPr>
          <p:cNvSpPr>
            <a:spLocks noGrp="1"/>
          </p:cNvSpPr>
          <p:nvPr>
            <p:ph type="title"/>
          </p:nvPr>
        </p:nvSpPr>
        <p:spPr/>
        <p:txBody>
          <a:bodyPr/>
          <a:lstStyle/>
          <a:p>
            <a:r>
              <a:rPr kumimoji="1" lang="en-US" altLang="zh-CN" dirty="0"/>
              <a:t>Summary</a:t>
            </a:r>
            <a:endParaRPr kumimoji="1" lang="zh-CN" altLang="en-US" dirty="0"/>
          </a:p>
        </p:txBody>
      </p:sp>
      <p:sp>
        <p:nvSpPr>
          <p:cNvPr id="3" name="内容占位符 2">
            <a:extLst>
              <a:ext uri="{FF2B5EF4-FFF2-40B4-BE49-F238E27FC236}">
                <a16:creationId xmlns:a16="http://schemas.microsoft.com/office/drawing/2014/main" id="{705FA786-CE77-EC48-B537-E7F822AD5B1B}"/>
              </a:ext>
            </a:extLst>
          </p:cNvPr>
          <p:cNvSpPr>
            <a:spLocks noGrp="1"/>
          </p:cNvSpPr>
          <p:nvPr>
            <p:ph idx="1"/>
          </p:nvPr>
        </p:nvSpPr>
        <p:spPr/>
        <p:txBody>
          <a:bodyPr>
            <a:normAutofit fontScale="92500" lnSpcReduction="10000"/>
          </a:bodyPr>
          <a:lstStyle/>
          <a:p>
            <a:r>
              <a:rPr kumimoji="1" lang="en-US" altLang="zh-CN" b="1" dirty="0"/>
              <a:t>Complexity</a:t>
            </a:r>
            <a:r>
              <a:rPr kumimoji="1" lang="zh-CN" altLang="en-US" b="1" dirty="0"/>
              <a:t> </a:t>
            </a:r>
            <a:r>
              <a:rPr kumimoji="1" lang="en-US" altLang="zh-CN" b="1" dirty="0"/>
              <a:t>is</a:t>
            </a:r>
            <a:r>
              <a:rPr kumimoji="1" lang="zh-CN" altLang="en-US" b="1" dirty="0"/>
              <a:t> </a:t>
            </a:r>
            <a:r>
              <a:rPr kumimoji="1" lang="en-US" altLang="zh-CN" b="1" dirty="0"/>
              <a:t>inevitable</a:t>
            </a:r>
          </a:p>
          <a:p>
            <a:pPr lvl="1"/>
            <a:r>
              <a:rPr kumimoji="1" lang="en-US" altLang="zh-CN" dirty="0"/>
              <a:t>From</a:t>
            </a:r>
            <a:r>
              <a:rPr kumimoji="1" lang="zh-CN" altLang="en-US" dirty="0"/>
              <a:t> </a:t>
            </a:r>
            <a:r>
              <a:rPr kumimoji="1" lang="en-US" altLang="zh-CN" dirty="0"/>
              <a:t>one</a:t>
            </a:r>
            <a:r>
              <a:rPr kumimoji="1" lang="zh-CN" altLang="en-US" dirty="0"/>
              <a:t> </a:t>
            </a:r>
            <a:r>
              <a:rPr kumimoji="1" lang="en-US" altLang="zh-CN" dirty="0"/>
              <a:t>node</a:t>
            </a:r>
            <a:r>
              <a:rPr kumimoji="1" lang="zh-CN" altLang="en-US" dirty="0"/>
              <a:t> </a:t>
            </a:r>
            <a:r>
              <a:rPr kumimoji="1" lang="en-US" altLang="zh-CN" dirty="0"/>
              <a:t>to</a:t>
            </a:r>
            <a:r>
              <a:rPr kumimoji="1" lang="zh-CN" altLang="en-US" dirty="0"/>
              <a:t> </a:t>
            </a:r>
            <a:r>
              <a:rPr kumimoji="1" lang="en-US" altLang="zh-CN" dirty="0"/>
              <a:t>multiple</a:t>
            </a:r>
            <a:r>
              <a:rPr kumimoji="1" lang="zh-CN" altLang="en-US" dirty="0"/>
              <a:t> </a:t>
            </a:r>
            <a:r>
              <a:rPr kumimoji="1" lang="en-US" altLang="zh-CN" dirty="0"/>
              <a:t>nodes</a:t>
            </a:r>
          </a:p>
          <a:p>
            <a:pPr lvl="1"/>
            <a:r>
              <a:rPr kumimoji="1" lang="en-US" altLang="zh-CN" dirty="0"/>
              <a:t>From</a:t>
            </a:r>
            <a:r>
              <a:rPr kumimoji="1" lang="zh-CN" altLang="en-US" dirty="0"/>
              <a:t> </a:t>
            </a:r>
            <a:r>
              <a:rPr kumimoji="1" lang="en-US" altLang="zh-CN" dirty="0"/>
              <a:t>hundreds</a:t>
            </a:r>
            <a:r>
              <a:rPr kumimoji="1" lang="zh-CN" altLang="en-US" dirty="0"/>
              <a:t> </a:t>
            </a:r>
            <a:r>
              <a:rPr kumimoji="1" lang="en-US" altLang="zh-CN" dirty="0"/>
              <a:t>of</a:t>
            </a:r>
            <a:r>
              <a:rPr kumimoji="1" lang="zh-CN" altLang="en-US" dirty="0"/>
              <a:t> </a:t>
            </a:r>
            <a:r>
              <a:rPr kumimoji="1" lang="en-US" altLang="zh-CN" dirty="0"/>
              <a:t>LoC</a:t>
            </a:r>
            <a:r>
              <a:rPr kumimoji="1" lang="zh-CN" altLang="en-US" dirty="0"/>
              <a:t> </a:t>
            </a:r>
            <a:r>
              <a:rPr kumimoji="1" lang="en-US" altLang="zh-CN" dirty="0"/>
              <a:t>to</a:t>
            </a:r>
            <a:r>
              <a:rPr kumimoji="1" lang="zh-CN" altLang="en-US" dirty="0"/>
              <a:t> </a:t>
            </a:r>
            <a:r>
              <a:rPr kumimoji="1" lang="en-US" altLang="zh-CN" dirty="0"/>
              <a:t>millions</a:t>
            </a:r>
            <a:r>
              <a:rPr kumimoji="1" lang="zh-CN" altLang="en-US" dirty="0"/>
              <a:t> </a:t>
            </a:r>
            <a:r>
              <a:rPr kumimoji="1" lang="en-US" altLang="zh-CN" dirty="0"/>
              <a:t>of</a:t>
            </a:r>
            <a:r>
              <a:rPr kumimoji="1" lang="zh-CN" altLang="en-US" dirty="0"/>
              <a:t> </a:t>
            </a:r>
            <a:r>
              <a:rPr kumimoji="1" lang="en-US" altLang="zh-CN" dirty="0"/>
              <a:t>LoC</a:t>
            </a:r>
          </a:p>
          <a:p>
            <a:pPr lvl="1"/>
            <a:r>
              <a:rPr kumimoji="1" lang="en-US" altLang="zh-CN" dirty="0"/>
              <a:t>From</a:t>
            </a:r>
            <a:r>
              <a:rPr kumimoji="1" lang="zh-CN" altLang="en-US" dirty="0"/>
              <a:t> </a:t>
            </a:r>
            <a:r>
              <a:rPr kumimoji="1" lang="en-US" altLang="zh-CN" dirty="0"/>
              <a:t>reliable</a:t>
            </a:r>
            <a:r>
              <a:rPr kumimoji="1" lang="zh-CN" altLang="en-US" dirty="0"/>
              <a:t> </a:t>
            </a:r>
            <a:r>
              <a:rPr kumimoji="1" lang="en-US" altLang="zh-CN" dirty="0"/>
              <a:t>environment</a:t>
            </a:r>
            <a:r>
              <a:rPr kumimoji="1" lang="zh-CN" altLang="en-US" dirty="0"/>
              <a:t> </a:t>
            </a:r>
            <a:r>
              <a:rPr kumimoji="1" lang="en-US" altLang="zh-CN" dirty="0"/>
              <a:t>to</a:t>
            </a:r>
            <a:r>
              <a:rPr kumimoji="1" lang="zh-CN" altLang="en-US" dirty="0"/>
              <a:t> </a:t>
            </a:r>
            <a:r>
              <a:rPr kumimoji="1" lang="en-US" altLang="zh-CN" dirty="0"/>
              <a:t>unreliable</a:t>
            </a:r>
            <a:r>
              <a:rPr kumimoji="1" lang="zh-CN" altLang="en-US" dirty="0"/>
              <a:t> </a:t>
            </a:r>
            <a:r>
              <a:rPr kumimoji="1" lang="en-US" altLang="zh-CN" dirty="0"/>
              <a:t>environment</a:t>
            </a:r>
          </a:p>
          <a:p>
            <a:pPr lvl="1"/>
            <a:r>
              <a:rPr kumimoji="1" lang="en-US" altLang="zh-CN" dirty="0"/>
              <a:t>From</a:t>
            </a:r>
            <a:r>
              <a:rPr kumimoji="1" lang="zh-CN" altLang="en-US" dirty="0"/>
              <a:t> </a:t>
            </a:r>
            <a:r>
              <a:rPr kumimoji="1" lang="en-US" altLang="zh-CN" dirty="0"/>
              <a:t>trusted</a:t>
            </a:r>
            <a:r>
              <a:rPr kumimoji="1" lang="zh-CN" altLang="en-US" dirty="0"/>
              <a:t> </a:t>
            </a:r>
            <a:r>
              <a:rPr kumimoji="1" lang="en-US" altLang="zh-CN" dirty="0"/>
              <a:t>components</a:t>
            </a:r>
            <a:r>
              <a:rPr kumimoji="1" lang="zh-CN" altLang="en-US" dirty="0"/>
              <a:t> </a:t>
            </a:r>
            <a:r>
              <a:rPr kumimoji="1" lang="en-US" altLang="zh-CN" dirty="0"/>
              <a:t>to</a:t>
            </a:r>
            <a:r>
              <a:rPr kumimoji="1" lang="zh-CN" altLang="en-US" dirty="0"/>
              <a:t> </a:t>
            </a:r>
            <a:r>
              <a:rPr kumimoji="1" lang="en-US" altLang="zh-CN" dirty="0"/>
              <a:t>untrusted</a:t>
            </a:r>
            <a:r>
              <a:rPr kumimoji="1" lang="zh-CN" altLang="en-US" dirty="0"/>
              <a:t> </a:t>
            </a:r>
            <a:r>
              <a:rPr kumimoji="1" lang="en-US" altLang="zh-CN" dirty="0"/>
              <a:t>components</a:t>
            </a:r>
          </a:p>
          <a:p>
            <a:r>
              <a:rPr kumimoji="1" lang="en-US" altLang="zh-CN" b="1" dirty="0"/>
              <a:t>New</a:t>
            </a:r>
            <a:r>
              <a:rPr kumimoji="1" lang="zh-CN" altLang="en-US" b="1" dirty="0"/>
              <a:t> </a:t>
            </a:r>
            <a:r>
              <a:rPr kumimoji="1" lang="en-US" altLang="zh-CN" b="1" dirty="0"/>
              <a:t>properties</a:t>
            </a:r>
            <a:r>
              <a:rPr kumimoji="1" lang="zh-CN" altLang="en-US" b="1" dirty="0"/>
              <a:t> </a:t>
            </a:r>
            <a:r>
              <a:rPr kumimoji="1" lang="en-US" altLang="zh-CN" b="1" dirty="0"/>
              <a:t>from</a:t>
            </a:r>
            <a:r>
              <a:rPr kumimoji="1" lang="zh-CN" altLang="en-US" b="1" dirty="0"/>
              <a:t> </a:t>
            </a:r>
            <a:r>
              <a:rPr kumimoji="1" lang="en-US" altLang="zh-CN" b="1" dirty="0"/>
              <a:t>system's</a:t>
            </a:r>
            <a:r>
              <a:rPr kumimoji="1" lang="zh-CN" altLang="en-US" b="1" dirty="0"/>
              <a:t> </a:t>
            </a:r>
            <a:r>
              <a:rPr kumimoji="1" lang="en-US" altLang="zh-CN" b="1" dirty="0"/>
              <a:t>perspective</a:t>
            </a:r>
          </a:p>
          <a:p>
            <a:pPr lvl="1"/>
            <a:r>
              <a:rPr kumimoji="1" lang="en-US" altLang="zh-CN" dirty="0"/>
              <a:t>All-or-nothing,</a:t>
            </a:r>
            <a:r>
              <a:rPr kumimoji="1" lang="zh-CN" altLang="en-US" dirty="0"/>
              <a:t> </a:t>
            </a:r>
            <a:r>
              <a:rPr kumimoji="1" lang="en-US" altLang="zh-CN" dirty="0"/>
              <a:t>before-or-after,</a:t>
            </a:r>
            <a:r>
              <a:rPr kumimoji="1" lang="zh-CN" altLang="en-US" dirty="0"/>
              <a:t> </a:t>
            </a:r>
            <a:r>
              <a:rPr kumimoji="1" lang="en-US" altLang="zh-CN" dirty="0"/>
              <a:t>isolation,</a:t>
            </a:r>
            <a:r>
              <a:rPr kumimoji="1" lang="zh-CN" altLang="en-US" dirty="0"/>
              <a:t> </a:t>
            </a:r>
            <a:r>
              <a:rPr kumimoji="1" lang="en-US" altLang="zh-CN" dirty="0"/>
              <a:t>throughput,</a:t>
            </a:r>
            <a:r>
              <a:rPr kumimoji="1" lang="zh-CN" altLang="en-US" dirty="0"/>
              <a:t> </a:t>
            </a:r>
            <a:r>
              <a:rPr kumimoji="1" lang="en-US" altLang="zh-CN" dirty="0"/>
              <a:t>latency,</a:t>
            </a:r>
            <a:r>
              <a:rPr kumimoji="1" lang="zh-CN" altLang="en-US" dirty="0"/>
              <a:t> </a:t>
            </a:r>
            <a:r>
              <a:rPr kumimoji="1" lang="en-US" altLang="zh-CN" dirty="0"/>
              <a:t>utilization,</a:t>
            </a:r>
            <a:r>
              <a:rPr kumimoji="1" lang="zh-CN" altLang="en-US" dirty="0"/>
              <a:t> </a:t>
            </a:r>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security,</a:t>
            </a:r>
            <a:r>
              <a:rPr kumimoji="1" lang="zh-CN" altLang="en-US" dirty="0"/>
              <a:t> </a:t>
            </a:r>
            <a:r>
              <a:rPr kumimoji="1" lang="en-US" altLang="zh-CN" dirty="0"/>
              <a:t>scalability,</a:t>
            </a:r>
            <a:r>
              <a:rPr kumimoji="1" lang="zh-CN" altLang="en-US" dirty="0"/>
              <a:t> </a:t>
            </a:r>
            <a:r>
              <a:rPr kumimoji="1" lang="en-US" altLang="zh-CN" dirty="0"/>
              <a:t>TCB...</a:t>
            </a:r>
            <a:endParaRPr kumimoji="1" lang="zh-CN" altLang="en-US" dirty="0"/>
          </a:p>
        </p:txBody>
      </p:sp>
      <p:sp>
        <p:nvSpPr>
          <p:cNvPr id="4" name="椭圆 3">
            <a:extLst>
              <a:ext uri="{FF2B5EF4-FFF2-40B4-BE49-F238E27FC236}">
                <a16:creationId xmlns:a16="http://schemas.microsoft.com/office/drawing/2014/main" id="{C142177C-77A6-BB40-9443-429BE239FB45}"/>
              </a:ext>
            </a:extLst>
          </p:cNvPr>
          <p:cNvSpPr/>
          <p:nvPr/>
        </p:nvSpPr>
        <p:spPr>
          <a:xfrm>
            <a:off x="5467380" y="945806"/>
            <a:ext cx="184740" cy="1882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6">
            <a:extLst>
              <a:ext uri="{FF2B5EF4-FFF2-40B4-BE49-F238E27FC236}">
                <a16:creationId xmlns:a16="http://schemas.microsoft.com/office/drawing/2014/main" id="{86105B3E-6F02-BE43-98F0-E9880BA693A8}"/>
              </a:ext>
            </a:extLst>
          </p:cNvPr>
          <p:cNvCxnSpPr>
            <a:cxnSpLocks/>
            <a:stCxn id="4" idx="6"/>
          </p:cNvCxnSpPr>
          <p:nvPr/>
        </p:nvCxnSpPr>
        <p:spPr>
          <a:xfrm>
            <a:off x="5652120" y="1039941"/>
            <a:ext cx="607348" cy="0"/>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92D6B682-5B50-094E-8458-46F49E5E4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448" y="284839"/>
            <a:ext cx="2135358" cy="18931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623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10932</TotalTime>
  <Words>4250</Words>
  <Application>Microsoft Macintosh PowerPoint</Application>
  <PresentationFormat>全屏显示(16:10)</PresentationFormat>
  <Paragraphs>932</Paragraphs>
  <Slides>74</Slides>
  <Notes>37</Notes>
  <HiddenSlides>3</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74</vt:i4>
      </vt:variant>
    </vt:vector>
  </HeadingPairs>
  <TitlesOfParts>
    <vt:vector size="91" baseType="lpstr">
      <vt:lpstr>等线</vt:lpstr>
      <vt:lpstr>等线</vt:lpstr>
      <vt:lpstr>思源黑体 CN Light</vt:lpstr>
      <vt:lpstr>微软雅黑</vt:lpstr>
      <vt:lpstr>Microsoft YaHei UI Light</vt:lpstr>
      <vt:lpstr>Times New Roman (Hebrew)</vt:lpstr>
      <vt:lpstr>Arial</vt:lpstr>
      <vt:lpstr>Calibri</vt:lpstr>
      <vt:lpstr>Calibri Light</vt:lpstr>
      <vt:lpstr>Cambria</vt:lpstr>
      <vt:lpstr>Cambria Math</vt:lpstr>
      <vt:lpstr>Candara</vt:lpstr>
      <vt:lpstr>Century Gothic</vt:lpstr>
      <vt:lpstr>Courier New</vt:lpstr>
      <vt:lpstr>Source Sans Pro</vt:lpstr>
      <vt:lpstr>Office 主题​​</vt:lpstr>
      <vt:lpstr>Equation</vt:lpstr>
      <vt:lpstr>Security</vt:lpstr>
      <vt:lpstr>Review: Interactive Zero-Knowledge Proof</vt:lpstr>
      <vt:lpstr>Review: 2-Server PIR</vt:lpstr>
      <vt:lpstr>Review: 1-out-of-2 OT</vt:lpstr>
      <vt:lpstr>Review: DP</vt:lpstr>
      <vt:lpstr>Review: Secret Sharing</vt:lpstr>
      <vt:lpstr>Review: MPC, the Millionaire Problem</vt:lpstr>
      <vt:lpstr>Review: Homomorphic Encryption (HE)</vt:lpstr>
      <vt:lpstr>Using TEE</vt:lpstr>
      <vt:lpstr>Problem</vt:lpstr>
      <vt:lpstr>Trusted Execution Environment (TEE)</vt:lpstr>
      <vt:lpstr>What is a TEE?</vt:lpstr>
      <vt:lpstr>System: EnclaveDB</vt:lpstr>
      <vt:lpstr>Comments on EnclaveDB</vt:lpstr>
      <vt:lpstr>Open Problem</vt:lpstr>
      <vt:lpstr>Summary: Why Data Privacy is Hard?</vt:lpstr>
      <vt:lpstr>Enclave and TEE</vt:lpstr>
      <vt:lpstr>System Isolation</vt:lpstr>
      <vt:lpstr>One Type of TEE/Enclave</vt:lpstr>
      <vt:lpstr>TEE Classification</vt:lpstr>
      <vt:lpstr>Case study: Intel SGX</vt:lpstr>
      <vt:lpstr>History of Memory Encryption</vt:lpstr>
      <vt:lpstr>Counter-Mode Encryption</vt:lpstr>
      <vt:lpstr>Counter-Mode Encryption Problems</vt:lpstr>
      <vt:lpstr> Address Independent Seed Encryption</vt:lpstr>
      <vt:lpstr>Data Privacy: AISE [Rogers, Micro'07]</vt:lpstr>
      <vt:lpstr>Memory Integrity Verification </vt:lpstr>
      <vt:lpstr>Merkel Tree for Data Integrity</vt:lpstr>
      <vt:lpstr>Bonsai Merkle Trees </vt:lpstr>
      <vt:lpstr>PowerPoint 演示文稿</vt:lpstr>
      <vt:lpstr>SGX : Isolated Execution</vt:lpstr>
      <vt:lpstr>SGX : Remote Attestation</vt:lpstr>
      <vt:lpstr>SGX Execution Flow</vt:lpstr>
      <vt:lpstr>Software Architectures of SGX</vt:lpstr>
      <vt:lpstr>Case Study: ARM TrustZone</vt:lpstr>
      <vt:lpstr>ARM TrustZone</vt:lpstr>
      <vt:lpstr>ARM TrustZone</vt:lpstr>
      <vt:lpstr>On-chip TEE with Memory Encryption</vt:lpstr>
      <vt:lpstr>T6: ARM TrustZone OS</vt:lpstr>
      <vt:lpstr>Case study: 蓬莱 Enclave</vt:lpstr>
      <vt:lpstr>Overview of Penglai</vt:lpstr>
      <vt:lpstr>Overview of Penglai</vt:lpstr>
      <vt:lpstr>Fine-grained Memory Isolation: Naïve Way</vt:lpstr>
      <vt:lpstr>Fine-grained Memory Isolation: Naïve Way</vt:lpstr>
      <vt:lpstr>Fine-grained Memory Isolation: Hardware Solution</vt:lpstr>
      <vt:lpstr>Fast IPC</vt:lpstr>
      <vt:lpstr>Fast IPC</vt:lpstr>
      <vt:lpstr>Fast IPC</vt:lpstr>
      <vt:lpstr>Fast Fork</vt:lpstr>
      <vt:lpstr>Fast Fork</vt:lpstr>
      <vt:lpstr>Penglai has been Open-sourced since Dec 2019</vt:lpstr>
      <vt:lpstr>Still A Long Way to Go...</vt:lpstr>
      <vt:lpstr>More and More TEE Vulnerabilities</vt:lpstr>
      <vt:lpstr>CVE Example: The Boomerang Attack</vt:lpstr>
      <vt:lpstr>How to Induce Errors</vt:lpstr>
      <vt:lpstr>How to Induce Errors</vt:lpstr>
      <vt:lpstr>PowerPoint 演示文稿</vt:lpstr>
      <vt:lpstr>PowerPoint 演示文稿</vt:lpstr>
      <vt:lpstr>PowerPoint 演示文稿</vt:lpstr>
      <vt:lpstr>Number of Disturbance Errors</vt:lpstr>
      <vt:lpstr>Side Channel Attacks</vt:lpstr>
      <vt:lpstr>Cache Cache Channel</vt:lpstr>
      <vt:lpstr>The PRIME+PROBE Attack </vt:lpstr>
      <vt:lpstr>Cache Side-channel Attack</vt:lpstr>
      <vt:lpstr>Meltdown</vt:lpstr>
      <vt:lpstr>Meltdown</vt:lpstr>
      <vt:lpstr>Meltdown</vt:lpstr>
      <vt:lpstr>Meltdown</vt:lpstr>
      <vt:lpstr>Meltdown</vt:lpstr>
      <vt:lpstr>Meltdown</vt:lpstr>
      <vt:lpstr>Meltdown</vt:lpstr>
      <vt:lpstr>Existing Solution</vt:lpstr>
      <vt:lpstr>SGX's Vulnerabilities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338</cp:revision>
  <cp:lastPrinted>2016-06-13T07:55:34Z</cp:lastPrinted>
  <dcterms:created xsi:type="dcterms:W3CDTF">2017-05-12T06:55:38Z</dcterms:created>
  <dcterms:modified xsi:type="dcterms:W3CDTF">2020-12-22T01:21:58Z</dcterms:modified>
</cp:coreProperties>
</file>