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9"/>
  </p:notesMasterIdLst>
  <p:handoutMasterIdLst>
    <p:handoutMasterId r:id="rId130"/>
  </p:handoutMasterIdLst>
  <p:sldIdLst>
    <p:sldId id="256" r:id="rId2"/>
    <p:sldId id="595" r:id="rId3"/>
    <p:sldId id="274" r:id="rId4"/>
    <p:sldId id="280" r:id="rId5"/>
    <p:sldId id="282" r:id="rId6"/>
    <p:sldId id="277" r:id="rId7"/>
    <p:sldId id="279" r:id="rId8"/>
    <p:sldId id="283" r:id="rId9"/>
    <p:sldId id="797" r:id="rId10"/>
    <p:sldId id="798" r:id="rId11"/>
    <p:sldId id="284" r:id="rId12"/>
    <p:sldId id="799" r:id="rId13"/>
    <p:sldId id="800" r:id="rId14"/>
    <p:sldId id="285" r:id="rId15"/>
    <p:sldId id="286" r:id="rId16"/>
    <p:sldId id="287" r:id="rId17"/>
    <p:sldId id="288" r:id="rId18"/>
    <p:sldId id="289" r:id="rId19"/>
    <p:sldId id="801" r:id="rId20"/>
    <p:sldId id="2770" r:id="rId21"/>
    <p:sldId id="2771" r:id="rId22"/>
    <p:sldId id="2772" r:id="rId23"/>
    <p:sldId id="394" r:id="rId24"/>
    <p:sldId id="326" r:id="rId25"/>
    <p:sldId id="329" r:id="rId26"/>
    <p:sldId id="2773" r:id="rId27"/>
    <p:sldId id="345" r:id="rId28"/>
    <p:sldId id="2774" r:id="rId29"/>
    <p:sldId id="275" r:id="rId30"/>
    <p:sldId id="276" r:id="rId31"/>
    <p:sldId id="2775" r:id="rId32"/>
    <p:sldId id="296" r:id="rId33"/>
    <p:sldId id="318" r:id="rId34"/>
    <p:sldId id="319" r:id="rId35"/>
    <p:sldId id="325" r:id="rId36"/>
    <p:sldId id="2769" r:id="rId37"/>
    <p:sldId id="2776" r:id="rId38"/>
    <p:sldId id="270" r:id="rId39"/>
    <p:sldId id="307" r:id="rId40"/>
    <p:sldId id="291" r:id="rId41"/>
    <p:sldId id="2777" r:id="rId42"/>
    <p:sldId id="2778" r:id="rId43"/>
    <p:sldId id="2779" r:id="rId44"/>
    <p:sldId id="315" r:id="rId45"/>
    <p:sldId id="2780" r:id="rId46"/>
    <p:sldId id="348" r:id="rId47"/>
    <p:sldId id="356" r:id="rId48"/>
    <p:sldId id="361" r:id="rId49"/>
    <p:sldId id="389" r:id="rId50"/>
    <p:sldId id="2781" r:id="rId51"/>
    <p:sldId id="301" r:id="rId52"/>
    <p:sldId id="2782" r:id="rId53"/>
    <p:sldId id="310" r:id="rId54"/>
    <p:sldId id="321" r:id="rId55"/>
    <p:sldId id="322" r:id="rId56"/>
    <p:sldId id="323" r:id="rId57"/>
    <p:sldId id="2784" r:id="rId58"/>
    <p:sldId id="2783" r:id="rId59"/>
    <p:sldId id="328" r:id="rId60"/>
    <p:sldId id="2785" r:id="rId61"/>
    <p:sldId id="340" r:id="rId62"/>
    <p:sldId id="352" r:id="rId63"/>
    <p:sldId id="353" r:id="rId64"/>
    <p:sldId id="359" r:id="rId65"/>
    <p:sldId id="360" r:id="rId66"/>
    <p:sldId id="2786" r:id="rId67"/>
    <p:sldId id="371" r:id="rId68"/>
    <p:sldId id="372" r:id="rId69"/>
    <p:sldId id="557" r:id="rId70"/>
    <p:sldId id="558" r:id="rId71"/>
    <p:sldId id="566" r:id="rId72"/>
    <p:sldId id="569" r:id="rId73"/>
    <p:sldId id="570" r:id="rId74"/>
    <p:sldId id="572" r:id="rId75"/>
    <p:sldId id="573" r:id="rId76"/>
    <p:sldId id="579" r:id="rId77"/>
    <p:sldId id="594" r:id="rId78"/>
    <p:sldId id="1424" r:id="rId79"/>
    <p:sldId id="588" r:id="rId80"/>
    <p:sldId id="590" r:id="rId81"/>
    <p:sldId id="593" r:id="rId82"/>
    <p:sldId id="2768" r:id="rId83"/>
    <p:sldId id="2763" r:id="rId84"/>
    <p:sldId id="305" r:id="rId85"/>
    <p:sldId id="304" r:id="rId86"/>
    <p:sldId id="2765" r:id="rId87"/>
    <p:sldId id="262" r:id="rId88"/>
    <p:sldId id="264" r:id="rId89"/>
    <p:sldId id="2766" r:id="rId90"/>
    <p:sldId id="263" r:id="rId91"/>
    <p:sldId id="266" r:id="rId92"/>
    <p:sldId id="269" r:id="rId93"/>
    <p:sldId id="2767" r:id="rId94"/>
    <p:sldId id="259" r:id="rId95"/>
    <p:sldId id="314" r:id="rId96"/>
    <p:sldId id="316" r:id="rId97"/>
    <p:sldId id="317" r:id="rId98"/>
    <p:sldId id="320" r:id="rId99"/>
    <p:sldId id="336" r:id="rId100"/>
    <p:sldId id="2764" r:id="rId101"/>
    <p:sldId id="271" r:id="rId102"/>
    <p:sldId id="2761" r:id="rId103"/>
    <p:sldId id="273" r:id="rId104"/>
    <p:sldId id="278" r:id="rId105"/>
    <p:sldId id="2762" r:id="rId106"/>
    <p:sldId id="297" r:id="rId107"/>
    <p:sldId id="308" r:id="rId108"/>
    <p:sldId id="293" r:id="rId109"/>
    <p:sldId id="294" r:id="rId110"/>
    <p:sldId id="261" r:id="rId111"/>
    <p:sldId id="268" r:id="rId112"/>
    <p:sldId id="272" r:id="rId113"/>
    <p:sldId id="2760" r:id="rId114"/>
    <p:sldId id="303" r:id="rId115"/>
    <p:sldId id="324" r:id="rId116"/>
    <p:sldId id="363" r:id="rId117"/>
    <p:sldId id="420" r:id="rId118"/>
    <p:sldId id="391" r:id="rId119"/>
    <p:sldId id="1498" r:id="rId120"/>
    <p:sldId id="2757" r:id="rId121"/>
    <p:sldId id="2758" r:id="rId122"/>
    <p:sldId id="265" r:id="rId123"/>
    <p:sldId id="2759" r:id="rId124"/>
    <p:sldId id="1452" r:id="rId125"/>
    <p:sldId id="281" r:id="rId126"/>
    <p:sldId id="309" r:id="rId127"/>
    <p:sldId id="2756" r:id="rId128"/>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628" autoAdjust="0"/>
    <p:restoredTop sz="92991" autoAdjust="0"/>
  </p:normalViewPr>
  <p:slideViewPr>
    <p:cSldViewPr>
      <p:cViewPr varScale="1">
        <p:scale>
          <a:sx n="86" d="100"/>
          <a:sy n="86" d="100"/>
        </p:scale>
        <p:origin x="208" y="1848"/>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2020/12/24</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2020/12/24</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00813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主要以</a:t>
            </a:r>
            <a:r>
              <a:rPr kumimoji="1" lang="en-US" altLang="zh-CN" dirty="0"/>
              <a:t>what</a:t>
            </a:r>
            <a:r>
              <a:rPr kumimoji="1" lang="zh-CN" altLang="en-US" dirty="0"/>
              <a:t>为主</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2025049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3729064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768355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00000"/>
              </a:lnSpc>
            </a:pPr>
            <a:r>
              <a:rPr kumimoji="1" lang="en-US" altLang="zh-CN" sz="2400" dirty="0"/>
              <a:t>The</a:t>
            </a:r>
            <a:endParaRPr kumimoji="1" lang="en-US" altLang="zh-CN" sz="2400" dirty="0">
              <a:solidFill>
                <a:srgbClr val="0096FF"/>
              </a:solidFill>
            </a:endParaRPr>
          </a:p>
          <a:p>
            <a:pPr lvl="1">
              <a:lnSpc>
                <a:spcPct val="100000"/>
              </a:lnSpc>
            </a:pPr>
            <a:r>
              <a:rPr kumimoji="1" lang="en-US" altLang="zh-CN" sz="2000" dirty="0"/>
              <a:t>Control-plane the table, data-plane </a:t>
            </a:r>
            <a:r>
              <a:rPr kumimoji="1" lang="en-US" altLang="zh-CN" sz="2000" i="1" dirty="0"/>
              <a:t>reads</a:t>
            </a:r>
            <a:r>
              <a:rPr kumimoji="1" lang="en-US" altLang="zh-CN" sz="2000" dirty="0"/>
              <a:t> the table</a:t>
            </a:r>
            <a:endParaRPr kumimoji="1" lang="zh-CN" altLang="en-US" sz="2000" dirty="0"/>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44</a:t>
            </a:fld>
            <a:endParaRPr lang="zh-CN" altLang="en-US"/>
          </a:p>
        </p:txBody>
      </p:sp>
    </p:spTree>
    <p:extLst>
      <p:ext uri="{BB962C8B-B14F-4D97-AF65-F5344CB8AC3E}">
        <p14:creationId xmlns:p14="http://schemas.microsoft.com/office/powerpoint/2010/main" val="2414121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基带冲突检测的载波监听多路访问技术</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载波监听多点接入</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碰撞检测</a:t>
            </a:r>
            <a:r>
              <a:rPr lang="en-US" altLang="zh-CN" sz="1200" b="0" i="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30425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42"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zh-CN"/>
              <a:t>Since TCP does not know whether a duplicate ACK is caused by a lost segment or just a reordering of segments, it waits for a small number of duplicate ACKs to be received.</a:t>
            </a:r>
          </a:p>
          <a:p>
            <a:endParaRPr lang="zh-CN" altLang="en-US"/>
          </a:p>
        </p:txBody>
      </p:sp>
      <p:sp>
        <p:nvSpPr>
          <p:cNvPr id="61443" name="幻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fld id="{D7E4D0FF-41E6-45FA-888E-176643E8D8B2}" type="slidenum">
              <a:rPr lang="zh-CN" altLang="en-US" sz="1200"/>
              <a:pPr/>
              <a:t>56</a:t>
            </a:fld>
            <a:endParaRPr lang="zh-CN" altLang="en-US" sz="1200"/>
          </a:p>
        </p:txBody>
      </p:sp>
    </p:spTree>
    <p:extLst>
      <p:ext uri="{BB962C8B-B14F-4D97-AF65-F5344CB8AC3E}">
        <p14:creationId xmlns:p14="http://schemas.microsoft.com/office/powerpoint/2010/main" val="2774753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451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zh-CN"/>
              <a:t>AIMD: addition increase, multiple decrease.</a:t>
            </a:r>
          </a:p>
        </p:txBody>
      </p:sp>
      <p:sp>
        <p:nvSpPr>
          <p:cNvPr id="6451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fld id="{B3886EE3-7B14-491B-838D-AA0E218CEEA9}" type="slidenum">
              <a:rPr lang="zh-CN" altLang="en-US" sz="1200"/>
              <a:pPr/>
              <a:t>58</a:t>
            </a:fld>
            <a:endParaRPr lang="zh-CN" altLang="en-US" sz="1200"/>
          </a:p>
        </p:txBody>
      </p:sp>
    </p:spTree>
    <p:extLst>
      <p:ext uri="{BB962C8B-B14F-4D97-AF65-F5344CB8AC3E}">
        <p14:creationId xmlns:p14="http://schemas.microsoft.com/office/powerpoint/2010/main" val="2005549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66</a:t>
            </a:fld>
            <a:endParaRPr lang="zh-CN" altLang="en-US"/>
          </a:p>
        </p:txBody>
      </p:sp>
    </p:spTree>
    <p:extLst>
      <p:ext uri="{BB962C8B-B14F-4D97-AF65-F5344CB8AC3E}">
        <p14:creationId xmlns:p14="http://schemas.microsoft.com/office/powerpoint/2010/main" val="1525909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42188E87-B921-0741-B653-6A6CF9F952C8}"/>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8CC3669-E633-E344-A9C5-7F3E739F40C8}"/>
              </a:ext>
            </a:extLst>
          </p:cNvPr>
          <p:cNvSpPr>
            <a:spLocks noGrp="1"/>
          </p:cNvSpPr>
          <p:nvPr>
            <p:ph type="body" idx="1"/>
          </p:nvPr>
        </p:nvSpPr>
        <p:spPr/>
        <p:txBody>
          <a:bodyPr/>
          <a:lstStyle/>
          <a:p>
            <a:pPr eaLnBrk="1" hangingPunct="1"/>
            <a:r>
              <a:rPr lang="nb-NO" altLang="zh-CN"/>
              <a:t>** Challenges:</a:t>
            </a:r>
          </a:p>
          <a:p>
            <a:pPr eaLnBrk="1" hangingPunct="1"/>
            <a:r>
              <a:rPr lang="en-US" altLang="zh-CN"/>
              <a:t>  Tracking which peer has what</a:t>
            </a:r>
          </a:p>
          <a:p>
            <a:pPr eaLnBrk="1" hangingPunct="1"/>
            <a:r>
              <a:rPr lang="en-US" altLang="zh-CN"/>
              <a:t>  Handling high churn rates</a:t>
            </a:r>
          </a:p>
          <a:p>
            <a:pPr eaLnBrk="1" hangingPunct="1"/>
            <a:r>
              <a:rPr lang="en-US" altLang="zh-CN"/>
              <a:t>  Download rate proportional to upload rate</a:t>
            </a:r>
          </a:p>
          <a:p>
            <a:pPr eaLnBrk="1" hangingPunct="1"/>
            <a:endParaRPr lang="en-US" altLang="zh-CN"/>
          </a:p>
        </p:txBody>
      </p:sp>
      <p:sp>
        <p:nvSpPr>
          <p:cNvPr id="63491" name="Slide Number Placeholder 3">
            <a:extLst>
              <a:ext uri="{FF2B5EF4-FFF2-40B4-BE49-F238E27FC236}">
                <a16:creationId xmlns:a16="http://schemas.microsoft.com/office/drawing/2014/main" id="{35409FA4-89DC-3344-931D-08FA5EDF31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fld id="{AB4C55A4-2FC0-3146-B861-FE2C92924457}" type="slidenum">
              <a:rPr lang="zh-CN" altLang="en-US" sz="1200"/>
              <a:pPr/>
              <a:t>70</a:t>
            </a:fld>
            <a:endParaRPr lang="zh-CN" altLang="en-US" sz="1200"/>
          </a:p>
        </p:txBody>
      </p:sp>
    </p:spTree>
    <p:extLst>
      <p:ext uri="{BB962C8B-B14F-4D97-AF65-F5344CB8AC3E}">
        <p14:creationId xmlns:p14="http://schemas.microsoft.com/office/powerpoint/2010/main" val="316403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a:p>
        </p:txBody>
      </p:sp>
      <p:sp>
        <p:nvSpPr>
          <p:cNvPr id="11268" name="幻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C0E2B6D-A008-42AC-A58D-B63420FA8792}" type="slidenum">
              <a:rPr lang="zh-CN" altLang="en-US"/>
              <a:pPr/>
              <a:t>91</a:t>
            </a:fld>
            <a:endParaRPr lang="zh-CN" altLang="en-US"/>
          </a:p>
        </p:txBody>
      </p:sp>
    </p:spTree>
    <p:extLst>
      <p:ext uri="{BB962C8B-B14F-4D97-AF65-F5344CB8AC3E}">
        <p14:creationId xmlns:p14="http://schemas.microsoft.com/office/powerpoint/2010/main" val="2855356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lvl="1"/>
            <a:r>
              <a:rPr lang="en-US" altLang="zh-CN" dirty="0"/>
              <a:t>Most security goals/policies not infinitely valuable, can tolerate attacks.</a:t>
            </a:r>
          </a:p>
          <a:p>
            <a:pPr lvl="1"/>
            <a:r>
              <a:rPr lang="en-US" altLang="zh-CN" dirty="0"/>
              <a:t>Security mechanisms can be expensive (e.g., wasted user time).</a:t>
            </a:r>
          </a:p>
          <a:p>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109</a:t>
            </a:fld>
            <a:endParaRPr lang="zh-CN" altLang="en-US"/>
          </a:p>
        </p:txBody>
      </p:sp>
    </p:spTree>
    <p:extLst>
      <p:ext uri="{BB962C8B-B14F-4D97-AF65-F5344CB8AC3E}">
        <p14:creationId xmlns:p14="http://schemas.microsoft.com/office/powerpoint/2010/main" val="3307096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solidFill>
                  <a:prstClr val="black"/>
                </a:solidFill>
              </a:rPr>
              <a:pPr/>
              <a:t>124</a:t>
            </a:fld>
            <a:endParaRPr lang="zh-CN" altLang="en-US">
              <a:solidFill>
                <a:prstClr val="black"/>
              </a:solidFill>
            </a:endParaRPr>
          </a:p>
        </p:txBody>
      </p:sp>
    </p:spTree>
    <p:extLst>
      <p:ext uri="{BB962C8B-B14F-4D97-AF65-F5344CB8AC3E}">
        <p14:creationId xmlns:p14="http://schemas.microsoft.com/office/powerpoint/2010/main" val="3441598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2020/12/24</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2020/12/24</a:t>
            </a:fld>
            <a:endParaRPr lang="zh-CN" altLang="en-US">
              <a:latin typeface="Arial" panose="020B0604020202020204" pitchFamily="34" charset="0"/>
              <a:cs typeface="Arial" panose="020B0604020202020204" pitchFamily="34" charset="0"/>
            </a:endParaRPr>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latin typeface="Arial" panose="020B0604020202020204" pitchFamily="34" charset="0"/>
              <a:cs typeface="Arial" panose="020B0604020202020204" pitchFamily="34" charset="0"/>
            </a:endParaRPr>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latin typeface="Arial" panose="020B0604020202020204" pitchFamily="34" charset="0"/>
              <a:cs typeface="Arial" panose="020B0604020202020204" pitchFamily="34" charset="0"/>
            </a:endParaRPr>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atin typeface="Arial" panose="020B0604020202020204" pitchFamily="34" charset="0"/>
                <a:cs typeface="Arial" panose="020B0604020202020204" pitchFamily="34" charset="0"/>
              </a:defRPr>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2020/12/24</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2020/12/24</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Scalability</a:t>
            </a:r>
            <a:r>
              <a:rPr kumimoji="1" lang="zh-CN" altLang="en-US" sz="4400" dirty="0">
                <a:solidFill>
                  <a:schemeClr val="bg1"/>
                </a:solidFill>
              </a:rPr>
              <a:t> </a:t>
            </a:r>
            <a:r>
              <a:rPr kumimoji="1" lang="en-US" altLang="zh-CN" sz="4400" dirty="0">
                <a:solidFill>
                  <a:schemeClr val="bg1"/>
                </a:solidFill>
              </a:rPr>
              <a:t>in</a:t>
            </a:r>
            <a:r>
              <a:rPr kumimoji="1" lang="zh-CN" altLang="en-US" sz="4400" dirty="0">
                <a:solidFill>
                  <a:schemeClr val="bg1"/>
                </a:solidFill>
              </a:rPr>
              <a:t> </a:t>
            </a:r>
            <a:r>
              <a:rPr kumimoji="1" lang="en-US" altLang="zh-CN" sz="4400" dirty="0">
                <a:solidFill>
                  <a:schemeClr val="bg1"/>
                </a:solidFill>
              </a:rPr>
              <a:t>Practice</a:t>
            </a:r>
            <a:endParaRPr kumimoji="1" lang="zh-CN" altLang="en-US" sz="4400" dirty="0">
              <a:solidFill>
                <a:schemeClr val="bg1"/>
              </a:solidFill>
              <a:ea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lvl="0" algn="l"/>
            <a:r>
              <a:rPr lang="en-US" altLang="zh-CN" sz="1600" dirty="0">
                <a:solidFill>
                  <a:prstClr val="white"/>
                </a:solidFill>
              </a:rPr>
              <a:t>C</a:t>
            </a:r>
            <a:r>
              <a:rPr lang="en-US" altLang="zh-CN" sz="1600" dirty="0">
                <a:solidFill>
                  <a:srgbClr val="1F497D">
                    <a:lumMod val="20000"/>
                    <a:lumOff val="80000"/>
                  </a:srgbClr>
                </a:solidFill>
              </a:rPr>
              <a:t>omputer</a:t>
            </a:r>
            <a:r>
              <a:rPr lang="zh-CN" altLang="en-US" sz="1600" dirty="0">
                <a:solidFill>
                  <a:prstClr val="white"/>
                </a:solidFill>
              </a:rPr>
              <a:t> </a:t>
            </a:r>
            <a:r>
              <a:rPr lang="en-US" altLang="zh-CN" sz="1600" dirty="0">
                <a:solidFill>
                  <a:prstClr val="white"/>
                </a:solidFill>
              </a:rPr>
              <a:t>S</a:t>
            </a:r>
            <a:r>
              <a:rPr lang="en-US" altLang="zh-CN" sz="1600" dirty="0">
                <a:solidFill>
                  <a:srgbClr val="1F497D">
                    <a:lumMod val="20000"/>
                    <a:lumOff val="80000"/>
                  </a:srgbClr>
                </a:solidFill>
              </a:rPr>
              <a:t>ystem</a:t>
            </a:r>
            <a:r>
              <a:rPr lang="zh-CN" altLang="en-US" sz="1600" dirty="0">
                <a:solidFill>
                  <a:prstClr val="white"/>
                </a:solidFill>
              </a:rPr>
              <a:t> </a:t>
            </a:r>
            <a:r>
              <a:rPr lang="en-US" altLang="zh-CN" sz="1600" dirty="0">
                <a:solidFill>
                  <a:prstClr val="white"/>
                </a:solidFill>
              </a:rPr>
              <a:t>E</a:t>
            </a:r>
            <a:r>
              <a:rPr lang="en-US" altLang="zh-CN" sz="1600" dirty="0">
                <a:solidFill>
                  <a:srgbClr val="1F497D">
                    <a:lumMod val="20000"/>
                    <a:lumOff val="80000"/>
                  </a:srgbClr>
                </a:solidFill>
              </a:rPr>
              <a:t>ngineering</a:t>
            </a:r>
            <a:r>
              <a:rPr lang="en-US" altLang="zh-CN" sz="1600" dirty="0">
                <a:solidFill>
                  <a:prstClr val="white"/>
                </a:solidFill>
              </a:rPr>
              <a:t>,</a:t>
            </a:r>
            <a:r>
              <a:rPr lang="zh-CN" altLang="en-US" sz="1600" dirty="0">
                <a:solidFill>
                  <a:prstClr val="white"/>
                </a:solidFill>
              </a:rPr>
              <a:t> </a:t>
            </a:r>
            <a:r>
              <a:rPr lang="en-US" altLang="zh-CN" sz="1600" dirty="0">
                <a:solidFill>
                  <a:prstClr val="white"/>
                </a:solidFill>
              </a:rPr>
              <a:t>Fall</a:t>
            </a:r>
            <a:r>
              <a:rPr lang="zh-CN" altLang="en-US" sz="1600" dirty="0">
                <a:solidFill>
                  <a:prstClr val="white"/>
                </a:solidFill>
              </a:rPr>
              <a:t> </a:t>
            </a:r>
            <a:r>
              <a:rPr lang="en-US" altLang="zh-CN" sz="1600" dirty="0">
                <a:solidFill>
                  <a:prstClr val="white"/>
                </a:solidFill>
              </a:rPr>
              <a:t>2020</a:t>
            </a:r>
            <a:r>
              <a:rPr lang="zh-CN" altLang="en-US" sz="1600" dirty="0">
                <a:solidFill>
                  <a:prstClr val="white"/>
                </a:solidFill>
              </a:rPr>
              <a:t> </a:t>
            </a:r>
            <a:r>
              <a:rPr lang="en-US" altLang="zh-CN" sz="1600" dirty="0">
                <a:solidFill>
                  <a:srgbClr val="1F497D">
                    <a:lumMod val="20000"/>
                    <a:lumOff val="80000"/>
                  </a:srgbClr>
                </a:solidFill>
              </a:rPr>
              <a:t>(IPADS,</a:t>
            </a:r>
            <a:r>
              <a:rPr lang="zh-CN" altLang="en-US" sz="1600" dirty="0">
                <a:solidFill>
                  <a:srgbClr val="1F497D">
                    <a:lumMod val="20000"/>
                    <a:lumOff val="80000"/>
                  </a:srgbClr>
                </a:solidFill>
              </a:rPr>
              <a:t> </a:t>
            </a:r>
            <a:r>
              <a:rPr lang="en-US" altLang="zh-CN" sz="1600" dirty="0">
                <a:solidFill>
                  <a:srgbClr val="1F497D">
                    <a:lumMod val="20000"/>
                    <a:lumOff val="80000"/>
                  </a:srgbClr>
                </a:solidFill>
              </a:rPr>
              <a:t>SJTU)</a:t>
            </a:r>
            <a:endParaRPr lang="zh-CN" altLang="en-US" sz="1600" dirty="0">
              <a:solidFill>
                <a:srgbClr val="1F497D">
                  <a:lumMod val="20000"/>
                  <a:lumOff val="80000"/>
                </a:srgbClr>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Arial" panose="020B0604020202020204" pitchFamily="34" charset="0"/>
              <a:ea typeface="+mn-ea"/>
              <a:cs typeface="Arial" panose="020B0604020202020204" pitchFamily="34" charset="0"/>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Arial" panose="020B0604020202020204" pitchFamily="34" charset="0"/>
                <a:cs typeface="Arial" panose="020B0604020202020204" pitchFamily="34" charset="0"/>
                <a:sym typeface="+mn-lt"/>
              </a:rPr>
              <a:t>Put</a:t>
            </a:r>
            <a:r>
              <a:rPr lang="zh-CN" altLang="en-US" sz="2800" dirty="0">
                <a:solidFill>
                  <a:schemeClr val="accent1"/>
                </a:solidFill>
                <a:latin typeface="Arial" panose="020B0604020202020204" pitchFamily="34" charset="0"/>
                <a:cs typeface="Arial" panose="020B0604020202020204" pitchFamily="34" charset="0"/>
                <a:sym typeface="+mn-lt"/>
              </a:rPr>
              <a:t> </a:t>
            </a:r>
            <a:r>
              <a:rPr lang="en-US" altLang="zh-CN" sz="2800" dirty="0">
                <a:solidFill>
                  <a:schemeClr val="accent1"/>
                </a:solidFill>
                <a:latin typeface="Arial" panose="020B0604020202020204" pitchFamily="34" charset="0"/>
                <a:cs typeface="Arial" panose="020B0604020202020204" pitchFamily="34" charset="0"/>
                <a:sym typeface="+mn-lt"/>
              </a:rPr>
              <a:t>all</a:t>
            </a:r>
            <a:r>
              <a:rPr lang="zh-CN" altLang="en-US" sz="2800" dirty="0">
                <a:solidFill>
                  <a:schemeClr val="accent1"/>
                </a:solidFill>
                <a:latin typeface="Arial" panose="020B0604020202020204" pitchFamily="34" charset="0"/>
                <a:cs typeface="Arial" panose="020B0604020202020204" pitchFamily="34" charset="0"/>
                <a:sym typeface="+mn-lt"/>
              </a:rPr>
              <a:t> </a:t>
            </a:r>
            <a:r>
              <a:rPr lang="en-US" altLang="zh-CN" sz="2800" dirty="0">
                <a:solidFill>
                  <a:schemeClr val="accent1"/>
                </a:solidFill>
                <a:latin typeface="Arial" panose="020B0604020202020204" pitchFamily="34" charset="0"/>
                <a:cs typeface="Arial" panose="020B0604020202020204" pitchFamily="34" charset="0"/>
                <a:sym typeface="+mn-lt"/>
              </a:rPr>
              <a:t>together</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Arial" panose="020B0604020202020204" pitchFamily="34" charset="0"/>
                <a:cs typeface="Arial" panose="020B0604020202020204" pitchFamily="34" charset="0"/>
                <a:sym typeface="+mn-lt"/>
              </a:rPr>
              <a:t>Yubin Xia</a:t>
            </a:r>
          </a:p>
        </p:txBody>
      </p:sp>
    </p:spTree>
    <p:extLst>
      <p:ext uri="{BB962C8B-B14F-4D97-AF65-F5344CB8AC3E}">
        <p14:creationId xmlns:p14="http://schemas.microsoft.com/office/powerpoint/2010/main" val="3022164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BAE71A23-3CB4-C347-B609-8A4745B42312}"/>
              </a:ext>
            </a:extLst>
          </p:cNvPr>
          <p:cNvSpPr>
            <a:spLocks noGrp="1"/>
          </p:cNvSpPr>
          <p:nvPr>
            <p:ph type="title"/>
          </p:nvPr>
        </p:nvSpPr>
        <p:spPr/>
        <p:txBody>
          <a:bodyPr>
            <a:normAutofit/>
          </a:bodyPr>
          <a:lstStyle/>
          <a:p>
            <a:r>
              <a:rPr kumimoji="1" lang="en-US" altLang="zh-CN" dirty="0"/>
              <a:t>a</a:t>
            </a:r>
            <a:r>
              <a:rPr kumimoji="1" lang="zh-CN" altLang="en-US" dirty="0"/>
              <a:t> </a:t>
            </a:r>
            <a:r>
              <a:rPr kumimoji="1" lang="en-US" altLang="zh-CN" dirty="0"/>
              <a:t>Highly</a:t>
            </a:r>
            <a:r>
              <a:rPr kumimoji="1" lang="zh-CN" altLang="en-US" dirty="0"/>
              <a:t> </a:t>
            </a:r>
            <a:r>
              <a:rPr kumimoji="1" lang="en-US" altLang="zh-CN" dirty="0"/>
              <a:t>scalable</a:t>
            </a:r>
            <a:r>
              <a:rPr kumimoji="1" lang="zh-CN" altLang="en-US" dirty="0"/>
              <a:t> </a:t>
            </a:r>
            <a:r>
              <a:rPr kumimoji="1" lang="en-US" altLang="zh-CN" dirty="0"/>
              <a:t>Website</a:t>
            </a:r>
            <a:endParaRPr kumimoji="1" lang="zh-CN" altLang="en-US" dirty="0"/>
          </a:p>
        </p:txBody>
      </p:sp>
      <p:sp>
        <p:nvSpPr>
          <p:cNvPr id="5" name="文本占位符 4">
            <a:extLst>
              <a:ext uri="{FF2B5EF4-FFF2-40B4-BE49-F238E27FC236}">
                <a16:creationId xmlns:a16="http://schemas.microsoft.com/office/drawing/2014/main" id="{9AEB1157-35B3-2F4F-8B38-3E150F33B646}"/>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93635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icrosoft YaHei" panose="020B0503020204020204" pitchFamily="34" charset="-122"/>
                <a:ea typeface="Microsoft YaHei" panose="020B0503020204020204" pitchFamily="34" charset="-122"/>
              </a:rPr>
              <a:t>如何搭一个淘宝？从单机</a:t>
            </a:r>
            <a:r>
              <a:rPr lang="en-US" altLang="zh-CN" dirty="0">
                <a:latin typeface="Microsoft YaHei" panose="020B0503020204020204" pitchFamily="34" charset="-122"/>
                <a:ea typeface="Microsoft YaHei" panose="020B0503020204020204" pitchFamily="34" charset="-122"/>
              </a:rPr>
              <a:t>LAMP</a:t>
            </a:r>
            <a:r>
              <a:rPr lang="zh-CN" altLang="en-US" dirty="0">
                <a:latin typeface="Microsoft YaHei" panose="020B0503020204020204" pitchFamily="34" charset="-122"/>
                <a:ea typeface="Microsoft YaHei" panose="020B0503020204020204" pitchFamily="34" charset="-122"/>
              </a:rPr>
              <a:t>开始</a:t>
            </a:r>
          </a:p>
        </p:txBody>
      </p:sp>
      <p:pic>
        <p:nvPicPr>
          <p:cNvPr id="4" name="图片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62264" y="1417340"/>
            <a:ext cx="4824536" cy="3155354"/>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5" name="内容占位符 2"/>
          <p:cNvSpPr>
            <a:spLocks noGrp="1"/>
          </p:cNvSpPr>
          <p:nvPr>
            <p:ph idx="1"/>
          </p:nvPr>
        </p:nvSpPr>
        <p:spPr>
          <a:xfrm>
            <a:off x="457200" y="1333501"/>
            <a:ext cx="3250704" cy="3771636"/>
          </a:xfrm>
        </p:spPr>
        <p:txBody>
          <a:bodyPr>
            <a:normAutofit/>
          </a:bodyPr>
          <a:lstStyle/>
          <a:p>
            <a:r>
              <a:rPr lang="en-US" altLang="zh-CN" sz="2000" dirty="0">
                <a:latin typeface="Microsoft YaHei" panose="020B0503020204020204" pitchFamily="34" charset="-122"/>
                <a:ea typeface="Microsoft YaHei" panose="020B0503020204020204" pitchFamily="34" charset="-122"/>
              </a:rPr>
              <a:t>HTML</a:t>
            </a:r>
            <a:r>
              <a:rPr lang="zh-CN" altLang="en-US" sz="2000" dirty="0">
                <a:latin typeface="Microsoft YaHei" panose="020B0503020204020204" pitchFamily="34" charset="-122"/>
                <a:ea typeface="Microsoft YaHei" panose="020B0503020204020204" pitchFamily="34" charset="-122"/>
              </a:rPr>
              <a:t>页面</a:t>
            </a:r>
            <a:endParaRPr lang="en-US" altLang="zh-CN" sz="2000" dirty="0">
              <a:latin typeface="Microsoft YaHei" panose="020B0503020204020204" pitchFamily="34" charset="-122"/>
              <a:ea typeface="Microsoft YaHei" panose="020B0503020204020204" pitchFamily="34" charset="-122"/>
            </a:endParaRPr>
          </a:p>
          <a:p>
            <a:pPr lvl="1"/>
            <a:r>
              <a:rPr lang="zh-CN" altLang="en-US" sz="1600" dirty="0">
                <a:latin typeface="Microsoft YaHei" panose="020B0503020204020204" pitchFamily="34" charset="-122"/>
                <a:ea typeface="Microsoft YaHei" panose="020B0503020204020204" pitchFamily="34" charset="-122"/>
              </a:rPr>
              <a:t>应用类课：</a:t>
            </a:r>
            <a:r>
              <a:rPr lang="en-US" altLang="zh-CN" sz="1600" dirty="0">
                <a:latin typeface="Microsoft YaHei" panose="020B0503020204020204" pitchFamily="34" charset="-122"/>
                <a:ea typeface="Microsoft YaHei" panose="020B0503020204020204" pitchFamily="34" charset="-122"/>
              </a:rPr>
              <a:t>HTML5/PHP</a:t>
            </a:r>
          </a:p>
          <a:p>
            <a:r>
              <a:rPr lang="en-US" altLang="zh-CN" sz="2000" dirty="0">
                <a:latin typeface="Microsoft YaHei" panose="020B0503020204020204" pitchFamily="34" charset="-122"/>
                <a:ea typeface="Microsoft YaHei" panose="020B0503020204020204" pitchFamily="34" charset="-122"/>
              </a:rPr>
              <a:t>Web</a:t>
            </a:r>
            <a:r>
              <a:rPr lang="zh-CN" altLang="en-US" sz="2000" dirty="0">
                <a:latin typeface="Microsoft YaHei" panose="020B0503020204020204" pitchFamily="34" charset="-122"/>
                <a:ea typeface="Microsoft YaHei" panose="020B0503020204020204" pitchFamily="34" charset="-122"/>
              </a:rPr>
              <a:t>服务器</a:t>
            </a:r>
            <a:endParaRPr lang="en-US" altLang="zh-CN" sz="2000" dirty="0">
              <a:latin typeface="Microsoft YaHei" panose="020B0503020204020204" pitchFamily="34" charset="-122"/>
              <a:ea typeface="Microsoft YaHei" panose="020B0503020204020204" pitchFamily="34" charset="-122"/>
            </a:endParaRPr>
          </a:p>
          <a:p>
            <a:pPr lvl="1"/>
            <a:r>
              <a:rPr lang="en-US" altLang="zh-CN" sz="1600" dirty="0">
                <a:latin typeface="Microsoft YaHei" panose="020B0503020204020204" pitchFamily="34" charset="-122"/>
                <a:ea typeface="Microsoft YaHei" panose="020B0503020204020204" pitchFamily="34" charset="-122"/>
              </a:rPr>
              <a:t>ICS</a:t>
            </a:r>
            <a:r>
              <a:rPr lang="zh-CN" altLang="en-US" sz="1600" dirty="0">
                <a:latin typeface="Microsoft YaHei" panose="020B0503020204020204" pitchFamily="34" charset="-122"/>
                <a:ea typeface="Microsoft YaHei" panose="020B0503020204020204" pitchFamily="34" charset="-122"/>
              </a:rPr>
              <a:t>课：</a:t>
            </a:r>
            <a:r>
              <a:rPr lang="en-US" altLang="zh-CN" sz="1600" dirty="0">
                <a:latin typeface="Microsoft YaHei" panose="020B0503020204020204" pitchFamily="34" charset="-122"/>
                <a:ea typeface="Microsoft YaHei" panose="020B0503020204020204" pitchFamily="34" charset="-122"/>
              </a:rPr>
              <a:t>Apache</a:t>
            </a:r>
          </a:p>
          <a:p>
            <a:r>
              <a:rPr lang="zh-CN" altLang="en-US" sz="2000" dirty="0">
                <a:solidFill>
                  <a:srgbClr val="F40030"/>
                </a:solidFill>
                <a:latin typeface="Microsoft YaHei" panose="020B0503020204020204" pitchFamily="34" charset="-122"/>
                <a:ea typeface="Microsoft YaHei" panose="020B0503020204020204" pitchFamily="34" charset="-122"/>
              </a:rPr>
              <a:t>文件系统</a:t>
            </a:r>
            <a:r>
              <a:rPr lang="zh-CN" altLang="en-US" sz="2000" dirty="0">
                <a:latin typeface="Microsoft YaHei" panose="020B0503020204020204" pitchFamily="34" charset="-122"/>
                <a:ea typeface="Microsoft YaHei" panose="020B0503020204020204" pitchFamily="34" charset="-122"/>
              </a:rPr>
              <a:t> </a:t>
            </a:r>
            <a:r>
              <a:rPr lang="en-US" altLang="zh-CN" sz="2000" dirty="0">
                <a:latin typeface="Microsoft YaHei" panose="020B0503020204020204" pitchFamily="34" charset="-122"/>
                <a:ea typeface="Microsoft YaHei" panose="020B0503020204020204" pitchFamily="34" charset="-122"/>
              </a:rPr>
              <a:t>/ </a:t>
            </a:r>
            <a:r>
              <a:rPr lang="zh-CN" altLang="en-US" sz="2000" dirty="0">
                <a:latin typeface="Microsoft YaHei" panose="020B0503020204020204" pitchFamily="34" charset="-122"/>
                <a:ea typeface="Microsoft YaHei" panose="020B0503020204020204" pitchFamily="34" charset="-122"/>
              </a:rPr>
              <a:t>数据库</a:t>
            </a:r>
            <a:endParaRPr lang="en-US" altLang="zh-CN" sz="2000" dirty="0">
              <a:latin typeface="Microsoft YaHei" panose="020B0503020204020204" pitchFamily="34" charset="-122"/>
              <a:ea typeface="Microsoft YaHei" panose="020B0503020204020204" pitchFamily="34" charset="-122"/>
            </a:endParaRPr>
          </a:p>
          <a:p>
            <a:pPr lvl="1"/>
            <a:r>
              <a:rPr lang="en-US" altLang="zh-CN" sz="1600" dirty="0">
                <a:latin typeface="Microsoft YaHei" panose="020B0503020204020204" pitchFamily="34" charset="-122"/>
                <a:ea typeface="Microsoft YaHei" panose="020B0503020204020204" pitchFamily="34" charset="-122"/>
              </a:rPr>
              <a:t>CSE</a:t>
            </a:r>
            <a:r>
              <a:rPr lang="zh-CN" altLang="en-US" sz="1600" dirty="0">
                <a:latin typeface="Microsoft YaHei" panose="020B0503020204020204" pitchFamily="34" charset="-122"/>
                <a:ea typeface="Microsoft YaHei" panose="020B0503020204020204" pitchFamily="34" charset="-122"/>
              </a:rPr>
              <a:t>课：</a:t>
            </a:r>
            <a:r>
              <a:rPr lang="en-US" altLang="zh-CN" sz="1600" dirty="0">
                <a:latin typeface="Microsoft YaHei" panose="020B0503020204020204" pitchFamily="34" charset="-122"/>
                <a:ea typeface="Microsoft YaHei" panose="020B0503020204020204" pitchFamily="34" charset="-122"/>
              </a:rPr>
              <a:t>Ext3 / MySQL</a:t>
            </a:r>
          </a:p>
          <a:p>
            <a:r>
              <a:rPr lang="en-US" altLang="zh-CN" sz="2000" dirty="0">
                <a:latin typeface="Microsoft YaHei" panose="020B0503020204020204" pitchFamily="34" charset="-122"/>
                <a:ea typeface="Microsoft YaHei" panose="020B0503020204020204" pitchFamily="34" charset="-122"/>
              </a:rPr>
              <a:t>Linux</a:t>
            </a:r>
            <a:r>
              <a:rPr lang="zh-CN" altLang="en-US" sz="2000" dirty="0">
                <a:latin typeface="Microsoft YaHei" panose="020B0503020204020204" pitchFamily="34" charset="-122"/>
                <a:ea typeface="Microsoft YaHei" panose="020B0503020204020204" pitchFamily="34" charset="-122"/>
              </a:rPr>
              <a:t>操作系统</a:t>
            </a:r>
            <a:endParaRPr lang="en-US" altLang="zh-CN" sz="2000" dirty="0">
              <a:latin typeface="Microsoft YaHei" panose="020B0503020204020204" pitchFamily="34" charset="-122"/>
              <a:ea typeface="Microsoft YaHei" panose="020B0503020204020204" pitchFamily="34" charset="-122"/>
            </a:endParaRPr>
          </a:p>
          <a:p>
            <a:pPr lvl="1"/>
            <a:r>
              <a:rPr lang="en-US" altLang="zh-CN" sz="1600" dirty="0">
                <a:latin typeface="Microsoft YaHei" panose="020B0503020204020204" pitchFamily="34" charset="-122"/>
                <a:ea typeface="Microsoft YaHei" panose="020B0503020204020204" pitchFamily="34" charset="-122"/>
              </a:rPr>
              <a:t>OS</a:t>
            </a:r>
            <a:r>
              <a:rPr lang="zh-CN" altLang="en-US" sz="1600" dirty="0">
                <a:latin typeface="Microsoft YaHei" panose="020B0503020204020204" pitchFamily="34" charset="-122"/>
                <a:ea typeface="Microsoft YaHei" panose="020B0503020204020204" pitchFamily="34" charset="-122"/>
              </a:rPr>
              <a:t>课：</a:t>
            </a:r>
            <a:r>
              <a:rPr lang="en-US" altLang="zh-CN" sz="1600" dirty="0">
                <a:latin typeface="Microsoft YaHei" panose="020B0503020204020204" pitchFamily="34" charset="-122"/>
                <a:ea typeface="Microsoft YaHei" panose="020B0503020204020204" pitchFamily="34" charset="-122"/>
              </a:rPr>
              <a:t>Linux</a:t>
            </a:r>
            <a:endParaRPr lang="zh-CN" altLang="en-US" sz="1600" dirty="0">
              <a:latin typeface="Microsoft YaHei" panose="020B0503020204020204" pitchFamily="34" charset="-122"/>
              <a:ea typeface="Microsoft YaHei" panose="020B0503020204020204" pitchFamily="34" charset="-122"/>
            </a:endParaRPr>
          </a:p>
        </p:txBody>
      </p:sp>
      <p:sp>
        <p:nvSpPr>
          <p:cNvPr id="6" name="矩形 5"/>
          <p:cNvSpPr/>
          <p:nvPr/>
        </p:nvSpPr>
        <p:spPr>
          <a:xfrm>
            <a:off x="2428881" y="5105137"/>
            <a:ext cx="4545603" cy="369332"/>
          </a:xfrm>
          <a:prstGeom prst="rect">
            <a:avLst/>
          </a:prstGeom>
        </p:spPr>
        <p:txBody>
          <a:bodyPr wrap="none">
            <a:spAutoFit/>
          </a:bodyPr>
          <a:lstStyle/>
          <a:p>
            <a:r>
              <a:rPr lang="en-US" altLang="zh-CN" dirty="0">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LAMP</a:t>
            </a:r>
            <a:r>
              <a:rPr lang="en-US" altLang="zh-CN" dirty="0">
                <a:solidFill>
                  <a:schemeClr val="tx1">
                    <a:lumMod val="75000"/>
                    <a:lumOff val="25000"/>
                  </a:schemeClr>
                </a:solidFill>
                <a:latin typeface="Microsoft YaHei" panose="020B0503020204020204" pitchFamily="34" charset="-122"/>
                <a:ea typeface="Microsoft YaHei" panose="020B0503020204020204" pitchFamily="34" charset="-122"/>
                <a:cs typeface="Arial" panose="020B0604020202020204" pitchFamily="34" charset="0"/>
              </a:rPr>
              <a:t>: Linux + Apache + MySQL + PHP</a:t>
            </a:r>
            <a:endParaRPr lang="zh-CN" altLang="en-US" dirty="0">
              <a:solidFill>
                <a:schemeClr val="tx1">
                  <a:lumMod val="75000"/>
                  <a:lumOff val="25000"/>
                </a:schemeClr>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2054474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0661" y="1561356"/>
            <a:ext cx="4824536" cy="3155354"/>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矩形 5"/>
          <p:cNvSpPr/>
          <p:nvPr/>
        </p:nvSpPr>
        <p:spPr>
          <a:xfrm>
            <a:off x="670501" y="2375255"/>
            <a:ext cx="1107996" cy="369332"/>
          </a:xfrm>
          <a:prstGeom prst="rect">
            <a:avLst/>
          </a:prstGeom>
        </p:spPr>
        <p:txBody>
          <a:bodyPr wrap="none">
            <a:spAutoFit/>
          </a:bodyPr>
          <a:lstStyle/>
          <a:p>
            <a:r>
              <a:rPr lang="zh-CN" altLang="en-US" dirty="0">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文件系统</a:t>
            </a:r>
            <a:endParaRPr lang="zh-CN" altLang="en-US" dirty="0">
              <a:solidFill>
                <a:schemeClr val="tx1">
                  <a:lumMod val="75000"/>
                  <a:lumOff val="25000"/>
                </a:schemeClr>
              </a:solidFill>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9" name="直线连接符 8">
            <a:extLst>
              <a:ext uri="{FF2B5EF4-FFF2-40B4-BE49-F238E27FC236}">
                <a16:creationId xmlns:a16="http://schemas.microsoft.com/office/drawing/2014/main" id="{45017440-66EE-E348-B5D3-1E5AA1137561}"/>
              </a:ext>
            </a:extLst>
          </p:cNvPr>
          <p:cNvCxnSpPr>
            <a:stCxn id="6" idx="3"/>
          </p:cNvCxnSpPr>
          <p:nvPr/>
        </p:nvCxnSpPr>
        <p:spPr>
          <a:xfrm>
            <a:off x="1778497" y="2559921"/>
            <a:ext cx="692204" cy="31358"/>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591AEFC0-070F-374B-90B5-86655892C5A9}"/>
              </a:ext>
            </a:extLst>
          </p:cNvPr>
          <p:cNvSpPr/>
          <p:nvPr/>
        </p:nvSpPr>
        <p:spPr>
          <a:xfrm>
            <a:off x="670501" y="4532044"/>
            <a:ext cx="1107996" cy="369332"/>
          </a:xfrm>
          <a:prstGeom prst="rect">
            <a:avLst/>
          </a:prstGeom>
        </p:spPr>
        <p:txBody>
          <a:bodyPr wrap="none">
            <a:spAutoFit/>
          </a:bodyPr>
          <a:lstStyle/>
          <a:p>
            <a:r>
              <a:rPr lang="zh-CN" altLang="en-US" dirty="0">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键值存储</a:t>
            </a:r>
            <a:endParaRPr lang="zh-CN" altLang="en-US" dirty="0">
              <a:solidFill>
                <a:schemeClr val="tx1">
                  <a:lumMod val="75000"/>
                  <a:lumOff val="25000"/>
                </a:schemeClr>
              </a:solidFill>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11" name="直线连接符 10">
            <a:extLst>
              <a:ext uri="{FF2B5EF4-FFF2-40B4-BE49-F238E27FC236}">
                <a16:creationId xmlns:a16="http://schemas.microsoft.com/office/drawing/2014/main" id="{602A518C-CD0A-ED4A-A11A-DEB587460820}"/>
              </a:ext>
            </a:extLst>
          </p:cNvPr>
          <p:cNvCxnSpPr>
            <a:cxnSpLocks/>
          </p:cNvCxnSpPr>
          <p:nvPr/>
        </p:nvCxnSpPr>
        <p:spPr>
          <a:xfrm flipV="1">
            <a:off x="1764559" y="4532044"/>
            <a:ext cx="1138190"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314901F4-3E8C-3C4E-9891-DDF3B770F2CE}"/>
              </a:ext>
            </a:extLst>
          </p:cNvPr>
          <p:cNvSpPr/>
          <p:nvPr/>
        </p:nvSpPr>
        <p:spPr>
          <a:xfrm>
            <a:off x="7632367" y="1777380"/>
            <a:ext cx="877163" cy="369332"/>
          </a:xfrm>
          <a:prstGeom prst="rect">
            <a:avLst/>
          </a:prstGeom>
        </p:spPr>
        <p:txBody>
          <a:bodyPr wrap="none">
            <a:spAutoFit/>
          </a:bodyPr>
          <a:lstStyle/>
          <a:p>
            <a:r>
              <a:rPr lang="zh-CN" altLang="en-US" dirty="0">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数据库</a:t>
            </a:r>
            <a:endParaRPr lang="zh-CN" altLang="en-US" dirty="0">
              <a:solidFill>
                <a:schemeClr val="tx1">
                  <a:lumMod val="75000"/>
                  <a:lumOff val="25000"/>
                </a:schemeClr>
              </a:solidFill>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15" name="直线连接符 14">
            <a:extLst>
              <a:ext uri="{FF2B5EF4-FFF2-40B4-BE49-F238E27FC236}">
                <a16:creationId xmlns:a16="http://schemas.microsoft.com/office/drawing/2014/main" id="{CC0B20F4-E708-A54C-B915-EB320D116028}"/>
              </a:ext>
            </a:extLst>
          </p:cNvPr>
          <p:cNvCxnSpPr>
            <a:cxnSpLocks/>
            <a:stCxn id="14" idx="1"/>
          </p:cNvCxnSpPr>
          <p:nvPr/>
        </p:nvCxnSpPr>
        <p:spPr>
          <a:xfrm flipH="1">
            <a:off x="5976183" y="1962046"/>
            <a:ext cx="1656184"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标题 1">
            <a:extLst>
              <a:ext uri="{FF2B5EF4-FFF2-40B4-BE49-F238E27FC236}">
                <a16:creationId xmlns:a16="http://schemas.microsoft.com/office/drawing/2014/main" id="{E49A05AD-74F8-414A-B1D7-4D5447719A9C}"/>
              </a:ext>
            </a:extLst>
          </p:cNvPr>
          <p:cNvSpPr>
            <a:spLocks noGrp="1"/>
          </p:cNvSpPr>
          <p:nvPr>
            <p:ph type="title"/>
          </p:nvPr>
        </p:nvSpPr>
        <p:spPr>
          <a:xfrm>
            <a:off x="457200" y="228866"/>
            <a:ext cx="8229600" cy="900442"/>
          </a:xfrm>
        </p:spPr>
        <p:txBody>
          <a:bodyPr/>
          <a:lstStyle/>
          <a:p>
            <a:r>
              <a:rPr lang="zh-CN" altLang="en-US" dirty="0">
                <a:latin typeface="Microsoft YaHei" panose="020B0503020204020204" pitchFamily="34" charset="-122"/>
                <a:ea typeface="Microsoft YaHei" panose="020B0503020204020204" pitchFamily="34" charset="-122"/>
              </a:rPr>
              <a:t>以数据为核心，不同的数据组织形式</a:t>
            </a:r>
          </a:p>
        </p:txBody>
      </p:sp>
      <p:sp>
        <p:nvSpPr>
          <p:cNvPr id="13" name="矩形 12">
            <a:extLst>
              <a:ext uri="{FF2B5EF4-FFF2-40B4-BE49-F238E27FC236}">
                <a16:creationId xmlns:a16="http://schemas.microsoft.com/office/drawing/2014/main" id="{FEE600DC-E85A-8144-88DE-728864D8DD86}"/>
              </a:ext>
            </a:extLst>
          </p:cNvPr>
          <p:cNvSpPr/>
          <p:nvPr/>
        </p:nvSpPr>
        <p:spPr>
          <a:xfrm>
            <a:off x="7596336" y="4532044"/>
            <a:ext cx="1015021" cy="369332"/>
          </a:xfrm>
          <a:prstGeom prst="rect">
            <a:avLst/>
          </a:prstGeom>
        </p:spPr>
        <p:txBody>
          <a:bodyPr wrap="none">
            <a:spAutoFit/>
          </a:bodyPr>
          <a:lstStyle/>
          <a:p>
            <a:r>
              <a:rPr lang="en-US" altLang="zh-CN" dirty="0">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Session</a:t>
            </a:r>
            <a:endParaRPr lang="zh-CN" altLang="en-US" dirty="0">
              <a:solidFill>
                <a:schemeClr val="tx1">
                  <a:lumMod val="75000"/>
                  <a:lumOff val="25000"/>
                </a:schemeClr>
              </a:solidFill>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16" name="直线连接符 15">
            <a:extLst>
              <a:ext uri="{FF2B5EF4-FFF2-40B4-BE49-F238E27FC236}">
                <a16:creationId xmlns:a16="http://schemas.microsoft.com/office/drawing/2014/main" id="{3739B316-B537-F148-8268-756EA8C50CF8}"/>
              </a:ext>
            </a:extLst>
          </p:cNvPr>
          <p:cNvCxnSpPr>
            <a:cxnSpLocks/>
            <a:stCxn id="13" idx="1"/>
          </p:cNvCxnSpPr>
          <p:nvPr/>
        </p:nvCxnSpPr>
        <p:spPr>
          <a:xfrm flipH="1" flipV="1">
            <a:off x="6611162" y="4532044"/>
            <a:ext cx="985174"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2721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AFF88A-8D9D-C041-ADAD-42DBD0A2D0B3}"/>
              </a:ext>
            </a:extLst>
          </p:cNvPr>
          <p:cNvSpPr>
            <a:spLocks noGrp="1"/>
          </p:cNvSpPr>
          <p:nvPr>
            <p:ph type="title"/>
          </p:nvPr>
        </p:nvSpPr>
        <p:spPr/>
        <p:txBody>
          <a:bodyPr/>
          <a:lstStyle/>
          <a:p>
            <a:r>
              <a:rPr lang="en-US" altLang="zh-CN" dirty="0">
                <a:latin typeface="Microsoft YaHei" panose="020B0503020204020204" pitchFamily="34" charset="-122"/>
                <a:ea typeface="Microsoft YaHei" panose="020B0503020204020204" pitchFamily="34" charset="-122"/>
              </a:rPr>
              <a:t>0.</a:t>
            </a:r>
            <a:r>
              <a:rPr lang="zh-CN" altLang="en-US" dirty="0">
                <a:latin typeface="Microsoft YaHei" panose="020B0503020204020204" pitchFamily="34" charset="-122"/>
                <a:ea typeface="Microsoft YaHei" panose="020B0503020204020204" pitchFamily="34" charset="-122"/>
              </a:rPr>
              <a:t> 如何搭一个淘宝？从单机</a:t>
            </a:r>
            <a:r>
              <a:rPr lang="en-US" altLang="zh-CN" dirty="0">
                <a:latin typeface="Microsoft YaHei" panose="020B0503020204020204" pitchFamily="34" charset="-122"/>
                <a:ea typeface="Microsoft YaHei" panose="020B0503020204020204" pitchFamily="34" charset="-122"/>
              </a:rPr>
              <a:t>LAMP</a:t>
            </a:r>
            <a:r>
              <a:rPr lang="zh-CN" altLang="en-US" dirty="0">
                <a:latin typeface="Microsoft YaHei" panose="020B0503020204020204" pitchFamily="34" charset="-122"/>
                <a:ea typeface="Microsoft YaHei" panose="020B0503020204020204" pitchFamily="34" charset="-122"/>
              </a:rPr>
              <a:t>开始</a:t>
            </a:r>
            <a:endParaRPr kumimoji="1" lang="zh-CN" altLang="en-US" dirty="0">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501ACC49-DF84-6045-9788-DC92A3F68C6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 y="1641642"/>
            <a:ext cx="4824536" cy="3155354"/>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6" name="图片 5">
            <a:extLst>
              <a:ext uri="{FF2B5EF4-FFF2-40B4-BE49-F238E27FC236}">
                <a16:creationId xmlns:a16="http://schemas.microsoft.com/office/drawing/2014/main" id="{3B475614-2353-B640-AD44-C6FD4819FF89}"/>
              </a:ext>
            </a:extLst>
          </p:cNvPr>
          <p:cNvPicPr>
            <a:picLocks noChangeAspect="1"/>
          </p:cNvPicPr>
          <p:nvPr/>
        </p:nvPicPr>
        <p:blipFill>
          <a:blip r:embed="rId3"/>
          <a:stretch>
            <a:fillRect/>
          </a:stretch>
        </p:blipFill>
        <p:spPr>
          <a:xfrm>
            <a:off x="4333251" y="1553027"/>
            <a:ext cx="4353549" cy="3332584"/>
          </a:xfrm>
          <a:prstGeom prst="rect">
            <a:avLst/>
          </a:prstGeom>
        </p:spPr>
      </p:pic>
      <p:sp>
        <p:nvSpPr>
          <p:cNvPr id="3" name="文本框 2">
            <a:extLst>
              <a:ext uri="{FF2B5EF4-FFF2-40B4-BE49-F238E27FC236}">
                <a16:creationId xmlns:a16="http://schemas.microsoft.com/office/drawing/2014/main" id="{04716F6D-59B6-9848-A565-DC495A3B5328}"/>
              </a:ext>
            </a:extLst>
          </p:cNvPr>
          <p:cNvSpPr txBox="1"/>
          <p:nvPr/>
        </p:nvSpPr>
        <p:spPr>
          <a:xfrm>
            <a:off x="7380312" y="2209428"/>
            <a:ext cx="1008112" cy="307777"/>
          </a:xfrm>
          <a:prstGeom prst="rect">
            <a:avLst/>
          </a:prstGeom>
          <a:noFill/>
        </p:spPr>
        <p:txBody>
          <a:bodyPr wrap="square" rtlCol="0">
            <a:spAutoFit/>
          </a:bodyPr>
          <a:lstStyle/>
          <a:p>
            <a:r>
              <a:rPr kumimoji="1" lang="zh-CN" altLang="en-US" sz="1400" dirty="0">
                <a:latin typeface="Microsoft YaHei" panose="020B0503020204020204" pitchFamily="34" charset="-122"/>
                <a:ea typeface="Microsoft YaHei" panose="020B0503020204020204" pitchFamily="34" charset="-122"/>
              </a:rPr>
              <a:t>图片文件</a:t>
            </a:r>
          </a:p>
        </p:txBody>
      </p:sp>
      <p:sp>
        <p:nvSpPr>
          <p:cNvPr id="7" name="文本框 6">
            <a:extLst>
              <a:ext uri="{FF2B5EF4-FFF2-40B4-BE49-F238E27FC236}">
                <a16:creationId xmlns:a16="http://schemas.microsoft.com/office/drawing/2014/main" id="{A124D256-D7BC-1E47-AC1F-6037F447A18A}"/>
              </a:ext>
            </a:extLst>
          </p:cNvPr>
          <p:cNvSpPr txBox="1"/>
          <p:nvPr/>
        </p:nvSpPr>
        <p:spPr>
          <a:xfrm>
            <a:off x="7308304" y="4225652"/>
            <a:ext cx="1008112" cy="307777"/>
          </a:xfrm>
          <a:prstGeom prst="rect">
            <a:avLst/>
          </a:prstGeom>
          <a:noFill/>
        </p:spPr>
        <p:txBody>
          <a:bodyPr wrap="square" rtlCol="0">
            <a:spAutoFit/>
          </a:bodyPr>
          <a:lstStyle/>
          <a:p>
            <a:r>
              <a:rPr kumimoji="1" lang="zh-CN" altLang="en-US" sz="1400" dirty="0">
                <a:latin typeface="Microsoft YaHei" panose="020B0503020204020204" pitchFamily="34" charset="-122"/>
                <a:ea typeface="Microsoft YaHei" panose="020B0503020204020204" pitchFamily="34" charset="-122"/>
              </a:rPr>
              <a:t>价格数据</a:t>
            </a:r>
          </a:p>
        </p:txBody>
      </p:sp>
      <p:sp>
        <p:nvSpPr>
          <p:cNvPr id="8" name="文本框 7">
            <a:extLst>
              <a:ext uri="{FF2B5EF4-FFF2-40B4-BE49-F238E27FC236}">
                <a16:creationId xmlns:a16="http://schemas.microsoft.com/office/drawing/2014/main" id="{DE73732B-5D2D-2643-97B1-D2A8D964BA23}"/>
              </a:ext>
            </a:extLst>
          </p:cNvPr>
          <p:cNvSpPr txBox="1"/>
          <p:nvPr/>
        </p:nvSpPr>
        <p:spPr>
          <a:xfrm>
            <a:off x="4932040" y="3361556"/>
            <a:ext cx="1008112" cy="307777"/>
          </a:xfrm>
          <a:prstGeom prst="rect">
            <a:avLst/>
          </a:prstGeom>
          <a:noFill/>
        </p:spPr>
        <p:txBody>
          <a:bodyPr wrap="square" rtlCol="0">
            <a:spAutoFit/>
          </a:bodyPr>
          <a:lstStyle/>
          <a:p>
            <a:r>
              <a:rPr kumimoji="1" lang="zh-CN" altLang="en-US" sz="1400" dirty="0">
                <a:latin typeface="Microsoft YaHei" panose="020B0503020204020204" pitchFamily="34" charset="-122"/>
                <a:ea typeface="Microsoft YaHei" panose="020B0503020204020204" pitchFamily="34" charset="-122"/>
              </a:rPr>
              <a:t>网页服务</a:t>
            </a:r>
          </a:p>
        </p:txBody>
      </p:sp>
    </p:spTree>
    <p:extLst>
      <p:ext uri="{BB962C8B-B14F-4D97-AF65-F5344CB8AC3E}">
        <p14:creationId xmlns:p14="http://schemas.microsoft.com/office/powerpoint/2010/main" val="2616990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Microsoft YaHei" panose="020B0503020204020204" pitchFamily="34" charset="-122"/>
                <a:ea typeface="Microsoft YaHei" panose="020B0503020204020204" pitchFamily="34" charset="-122"/>
              </a:rPr>
              <a:t>例：单机文件系统</a:t>
            </a:r>
          </a:p>
        </p:txBody>
      </p:sp>
      <p:sp>
        <p:nvSpPr>
          <p:cNvPr id="3" name="内容占位符 2"/>
          <p:cNvSpPr>
            <a:spLocks noGrp="1"/>
          </p:cNvSpPr>
          <p:nvPr>
            <p:ph idx="1"/>
          </p:nvPr>
        </p:nvSpPr>
        <p:spPr>
          <a:xfrm>
            <a:off x="457200" y="1333501"/>
            <a:ext cx="8229600" cy="3756248"/>
          </a:xfrm>
        </p:spPr>
        <p:txBody>
          <a:bodyPr>
            <a:normAutofit lnSpcReduction="10000"/>
          </a:bodyPr>
          <a:lstStyle/>
          <a:p>
            <a:r>
              <a:rPr kumimoji="1" lang="zh-CN" altLang="en-US" sz="2000" dirty="0">
                <a:latin typeface="Microsoft YaHei" panose="020B0503020204020204" pitchFamily="34" charset="-122"/>
                <a:ea typeface="Microsoft YaHei" panose="020B0503020204020204" pitchFamily="34" charset="-122"/>
              </a:rPr>
              <a:t>从用户角度看</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打开、读取、写入、关闭文件的流程</a:t>
            </a:r>
            <a:endParaRPr kumimoji="1" lang="en-US" altLang="zh-CN" sz="1800"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基本概念的辨析（如</a:t>
            </a:r>
            <a:r>
              <a:rPr kumimoji="1" lang="en-US" altLang="zh-CN" sz="1800" dirty="0">
                <a:latin typeface="Microsoft YaHei" panose="020B0503020204020204" pitchFamily="34" charset="-122"/>
                <a:ea typeface="Microsoft YaHei" panose="020B0503020204020204" pitchFamily="34" charset="-122"/>
              </a:rPr>
              <a:t>:</a:t>
            </a:r>
            <a:r>
              <a:rPr kumimoji="1" lang="zh-CN" altLang="en-US" sz="1800" dirty="0">
                <a:latin typeface="Microsoft YaHei" panose="020B0503020204020204" pitchFamily="34" charset="-122"/>
                <a:ea typeface="Microsoft YaHei" panose="020B0503020204020204" pitchFamily="34" charset="-122"/>
              </a:rPr>
              <a:t> </a:t>
            </a:r>
            <a:r>
              <a:rPr kumimoji="1" lang="en-US" altLang="zh-CN" sz="1800" dirty="0">
                <a:latin typeface="Microsoft YaHei" panose="020B0503020204020204" pitchFamily="34" charset="-122"/>
                <a:ea typeface="Microsoft YaHei" panose="020B0503020204020204" pitchFamily="34" charset="-122"/>
              </a:rPr>
              <a:t>Hard</a:t>
            </a:r>
            <a:r>
              <a:rPr kumimoji="1" lang="zh-CN" altLang="en-US" sz="1800" dirty="0">
                <a:latin typeface="Microsoft YaHei" panose="020B0503020204020204" pitchFamily="34" charset="-122"/>
                <a:ea typeface="Microsoft YaHei" panose="020B0503020204020204" pitchFamily="34" charset="-122"/>
              </a:rPr>
              <a:t> </a:t>
            </a:r>
            <a:r>
              <a:rPr kumimoji="1" lang="en-US" altLang="zh-CN" sz="1800" dirty="0">
                <a:latin typeface="Microsoft YaHei" panose="020B0503020204020204" pitchFamily="34" charset="-122"/>
                <a:ea typeface="Microsoft YaHei" panose="020B0503020204020204" pitchFamily="34" charset="-122"/>
              </a:rPr>
              <a:t>link</a:t>
            </a:r>
            <a:r>
              <a:rPr kumimoji="1" lang="zh-CN" altLang="en-US" sz="1800" dirty="0">
                <a:latin typeface="Microsoft YaHei" panose="020B0503020204020204" pitchFamily="34" charset="-122"/>
                <a:ea typeface="Microsoft YaHei" panose="020B0503020204020204" pitchFamily="34" charset="-122"/>
              </a:rPr>
              <a:t> </a:t>
            </a:r>
            <a:r>
              <a:rPr kumimoji="1" lang="en-US" altLang="zh-CN" sz="1800" dirty="0">
                <a:latin typeface="Microsoft YaHei" panose="020B0503020204020204" pitchFamily="34" charset="-122"/>
                <a:ea typeface="Microsoft YaHei" panose="020B0503020204020204" pitchFamily="34" charset="-122"/>
              </a:rPr>
              <a:t>/</a:t>
            </a:r>
            <a:r>
              <a:rPr kumimoji="1" lang="zh-CN" altLang="en-US" sz="1800" dirty="0">
                <a:latin typeface="Microsoft YaHei" panose="020B0503020204020204" pitchFamily="34" charset="-122"/>
                <a:ea typeface="Microsoft YaHei" panose="020B0503020204020204" pitchFamily="34" charset="-122"/>
              </a:rPr>
              <a:t> </a:t>
            </a:r>
            <a:r>
              <a:rPr kumimoji="1" lang="en-US" altLang="zh-CN" sz="1800" dirty="0">
                <a:latin typeface="Microsoft YaHei" panose="020B0503020204020204" pitchFamily="34" charset="-122"/>
                <a:ea typeface="Microsoft YaHei" panose="020B0503020204020204" pitchFamily="34" charset="-122"/>
              </a:rPr>
              <a:t>soft</a:t>
            </a:r>
            <a:r>
              <a:rPr kumimoji="1" lang="zh-CN" altLang="en-US" sz="1800" dirty="0">
                <a:latin typeface="Microsoft YaHei" panose="020B0503020204020204" pitchFamily="34" charset="-122"/>
                <a:ea typeface="Microsoft YaHei" panose="020B0503020204020204" pitchFamily="34" charset="-122"/>
              </a:rPr>
              <a:t> </a:t>
            </a:r>
            <a:r>
              <a:rPr kumimoji="1" lang="en-US" altLang="zh-CN" sz="1800" dirty="0">
                <a:latin typeface="Microsoft YaHei" panose="020B0503020204020204" pitchFamily="34" charset="-122"/>
                <a:ea typeface="Microsoft YaHei" panose="020B0503020204020204" pitchFamily="34" charset="-122"/>
              </a:rPr>
              <a:t>link</a:t>
            </a:r>
            <a:r>
              <a:rPr kumimoji="1" lang="zh-CN" altLang="en-US" sz="1800" dirty="0">
                <a:latin typeface="Microsoft YaHei" panose="020B0503020204020204" pitchFamily="34" charset="-122"/>
                <a:ea typeface="Microsoft YaHei" panose="020B0503020204020204" pitchFamily="34" charset="-122"/>
              </a:rPr>
              <a:t>、文件名不是文件一部分）</a:t>
            </a:r>
            <a:endParaRPr kumimoji="1" lang="en-US" altLang="zh-CN" sz="1800" dirty="0">
              <a:latin typeface="Microsoft YaHei" panose="020B0503020204020204" pitchFamily="34" charset="-122"/>
              <a:ea typeface="Microsoft YaHei" panose="020B0503020204020204" pitchFamily="34" charset="-122"/>
            </a:endParaRPr>
          </a:p>
          <a:p>
            <a:r>
              <a:rPr kumimoji="1" lang="zh-CN" altLang="en-US" sz="2000" dirty="0">
                <a:latin typeface="Microsoft YaHei" panose="020B0503020204020204" pitchFamily="34" charset="-122"/>
                <a:ea typeface="Microsoft YaHei" panose="020B0503020204020204" pitchFamily="34" charset="-122"/>
              </a:rPr>
              <a:t>从</a:t>
            </a:r>
            <a:r>
              <a:rPr kumimoji="1" lang="en-US" altLang="zh-CN" sz="2000" dirty="0" err="1">
                <a:latin typeface="Microsoft YaHei" panose="020B0503020204020204" pitchFamily="34" charset="-122"/>
                <a:ea typeface="Microsoft YaHei" panose="020B0503020204020204" pitchFamily="34" charset="-122"/>
              </a:rPr>
              <a:t>inode</a:t>
            </a:r>
            <a:r>
              <a:rPr kumimoji="1" lang="zh-CN" altLang="en-US" sz="2000" dirty="0">
                <a:latin typeface="Microsoft YaHei" panose="020B0503020204020204" pitchFamily="34" charset="-122"/>
                <a:ea typeface="Microsoft YaHei" panose="020B0503020204020204" pitchFamily="34" charset="-122"/>
              </a:rPr>
              <a:t>角度看</a:t>
            </a:r>
          </a:p>
          <a:p>
            <a:pPr lvl="1"/>
            <a:r>
              <a:rPr kumimoji="1" lang="en-US" altLang="zh-CN" sz="1800" dirty="0">
                <a:latin typeface="Microsoft YaHei" panose="020B0503020204020204" pitchFamily="34" charset="-122"/>
                <a:ea typeface="Microsoft YaHei" panose="020B0503020204020204" pitchFamily="34" charset="-122"/>
              </a:rPr>
              <a:t>FS</a:t>
            </a:r>
            <a:r>
              <a:rPr kumimoji="1" lang="zh-CN" altLang="en-US" sz="1800" dirty="0">
                <a:latin typeface="Microsoft YaHei" panose="020B0503020204020204" pitchFamily="34" charset="-122"/>
                <a:ea typeface="Microsoft YaHei" panose="020B0503020204020204" pitchFamily="34" charset="-122"/>
              </a:rPr>
              <a:t>的数据结构和数据组织形式</a:t>
            </a:r>
          </a:p>
          <a:p>
            <a:pPr lvl="1"/>
            <a:r>
              <a:rPr kumimoji="1" lang="zh-CN" altLang="en-US" sz="1800" dirty="0">
                <a:latin typeface="Microsoft YaHei" panose="020B0503020204020204" pitchFamily="34" charset="-122"/>
                <a:ea typeface="Microsoft YaHei" panose="020B0503020204020204" pitchFamily="34" charset="-122"/>
              </a:rPr>
              <a:t>七个层次，每个层次具体的作用</a:t>
            </a:r>
            <a:endParaRPr kumimoji="1" lang="en-US" altLang="zh-CN" sz="1800" dirty="0">
              <a:latin typeface="Microsoft YaHei" panose="020B0503020204020204" pitchFamily="34" charset="-122"/>
              <a:ea typeface="Microsoft YaHei" panose="020B0503020204020204" pitchFamily="34" charset="-122"/>
            </a:endParaRPr>
          </a:p>
          <a:p>
            <a:r>
              <a:rPr kumimoji="1" lang="zh-CN" altLang="en-US" sz="2000" dirty="0">
                <a:latin typeface="Microsoft YaHei" panose="020B0503020204020204" pitchFamily="34" charset="-122"/>
                <a:ea typeface="Microsoft YaHei" panose="020B0503020204020204" pitchFamily="34" charset="-122"/>
              </a:rPr>
              <a:t>从磁盘角度看</a:t>
            </a:r>
          </a:p>
          <a:p>
            <a:pPr lvl="1"/>
            <a:r>
              <a:rPr kumimoji="1" lang="zh-CN" altLang="en-US" sz="1800" dirty="0">
                <a:latin typeface="Microsoft YaHei" panose="020B0503020204020204" pitchFamily="34" charset="-122"/>
                <a:ea typeface="Microsoft YaHei" panose="020B0503020204020204" pitchFamily="34" charset="-122"/>
              </a:rPr>
              <a:t>一次文件访问到底有多少次磁盘操作</a:t>
            </a:r>
          </a:p>
          <a:p>
            <a:pPr lvl="1"/>
            <a:r>
              <a:rPr kumimoji="1" lang="zh-CN" altLang="en-US" sz="1800" dirty="0">
                <a:latin typeface="Microsoft YaHei" panose="020B0503020204020204" pitchFamily="34" charset="-122"/>
                <a:ea typeface="Microsoft YaHei" panose="020B0503020204020204" pitchFamily="34" charset="-122"/>
              </a:rPr>
              <a:t>若发生断电，如何保证元数据的一致性</a:t>
            </a:r>
            <a:endParaRPr kumimoji="1" lang="en-US" altLang="zh-CN" sz="1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67579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latin typeface="Microsoft YaHei" panose="020B0503020204020204" pitchFamily="34" charset="-122"/>
                <a:ea typeface="Microsoft YaHei" panose="020B0503020204020204" pitchFamily="34" charset="-122"/>
              </a:rPr>
              <a:t>1.</a:t>
            </a:r>
            <a:r>
              <a:rPr kumimoji="1" lang="zh-CN" altLang="en-US" dirty="0">
                <a:latin typeface="Microsoft YaHei" panose="020B0503020204020204" pitchFamily="34" charset="-122"/>
                <a:ea typeface="Microsoft YaHei" panose="020B0503020204020204" pitchFamily="34" charset="-122"/>
              </a:rPr>
              <a:t> 单机到多机：应用与数据分离</a:t>
            </a:r>
            <a:endParaRPr lang="zh-CN" altLang="en-US"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2CFB0308-182C-2F4D-8A3F-4A95ED548367}"/>
              </a:ext>
            </a:extLst>
          </p:cNvPr>
          <p:cNvPicPr>
            <a:picLocks noChangeAspect="1"/>
          </p:cNvPicPr>
          <p:nvPr/>
        </p:nvPicPr>
        <p:blipFill>
          <a:blip r:embed="rId3"/>
          <a:stretch>
            <a:fillRect/>
          </a:stretch>
        </p:blipFill>
        <p:spPr>
          <a:xfrm>
            <a:off x="4644008" y="1658063"/>
            <a:ext cx="4197559" cy="2607786"/>
          </a:xfrm>
          <a:prstGeom prst="rect">
            <a:avLst/>
          </a:prstGeom>
        </p:spPr>
      </p:pic>
      <p:pic>
        <p:nvPicPr>
          <p:cNvPr id="5" name="图片 4">
            <a:extLst>
              <a:ext uri="{FF2B5EF4-FFF2-40B4-BE49-F238E27FC236}">
                <a16:creationId xmlns:a16="http://schemas.microsoft.com/office/drawing/2014/main" id="{C8D68605-6733-D742-8C11-5466B9A78218}"/>
              </a:ext>
            </a:extLst>
          </p:cNvPr>
          <p:cNvPicPr>
            <a:picLocks noChangeAspect="1"/>
          </p:cNvPicPr>
          <p:nvPr/>
        </p:nvPicPr>
        <p:blipFill>
          <a:blip r:embed="rId4"/>
          <a:stretch>
            <a:fillRect/>
          </a:stretch>
        </p:blipFill>
        <p:spPr>
          <a:xfrm>
            <a:off x="457200" y="1633364"/>
            <a:ext cx="3438969" cy="2632485"/>
          </a:xfrm>
          <a:prstGeom prst="rect">
            <a:avLst/>
          </a:prstGeom>
        </p:spPr>
      </p:pic>
      <p:sp>
        <p:nvSpPr>
          <p:cNvPr id="6" name="右箭头 5">
            <a:extLst>
              <a:ext uri="{FF2B5EF4-FFF2-40B4-BE49-F238E27FC236}">
                <a16:creationId xmlns:a16="http://schemas.microsoft.com/office/drawing/2014/main" id="{3BE2D5D2-BAF4-F84D-8CF8-D08F9BA8CEB4}"/>
              </a:ext>
            </a:extLst>
          </p:cNvPr>
          <p:cNvSpPr/>
          <p:nvPr/>
        </p:nvSpPr>
        <p:spPr>
          <a:xfrm>
            <a:off x="4139952" y="2835680"/>
            <a:ext cx="432048" cy="28803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7" name="矩形 6">
            <a:extLst>
              <a:ext uri="{FF2B5EF4-FFF2-40B4-BE49-F238E27FC236}">
                <a16:creationId xmlns:a16="http://schemas.microsoft.com/office/drawing/2014/main" id="{DE41E104-DD52-8D46-94E0-3267F8E23591}"/>
              </a:ext>
            </a:extLst>
          </p:cNvPr>
          <p:cNvSpPr/>
          <p:nvPr/>
        </p:nvSpPr>
        <p:spPr>
          <a:xfrm>
            <a:off x="0" y="4513684"/>
            <a:ext cx="7740352" cy="954492"/>
          </a:xfrm>
          <a:prstGeom prst="rect">
            <a:avLst/>
          </a:prstGeom>
        </p:spPr>
        <p:txBody>
          <a:bodyPr wrap="square">
            <a:spAutoFit/>
          </a:bodyPr>
          <a:lstStyle/>
          <a:p>
            <a:pPr lvl="1">
              <a:lnSpc>
                <a:spcPct val="120000"/>
              </a:lnSpc>
            </a:pPr>
            <a:r>
              <a:rPr kumimoji="1" lang="zh-CN" altLang="en-US" sz="1600" dirty="0">
                <a:latin typeface="Microsoft YaHei" panose="020B0503020204020204" pitchFamily="34" charset="-122"/>
                <a:ea typeface="Microsoft YaHei" panose="020B0503020204020204" pitchFamily="34" charset="-122"/>
              </a:rPr>
              <a:t>应用服务器      </a:t>
            </a:r>
            <a:r>
              <a:rPr kumimoji="1" lang="en-US" altLang="zh-CN" sz="1600" dirty="0">
                <a:latin typeface="Microsoft YaHei" panose="020B0503020204020204" pitchFamily="34" charset="-122"/>
                <a:ea typeface="Microsoft YaHei" panose="020B0503020204020204" pitchFamily="34" charset="-122"/>
              </a:rPr>
              <a:t>→ </a:t>
            </a:r>
            <a:r>
              <a:rPr kumimoji="1" lang="zh-CN" altLang="en-US" sz="1600" dirty="0">
                <a:latin typeface="Microsoft YaHei" panose="020B0503020204020204" pitchFamily="34" charset="-122"/>
                <a:ea typeface="Microsoft YaHei" panose="020B0503020204020204" pitchFamily="34" charset="-122"/>
              </a:rPr>
              <a:t>需要处理业务逻辑  </a:t>
            </a:r>
            <a:r>
              <a:rPr kumimoji="1" lang="en-US" altLang="zh-CN" sz="1600" dirty="0">
                <a:latin typeface="Microsoft YaHei" panose="020B0503020204020204" pitchFamily="34" charset="-122"/>
                <a:ea typeface="Microsoft YaHei" panose="020B0503020204020204" pitchFamily="34" charset="-122"/>
              </a:rPr>
              <a:t>→  </a:t>
            </a:r>
            <a:r>
              <a:rPr kumimoji="1" lang="zh-CN" altLang="en-US" sz="1600" dirty="0">
                <a:latin typeface="Microsoft YaHei" panose="020B0503020204020204" pitchFamily="34" charset="-122"/>
                <a:ea typeface="Microsoft YaHei" panose="020B0503020204020204" pitchFamily="34" charset="-122"/>
              </a:rPr>
              <a:t>更多的</a:t>
            </a:r>
            <a:r>
              <a:rPr kumimoji="1" lang="en-US" altLang="zh-CN" sz="1600" dirty="0">
                <a:latin typeface="Microsoft YaHei" panose="020B0503020204020204" pitchFamily="34" charset="-122"/>
                <a:ea typeface="Microsoft YaHei" panose="020B0503020204020204" pitchFamily="34" charset="-122"/>
              </a:rPr>
              <a:t>CPU</a:t>
            </a:r>
          </a:p>
          <a:p>
            <a:pPr lvl="1">
              <a:lnSpc>
                <a:spcPct val="120000"/>
              </a:lnSpc>
            </a:pPr>
            <a:r>
              <a:rPr kumimoji="1" lang="zh-CN" altLang="en-US" sz="1600" dirty="0">
                <a:latin typeface="Microsoft YaHei" panose="020B0503020204020204" pitchFamily="34" charset="-122"/>
                <a:ea typeface="Microsoft YaHei" panose="020B0503020204020204" pitchFamily="34" charset="-122"/>
              </a:rPr>
              <a:t>数据库服务器 </a:t>
            </a:r>
            <a:r>
              <a:rPr kumimoji="1" lang="en-US" altLang="zh-CN" sz="1600" dirty="0">
                <a:latin typeface="Microsoft YaHei" panose="020B0503020204020204" pitchFamily="34" charset="-122"/>
                <a:ea typeface="Microsoft YaHei" panose="020B0503020204020204" pitchFamily="34" charset="-122"/>
              </a:rPr>
              <a:t> → </a:t>
            </a:r>
            <a:r>
              <a:rPr kumimoji="1" lang="zh-CN" altLang="en-US" sz="1600" dirty="0">
                <a:latin typeface="Microsoft YaHei" panose="020B0503020204020204" pitchFamily="34" charset="-122"/>
                <a:ea typeface="Microsoft YaHei" panose="020B0503020204020204" pitchFamily="34" charset="-122"/>
              </a:rPr>
              <a:t>磁盘读写缓存服务 </a:t>
            </a:r>
            <a:r>
              <a:rPr kumimoji="1" lang="en-US" altLang="zh-CN" sz="1600" dirty="0">
                <a:latin typeface="Microsoft YaHei" panose="020B0503020204020204" pitchFamily="34" charset="-122"/>
                <a:ea typeface="Microsoft YaHei" panose="020B0503020204020204" pitchFamily="34" charset="-122"/>
              </a:rPr>
              <a:t> →  </a:t>
            </a:r>
            <a:r>
              <a:rPr kumimoji="1" lang="zh-CN" altLang="en-US" sz="1600" dirty="0">
                <a:latin typeface="Microsoft YaHei" panose="020B0503020204020204" pitchFamily="34" charset="-122"/>
                <a:ea typeface="Microsoft YaHei" panose="020B0503020204020204" pitchFamily="34" charset="-122"/>
              </a:rPr>
              <a:t>更快的硬盘，更大的内存</a:t>
            </a:r>
          </a:p>
          <a:p>
            <a:pPr lvl="1">
              <a:lnSpc>
                <a:spcPct val="120000"/>
              </a:lnSpc>
            </a:pPr>
            <a:r>
              <a:rPr kumimoji="1" lang="zh-CN" altLang="en-US" sz="1600" dirty="0">
                <a:latin typeface="Microsoft YaHei" panose="020B0503020204020204" pitchFamily="34" charset="-122"/>
                <a:ea typeface="Microsoft YaHei" panose="020B0503020204020204" pitchFamily="34" charset="-122"/>
              </a:rPr>
              <a:t>文件服务器     </a:t>
            </a:r>
            <a:r>
              <a:rPr kumimoji="1" lang="en-US" altLang="zh-CN" sz="1600" dirty="0">
                <a:latin typeface="Microsoft YaHei" panose="020B0503020204020204" pitchFamily="34" charset="-122"/>
                <a:ea typeface="Microsoft YaHei" panose="020B0503020204020204" pitchFamily="34" charset="-122"/>
              </a:rPr>
              <a:t> → </a:t>
            </a:r>
            <a:r>
              <a:rPr kumimoji="1" lang="zh-CN" altLang="en-US" sz="1600" dirty="0">
                <a:latin typeface="Microsoft YaHei" panose="020B0503020204020204" pitchFamily="34" charset="-122"/>
                <a:ea typeface="Microsoft YaHei" panose="020B0503020204020204" pitchFamily="34" charset="-122"/>
              </a:rPr>
              <a:t>存储大文件图片等 </a:t>
            </a:r>
            <a:r>
              <a:rPr kumimoji="1" lang="en-US" altLang="zh-CN" sz="1600" dirty="0">
                <a:latin typeface="Microsoft YaHei" panose="020B0503020204020204" pitchFamily="34" charset="-122"/>
                <a:ea typeface="Microsoft YaHei" panose="020B0503020204020204" pitchFamily="34" charset="-122"/>
              </a:rPr>
              <a:t> →  </a:t>
            </a:r>
            <a:r>
              <a:rPr kumimoji="1" lang="zh-CN" altLang="en-US" sz="1600" dirty="0">
                <a:latin typeface="Microsoft YaHei" panose="020B0503020204020204" pitchFamily="34" charset="-122"/>
                <a:ea typeface="Microsoft YaHei" panose="020B0503020204020204" pitchFamily="34" charset="-122"/>
              </a:rPr>
              <a:t>更多的硬盘</a:t>
            </a:r>
            <a:endParaRPr kumimoji="1" lang="en-US" altLang="zh-CN" sz="1600" dirty="0">
              <a:latin typeface="Microsoft YaHei" panose="020B0503020204020204" pitchFamily="34" charset="-122"/>
              <a:ea typeface="Microsoft YaHei" panose="020B0503020204020204" pitchFamily="34" charset="-122"/>
            </a:endParaRPr>
          </a:p>
        </p:txBody>
      </p:sp>
      <p:sp>
        <p:nvSpPr>
          <p:cNvPr id="9" name="圆角矩形 8">
            <a:extLst>
              <a:ext uri="{FF2B5EF4-FFF2-40B4-BE49-F238E27FC236}">
                <a16:creationId xmlns:a16="http://schemas.microsoft.com/office/drawing/2014/main" id="{BBED49E4-8CA5-1540-BC0A-6EB2B0C1700C}"/>
              </a:ext>
            </a:extLst>
          </p:cNvPr>
          <p:cNvSpPr/>
          <p:nvPr/>
        </p:nvSpPr>
        <p:spPr>
          <a:xfrm>
            <a:off x="4776751" y="2433301"/>
            <a:ext cx="1379425" cy="1122459"/>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10" name="圆角矩形 9">
            <a:extLst>
              <a:ext uri="{FF2B5EF4-FFF2-40B4-BE49-F238E27FC236}">
                <a16:creationId xmlns:a16="http://schemas.microsoft.com/office/drawing/2014/main" id="{9B3A71F1-04CF-8441-BAF9-01909520F871}"/>
              </a:ext>
            </a:extLst>
          </p:cNvPr>
          <p:cNvSpPr/>
          <p:nvPr/>
        </p:nvSpPr>
        <p:spPr>
          <a:xfrm>
            <a:off x="7369039" y="1683553"/>
            <a:ext cx="1379425" cy="1080120"/>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11" name="圆角矩形 10">
            <a:extLst>
              <a:ext uri="{FF2B5EF4-FFF2-40B4-BE49-F238E27FC236}">
                <a16:creationId xmlns:a16="http://schemas.microsoft.com/office/drawing/2014/main" id="{24F6797E-DB32-9B40-A969-4E16CEA2E59F}"/>
              </a:ext>
            </a:extLst>
          </p:cNvPr>
          <p:cNvSpPr/>
          <p:nvPr/>
        </p:nvSpPr>
        <p:spPr>
          <a:xfrm>
            <a:off x="7363441" y="3123712"/>
            <a:ext cx="1379425" cy="1080120"/>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810170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CAC7C7-6B46-3443-B77F-7770FF928772}"/>
              </a:ext>
            </a:extLst>
          </p:cNvPr>
          <p:cNvSpPr>
            <a:spLocks noGrp="1"/>
          </p:cNvSpPr>
          <p:nvPr>
            <p:ph type="title"/>
          </p:nvPr>
        </p:nvSpPr>
        <p:spPr/>
        <p:txBody>
          <a:bodyPr/>
          <a:lstStyle/>
          <a:p>
            <a:r>
              <a:rPr kumimoji="1" lang="en-US" altLang="zh-CN" dirty="0">
                <a:latin typeface="Microsoft YaHei" panose="020B0503020204020204" pitchFamily="34" charset="-122"/>
                <a:ea typeface="Microsoft YaHei" panose="020B0503020204020204" pitchFamily="34" charset="-122"/>
              </a:rPr>
              <a:t>2.</a:t>
            </a:r>
            <a:r>
              <a:rPr kumimoji="1" lang="zh-CN" altLang="en-US" dirty="0">
                <a:latin typeface="Microsoft YaHei" panose="020B0503020204020204" pitchFamily="34" charset="-122"/>
                <a:ea typeface="Microsoft YaHei" panose="020B0503020204020204" pitchFamily="34" charset="-122"/>
              </a:rPr>
              <a:t> 使用缓存改善服务器性能</a:t>
            </a:r>
          </a:p>
        </p:txBody>
      </p:sp>
      <p:pic>
        <p:nvPicPr>
          <p:cNvPr id="4" name="图片 3">
            <a:extLst>
              <a:ext uri="{FF2B5EF4-FFF2-40B4-BE49-F238E27FC236}">
                <a16:creationId xmlns:a16="http://schemas.microsoft.com/office/drawing/2014/main" id="{654A2AC7-DD11-854B-B7E0-2D1BE4B77F72}"/>
              </a:ext>
            </a:extLst>
          </p:cNvPr>
          <p:cNvPicPr>
            <a:picLocks noChangeAspect="1"/>
          </p:cNvPicPr>
          <p:nvPr/>
        </p:nvPicPr>
        <p:blipFill>
          <a:blip r:embed="rId2"/>
          <a:stretch>
            <a:fillRect/>
          </a:stretch>
        </p:blipFill>
        <p:spPr>
          <a:xfrm>
            <a:off x="5048572" y="1489348"/>
            <a:ext cx="3771900" cy="3835400"/>
          </a:xfrm>
          <a:prstGeom prst="rect">
            <a:avLst/>
          </a:prstGeom>
        </p:spPr>
      </p:pic>
      <p:pic>
        <p:nvPicPr>
          <p:cNvPr id="5" name="图片 4">
            <a:extLst>
              <a:ext uri="{FF2B5EF4-FFF2-40B4-BE49-F238E27FC236}">
                <a16:creationId xmlns:a16="http://schemas.microsoft.com/office/drawing/2014/main" id="{731C22EE-EC12-F446-9AA1-8084CFB6B737}"/>
              </a:ext>
            </a:extLst>
          </p:cNvPr>
          <p:cNvPicPr>
            <a:picLocks noChangeAspect="1"/>
          </p:cNvPicPr>
          <p:nvPr/>
        </p:nvPicPr>
        <p:blipFill>
          <a:blip r:embed="rId3"/>
          <a:stretch>
            <a:fillRect/>
          </a:stretch>
        </p:blipFill>
        <p:spPr>
          <a:xfrm>
            <a:off x="457200" y="1633364"/>
            <a:ext cx="3438969" cy="2632485"/>
          </a:xfrm>
          <a:prstGeom prst="rect">
            <a:avLst/>
          </a:prstGeom>
        </p:spPr>
      </p:pic>
      <p:sp>
        <p:nvSpPr>
          <p:cNvPr id="6" name="右箭头 5">
            <a:extLst>
              <a:ext uri="{FF2B5EF4-FFF2-40B4-BE49-F238E27FC236}">
                <a16:creationId xmlns:a16="http://schemas.microsoft.com/office/drawing/2014/main" id="{6245F0DB-1F05-0D4A-AE8F-6C8D1F9AC473}"/>
              </a:ext>
            </a:extLst>
          </p:cNvPr>
          <p:cNvSpPr/>
          <p:nvPr/>
        </p:nvSpPr>
        <p:spPr>
          <a:xfrm>
            <a:off x="4283968" y="2835680"/>
            <a:ext cx="432048" cy="28803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7" name="矩形 6">
            <a:extLst>
              <a:ext uri="{FF2B5EF4-FFF2-40B4-BE49-F238E27FC236}">
                <a16:creationId xmlns:a16="http://schemas.microsoft.com/office/drawing/2014/main" id="{88B8D212-026D-654C-9458-DB04FA210C20}"/>
              </a:ext>
            </a:extLst>
          </p:cNvPr>
          <p:cNvSpPr/>
          <p:nvPr/>
        </p:nvSpPr>
        <p:spPr>
          <a:xfrm>
            <a:off x="-4574" y="4586594"/>
            <a:ext cx="9396536" cy="844142"/>
          </a:xfrm>
          <a:prstGeom prst="rect">
            <a:avLst/>
          </a:prstGeom>
        </p:spPr>
        <p:txBody>
          <a:bodyPr wrap="square">
            <a:spAutoFit/>
          </a:bodyPr>
          <a:lstStyle/>
          <a:p>
            <a:pPr lvl="1">
              <a:lnSpc>
                <a:spcPct val="120000"/>
              </a:lnSpc>
            </a:pPr>
            <a:r>
              <a:rPr kumimoji="1" lang="zh-CN" altLang="en-US" sz="1400" dirty="0">
                <a:solidFill>
                  <a:schemeClr val="accent2"/>
                </a:solidFill>
                <a:latin typeface="Microsoft YaHei" panose="020B0503020204020204" pitchFamily="34" charset="-122"/>
                <a:ea typeface="Microsoft YaHei" panose="020B0503020204020204" pitchFamily="34" charset="-122"/>
              </a:rPr>
              <a:t>本地服务器缓存</a:t>
            </a:r>
            <a:r>
              <a:rPr kumimoji="1" lang="zh-CN" altLang="en-US" sz="1400" dirty="0">
                <a:latin typeface="Microsoft YaHei" panose="020B0503020204020204" pitchFamily="34" charset="-122"/>
                <a:ea typeface="Microsoft YaHei" panose="020B0503020204020204" pitchFamily="34" charset="-122"/>
              </a:rPr>
              <a:t>：   优：本地，快；   缺点：内存有限，会与应用竞争</a:t>
            </a:r>
          </a:p>
          <a:p>
            <a:pPr lvl="1">
              <a:lnSpc>
                <a:spcPct val="120000"/>
              </a:lnSpc>
            </a:pPr>
            <a:r>
              <a:rPr kumimoji="1" lang="zh-CN" altLang="en-US" sz="1400" dirty="0">
                <a:solidFill>
                  <a:schemeClr val="accent2"/>
                </a:solidFill>
                <a:latin typeface="Microsoft YaHei" panose="020B0503020204020204" pitchFamily="34" charset="-122"/>
                <a:ea typeface="Microsoft YaHei" panose="020B0503020204020204" pitchFamily="34" charset="-122"/>
              </a:rPr>
              <a:t>分布式缓存服务器</a:t>
            </a:r>
            <a:r>
              <a:rPr kumimoji="1" lang="zh-CN" altLang="en-US" sz="1400" dirty="0">
                <a:latin typeface="Microsoft YaHei" panose="020B0503020204020204" pitchFamily="34" charset="-122"/>
                <a:ea typeface="Microsoft YaHei" panose="020B0503020204020204" pitchFamily="34" charset="-122"/>
              </a:rPr>
              <a:t>：优：可使用集群，挑选大内存的专用缓存服务器</a:t>
            </a:r>
            <a:endParaRPr kumimoji="1" lang="en-US" altLang="zh-CN" sz="1400" dirty="0">
              <a:latin typeface="Microsoft YaHei" panose="020B0503020204020204" pitchFamily="34" charset="-122"/>
              <a:ea typeface="Microsoft YaHei" panose="020B0503020204020204" pitchFamily="34" charset="-122"/>
            </a:endParaRPr>
          </a:p>
          <a:p>
            <a:pPr lvl="1">
              <a:lnSpc>
                <a:spcPct val="120000"/>
              </a:lnSpc>
            </a:pPr>
            <a:r>
              <a:rPr kumimoji="1" lang="zh-CN" altLang="en-US" sz="1400" dirty="0">
                <a:latin typeface="Microsoft YaHei" panose="020B0503020204020204" pitchFamily="34" charset="-122"/>
                <a:ea typeface="Microsoft YaHei" panose="020B0503020204020204" pitchFamily="34" charset="-122"/>
              </a:rPr>
              <a:t>系统优化的思路：缓存、</a:t>
            </a:r>
            <a:r>
              <a:rPr kumimoji="1" lang="en-US" altLang="zh-CN" sz="1400" dirty="0">
                <a:latin typeface="Microsoft YaHei" panose="020B0503020204020204" pitchFamily="34" charset="-122"/>
                <a:ea typeface="Microsoft YaHei" panose="020B0503020204020204" pitchFamily="34" charset="-122"/>
              </a:rPr>
              <a:t>fast</a:t>
            </a:r>
            <a:r>
              <a:rPr kumimoji="1" lang="zh-CN" altLang="en-US" sz="1400" dirty="0">
                <a:latin typeface="Microsoft YaHei" panose="020B0503020204020204" pitchFamily="34" charset="-122"/>
                <a:ea typeface="Microsoft YaHei" panose="020B0503020204020204" pitchFamily="34" charset="-122"/>
              </a:rPr>
              <a:t> </a:t>
            </a:r>
            <a:r>
              <a:rPr kumimoji="1" lang="en-US" altLang="zh-CN" sz="1400" dirty="0">
                <a:latin typeface="Microsoft YaHei" panose="020B0503020204020204" pitchFamily="34" charset="-122"/>
                <a:ea typeface="Microsoft YaHei" panose="020B0503020204020204" pitchFamily="34" charset="-122"/>
              </a:rPr>
              <a:t>path/slow</a:t>
            </a:r>
            <a:r>
              <a:rPr kumimoji="1" lang="zh-CN" altLang="en-US" sz="1400" dirty="0">
                <a:latin typeface="Microsoft YaHei" panose="020B0503020204020204" pitchFamily="34" charset="-122"/>
                <a:ea typeface="Microsoft YaHei" panose="020B0503020204020204" pitchFamily="34" charset="-122"/>
              </a:rPr>
              <a:t> </a:t>
            </a:r>
            <a:r>
              <a:rPr kumimoji="1" lang="en-US" altLang="zh-CN" sz="1400" dirty="0">
                <a:latin typeface="Microsoft YaHei" panose="020B0503020204020204" pitchFamily="34" charset="-122"/>
                <a:ea typeface="Microsoft YaHei" panose="020B0503020204020204" pitchFamily="34" charset="-122"/>
              </a:rPr>
              <a:t>patch</a:t>
            </a:r>
            <a:r>
              <a:rPr kumimoji="1" lang="zh-CN" altLang="en-US" sz="1400" dirty="0">
                <a:latin typeface="Microsoft YaHei" panose="020B0503020204020204" pitchFamily="34" charset="-122"/>
                <a:ea typeface="Microsoft YaHei" panose="020B0503020204020204" pitchFamily="34" charset="-122"/>
              </a:rPr>
              <a:t>、替换策略等</a:t>
            </a:r>
            <a:endParaRPr lang="zh-CN" altLang="en-US" sz="1400" dirty="0">
              <a:latin typeface="Microsoft YaHei" panose="020B0503020204020204" pitchFamily="34" charset="-122"/>
              <a:ea typeface="Microsoft YaHei" panose="020B0503020204020204" pitchFamily="34" charset="-122"/>
            </a:endParaRPr>
          </a:p>
        </p:txBody>
      </p:sp>
      <p:sp>
        <p:nvSpPr>
          <p:cNvPr id="8" name="矩形 7">
            <a:extLst>
              <a:ext uri="{FF2B5EF4-FFF2-40B4-BE49-F238E27FC236}">
                <a16:creationId xmlns:a16="http://schemas.microsoft.com/office/drawing/2014/main" id="{D2DDFCD9-89F3-6245-8488-EEACCD28A391}"/>
              </a:ext>
            </a:extLst>
          </p:cNvPr>
          <p:cNvSpPr/>
          <p:nvPr/>
        </p:nvSpPr>
        <p:spPr>
          <a:xfrm>
            <a:off x="5127749" y="4082850"/>
            <a:ext cx="1507144" cy="307777"/>
          </a:xfrm>
          <a:prstGeom prst="rect">
            <a:avLst/>
          </a:prstGeom>
        </p:spPr>
        <p:txBody>
          <a:bodyPr wrap="none">
            <a:spAutoFit/>
          </a:bodyPr>
          <a:lstStyle/>
          <a:p>
            <a:r>
              <a:rPr lang="zh-CN" altLang="en-US" sz="1400" dirty="0">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例</a:t>
            </a:r>
            <a:r>
              <a:rPr lang="en-US" altLang="zh-CN" sz="1400" dirty="0">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a:t>
            </a:r>
            <a:r>
              <a:rPr lang="zh-CN" altLang="en-US" sz="1400" dirty="0">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 </a:t>
            </a:r>
            <a:r>
              <a:rPr lang="en-US" altLang="zh-CN" sz="1400" dirty="0" err="1">
                <a:solidFill>
                  <a:srgbClr val="F40030"/>
                </a:solidFill>
                <a:latin typeface="Microsoft YaHei" panose="020B0503020204020204" pitchFamily="34" charset="-122"/>
                <a:ea typeface="Microsoft YaHei" panose="020B0503020204020204" pitchFamily="34" charset="-122"/>
                <a:cs typeface="Arial" panose="020B0604020202020204" pitchFamily="34" charset="0"/>
              </a:rPr>
              <a:t>memcached</a:t>
            </a:r>
            <a:endParaRPr lang="zh-CN" altLang="en-US" sz="1400" dirty="0">
              <a:solidFill>
                <a:schemeClr val="tx1">
                  <a:lumMod val="75000"/>
                  <a:lumOff val="25000"/>
                </a:schemeClr>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9" name="圆角矩形 8">
            <a:extLst>
              <a:ext uri="{FF2B5EF4-FFF2-40B4-BE49-F238E27FC236}">
                <a16:creationId xmlns:a16="http://schemas.microsoft.com/office/drawing/2014/main" id="{5DF66FF2-0BBC-1B4B-B5F9-5EE4FF7C65EB}"/>
              </a:ext>
            </a:extLst>
          </p:cNvPr>
          <p:cNvSpPr/>
          <p:nvPr/>
        </p:nvSpPr>
        <p:spPr>
          <a:xfrm>
            <a:off x="6732241" y="4007907"/>
            <a:ext cx="1296144" cy="457664"/>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10" name="圆角矩形 9">
            <a:extLst>
              <a:ext uri="{FF2B5EF4-FFF2-40B4-BE49-F238E27FC236}">
                <a16:creationId xmlns:a16="http://schemas.microsoft.com/office/drawing/2014/main" id="{8DC559AD-CAD1-134E-B308-F0A8306D6A60}"/>
              </a:ext>
            </a:extLst>
          </p:cNvPr>
          <p:cNvSpPr/>
          <p:nvPr/>
        </p:nvSpPr>
        <p:spPr>
          <a:xfrm>
            <a:off x="6732241" y="4779833"/>
            <a:ext cx="1296144" cy="457664"/>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7099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FD08B9-829C-244B-8BB8-BE6A3C93B37B}"/>
              </a:ext>
            </a:extLst>
          </p:cNvPr>
          <p:cNvSpPr>
            <a:spLocks noGrp="1"/>
          </p:cNvSpPr>
          <p:nvPr>
            <p:ph type="title"/>
          </p:nvPr>
        </p:nvSpPr>
        <p:spPr/>
        <p:txBody>
          <a:bodyPr/>
          <a:lstStyle/>
          <a:p>
            <a:r>
              <a:rPr kumimoji="1" lang="zh-CN" altLang="en-US" dirty="0">
                <a:latin typeface="Microsoft YaHei" panose="020B0503020204020204" pitchFamily="34" charset="-122"/>
                <a:ea typeface="Microsoft YaHei" panose="020B0503020204020204" pitchFamily="34" charset="-122"/>
              </a:rPr>
              <a:t>分布式缓存服务器：</a:t>
            </a:r>
            <a:r>
              <a:rPr kumimoji="1" lang="en-US" altLang="zh-CN" dirty="0">
                <a:latin typeface="Microsoft YaHei" panose="020B0503020204020204" pitchFamily="34" charset="-122"/>
                <a:ea typeface="Microsoft YaHei" panose="020B0503020204020204" pitchFamily="34" charset="-122"/>
              </a:rPr>
              <a:t>Memcached</a:t>
            </a:r>
            <a:r>
              <a:rPr kumimoji="1" lang="zh-CN" altLang="en-US" dirty="0">
                <a:latin typeface="Microsoft YaHei" panose="020B0503020204020204" pitchFamily="34" charset="-122"/>
                <a:ea typeface="Microsoft YaHei" panose="020B0503020204020204" pitchFamily="34" charset="-122"/>
              </a:rPr>
              <a:t>为例</a:t>
            </a:r>
          </a:p>
        </p:txBody>
      </p:sp>
      <p:pic>
        <p:nvPicPr>
          <p:cNvPr id="4" name="图片 3">
            <a:extLst>
              <a:ext uri="{FF2B5EF4-FFF2-40B4-BE49-F238E27FC236}">
                <a16:creationId xmlns:a16="http://schemas.microsoft.com/office/drawing/2014/main" id="{1EC089FC-3543-5D4F-B995-D9BBF089367B}"/>
              </a:ext>
            </a:extLst>
          </p:cNvPr>
          <p:cNvPicPr>
            <a:picLocks noChangeAspect="1"/>
          </p:cNvPicPr>
          <p:nvPr/>
        </p:nvPicPr>
        <p:blipFill>
          <a:blip r:embed="rId2"/>
          <a:stretch>
            <a:fillRect/>
          </a:stretch>
        </p:blipFill>
        <p:spPr>
          <a:xfrm>
            <a:off x="1174949" y="1633364"/>
            <a:ext cx="6794101" cy="3170581"/>
          </a:xfrm>
          <a:prstGeom prst="rect">
            <a:avLst/>
          </a:prstGeom>
        </p:spPr>
      </p:pic>
    </p:spTree>
    <p:extLst>
      <p:ext uri="{BB962C8B-B14F-4D97-AF65-F5344CB8AC3E}">
        <p14:creationId xmlns:p14="http://schemas.microsoft.com/office/powerpoint/2010/main" val="364813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421FF4-A85E-B643-86EC-516B6183484F}"/>
              </a:ext>
            </a:extLst>
          </p:cNvPr>
          <p:cNvSpPr>
            <a:spLocks noGrp="1"/>
          </p:cNvSpPr>
          <p:nvPr>
            <p:ph type="title"/>
          </p:nvPr>
        </p:nvSpPr>
        <p:spPr/>
        <p:txBody>
          <a:bodyPr>
            <a:normAutofit/>
          </a:bodyPr>
          <a:lstStyle/>
          <a:p>
            <a:r>
              <a:rPr kumimoji="1" lang="zh-CN" altLang="en-US" dirty="0">
                <a:latin typeface="Microsoft YaHei" panose="020B0503020204020204" pitchFamily="34" charset="-122"/>
                <a:ea typeface="Microsoft YaHei" panose="020B0503020204020204" pitchFamily="34" charset="-122"/>
              </a:rPr>
              <a:t>一致性</a:t>
            </a:r>
            <a:r>
              <a:rPr kumimoji="1" lang="en-US" altLang="zh-CN" dirty="0">
                <a:latin typeface="Microsoft YaHei" panose="020B0503020204020204" pitchFamily="34" charset="-122"/>
                <a:ea typeface="Microsoft YaHei" panose="020B0503020204020204" pitchFamily="34" charset="-122"/>
              </a:rPr>
              <a:t>Hash</a:t>
            </a:r>
            <a:r>
              <a:rPr kumimoji="1" lang="zh-CN" altLang="en-US" dirty="0">
                <a:latin typeface="Microsoft YaHei" panose="020B0503020204020204" pitchFamily="34" charset="-122"/>
                <a:ea typeface="Microsoft YaHei" panose="020B0503020204020204" pitchFamily="34" charset="-122"/>
              </a:rPr>
              <a:t>算法：</a:t>
            </a:r>
            <a:r>
              <a:rPr kumimoji="1" lang="en-US" altLang="zh-CN" dirty="0">
                <a:latin typeface="Microsoft YaHei" panose="020B0503020204020204" pitchFamily="34" charset="-122"/>
                <a:ea typeface="Microsoft YaHei" panose="020B0503020204020204" pitchFamily="34" charset="-122"/>
              </a:rPr>
              <a:t>Key</a:t>
            </a:r>
            <a:r>
              <a:rPr kumimoji="1" lang="zh-CN" altLang="en-US" dirty="0">
                <a:latin typeface="Microsoft YaHei" panose="020B0503020204020204" pitchFamily="34" charset="-122"/>
                <a:ea typeface="Microsoft YaHei" panose="020B0503020204020204" pitchFamily="34" charset="-122"/>
              </a:rPr>
              <a:t>到服务器的映射</a:t>
            </a:r>
          </a:p>
        </p:txBody>
      </p:sp>
      <p:pic>
        <p:nvPicPr>
          <p:cNvPr id="4" name="图片 3">
            <a:extLst>
              <a:ext uri="{FF2B5EF4-FFF2-40B4-BE49-F238E27FC236}">
                <a16:creationId xmlns:a16="http://schemas.microsoft.com/office/drawing/2014/main" id="{A89D70C4-4ABC-1A48-B988-57E0558F9AF4}"/>
              </a:ext>
            </a:extLst>
          </p:cNvPr>
          <p:cNvPicPr>
            <a:picLocks noChangeAspect="1"/>
          </p:cNvPicPr>
          <p:nvPr/>
        </p:nvPicPr>
        <p:blipFill>
          <a:blip r:embed="rId2"/>
          <a:stretch>
            <a:fillRect/>
          </a:stretch>
        </p:blipFill>
        <p:spPr>
          <a:xfrm>
            <a:off x="4716016" y="1732357"/>
            <a:ext cx="4113144" cy="3133824"/>
          </a:xfrm>
          <a:prstGeom prst="rect">
            <a:avLst/>
          </a:prstGeom>
        </p:spPr>
      </p:pic>
      <p:sp>
        <p:nvSpPr>
          <p:cNvPr id="3" name="矩形 2">
            <a:extLst>
              <a:ext uri="{FF2B5EF4-FFF2-40B4-BE49-F238E27FC236}">
                <a16:creationId xmlns:a16="http://schemas.microsoft.com/office/drawing/2014/main" id="{98902605-7A46-3148-BF0A-E9922507F90E}"/>
              </a:ext>
            </a:extLst>
          </p:cNvPr>
          <p:cNvSpPr/>
          <p:nvPr/>
        </p:nvSpPr>
        <p:spPr>
          <a:xfrm>
            <a:off x="395536" y="1633364"/>
            <a:ext cx="3942105" cy="3331810"/>
          </a:xfrm>
          <a:prstGeom prst="rect">
            <a:avLst/>
          </a:prstGeom>
        </p:spPr>
        <p:txBody>
          <a:bodyPr wrap="none">
            <a:spAutoFit/>
          </a:bodyPr>
          <a:lstStyle/>
          <a:p>
            <a:pPr>
              <a:lnSpc>
                <a:spcPct val="125000"/>
              </a:lnSpc>
            </a:pPr>
            <a:r>
              <a:rPr kumimoji="1" lang="zh-CN" altLang="en-US" dirty="0">
                <a:latin typeface="Microsoft YaHei" panose="020B0503020204020204" pitchFamily="34" charset="-122"/>
                <a:ea typeface="Microsoft YaHei" panose="020B0503020204020204" pitchFamily="34" charset="-122"/>
              </a:rPr>
              <a:t>问题</a:t>
            </a:r>
            <a:r>
              <a:rPr kumimoji="1" lang="en-US" altLang="zh-CN" dirty="0">
                <a:latin typeface="Microsoft YaHei" panose="020B0503020204020204" pitchFamily="34" charset="-122"/>
                <a:ea typeface="Microsoft YaHei" panose="020B0503020204020204" pitchFamily="34" charset="-122"/>
              </a:rPr>
              <a:t>1</a:t>
            </a:r>
            <a:r>
              <a:rPr kumimoji="1" lang="zh-CN" altLang="en-US" dirty="0">
                <a:latin typeface="Microsoft YaHei" panose="020B0503020204020204" pitchFamily="34" charset="-122"/>
                <a:ea typeface="Microsoft YaHei" panose="020B0503020204020204" pitchFamily="34" charset="-122"/>
              </a:rPr>
              <a:t>：如何根据</a:t>
            </a:r>
            <a:r>
              <a:rPr kumimoji="1" lang="en-US" altLang="zh-CN" dirty="0">
                <a:latin typeface="Microsoft YaHei" panose="020B0503020204020204" pitchFamily="34" charset="-122"/>
                <a:ea typeface="Microsoft YaHei" panose="020B0503020204020204" pitchFamily="34" charset="-122"/>
              </a:rPr>
              <a:t>Key</a:t>
            </a:r>
            <a:r>
              <a:rPr kumimoji="1" lang="zh-CN" altLang="en-US" dirty="0">
                <a:latin typeface="Microsoft YaHei" panose="020B0503020204020204" pitchFamily="34" charset="-122"/>
                <a:ea typeface="Microsoft YaHei" panose="020B0503020204020204" pitchFamily="34" charset="-122"/>
              </a:rPr>
              <a:t>查找到服务器？</a:t>
            </a:r>
            <a:endParaRPr kumimoji="1" lang="en-US" altLang="zh-CN" dirty="0">
              <a:latin typeface="Microsoft YaHei" panose="020B0503020204020204" pitchFamily="34" charset="-122"/>
              <a:ea typeface="Microsoft YaHei" panose="020B0503020204020204" pitchFamily="34" charset="-122"/>
            </a:endParaRPr>
          </a:p>
          <a:p>
            <a:pPr>
              <a:lnSpc>
                <a:spcPct val="125000"/>
              </a:lnSpc>
            </a:pPr>
            <a:r>
              <a:rPr kumimoji="1" lang="zh-CN" altLang="en-US" dirty="0">
                <a:latin typeface="Microsoft YaHei" panose="020B0503020204020204" pitchFamily="34" charset="-122"/>
                <a:ea typeface="Microsoft YaHei" panose="020B0503020204020204" pitchFamily="34" charset="-122"/>
              </a:rPr>
              <a:t>方案</a:t>
            </a:r>
            <a:r>
              <a:rPr kumimoji="1" lang="en-US" altLang="zh-CN" dirty="0">
                <a:latin typeface="Microsoft YaHei" panose="020B0503020204020204" pitchFamily="34" charset="-122"/>
                <a:ea typeface="Microsoft YaHei" panose="020B0503020204020204" pitchFamily="34" charset="-122"/>
              </a:rPr>
              <a:t>1</a:t>
            </a:r>
            <a:r>
              <a:rPr kumimoji="1" lang="zh-CN" altLang="en-US" dirty="0">
                <a:latin typeface="Microsoft YaHei" panose="020B0503020204020204" pitchFamily="34" charset="-122"/>
                <a:ea typeface="Microsoft YaHei" panose="020B0503020204020204" pitchFamily="34" charset="-122"/>
              </a:rPr>
              <a:t>：余数</a:t>
            </a:r>
            <a:r>
              <a:rPr kumimoji="1" lang="en-US" altLang="zh-CN" dirty="0">
                <a:latin typeface="Microsoft YaHei" panose="020B0503020204020204" pitchFamily="34" charset="-122"/>
                <a:ea typeface="Microsoft YaHei" panose="020B0503020204020204" pitchFamily="34" charset="-122"/>
              </a:rPr>
              <a:t>hash</a:t>
            </a:r>
            <a:r>
              <a:rPr kumimoji="1" lang="zh-CN" altLang="en-US" dirty="0">
                <a:latin typeface="Microsoft YaHei" panose="020B0503020204020204" pitchFamily="34" charset="-122"/>
                <a:ea typeface="Microsoft YaHei" panose="020B0503020204020204" pitchFamily="34" charset="-122"/>
              </a:rPr>
              <a:t>（简单方案）</a:t>
            </a:r>
            <a:endParaRPr kumimoji="1" lang="en-US" altLang="zh-CN" dirty="0">
              <a:latin typeface="Microsoft YaHei" panose="020B0503020204020204" pitchFamily="34" charset="-122"/>
              <a:ea typeface="Microsoft YaHei" panose="020B0503020204020204" pitchFamily="34" charset="-122"/>
            </a:endParaRPr>
          </a:p>
          <a:p>
            <a:pPr>
              <a:lnSpc>
                <a:spcPct val="125000"/>
              </a:lnSpc>
            </a:pPr>
            <a:endParaRPr kumimoji="1" lang="en-US" altLang="zh-CN" dirty="0">
              <a:latin typeface="Microsoft YaHei" panose="020B0503020204020204" pitchFamily="34" charset="-122"/>
              <a:ea typeface="Microsoft YaHei" panose="020B0503020204020204" pitchFamily="34" charset="-122"/>
            </a:endParaRPr>
          </a:p>
          <a:p>
            <a:pPr>
              <a:lnSpc>
                <a:spcPct val="125000"/>
              </a:lnSpc>
            </a:pPr>
            <a:r>
              <a:rPr kumimoji="1" lang="zh-CN" altLang="en-US" dirty="0">
                <a:latin typeface="Microsoft YaHei" panose="020B0503020204020204" pitchFamily="34" charset="-122"/>
                <a:ea typeface="Microsoft YaHei" panose="020B0503020204020204" pitchFamily="34" charset="-122"/>
              </a:rPr>
              <a:t>问题</a:t>
            </a:r>
            <a:r>
              <a:rPr kumimoji="1" lang="en-US" altLang="zh-CN" dirty="0">
                <a:latin typeface="Microsoft YaHei" panose="020B0503020204020204" pitchFamily="34" charset="-122"/>
                <a:ea typeface="Microsoft YaHei" panose="020B0503020204020204" pitchFamily="34" charset="-122"/>
              </a:rPr>
              <a:t>2</a:t>
            </a:r>
            <a:r>
              <a:rPr kumimoji="1" lang="zh-CN" altLang="en-US" dirty="0">
                <a:latin typeface="Microsoft YaHei" panose="020B0503020204020204" pitchFamily="34" charset="-122"/>
                <a:ea typeface="Microsoft YaHei" panose="020B0503020204020204" pitchFamily="34" charset="-122"/>
              </a:rPr>
              <a:t>：增加物理节点导致大量</a:t>
            </a:r>
            <a:r>
              <a:rPr kumimoji="1" lang="en-US" altLang="zh-CN" dirty="0">
                <a:latin typeface="Microsoft YaHei" panose="020B0503020204020204" pitchFamily="34" charset="-122"/>
                <a:ea typeface="Microsoft YaHei" panose="020B0503020204020204" pitchFamily="34" charset="-122"/>
              </a:rPr>
              <a:t>miss</a:t>
            </a:r>
          </a:p>
          <a:p>
            <a:pPr marL="285750" indent="-285750">
              <a:lnSpc>
                <a:spcPct val="125000"/>
              </a:lnSpc>
              <a:buFont typeface="Arial" panose="020B0604020202020204" pitchFamily="34" charset="0"/>
              <a:buChar char="•"/>
            </a:pPr>
            <a:r>
              <a:rPr kumimoji="1" lang="en-US" altLang="zh-CN" dirty="0">
                <a:latin typeface="Microsoft YaHei" panose="020B0503020204020204" pitchFamily="34" charset="-122"/>
                <a:ea typeface="Microsoft YaHei" panose="020B0503020204020204" pitchFamily="34" charset="-122"/>
              </a:rPr>
              <a:t>3</a:t>
            </a:r>
            <a:r>
              <a:rPr kumimoji="1" lang="zh-CN" altLang="en-US" dirty="0">
                <a:latin typeface="Microsoft YaHei" panose="020B0503020204020204" pitchFamily="34" charset="-122"/>
                <a:ea typeface="Microsoft YaHei" panose="020B0503020204020204" pitchFamily="34" charset="-122"/>
              </a:rPr>
              <a:t>台服务器 </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 </a:t>
            </a:r>
            <a:r>
              <a:rPr kumimoji="1" lang="en-US" altLang="zh-CN" dirty="0">
                <a:latin typeface="Microsoft YaHei" panose="020B0503020204020204" pitchFamily="34" charset="-122"/>
                <a:ea typeface="Microsoft YaHei" panose="020B0503020204020204" pitchFamily="34" charset="-122"/>
              </a:rPr>
              <a:t>4</a:t>
            </a:r>
            <a:r>
              <a:rPr kumimoji="1" lang="zh-CN" altLang="en-US" dirty="0">
                <a:latin typeface="Microsoft YaHei" panose="020B0503020204020204" pitchFamily="34" charset="-122"/>
                <a:ea typeface="Microsoft YaHei" panose="020B0503020204020204" pitchFamily="34" charset="-122"/>
              </a:rPr>
              <a:t>台，</a:t>
            </a:r>
            <a:r>
              <a:rPr kumimoji="1" lang="en-US" altLang="zh-CN" dirty="0">
                <a:solidFill>
                  <a:srgbClr val="C00000"/>
                </a:solidFill>
                <a:latin typeface="Microsoft YaHei" panose="020B0503020204020204" pitchFamily="34" charset="-122"/>
                <a:ea typeface="Microsoft YaHei" panose="020B0503020204020204" pitchFamily="34" charset="-122"/>
              </a:rPr>
              <a:t>75%</a:t>
            </a:r>
            <a:r>
              <a:rPr kumimoji="1" lang="zh-CN" altLang="en-US" dirty="0">
                <a:latin typeface="Microsoft YaHei" panose="020B0503020204020204" pitchFamily="34" charset="-122"/>
                <a:ea typeface="Microsoft YaHei" panose="020B0503020204020204" pitchFamily="34" charset="-122"/>
              </a:rPr>
              <a:t> </a:t>
            </a:r>
            <a:r>
              <a:rPr kumimoji="1" lang="en-US" altLang="zh-CN" dirty="0">
                <a:latin typeface="Microsoft YaHei" panose="020B0503020204020204" pitchFamily="34" charset="-122"/>
                <a:ea typeface="Microsoft YaHei" panose="020B0503020204020204" pitchFamily="34" charset="-122"/>
              </a:rPr>
              <a:t>miss</a:t>
            </a:r>
          </a:p>
          <a:p>
            <a:pPr marL="285750" indent="-285750">
              <a:lnSpc>
                <a:spcPct val="125000"/>
              </a:lnSpc>
              <a:buFont typeface="Arial" panose="020B0604020202020204" pitchFamily="34" charset="0"/>
              <a:buChar char="•"/>
            </a:pPr>
            <a:r>
              <a:rPr kumimoji="1" lang="zh-CN" altLang="en-US" dirty="0">
                <a:latin typeface="Microsoft YaHei" panose="020B0503020204020204" pitchFamily="34" charset="-122"/>
                <a:ea typeface="Microsoft YaHei" panose="020B0503020204020204" pitchFamily="34" charset="-122"/>
              </a:rPr>
              <a:t>反而增加对数据库的访问</a:t>
            </a:r>
            <a:endParaRPr kumimoji="1" lang="en-US" altLang="zh-CN" dirty="0">
              <a:latin typeface="Microsoft YaHei" panose="020B0503020204020204" pitchFamily="34" charset="-122"/>
              <a:ea typeface="Microsoft YaHei" panose="020B0503020204020204" pitchFamily="34" charset="-122"/>
            </a:endParaRPr>
          </a:p>
          <a:p>
            <a:pPr>
              <a:lnSpc>
                <a:spcPct val="125000"/>
              </a:lnSpc>
              <a:spcBef>
                <a:spcPts val="1200"/>
              </a:spcBef>
            </a:pPr>
            <a:r>
              <a:rPr kumimoji="1" lang="zh-CN" altLang="en-US" dirty="0">
                <a:latin typeface="Microsoft YaHei" panose="020B0503020204020204" pitchFamily="34" charset="-122"/>
                <a:ea typeface="Microsoft YaHei" panose="020B0503020204020204" pitchFamily="34" charset="-122"/>
              </a:rPr>
              <a:t>解决</a:t>
            </a:r>
            <a:r>
              <a:rPr kumimoji="1" lang="en-US" altLang="zh-CN" dirty="0">
                <a:latin typeface="Microsoft YaHei" panose="020B0503020204020204" pitchFamily="34" charset="-122"/>
                <a:ea typeface="Microsoft YaHei" panose="020B0503020204020204" pitchFamily="34" charset="-122"/>
              </a:rPr>
              <a:t>2</a:t>
            </a:r>
            <a:r>
              <a:rPr kumimoji="1" lang="zh-CN" altLang="en-US" dirty="0">
                <a:latin typeface="Microsoft YaHei" panose="020B0503020204020204" pitchFamily="34" charset="-122"/>
                <a:ea typeface="Microsoft YaHei" panose="020B0503020204020204" pitchFamily="34" charset="-122"/>
              </a:rPr>
              <a:t>：余数</a:t>
            </a:r>
            <a:r>
              <a:rPr kumimoji="1" lang="en-US" altLang="zh-CN" dirty="0">
                <a:latin typeface="Microsoft YaHei" panose="020B0503020204020204" pitchFamily="34" charset="-122"/>
                <a:ea typeface="Microsoft YaHei" panose="020B0503020204020204" pitchFamily="34" charset="-122"/>
              </a:rPr>
              <a:t>hash</a:t>
            </a:r>
            <a:r>
              <a:rPr kumimoji="1" lang="zh-CN" altLang="en-US" dirty="0">
                <a:latin typeface="Microsoft YaHei" panose="020B0503020204020204" pitchFamily="34" charset="-122"/>
                <a:ea typeface="Microsoft YaHei" panose="020B0503020204020204" pitchFamily="34" charset="-122"/>
              </a:rPr>
              <a:t> </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 一致性</a:t>
            </a:r>
            <a:r>
              <a:rPr kumimoji="1" lang="en-US" altLang="zh-CN" dirty="0">
                <a:latin typeface="Microsoft YaHei" panose="020B0503020204020204" pitchFamily="34" charset="-122"/>
                <a:ea typeface="Microsoft YaHei" panose="020B0503020204020204" pitchFamily="34" charset="-122"/>
              </a:rPr>
              <a:t>hash</a:t>
            </a:r>
          </a:p>
          <a:p>
            <a:pPr marL="285750" indent="-285750">
              <a:lnSpc>
                <a:spcPct val="125000"/>
              </a:lnSpc>
              <a:buFont typeface="Arial" panose="020B0604020202020204" pitchFamily="34" charset="0"/>
              <a:buChar char="•"/>
            </a:pPr>
            <a:r>
              <a:rPr kumimoji="1" lang="zh-CN" altLang="en-US" dirty="0">
                <a:latin typeface="Microsoft YaHei" panose="020B0503020204020204" pitchFamily="34" charset="-122"/>
                <a:ea typeface="Microsoft YaHei" panose="020B0503020204020204" pitchFamily="34" charset="-122"/>
              </a:rPr>
              <a:t>虚拟节点到物理节点的映射</a:t>
            </a:r>
            <a:endParaRPr kumimoji="1" lang="en-US" altLang="zh-CN" dirty="0">
              <a:latin typeface="Microsoft YaHei" panose="020B0503020204020204" pitchFamily="34" charset="-122"/>
              <a:ea typeface="Microsoft YaHei" panose="020B0503020204020204" pitchFamily="34" charset="-122"/>
            </a:endParaRPr>
          </a:p>
          <a:p>
            <a:pPr marL="285750" indent="-285750">
              <a:lnSpc>
                <a:spcPct val="125000"/>
              </a:lnSpc>
              <a:buFont typeface="Arial" panose="020B0604020202020204" pitchFamily="34" charset="0"/>
              <a:buChar char="•"/>
            </a:pPr>
            <a:r>
              <a:rPr kumimoji="1" lang="en-US" altLang="zh-CN" dirty="0">
                <a:latin typeface="Microsoft YaHei" panose="020B0503020204020204" pitchFamily="34" charset="-122"/>
                <a:ea typeface="Microsoft YaHei" panose="020B0503020204020204" pitchFamily="34" charset="-122"/>
              </a:rPr>
              <a:t>3</a:t>
            </a:r>
            <a:r>
              <a:rPr kumimoji="1" lang="zh-CN" altLang="en-US" dirty="0">
                <a:latin typeface="Microsoft YaHei" panose="020B0503020204020204" pitchFamily="34" charset="-122"/>
                <a:ea typeface="Microsoft YaHei" panose="020B0503020204020204" pitchFamily="34" charset="-122"/>
              </a:rPr>
              <a:t>台服务器 </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 </a:t>
            </a:r>
            <a:r>
              <a:rPr kumimoji="1" lang="en-US" altLang="zh-CN" dirty="0">
                <a:latin typeface="Microsoft YaHei" panose="020B0503020204020204" pitchFamily="34" charset="-122"/>
                <a:ea typeface="Microsoft YaHei" panose="020B0503020204020204" pitchFamily="34" charset="-122"/>
              </a:rPr>
              <a:t>4</a:t>
            </a:r>
            <a:r>
              <a:rPr kumimoji="1" lang="zh-CN" altLang="en-US" dirty="0">
                <a:latin typeface="Microsoft YaHei" panose="020B0503020204020204" pitchFamily="34" charset="-122"/>
                <a:ea typeface="Microsoft YaHei" panose="020B0503020204020204" pitchFamily="34" charset="-122"/>
              </a:rPr>
              <a:t>台，</a:t>
            </a:r>
            <a:r>
              <a:rPr kumimoji="1" lang="en-US" altLang="zh-CN" dirty="0">
                <a:solidFill>
                  <a:srgbClr val="C00000"/>
                </a:solidFill>
                <a:latin typeface="Microsoft YaHei" panose="020B0503020204020204" pitchFamily="34" charset="-122"/>
                <a:ea typeface="Microsoft YaHei" panose="020B0503020204020204" pitchFamily="34" charset="-122"/>
              </a:rPr>
              <a:t>25%</a:t>
            </a:r>
            <a:r>
              <a:rPr kumimoji="1" lang="zh-CN" altLang="en-US" dirty="0">
                <a:latin typeface="Microsoft YaHei" panose="020B0503020204020204" pitchFamily="34" charset="-122"/>
                <a:ea typeface="Microsoft YaHei" panose="020B0503020204020204" pitchFamily="34" charset="-122"/>
              </a:rPr>
              <a:t> </a:t>
            </a:r>
            <a:r>
              <a:rPr kumimoji="1" lang="en-US" altLang="zh-CN" dirty="0">
                <a:latin typeface="Microsoft YaHei" panose="020B0503020204020204" pitchFamily="34" charset="-122"/>
                <a:ea typeface="Microsoft YaHei" panose="020B0503020204020204" pitchFamily="34" charset="-122"/>
              </a:rPr>
              <a:t>miss</a:t>
            </a:r>
          </a:p>
        </p:txBody>
      </p:sp>
    </p:spTree>
    <p:extLst>
      <p:ext uri="{BB962C8B-B14F-4D97-AF65-F5344CB8AC3E}">
        <p14:creationId xmlns:p14="http://schemas.microsoft.com/office/powerpoint/2010/main" val="630042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0C9931-ADFF-174A-BE9B-0BCB090C5A78}"/>
              </a:ext>
            </a:extLst>
          </p:cNvPr>
          <p:cNvSpPr>
            <a:spLocks noGrp="1"/>
          </p:cNvSpPr>
          <p:nvPr>
            <p:ph type="title"/>
          </p:nvPr>
        </p:nvSpPr>
        <p:spPr/>
        <p:txBody>
          <a:bodyPr/>
          <a:lstStyle/>
          <a:p>
            <a:r>
              <a:rPr lang="en-US" altLang="zh-CN" dirty="0">
                <a:latin typeface="Microsoft YaHei" panose="020B0503020204020204" pitchFamily="34" charset="-122"/>
                <a:ea typeface="Microsoft YaHei" panose="020B0503020204020204" pitchFamily="34" charset="-122"/>
              </a:rPr>
              <a:t>3.</a:t>
            </a:r>
            <a:r>
              <a:rPr lang="zh-CN" altLang="en-US" dirty="0">
                <a:latin typeface="Microsoft YaHei" panose="020B0503020204020204" pitchFamily="34" charset="-122"/>
                <a:ea typeface="Microsoft YaHei" panose="020B0503020204020204" pitchFamily="34" charset="-122"/>
              </a:rPr>
              <a:t> 使用集群改善应用服务器性能</a:t>
            </a:r>
            <a:endParaRPr kumimoji="1" lang="zh-CN" altLang="en-US"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0F436108-00F6-134C-9B13-1C43BD69A96F}"/>
              </a:ext>
            </a:extLst>
          </p:cNvPr>
          <p:cNvPicPr>
            <a:picLocks noChangeAspect="1"/>
          </p:cNvPicPr>
          <p:nvPr/>
        </p:nvPicPr>
        <p:blipFill>
          <a:blip r:embed="rId2"/>
          <a:stretch>
            <a:fillRect/>
          </a:stretch>
        </p:blipFill>
        <p:spPr>
          <a:xfrm>
            <a:off x="2493144" y="1489348"/>
            <a:ext cx="6193656" cy="4023111"/>
          </a:xfrm>
          <a:prstGeom prst="rect">
            <a:avLst/>
          </a:prstGeom>
        </p:spPr>
      </p:pic>
      <p:sp>
        <p:nvSpPr>
          <p:cNvPr id="5" name="圆角矩形 4">
            <a:extLst>
              <a:ext uri="{FF2B5EF4-FFF2-40B4-BE49-F238E27FC236}">
                <a16:creationId xmlns:a16="http://schemas.microsoft.com/office/drawing/2014/main" id="{BCE10108-FD87-4245-9275-8CDB986F9C99}"/>
              </a:ext>
            </a:extLst>
          </p:cNvPr>
          <p:cNvSpPr/>
          <p:nvPr/>
        </p:nvSpPr>
        <p:spPr>
          <a:xfrm>
            <a:off x="4776751" y="2209428"/>
            <a:ext cx="1307417" cy="1440160"/>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6" name="圆角矩形 5">
            <a:extLst>
              <a:ext uri="{FF2B5EF4-FFF2-40B4-BE49-F238E27FC236}">
                <a16:creationId xmlns:a16="http://schemas.microsoft.com/office/drawing/2014/main" id="{43339DE1-0386-864B-B1CE-6C407609026D}"/>
              </a:ext>
            </a:extLst>
          </p:cNvPr>
          <p:cNvSpPr/>
          <p:nvPr/>
        </p:nvSpPr>
        <p:spPr>
          <a:xfrm>
            <a:off x="4499992" y="1993404"/>
            <a:ext cx="1379425" cy="1440160"/>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7" name="圆角矩形 6">
            <a:extLst>
              <a:ext uri="{FF2B5EF4-FFF2-40B4-BE49-F238E27FC236}">
                <a16:creationId xmlns:a16="http://schemas.microsoft.com/office/drawing/2014/main" id="{F15479B1-AED6-0742-8E6B-E7FA86674AEF}"/>
              </a:ext>
            </a:extLst>
          </p:cNvPr>
          <p:cNvSpPr/>
          <p:nvPr/>
        </p:nvSpPr>
        <p:spPr>
          <a:xfrm>
            <a:off x="2493144" y="2353444"/>
            <a:ext cx="1379425" cy="1080120"/>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8" name="矩形 7">
            <a:extLst>
              <a:ext uri="{FF2B5EF4-FFF2-40B4-BE49-F238E27FC236}">
                <a16:creationId xmlns:a16="http://schemas.microsoft.com/office/drawing/2014/main" id="{DF5AFED1-B502-6A46-B139-458873CD1B55}"/>
              </a:ext>
            </a:extLst>
          </p:cNvPr>
          <p:cNvSpPr/>
          <p:nvPr/>
        </p:nvSpPr>
        <p:spPr>
          <a:xfrm>
            <a:off x="0" y="4659335"/>
            <a:ext cx="9396536" cy="659027"/>
          </a:xfrm>
          <a:prstGeom prst="rect">
            <a:avLst/>
          </a:prstGeom>
        </p:spPr>
        <p:txBody>
          <a:bodyPr wrap="square">
            <a:spAutoFit/>
          </a:bodyPr>
          <a:lstStyle/>
          <a:p>
            <a:pPr lvl="1">
              <a:lnSpc>
                <a:spcPct val="120000"/>
              </a:lnSpc>
            </a:pPr>
            <a:r>
              <a:rPr kumimoji="1" lang="zh-CN" altLang="en-US" sz="1600" dirty="0">
                <a:latin typeface="Microsoft YaHei" panose="020B0503020204020204" pitchFamily="34" charset="-122"/>
                <a:ea typeface="Microsoft YaHei" panose="020B0503020204020204" pitchFamily="34" charset="-122"/>
              </a:rPr>
              <a:t>应用服务器之间需要进行协同，实现并发控制</a:t>
            </a:r>
            <a:endParaRPr kumimoji="1" lang="en-US" altLang="zh-CN" sz="1600" dirty="0">
              <a:latin typeface="Microsoft YaHei" panose="020B0503020204020204" pitchFamily="34" charset="-122"/>
              <a:ea typeface="Microsoft YaHei" panose="020B0503020204020204" pitchFamily="34" charset="-122"/>
            </a:endParaRPr>
          </a:p>
          <a:p>
            <a:pPr lvl="1">
              <a:lnSpc>
                <a:spcPct val="120000"/>
              </a:lnSpc>
            </a:pPr>
            <a:r>
              <a:rPr kumimoji="1" lang="en-US" altLang="zh-CN" sz="1600" dirty="0">
                <a:latin typeface="Microsoft YaHei" panose="020B0503020204020204" pitchFamily="34" charset="-122"/>
                <a:ea typeface="Microsoft YaHei" panose="020B0503020204020204" pitchFamily="34" charset="-122"/>
              </a:rPr>
              <a:t>Before-or-after</a:t>
            </a:r>
            <a:r>
              <a:rPr kumimoji="1" lang="zh-CN" altLang="en-US" sz="1600" dirty="0">
                <a:latin typeface="Microsoft YaHei" panose="020B0503020204020204" pitchFamily="34" charset="-122"/>
                <a:ea typeface="Microsoft YaHei" panose="020B0503020204020204" pitchFamily="34" charset="-122"/>
              </a:rPr>
              <a:t>、</a:t>
            </a:r>
            <a:r>
              <a:rPr kumimoji="1" lang="en-US" altLang="zh-CN" sz="1600" dirty="0">
                <a:latin typeface="Microsoft YaHei" panose="020B0503020204020204" pitchFamily="34" charset="-122"/>
                <a:ea typeface="Microsoft YaHei" panose="020B0503020204020204" pitchFamily="34" charset="-122"/>
              </a:rPr>
              <a:t>Stateless</a:t>
            </a:r>
            <a:r>
              <a:rPr kumimoji="1" lang="zh-CN" altLang="en-US" sz="1600" dirty="0">
                <a:latin typeface="Microsoft YaHei" panose="020B0503020204020204" pitchFamily="34" charset="-122"/>
                <a:ea typeface="Microsoft YaHei" panose="020B0503020204020204" pitchFamily="34" charset="-122"/>
              </a:rPr>
              <a:t>等</a:t>
            </a:r>
            <a:endParaRPr lang="zh-CN" altLang="en-US" sz="16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17671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AAB821-43F1-4F42-8A46-FDC4BA78CAE6}"/>
              </a:ext>
            </a:extLst>
          </p:cNvPr>
          <p:cNvSpPr>
            <a:spLocks noGrp="1"/>
          </p:cNvSpPr>
          <p:nvPr>
            <p:ph type="title"/>
          </p:nvPr>
        </p:nvSpPr>
        <p:spPr/>
        <p:txBody>
          <a:bodyPr/>
          <a:lstStyle/>
          <a:p>
            <a:r>
              <a:rPr kumimoji="1" lang="zh-CN" altLang="en-US" dirty="0">
                <a:latin typeface="Microsoft YaHei" panose="020B0503020204020204" pitchFamily="34" charset="-122"/>
                <a:ea typeface="Microsoft YaHei" panose="020B0503020204020204" pitchFamily="34" charset="-122"/>
              </a:rPr>
              <a:t>应用服务器：无状态</a:t>
            </a:r>
          </a:p>
        </p:txBody>
      </p:sp>
      <p:pic>
        <p:nvPicPr>
          <p:cNvPr id="4" name="图片 3">
            <a:extLst>
              <a:ext uri="{FF2B5EF4-FFF2-40B4-BE49-F238E27FC236}">
                <a16:creationId xmlns:a16="http://schemas.microsoft.com/office/drawing/2014/main" id="{92B96C13-AE9E-1E4F-8EDC-84EDA03558CA}"/>
              </a:ext>
            </a:extLst>
          </p:cNvPr>
          <p:cNvPicPr>
            <a:picLocks noChangeAspect="1"/>
          </p:cNvPicPr>
          <p:nvPr/>
        </p:nvPicPr>
        <p:blipFill>
          <a:blip r:embed="rId2"/>
          <a:stretch>
            <a:fillRect/>
          </a:stretch>
        </p:blipFill>
        <p:spPr>
          <a:xfrm>
            <a:off x="490376" y="1842356"/>
            <a:ext cx="2952328" cy="2515716"/>
          </a:xfrm>
          <a:prstGeom prst="rect">
            <a:avLst/>
          </a:prstGeom>
        </p:spPr>
      </p:pic>
      <p:pic>
        <p:nvPicPr>
          <p:cNvPr id="6" name="图片 5">
            <a:extLst>
              <a:ext uri="{FF2B5EF4-FFF2-40B4-BE49-F238E27FC236}">
                <a16:creationId xmlns:a16="http://schemas.microsoft.com/office/drawing/2014/main" id="{44EDF6BC-D46A-D54D-8393-35BA368D1366}"/>
              </a:ext>
            </a:extLst>
          </p:cNvPr>
          <p:cNvPicPr>
            <a:picLocks noChangeAspect="1"/>
          </p:cNvPicPr>
          <p:nvPr/>
        </p:nvPicPr>
        <p:blipFill>
          <a:blip r:embed="rId3"/>
          <a:stretch>
            <a:fillRect/>
          </a:stretch>
        </p:blipFill>
        <p:spPr>
          <a:xfrm>
            <a:off x="4169016" y="1563514"/>
            <a:ext cx="4521200" cy="3073400"/>
          </a:xfrm>
          <a:prstGeom prst="rect">
            <a:avLst/>
          </a:prstGeom>
        </p:spPr>
      </p:pic>
      <p:sp>
        <p:nvSpPr>
          <p:cNvPr id="7" name="矩形 6">
            <a:extLst>
              <a:ext uri="{FF2B5EF4-FFF2-40B4-BE49-F238E27FC236}">
                <a16:creationId xmlns:a16="http://schemas.microsoft.com/office/drawing/2014/main" id="{DEEAA85C-91C6-BC4A-8862-14EE6555A16B}"/>
              </a:ext>
            </a:extLst>
          </p:cNvPr>
          <p:cNvSpPr/>
          <p:nvPr/>
        </p:nvSpPr>
        <p:spPr>
          <a:xfrm>
            <a:off x="3059832" y="4903775"/>
            <a:ext cx="5976664" cy="459869"/>
          </a:xfrm>
          <a:prstGeom prst="rect">
            <a:avLst/>
          </a:prstGeom>
        </p:spPr>
        <p:txBody>
          <a:bodyPr wrap="square">
            <a:spAutoFit/>
          </a:bodyPr>
          <a:lstStyle/>
          <a:p>
            <a:pPr algn="ctr">
              <a:lnSpc>
                <a:spcPct val="150000"/>
              </a:lnSpc>
            </a:pPr>
            <a:r>
              <a:rPr kumimoji="1" lang="zh-CN" altLang="en-US" dirty="0">
                <a:latin typeface="Microsoft YaHei" panose="020B0503020204020204" pitchFamily="34" charset="-122"/>
                <a:ea typeface="Microsoft YaHei" panose="020B0503020204020204" pitchFamily="34" charset="-122"/>
              </a:rPr>
              <a:t>所有应用服务器均相同，同时提高了容错和可伸缩性</a:t>
            </a:r>
            <a:endParaRPr lang="zh-CN" altLang="en-US" dirty="0">
              <a:latin typeface="Microsoft YaHei" panose="020B0503020204020204" pitchFamily="34" charset="-122"/>
              <a:ea typeface="Microsoft YaHei" panose="020B0503020204020204" pitchFamily="34" charset="-122"/>
            </a:endParaRPr>
          </a:p>
        </p:txBody>
      </p:sp>
      <p:sp>
        <p:nvSpPr>
          <p:cNvPr id="8" name="圆角矩形 7">
            <a:extLst>
              <a:ext uri="{FF2B5EF4-FFF2-40B4-BE49-F238E27FC236}">
                <a16:creationId xmlns:a16="http://schemas.microsoft.com/office/drawing/2014/main" id="{98CDAEC0-24ED-B443-96BB-1942FB21981F}"/>
              </a:ext>
            </a:extLst>
          </p:cNvPr>
          <p:cNvSpPr/>
          <p:nvPr/>
        </p:nvSpPr>
        <p:spPr>
          <a:xfrm>
            <a:off x="6444208" y="1273325"/>
            <a:ext cx="2448272" cy="3456384"/>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66763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AAB821-43F1-4F42-8A46-FDC4BA78CAE6}"/>
              </a:ext>
            </a:extLst>
          </p:cNvPr>
          <p:cNvSpPr>
            <a:spLocks noGrp="1"/>
          </p:cNvSpPr>
          <p:nvPr>
            <p:ph type="title"/>
          </p:nvPr>
        </p:nvSpPr>
        <p:spPr/>
        <p:txBody>
          <a:bodyPr>
            <a:normAutofit/>
          </a:bodyPr>
          <a:lstStyle/>
          <a:p>
            <a:r>
              <a:rPr kumimoji="1" lang="zh-CN" altLang="en-US" dirty="0">
                <a:latin typeface="Microsoft YaHei" panose="020B0503020204020204" pitchFamily="34" charset="-122"/>
                <a:ea typeface="Microsoft YaHei" panose="020B0503020204020204" pitchFamily="34" charset="-122"/>
              </a:rPr>
              <a:t>为无状态应用服务器提供状态</a:t>
            </a:r>
          </a:p>
        </p:txBody>
      </p:sp>
      <p:pic>
        <p:nvPicPr>
          <p:cNvPr id="3" name="图片 2">
            <a:extLst>
              <a:ext uri="{FF2B5EF4-FFF2-40B4-BE49-F238E27FC236}">
                <a16:creationId xmlns:a16="http://schemas.microsoft.com/office/drawing/2014/main" id="{0C7F2CF1-E6DA-7545-99C9-599DC582C60F}"/>
              </a:ext>
            </a:extLst>
          </p:cNvPr>
          <p:cNvPicPr>
            <a:picLocks noChangeAspect="1"/>
          </p:cNvPicPr>
          <p:nvPr/>
        </p:nvPicPr>
        <p:blipFill>
          <a:blip r:embed="rId2"/>
          <a:stretch>
            <a:fillRect/>
          </a:stretch>
        </p:blipFill>
        <p:spPr>
          <a:xfrm>
            <a:off x="827584" y="1561356"/>
            <a:ext cx="5715000" cy="2933700"/>
          </a:xfrm>
          <a:prstGeom prst="rect">
            <a:avLst/>
          </a:prstGeom>
        </p:spPr>
      </p:pic>
      <p:sp>
        <p:nvSpPr>
          <p:cNvPr id="5" name="矩形 4">
            <a:extLst>
              <a:ext uri="{FF2B5EF4-FFF2-40B4-BE49-F238E27FC236}">
                <a16:creationId xmlns:a16="http://schemas.microsoft.com/office/drawing/2014/main" id="{B94122CF-D188-2C4D-BDD8-098D64E6C249}"/>
              </a:ext>
            </a:extLst>
          </p:cNvPr>
          <p:cNvSpPr/>
          <p:nvPr/>
        </p:nvSpPr>
        <p:spPr>
          <a:xfrm>
            <a:off x="6774338" y="2382773"/>
            <a:ext cx="2262158" cy="1290866"/>
          </a:xfrm>
          <a:prstGeom prst="rect">
            <a:avLst/>
          </a:prstGeom>
        </p:spPr>
        <p:txBody>
          <a:bodyPr wrap="none">
            <a:spAutoFit/>
          </a:bodyPr>
          <a:lstStyle/>
          <a:p>
            <a:pPr algn="ctr">
              <a:lnSpc>
                <a:spcPct val="150000"/>
              </a:lnSpc>
            </a:pPr>
            <a:r>
              <a:rPr kumimoji="1" lang="zh-CN" altLang="en-US" dirty="0">
                <a:latin typeface="Microsoft YaHei" panose="020B0503020204020204" pitchFamily="34" charset="-122"/>
                <a:ea typeface="Microsoft YaHei" panose="020B0503020204020204" pitchFamily="34" charset="-122"/>
              </a:rPr>
              <a:t>引入专门的</a:t>
            </a:r>
            <a:r>
              <a:rPr kumimoji="1" lang="en-US" altLang="zh-CN" dirty="0">
                <a:solidFill>
                  <a:srgbClr val="C00000"/>
                </a:solidFill>
                <a:latin typeface="Microsoft YaHei" panose="020B0503020204020204" pitchFamily="34" charset="-122"/>
                <a:ea typeface="Microsoft YaHei" panose="020B0503020204020204" pitchFamily="34" charset="-122"/>
              </a:rPr>
              <a:t>session</a:t>
            </a:r>
          </a:p>
          <a:p>
            <a:pPr algn="ctr">
              <a:lnSpc>
                <a:spcPct val="150000"/>
              </a:lnSpc>
            </a:pPr>
            <a:r>
              <a:rPr kumimoji="1" lang="zh-CN" altLang="en-US" dirty="0">
                <a:solidFill>
                  <a:srgbClr val="C00000"/>
                </a:solidFill>
                <a:latin typeface="Microsoft YaHei" panose="020B0503020204020204" pitchFamily="34" charset="-122"/>
                <a:ea typeface="Microsoft YaHei" panose="020B0503020204020204" pitchFamily="34" charset="-122"/>
              </a:rPr>
              <a:t>服务器</a:t>
            </a:r>
            <a:r>
              <a:rPr kumimoji="1" lang="zh-CN" altLang="en-US" dirty="0">
                <a:latin typeface="Microsoft YaHei" panose="020B0503020204020204" pitchFamily="34" charset="-122"/>
                <a:ea typeface="Microsoft YaHei" panose="020B0503020204020204" pitchFamily="34" charset="-122"/>
              </a:rPr>
              <a:t>保存状态</a:t>
            </a:r>
            <a:endParaRPr kumimoji="1" lang="en-US" altLang="zh-CN" dirty="0">
              <a:latin typeface="Microsoft YaHei" panose="020B0503020204020204" pitchFamily="34" charset="-122"/>
              <a:ea typeface="Microsoft YaHei" panose="020B0503020204020204" pitchFamily="34" charset="-122"/>
            </a:endParaRPr>
          </a:p>
          <a:p>
            <a:pPr algn="ctr">
              <a:lnSpc>
                <a:spcPct val="150000"/>
              </a:lnSpc>
            </a:pPr>
            <a:r>
              <a:rPr kumimoji="1" lang="zh-CN" altLang="en-US" dirty="0">
                <a:latin typeface="Microsoft YaHei" panose="020B0503020204020204" pitchFamily="34" charset="-122"/>
                <a:ea typeface="Microsoft YaHei" panose="020B0503020204020204" pitchFamily="34" charset="-122"/>
              </a:rPr>
              <a:t>（如购物车、登录）</a:t>
            </a:r>
            <a:endParaRPr lang="zh-CN" altLang="en-US" dirty="0">
              <a:latin typeface="Microsoft YaHei" panose="020B0503020204020204" pitchFamily="34" charset="-122"/>
              <a:ea typeface="Microsoft YaHei" panose="020B0503020204020204" pitchFamily="34" charset="-122"/>
            </a:endParaRPr>
          </a:p>
        </p:txBody>
      </p:sp>
      <p:sp>
        <p:nvSpPr>
          <p:cNvPr id="4" name="椭圆 3">
            <a:extLst>
              <a:ext uri="{FF2B5EF4-FFF2-40B4-BE49-F238E27FC236}">
                <a16:creationId xmlns:a16="http://schemas.microsoft.com/office/drawing/2014/main" id="{4C98CAFA-EC99-194D-8BF4-5E563EAEF8FF}"/>
              </a:ext>
            </a:extLst>
          </p:cNvPr>
          <p:cNvSpPr/>
          <p:nvPr/>
        </p:nvSpPr>
        <p:spPr>
          <a:xfrm>
            <a:off x="5508104" y="2353444"/>
            <a:ext cx="1296144" cy="1296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883609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E8721B-98E0-6F46-A1A3-66F34744FF8A}"/>
              </a:ext>
            </a:extLst>
          </p:cNvPr>
          <p:cNvSpPr>
            <a:spLocks noGrp="1"/>
          </p:cNvSpPr>
          <p:nvPr>
            <p:ph type="title"/>
          </p:nvPr>
        </p:nvSpPr>
        <p:spPr/>
        <p:txBody>
          <a:bodyPr>
            <a:normAutofit fontScale="90000"/>
          </a:bodyPr>
          <a:lstStyle/>
          <a:p>
            <a:r>
              <a:rPr lang="en-US" altLang="zh-CN" dirty="0">
                <a:latin typeface="Microsoft YaHei" panose="020B0503020204020204" pitchFamily="34" charset="-122"/>
                <a:ea typeface="Microsoft YaHei" panose="020B0503020204020204" pitchFamily="34" charset="-122"/>
              </a:rPr>
              <a:t>4.</a:t>
            </a:r>
            <a:r>
              <a:rPr lang="zh-CN" altLang="en-US" dirty="0">
                <a:latin typeface="Microsoft YaHei" panose="020B0503020204020204" pitchFamily="34" charset="-122"/>
                <a:ea typeface="Microsoft YaHei" panose="020B0503020204020204" pitchFamily="34" charset="-122"/>
              </a:rPr>
              <a:t> 数据库性能和容错：读写分离和分库分表</a:t>
            </a:r>
            <a:endParaRPr kumimoji="1" lang="zh-CN" altLang="en-US" dirty="0">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29D4CF5D-DA2F-1649-925E-8E0ED68C9A1D}"/>
              </a:ext>
            </a:extLst>
          </p:cNvPr>
          <p:cNvPicPr>
            <a:picLocks noChangeAspect="1"/>
          </p:cNvPicPr>
          <p:nvPr/>
        </p:nvPicPr>
        <p:blipFill>
          <a:blip r:embed="rId2"/>
          <a:stretch>
            <a:fillRect/>
          </a:stretch>
        </p:blipFill>
        <p:spPr>
          <a:xfrm>
            <a:off x="2217480" y="1345332"/>
            <a:ext cx="6469320" cy="4021469"/>
          </a:xfrm>
          <a:prstGeom prst="rect">
            <a:avLst/>
          </a:prstGeom>
        </p:spPr>
      </p:pic>
      <p:sp>
        <p:nvSpPr>
          <p:cNvPr id="6" name="圆角矩形 5">
            <a:extLst>
              <a:ext uri="{FF2B5EF4-FFF2-40B4-BE49-F238E27FC236}">
                <a16:creationId xmlns:a16="http://schemas.microsoft.com/office/drawing/2014/main" id="{7A12BC15-A146-E144-8AF9-D2B820FE0F3A}"/>
              </a:ext>
            </a:extLst>
          </p:cNvPr>
          <p:cNvSpPr/>
          <p:nvPr/>
        </p:nvSpPr>
        <p:spPr>
          <a:xfrm>
            <a:off x="7236296" y="2816006"/>
            <a:ext cx="1379425" cy="1080120"/>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7" name="圆角矩形 6">
            <a:extLst>
              <a:ext uri="{FF2B5EF4-FFF2-40B4-BE49-F238E27FC236}">
                <a16:creationId xmlns:a16="http://schemas.microsoft.com/office/drawing/2014/main" id="{10808A56-0407-EC44-8F71-90E06AF40588}"/>
              </a:ext>
            </a:extLst>
          </p:cNvPr>
          <p:cNvSpPr/>
          <p:nvPr/>
        </p:nvSpPr>
        <p:spPr>
          <a:xfrm>
            <a:off x="7236296" y="4286680"/>
            <a:ext cx="1379425" cy="1080120"/>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icrosoft YaHei" panose="020B0503020204020204" pitchFamily="34" charset="-122"/>
              <a:ea typeface="Microsoft YaHei" panose="020B0503020204020204" pitchFamily="34" charset="-122"/>
            </a:endParaRPr>
          </a:p>
        </p:txBody>
      </p:sp>
      <p:sp>
        <p:nvSpPr>
          <p:cNvPr id="8" name="矩形 7">
            <a:extLst>
              <a:ext uri="{FF2B5EF4-FFF2-40B4-BE49-F238E27FC236}">
                <a16:creationId xmlns:a16="http://schemas.microsoft.com/office/drawing/2014/main" id="{946DD368-3718-5D41-8143-0B3FD028F356}"/>
              </a:ext>
            </a:extLst>
          </p:cNvPr>
          <p:cNvSpPr/>
          <p:nvPr/>
        </p:nvSpPr>
        <p:spPr>
          <a:xfrm>
            <a:off x="154888" y="4643403"/>
            <a:ext cx="5065184" cy="728982"/>
          </a:xfrm>
          <a:prstGeom prst="rect">
            <a:avLst/>
          </a:prstGeom>
        </p:spPr>
        <p:txBody>
          <a:bodyPr wrap="square">
            <a:spAutoFit/>
          </a:bodyPr>
          <a:lstStyle/>
          <a:p>
            <a:pPr lvl="1">
              <a:lnSpc>
                <a:spcPct val="120000"/>
              </a:lnSpc>
            </a:pPr>
            <a:r>
              <a:rPr lang="zh-CN" altLang="en-US" dirty="0">
                <a:latin typeface="Microsoft YaHei" panose="020B0503020204020204" pitchFamily="34" charset="-122"/>
                <a:ea typeface="Microsoft YaHei" panose="020B0503020204020204" pitchFamily="34" charset="-122"/>
              </a:rPr>
              <a:t>主从模式、容错、</a:t>
            </a:r>
            <a:r>
              <a:rPr lang="en-US" altLang="zh-CN" dirty="0">
                <a:latin typeface="Microsoft YaHei" panose="020B0503020204020204" pitchFamily="34" charset="-122"/>
                <a:ea typeface="Microsoft YaHei" panose="020B0503020204020204" pitchFamily="34" charset="-122"/>
              </a:rPr>
              <a:t>all-or-nothing</a:t>
            </a:r>
            <a:r>
              <a:rPr lang="zh-CN" altLang="en-US" dirty="0">
                <a:latin typeface="Microsoft YaHei" panose="020B0503020204020204" pitchFamily="34" charset="-122"/>
                <a:ea typeface="Microsoft YaHei" panose="020B0503020204020204" pitchFamily="34" charset="-122"/>
              </a:rPr>
              <a:t>、</a:t>
            </a:r>
            <a:r>
              <a:rPr lang="en-US" altLang="zh-CN" dirty="0">
                <a:latin typeface="Microsoft YaHei" panose="020B0503020204020204" pitchFamily="34" charset="-122"/>
                <a:ea typeface="Microsoft YaHei" panose="020B0503020204020204" pitchFamily="34" charset="-122"/>
              </a:rPr>
              <a:t>CAP</a:t>
            </a:r>
          </a:p>
          <a:p>
            <a:pPr lvl="1">
              <a:lnSpc>
                <a:spcPct val="120000"/>
              </a:lnSpc>
            </a:pPr>
            <a:r>
              <a:rPr lang="zh-CN" altLang="en-US" dirty="0">
                <a:latin typeface="Microsoft YaHei" panose="020B0503020204020204" pitchFamily="34" charset="-122"/>
                <a:ea typeface="Microsoft YaHei" panose="020B0503020204020204" pitchFamily="34" charset="-122"/>
              </a:rPr>
              <a:t>例：淘宝和支付宝的差别</a:t>
            </a:r>
          </a:p>
        </p:txBody>
      </p:sp>
    </p:spTree>
    <p:extLst>
      <p:ext uri="{BB962C8B-B14F-4D97-AF65-F5344CB8AC3E}">
        <p14:creationId xmlns:p14="http://schemas.microsoft.com/office/powerpoint/2010/main" val="3333062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FF4B54-8BCC-AE49-929E-B5E37DC4B6F3}"/>
              </a:ext>
            </a:extLst>
          </p:cNvPr>
          <p:cNvSpPr>
            <a:spLocks noGrp="1"/>
          </p:cNvSpPr>
          <p:nvPr>
            <p:ph type="title"/>
          </p:nvPr>
        </p:nvSpPr>
        <p:spPr>
          <a:xfrm>
            <a:off x="457200" y="228866"/>
            <a:ext cx="8229600" cy="1908554"/>
          </a:xfrm>
        </p:spPr>
        <p:txBody>
          <a:bodyPr>
            <a:normAutofit/>
          </a:bodyPr>
          <a:lstStyle/>
          <a:p>
            <a:r>
              <a:rPr lang="en-US" altLang="zh-CN" sz="3200" dirty="0">
                <a:latin typeface="Microsoft YaHei" panose="020B0503020204020204" pitchFamily="34" charset="-122"/>
                <a:ea typeface="Microsoft YaHei" panose="020B0503020204020204" pitchFamily="34" charset="-122"/>
              </a:rPr>
              <a:t>5.</a:t>
            </a:r>
            <a:r>
              <a:rPr lang="zh-CN" altLang="en-US" sz="3200" dirty="0">
                <a:latin typeface="Microsoft YaHei" panose="020B0503020204020204" pitchFamily="34" charset="-122"/>
                <a:ea typeface="Microsoft YaHei" panose="020B0503020204020204" pitchFamily="34" charset="-122"/>
              </a:rPr>
              <a:t> 使用</a:t>
            </a:r>
            <a:r>
              <a:rPr lang="en" altLang="zh-CN" sz="3200" dirty="0">
                <a:latin typeface="Microsoft YaHei" panose="020B0503020204020204" pitchFamily="34" charset="-122"/>
                <a:ea typeface="Microsoft YaHei" panose="020B0503020204020204" pitchFamily="34" charset="-122"/>
              </a:rPr>
              <a:t>CDN</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br>
              <a:rPr lang="en-US" altLang="zh-CN" sz="3200" dirty="0">
                <a:latin typeface="Microsoft YaHei" panose="020B0503020204020204" pitchFamily="34" charset="-122"/>
                <a:ea typeface="Microsoft YaHei" panose="020B0503020204020204" pitchFamily="34" charset="-122"/>
              </a:rPr>
            </a:br>
            <a:r>
              <a:rPr lang="zh-CN" altLang="en-US" sz="3200" dirty="0">
                <a:latin typeface="Microsoft YaHei" panose="020B0503020204020204" pitchFamily="34" charset="-122"/>
                <a:ea typeface="Microsoft YaHei" panose="020B0503020204020204" pitchFamily="34" charset="-122"/>
              </a:rPr>
              <a:t>反向代理提</a:t>
            </a:r>
            <a:br>
              <a:rPr lang="en-US" altLang="zh-CN" sz="3200" dirty="0">
                <a:latin typeface="Microsoft YaHei" panose="020B0503020204020204" pitchFamily="34" charset="-122"/>
                <a:ea typeface="Microsoft YaHei" panose="020B0503020204020204" pitchFamily="34" charset="-122"/>
              </a:rPr>
            </a:br>
            <a:r>
              <a:rPr lang="zh-CN" altLang="en-US" sz="3200" dirty="0">
                <a:latin typeface="Microsoft YaHei" panose="020B0503020204020204" pitchFamily="34" charset="-122"/>
                <a:ea typeface="Microsoft YaHei" panose="020B0503020204020204" pitchFamily="34" charset="-122"/>
              </a:rPr>
              <a:t>高网站性能</a:t>
            </a:r>
            <a:endParaRPr kumimoji="1" lang="zh-CN" altLang="en-US" sz="3200"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CAC3C413-B385-1C42-9F18-969CF58CFE7D}"/>
              </a:ext>
            </a:extLst>
          </p:cNvPr>
          <p:cNvPicPr>
            <a:picLocks noChangeAspect="1"/>
          </p:cNvPicPr>
          <p:nvPr/>
        </p:nvPicPr>
        <p:blipFill>
          <a:blip r:embed="rId2"/>
          <a:stretch>
            <a:fillRect/>
          </a:stretch>
        </p:blipFill>
        <p:spPr>
          <a:xfrm>
            <a:off x="3131840" y="409228"/>
            <a:ext cx="5683010" cy="4733203"/>
          </a:xfrm>
          <a:prstGeom prst="rect">
            <a:avLst/>
          </a:prstGeom>
        </p:spPr>
      </p:pic>
      <p:sp>
        <p:nvSpPr>
          <p:cNvPr id="5" name="圆角矩形 4">
            <a:extLst>
              <a:ext uri="{FF2B5EF4-FFF2-40B4-BE49-F238E27FC236}">
                <a16:creationId xmlns:a16="http://schemas.microsoft.com/office/drawing/2014/main" id="{45419854-DA8F-E54C-8A07-82F5576A30EA}"/>
              </a:ext>
            </a:extLst>
          </p:cNvPr>
          <p:cNvSpPr/>
          <p:nvPr/>
        </p:nvSpPr>
        <p:spPr>
          <a:xfrm>
            <a:off x="3264583" y="553244"/>
            <a:ext cx="1235409" cy="504056"/>
          </a:xfrm>
          <a:prstGeom prst="roundRect">
            <a:avLst>
              <a:gd name="adj" fmla="val 5739"/>
            </a:avLst>
          </a:prstGeom>
          <a:solidFill>
            <a:schemeClr val="bg1"/>
          </a:solid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accent1"/>
                </a:solidFill>
                <a:latin typeface="Microsoft YaHei" panose="020B0503020204020204" pitchFamily="34" charset="-122"/>
                <a:ea typeface="Microsoft YaHei" panose="020B0503020204020204" pitchFamily="34" charset="-122"/>
              </a:rPr>
              <a:t>CDN</a:t>
            </a:r>
            <a:endParaRPr kumimoji="1" lang="zh-CN" altLang="en-US" dirty="0">
              <a:solidFill>
                <a:schemeClr val="accent1"/>
              </a:solidFill>
              <a:latin typeface="Microsoft YaHei" panose="020B0503020204020204" pitchFamily="34" charset="-122"/>
              <a:ea typeface="Microsoft YaHei" panose="020B0503020204020204" pitchFamily="34" charset="-122"/>
            </a:endParaRPr>
          </a:p>
        </p:txBody>
      </p:sp>
      <p:sp>
        <p:nvSpPr>
          <p:cNvPr id="6" name="圆角矩形 5">
            <a:extLst>
              <a:ext uri="{FF2B5EF4-FFF2-40B4-BE49-F238E27FC236}">
                <a16:creationId xmlns:a16="http://schemas.microsoft.com/office/drawing/2014/main" id="{2077DD08-69C8-6440-B8A6-B2EE0D98212E}"/>
              </a:ext>
            </a:extLst>
          </p:cNvPr>
          <p:cNvSpPr/>
          <p:nvPr/>
        </p:nvSpPr>
        <p:spPr>
          <a:xfrm>
            <a:off x="3264583" y="1345332"/>
            <a:ext cx="1235409" cy="504056"/>
          </a:xfrm>
          <a:prstGeom prst="roundRect">
            <a:avLst>
              <a:gd name="adj" fmla="val 5739"/>
            </a:avLst>
          </a:prstGeom>
          <a:solidFill>
            <a:schemeClr val="bg1"/>
          </a:solid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accent1"/>
                </a:solidFill>
                <a:latin typeface="Microsoft YaHei" panose="020B0503020204020204" pitchFamily="34" charset="-122"/>
                <a:ea typeface="Microsoft YaHei" panose="020B0503020204020204" pitchFamily="34" charset="-122"/>
              </a:rPr>
              <a:t>反向代理</a:t>
            </a:r>
          </a:p>
        </p:txBody>
      </p:sp>
      <p:sp>
        <p:nvSpPr>
          <p:cNvPr id="7" name="矩形 6">
            <a:extLst>
              <a:ext uri="{FF2B5EF4-FFF2-40B4-BE49-F238E27FC236}">
                <a16:creationId xmlns:a16="http://schemas.microsoft.com/office/drawing/2014/main" id="{A7660ADC-E295-F841-9766-318C5A681842}"/>
              </a:ext>
            </a:extLst>
          </p:cNvPr>
          <p:cNvSpPr/>
          <p:nvPr/>
        </p:nvSpPr>
        <p:spPr>
          <a:xfrm>
            <a:off x="1176" y="4408798"/>
            <a:ext cx="5797293" cy="754181"/>
          </a:xfrm>
          <a:prstGeom prst="rect">
            <a:avLst/>
          </a:prstGeom>
        </p:spPr>
        <p:txBody>
          <a:bodyPr wrap="none">
            <a:spAutoFit/>
          </a:bodyPr>
          <a:lstStyle/>
          <a:p>
            <a:pPr lvl="1">
              <a:lnSpc>
                <a:spcPct val="125000"/>
              </a:lnSpc>
            </a:pPr>
            <a:r>
              <a:rPr lang="zh-CN" altLang="en-US" dirty="0">
                <a:latin typeface="Microsoft YaHei" panose="020B0503020204020204" pitchFamily="34" charset="-122"/>
                <a:ea typeface="Microsoft YaHei" panose="020B0503020204020204" pitchFamily="34" charset="-122"/>
              </a:rPr>
              <a:t>网络基础知识（包括网络的多个不同层次）</a:t>
            </a:r>
            <a:endParaRPr lang="en-US" altLang="zh-CN" dirty="0">
              <a:latin typeface="Microsoft YaHei" panose="020B0503020204020204" pitchFamily="34" charset="-122"/>
              <a:ea typeface="Microsoft YaHei" panose="020B0503020204020204" pitchFamily="34" charset="-122"/>
            </a:endParaRPr>
          </a:p>
          <a:p>
            <a:pPr lvl="1">
              <a:lnSpc>
                <a:spcPct val="125000"/>
              </a:lnSpc>
            </a:pPr>
            <a:r>
              <a:rPr lang="en-US" altLang="zh-CN" dirty="0">
                <a:latin typeface="Microsoft YaHei" panose="020B0503020204020204" pitchFamily="34" charset="-122"/>
                <a:ea typeface="Microsoft YaHei" panose="020B0503020204020204" pitchFamily="34" charset="-122"/>
              </a:rPr>
              <a:t>DNS</a:t>
            </a:r>
            <a:r>
              <a:rPr lang="zh-CN" altLang="en-US" dirty="0">
                <a:latin typeface="Microsoft YaHei" panose="020B0503020204020204" pitchFamily="34" charset="-122"/>
                <a:ea typeface="Microsoft YaHei" panose="020B0503020204020204" pitchFamily="34" charset="-122"/>
              </a:rPr>
              <a:t>、</a:t>
            </a:r>
            <a:r>
              <a:rPr lang="en-US" altLang="zh-CN" dirty="0">
                <a:latin typeface="Microsoft YaHei" panose="020B0503020204020204" pitchFamily="34" charset="-122"/>
                <a:ea typeface="Microsoft YaHei" panose="020B0503020204020204" pitchFamily="34" charset="-122"/>
              </a:rPr>
              <a:t>BGP</a:t>
            </a:r>
            <a:r>
              <a:rPr lang="zh-CN" altLang="en-US" dirty="0">
                <a:latin typeface="Microsoft YaHei" panose="020B0503020204020204" pitchFamily="34" charset="-122"/>
                <a:ea typeface="Microsoft YaHei" panose="020B0503020204020204" pitchFamily="34" charset="-122"/>
              </a:rPr>
              <a:t>路由算法、</a:t>
            </a:r>
            <a:r>
              <a:rPr lang="en-US" altLang="zh-CN" dirty="0">
                <a:latin typeface="Microsoft YaHei" panose="020B0503020204020204" pitchFamily="34" charset="-122"/>
                <a:ea typeface="Microsoft YaHei" panose="020B0503020204020204" pitchFamily="34" charset="-122"/>
              </a:rPr>
              <a:t>NAT</a:t>
            </a:r>
            <a:r>
              <a:rPr lang="zh-CN" altLang="en-US" dirty="0">
                <a:latin typeface="Microsoft YaHei" panose="020B0503020204020204" pitchFamily="34" charset="-122"/>
                <a:ea typeface="Microsoft YaHei" panose="020B0503020204020204" pitchFamily="34" charset="-122"/>
              </a:rPr>
              <a:t>、</a:t>
            </a:r>
            <a:r>
              <a:rPr lang="en-US" altLang="zh-CN" dirty="0">
                <a:latin typeface="Microsoft YaHei" panose="020B0503020204020204" pitchFamily="34" charset="-122"/>
                <a:ea typeface="Microsoft YaHei" panose="020B0503020204020204" pitchFamily="34" charset="-122"/>
              </a:rPr>
              <a:t>TCP</a:t>
            </a:r>
            <a:r>
              <a:rPr lang="zh-CN" altLang="en-US" dirty="0">
                <a:latin typeface="Microsoft YaHei" panose="020B0503020204020204" pitchFamily="34" charset="-122"/>
                <a:ea typeface="Microsoft YaHei" panose="020B0503020204020204" pitchFamily="34" charset="-122"/>
              </a:rPr>
              <a:t>拥塞控制、</a:t>
            </a:r>
            <a:r>
              <a:rPr lang="en-US" altLang="zh-CN" dirty="0">
                <a:latin typeface="Microsoft YaHei" panose="020B0503020204020204" pitchFamily="34" charset="-122"/>
                <a:ea typeface="Microsoft YaHei" panose="020B0503020204020204" pitchFamily="34" charset="-122"/>
              </a:rPr>
              <a:t>CDN</a:t>
            </a:r>
            <a:endParaRPr lang="zh-CN" altLang="en"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12518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885126-4F23-274A-8845-D81F16A23728}"/>
              </a:ext>
            </a:extLst>
          </p:cNvPr>
          <p:cNvSpPr>
            <a:spLocks noGrp="1"/>
          </p:cNvSpPr>
          <p:nvPr>
            <p:ph type="title"/>
          </p:nvPr>
        </p:nvSpPr>
        <p:spPr/>
        <p:txBody>
          <a:bodyPr/>
          <a:lstStyle/>
          <a:p>
            <a:r>
              <a:rPr kumimoji="1" lang="en-US" altLang="zh-CN" dirty="0">
                <a:latin typeface="Microsoft YaHei" panose="020B0503020204020204" pitchFamily="34" charset="-122"/>
                <a:ea typeface="Microsoft YaHei" panose="020B0503020204020204" pitchFamily="34" charset="-122"/>
              </a:rPr>
              <a:t>6.</a:t>
            </a:r>
            <a:r>
              <a:rPr kumimoji="1" lang="zh-CN" altLang="en-US" dirty="0">
                <a:latin typeface="Microsoft YaHei" panose="020B0503020204020204" pitchFamily="34" charset="-122"/>
                <a:ea typeface="Microsoft YaHei" panose="020B0503020204020204" pitchFamily="34" charset="-122"/>
              </a:rPr>
              <a:t> 分布式文件系统</a:t>
            </a:r>
          </a:p>
        </p:txBody>
      </p:sp>
      <p:pic>
        <p:nvPicPr>
          <p:cNvPr id="4" name="图片 3">
            <a:extLst>
              <a:ext uri="{FF2B5EF4-FFF2-40B4-BE49-F238E27FC236}">
                <a16:creationId xmlns:a16="http://schemas.microsoft.com/office/drawing/2014/main" id="{25BEA698-50C7-1E47-98D1-1E29B3B6C30D}"/>
              </a:ext>
            </a:extLst>
          </p:cNvPr>
          <p:cNvPicPr>
            <a:picLocks noChangeAspect="1"/>
          </p:cNvPicPr>
          <p:nvPr/>
        </p:nvPicPr>
        <p:blipFill>
          <a:blip r:embed="rId2"/>
          <a:stretch>
            <a:fillRect/>
          </a:stretch>
        </p:blipFill>
        <p:spPr>
          <a:xfrm>
            <a:off x="2771800" y="1193315"/>
            <a:ext cx="6178029" cy="4314814"/>
          </a:xfrm>
          <a:prstGeom prst="rect">
            <a:avLst/>
          </a:prstGeom>
        </p:spPr>
      </p:pic>
      <p:sp>
        <p:nvSpPr>
          <p:cNvPr id="5" name="圆角矩形 4">
            <a:extLst>
              <a:ext uri="{FF2B5EF4-FFF2-40B4-BE49-F238E27FC236}">
                <a16:creationId xmlns:a16="http://schemas.microsoft.com/office/drawing/2014/main" id="{06232581-BDCC-444B-8458-CB275AC1F9F5}"/>
              </a:ext>
            </a:extLst>
          </p:cNvPr>
          <p:cNvSpPr/>
          <p:nvPr/>
        </p:nvSpPr>
        <p:spPr>
          <a:xfrm>
            <a:off x="7470498" y="2209428"/>
            <a:ext cx="1479331" cy="1224136"/>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accent1"/>
              </a:solidFill>
              <a:latin typeface="Microsoft YaHei" panose="020B0503020204020204" pitchFamily="34" charset="-122"/>
              <a:ea typeface="Microsoft YaHei" panose="020B0503020204020204" pitchFamily="34" charset="-122"/>
            </a:endParaRPr>
          </a:p>
        </p:txBody>
      </p:sp>
      <p:sp>
        <p:nvSpPr>
          <p:cNvPr id="6" name="矩形 5">
            <a:extLst>
              <a:ext uri="{FF2B5EF4-FFF2-40B4-BE49-F238E27FC236}">
                <a16:creationId xmlns:a16="http://schemas.microsoft.com/office/drawing/2014/main" id="{CB1727E1-9994-974D-8578-D07D81BDA2F8}"/>
              </a:ext>
            </a:extLst>
          </p:cNvPr>
          <p:cNvSpPr/>
          <p:nvPr/>
        </p:nvSpPr>
        <p:spPr>
          <a:xfrm>
            <a:off x="107504" y="4825246"/>
            <a:ext cx="2922595" cy="680571"/>
          </a:xfrm>
          <a:prstGeom prst="rect">
            <a:avLst/>
          </a:prstGeom>
        </p:spPr>
        <p:txBody>
          <a:bodyPr wrap="none">
            <a:spAutoFit/>
          </a:bodyPr>
          <a:lstStyle/>
          <a:p>
            <a:pPr lvl="1">
              <a:lnSpc>
                <a:spcPct val="125000"/>
              </a:lnSpc>
            </a:pPr>
            <a:r>
              <a:rPr lang="zh-CN" altLang="en-US" sz="1600" dirty="0">
                <a:latin typeface="Microsoft YaHei" panose="020B0503020204020204" pitchFamily="34" charset="-122"/>
                <a:ea typeface="Microsoft YaHei" panose="020B0503020204020204" pitchFamily="34" charset="-122"/>
              </a:rPr>
              <a:t>网络</a:t>
            </a:r>
            <a:r>
              <a:rPr lang="en-US" altLang="zh-CN" sz="1600" dirty="0">
                <a:latin typeface="Microsoft YaHei" panose="020B0503020204020204" pitchFamily="34" charset="-122"/>
                <a:ea typeface="Microsoft YaHei" panose="020B0503020204020204" pitchFamily="34" charset="-122"/>
              </a:rPr>
              <a:t>/</a:t>
            </a:r>
            <a:r>
              <a:rPr lang="zh-CN" altLang="en-US" sz="1600" dirty="0">
                <a:latin typeface="Microsoft YaHei" panose="020B0503020204020204" pitchFamily="34" charset="-122"/>
                <a:ea typeface="Microsoft YaHei" panose="020B0503020204020204" pitchFamily="34" charset="-122"/>
              </a:rPr>
              <a:t>分布式文件系统</a:t>
            </a:r>
            <a:endParaRPr lang="en-US" altLang="zh-CN" sz="1600" dirty="0">
              <a:latin typeface="Microsoft YaHei" panose="020B0503020204020204" pitchFamily="34" charset="-122"/>
              <a:ea typeface="Microsoft YaHei" panose="020B0503020204020204" pitchFamily="34" charset="-122"/>
            </a:endParaRPr>
          </a:p>
          <a:p>
            <a:pPr lvl="1">
              <a:lnSpc>
                <a:spcPct val="125000"/>
              </a:lnSpc>
            </a:pPr>
            <a:r>
              <a:rPr lang="en-US" altLang="zh-CN" sz="1600" dirty="0">
                <a:latin typeface="Microsoft YaHei" panose="020B0503020204020204" pitchFamily="34" charset="-122"/>
                <a:ea typeface="Microsoft YaHei" panose="020B0503020204020204" pitchFamily="34" charset="-122"/>
              </a:rPr>
              <a:t>RPC</a:t>
            </a:r>
            <a:r>
              <a:rPr lang="zh-CN" altLang="en-US" sz="1600" dirty="0">
                <a:latin typeface="Microsoft YaHei" panose="020B0503020204020204" pitchFamily="34" charset="-122"/>
                <a:ea typeface="Microsoft YaHei" panose="020B0503020204020204" pitchFamily="34" charset="-122"/>
              </a:rPr>
              <a:t>、</a:t>
            </a:r>
            <a:r>
              <a:rPr lang="en-US" altLang="zh-CN" sz="1600" dirty="0">
                <a:latin typeface="Microsoft YaHei" panose="020B0503020204020204" pitchFamily="34" charset="-122"/>
                <a:ea typeface="Microsoft YaHei" panose="020B0503020204020204" pitchFamily="34" charset="-122"/>
              </a:rPr>
              <a:t>NFS</a:t>
            </a:r>
            <a:r>
              <a:rPr lang="zh-CN" altLang="en-US" sz="1600" dirty="0">
                <a:latin typeface="Microsoft YaHei" panose="020B0503020204020204" pitchFamily="34" charset="-122"/>
                <a:ea typeface="Microsoft YaHei" panose="020B0503020204020204" pitchFamily="34" charset="-122"/>
              </a:rPr>
              <a:t>服务器无状态</a:t>
            </a:r>
            <a:endParaRPr lang="en-US" altLang="zh-CN" sz="16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30090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63011C-900C-B543-A12C-C03D0E7A4350}"/>
              </a:ext>
            </a:extLst>
          </p:cNvPr>
          <p:cNvSpPr>
            <a:spLocks noGrp="1"/>
          </p:cNvSpPr>
          <p:nvPr>
            <p:ph type="title"/>
          </p:nvPr>
        </p:nvSpPr>
        <p:spPr/>
        <p:txBody>
          <a:bodyPr>
            <a:normAutofit/>
          </a:bodyPr>
          <a:lstStyle/>
          <a:p>
            <a:r>
              <a:rPr lang="en-US" altLang="zh-CN" sz="3200" dirty="0">
                <a:latin typeface="Microsoft YaHei" panose="020B0503020204020204" pitchFamily="34" charset="-122"/>
                <a:ea typeface="Microsoft YaHei" panose="020B0503020204020204" pitchFamily="34" charset="-122"/>
              </a:rPr>
              <a:t>7.</a:t>
            </a:r>
            <a:r>
              <a:rPr lang="zh-CN" altLang="en-US" sz="3200" dirty="0">
                <a:latin typeface="Microsoft YaHei" panose="020B0503020204020204" pitchFamily="34" charset="-122"/>
                <a:ea typeface="Microsoft YaHei" panose="020B0503020204020204" pitchFamily="34" charset="-122"/>
              </a:rPr>
              <a:t> 使用</a:t>
            </a:r>
            <a:r>
              <a:rPr lang="en" altLang="zh-CN" sz="3200" dirty="0">
                <a:latin typeface="Microsoft YaHei" panose="020B0503020204020204" pitchFamily="34" charset="-122"/>
                <a:ea typeface="Microsoft YaHei" panose="020B0503020204020204" pitchFamily="34" charset="-122"/>
              </a:rPr>
              <a:t>NoSQL</a:t>
            </a:r>
            <a:r>
              <a:rPr lang="zh-CN" altLang="en-US" sz="3200" dirty="0">
                <a:latin typeface="Microsoft YaHei" panose="020B0503020204020204" pitchFamily="34" charset="-122"/>
                <a:ea typeface="Microsoft YaHei" panose="020B0503020204020204" pitchFamily="34" charset="-122"/>
              </a:rPr>
              <a:t>和搜索引擎（非系统层面）</a:t>
            </a:r>
            <a:endParaRPr kumimoji="1" lang="zh-CN" altLang="en-US" sz="3200"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9F22BC32-CCF5-2E41-9651-BFFC434C23B2}"/>
              </a:ext>
            </a:extLst>
          </p:cNvPr>
          <p:cNvPicPr>
            <a:picLocks noChangeAspect="1"/>
          </p:cNvPicPr>
          <p:nvPr/>
        </p:nvPicPr>
        <p:blipFill>
          <a:blip r:embed="rId2"/>
          <a:stretch>
            <a:fillRect/>
          </a:stretch>
        </p:blipFill>
        <p:spPr>
          <a:xfrm>
            <a:off x="2699792" y="1060354"/>
            <a:ext cx="5987008" cy="4439453"/>
          </a:xfrm>
          <a:prstGeom prst="rect">
            <a:avLst/>
          </a:prstGeom>
        </p:spPr>
      </p:pic>
      <p:sp>
        <p:nvSpPr>
          <p:cNvPr id="6" name="圆角矩形 5">
            <a:extLst>
              <a:ext uri="{FF2B5EF4-FFF2-40B4-BE49-F238E27FC236}">
                <a16:creationId xmlns:a16="http://schemas.microsoft.com/office/drawing/2014/main" id="{AD8D55B2-6871-324F-A04D-134EB68A482A}"/>
              </a:ext>
            </a:extLst>
          </p:cNvPr>
          <p:cNvSpPr/>
          <p:nvPr/>
        </p:nvSpPr>
        <p:spPr>
          <a:xfrm>
            <a:off x="3203848" y="4969483"/>
            <a:ext cx="1368152" cy="504056"/>
          </a:xfrm>
          <a:prstGeom prst="roundRect">
            <a:avLst>
              <a:gd name="adj" fmla="val 5739"/>
            </a:avLst>
          </a:prstGeom>
          <a:solidFill>
            <a:schemeClr val="bg1"/>
          </a:solid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accent1"/>
                </a:solidFill>
                <a:latin typeface="Microsoft YaHei" panose="020B0503020204020204" pitchFamily="34" charset="-122"/>
                <a:ea typeface="Microsoft YaHei" panose="020B0503020204020204" pitchFamily="34" charset="-122"/>
              </a:rPr>
              <a:t>NoSQL</a:t>
            </a:r>
            <a:endParaRPr kumimoji="1" lang="zh-CN" altLang="en-US" dirty="0">
              <a:solidFill>
                <a:schemeClr val="accent1"/>
              </a:solidFill>
              <a:latin typeface="Microsoft YaHei" panose="020B0503020204020204" pitchFamily="34" charset="-122"/>
              <a:ea typeface="Microsoft YaHei" panose="020B0503020204020204" pitchFamily="34" charset="-122"/>
            </a:endParaRPr>
          </a:p>
        </p:txBody>
      </p:sp>
      <p:sp>
        <p:nvSpPr>
          <p:cNvPr id="7" name="圆角矩形 6">
            <a:extLst>
              <a:ext uri="{FF2B5EF4-FFF2-40B4-BE49-F238E27FC236}">
                <a16:creationId xmlns:a16="http://schemas.microsoft.com/office/drawing/2014/main" id="{45668A4A-8A0C-C141-B1FD-41C82EF45AF1}"/>
              </a:ext>
            </a:extLst>
          </p:cNvPr>
          <p:cNvSpPr/>
          <p:nvPr/>
        </p:nvSpPr>
        <p:spPr>
          <a:xfrm>
            <a:off x="4932040" y="4995751"/>
            <a:ext cx="1368152" cy="504056"/>
          </a:xfrm>
          <a:prstGeom prst="roundRect">
            <a:avLst>
              <a:gd name="adj" fmla="val 5739"/>
            </a:avLst>
          </a:prstGeom>
          <a:solidFill>
            <a:schemeClr val="bg1"/>
          </a:solid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accent1"/>
                </a:solidFill>
                <a:latin typeface="Microsoft YaHei" panose="020B0503020204020204" pitchFamily="34" charset="-122"/>
                <a:ea typeface="Microsoft YaHei" panose="020B0503020204020204" pitchFamily="34" charset="-122"/>
              </a:rPr>
              <a:t>搜索引擎</a:t>
            </a:r>
          </a:p>
        </p:txBody>
      </p:sp>
      <p:sp>
        <p:nvSpPr>
          <p:cNvPr id="8" name="矩形 7">
            <a:extLst>
              <a:ext uri="{FF2B5EF4-FFF2-40B4-BE49-F238E27FC236}">
                <a16:creationId xmlns:a16="http://schemas.microsoft.com/office/drawing/2014/main" id="{87C01EB4-4956-B04D-AEDC-C1A4D680CF08}"/>
              </a:ext>
            </a:extLst>
          </p:cNvPr>
          <p:cNvSpPr/>
          <p:nvPr/>
        </p:nvSpPr>
        <p:spPr>
          <a:xfrm>
            <a:off x="324654" y="4081636"/>
            <a:ext cx="4572000" cy="659091"/>
          </a:xfrm>
          <a:prstGeom prst="rect">
            <a:avLst/>
          </a:prstGeom>
        </p:spPr>
        <p:txBody>
          <a:bodyPr>
            <a:spAutoFit/>
          </a:bodyPr>
          <a:lstStyle/>
          <a:p>
            <a:pPr>
              <a:lnSpc>
                <a:spcPct val="120000"/>
              </a:lnSpc>
            </a:pPr>
            <a:r>
              <a:rPr lang="zh-CN" altLang="en-US" sz="1600" dirty="0">
                <a:latin typeface="Microsoft YaHei" panose="020B0503020204020204" pitchFamily="34" charset="-122"/>
                <a:ea typeface="Microsoft YaHei" panose="020B0503020204020204" pitchFamily="34" charset="-122"/>
              </a:rPr>
              <a:t>常用的</a:t>
            </a:r>
            <a:r>
              <a:rPr lang="en" altLang="zh-CN" sz="1600" dirty="0">
                <a:latin typeface="Microsoft YaHei" panose="020B0503020204020204" pitchFamily="34" charset="-122"/>
                <a:ea typeface="Microsoft YaHei" panose="020B0503020204020204" pitchFamily="34" charset="-122"/>
              </a:rPr>
              <a:t>NoSQL</a:t>
            </a:r>
            <a:r>
              <a:rPr lang="zh-CN" altLang="en-US" sz="1600" dirty="0">
                <a:latin typeface="Microsoft YaHei" panose="020B0503020204020204" pitchFamily="34" charset="-122"/>
                <a:ea typeface="Microsoft YaHei" panose="020B0503020204020204" pitchFamily="34" charset="-122"/>
              </a:rPr>
              <a:t>有</a:t>
            </a:r>
            <a:r>
              <a:rPr lang="en" altLang="zh-CN" sz="1600" dirty="0" err="1">
                <a:latin typeface="Microsoft YaHei" panose="020B0503020204020204" pitchFamily="34" charset="-122"/>
                <a:ea typeface="Microsoft YaHei" panose="020B0503020204020204" pitchFamily="34" charset="-122"/>
              </a:rPr>
              <a:t>mongodb</a:t>
            </a:r>
            <a:r>
              <a:rPr lang="zh-CN" altLang="en" sz="1600" dirty="0">
                <a:latin typeface="Microsoft YaHei" panose="020B0503020204020204" pitchFamily="34" charset="-122"/>
                <a:ea typeface="Microsoft YaHei" panose="020B0503020204020204" pitchFamily="34" charset="-122"/>
              </a:rPr>
              <a:t>、</a:t>
            </a:r>
            <a:r>
              <a:rPr lang="en" altLang="zh-CN" sz="1600" dirty="0" err="1">
                <a:latin typeface="Microsoft YaHei" panose="020B0503020204020204" pitchFamily="34" charset="-122"/>
                <a:ea typeface="Microsoft YaHei" panose="020B0503020204020204" pitchFamily="34" charset="-122"/>
              </a:rPr>
              <a:t>hbase</a:t>
            </a:r>
            <a:r>
              <a:rPr lang="zh-CN" altLang="en" sz="1600" dirty="0">
                <a:latin typeface="Microsoft YaHei" panose="020B0503020204020204" pitchFamily="34" charset="-122"/>
                <a:ea typeface="Microsoft YaHei" panose="020B0503020204020204" pitchFamily="34" charset="-122"/>
              </a:rPr>
              <a:t>、</a:t>
            </a:r>
            <a:r>
              <a:rPr lang="en" altLang="zh-CN" sz="1600" dirty="0" err="1">
                <a:latin typeface="Microsoft YaHei" panose="020B0503020204020204" pitchFamily="34" charset="-122"/>
                <a:ea typeface="Microsoft YaHei" panose="020B0503020204020204" pitchFamily="34" charset="-122"/>
              </a:rPr>
              <a:t>redis</a:t>
            </a:r>
            <a:endParaRPr lang="en-US" altLang="zh-CN" sz="1600" dirty="0">
              <a:latin typeface="Microsoft YaHei" panose="020B0503020204020204" pitchFamily="34" charset="-122"/>
              <a:ea typeface="Microsoft YaHei" panose="020B0503020204020204" pitchFamily="34" charset="-122"/>
            </a:endParaRPr>
          </a:p>
          <a:p>
            <a:pPr>
              <a:lnSpc>
                <a:spcPct val="120000"/>
              </a:lnSpc>
            </a:pPr>
            <a:r>
              <a:rPr lang="zh-CN" altLang="en-US" sz="1600" dirty="0">
                <a:latin typeface="Microsoft YaHei" panose="020B0503020204020204" pitchFamily="34" charset="-122"/>
                <a:ea typeface="Microsoft YaHei" panose="020B0503020204020204" pitchFamily="34" charset="-122"/>
              </a:rPr>
              <a:t>搜索引擎有</a:t>
            </a:r>
            <a:r>
              <a:rPr lang="en" altLang="zh-CN" sz="1600" dirty="0" err="1">
                <a:latin typeface="Microsoft YaHei" panose="020B0503020204020204" pitchFamily="34" charset="-122"/>
                <a:ea typeface="Microsoft YaHei" panose="020B0503020204020204" pitchFamily="34" charset="-122"/>
              </a:rPr>
              <a:t>lucene</a:t>
            </a:r>
            <a:r>
              <a:rPr lang="zh-CN" altLang="en" sz="1600" dirty="0">
                <a:latin typeface="Microsoft YaHei" panose="020B0503020204020204" pitchFamily="34" charset="-122"/>
                <a:ea typeface="Microsoft YaHei" panose="020B0503020204020204" pitchFamily="34" charset="-122"/>
              </a:rPr>
              <a:t>、</a:t>
            </a:r>
            <a:r>
              <a:rPr lang="en" altLang="zh-CN" sz="1600" dirty="0" err="1">
                <a:latin typeface="Microsoft YaHei" panose="020B0503020204020204" pitchFamily="34" charset="-122"/>
                <a:ea typeface="Microsoft YaHei" panose="020B0503020204020204" pitchFamily="34" charset="-122"/>
              </a:rPr>
              <a:t>solr</a:t>
            </a:r>
            <a:r>
              <a:rPr lang="zh-CN" altLang="en" sz="1600" dirty="0">
                <a:latin typeface="Microsoft YaHei" panose="020B0503020204020204" pitchFamily="34" charset="-122"/>
                <a:ea typeface="Microsoft YaHei" panose="020B0503020204020204" pitchFamily="34" charset="-122"/>
              </a:rPr>
              <a:t>、</a:t>
            </a:r>
            <a:r>
              <a:rPr lang="en" altLang="zh-CN" sz="1600" dirty="0" err="1">
                <a:latin typeface="Microsoft YaHei" panose="020B0503020204020204" pitchFamily="34" charset="-122"/>
                <a:ea typeface="Microsoft YaHei" panose="020B0503020204020204" pitchFamily="34" charset="-122"/>
              </a:rPr>
              <a:t>elasticsearch</a:t>
            </a:r>
            <a:endParaRPr lang="en-US" altLang="zh-CN" sz="16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141382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AAA3F1-3CCB-744F-B99F-8B7D51F59C91}"/>
              </a:ext>
            </a:extLst>
          </p:cNvPr>
          <p:cNvSpPr>
            <a:spLocks noGrp="1"/>
          </p:cNvSpPr>
          <p:nvPr>
            <p:ph type="title"/>
          </p:nvPr>
        </p:nvSpPr>
        <p:spPr/>
        <p:txBody>
          <a:bodyPr>
            <a:normAutofit fontScale="90000"/>
          </a:bodyPr>
          <a:lstStyle/>
          <a:p>
            <a:r>
              <a:rPr lang="en-US" altLang="zh-CN" dirty="0">
                <a:latin typeface="Microsoft YaHei" panose="020B0503020204020204" pitchFamily="34" charset="-122"/>
                <a:ea typeface="Microsoft YaHei" panose="020B0503020204020204" pitchFamily="34" charset="-122"/>
              </a:rPr>
              <a:t>8.</a:t>
            </a:r>
            <a:r>
              <a:rPr lang="zh-CN" altLang="en-US" dirty="0">
                <a:latin typeface="Microsoft YaHei" panose="020B0503020204020204" pitchFamily="34" charset="-122"/>
                <a:ea typeface="Microsoft YaHei" panose="020B0503020204020204" pitchFamily="34" charset="-122"/>
              </a:rPr>
              <a:t> 将应用服务器进行业务拆分（非系统层面）</a:t>
            </a:r>
            <a:endParaRPr kumimoji="1" lang="zh-CN" altLang="en-US"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3F66D52C-AE09-B342-99EF-5E441EF5259A}"/>
              </a:ext>
            </a:extLst>
          </p:cNvPr>
          <p:cNvPicPr>
            <a:picLocks noChangeAspect="1"/>
          </p:cNvPicPr>
          <p:nvPr/>
        </p:nvPicPr>
        <p:blipFill>
          <a:blip r:embed="rId2"/>
          <a:stretch>
            <a:fillRect/>
          </a:stretch>
        </p:blipFill>
        <p:spPr>
          <a:xfrm>
            <a:off x="2699792" y="1142841"/>
            <a:ext cx="6022167" cy="4459162"/>
          </a:xfrm>
          <a:prstGeom prst="rect">
            <a:avLst/>
          </a:prstGeom>
        </p:spPr>
      </p:pic>
      <p:sp>
        <p:nvSpPr>
          <p:cNvPr id="5" name="圆角矩形 4">
            <a:extLst>
              <a:ext uri="{FF2B5EF4-FFF2-40B4-BE49-F238E27FC236}">
                <a16:creationId xmlns:a16="http://schemas.microsoft.com/office/drawing/2014/main" id="{3A5308BD-89FA-5C4C-9F3B-2D969D4608E3}"/>
              </a:ext>
            </a:extLst>
          </p:cNvPr>
          <p:cNvSpPr/>
          <p:nvPr/>
        </p:nvSpPr>
        <p:spPr>
          <a:xfrm>
            <a:off x="4860032" y="1489348"/>
            <a:ext cx="1224136" cy="576064"/>
          </a:xfrm>
          <a:prstGeom prst="roundRect">
            <a:avLst>
              <a:gd name="adj" fmla="val 5739"/>
            </a:avLst>
          </a:prstGeom>
          <a:noFill/>
          <a:ln w="57150">
            <a:solidFill>
              <a:srgbClr val="F40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accent1"/>
              </a:solidFill>
              <a:latin typeface="Microsoft YaHei" panose="020B0503020204020204" pitchFamily="34" charset="-122"/>
              <a:ea typeface="Microsoft YaHei" panose="020B0503020204020204" pitchFamily="34" charset="-122"/>
            </a:endParaRPr>
          </a:p>
        </p:txBody>
      </p:sp>
      <p:sp>
        <p:nvSpPr>
          <p:cNvPr id="6" name="矩形 5">
            <a:extLst>
              <a:ext uri="{FF2B5EF4-FFF2-40B4-BE49-F238E27FC236}">
                <a16:creationId xmlns:a16="http://schemas.microsoft.com/office/drawing/2014/main" id="{21CC37E1-6D50-4E41-BED5-F84193AFB74B}"/>
              </a:ext>
            </a:extLst>
          </p:cNvPr>
          <p:cNvSpPr/>
          <p:nvPr/>
        </p:nvSpPr>
        <p:spPr>
          <a:xfrm>
            <a:off x="-108520" y="4369668"/>
            <a:ext cx="4572000" cy="659027"/>
          </a:xfrm>
          <a:prstGeom prst="rect">
            <a:avLst/>
          </a:prstGeom>
        </p:spPr>
        <p:txBody>
          <a:bodyPr>
            <a:spAutoFit/>
          </a:bodyPr>
          <a:lstStyle/>
          <a:p>
            <a:pPr lvl="1">
              <a:lnSpc>
                <a:spcPct val="120000"/>
              </a:lnSpc>
            </a:pPr>
            <a:r>
              <a:rPr lang="zh-CN" altLang="en-US" sz="1600" dirty="0">
                <a:latin typeface="Microsoft YaHei" panose="020B0503020204020204" pitchFamily="34" charset="-122"/>
                <a:ea typeface="Microsoft YaHei" panose="020B0503020204020204" pitchFamily="34" charset="-122"/>
              </a:rPr>
              <a:t>通信通过消息或共享数据库来实现</a:t>
            </a:r>
            <a:endParaRPr lang="en-US" altLang="zh-CN" sz="1600" dirty="0">
              <a:latin typeface="Microsoft YaHei" panose="020B0503020204020204" pitchFamily="34" charset="-122"/>
              <a:ea typeface="Microsoft YaHei" panose="020B0503020204020204" pitchFamily="34" charset="-122"/>
            </a:endParaRPr>
          </a:p>
          <a:p>
            <a:pPr lvl="1">
              <a:lnSpc>
                <a:spcPct val="120000"/>
              </a:lnSpc>
            </a:pPr>
            <a:r>
              <a:rPr lang="zh-CN" altLang="en-US" sz="1600" dirty="0">
                <a:latin typeface="Microsoft YaHei" panose="020B0503020204020204" pitchFamily="34" charset="-122"/>
                <a:ea typeface="Microsoft YaHei" panose="020B0503020204020204" pitchFamily="34" charset="-122"/>
              </a:rPr>
              <a:t>如：微服务、</a:t>
            </a:r>
            <a:r>
              <a:rPr lang="en-US" altLang="zh-CN" sz="1600" dirty="0">
                <a:latin typeface="Microsoft YaHei" panose="020B0503020204020204" pitchFamily="34" charset="-122"/>
                <a:ea typeface="Microsoft YaHei" panose="020B0503020204020204" pitchFamily="34" charset="-122"/>
              </a:rPr>
              <a:t>Serverless</a:t>
            </a:r>
            <a:r>
              <a:rPr lang="zh-CN" altLang="en-US" sz="1600" dirty="0">
                <a:latin typeface="Microsoft YaHei" panose="020B0503020204020204" pitchFamily="34" charset="-122"/>
                <a:ea typeface="Microsoft YaHei" panose="020B0503020204020204" pitchFamily="34" charset="-122"/>
              </a:rPr>
              <a:t>等</a:t>
            </a:r>
            <a:endParaRPr lang="zh-CN" altLang="en-US" sz="2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16327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FF1DF70-FD93-0949-9FD3-CF82737B517E}"/>
              </a:ext>
            </a:extLst>
          </p:cNvPr>
          <p:cNvSpPr>
            <a:spLocks noGrp="1"/>
          </p:cNvSpPr>
          <p:nvPr>
            <p:ph type="title"/>
          </p:nvPr>
        </p:nvSpPr>
        <p:spPr/>
        <p:txBody>
          <a:bodyPr/>
          <a:lstStyle/>
          <a:p>
            <a:r>
              <a:rPr lang="en-US" altLang="zh-CN" dirty="0"/>
              <a:t>Review</a:t>
            </a:r>
            <a:endParaRPr lang="zh-CN" altLang="en-US" dirty="0"/>
          </a:p>
        </p:txBody>
      </p:sp>
      <p:sp>
        <p:nvSpPr>
          <p:cNvPr id="5" name="文本占位符 4">
            <a:extLst>
              <a:ext uri="{FF2B5EF4-FFF2-40B4-BE49-F238E27FC236}">
                <a16:creationId xmlns:a16="http://schemas.microsoft.com/office/drawing/2014/main" id="{DC2016CB-C6D9-0848-BFB1-AC5D20A63C61}"/>
              </a:ext>
            </a:extLst>
          </p:cNvPr>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66368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D433D2-6A60-274C-AD60-2887EA174F64}"/>
              </a:ext>
            </a:extLst>
          </p:cNvPr>
          <p:cNvSpPr>
            <a:spLocks noGrp="1"/>
          </p:cNvSpPr>
          <p:nvPr>
            <p:ph type="title"/>
          </p:nvPr>
        </p:nvSpPr>
        <p:spPr/>
        <p:txBody>
          <a:bodyPr/>
          <a:lstStyle/>
          <a:p>
            <a:r>
              <a:rPr kumimoji="1" lang="en-US" altLang="zh-CN" dirty="0"/>
              <a:t>Consensus</a:t>
            </a:r>
            <a:endParaRPr kumimoji="1" lang="zh-CN" altLang="en-US" dirty="0"/>
          </a:p>
        </p:txBody>
      </p:sp>
      <p:sp>
        <p:nvSpPr>
          <p:cNvPr id="3" name="文本占位符 2">
            <a:extLst>
              <a:ext uri="{FF2B5EF4-FFF2-40B4-BE49-F238E27FC236}">
                <a16:creationId xmlns:a16="http://schemas.microsoft.com/office/drawing/2014/main" id="{B04B5B95-378F-A14F-90F3-5B23DBCE54A0}"/>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519860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normAutofit/>
          </a:bodyPr>
          <a:lstStyle/>
          <a:p>
            <a:r>
              <a:rPr lang="en-US" altLang="zh-CN" dirty="0">
                <a:ea typeface="MS PGothic" charset="0"/>
              </a:rPr>
              <a:t>Two-phase Commit</a:t>
            </a:r>
          </a:p>
        </p:txBody>
      </p:sp>
      <p:sp>
        <p:nvSpPr>
          <p:cNvPr id="34818" name="Content Placeholder 2"/>
          <p:cNvSpPr>
            <a:spLocks noGrp="1"/>
          </p:cNvSpPr>
          <p:nvPr>
            <p:ph idx="1"/>
          </p:nvPr>
        </p:nvSpPr>
        <p:spPr/>
        <p:txBody>
          <a:bodyPr>
            <a:normAutofit/>
          </a:bodyPr>
          <a:lstStyle/>
          <a:p>
            <a:r>
              <a:rPr lang="en-US" altLang="zh-CN" sz="2400" b="1" dirty="0">
                <a:ea typeface="MS PGothic" charset="0"/>
              </a:rPr>
              <a:t>Phase-1: preparation / voting</a:t>
            </a:r>
          </a:p>
          <a:p>
            <a:pPr lvl="1"/>
            <a:r>
              <a:rPr lang="en-US" altLang="zh-CN" sz="2000" dirty="0">
                <a:ea typeface="MS PGothic" charset="0"/>
              </a:rPr>
              <a:t>Lower-layer transactions either aborts or </a:t>
            </a:r>
            <a:r>
              <a:rPr lang="en-US" altLang="zh-CN" sz="2000" i="1" dirty="0">
                <a:ea typeface="MS PGothic" charset="0"/>
              </a:rPr>
              <a:t>tentatively</a:t>
            </a:r>
            <a:r>
              <a:rPr lang="en-US" altLang="zh-CN" sz="2000" dirty="0">
                <a:ea typeface="MS PGothic" charset="0"/>
              </a:rPr>
              <a:t> committed</a:t>
            </a:r>
          </a:p>
          <a:p>
            <a:pPr lvl="1"/>
            <a:r>
              <a:rPr lang="en-US" altLang="zh-CN" sz="2000" dirty="0">
                <a:ea typeface="MS PGothic" charset="0"/>
              </a:rPr>
              <a:t>Higher-layer transaction evaluate lower situation</a:t>
            </a:r>
          </a:p>
          <a:p>
            <a:r>
              <a:rPr lang="en-US" altLang="zh-CN" sz="2400" b="1" dirty="0">
                <a:ea typeface="MS PGothic" charset="0"/>
              </a:rPr>
              <a:t>Phase-2: commitment</a:t>
            </a:r>
          </a:p>
          <a:p>
            <a:pPr lvl="1"/>
            <a:r>
              <a:rPr lang="en-US" altLang="zh-CN" sz="2000" dirty="0">
                <a:ea typeface="MS PGothic" charset="0"/>
              </a:rPr>
              <a:t>If top-layer, then COMMIT or ABORT</a:t>
            </a:r>
          </a:p>
          <a:p>
            <a:pPr lvl="1"/>
            <a:r>
              <a:rPr lang="en-US" altLang="zh-CN" sz="2000" dirty="0">
                <a:ea typeface="MS PGothic" charset="0"/>
              </a:rPr>
              <a:t>If nested itself, then become tentatively committed</a:t>
            </a:r>
          </a:p>
          <a:p>
            <a:pPr lvl="1"/>
            <a:endParaRPr lang="zh-CN" altLang="en-US" sz="2000" dirty="0">
              <a:ea typeface="MS PGothic" charset="0"/>
            </a:endParaRPr>
          </a:p>
        </p:txBody>
      </p:sp>
      <p:sp>
        <p:nvSpPr>
          <p:cNvPr id="3481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96B9DA79-1C44-8E47-8ACE-C12C881E8267}" type="slidenum">
              <a:rPr lang="zh-CN" altLang="en-US" sz="1400" b="0">
                <a:latin typeface="Calibri" charset="0"/>
                <a:ea typeface="Adobe 楷体 Std R" charset="0"/>
                <a:cs typeface="Adobe 楷体 Std R" charset="0"/>
              </a:rPr>
              <a:pPr/>
              <a:t>21</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3133655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a:bodyPr>
          <a:lstStyle/>
          <a:p>
            <a:r>
              <a:rPr lang="en-US" altLang="zh-CN" dirty="0">
                <a:ea typeface="MS PGothic" charset="0"/>
              </a:rPr>
              <a:t>Multiple-site Atomicity</a:t>
            </a:r>
          </a:p>
        </p:txBody>
      </p:sp>
      <p:sp>
        <p:nvSpPr>
          <p:cNvPr id="36866" name="Content Placeholder 2"/>
          <p:cNvSpPr>
            <a:spLocks noGrp="1"/>
          </p:cNvSpPr>
          <p:nvPr>
            <p:ph idx="1"/>
          </p:nvPr>
        </p:nvSpPr>
        <p:spPr/>
        <p:txBody>
          <a:bodyPr/>
          <a:lstStyle/>
          <a:p>
            <a:r>
              <a:rPr lang="en-US" altLang="zh-CN" b="1" dirty="0">
                <a:ea typeface="MS PGothic" charset="0"/>
              </a:rPr>
              <a:t>Worker</a:t>
            </a:r>
            <a:r>
              <a:rPr lang="en-US" altLang="zh-CN" dirty="0">
                <a:ea typeface="MS PGothic" charset="0"/>
              </a:rPr>
              <a:t>: Bob, Charles, Dawn</a:t>
            </a:r>
          </a:p>
          <a:p>
            <a:pPr lvl="1"/>
            <a:r>
              <a:rPr lang="en-US" altLang="zh-CN" dirty="0">
                <a:ea typeface="MS PGothic" charset="0"/>
              </a:rPr>
              <a:t>Does three transactions: X, Y, Z</a:t>
            </a:r>
          </a:p>
          <a:p>
            <a:r>
              <a:rPr lang="en-US" altLang="zh-CN" b="1" dirty="0">
                <a:ea typeface="MS PGothic" charset="0"/>
              </a:rPr>
              <a:t>Coordinator</a:t>
            </a:r>
            <a:r>
              <a:rPr lang="en-US" altLang="zh-CN" dirty="0">
                <a:ea typeface="MS PGothic" charset="0"/>
              </a:rPr>
              <a:t>: Alice </a:t>
            </a:r>
          </a:p>
          <a:p>
            <a:pPr lvl="1"/>
            <a:r>
              <a:rPr lang="en-US" altLang="zh-CN" dirty="0">
                <a:ea typeface="MS PGothic" charset="0"/>
              </a:rPr>
              <a:t>Create a higher-layer transaction</a:t>
            </a:r>
          </a:p>
          <a:p>
            <a:pPr lvl="1"/>
            <a:r>
              <a:rPr lang="en-US" altLang="zh-CN" dirty="0">
                <a:ea typeface="MS PGothic" charset="0"/>
              </a:rPr>
              <a:t>Send three messages to the three workers</a:t>
            </a:r>
          </a:p>
          <a:p>
            <a:r>
              <a:rPr lang="en-US" altLang="zh-CN" b="1" dirty="0">
                <a:solidFill>
                  <a:schemeClr val="accent2"/>
                </a:solidFill>
                <a:ea typeface="MS PGothic" charset="0"/>
              </a:rPr>
              <a:t>Challenge</a:t>
            </a:r>
            <a:r>
              <a:rPr lang="en-US" altLang="zh-CN" dirty="0">
                <a:solidFill>
                  <a:schemeClr val="accent2"/>
                </a:solidFill>
                <a:ea typeface="MS PGothic" charset="0"/>
              </a:rPr>
              <a:t>: un-reliable communication</a:t>
            </a:r>
          </a:p>
        </p:txBody>
      </p:sp>
      <p:sp>
        <p:nvSpPr>
          <p:cNvPr id="36867"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632F1615-51AD-F149-9F32-CCAD431BE2B6}" type="slidenum">
              <a:rPr lang="zh-CN" altLang="en-US" sz="1400" b="0">
                <a:latin typeface="Calibri" charset="0"/>
                <a:ea typeface="Adobe 楷体 Std R" charset="0"/>
                <a:cs typeface="Adobe 楷体 Std R" charset="0"/>
              </a:rPr>
              <a:pPr/>
              <a:t>22</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663673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36D76B-7F2F-2247-AFC3-493794B65064}"/>
              </a:ext>
            </a:extLst>
          </p:cNvPr>
          <p:cNvSpPr>
            <a:spLocks noGrp="1"/>
          </p:cNvSpPr>
          <p:nvPr>
            <p:ph type="title"/>
          </p:nvPr>
        </p:nvSpPr>
        <p:spPr/>
        <p:txBody>
          <a:bodyPr/>
          <a:lstStyle/>
          <a:p>
            <a:r>
              <a:rPr kumimoji="1" lang="en-US" altLang="zh-CN" dirty="0"/>
              <a:t>Why</a:t>
            </a:r>
            <a:r>
              <a:rPr kumimoji="1" lang="zh-CN" altLang="en-US" dirty="0"/>
              <a:t> </a:t>
            </a:r>
            <a:r>
              <a:rPr kumimoji="1" lang="en-US" altLang="zh-CN" dirty="0"/>
              <a:t>Replication?</a:t>
            </a:r>
            <a:endParaRPr kumimoji="1" lang="zh-CN" altLang="en-US" dirty="0"/>
          </a:p>
        </p:txBody>
      </p:sp>
      <p:sp>
        <p:nvSpPr>
          <p:cNvPr id="3" name="内容占位符 2">
            <a:extLst>
              <a:ext uri="{FF2B5EF4-FFF2-40B4-BE49-F238E27FC236}">
                <a16:creationId xmlns:a16="http://schemas.microsoft.com/office/drawing/2014/main" id="{F767B097-304C-0D43-ACE2-01B5A5611099}"/>
              </a:ext>
            </a:extLst>
          </p:cNvPr>
          <p:cNvSpPr>
            <a:spLocks noGrp="1"/>
          </p:cNvSpPr>
          <p:nvPr>
            <p:ph idx="1"/>
          </p:nvPr>
        </p:nvSpPr>
        <p:spPr/>
        <p:txBody>
          <a:bodyPr/>
          <a:lstStyle/>
          <a:p>
            <a:r>
              <a:rPr kumimoji="1" lang="en-US" altLang="zh-CN" dirty="0"/>
              <a:t>For</a:t>
            </a:r>
            <a:r>
              <a:rPr kumimoji="1" lang="zh-CN" altLang="en-US" dirty="0"/>
              <a:t> </a:t>
            </a:r>
            <a:r>
              <a:rPr kumimoji="1" lang="en-US" altLang="zh-CN" dirty="0"/>
              <a:t>performance</a:t>
            </a:r>
          </a:p>
          <a:p>
            <a:pPr lvl="1"/>
            <a:r>
              <a:rPr kumimoji="1" lang="en-US" altLang="zh-CN" dirty="0"/>
              <a:t>Higher</a:t>
            </a:r>
            <a:r>
              <a:rPr kumimoji="1" lang="zh-CN" altLang="en-US" dirty="0"/>
              <a:t> </a:t>
            </a:r>
            <a:r>
              <a:rPr kumimoji="1" lang="en-US" altLang="zh-CN" dirty="0">
                <a:solidFill>
                  <a:schemeClr val="accent2"/>
                </a:solidFill>
              </a:rPr>
              <a:t>throughput</a:t>
            </a:r>
            <a:r>
              <a:rPr kumimoji="1" lang="en-US" altLang="zh-CN" dirty="0"/>
              <a:t>:</a:t>
            </a:r>
            <a:r>
              <a:rPr kumimoji="1" lang="zh-CN" altLang="en-US" dirty="0"/>
              <a:t> </a:t>
            </a:r>
            <a:r>
              <a:rPr kumimoji="1" lang="en-US" altLang="zh-CN" dirty="0"/>
              <a:t>replicas</a:t>
            </a:r>
            <a:r>
              <a:rPr kumimoji="1" lang="zh-CN" altLang="en-US" dirty="0"/>
              <a:t> </a:t>
            </a:r>
            <a:r>
              <a:rPr kumimoji="1" lang="en-US" altLang="zh-CN" dirty="0"/>
              <a:t>can</a:t>
            </a:r>
            <a:r>
              <a:rPr kumimoji="1" lang="zh-CN" altLang="en-US" dirty="0"/>
              <a:t> </a:t>
            </a:r>
            <a:r>
              <a:rPr kumimoji="1" lang="en-US" altLang="zh-CN" dirty="0"/>
              <a:t>serve</a:t>
            </a:r>
            <a:r>
              <a:rPr kumimoji="1" lang="zh-CN" altLang="en-US" dirty="0"/>
              <a:t> </a:t>
            </a:r>
            <a:r>
              <a:rPr kumimoji="1" lang="en-US" altLang="zh-CN" dirty="0"/>
              <a:t>concurrently</a:t>
            </a:r>
          </a:p>
          <a:p>
            <a:pPr lvl="1"/>
            <a:r>
              <a:rPr kumimoji="1" lang="en-US" altLang="zh-CN" dirty="0"/>
              <a:t>Lower</a:t>
            </a:r>
            <a:r>
              <a:rPr kumimoji="1" lang="zh-CN" altLang="en-US" dirty="0"/>
              <a:t> </a:t>
            </a:r>
            <a:r>
              <a:rPr kumimoji="1" lang="en-US" altLang="zh-CN" dirty="0">
                <a:solidFill>
                  <a:schemeClr val="accent2"/>
                </a:solidFill>
              </a:rPr>
              <a:t>latency</a:t>
            </a:r>
            <a:r>
              <a:rPr kumimoji="1" lang="en-US" altLang="zh-CN" dirty="0"/>
              <a:t>:</a:t>
            </a:r>
            <a:r>
              <a:rPr kumimoji="1" lang="zh-CN" altLang="en-US" dirty="0"/>
              <a:t> </a:t>
            </a:r>
            <a:r>
              <a:rPr kumimoji="1" lang="en-US" altLang="zh-CN" dirty="0"/>
              <a:t>cache</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a</a:t>
            </a:r>
            <a:r>
              <a:rPr kumimoji="1" lang="zh-CN" altLang="en-US" dirty="0"/>
              <a:t> </a:t>
            </a:r>
            <a:r>
              <a:rPr kumimoji="1" lang="en-US" altLang="zh-CN" dirty="0"/>
              <a:t>form</a:t>
            </a:r>
            <a:r>
              <a:rPr kumimoji="1" lang="zh-CN" altLang="en-US" dirty="0"/>
              <a:t> </a:t>
            </a:r>
            <a:r>
              <a:rPr kumimoji="1" lang="en-US" altLang="zh-CN" dirty="0"/>
              <a:t>of</a:t>
            </a:r>
            <a:r>
              <a:rPr kumimoji="1" lang="zh-CN" altLang="en-US" dirty="0"/>
              <a:t> </a:t>
            </a:r>
            <a:r>
              <a:rPr kumimoji="1" lang="en-US" altLang="zh-CN" dirty="0"/>
              <a:t>replication</a:t>
            </a:r>
          </a:p>
          <a:p>
            <a:r>
              <a:rPr kumimoji="1" lang="en-US" altLang="zh-CN" dirty="0"/>
              <a:t>For</a:t>
            </a:r>
            <a:r>
              <a:rPr kumimoji="1" lang="zh-CN" altLang="en-US" dirty="0"/>
              <a:t> </a:t>
            </a:r>
            <a:r>
              <a:rPr kumimoji="1" lang="en-US" altLang="zh-CN" dirty="0"/>
              <a:t>fault</a:t>
            </a:r>
            <a:r>
              <a:rPr kumimoji="1" lang="zh-CN" altLang="en-US" dirty="0"/>
              <a:t> </a:t>
            </a:r>
            <a:r>
              <a:rPr kumimoji="1" lang="en-US" altLang="zh-CN" dirty="0"/>
              <a:t>tolerance</a:t>
            </a:r>
          </a:p>
          <a:p>
            <a:pPr lvl="1"/>
            <a:r>
              <a:rPr kumimoji="1" lang="en-US" altLang="zh-CN" dirty="0"/>
              <a:t>Maintain</a:t>
            </a:r>
            <a:r>
              <a:rPr kumimoji="1" lang="zh-CN" altLang="en-US" dirty="0"/>
              <a:t> </a:t>
            </a:r>
            <a:r>
              <a:rPr kumimoji="1" lang="en-US" altLang="zh-CN" dirty="0">
                <a:solidFill>
                  <a:schemeClr val="accent2"/>
                </a:solidFill>
              </a:rPr>
              <a:t>availability</a:t>
            </a:r>
            <a:r>
              <a:rPr kumimoji="1" lang="zh-CN" altLang="en-US" dirty="0"/>
              <a:t> </a:t>
            </a:r>
            <a:r>
              <a:rPr kumimoji="1" lang="en-US" altLang="zh-CN" dirty="0"/>
              <a:t>even</a:t>
            </a:r>
            <a:r>
              <a:rPr kumimoji="1" lang="zh-CN" altLang="en-US" dirty="0"/>
              <a:t> </a:t>
            </a:r>
            <a:r>
              <a:rPr kumimoji="1" lang="en-US" altLang="zh-CN" dirty="0"/>
              <a:t>if</a:t>
            </a:r>
            <a:r>
              <a:rPr kumimoji="1" lang="zh-CN" altLang="en-US" dirty="0"/>
              <a:t> </a:t>
            </a:r>
            <a:r>
              <a:rPr kumimoji="1" lang="en-US" altLang="zh-CN" dirty="0"/>
              <a:t>some</a:t>
            </a:r>
            <a:r>
              <a:rPr kumimoji="1" lang="zh-CN" altLang="en-US" dirty="0"/>
              <a:t> </a:t>
            </a:r>
            <a:r>
              <a:rPr kumimoji="1" lang="en-US" altLang="zh-CN" dirty="0"/>
              <a:t>replicas</a:t>
            </a:r>
            <a:r>
              <a:rPr kumimoji="1" lang="zh-CN" altLang="en-US" dirty="0"/>
              <a:t> </a:t>
            </a:r>
            <a:r>
              <a:rPr kumimoji="1" lang="en-US" altLang="zh-CN" dirty="0"/>
              <a:t>fail</a:t>
            </a:r>
            <a:endParaRPr kumimoji="1" lang="zh-CN" altLang="en-US" dirty="0"/>
          </a:p>
        </p:txBody>
      </p:sp>
    </p:spTree>
    <p:extLst>
      <p:ext uri="{BB962C8B-B14F-4D97-AF65-F5344CB8AC3E}">
        <p14:creationId xmlns:p14="http://schemas.microsoft.com/office/powerpoint/2010/main" val="3839870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Replication Consistency</a:t>
            </a:r>
            <a:endParaRPr kumimoji="1" lang="zh-CN" altLang="en-US" dirty="0"/>
          </a:p>
        </p:txBody>
      </p:sp>
      <p:sp>
        <p:nvSpPr>
          <p:cNvPr id="3" name="内容占位符 2"/>
          <p:cNvSpPr>
            <a:spLocks noGrp="1"/>
          </p:cNvSpPr>
          <p:nvPr>
            <p:ph idx="1"/>
          </p:nvPr>
        </p:nvSpPr>
        <p:spPr/>
        <p:txBody>
          <a:bodyPr>
            <a:normAutofit/>
          </a:bodyPr>
          <a:lstStyle/>
          <a:p>
            <a:r>
              <a:rPr lang="en-US" altLang="zh-CN" b="1" dirty="0"/>
              <a:t>Optimistic</a:t>
            </a:r>
            <a:r>
              <a:rPr lang="en-US" altLang="zh-CN" dirty="0"/>
              <a:t> Replication</a:t>
            </a:r>
          </a:p>
          <a:p>
            <a:pPr lvl="1"/>
            <a:r>
              <a:rPr lang="en-US" altLang="zh-CN" dirty="0"/>
              <a:t>Tolerate inconsistency, and fix things up later</a:t>
            </a:r>
          </a:p>
          <a:p>
            <a:pPr lvl="1"/>
            <a:r>
              <a:rPr lang="en-US" altLang="zh-CN" dirty="0"/>
              <a:t>Works well when out-of-sync replicas are acceptable</a:t>
            </a:r>
          </a:p>
          <a:p>
            <a:r>
              <a:rPr lang="en-US" altLang="zh-CN" b="1" dirty="0"/>
              <a:t>Pessimistic</a:t>
            </a:r>
            <a:r>
              <a:rPr lang="en-US" altLang="zh-CN" dirty="0"/>
              <a:t> Replication</a:t>
            </a:r>
          </a:p>
          <a:p>
            <a:pPr lvl="1"/>
            <a:r>
              <a:rPr lang="en-US" altLang="zh-CN" dirty="0"/>
              <a:t>Ensure strong consistency between replicas</a:t>
            </a:r>
          </a:p>
          <a:p>
            <a:pPr lvl="1"/>
            <a:r>
              <a:rPr lang="en-US" altLang="zh-CN" dirty="0"/>
              <a:t>Needed when out-of-sync replicas can cause serious problems</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24</a:t>
            </a:fld>
            <a:endParaRPr lang="zh-CN" altLang="en-US"/>
          </a:p>
        </p:txBody>
      </p:sp>
    </p:spTree>
    <p:extLst>
      <p:ext uri="{BB962C8B-B14F-4D97-AF65-F5344CB8AC3E}">
        <p14:creationId xmlns:p14="http://schemas.microsoft.com/office/powerpoint/2010/main" val="3141880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Use of Time in Computer Systems</a:t>
            </a:r>
            <a:endParaRPr kumimoji="1" lang="zh-CN" altLang="en-US" dirty="0"/>
          </a:p>
        </p:txBody>
      </p:sp>
      <p:sp>
        <p:nvSpPr>
          <p:cNvPr id="3" name="内容占位符 2"/>
          <p:cNvSpPr>
            <a:spLocks noGrp="1"/>
          </p:cNvSpPr>
          <p:nvPr>
            <p:ph idx="1"/>
          </p:nvPr>
        </p:nvSpPr>
        <p:spPr/>
        <p:txBody>
          <a:bodyPr>
            <a:normAutofit lnSpcReduction="10000"/>
          </a:bodyPr>
          <a:lstStyle/>
          <a:p>
            <a:r>
              <a:rPr lang="en-US" altLang="zh-CN" sz="2800" b="1" dirty="0">
                <a:solidFill>
                  <a:srgbClr val="0096FF"/>
                </a:solidFill>
              </a:rPr>
              <a:t>Time</a:t>
            </a:r>
            <a:r>
              <a:rPr lang="en-US" altLang="zh-CN" sz="2800" dirty="0"/>
              <a:t> is used by many distributed systems</a:t>
            </a:r>
          </a:p>
          <a:p>
            <a:pPr lvl="1"/>
            <a:r>
              <a:rPr lang="en-US" altLang="zh-CN" sz="2400" dirty="0"/>
              <a:t>E.g., cache expiration (DNS, HTTP), file synchronizers, Kerberos, ..</a:t>
            </a:r>
          </a:p>
          <a:p>
            <a:pPr lvl="1"/>
            <a:r>
              <a:rPr lang="en-US" altLang="zh-CN" sz="2400" b="1" dirty="0"/>
              <a:t>Time intervals</a:t>
            </a:r>
            <a:r>
              <a:rPr lang="en-US" altLang="zh-CN" sz="2400" dirty="0"/>
              <a:t>: how long did some operation take?</a:t>
            </a:r>
          </a:p>
          <a:p>
            <a:pPr lvl="1"/>
            <a:r>
              <a:rPr lang="en-US" altLang="zh-CN" sz="2400" b="1" dirty="0"/>
              <a:t>Calendar time</a:t>
            </a:r>
            <a:r>
              <a:rPr lang="en-US" altLang="zh-CN" sz="2400" dirty="0"/>
              <a:t>: what time/date did some event happen at?</a:t>
            </a:r>
          </a:p>
          <a:p>
            <a:pPr lvl="1"/>
            <a:r>
              <a:rPr lang="en-US" altLang="zh-CN" sz="2400" b="1" dirty="0"/>
              <a:t>Ordering of events</a:t>
            </a:r>
            <a:r>
              <a:rPr lang="en-US" altLang="zh-CN" sz="2400" dirty="0"/>
              <a:t>: in what order did some events happen?</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25</a:t>
            </a:fld>
            <a:endParaRPr lang="zh-CN" altLang="en-US"/>
          </a:p>
        </p:txBody>
      </p:sp>
    </p:spTree>
    <p:extLst>
      <p:ext uri="{BB962C8B-B14F-4D97-AF65-F5344CB8AC3E}">
        <p14:creationId xmlns:p14="http://schemas.microsoft.com/office/powerpoint/2010/main" val="428939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en-US" altLang="zh-CN" dirty="0"/>
              <a:t>Pessimistic Replication</a:t>
            </a:r>
            <a:endParaRPr kumimoji="1" lang="zh-CN" altLang="en-US" dirty="0"/>
          </a:p>
        </p:txBody>
      </p:sp>
      <p:sp>
        <p:nvSpPr>
          <p:cNvPr id="6" name="内容占位符 5"/>
          <p:cNvSpPr>
            <a:spLocks noGrp="1"/>
          </p:cNvSpPr>
          <p:nvPr>
            <p:ph idx="1"/>
          </p:nvPr>
        </p:nvSpPr>
        <p:spPr/>
        <p:txBody>
          <a:bodyPr>
            <a:normAutofit fontScale="85000" lnSpcReduction="10000"/>
          </a:bodyPr>
          <a:lstStyle/>
          <a:p>
            <a:r>
              <a:rPr lang="en-US" altLang="zh-CN" dirty="0"/>
              <a:t>Some applications may prefer not to tolerate inconsistency</a:t>
            </a:r>
          </a:p>
          <a:p>
            <a:pPr lvl="1"/>
            <a:r>
              <a:rPr lang="en-US" altLang="zh-CN" dirty="0"/>
              <a:t>E.g., a replicated lock server, or replicated coordinator for 2PC</a:t>
            </a:r>
          </a:p>
          <a:p>
            <a:pPr lvl="1"/>
            <a:r>
              <a:rPr lang="en-US" altLang="zh-CN" dirty="0"/>
              <a:t>E.g., better not give out the same lock twice</a:t>
            </a:r>
          </a:p>
          <a:p>
            <a:pPr lvl="1"/>
            <a:r>
              <a:rPr lang="en-US" altLang="zh-CN" dirty="0"/>
              <a:t>E.g., better have a consistent decision about whether transaction commits</a:t>
            </a:r>
          </a:p>
          <a:p>
            <a:r>
              <a:rPr lang="en-US" altLang="zh-CN" b="1" dirty="0"/>
              <a:t>Trade-off</a:t>
            </a:r>
            <a:r>
              <a:rPr lang="zh-CN" altLang="en-US" b="1" dirty="0"/>
              <a:t> </a:t>
            </a:r>
            <a:r>
              <a:rPr lang="en-US" altLang="zh-CN" b="1" dirty="0"/>
              <a:t>between</a:t>
            </a:r>
            <a:r>
              <a:rPr lang="zh-CN" altLang="en-US" b="1" dirty="0"/>
              <a:t> </a:t>
            </a:r>
            <a:r>
              <a:rPr lang="en-US" altLang="zh-CN" b="1" dirty="0"/>
              <a:t>consistency</a:t>
            </a:r>
            <a:r>
              <a:rPr lang="zh-CN" altLang="en-US" b="1" dirty="0"/>
              <a:t> </a:t>
            </a:r>
            <a:r>
              <a:rPr lang="en-US" altLang="zh-CN" b="1" dirty="0"/>
              <a:t>and</a:t>
            </a:r>
            <a:r>
              <a:rPr lang="zh-CN" altLang="en-US" b="1" dirty="0"/>
              <a:t> </a:t>
            </a:r>
            <a:r>
              <a:rPr lang="en-US" altLang="zh-CN" b="1" dirty="0"/>
              <a:t>availability</a:t>
            </a:r>
          </a:p>
          <a:p>
            <a:pPr lvl="1"/>
            <a:r>
              <a:rPr lang="en-US" altLang="zh-CN" dirty="0"/>
              <a:t>Stronger consistency with pessimistic replication means</a:t>
            </a:r>
            <a:r>
              <a:rPr lang="zh-CN" altLang="en-US" dirty="0"/>
              <a:t> </a:t>
            </a:r>
            <a:r>
              <a:rPr lang="en-US" altLang="zh-CN" dirty="0">
                <a:solidFill>
                  <a:schemeClr val="accent2"/>
                </a:solidFill>
              </a:rPr>
              <a:t>lower availability</a:t>
            </a:r>
            <a:r>
              <a:rPr lang="en-US" altLang="zh-CN" dirty="0"/>
              <a:t> than what you might get with optimistic replication</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26</a:t>
            </a:fld>
            <a:endParaRPr lang="zh-CN" altLang="en-US"/>
          </a:p>
        </p:txBody>
      </p:sp>
    </p:spTree>
    <p:extLst>
      <p:ext uri="{BB962C8B-B14F-4D97-AF65-F5344CB8AC3E}">
        <p14:creationId xmlns:p14="http://schemas.microsoft.com/office/powerpoint/2010/main" val="882287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normAutofit/>
          </a:bodyPr>
          <a:lstStyle/>
          <a:p>
            <a:r>
              <a:rPr lang="en-US" altLang="zh-CN" dirty="0"/>
              <a:t>Quorum</a:t>
            </a:r>
          </a:p>
        </p:txBody>
      </p:sp>
      <p:sp>
        <p:nvSpPr>
          <p:cNvPr id="48130" name="Content Placeholder 2"/>
          <p:cNvSpPr>
            <a:spLocks noGrp="1"/>
          </p:cNvSpPr>
          <p:nvPr>
            <p:ph idx="1"/>
          </p:nvPr>
        </p:nvSpPr>
        <p:spPr>
          <a:xfrm>
            <a:off x="457200" y="1273324"/>
            <a:ext cx="8507288" cy="4047836"/>
          </a:xfrm>
        </p:spPr>
        <p:txBody>
          <a:bodyPr>
            <a:normAutofit lnSpcReduction="10000"/>
          </a:bodyPr>
          <a:lstStyle/>
          <a:p>
            <a:r>
              <a:rPr lang="en-US" altLang="zh-CN" sz="2800" dirty="0">
                <a:ea typeface="MS PGothic" charset="0"/>
              </a:rPr>
              <a:t>Define separate read &amp;write quorums: </a:t>
            </a:r>
            <a:r>
              <a:rPr lang="en-US" altLang="zh-CN" sz="2800" dirty="0" err="1">
                <a:ea typeface="MS PGothic" charset="0"/>
              </a:rPr>
              <a:t>Q</a:t>
            </a:r>
            <a:r>
              <a:rPr lang="en-US" altLang="zh-CN" sz="2400" baseline="-25000" dirty="0" err="1">
                <a:ea typeface="MS PGothic" charset="0"/>
              </a:rPr>
              <a:t>r</a:t>
            </a:r>
            <a:r>
              <a:rPr lang="en-US" altLang="zh-CN" sz="2800" dirty="0">
                <a:ea typeface="MS PGothic" charset="0"/>
              </a:rPr>
              <a:t> &amp; </a:t>
            </a:r>
            <a:r>
              <a:rPr lang="en-US" altLang="zh-CN" sz="2800" dirty="0" err="1">
                <a:ea typeface="MS PGothic" charset="0"/>
              </a:rPr>
              <a:t>Q</a:t>
            </a:r>
            <a:r>
              <a:rPr lang="en-US" altLang="zh-CN" sz="2400" baseline="-25000" dirty="0" err="1">
                <a:ea typeface="MS PGothic" charset="0"/>
              </a:rPr>
              <a:t>w</a:t>
            </a:r>
            <a:endParaRPr lang="en-US" altLang="zh-CN" sz="2400" baseline="-25000" dirty="0">
              <a:ea typeface="MS PGothic" charset="0"/>
            </a:endParaRPr>
          </a:p>
          <a:p>
            <a:pPr lvl="1"/>
            <a:r>
              <a:rPr lang="en-US" altLang="zh-CN" sz="2400" dirty="0" err="1">
                <a:ea typeface="MS PGothic" charset="0"/>
              </a:rPr>
              <a:t>Q</a:t>
            </a:r>
            <a:r>
              <a:rPr lang="en-US" altLang="zh-CN" sz="2400" baseline="-25000" dirty="0" err="1">
                <a:ea typeface="MS PGothic" charset="0"/>
              </a:rPr>
              <a:t>r</a:t>
            </a:r>
            <a:r>
              <a:rPr lang="en-US" altLang="zh-CN" sz="2400" dirty="0">
                <a:ea typeface="MS PGothic" charset="0"/>
              </a:rPr>
              <a:t> + </a:t>
            </a:r>
            <a:r>
              <a:rPr lang="en-US" altLang="zh-CN" sz="2400" dirty="0" err="1">
                <a:ea typeface="MS PGothic" charset="0"/>
              </a:rPr>
              <a:t>Q</a:t>
            </a:r>
            <a:r>
              <a:rPr lang="en-US" altLang="zh-CN" sz="2400" baseline="-25000" dirty="0" err="1">
                <a:ea typeface="MS PGothic" charset="0"/>
              </a:rPr>
              <a:t>w</a:t>
            </a:r>
            <a:r>
              <a:rPr lang="en-US" altLang="zh-CN" sz="2400" dirty="0">
                <a:ea typeface="MS PGothic" charset="0"/>
              </a:rPr>
              <a:t> &gt; </a:t>
            </a:r>
            <a:r>
              <a:rPr lang="en-US" altLang="zh-CN" sz="2400" dirty="0" err="1">
                <a:ea typeface="MS PGothic" charset="0"/>
              </a:rPr>
              <a:t>N</a:t>
            </a:r>
            <a:r>
              <a:rPr lang="en-US" altLang="zh-CN" sz="2400" baseline="-25000" dirty="0" err="1">
                <a:ea typeface="MS PGothic" charset="0"/>
              </a:rPr>
              <a:t>replicas</a:t>
            </a:r>
            <a:r>
              <a:rPr lang="en-US" altLang="zh-CN" sz="2400" baseline="-25000" dirty="0">
                <a:ea typeface="MS PGothic" charset="0"/>
              </a:rPr>
              <a:t> </a:t>
            </a:r>
            <a:r>
              <a:rPr lang="en-US" altLang="zh-CN" sz="2400" dirty="0">
                <a:ea typeface="MS PGothic" charset="0"/>
              </a:rPr>
              <a:t> (Why?)</a:t>
            </a:r>
          </a:p>
          <a:p>
            <a:pPr lvl="2"/>
            <a:r>
              <a:rPr lang="en-US" altLang="zh-CN" sz="2000" dirty="0">
                <a:ea typeface="MS PGothic" charset="0"/>
              </a:rPr>
              <a:t>Confirm a write after writing to at least </a:t>
            </a:r>
            <a:r>
              <a:rPr lang="en-US" altLang="zh-CN" sz="2000" dirty="0" err="1">
                <a:ea typeface="MS PGothic" charset="0"/>
              </a:rPr>
              <a:t>Q</a:t>
            </a:r>
            <a:r>
              <a:rPr lang="en-US" altLang="zh-CN" sz="2000" baseline="-25000" dirty="0" err="1">
                <a:ea typeface="MS PGothic" charset="0"/>
              </a:rPr>
              <a:t>w</a:t>
            </a:r>
            <a:r>
              <a:rPr lang="en-US" altLang="zh-CN" sz="2000" dirty="0">
                <a:ea typeface="MS PGothic" charset="0"/>
              </a:rPr>
              <a:t> of replicas</a:t>
            </a:r>
          </a:p>
          <a:p>
            <a:pPr lvl="2"/>
            <a:r>
              <a:rPr lang="en-US" altLang="zh-CN" sz="2000" dirty="0">
                <a:ea typeface="MS PGothic" charset="0"/>
              </a:rPr>
              <a:t>Read at least </a:t>
            </a:r>
            <a:r>
              <a:rPr lang="en-US" altLang="zh-CN" sz="2000" dirty="0" err="1">
                <a:ea typeface="MS PGothic" charset="0"/>
              </a:rPr>
              <a:t>Q</a:t>
            </a:r>
            <a:r>
              <a:rPr lang="en-US" altLang="zh-CN" sz="2000" baseline="-25000" dirty="0" err="1">
                <a:ea typeface="MS PGothic" charset="0"/>
              </a:rPr>
              <a:t>r</a:t>
            </a:r>
            <a:r>
              <a:rPr lang="en-US" altLang="zh-CN" sz="2000" dirty="0">
                <a:ea typeface="MS PGothic" charset="0"/>
              </a:rPr>
              <a:t> agree on the data or witness value</a:t>
            </a:r>
          </a:p>
          <a:p>
            <a:r>
              <a:rPr lang="en-US" altLang="zh-CN" sz="2800" dirty="0">
                <a:ea typeface="MS PGothic" charset="0"/>
              </a:rPr>
              <a:t>Example</a:t>
            </a:r>
          </a:p>
          <a:p>
            <a:pPr lvl="1"/>
            <a:r>
              <a:rPr lang="en-US" altLang="zh-CN" sz="2400" dirty="0">
                <a:ea typeface="MS PGothic" charset="0"/>
              </a:rPr>
              <a:t>In favor of reading: </a:t>
            </a:r>
            <a:r>
              <a:rPr lang="en-US" altLang="zh-CN" sz="2400" dirty="0" err="1">
                <a:ea typeface="MS PGothic" charset="0"/>
              </a:rPr>
              <a:t>N</a:t>
            </a:r>
            <a:r>
              <a:rPr lang="en-US" altLang="zh-CN" sz="2400" baseline="-25000" dirty="0" err="1">
                <a:ea typeface="MS PGothic" charset="0"/>
              </a:rPr>
              <a:t>replicas</a:t>
            </a:r>
            <a:r>
              <a:rPr lang="en-US" altLang="zh-CN" sz="2400" dirty="0">
                <a:ea typeface="MS PGothic" charset="0"/>
              </a:rPr>
              <a:t> = 5, </a:t>
            </a:r>
            <a:r>
              <a:rPr lang="en-US" altLang="zh-CN" sz="2400" dirty="0" err="1">
                <a:ea typeface="MS PGothic" charset="0"/>
              </a:rPr>
              <a:t>Q</a:t>
            </a:r>
            <a:r>
              <a:rPr lang="en-US" altLang="zh-CN" sz="2400" baseline="-25000" dirty="0" err="1">
                <a:ea typeface="MS PGothic" charset="0"/>
              </a:rPr>
              <a:t>w</a:t>
            </a:r>
            <a:r>
              <a:rPr lang="en-US" altLang="zh-CN" sz="2400" dirty="0">
                <a:ea typeface="MS PGothic" charset="0"/>
              </a:rPr>
              <a:t> = 4, </a:t>
            </a:r>
            <a:r>
              <a:rPr lang="en-US" altLang="zh-CN" sz="2400" dirty="0" err="1">
                <a:ea typeface="MS PGothic" charset="0"/>
              </a:rPr>
              <a:t>Q</a:t>
            </a:r>
            <a:r>
              <a:rPr lang="en-US" altLang="zh-CN" sz="2400" baseline="-25000" dirty="0" err="1">
                <a:ea typeface="MS PGothic" charset="0"/>
              </a:rPr>
              <a:t>r</a:t>
            </a:r>
            <a:r>
              <a:rPr lang="en-US" altLang="zh-CN" sz="2400" dirty="0">
                <a:ea typeface="MS PGothic" charset="0"/>
              </a:rPr>
              <a:t> = 2</a:t>
            </a:r>
          </a:p>
          <a:p>
            <a:pPr lvl="1"/>
            <a:r>
              <a:rPr lang="en-US" altLang="zh-CN" sz="2400" dirty="0">
                <a:ea typeface="MS PGothic" charset="0"/>
              </a:rPr>
              <a:t>In favor or updating: </a:t>
            </a:r>
            <a:r>
              <a:rPr lang="en-US" altLang="zh-CN" sz="2400" dirty="0" err="1">
                <a:ea typeface="MS PGothic" charset="0"/>
              </a:rPr>
              <a:t>N</a:t>
            </a:r>
            <a:r>
              <a:rPr lang="en-US" altLang="zh-CN" sz="2400" baseline="-25000" dirty="0" err="1">
                <a:ea typeface="MS PGothic" charset="0"/>
              </a:rPr>
              <a:t>replicas</a:t>
            </a:r>
            <a:r>
              <a:rPr lang="en-US" altLang="zh-CN" sz="2400" dirty="0">
                <a:ea typeface="MS PGothic" charset="0"/>
              </a:rPr>
              <a:t> = 5, </a:t>
            </a:r>
            <a:r>
              <a:rPr lang="en-US" altLang="zh-CN" sz="2400" dirty="0" err="1">
                <a:ea typeface="MS PGothic" charset="0"/>
              </a:rPr>
              <a:t>Q</a:t>
            </a:r>
            <a:r>
              <a:rPr lang="en-US" altLang="zh-CN" sz="2400" baseline="-25000" dirty="0" err="1">
                <a:ea typeface="MS PGothic" charset="0"/>
              </a:rPr>
              <a:t>w</a:t>
            </a:r>
            <a:r>
              <a:rPr lang="en-US" altLang="zh-CN" sz="2400" dirty="0">
                <a:ea typeface="MS PGothic" charset="0"/>
              </a:rPr>
              <a:t> = 2, </a:t>
            </a:r>
            <a:r>
              <a:rPr lang="en-US" altLang="zh-CN" sz="2400" dirty="0" err="1">
                <a:ea typeface="MS PGothic" charset="0"/>
              </a:rPr>
              <a:t>Q</a:t>
            </a:r>
            <a:r>
              <a:rPr lang="en-US" altLang="zh-CN" sz="2400" baseline="-25000" dirty="0" err="1">
                <a:ea typeface="MS PGothic" charset="0"/>
              </a:rPr>
              <a:t>r</a:t>
            </a:r>
            <a:r>
              <a:rPr lang="en-US" altLang="zh-CN" sz="2400" dirty="0">
                <a:ea typeface="MS PGothic" charset="0"/>
              </a:rPr>
              <a:t> = 4</a:t>
            </a:r>
          </a:p>
          <a:p>
            <a:pPr lvl="1"/>
            <a:r>
              <a:rPr lang="en-US" altLang="zh-CN" sz="2400" dirty="0">
                <a:ea typeface="MS PGothic" charset="0"/>
              </a:rPr>
              <a:t>Enhance availability by </a:t>
            </a:r>
            <a:r>
              <a:rPr lang="en-US" altLang="zh-CN" sz="2400" dirty="0" err="1">
                <a:ea typeface="MS PGothic" charset="0"/>
              </a:rPr>
              <a:t>Q</a:t>
            </a:r>
            <a:r>
              <a:rPr lang="en-US" altLang="zh-CN" sz="2400" baseline="-25000" dirty="0" err="1">
                <a:ea typeface="MS PGothic" charset="0"/>
              </a:rPr>
              <a:t>w</a:t>
            </a:r>
            <a:r>
              <a:rPr lang="en-US" altLang="zh-CN" sz="2400" dirty="0">
                <a:ea typeface="MS PGothic" charset="0"/>
              </a:rPr>
              <a:t> = </a:t>
            </a:r>
            <a:r>
              <a:rPr lang="en-US" altLang="zh-CN" sz="2400" dirty="0" err="1">
                <a:ea typeface="MS PGothic" charset="0"/>
              </a:rPr>
              <a:t>N</a:t>
            </a:r>
            <a:r>
              <a:rPr lang="en-US" altLang="zh-CN" sz="2400" baseline="-25000" dirty="0" err="1">
                <a:ea typeface="MS PGothic" charset="0"/>
              </a:rPr>
              <a:t>replicas</a:t>
            </a:r>
            <a:r>
              <a:rPr lang="en-US" altLang="zh-CN" sz="2400" dirty="0">
                <a:ea typeface="MS PGothic" charset="0"/>
              </a:rPr>
              <a:t> &amp; </a:t>
            </a:r>
            <a:r>
              <a:rPr lang="en-US" altLang="zh-CN" sz="2400" dirty="0" err="1">
                <a:ea typeface="MS PGothic" charset="0"/>
              </a:rPr>
              <a:t>Q</a:t>
            </a:r>
            <a:r>
              <a:rPr lang="en-US" altLang="zh-CN" sz="2400" baseline="-25000" dirty="0" err="1">
                <a:ea typeface="MS PGothic" charset="0"/>
              </a:rPr>
              <a:t>r</a:t>
            </a:r>
            <a:r>
              <a:rPr lang="en-US" altLang="zh-CN" sz="2400" dirty="0">
                <a:ea typeface="MS PGothic" charset="0"/>
              </a:rPr>
              <a:t> = 1</a:t>
            </a:r>
          </a:p>
          <a:p>
            <a:pPr lvl="2"/>
            <a:endParaRPr lang="en-US" altLang="zh-CN" sz="1800" dirty="0">
              <a:ea typeface="MS PGothic" charset="0"/>
            </a:endParaRPr>
          </a:p>
          <a:p>
            <a:pPr lvl="2"/>
            <a:endParaRPr lang="en-US" altLang="zh-CN" sz="1800" dirty="0">
              <a:ea typeface="MS PGothic" charset="0"/>
            </a:endParaRPr>
          </a:p>
        </p:txBody>
      </p:sp>
      <p:sp>
        <p:nvSpPr>
          <p:cNvPr id="481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41025FD2-94AC-2C48-9407-DAD52CE32EF6}" type="slidenum">
              <a:rPr lang="zh-CN" altLang="en-US" sz="1400" b="0">
                <a:latin typeface="Calibri" charset="0"/>
                <a:ea typeface="Adobe 楷体 Std R" charset="0"/>
                <a:cs typeface="Adobe 楷体 Std R" charset="0"/>
              </a:rPr>
              <a:pPr/>
              <a:t>27</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241622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RSM: Replicated State Machines</a:t>
            </a:r>
            <a:endParaRPr kumimoji="1" lang="zh-CN" altLang="en-US" dirty="0"/>
          </a:p>
        </p:txBody>
      </p:sp>
      <p:sp>
        <p:nvSpPr>
          <p:cNvPr id="3" name="内容占位符 2"/>
          <p:cNvSpPr>
            <a:spLocks noGrp="1"/>
          </p:cNvSpPr>
          <p:nvPr>
            <p:ph idx="1"/>
          </p:nvPr>
        </p:nvSpPr>
        <p:spPr>
          <a:xfrm>
            <a:off x="457200" y="1333501"/>
            <a:ext cx="8579296" cy="3771636"/>
          </a:xfrm>
        </p:spPr>
        <p:txBody>
          <a:bodyPr>
            <a:noAutofit/>
          </a:bodyPr>
          <a:lstStyle/>
          <a:p>
            <a:r>
              <a:rPr lang="en-US" altLang="zh-CN" sz="2000" dirty="0"/>
              <a:t>A general approach to making consistent replicas of a server:</a:t>
            </a:r>
          </a:p>
          <a:p>
            <a:pPr lvl="1"/>
            <a:r>
              <a:rPr lang="en-US" altLang="zh-CN" sz="1800" dirty="0"/>
              <a:t>Start with the </a:t>
            </a:r>
            <a:r>
              <a:rPr lang="en-US" altLang="zh-CN" sz="1800" b="1" dirty="0">
                <a:solidFill>
                  <a:srgbClr val="0096FF"/>
                </a:solidFill>
              </a:rPr>
              <a:t>same initial state</a:t>
            </a:r>
            <a:r>
              <a:rPr lang="en-US" altLang="zh-CN" sz="1800" dirty="0">
                <a:solidFill>
                  <a:srgbClr val="0096FF"/>
                </a:solidFill>
              </a:rPr>
              <a:t> </a:t>
            </a:r>
            <a:r>
              <a:rPr lang="en-US" altLang="zh-CN" sz="1800" dirty="0"/>
              <a:t>on each server</a:t>
            </a:r>
          </a:p>
          <a:p>
            <a:pPr lvl="1"/>
            <a:r>
              <a:rPr lang="en-US" altLang="zh-CN" sz="1800" dirty="0"/>
              <a:t>Provide each replica with the </a:t>
            </a:r>
            <a:r>
              <a:rPr lang="en-US" altLang="zh-CN" sz="1800" b="1" dirty="0">
                <a:solidFill>
                  <a:srgbClr val="0096FF"/>
                </a:solidFill>
              </a:rPr>
              <a:t>same input</a:t>
            </a:r>
            <a:r>
              <a:rPr lang="en-US" altLang="zh-CN" sz="1800" dirty="0">
                <a:solidFill>
                  <a:srgbClr val="0096FF"/>
                </a:solidFill>
              </a:rPr>
              <a:t> </a:t>
            </a:r>
            <a:r>
              <a:rPr lang="en-US" altLang="zh-CN" sz="1800" dirty="0"/>
              <a:t>operations, in </a:t>
            </a:r>
            <a:r>
              <a:rPr lang="en-US" altLang="zh-CN" sz="1800" b="1" dirty="0">
                <a:solidFill>
                  <a:srgbClr val="0096FF"/>
                </a:solidFill>
              </a:rPr>
              <a:t>same order</a:t>
            </a:r>
          </a:p>
          <a:p>
            <a:pPr lvl="1"/>
            <a:r>
              <a:rPr lang="en-US" altLang="zh-CN" sz="1800" dirty="0"/>
              <a:t>Ensure all operations are </a:t>
            </a:r>
            <a:r>
              <a:rPr lang="en-US" altLang="zh-CN" sz="1800" b="1" dirty="0">
                <a:solidFill>
                  <a:srgbClr val="0096FF"/>
                </a:solidFill>
              </a:rPr>
              <a:t>deterministic</a:t>
            </a:r>
          </a:p>
          <a:p>
            <a:pPr lvl="2"/>
            <a:r>
              <a:rPr lang="en-US" altLang="zh-CN" sz="1600" dirty="0"/>
              <a:t>E.g., no randomness, no reading of current time, etc.</a:t>
            </a:r>
          </a:p>
          <a:p>
            <a:r>
              <a:rPr lang="en-US" altLang="zh-CN" sz="2000" dirty="0"/>
              <a:t>These rules ensure each server will end up in the </a:t>
            </a:r>
            <a:r>
              <a:rPr lang="en-US" altLang="zh-CN" sz="2000" b="1" dirty="0">
                <a:solidFill>
                  <a:srgbClr val="0096FF"/>
                </a:solidFill>
              </a:rPr>
              <a:t>same final state</a:t>
            </a:r>
          </a:p>
          <a:p>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28</a:t>
            </a:fld>
            <a:endParaRPr lang="zh-CN" altLang="en-US"/>
          </a:p>
        </p:txBody>
      </p:sp>
    </p:spTree>
    <p:extLst>
      <p:ext uri="{BB962C8B-B14F-4D97-AF65-F5344CB8AC3E}">
        <p14:creationId xmlns:p14="http://schemas.microsoft.com/office/powerpoint/2010/main" val="4175647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RSM: Replicated State Machines</a:t>
            </a:r>
            <a:endParaRPr lang="zh-CN" altLang="en-US" dirty="0"/>
          </a:p>
        </p:txBody>
      </p:sp>
      <p:sp>
        <p:nvSpPr>
          <p:cNvPr id="3" name="内容占位符 2"/>
          <p:cNvSpPr>
            <a:spLocks noGrp="1"/>
          </p:cNvSpPr>
          <p:nvPr>
            <p:ph idx="1"/>
          </p:nvPr>
        </p:nvSpPr>
        <p:spPr/>
        <p:txBody>
          <a:bodyPr>
            <a:normAutofit/>
          </a:bodyPr>
          <a:lstStyle/>
          <a:p>
            <a:r>
              <a:rPr lang="en-US" altLang="zh-CN" sz="2400" dirty="0"/>
              <a:t>RSMs provide single-copy consistency</a:t>
            </a:r>
          </a:p>
          <a:p>
            <a:pPr lvl="1"/>
            <a:r>
              <a:rPr lang="en-US" altLang="zh-CN" sz="2000" dirty="0"/>
              <a:t>Operations complete as if there is a single copy of the data</a:t>
            </a:r>
          </a:p>
          <a:p>
            <a:pPr lvl="1"/>
            <a:r>
              <a:rPr lang="en-US" altLang="zh-CN" sz="2000" dirty="0"/>
              <a:t>Though internally there are replicas</a:t>
            </a:r>
          </a:p>
          <a:p>
            <a:r>
              <a:rPr lang="en-US" altLang="zh-CN" sz="2400" dirty="0"/>
              <a:t>RSMs use a primary-backup mechanism for replication</a:t>
            </a:r>
          </a:p>
          <a:p>
            <a:pPr lvl="1"/>
            <a:r>
              <a:rPr lang="en-US" altLang="zh-CN" sz="2000" dirty="0"/>
              <a:t>Using </a:t>
            </a:r>
            <a:r>
              <a:rPr lang="en-US" altLang="zh-CN" sz="2000" b="1" dirty="0">
                <a:solidFill>
                  <a:schemeClr val="accent2"/>
                </a:solidFill>
              </a:rPr>
              <a:t>view server </a:t>
            </a:r>
            <a:r>
              <a:rPr lang="en-US" altLang="zh-CN" sz="2000" dirty="0"/>
              <a:t>to</a:t>
            </a:r>
            <a:r>
              <a:rPr lang="zh-CN" altLang="en-US" sz="2000" dirty="0"/>
              <a:t> </a:t>
            </a:r>
            <a:r>
              <a:rPr lang="en-US" altLang="zh-CN" sz="2000" dirty="0"/>
              <a:t>ensure only one replica acts as the primary</a:t>
            </a:r>
          </a:p>
          <a:p>
            <a:pPr lvl="1"/>
            <a:r>
              <a:rPr lang="en-US" altLang="zh-CN" sz="2000" dirty="0"/>
              <a:t>It can also recruit new backups after servers fail</a:t>
            </a:r>
          </a:p>
        </p:txBody>
      </p:sp>
    </p:spTree>
    <p:extLst>
      <p:ext uri="{BB962C8B-B14F-4D97-AF65-F5344CB8AC3E}">
        <p14:creationId xmlns:p14="http://schemas.microsoft.com/office/powerpoint/2010/main" val="2659193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Primary/Backup Model</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Primary does important stuff     </a:t>
            </a:r>
            <a:endParaRPr kumimoji="1" lang="zh-CN" altLang="en-US" sz="2400" dirty="0"/>
          </a:p>
          <a:p>
            <a:pPr lvl="1"/>
            <a:r>
              <a:rPr kumimoji="1" lang="en-US" altLang="zh-CN" sz="2000" dirty="0"/>
              <a:t>Ensures that it sends all updates to the backup before </a:t>
            </a:r>
            <a:r>
              <a:rPr kumimoji="1" lang="en-US" altLang="zh-CN" sz="2000" dirty="0" err="1"/>
              <a:t>ACKing</a:t>
            </a:r>
            <a:r>
              <a:rPr kumimoji="1" lang="zh-CN" altLang="en-US" sz="2000" dirty="0"/>
              <a:t> </a:t>
            </a:r>
            <a:r>
              <a:rPr kumimoji="1" lang="en-US" altLang="zh-CN" sz="2000" dirty="0"/>
              <a:t>the coordinator</a:t>
            </a:r>
            <a:endParaRPr kumimoji="1" lang="zh-CN" altLang="en-US" sz="2000" dirty="0"/>
          </a:p>
          <a:p>
            <a:pPr lvl="1"/>
            <a:r>
              <a:rPr kumimoji="1" lang="en-US" altLang="zh-CN" sz="2000" dirty="0"/>
              <a:t>Chooses an ordering for all operations, so that the primary and</a:t>
            </a:r>
            <a:r>
              <a:rPr kumimoji="1" lang="zh-CN" altLang="en-US" sz="2000" dirty="0"/>
              <a:t> </a:t>
            </a:r>
            <a:r>
              <a:rPr kumimoji="1" lang="en-US" altLang="zh-CN" sz="2000" dirty="0"/>
              <a:t>backup agree</a:t>
            </a:r>
            <a:endParaRPr kumimoji="1" lang="zh-CN" altLang="en-US" sz="2000" dirty="0"/>
          </a:p>
          <a:p>
            <a:pPr lvl="1"/>
            <a:r>
              <a:rPr kumimoji="1" lang="en-US" altLang="zh-CN" sz="2000" dirty="0"/>
              <a:t>Decides all </a:t>
            </a:r>
            <a:r>
              <a:rPr kumimoji="1" lang="en-US" altLang="zh-CN" sz="2000" dirty="0">
                <a:solidFill>
                  <a:srgbClr val="0096FF"/>
                </a:solidFill>
              </a:rPr>
              <a:t>non-deterministic</a:t>
            </a:r>
            <a:r>
              <a:rPr kumimoji="1" lang="en-US" altLang="zh-CN" sz="2000" dirty="0"/>
              <a:t> values (e.g., </a:t>
            </a:r>
            <a:r>
              <a:rPr kumimoji="1" lang="en-US" altLang="zh-CN" sz="2000" dirty="0">
                <a:latin typeface="Consolas" charset="0"/>
                <a:ea typeface="Consolas" charset="0"/>
                <a:cs typeface="Consolas" charset="0"/>
              </a:rPr>
              <a:t>random</a:t>
            </a:r>
            <a:r>
              <a:rPr kumimoji="1" lang="en-US" altLang="zh-CN" sz="2000" dirty="0"/>
              <a:t>(), </a:t>
            </a:r>
            <a:r>
              <a:rPr kumimoji="1" lang="en-US" altLang="zh-CN" sz="2000" dirty="0">
                <a:latin typeface="Consolas" charset="0"/>
                <a:ea typeface="Consolas" charset="0"/>
                <a:cs typeface="Consolas" charset="0"/>
              </a:rPr>
              <a:t>time</a:t>
            </a:r>
            <a:r>
              <a:rPr kumimoji="1" lang="en-US" altLang="zh-CN" sz="2000" dirty="0"/>
              <a:t>())   </a:t>
            </a:r>
            <a:endParaRPr kumimoji="1" lang="zh-CN" altLang="en-US" sz="2000" dirty="0"/>
          </a:p>
        </p:txBody>
      </p:sp>
    </p:spTree>
    <p:extLst>
      <p:ext uri="{BB962C8B-B14F-4D97-AF65-F5344CB8AC3E}">
        <p14:creationId xmlns:p14="http://schemas.microsoft.com/office/powerpoint/2010/main" val="245956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View</a:t>
            </a:r>
            <a:r>
              <a:rPr kumimoji="1" lang="zh-CN" altLang="en-US" dirty="0"/>
              <a:t> </a:t>
            </a:r>
            <a:r>
              <a:rPr kumimoji="1" lang="en-US" altLang="zh-CN" dirty="0"/>
              <a:t>Server</a:t>
            </a:r>
            <a:endParaRPr kumimoji="1" lang="zh-CN" altLang="en-US" dirty="0"/>
          </a:p>
        </p:txBody>
      </p:sp>
      <p:sp>
        <p:nvSpPr>
          <p:cNvPr id="3" name="内容占位符 2"/>
          <p:cNvSpPr>
            <a:spLocks noGrp="1"/>
          </p:cNvSpPr>
          <p:nvPr>
            <p:ph idx="1"/>
          </p:nvPr>
        </p:nvSpPr>
        <p:spPr>
          <a:xfrm>
            <a:off x="457200" y="1333500"/>
            <a:ext cx="8435280" cy="3972271"/>
          </a:xfrm>
        </p:spPr>
        <p:txBody>
          <a:bodyPr>
            <a:normAutofit fontScale="92500" lnSpcReduction="20000"/>
          </a:bodyPr>
          <a:lstStyle/>
          <a:p>
            <a:r>
              <a:rPr kumimoji="1" lang="en-US" altLang="zh-CN" sz="2400" b="1" dirty="0"/>
              <a:t>To discover failures</a:t>
            </a:r>
            <a:endParaRPr kumimoji="1" lang="zh-CN" altLang="en-US" sz="2400" b="1" dirty="0"/>
          </a:p>
          <a:p>
            <a:pPr lvl="1"/>
            <a:r>
              <a:rPr kumimoji="1" lang="en-US" altLang="zh-CN" sz="2000" dirty="0"/>
              <a:t>Replicas ping to the view</a:t>
            </a:r>
            <a:r>
              <a:rPr kumimoji="1" lang="zh-CN" altLang="en-US" sz="2000" dirty="0"/>
              <a:t> </a:t>
            </a:r>
            <a:r>
              <a:rPr kumimoji="1" lang="en-US" altLang="zh-CN" sz="2000" dirty="0"/>
              <a:t>server</a:t>
            </a:r>
            <a:endParaRPr kumimoji="1" lang="zh-CN" altLang="en-US" sz="2000" dirty="0"/>
          </a:p>
          <a:p>
            <a:pPr lvl="1"/>
            <a:r>
              <a:rPr kumimoji="1" lang="en-US" altLang="zh-CN" sz="2000" dirty="0"/>
              <a:t>If view</a:t>
            </a:r>
            <a:r>
              <a:rPr kumimoji="1" lang="zh-CN" altLang="en-US" sz="2000" dirty="0"/>
              <a:t> </a:t>
            </a:r>
            <a:r>
              <a:rPr kumimoji="1" lang="en-US" altLang="zh-CN" sz="2000" dirty="0"/>
              <a:t>server misses</a:t>
            </a:r>
            <a:r>
              <a:rPr kumimoji="1" lang="zh-CN" altLang="en-US" sz="2000" dirty="0"/>
              <a:t> </a:t>
            </a:r>
            <a:r>
              <a:rPr kumimoji="1" lang="en-US" altLang="zh-CN" sz="2000" dirty="0"/>
              <a:t>N pings in a row, it deems a server to be dead </a:t>
            </a:r>
            <a:endParaRPr kumimoji="1" lang="zh-CN" altLang="en-US" sz="2000" dirty="0"/>
          </a:p>
          <a:p>
            <a:r>
              <a:rPr kumimoji="1" lang="en-US" altLang="zh-CN" sz="2400" b="1" dirty="0"/>
              <a:t>Basic failure</a:t>
            </a:r>
            <a:r>
              <a:rPr kumimoji="1" lang="en-US" altLang="zh-CN" sz="2400" dirty="0"/>
              <a:t> (actual worker crash):     </a:t>
            </a:r>
            <a:endParaRPr kumimoji="1" lang="zh-CN" altLang="en-US" sz="2400" dirty="0"/>
          </a:p>
          <a:p>
            <a:pPr lvl="1"/>
            <a:r>
              <a:rPr kumimoji="1" lang="en-US" altLang="zh-CN" sz="2000" dirty="0"/>
              <a:t>1. Primary fails; pings cease     </a:t>
            </a:r>
            <a:endParaRPr kumimoji="1" lang="zh-CN" altLang="en-US" sz="2000" dirty="0"/>
          </a:p>
          <a:p>
            <a:pPr lvl="1"/>
            <a:r>
              <a:rPr kumimoji="1" lang="en-US" altLang="zh-CN" sz="2000" dirty="0"/>
              <a:t>2. View</a:t>
            </a:r>
            <a:r>
              <a:rPr kumimoji="1" lang="zh-CN" altLang="en-US" sz="2000" dirty="0"/>
              <a:t> </a:t>
            </a:r>
            <a:r>
              <a:rPr kumimoji="1" lang="en-US" altLang="zh-CN" sz="2000" dirty="0"/>
              <a:t>server lets S2 know it's primary, and it handles any client</a:t>
            </a:r>
            <a:r>
              <a:rPr kumimoji="1" lang="zh-CN" altLang="en-US" sz="2000" dirty="0"/>
              <a:t> </a:t>
            </a:r>
            <a:r>
              <a:rPr kumimoji="1" lang="en-US" altLang="zh-CN" sz="2000" dirty="0"/>
              <a:t>requests</a:t>
            </a:r>
            <a:endParaRPr kumimoji="1" lang="zh-CN" altLang="en-US" sz="2000" dirty="0"/>
          </a:p>
          <a:p>
            <a:pPr lvl="2"/>
            <a:r>
              <a:rPr kumimoji="1" lang="en-US" altLang="zh-CN" sz="1800" dirty="0"/>
              <a:t>Before S2 knowing it's the primary, it will simply </a:t>
            </a:r>
            <a:r>
              <a:rPr kumimoji="1" lang="en-US" altLang="zh-CN" sz="1800" dirty="0">
                <a:solidFill>
                  <a:srgbClr val="C00000"/>
                </a:solidFill>
              </a:rPr>
              <a:t>reject</a:t>
            </a:r>
            <a:r>
              <a:rPr kumimoji="1" lang="zh-CN" altLang="en-US" sz="1800" dirty="0"/>
              <a:t> </a:t>
            </a:r>
            <a:r>
              <a:rPr kumimoji="1" lang="en-US" altLang="zh-CN" sz="1800" dirty="0"/>
              <a:t>requests that come directly from coordinators     </a:t>
            </a:r>
            <a:endParaRPr kumimoji="1" lang="zh-CN" altLang="en-US" sz="1800" dirty="0"/>
          </a:p>
          <a:p>
            <a:pPr lvl="1"/>
            <a:r>
              <a:rPr kumimoji="1" lang="en-US" altLang="zh-CN" sz="2000" dirty="0"/>
              <a:t>3. View</a:t>
            </a:r>
            <a:r>
              <a:rPr kumimoji="1" lang="zh-CN" altLang="en-US" sz="2000" dirty="0"/>
              <a:t> </a:t>
            </a:r>
            <a:r>
              <a:rPr kumimoji="1" lang="en-US" altLang="zh-CN" sz="2000" dirty="0"/>
              <a:t>server will eventually recruit a new idle</a:t>
            </a:r>
            <a:r>
              <a:rPr kumimoji="1" lang="zh-CN" altLang="en-US" sz="2000" dirty="0"/>
              <a:t> </a:t>
            </a:r>
            <a:r>
              <a:rPr kumimoji="1" lang="en-US" altLang="zh-CN" sz="2000" dirty="0"/>
              <a:t>server to act as backup</a:t>
            </a:r>
            <a:endParaRPr kumimoji="1" lang="zh-CN" altLang="en-US" sz="2000" dirty="0"/>
          </a:p>
        </p:txBody>
      </p:sp>
    </p:spTree>
    <p:extLst>
      <p:ext uri="{BB962C8B-B14F-4D97-AF65-F5344CB8AC3E}">
        <p14:creationId xmlns:p14="http://schemas.microsoft.com/office/powerpoint/2010/main" val="4291595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4"/>
          <p:cNvGrpSpPr/>
          <p:nvPr/>
        </p:nvGrpSpPr>
        <p:grpSpPr>
          <a:xfrm>
            <a:off x="3566314" y="2720504"/>
            <a:ext cx="1694148" cy="1089803"/>
            <a:chOff x="3276496" y="3419714"/>
            <a:chExt cx="1896936" cy="1201097"/>
          </a:xfrm>
        </p:grpSpPr>
        <p:sp>
          <p:nvSpPr>
            <p:cNvPr id="7" name="Cloud 15"/>
            <p:cNvSpPr/>
            <p:nvPr/>
          </p:nvSpPr>
          <p:spPr>
            <a:xfrm>
              <a:off x="3276496" y="3419714"/>
              <a:ext cx="1896936" cy="1201097"/>
            </a:xfrm>
            <a:prstGeom prst="cloud">
              <a:avLst/>
            </a:prstGeom>
            <a:solidFill>
              <a:schemeClr val="bg1"/>
            </a:solidFill>
            <a:ln w="3175">
              <a:solidFill>
                <a:schemeClr val="tx1">
                  <a:lumMod val="50000"/>
                  <a:lumOff val="50000"/>
                </a:schemeClr>
              </a:solidFill>
              <a:prstDash val="sysDot"/>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fontAlgn="base">
                <a:spcBef>
                  <a:spcPct val="0"/>
                </a:spcBef>
                <a:spcAft>
                  <a:spcPct val="0"/>
                </a:spcAft>
              </a:pPr>
              <a:endParaRPr lang="zh-CN" altLang="en-US" sz="1667">
                <a:solidFill>
                  <a:prstClr val="black"/>
                </a:solidFill>
                <a:latin typeface="Candara" pitchFamily="34" charset="0"/>
                <a:cs typeface="Verdana" pitchFamily="34" charset="0"/>
              </a:endParaRPr>
            </a:p>
          </p:txBody>
        </p:sp>
        <p:sp>
          <p:nvSpPr>
            <p:cNvPr id="8" name="Rectangle 16"/>
            <p:cNvSpPr/>
            <p:nvPr/>
          </p:nvSpPr>
          <p:spPr>
            <a:xfrm>
              <a:off x="3276497" y="3711007"/>
              <a:ext cx="1825835" cy="497434"/>
            </a:xfrm>
            <a:prstGeom prst="rect">
              <a:avLst/>
            </a:prstGeom>
          </p:spPr>
          <p:txBody>
            <a:bodyPr wrap="square">
              <a:spAutoFit/>
            </a:bodyPr>
            <a:lstStyle/>
            <a:p>
              <a:pPr algn="ctr" fontAlgn="base">
                <a:spcBef>
                  <a:spcPct val="0"/>
                </a:spcBef>
                <a:spcAft>
                  <a:spcPct val="0"/>
                </a:spcAft>
              </a:pPr>
              <a:r>
                <a:rPr lang="en-US" altLang="zh-CN" sz="2333" i="1" dirty="0">
                  <a:solidFill>
                    <a:prstClr val="white">
                      <a:lumMod val="65000"/>
                    </a:prstClr>
                  </a:solidFill>
                  <a:latin typeface="Candara" pitchFamily="34" charset="0"/>
                  <a:ea typeface="Verdana" pitchFamily="34" charset="0"/>
                  <a:cs typeface="Verdana" pitchFamily="34" charset="0"/>
                </a:rPr>
                <a:t>Network</a:t>
              </a:r>
              <a:endParaRPr lang="zh-CN" altLang="en-US" sz="2000" i="1" dirty="0">
                <a:solidFill>
                  <a:prstClr val="white">
                    <a:lumMod val="65000"/>
                  </a:prstClr>
                </a:solidFill>
                <a:latin typeface="Candara" pitchFamily="34" charset="0"/>
                <a:ea typeface="ＭＳ Ｐゴシック" charset="-128"/>
              </a:endParaRPr>
            </a:p>
          </p:txBody>
        </p:sp>
      </p:grpSp>
      <p:sp>
        <p:nvSpPr>
          <p:cNvPr id="9" name="内容占位符 2"/>
          <p:cNvSpPr txBox="1">
            <a:spLocks/>
          </p:cNvSpPr>
          <p:nvPr/>
        </p:nvSpPr>
        <p:spPr>
          <a:xfrm>
            <a:off x="315706" y="437037"/>
            <a:ext cx="8072718" cy="1143000"/>
          </a:xfrm>
          <a:prstGeom prst="rect">
            <a:avLst/>
          </a:prstGeom>
        </p:spPr>
        <p:txBody>
          <a:bodyPr vert="horz" lIns="91440" tIns="45720" rIns="91440" bIns="45720" rtlCol="0">
            <a:norm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Font typeface="Arial" pitchFamily="34" charset="0"/>
              <a:buNone/>
            </a:pPr>
            <a:r>
              <a:rPr lang="en-US" altLang="zh-CN" sz="2000" b="1" dirty="0" err="1">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Paxos</a:t>
            </a:r>
            <a:r>
              <a:rPr lang="en-US" altLang="zh-CN" sz="2000" b="1"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r>
              <a:rPr lang="en-US" altLang="zh-CN" sz="2400" dirty="0">
                <a:solidFill>
                  <a:prstClr val="black"/>
                </a:solidFill>
                <a:latin typeface="Verdana" pitchFamily="34" charset="0"/>
                <a:ea typeface="Verdana" pitchFamily="34" charset="0"/>
                <a:cs typeface="Verdana" pitchFamily="34" charset="0"/>
              </a:rPr>
              <a:t> properties: </a:t>
            </a:r>
            <a:r>
              <a:rPr lang="en-US" altLang="zh-CN" sz="24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correct</a:t>
            </a:r>
            <a:r>
              <a:rPr lang="en-US" altLang="zh-CN" sz="2400" dirty="0">
                <a:solidFill>
                  <a:prstClr val="black"/>
                </a:solidFill>
                <a:latin typeface="Verdana" pitchFamily="34" charset="0"/>
                <a:ea typeface="Verdana" pitchFamily="34" charset="0"/>
                <a:cs typeface="Verdana" pitchFamily="34" charset="0"/>
              </a:rPr>
              <a:t> + </a:t>
            </a:r>
            <a:r>
              <a:rPr lang="en-US" altLang="zh-CN" sz="24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fault-tolerance</a:t>
            </a:r>
            <a:endParaRPr lang="en-US" altLang="zh-CN" sz="16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marL="748741" lvl="2" indent="-380985" fontAlgn="base">
              <a:spcAft>
                <a:spcPct val="0"/>
              </a:spcAft>
              <a:buClr>
                <a:srgbClr val="FF0066"/>
              </a:buClr>
              <a:buFont typeface="Verdana" pitchFamily="34" charset="0"/>
              <a:buChar char="□"/>
            </a:pPr>
            <a:r>
              <a:rPr lang="en-US" altLang="zh-TW" sz="1600" i="1" dirty="0">
                <a:solidFill>
                  <a:prstClr val="black"/>
                </a:solidFill>
                <a:latin typeface="Verdana" pitchFamily="34" charset="0"/>
                <a:ea typeface="Verdana" pitchFamily="34" charset="0"/>
                <a:cs typeface="Verdana" pitchFamily="34" charset="0"/>
              </a:rPr>
              <a:t>No guaranteed </a:t>
            </a:r>
            <a:r>
              <a:rPr lang="en-US" altLang="zh-TW"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termination</a:t>
            </a:r>
            <a:r>
              <a:rPr lang="zh-CN" altLang="en-US"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US" altLang="zh-CN"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(i.e.,</a:t>
            </a:r>
            <a:r>
              <a:rPr lang="zh-CN" altLang="en-US"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US" altLang="zh-CN"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lack</a:t>
            </a:r>
            <a:r>
              <a:rPr lang="zh-CN" altLang="en-US"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US" altLang="zh-CN"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of</a:t>
            </a:r>
            <a:r>
              <a:rPr lang="zh-CN" altLang="en-US"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US" altLang="zh-CN"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availability</a:t>
            </a:r>
            <a:r>
              <a:rPr lang="zh-CN" altLang="en-US"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US" altLang="zh-CN"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guarantee)</a:t>
            </a:r>
            <a:endParaRPr lang="en-US" altLang="zh-TW" sz="18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10" name="Rounded Rectangle 4"/>
          <p:cNvSpPr/>
          <p:nvPr/>
        </p:nvSpPr>
        <p:spPr>
          <a:xfrm>
            <a:off x="1397000" y="3018504"/>
            <a:ext cx="870000" cy="42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fontAlgn="base">
              <a:lnSpc>
                <a:spcPct val="80000"/>
              </a:lnSpc>
              <a:spcBef>
                <a:spcPct val="0"/>
              </a:spcBef>
              <a:spcAft>
                <a:spcPct val="0"/>
              </a:spcAft>
            </a:pPr>
            <a:r>
              <a:rPr lang="en-US" altLang="zh-CN" sz="20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Client</a:t>
            </a:r>
            <a:endParaRPr lang="zh-CN" altLang="en-US" sz="20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1" name="Rounded Rectangle 5"/>
          <p:cNvSpPr/>
          <p:nvPr/>
        </p:nvSpPr>
        <p:spPr>
          <a:xfrm>
            <a:off x="4997500" y="2808504"/>
            <a:ext cx="1313521" cy="420000"/>
          </a:xfrm>
          <a:prstGeom prst="roundRect">
            <a:avLst/>
          </a:prstGeom>
          <a:solidFill>
            <a:srgbClr val="00B050"/>
          </a:solidFill>
          <a:ln w="28575">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fontAlgn="base">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Acceptor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2" name="Rounded Rectangle 6"/>
          <p:cNvSpPr/>
          <p:nvPr/>
        </p:nvSpPr>
        <p:spPr>
          <a:xfrm>
            <a:off x="3537000" y="3673004"/>
            <a:ext cx="1170000" cy="420000"/>
          </a:xfrm>
          <a:prstGeom prst="roundRect">
            <a:avLst/>
          </a:prstGeom>
          <a:solidFill>
            <a:srgbClr val="FFC000"/>
          </a:solidFill>
          <a:ln w="28575">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fontAlgn="base">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Learner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3" name="Rounded Rectangle 7"/>
          <p:cNvSpPr/>
          <p:nvPr/>
        </p:nvSpPr>
        <p:spPr>
          <a:xfrm>
            <a:off x="2677314" y="2232004"/>
            <a:ext cx="1260000" cy="420001"/>
          </a:xfrm>
          <a:prstGeom prst="roundRect">
            <a:avLst/>
          </a:prstGeom>
          <a:solidFill>
            <a:srgbClr val="FF0066"/>
          </a:solidFill>
          <a:ln w="28575">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bIns="0" rtlCol="0" anchor="ctr"/>
          <a:lstStyle/>
          <a:p>
            <a:pPr algn="ctr" fontAlgn="base">
              <a:lnSpc>
                <a:spcPct val="80000"/>
              </a:lnSpc>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Proposer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4" name="Rounded Rectangle 8"/>
          <p:cNvSpPr/>
          <p:nvPr/>
        </p:nvSpPr>
        <p:spPr>
          <a:xfrm>
            <a:off x="2804314" y="2359004"/>
            <a:ext cx="1260000" cy="420001"/>
          </a:xfrm>
          <a:prstGeom prst="roundRect">
            <a:avLst/>
          </a:prstGeom>
          <a:solidFill>
            <a:srgbClr val="FF0066"/>
          </a:solidFill>
          <a:ln w="28575">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bIns="0" rtlCol="0" anchor="ctr"/>
          <a:lstStyle/>
          <a:p>
            <a:pPr algn="ctr" fontAlgn="base">
              <a:lnSpc>
                <a:spcPct val="80000"/>
              </a:lnSpc>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Proposer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5" name="Rounded Rectangle 9"/>
          <p:cNvSpPr/>
          <p:nvPr/>
        </p:nvSpPr>
        <p:spPr>
          <a:xfrm>
            <a:off x="2931314" y="2486004"/>
            <a:ext cx="1260000" cy="420001"/>
          </a:xfrm>
          <a:prstGeom prst="roundRect">
            <a:avLst/>
          </a:prstGeom>
          <a:solidFill>
            <a:srgbClr val="FF0066"/>
          </a:solidFill>
          <a:ln w="28575">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bIns="0" rtlCol="0" anchor="ctr"/>
          <a:lstStyle/>
          <a:p>
            <a:pPr algn="ctr" fontAlgn="base">
              <a:lnSpc>
                <a:spcPct val="80000"/>
              </a:lnSpc>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Proposer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6" name="Rounded Rectangle 10"/>
          <p:cNvSpPr/>
          <p:nvPr/>
        </p:nvSpPr>
        <p:spPr>
          <a:xfrm>
            <a:off x="5124500" y="2935504"/>
            <a:ext cx="1313521" cy="420000"/>
          </a:xfrm>
          <a:prstGeom prst="roundRect">
            <a:avLst/>
          </a:prstGeom>
          <a:solidFill>
            <a:srgbClr val="00B050"/>
          </a:solidFill>
          <a:ln w="28575">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fontAlgn="base">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Acceptor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7" name="Rounded Rectangle 11"/>
          <p:cNvSpPr/>
          <p:nvPr/>
        </p:nvSpPr>
        <p:spPr>
          <a:xfrm>
            <a:off x="5251500" y="3062504"/>
            <a:ext cx="1313521" cy="420000"/>
          </a:xfrm>
          <a:prstGeom prst="roundRect">
            <a:avLst/>
          </a:prstGeom>
          <a:solidFill>
            <a:srgbClr val="00B050"/>
          </a:solidFill>
          <a:ln w="28575">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fontAlgn="base">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Acceptor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8" name="Rounded Rectangle 12"/>
          <p:cNvSpPr/>
          <p:nvPr/>
        </p:nvSpPr>
        <p:spPr>
          <a:xfrm>
            <a:off x="3664000" y="3800004"/>
            <a:ext cx="1170000" cy="420000"/>
          </a:xfrm>
          <a:prstGeom prst="roundRect">
            <a:avLst/>
          </a:prstGeom>
          <a:solidFill>
            <a:srgbClr val="FFC000"/>
          </a:solidFill>
          <a:ln w="28575">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fontAlgn="base">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Learner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9" name="Rounded Rectangle 13"/>
          <p:cNvSpPr/>
          <p:nvPr/>
        </p:nvSpPr>
        <p:spPr>
          <a:xfrm>
            <a:off x="3791000" y="3927004"/>
            <a:ext cx="1170000" cy="420000"/>
          </a:xfrm>
          <a:prstGeom prst="roundRect">
            <a:avLst/>
          </a:prstGeom>
          <a:solidFill>
            <a:srgbClr val="FFC000"/>
          </a:solidFill>
          <a:ln w="28575">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fontAlgn="base">
              <a:spcBef>
                <a:spcPct val="0"/>
              </a:spcBef>
              <a:spcAft>
                <a:spcPct val="0"/>
              </a:spcAft>
            </a:pPr>
            <a:r>
              <a:rPr lang="en-US" altLang="zh-CN"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Learner</a:t>
            </a:r>
            <a:endParaRPr lang="zh-CN" altLang="en-US" sz="2000" b="1" dirty="0">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20" name="Rectangle 17"/>
          <p:cNvSpPr/>
          <p:nvPr/>
        </p:nvSpPr>
        <p:spPr>
          <a:xfrm>
            <a:off x="2486815" y="2022004"/>
            <a:ext cx="4288686" cy="2540000"/>
          </a:xfrm>
          <a:prstGeom prst="rect">
            <a:avLst/>
          </a:prstGeom>
          <a:no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prstClr val="white"/>
              </a:solidFill>
            </a:endParaRPr>
          </a:p>
        </p:txBody>
      </p:sp>
      <p:sp>
        <p:nvSpPr>
          <p:cNvPr id="21" name="Rectangle 19"/>
          <p:cNvSpPr/>
          <p:nvPr/>
        </p:nvSpPr>
        <p:spPr>
          <a:xfrm>
            <a:off x="1714500" y="4701641"/>
            <a:ext cx="5070000" cy="67613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fontAlgn="base">
              <a:spcBef>
                <a:spcPct val="0"/>
              </a:spcBef>
              <a:spcAft>
                <a:spcPct val="0"/>
              </a:spcAft>
            </a:pPr>
            <a:r>
              <a:rPr lang="en-US" altLang="zh-CN" sz="2000" dirty="0">
                <a:solidFill>
                  <a:prstClr val="black"/>
                </a:solidFill>
                <a:effectLst>
                  <a:outerShdw blurRad="38100" dist="38100" dir="2700000" algn="tl">
                    <a:srgbClr val="000000">
                      <a:alpha val="43137"/>
                    </a:srgbClr>
                  </a:outerShdw>
                </a:effectLst>
                <a:latin typeface="Eras Medium ITC" pitchFamily="34" charset="0"/>
                <a:ea typeface="ＭＳ Ｐゴシック" charset="-128"/>
              </a:rPr>
              <a:t>Paxos</a:t>
            </a:r>
            <a:r>
              <a:rPr lang="en-US" altLang="zh-CN" sz="2000" dirty="0">
                <a:solidFill>
                  <a:prstClr val="black"/>
                </a:solidFill>
                <a:latin typeface="Eras Medium ITC" pitchFamily="34" charset="0"/>
                <a:ea typeface="ＭＳ Ｐゴシック" charset="-128"/>
              </a:rPr>
              <a:t>: one machine may serve several roles</a:t>
            </a:r>
          </a:p>
        </p:txBody>
      </p:sp>
      <p:sp>
        <p:nvSpPr>
          <p:cNvPr id="22" name="Rectangle 20"/>
          <p:cNvSpPr/>
          <p:nvPr/>
        </p:nvSpPr>
        <p:spPr>
          <a:xfrm>
            <a:off x="3627710" y="1840159"/>
            <a:ext cx="4440000" cy="748310"/>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marL="223564" indent="-223564" fontAlgn="base">
              <a:spcBef>
                <a:spcPct val="0"/>
              </a:spcBef>
              <a:spcAft>
                <a:spcPct val="0"/>
              </a:spcAft>
            </a:pPr>
            <a:r>
              <a:rPr lang="en-US" altLang="zh-CN" sz="2333" dirty="0">
                <a:solidFill>
                  <a:prstClr val="black"/>
                </a:solidFill>
                <a:effectLst>
                  <a:outerShdw blurRad="38100" dist="38100" dir="2700000" algn="tl">
                    <a:srgbClr val="000000">
                      <a:alpha val="43137"/>
                    </a:srgbClr>
                  </a:outerShdw>
                </a:effectLst>
                <a:latin typeface="Eras Medium ITC" pitchFamily="34" charset="0"/>
                <a:ea typeface="ＭＳ Ｐゴシック" charset="-128"/>
              </a:rPr>
              <a:t>Goal</a:t>
            </a:r>
            <a:r>
              <a:rPr lang="en-US" altLang="zh-CN" sz="2000" dirty="0">
                <a:solidFill>
                  <a:prstClr val="black"/>
                </a:solidFill>
                <a:latin typeface="Eras Medium ITC" pitchFamily="34" charset="0"/>
                <a:ea typeface="ＭＳ Ｐゴシック" charset="-128"/>
              </a:rPr>
              <a:t>: have all acceptors </a:t>
            </a:r>
            <a:r>
              <a:rPr lang="en-US" altLang="zh-CN" sz="2333" dirty="0">
                <a:solidFill>
                  <a:prstClr val="black"/>
                </a:solidFill>
                <a:effectLst>
                  <a:outerShdw blurRad="38100" dist="38100" dir="2700000" algn="tl">
                    <a:srgbClr val="000000">
                      <a:alpha val="43137"/>
                    </a:srgbClr>
                  </a:outerShdw>
                </a:effectLst>
                <a:latin typeface="Eras Medium ITC" pitchFamily="34" charset="0"/>
                <a:ea typeface="ＭＳ Ｐゴシック" charset="-128"/>
              </a:rPr>
              <a:t>agree</a:t>
            </a:r>
            <a:r>
              <a:rPr lang="en-US" altLang="zh-CN" sz="2333" dirty="0">
                <a:solidFill>
                  <a:prstClr val="black"/>
                </a:solidFill>
                <a:latin typeface="Eras Medium ITC" pitchFamily="34" charset="0"/>
                <a:ea typeface="ＭＳ Ｐゴシック" charset="-128"/>
              </a:rPr>
              <a:t> </a:t>
            </a:r>
            <a:r>
              <a:rPr lang="en-US" altLang="zh-CN" sz="2000" dirty="0">
                <a:solidFill>
                  <a:prstClr val="black"/>
                </a:solidFill>
                <a:latin typeface="Eras Medium ITC" pitchFamily="34" charset="0"/>
                <a:ea typeface="ＭＳ Ｐゴシック" charset="-128"/>
              </a:rPr>
              <a:t>to a value </a:t>
            </a:r>
            <a:r>
              <a:rPr lang="en-US" altLang="zh-CN" sz="2000" b="1" dirty="0">
                <a:solidFill>
                  <a:prstClr val="black"/>
                </a:solidFill>
                <a:effectLst>
                  <a:outerShdw blurRad="38100" dist="38100" dir="2700000" algn="tl">
                    <a:srgbClr val="000000">
                      <a:alpha val="43137"/>
                    </a:srgbClr>
                  </a:outerShdw>
                </a:effectLst>
                <a:latin typeface="Eras Medium ITC" pitchFamily="34" charset="0"/>
                <a:ea typeface="ＭＳ Ｐゴシック" charset="-128"/>
              </a:rPr>
              <a:t>V</a:t>
            </a:r>
            <a:r>
              <a:rPr lang="en-US" altLang="zh-CN" sz="2000" dirty="0">
                <a:solidFill>
                  <a:prstClr val="black"/>
                </a:solidFill>
                <a:latin typeface="Eras Medium ITC" pitchFamily="34" charset="0"/>
                <a:ea typeface="ＭＳ Ｐゴシック" charset="-128"/>
              </a:rPr>
              <a:t> associated with a </a:t>
            </a:r>
            <a:r>
              <a:rPr lang="en-US" altLang="zh-CN" sz="2333" dirty="0">
                <a:solidFill>
                  <a:prstClr val="black"/>
                </a:solidFill>
                <a:effectLst>
                  <a:outerShdw blurRad="38100" dist="38100" dir="2700000" algn="tl">
                    <a:srgbClr val="000000">
                      <a:alpha val="43137"/>
                    </a:srgbClr>
                  </a:outerShdw>
                </a:effectLst>
                <a:latin typeface="Eras Medium ITC" pitchFamily="34" charset="0"/>
                <a:ea typeface="ＭＳ Ｐゴシック" charset="-128"/>
              </a:rPr>
              <a:t>proposal</a:t>
            </a:r>
            <a:endParaRPr lang="en-US" altLang="zh-CN" sz="2000" dirty="0">
              <a:solidFill>
                <a:prstClr val="black"/>
              </a:solidFill>
              <a:effectLst>
                <a:outerShdw blurRad="38100" dist="38100" dir="2700000" algn="tl">
                  <a:srgbClr val="000000">
                    <a:alpha val="43137"/>
                  </a:srgbClr>
                </a:outerShdw>
              </a:effectLst>
              <a:latin typeface="Eras Medium ITC" pitchFamily="34" charset="0"/>
              <a:ea typeface="ＭＳ Ｐゴシック" charset="-128"/>
            </a:endParaRPr>
          </a:p>
        </p:txBody>
      </p:sp>
      <p:sp>
        <p:nvSpPr>
          <p:cNvPr id="23" name="Rectangle 21"/>
          <p:cNvSpPr/>
          <p:nvPr/>
        </p:nvSpPr>
        <p:spPr>
          <a:xfrm>
            <a:off x="2521939" y="3228504"/>
            <a:ext cx="898003" cy="338554"/>
          </a:xfrm>
          <a:prstGeom prst="rect">
            <a:avLst/>
          </a:prstGeom>
        </p:spPr>
        <p:txBody>
          <a:bodyPr wrap="none">
            <a:spAutoFit/>
          </a:bodyPr>
          <a:lstStyle/>
          <a:p>
            <a:pPr algn="ctr" fontAlgn="base">
              <a:lnSpc>
                <a:spcPct val="80000"/>
              </a:lnSpc>
              <a:spcBef>
                <a:spcPct val="0"/>
              </a:spcBef>
              <a:spcAft>
                <a:spcPct val="0"/>
              </a:spcAft>
            </a:pPr>
            <a:r>
              <a:rPr lang="en-US" altLang="zh-CN" sz="20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leader</a:t>
            </a:r>
            <a:endParaRPr lang="zh-CN" altLang="en-US" sz="2000" dirty="0">
              <a:solidFill>
                <a:prstClr val="black"/>
              </a:solidFill>
              <a:effectLst>
                <a:outerShdw blurRad="38100" dist="38100" dir="2700000" algn="tl">
                  <a:srgbClr val="000000">
                    <a:alpha val="43137"/>
                  </a:srgbClr>
                </a:outerShdw>
              </a:effectLst>
              <a:latin typeface="Eras Medium ITC" pitchFamily="34" charset="0"/>
              <a:ea typeface="ＭＳ Ｐゴシック" charset="-128"/>
            </a:endParaRPr>
          </a:p>
        </p:txBody>
      </p:sp>
      <p:cxnSp>
        <p:nvCxnSpPr>
          <p:cNvPr id="24" name="Straight Arrow Connector 22"/>
          <p:cNvCxnSpPr/>
          <p:nvPr/>
        </p:nvCxnSpPr>
        <p:spPr>
          <a:xfrm flipV="1">
            <a:off x="3048000" y="2958504"/>
            <a:ext cx="0" cy="270000"/>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3"/>
          <p:cNvSpPr/>
          <p:nvPr/>
        </p:nvSpPr>
        <p:spPr>
          <a:xfrm>
            <a:off x="5328812" y="3790544"/>
            <a:ext cx="1053494" cy="338554"/>
          </a:xfrm>
          <a:prstGeom prst="rect">
            <a:avLst/>
          </a:prstGeom>
        </p:spPr>
        <p:txBody>
          <a:bodyPr wrap="none">
            <a:spAutoFit/>
          </a:bodyPr>
          <a:lstStyle/>
          <a:p>
            <a:pPr algn="ctr" fontAlgn="base">
              <a:lnSpc>
                <a:spcPct val="80000"/>
              </a:lnSpc>
              <a:spcBef>
                <a:spcPct val="0"/>
              </a:spcBef>
              <a:spcAft>
                <a:spcPct val="0"/>
              </a:spcAft>
            </a:pPr>
            <a:r>
              <a:rPr lang="en-US" altLang="zh-CN" sz="2000" dirty="0">
                <a:solidFill>
                  <a:prstClr val="black"/>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quorum</a:t>
            </a:r>
            <a:endParaRPr lang="zh-CN" altLang="en-US" sz="2000" dirty="0">
              <a:solidFill>
                <a:prstClr val="black"/>
              </a:solidFill>
              <a:effectLst>
                <a:outerShdw blurRad="38100" dist="38100" dir="2700000" algn="tl">
                  <a:srgbClr val="000000">
                    <a:alpha val="43137"/>
                  </a:srgbClr>
                </a:outerShdw>
              </a:effectLst>
              <a:latin typeface="Eras Medium ITC" pitchFamily="34" charset="0"/>
              <a:ea typeface="ＭＳ Ｐゴシック" charset="-128"/>
            </a:endParaRPr>
          </a:p>
        </p:txBody>
      </p:sp>
      <p:cxnSp>
        <p:nvCxnSpPr>
          <p:cNvPr id="26" name="Straight Arrow Connector 24"/>
          <p:cNvCxnSpPr/>
          <p:nvPr/>
        </p:nvCxnSpPr>
        <p:spPr>
          <a:xfrm flipV="1">
            <a:off x="5932618" y="3520544"/>
            <a:ext cx="0" cy="270000"/>
          </a:xfrm>
          <a:prstGeom prst="straightConnector1">
            <a:avLst/>
          </a:prstGeom>
          <a:ln w="31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206A32B9-E53F-4A48-A594-780D3D7B3C43}"/>
              </a:ext>
            </a:extLst>
          </p:cNvPr>
          <p:cNvSpPr txBox="1"/>
          <p:nvPr/>
        </p:nvSpPr>
        <p:spPr>
          <a:xfrm>
            <a:off x="6967283" y="2625431"/>
            <a:ext cx="1565157" cy="400110"/>
          </a:xfrm>
          <a:prstGeom prst="rect">
            <a:avLst/>
          </a:prstGeom>
          <a:noFill/>
        </p:spPr>
        <p:txBody>
          <a:bodyPr wrap="square" rtlCol="0">
            <a:spAutoFit/>
          </a:bodyPr>
          <a:lstStyle/>
          <a:p>
            <a:pPr algn="ctr"/>
            <a:r>
              <a:rPr lang="en-US" altLang="zh-CN" sz="2000" dirty="0">
                <a:solidFill>
                  <a:prstClr val="black"/>
                </a:solidFill>
                <a:highlight>
                  <a:srgbClr val="FFFF00"/>
                </a:highlight>
                <a:latin typeface="Eras Medium ITC" pitchFamily="34" charset="0"/>
                <a:ea typeface="ＭＳ Ｐゴシック" charset="-128"/>
              </a:rPr>
              <a:t>E.g.,</a:t>
            </a:r>
            <a:r>
              <a:rPr lang="zh-CN" altLang="en-US" sz="2000" dirty="0">
                <a:solidFill>
                  <a:prstClr val="black"/>
                </a:solidFill>
                <a:highlight>
                  <a:srgbClr val="FFFF00"/>
                </a:highlight>
                <a:latin typeface="Eras Medium ITC" pitchFamily="34" charset="0"/>
                <a:ea typeface="ＭＳ Ｐゴシック" charset="-128"/>
              </a:rPr>
              <a:t> </a:t>
            </a:r>
            <a:r>
              <a:rPr lang="en-US" altLang="zh-CN" sz="2000" dirty="0">
                <a:solidFill>
                  <a:prstClr val="black"/>
                </a:solidFill>
                <a:highlight>
                  <a:srgbClr val="FFFF00"/>
                </a:highlight>
                <a:latin typeface="Eras Medium ITC" pitchFamily="34" charset="0"/>
                <a:ea typeface="ＭＳ Ｐゴシック" charset="-128"/>
              </a:rPr>
              <a:t>a</a:t>
            </a:r>
            <a:r>
              <a:rPr lang="zh-CN" altLang="en-US" sz="2000" dirty="0">
                <a:solidFill>
                  <a:prstClr val="black"/>
                </a:solidFill>
                <a:highlight>
                  <a:srgbClr val="FFFF00"/>
                </a:highlight>
                <a:latin typeface="Eras Medium ITC" pitchFamily="34" charset="0"/>
                <a:ea typeface="ＭＳ Ｐゴシック" charset="-128"/>
              </a:rPr>
              <a:t> </a:t>
            </a:r>
            <a:r>
              <a:rPr lang="en-US" altLang="zh-CN" sz="2000" dirty="0">
                <a:solidFill>
                  <a:prstClr val="black"/>
                </a:solidFill>
                <a:highlight>
                  <a:srgbClr val="FFFF00"/>
                </a:highlight>
                <a:latin typeface="Eras Medium ITC" pitchFamily="34" charset="0"/>
                <a:ea typeface="ＭＳ Ｐゴシック" charset="-128"/>
              </a:rPr>
              <a:t>view</a:t>
            </a:r>
            <a:endParaRPr lang="zh-CN" altLang="en-US" sz="2000" dirty="0">
              <a:solidFill>
                <a:prstClr val="black"/>
              </a:solidFill>
              <a:highlight>
                <a:srgbClr val="FFFF00"/>
              </a:highlight>
              <a:latin typeface="Eras Medium ITC" pitchFamily="34" charset="0"/>
              <a:ea typeface="ＭＳ Ｐゴシック" charset="-128"/>
            </a:endParaRPr>
          </a:p>
        </p:txBody>
      </p:sp>
    </p:spTree>
    <p:extLst>
      <p:ext uri="{BB962C8B-B14F-4D97-AF65-F5344CB8AC3E}">
        <p14:creationId xmlns:p14="http://schemas.microsoft.com/office/powerpoint/2010/main" val="63703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Paxos</a:t>
            </a:r>
            <a:r>
              <a:rPr lang="en-US" altLang="zh-CN" dirty="0"/>
              <a:t> Summary</a:t>
            </a:r>
            <a:endParaRPr lang="zh-CN" altLang="en-US" dirty="0"/>
          </a:p>
        </p:txBody>
      </p:sp>
      <p:sp>
        <p:nvSpPr>
          <p:cNvPr id="4" name="内容占位符 2"/>
          <p:cNvSpPr>
            <a:spLocks noGrp="1"/>
          </p:cNvSpPr>
          <p:nvPr>
            <p:ph idx="1"/>
          </p:nvPr>
        </p:nvSpPr>
        <p:spPr>
          <a:xfrm>
            <a:off x="457200" y="1206500"/>
            <a:ext cx="8579296" cy="4171280"/>
          </a:xfrm>
        </p:spPr>
        <p:txBody>
          <a:bodyPr>
            <a:normAutofit/>
          </a:bodyPr>
          <a:lstStyle/>
          <a:p>
            <a:pPr marL="367756" indent="-320133">
              <a:buClr>
                <a:srgbClr val="FF0066"/>
              </a:buClr>
              <a:buNone/>
            </a:pPr>
            <a:r>
              <a:rPr lang="en-US" altLang="zh-CN" dirty="0">
                <a:solidFill>
                  <a:prstClr val="black"/>
                </a:solidFill>
                <a:latin typeface="Verdana" pitchFamily="34" charset="0"/>
                <a:ea typeface="Verdana" pitchFamily="34" charset="0"/>
                <a:cs typeface="Verdana" pitchFamily="34" charset="0"/>
              </a:rPr>
              <a:t>To make a </a:t>
            </a:r>
            <a:r>
              <a:rPr lang="en-US" altLang="zh-CN" sz="2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change</a:t>
            </a:r>
            <a:r>
              <a:rPr lang="en-US" altLang="zh-CN" sz="2667" dirty="0">
                <a:solidFill>
                  <a:prstClr val="black"/>
                </a:solidFill>
                <a:latin typeface="Verdana" pitchFamily="34" charset="0"/>
                <a:ea typeface="Verdana" pitchFamily="34" charset="0"/>
                <a:cs typeface="Verdana" pitchFamily="34" charset="0"/>
              </a:rPr>
              <a:t> </a:t>
            </a:r>
            <a:r>
              <a:rPr lang="en-US" altLang="zh-CN" dirty="0">
                <a:solidFill>
                  <a:prstClr val="black"/>
                </a:solidFill>
                <a:latin typeface="Verdana" pitchFamily="34" charset="0"/>
                <a:ea typeface="Verdana" pitchFamily="34" charset="0"/>
                <a:cs typeface="Verdana" pitchFamily="34" charset="0"/>
              </a:rPr>
              <a:t>to the system</a:t>
            </a:r>
          </a:p>
          <a:p>
            <a:pPr marL="748741" lvl="2" indent="-380985" fontAlgn="base">
              <a:spcAft>
                <a:spcPct val="0"/>
              </a:spcAft>
              <a:buClr>
                <a:srgbClr val="FF0066"/>
              </a:buClr>
              <a:buFont typeface="+mj-lt"/>
              <a:buAutoNum type="arabicPeriod"/>
            </a:pPr>
            <a:r>
              <a:rPr lang="en-US" altLang="zh-TW" sz="2000" dirty="0">
                <a:solidFill>
                  <a:prstClr val="black"/>
                </a:solidFill>
                <a:latin typeface="Verdana" pitchFamily="34" charset="0"/>
                <a:ea typeface="Verdana" pitchFamily="34" charset="0"/>
                <a:cs typeface="Verdana" pitchFamily="34" charset="0"/>
              </a:rPr>
              <a:t>Tell the </a:t>
            </a:r>
            <a:r>
              <a:rPr lang="en-US" altLang="zh-TW" sz="2000" b="1"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proposer</a:t>
            </a:r>
            <a:r>
              <a:rPr lang="en-US" altLang="zh-TW" sz="2000" dirty="0">
                <a:solidFill>
                  <a:prstClr val="black"/>
                </a:solidFill>
                <a:latin typeface="Verdana" pitchFamily="34" charset="0"/>
                <a:ea typeface="Verdana" pitchFamily="34" charset="0"/>
                <a:cs typeface="Verdana" pitchFamily="34" charset="0"/>
              </a:rPr>
              <a:t>(</a:t>
            </a:r>
            <a:r>
              <a:rPr lang="en-US" altLang="zh-TW" sz="2000" b="1"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leader</a:t>
            </a:r>
            <a:r>
              <a:rPr lang="en-US" altLang="zh-TW" sz="2000" dirty="0">
                <a:solidFill>
                  <a:prstClr val="black"/>
                </a:solidFill>
                <a:latin typeface="Verdana" pitchFamily="34" charset="0"/>
                <a:ea typeface="Verdana" pitchFamily="34" charset="0"/>
                <a:cs typeface="Verdana" pitchFamily="34" charset="0"/>
              </a:rPr>
              <a:t>) the </a:t>
            </a:r>
            <a:r>
              <a:rPr lang="en-US" altLang="zh-TW" sz="2000" dirty="0">
                <a:solidFill>
                  <a:srgbClr val="FF0066"/>
                </a:solidFill>
                <a:latin typeface="Verdana" pitchFamily="34" charset="0"/>
                <a:ea typeface="Verdana" pitchFamily="34" charset="0"/>
                <a:cs typeface="Verdana" pitchFamily="34" charset="0"/>
              </a:rPr>
              <a:t>event</a:t>
            </a:r>
          </a:p>
          <a:p>
            <a:pPr marL="367756" lvl="2" indent="0" fontAlgn="base">
              <a:spcAft>
                <a:spcPct val="0"/>
              </a:spcAft>
              <a:buClr>
                <a:srgbClr val="FF0066"/>
              </a:buClr>
              <a:buNone/>
            </a:pPr>
            <a:r>
              <a:rPr lang="en-US" altLang="zh-TW" sz="2000" dirty="0">
                <a:solidFill>
                  <a:prstClr val="black"/>
                </a:solidFill>
                <a:latin typeface="Verdana" pitchFamily="34" charset="0"/>
                <a:ea typeface="Verdana" pitchFamily="34" charset="0"/>
                <a:cs typeface="Verdana" pitchFamily="34" charset="0"/>
              </a:rPr>
              <a:t>	</a:t>
            </a:r>
            <a:r>
              <a:rPr lang="en-US" altLang="zh-TW" dirty="0">
                <a:solidFill>
                  <a:prstClr val="black"/>
                </a:solidFill>
                <a:latin typeface="Verdana" pitchFamily="34" charset="0"/>
                <a:ea typeface="Verdana" pitchFamily="34" charset="0"/>
                <a:cs typeface="Verdana" pitchFamily="34" charset="0"/>
              </a:rPr>
              <a:t>(NOTE: these requests may occur </a:t>
            </a:r>
            <a:r>
              <a:rPr lang="en-US" altLang="zh-TW"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concurrently</a:t>
            </a:r>
            <a:r>
              <a:rPr lang="en-US" altLang="zh-TW" dirty="0">
                <a:solidFill>
                  <a:prstClr val="black"/>
                </a:solidFill>
                <a:latin typeface="Verdana" pitchFamily="34" charset="0"/>
                <a:ea typeface="Verdana" pitchFamily="34" charset="0"/>
                <a:cs typeface="Verdana" pitchFamily="34" charset="0"/>
              </a:rPr>
              <a:t>)</a:t>
            </a:r>
            <a:endParaRPr lang="en-US" altLang="zh-TW" sz="2000" dirty="0">
              <a:solidFill>
                <a:prstClr val="black"/>
              </a:solidFill>
              <a:latin typeface="Verdana" pitchFamily="34" charset="0"/>
              <a:ea typeface="Verdana" pitchFamily="34" charset="0"/>
              <a:cs typeface="Verdana" pitchFamily="34" charset="0"/>
            </a:endParaRPr>
          </a:p>
          <a:p>
            <a:pPr marL="367756" lvl="2" indent="0" fontAlgn="base">
              <a:spcAft>
                <a:spcPct val="0"/>
              </a:spcAft>
              <a:buClr>
                <a:srgbClr val="FF0066"/>
              </a:buClr>
              <a:buNone/>
            </a:pPr>
            <a:r>
              <a:rPr lang="en-US" altLang="zh-TW" sz="667" dirty="0">
                <a:solidFill>
                  <a:prstClr val="black"/>
                </a:solidFill>
                <a:latin typeface="Verdana" pitchFamily="34" charset="0"/>
                <a:ea typeface="Verdana" pitchFamily="34" charset="0"/>
                <a:cs typeface="Verdana" pitchFamily="34" charset="0"/>
              </a:rPr>
              <a:t>	</a:t>
            </a:r>
          </a:p>
          <a:p>
            <a:pPr marL="748741" lvl="2" indent="-380985" fontAlgn="base">
              <a:spcAft>
                <a:spcPct val="0"/>
              </a:spcAft>
              <a:buClr>
                <a:srgbClr val="FF0066"/>
              </a:buClr>
              <a:buFont typeface="+mj-lt"/>
              <a:buAutoNum type="arabicPeriod" startAt="2"/>
            </a:pPr>
            <a:r>
              <a:rPr lang="en-US" altLang="zh-TW" sz="2000" dirty="0">
                <a:solidFill>
                  <a:prstClr val="black"/>
                </a:solidFill>
                <a:latin typeface="Verdana" pitchFamily="34" charset="0"/>
                <a:ea typeface="Verdana" pitchFamily="34" charset="0"/>
                <a:cs typeface="Verdana" pitchFamily="34" charset="0"/>
              </a:rPr>
              <a:t>The </a:t>
            </a:r>
            <a:r>
              <a:rPr lang="en-US" altLang="zh-TW" sz="2000" b="1"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leader</a:t>
            </a:r>
            <a:r>
              <a:rPr lang="en-US" altLang="zh-TW" sz="2000" dirty="0">
                <a:solidFill>
                  <a:prstClr val="black"/>
                </a:solidFill>
                <a:latin typeface="Verdana" pitchFamily="34" charset="0"/>
                <a:ea typeface="Verdana" pitchFamily="34" charset="0"/>
                <a:cs typeface="Verdana" pitchFamily="34" charset="0"/>
              </a:rPr>
              <a:t> picks its next highest ID and asks proposal to all the </a:t>
            </a:r>
            <a:r>
              <a:rPr lang="en-US" altLang="zh-TW" sz="2000" b="1"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acceptors</a:t>
            </a:r>
            <a:r>
              <a:rPr lang="en-US" altLang="zh-TW" sz="2000" dirty="0">
                <a:solidFill>
                  <a:prstClr val="black"/>
                </a:solidFill>
                <a:latin typeface="Verdana" pitchFamily="34" charset="0"/>
                <a:ea typeface="Verdana" pitchFamily="34" charset="0"/>
                <a:cs typeface="Verdana" pitchFamily="34" charset="0"/>
              </a:rPr>
              <a:t> with that ID</a:t>
            </a:r>
          </a:p>
          <a:p>
            <a:pPr marL="748741" lvl="2" indent="-380985" fontAlgn="base">
              <a:spcAft>
                <a:spcPct val="0"/>
              </a:spcAft>
              <a:buClr>
                <a:srgbClr val="FF0066"/>
              </a:buClr>
              <a:buFont typeface="Verdana" pitchFamily="34" charset="0"/>
              <a:buChar char="□"/>
            </a:pPr>
            <a:endParaRPr lang="en-US" altLang="zh-TW" sz="667" dirty="0">
              <a:solidFill>
                <a:prstClr val="black"/>
              </a:solidFill>
              <a:latin typeface="Verdana" pitchFamily="34" charset="0"/>
              <a:ea typeface="Verdana" pitchFamily="34" charset="0"/>
              <a:cs typeface="Verdana" pitchFamily="34" charset="0"/>
            </a:endParaRPr>
          </a:p>
          <a:p>
            <a:pPr marL="748741" lvl="2" indent="-380985" fontAlgn="base">
              <a:spcAft>
                <a:spcPct val="0"/>
              </a:spcAft>
              <a:buClr>
                <a:srgbClr val="FF0066"/>
              </a:buClr>
              <a:buFont typeface="+mj-lt"/>
              <a:buAutoNum type="arabicPeriod" startAt="3"/>
            </a:pPr>
            <a:r>
              <a:rPr lang="en-US" altLang="zh-TW" sz="2000" dirty="0">
                <a:solidFill>
                  <a:prstClr val="black"/>
                </a:solidFill>
                <a:latin typeface="Verdana" pitchFamily="34" charset="0"/>
                <a:ea typeface="Verdana" pitchFamily="34" charset="0"/>
                <a:cs typeface="Verdana" pitchFamily="34" charset="0"/>
              </a:rPr>
              <a:t>When the majority of </a:t>
            </a:r>
            <a:r>
              <a:rPr lang="en-US" altLang="zh-TW" sz="2000" b="1"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acceptors</a:t>
            </a:r>
            <a:r>
              <a:rPr lang="en-US" altLang="zh-TW" sz="2000" dirty="0">
                <a:solidFill>
                  <a:prstClr val="black"/>
                </a:solidFill>
                <a:latin typeface="Verdana" pitchFamily="34" charset="0"/>
                <a:ea typeface="Verdana" pitchFamily="34" charset="0"/>
                <a:cs typeface="Verdana" pitchFamily="34" charset="0"/>
              </a:rPr>
              <a:t> accept the </a:t>
            </a:r>
            <a:r>
              <a:rPr lang="en-US" altLang="zh-TW" sz="2000" dirty="0">
                <a:latin typeface="Verdana" pitchFamily="34" charset="0"/>
                <a:ea typeface="Verdana" pitchFamily="34" charset="0"/>
                <a:cs typeface="Verdana" pitchFamily="34" charset="0"/>
              </a:rPr>
              <a:t>proposal</a:t>
            </a:r>
            <a:r>
              <a:rPr lang="en-US" altLang="zh-TW" sz="2000" dirty="0">
                <a:solidFill>
                  <a:prstClr val="black"/>
                </a:solidFill>
                <a:latin typeface="Verdana" pitchFamily="34" charset="0"/>
                <a:ea typeface="Verdana" pitchFamily="34" charset="0"/>
                <a:cs typeface="Verdana" pitchFamily="34" charset="0"/>
              </a:rPr>
              <a:t>, accepted </a:t>
            </a:r>
            <a:r>
              <a:rPr lang="en-US" altLang="zh-TW" sz="2000" dirty="0">
                <a:solidFill>
                  <a:srgbClr val="FF0066"/>
                </a:solidFill>
                <a:latin typeface="Verdana" pitchFamily="34" charset="0"/>
                <a:ea typeface="Verdana" pitchFamily="34" charset="0"/>
                <a:cs typeface="Verdana" pitchFamily="34" charset="0"/>
              </a:rPr>
              <a:t>event</a:t>
            </a:r>
            <a:r>
              <a:rPr lang="en-US" altLang="zh-TW" sz="2000" dirty="0">
                <a:solidFill>
                  <a:prstClr val="black"/>
                </a:solidFill>
                <a:latin typeface="Verdana" pitchFamily="34" charset="0"/>
                <a:ea typeface="Verdana" pitchFamily="34" charset="0"/>
                <a:cs typeface="Verdana" pitchFamily="34" charset="0"/>
              </a:rPr>
              <a:t> are sent to </a:t>
            </a:r>
            <a:r>
              <a:rPr lang="en-US" altLang="zh-TW" sz="2000" b="1"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learners</a:t>
            </a:r>
            <a:r>
              <a:rPr lang="en-US" altLang="zh-TW" sz="2000" dirty="0">
                <a:solidFill>
                  <a:prstClr val="black"/>
                </a:solidFill>
                <a:latin typeface="Verdana" pitchFamily="34" charset="0"/>
                <a:ea typeface="Verdana" pitchFamily="34" charset="0"/>
                <a:cs typeface="Verdana" pitchFamily="34" charset="0"/>
              </a:rPr>
              <a:t> </a:t>
            </a:r>
          </a:p>
          <a:p>
            <a:pPr marL="367756" lvl="2" indent="0" fontAlgn="base">
              <a:spcAft>
                <a:spcPct val="0"/>
              </a:spcAft>
              <a:buClr>
                <a:srgbClr val="FF0066"/>
              </a:buClr>
              <a:buNone/>
            </a:pPr>
            <a:endParaRPr lang="en-US" altLang="zh-TW" sz="667" dirty="0">
              <a:solidFill>
                <a:prstClr val="black"/>
              </a:solidFill>
              <a:latin typeface="Verdana" pitchFamily="34" charset="0"/>
              <a:ea typeface="Verdana" pitchFamily="34" charset="0"/>
              <a:cs typeface="Verdana" pitchFamily="34" charset="0"/>
            </a:endParaRPr>
          </a:p>
          <a:p>
            <a:pPr marL="748741" lvl="2" indent="-380985" fontAlgn="base">
              <a:spcAft>
                <a:spcPct val="0"/>
              </a:spcAft>
              <a:buClr>
                <a:srgbClr val="FF0066"/>
              </a:buClr>
              <a:buFont typeface="+mj-lt"/>
              <a:buAutoNum type="arabicPeriod" startAt="4"/>
            </a:pPr>
            <a:r>
              <a:rPr lang="en-US" altLang="zh-TW" sz="2000" dirty="0">
                <a:solidFill>
                  <a:prstClr val="black"/>
                </a:solidFill>
                <a:latin typeface="Verdana" pitchFamily="34" charset="0"/>
                <a:ea typeface="Verdana" pitchFamily="34" charset="0"/>
                <a:cs typeface="Verdana" pitchFamily="34" charset="0"/>
              </a:rPr>
              <a:t>The </a:t>
            </a:r>
            <a:r>
              <a:rPr lang="en-US" altLang="zh-TW" sz="2000" b="1"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learners</a:t>
            </a:r>
            <a:r>
              <a:rPr lang="en-US" altLang="zh-TW" sz="2000" dirty="0">
                <a:solidFill>
                  <a:prstClr val="black"/>
                </a:solidFill>
                <a:latin typeface="Verdana" pitchFamily="34" charset="0"/>
                <a:ea typeface="Verdana" pitchFamily="34" charset="0"/>
                <a:cs typeface="Verdana" pitchFamily="34" charset="0"/>
              </a:rPr>
              <a:t> do event </a:t>
            </a:r>
            <a:r>
              <a:rPr lang="en-US" altLang="zh-TW" dirty="0">
                <a:solidFill>
                  <a:prstClr val="black"/>
                </a:solidFill>
                <a:latin typeface="Verdana" pitchFamily="34" charset="0"/>
                <a:ea typeface="Verdana" pitchFamily="34" charset="0"/>
                <a:cs typeface="Verdana" pitchFamily="34" charset="0"/>
              </a:rPr>
              <a:t>(e.g., update system state)</a:t>
            </a:r>
            <a:endParaRPr lang="en-US" altLang="zh-TW" sz="2000" dirty="0">
              <a:solidFill>
                <a:prstClr val="black"/>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22248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Paxos</a:t>
            </a:r>
            <a:r>
              <a:rPr lang="en-US" altLang="zh-CN" dirty="0"/>
              <a:t> for RSM</a:t>
            </a:r>
            <a:endParaRPr lang="zh-CN" altLang="en-US" dirty="0"/>
          </a:p>
        </p:txBody>
      </p:sp>
      <p:sp>
        <p:nvSpPr>
          <p:cNvPr id="4" name="内容占位符 2"/>
          <p:cNvSpPr>
            <a:spLocks noGrp="1"/>
          </p:cNvSpPr>
          <p:nvPr>
            <p:ph idx="1"/>
          </p:nvPr>
        </p:nvSpPr>
        <p:spPr>
          <a:xfrm>
            <a:off x="107504" y="1165944"/>
            <a:ext cx="8928992" cy="4318000"/>
          </a:xfrm>
        </p:spPr>
        <p:txBody>
          <a:bodyPr>
            <a:normAutofit fontScale="92500" lnSpcReduction="10000"/>
          </a:bodyPr>
          <a:lstStyle/>
          <a:p>
            <a:pPr marL="367756" indent="-320133">
              <a:buClr>
                <a:srgbClr val="FF0066"/>
              </a:buClr>
              <a:buNone/>
            </a:pPr>
            <a:r>
              <a:rPr lang="en-US" altLang="zh-CN" sz="26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Fault-tolerant</a:t>
            </a:r>
            <a:r>
              <a:rPr lang="en-US" altLang="zh-CN" sz="3000" dirty="0">
                <a:solidFill>
                  <a:prstClr val="black"/>
                </a:solidFill>
                <a:latin typeface="Verdana" pitchFamily="34" charset="0"/>
                <a:ea typeface="Verdana" pitchFamily="34" charset="0"/>
                <a:cs typeface="Verdana" pitchFamily="34" charset="0"/>
              </a:rPr>
              <a:t> RSM requires </a:t>
            </a:r>
            <a:r>
              <a:rPr lang="en-US" altLang="zh-CN" sz="30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consistent</a:t>
            </a:r>
            <a:r>
              <a:rPr lang="en-US" altLang="zh-CN" sz="3000" dirty="0">
                <a:solidFill>
                  <a:prstClr val="black"/>
                </a:solidFill>
                <a:latin typeface="Verdana" pitchFamily="34" charset="0"/>
                <a:ea typeface="Verdana" pitchFamily="34" charset="0"/>
                <a:cs typeface="Verdana" pitchFamily="34" charset="0"/>
              </a:rPr>
              <a:t> replica </a:t>
            </a:r>
            <a:r>
              <a:rPr lang="en-US" altLang="zh-CN" sz="26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view</a:t>
            </a:r>
            <a:endParaRPr lang="en-US" altLang="zh-CN" sz="30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marL="748741" lvl="2" indent="-380985" fontAlgn="base">
              <a:spcAft>
                <a:spcPct val="0"/>
              </a:spcAft>
              <a:buClr>
                <a:srgbClr val="FF0066"/>
              </a:buClr>
              <a:buFont typeface="Verdana" pitchFamily="34" charset="0"/>
              <a:buChar char="□"/>
            </a:pPr>
            <a:r>
              <a:rPr lang="en-US" altLang="zh-TW" sz="2000" dirty="0">
                <a:solidFill>
                  <a:prstClr val="black"/>
                </a:solidFill>
                <a:latin typeface="Eras Medium ITC" pitchFamily="34" charset="0"/>
                <a:ea typeface="Verdana" pitchFamily="34" charset="0"/>
                <a:cs typeface="Verdana" pitchFamily="34" charset="0"/>
              </a:rPr>
              <a:t>View: &lt;primary, backups&gt; (e.g., </a:t>
            </a:r>
            <a:r>
              <a:rPr lang="en-US" altLang="zh-TW" sz="2000" dirty="0">
                <a:solidFill>
                  <a:srgbClr val="FF0066"/>
                </a:solidFill>
                <a:latin typeface="Eras Medium ITC" pitchFamily="34" charset="0"/>
                <a:ea typeface="Verdana" pitchFamily="34" charset="0"/>
                <a:cs typeface="Verdana" pitchFamily="34" charset="0"/>
              </a:rPr>
              <a:t>&lt;node1, node2&gt;</a:t>
            </a:r>
            <a:r>
              <a:rPr lang="en-US" altLang="zh-TW" sz="2000" dirty="0">
                <a:solidFill>
                  <a:prstClr val="black"/>
                </a:solidFill>
                <a:latin typeface="Eras Medium ITC" pitchFamily="34" charset="0"/>
                <a:ea typeface="Verdana" pitchFamily="34" charset="0"/>
                <a:cs typeface="Verdana" pitchFamily="34" charset="0"/>
              </a:rPr>
              <a:t>)</a:t>
            </a:r>
            <a:endParaRPr lang="en-US" altLang="zh-TW" sz="1333" dirty="0">
              <a:solidFill>
                <a:prstClr val="black"/>
              </a:solidFill>
              <a:latin typeface="Eras Medium ITC" pitchFamily="34" charset="0"/>
              <a:ea typeface="Verdana" pitchFamily="34" charset="0"/>
              <a:cs typeface="Verdana" pitchFamily="34" charset="0"/>
            </a:endParaRPr>
          </a:p>
          <a:p>
            <a:pPr marL="367756" indent="-320133">
              <a:buClr>
                <a:srgbClr val="FF0066"/>
              </a:buClr>
              <a:buNone/>
            </a:pPr>
            <a:endParaRPr lang="en-US" altLang="zh-CN" sz="667" dirty="0">
              <a:solidFill>
                <a:prstClr val="black"/>
              </a:solidFill>
              <a:latin typeface="Verdana" pitchFamily="34" charset="0"/>
              <a:ea typeface="Verdana" pitchFamily="34" charset="0"/>
              <a:cs typeface="Verdana" pitchFamily="34" charset="0"/>
            </a:endParaRPr>
          </a:p>
          <a:p>
            <a:pPr marL="367756" indent="-320133">
              <a:buClr>
                <a:srgbClr val="FF0066"/>
              </a:buClr>
              <a:buNone/>
            </a:pPr>
            <a:r>
              <a:rPr lang="en-US" altLang="zh-CN" sz="3000" dirty="0">
                <a:solidFill>
                  <a:prstClr val="black"/>
                </a:solidFill>
                <a:latin typeface="Verdana" pitchFamily="34" charset="0"/>
                <a:ea typeface="Verdana" pitchFamily="34" charset="0"/>
                <a:cs typeface="Verdana" pitchFamily="34" charset="0"/>
              </a:rPr>
              <a:t>All </a:t>
            </a:r>
            <a:r>
              <a:rPr lang="en-US" altLang="zh-CN" sz="26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active</a:t>
            </a:r>
            <a:r>
              <a:rPr lang="en-US" altLang="zh-CN" sz="3000" dirty="0">
                <a:solidFill>
                  <a:prstClr val="black"/>
                </a:solidFill>
                <a:latin typeface="Verdana" pitchFamily="34" charset="0"/>
                <a:ea typeface="Verdana" pitchFamily="34" charset="0"/>
                <a:cs typeface="Verdana" pitchFamily="34" charset="0"/>
              </a:rPr>
              <a:t> nodes must agree on the sequence of </a:t>
            </a:r>
            <a:r>
              <a:rPr lang="en-US" altLang="zh-CN" sz="26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view</a:t>
            </a:r>
            <a:r>
              <a:rPr lang="en-US" altLang="zh-CN" sz="2600" dirty="0">
                <a:solidFill>
                  <a:prstClr val="black"/>
                </a:solidFill>
                <a:latin typeface="Verdana" pitchFamily="34" charset="0"/>
                <a:ea typeface="Verdana" pitchFamily="34" charset="0"/>
                <a:cs typeface="Verdana" pitchFamily="34" charset="0"/>
              </a:rPr>
              <a:t> </a:t>
            </a:r>
            <a:r>
              <a:rPr lang="en-US" altLang="zh-CN" sz="3000" dirty="0">
                <a:solidFill>
                  <a:prstClr val="black"/>
                </a:solidFill>
                <a:latin typeface="Verdana" pitchFamily="34" charset="0"/>
                <a:ea typeface="Verdana" pitchFamily="34" charset="0"/>
                <a:cs typeface="Verdana" pitchFamily="34" charset="0"/>
              </a:rPr>
              <a:t>changes </a:t>
            </a:r>
          </a:p>
          <a:p>
            <a:pPr marL="748741" lvl="2" indent="-380985" fontAlgn="base">
              <a:spcAft>
                <a:spcPct val="0"/>
              </a:spcAft>
              <a:buClr>
                <a:srgbClr val="FF0066"/>
              </a:buClr>
              <a:buFont typeface="Verdana" pitchFamily="34" charset="0"/>
              <a:buChar char="□"/>
            </a:pPr>
            <a:r>
              <a:rPr lang="en-US" altLang="zh-TW" sz="2000" dirty="0">
                <a:solidFill>
                  <a:prstClr val="black"/>
                </a:solidFill>
                <a:latin typeface="Eras Medium ITC" pitchFamily="34" charset="0"/>
                <a:ea typeface="Verdana" pitchFamily="34" charset="0"/>
                <a:cs typeface="Verdana" pitchFamily="34" charset="0"/>
              </a:rPr>
              <a:t>&lt;vid-1, primary, backups&gt;, . . .</a:t>
            </a:r>
          </a:p>
          <a:p>
            <a:pPr marL="367756" indent="-320133">
              <a:buClr>
                <a:srgbClr val="FF0066"/>
              </a:buClr>
              <a:buNone/>
            </a:pPr>
            <a:endParaRPr lang="en-US" altLang="zh-CN" sz="667" dirty="0">
              <a:solidFill>
                <a:prstClr val="black"/>
              </a:solidFill>
              <a:latin typeface="Verdana" pitchFamily="34" charset="0"/>
              <a:ea typeface="Verdana" pitchFamily="34" charset="0"/>
              <a:cs typeface="Verdana" pitchFamily="34" charset="0"/>
            </a:endParaRPr>
          </a:p>
          <a:p>
            <a:pPr marL="367756" indent="-320133">
              <a:buClr>
                <a:srgbClr val="FF0066"/>
              </a:buClr>
              <a:buNone/>
            </a:pPr>
            <a:r>
              <a:rPr lang="en-US" altLang="zh-CN" sz="3000" dirty="0">
                <a:solidFill>
                  <a:prstClr val="black"/>
                </a:solidFill>
                <a:latin typeface="Verdana" pitchFamily="34" charset="0"/>
                <a:ea typeface="Verdana" pitchFamily="34" charset="0"/>
                <a:cs typeface="Verdana" pitchFamily="34" charset="0"/>
              </a:rPr>
              <a:t>Use </a:t>
            </a:r>
            <a:r>
              <a:rPr lang="en-US" altLang="zh-CN" sz="30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Paxos</a:t>
            </a:r>
            <a:r>
              <a:rPr lang="en-US" altLang="zh-CN" sz="3000" dirty="0">
                <a:solidFill>
                  <a:prstClr val="black"/>
                </a:solidFill>
                <a:latin typeface="Verdana" pitchFamily="34" charset="0"/>
                <a:ea typeface="Verdana" pitchFamily="34" charset="0"/>
                <a:cs typeface="Verdana" pitchFamily="34" charset="0"/>
              </a:rPr>
              <a:t> to agree on the </a:t>
            </a:r>
            <a:r>
              <a:rPr lang="en-US" altLang="zh-CN" sz="3000" b="1" dirty="0">
                <a:effectLst>
                  <a:outerShdw blurRad="38100" dist="38100" dir="2700000" algn="tl">
                    <a:srgbClr val="000000">
                      <a:alpha val="43137"/>
                    </a:srgbClr>
                  </a:outerShdw>
                </a:effectLst>
                <a:latin typeface="Eras Medium ITC" pitchFamily="34" charset="0"/>
                <a:ea typeface="Verdana" pitchFamily="34" charset="0"/>
                <a:cs typeface="Verdana" pitchFamily="34" charset="0"/>
              </a:rPr>
              <a:t>&lt;primary,</a:t>
            </a:r>
            <a:r>
              <a:rPr lang="zh-CN" altLang="en-US" sz="3000" b="1" dirty="0">
                <a:effectLst>
                  <a:outerShdw blurRad="38100" dist="38100" dir="2700000" algn="tl">
                    <a:srgbClr val="000000">
                      <a:alpha val="43137"/>
                    </a:srgbClr>
                  </a:outerShdw>
                </a:effectLst>
                <a:latin typeface="Eras Medium ITC" pitchFamily="34" charset="0"/>
                <a:ea typeface="Verdana" pitchFamily="34" charset="0"/>
                <a:cs typeface="Verdana" pitchFamily="34" charset="0"/>
              </a:rPr>
              <a:t> </a:t>
            </a:r>
            <a:r>
              <a:rPr lang="en-US" altLang="zh-CN" sz="3000" b="1" dirty="0">
                <a:effectLst>
                  <a:outerShdw blurRad="38100" dist="38100" dir="2700000" algn="tl">
                    <a:srgbClr val="000000">
                      <a:alpha val="43137"/>
                    </a:srgbClr>
                  </a:outerShdw>
                </a:effectLst>
                <a:latin typeface="Eras Medium ITC" pitchFamily="34" charset="0"/>
                <a:ea typeface="Verdana" pitchFamily="34" charset="0"/>
                <a:cs typeface="Verdana" pitchFamily="34" charset="0"/>
              </a:rPr>
              <a:t>backups&gt;</a:t>
            </a:r>
            <a:endParaRPr lang="en-US" altLang="zh-CN" sz="3000" b="1" dirty="0">
              <a:solidFill>
                <a:prstClr val="black"/>
              </a:solidFill>
              <a:latin typeface="Eras Medium ITC" pitchFamily="34" charset="0"/>
              <a:ea typeface="Verdana" pitchFamily="34" charset="0"/>
              <a:cs typeface="Verdana" pitchFamily="34" charset="0"/>
            </a:endParaRPr>
          </a:p>
          <a:p>
            <a:pPr marL="748741" lvl="2" indent="-380985" fontAlgn="base">
              <a:spcAft>
                <a:spcPct val="0"/>
              </a:spcAft>
              <a:buClr>
                <a:srgbClr val="FF0066"/>
              </a:buClr>
              <a:buFont typeface="Verdana" pitchFamily="34" charset="0"/>
              <a:buChar char="□"/>
            </a:pPr>
            <a:r>
              <a:rPr lang="en-US" altLang="zh-TW" sz="2000" dirty="0">
                <a:solidFill>
                  <a:prstClr val="black"/>
                </a:solidFill>
                <a:latin typeface="Verdana" pitchFamily="34" charset="0"/>
                <a:ea typeface="Verdana" pitchFamily="34" charset="0"/>
                <a:cs typeface="Verdana" pitchFamily="34" charset="0"/>
              </a:rPr>
              <a:t>Each Paxos instance agree to a single </a:t>
            </a:r>
            <a:r>
              <a:rPr lang="en-US" altLang="zh-TW" sz="200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view</a:t>
            </a:r>
          </a:p>
          <a:p>
            <a:pPr marL="367756" lvl="2" indent="0" fontAlgn="base">
              <a:spcAft>
                <a:spcPct val="0"/>
              </a:spcAft>
              <a:buClr>
                <a:srgbClr val="FF0066"/>
              </a:buClr>
              <a:buNone/>
            </a:pPr>
            <a:r>
              <a:rPr lang="en-US" altLang="zh-TW" sz="2000" dirty="0">
                <a:solidFill>
                  <a:prstClr val="black"/>
                </a:solidFill>
                <a:latin typeface="Verdana" pitchFamily="34" charset="0"/>
                <a:ea typeface="Verdana" pitchFamily="34" charset="0"/>
                <a:cs typeface="Verdana" pitchFamily="34" charset="0"/>
              </a:rPr>
              <a:t>	(</a:t>
            </a:r>
            <a:r>
              <a:rPr lang="en-US" altLang="zh-TW" sz="2000" dirty="0">
                <a:solidFill>
                  <a:prstClr val="black"/>
                </a:solidFill>
                <a:latin typeface="Eras Medium ITC" pitchFamily="34" charset="0"/>
                <a:ea typeface="Verdana" pitchFamily="34" charset="0"/>
                <a:cs typeface="Verdana" pitchFamily="34" charset="0"/>
              </a:rPr>
              <a:t>e.g., </a:t>
            </a:r>
            <a:r>
              <a:rPr lang="en-US" altLang="zh-TW" sz="2000" dirty="0">
                <a:solidFill>
                  <a:srgbClr val="FF0066"/>
                </a:solidFill>
                <a:latin typeface="Eras Medium ITC" pitchFamily="34" charset="0"/>
                <a:ea typeface="Verdana" pitchFamily="34" charset="0"/>
                <a:cs typeface="Verdana" pitchFamily="34" charset="0"/>
              </a:rPr>
              <a:t>&lt;2, Node1, Node2&gt;</a:t>
            </a:r>
            <a:r>
              <a:rPr lang="en-US" altLang="zh-TW" sz="2000" dirty="0">
                <a:solidFill>
                  <a:prstClr val="black"/>
                </a:solidFill>
                <a:latin typeface="Verdana" pitchFamily="34" charset="0"/>
                <a:ea typeface="Verdana" pitchFamily="34" charset="0"/>
                <a:cs typeface="Verdana" pitchFamily="34" charset="0"/>
              </a:rPr>
              <a:t>)</a:t>
            </a:r>
          </a:p>
        </p:txBody>
      </p:sp>
    </p:spTree>
    <p:extLst>
      <p:ext uri="{BB962C8B-B14F-4D97-AF65-F5344CB8AC3E}">
        <p14:creationId xmlns:p14="http://schemas.microsoft.com/office/powerpoint/2010/main" val="1853420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图片 3"/>
          <p:cNvPicPr>
            <a:picLocks noChangeAspect="1"/>
          </p:cNvPicPr>
          <p:nvPr/>
        </p:nvPicPr>
        <p:blipFill>
          <a:blip r:embed="rId2"/>
          <a:stretch>
            <a:fillRect/>
          </a:stretch>
        </p:blipFill>
        <p:spPr>
          <a:xfrm>
            <a:off x="1291370" y="0"/>
            <a:ext cx="6561260" cy="5715000"/>
          </a:xfrm>
          <a:prstGeom prst="rect">
            <a:avLst/>
          </a:prstGeom>
        </p:spPr>
      </p:pic>
    </p:spTree>
    <p:extLst>
      <p:ext uri="{BB962C8B-B14F-4D97-AF65-F5344CB8AC3E}">
        <p14:creationId xmlns:p14="http://schemas.microsoft.com/office/powerpoint/2010/main" val="3563096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078770-C522-7443-A387-D283A12E3EDF}"/>
              </a:ext>
            </a:extLst>
          </p:cNvPr>
          <p:cNvSpPr>
            <a:spLocks noGrp="1"/>
          </p:cNvSpPr>
          <p:nvPr>
            <p:ph type="title"/>
          </p:nvPr>
        </p:nvSpPr>
        <p:spPr/>
        <p:txBody>
          <a:bodyPr/>
          <a:lstStyle/>
          <a:p>
            <a:r>
              <a:rPr kumimoji="1" lang="en-US" altLang="zh-CN" dirty="0"/>
              <a:t>Network</a:t>
            </a:r>
            <a:endParaRPr kumimoji="1" lang="zh-CN" altLang="en-US" dirty="0"/>
          </a:p>
        </p:txBody>
      </p:sp>
      <p:sp>
        <p:nvSpPr>
          <p:cNvPr id="3" name="文本占位符 2">
            <a:extLst>
              <a:ext uri="{FF2B5EF4-FFF2-40B4-BE49-F238E27FC236}">
                <a16:creationId xmlns:a16="http://schemas.microsoft.com/office/drawing/2014/main" id="{2004A740-8211-5949-9DDB-ABDDE1C9F2BF}"/>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4175788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altLang="zh-CN"/>
              <a:t>Layers in Network</a:t>
            </a:r>
          </a:p>
        </p:txBody>
      </p:sp>
      <p:sp>
        <p:nvSpPr>
          <p:cNvPr id="3" name="Content Placeholder 2"/>
          <p:cNvSpPr>
            <a:spLocks noGrp="1"/>
          </p:cNvSpPr>
          <p:nvPr>
            <p:ph idx="1"/>
          </p:nvPr>
        </p:nvSpPr>
        <p:spPr>
          <a:xfrm>
            <a:off x="457200" y="1333501"/>
            <a:ext cx="8229600" cy="4267730"/>
          </a:xfrm>
        </p:spPr>
        <p:txBody>
          <a:bodyPr>
            <a:normAutofit fontScale="77500" lnSpcReduction="20000"/>
          </a:bodyPr>
          <a:lstStyle/>
          <a:p>
            <a:r>
              <a:rPr lang="en-US" altLang="zh-CN" b="1" dirty="0"/>
              <a:t>Application</a:t>
            </a:r>
          </a:p>
          <a:p>
            <a:pPr lvl="1"/>
            <a:r>
              <a:rPr lang="en-US" altLang="zh-CN" dirty="0"/>
              <a:t>Can be thought of as a fourth layer</a:t>
            </a:r>
          </a:p>
          <a:p>
            <a:pPr lvl="1"/>
            <a:r>
              <a:rPr lang="en-US" altLang="zh-CN" dirty="0"/>
              <a:t>Not part of the network</a:t>
            </a:r>
          </a:p>
          <a:p>
            <a:r>
              <a:rPr lang="en-US" altLang="zh-CN" b="1" dirty="0"/>
              <a:t>End-to-end layer</a:t>
            </a:r>
          </a:p>
          <a:p>
            <a:pPr lvl="1"/>
            <a:r>
              <a:rPr lang="en-US" altLang="zh-CN" dirty="0"/>
              <a:t>Everything else required to provide a comfortable application interface</a:t>
            </a:r>
          </a:p>
          <a:p>
            <a:r>
              <a:rPr lang="en-US" altLang="zh-CN" b="1" dirty="0"/>
              <a:t>Network layer</a:t>
            </a:r>
          </a:p>
          <a:p>
            <a:pPr lvl="1"/>
            <a:r>
              <a:rPr lang="en-US" altLang="zh-CN" dirty="0"/>
              <a:t>Forwarding data through intermediate points to the place it is wanted</a:t>
            </a:r>
          </a:p>
          <a:p>
            <a:pPr eaLnBrk="1" hangingPunct="1">
              <a:lnSpc>
                <a:spcPct val="120000"/>
              </a:lnSpc>
            </a:pPr>
            <a:r>
              <a:rPr lang="en-US" altLang="zh-CN" b="1" dirty="0"/>
              <a:t>Link layer</a:t>
            </a:r>
          </a:p>
          <a:p>
            <a:pPr lvl="1" eaLnBrk="1" hangingPunct="1">
              <a:lnSpc>
                <a:spcPct val="120000"/>
              </a:lnSpc>
            </a:pPr>
            <a:r>
              <a:rPr lang="en-US" altLang="zh-CN" dirty="0"/>
              <a:t>Moving data directly from one point to another</a:t>
            </a:r>
          </a:p>
        </p:txBody>
      </p:sp>
      <p:sp>
        <p:nvSpPr>
          <p:cNvPr id="204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pPr eaLnBrk="0" hangingPunct="0"/>
            <a:fld id="{F1129DD3-D336-464B-ACD3-3E9A9357C5DF}" type="slidenum">
              <a:rPr lang="zh-CN" altLang="en-US" sz="1050">
                <a:ea typeface="Adobe 楷体 Std R" charset="-122"/>
              </a:rPr>
              <a:pPr eaLnBrk="0" hangingPunct="0"/>
              <a:t>37</a:t>
            </a:fld>
            <a:endParaRPr lang="en-US" altLang="zh-CN" sz="1050">
              <a:ea typeface="Adobe 楷体 Std R" charset="-122"/>
            </a:endParaRPr>
          </a:p>
        </p:txBody>
      </p:sp>
    </p:spTree>
    <p:extLst>
      <p:ext uri="{BB962C8B-B14F-4D97-AF65-F5344CB8AC3E}">
        <p14:creationId xmlns:p14="http://schemas.microsoft.com/office/powerpoint/2010/main" val="2954545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p:txBody>
          <a:bodyPr/>
          <a:lstStyle/>
          <a:p>
            <a:pPr eaLnBrk="1" hangingPunct="1"/>
            <a:r>
              <a:rPr lang="en-US" altLang="zh-CN"/>
              <a:t>OSI, TCP/IP &amp; Protocol Stack</a:t>
            </a:r>
            <a:endParaRPr lang="zh-CN" altLang="en-US"/>
          </a:p>
        </p:txBody>
      </p:sp>
      <p:sp>
        <p:nvSpPr>
          <p:cNvPr id="21506" name="矩形 3"/>
          <p:cNvSpPr>
            <a:spLocks noChangeArrowheads="1"/>
          </p:cNvSpPr>
          <p:nvPr/>
        </p:nvSpPr>
        <p:spPr bwMode="auto">
          <a:xfrm>
            <a:off x="459581" y="1771650"/>
            <a:ext cx="1749029" cy="400050"/>
          </a:xfrm>
          <a:prstGeom prst="rect">
            <a:avLst/>
          </a:prstGeom>
          <a:solidFill>
            <a:srgbClr val="FCFFFF"/>
          </a:solidFill>
          <a:ln w="9525">
            <a:solidFill>
              <a:srgbClr val="E0E9F8"/>
            </a:solidFill>
            <a:round/>
            <a:headEnd/>
            <a:tailEnd/>
          </a:ln>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200">
                <a:latin typeface="等线" panose="02010600030101010101" pitchFamily="2" charset="-122"/>
                <a:ea typeface="等线" panose="02010600030101010101" pitchFamily="2" charset="-122"/>
              </a:rPr>
              <a:t>7th Application Layer</a:t>
            </a:r>
            <a:endParaRPr lang="zh-CN" altLang="en-US" sz="1200">
              <a:latin typeface="等线" panose="02010600030101010101" pitchFamily="2" charset="-122"/>
              <a:ea typeface="等线" panose="02010600030101010101" pitchFamily="2" charset="-122"/>
            </a:endParaRPr>
          </a:p>
        </p:txBody>
      </p:sp>
      <p:sp>
        <p:nvSpPr>
          <p:cNvPr id="21507" name="矩形 4"/>
          <p:cNvSpPr>
            <a:spLocks noChangeArrowheads="1"/>
          </p:cNvSpPr>
          <p:nvPr/>
        </p:nvSpPr>
        <p:spPr bwMode="auto">
          <a:xfrm>
            <a:off x="459581" y="2171700"/>
            <a:ext cx="1749029" cy="400050"/>
          </a:xfrm>
          <a:prstGeom prst="rect">
            <a:avLst/>
          </a:prstGeom>
          <a:solidFill>
            <a:srgbClr val="E6F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200" dirty="0">
                <a:latin typeface="等线" panose="02010600030101010101" pitchFamily="2" charset="-122"/>
                <a:ea typeface="等线" panose="02010600030101010101" pitchFamily="2" charset="-122"/>
              </a:rPr>
              <a:t>6th Presentation Layer</a:t>
            </a:r>
            <a:endParaRPr lang="zh-CN" altLang="en-US" sz="1200" dirty="0">
              <a:latin typeface="等线" panose="02010600030101010101" pitchFamily="2" charset="-122"/>
              <a:ea typeface="等线" panose="02010600030101010101" pitchFamily="2" charset="-122"/>
            </a:endParaRPr>
          </a:p>
        </p:txBody>
      </p:sp>
      <p:sp>
        <p:nvSpPr>
          <p:cNvPr id="21508" name="矩形 5"/>
          <p:cNvSpPr>
            <a:spLocks noChangeArrowheads="1"/>
          </p:cNvSpPr>
          <p:nvPr/>
        </p:nvSpPr>
        <p:spPr bwMode="auto">
          <a:xfrm>
            <a:off x="459581" y="2971800"/>
            <a:ext cx="1749029" cy="400050"/>
          </a:xfrm>
          <a:prstGeom prst="rect">
            <a:avLst/>
          </a:prstGeom>
          <a:solidFill>
            <a:srgbClr val="84C3F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200">
                <a:latin typeface="等线" panose="02010600030101010101" pitchFamily="2" charset="-122"/>
                <a:ea typeface="等线" panose="02010600030101010101" pitchFamily="2" charset="-122"/>
              </a:rPr>
              <a:t>4th Transport Layer</a:t>
            </a:r>
            <a:endParaRPr lang="zh-CN" altLang="en-US" sz="1200">
              <a:latin typeface="等线" panose="02010600030101010101" pitchFamily="2" charset="-122"/>
              <a:ea typeface="等线" panose="02010600030101010101" pitchFamily="2" charset="-122"/>
            </a:endParaRPr>
          </a:p>
        </p:txBody>
      </p:sp>
      <p:sp>
        <p:nvSpPr>
          <p:cNvPr id="21509" name="矩形 6"/>
          <p:cNvSpPr>
            <a:spLocks noChangeArrowheads="1"/>
          </p:cNvSpPr>
          <p:nvPr/>
        </p:nvSpPr>
        <p:spPr bwMode="auto">
          <a:xfrm>
            <a:off x="459581" y="3371850"/>
            <a:ext cx="1749029" cy="400050"/>
          </a:xfrm>
          <a:prstGeom prst="rect">
            <a:avLst/>
          </a:prstGeom>
          <a:solidFill>
            <a:srgbClr val="32AAF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200">
                <a:latin typeface="等线" panose="02010600030101010101" pitchFamily="2" charset="-122"/>
                <a:ea typeface="等线" panose="02010600030101010101" pitchFamily="2" charset="-122"/>
              </a:rPr>
              <a:t>3th Network Layer</a:t>
            </a:r>
            <a:endParaRPr lang="zh-CN" altLang="en-US" sz="1200">
              <a:latin typeface="等线" panose="02010600030101010101" pitchFamily="2" charset="-122"/>
              <a:ea typeface="等线" panose="02010600030101010101" pitchFamily="2" charset="-122"/>
            </a:endParaRPr>
          </a:p>
        </p:txBody>
      </p:sp>
      <p:sp>
        <p:nvSpPr>
          <p:cNvPr id="21510" name="矩形 7"/>
          <p:cNvSpPr>
            <a:spLocks noChangeArrowheads="1"/>
          </p:cNvSpPr>
          <p:nvPr/>
        </p:nvSpPr>
        <p:spPr bwMode="auto">
          <a:xfrm>
            <a:off x="459581" y="3771900"/>
            <a:ext cx="1749029" cy="400050"/>
          </a:xfrm>
          <a:prstGeom prst="rect">
            <a:avLst/>
          </a:prstGeom>
          <a:solidFill>
            <a:srgbClr val="257FD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200">
                <a:latin typeface="等线" panose="02010600030101010101" pitchFamily="2" charset="-122"/>
                <a:ea typeface="等线" panose="02010600030101010101" pitchFamily="2" charset="-122"/>
              </a:rPr>
              <a:t>2nd Link Layer</a:t>
            </a:r>
            <a:endParaRPr lang="zh-CN" altLang="en-US" sz="1200">
              <a:latin typeface="等线" panose="02010600030101010101" pitchFamily="2" charset="-122"/>
              <a:ea typeface="等线" panose="02010600030101010101" pitchFamily="2" charset="-122"/>
            </a:endParaRPr>
          </a:p>
        </p:txBody>
      </p:sp>
      <p:sp>
        <p:nvSpPr>
          <p:cNvPr id="21511" name="矩形 8"/>
          <p:cNvSpPr>
            <a:spLocks noChangeArrowheads="1"/>
          </p:cNvSpPr>
          <p:nvPr/>
        </p:nvSpPr>
        <p:spPr bwMode="auto">
          <a:xfrm>
            <a:off x="459581" y="4171950"/>
            <a:ext cx="1749029" cy="400050"/>
          </a:xfrm>
          <a:prstGeom prst="rect">
            <a:avLst/>
          </a:prstGeom>
          <a:solidFill>
            <a:srgbClr val="1A5B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200">
                <a:latin typeface="等线" panose="02010600030101010101" pitchFamily="2" charset="-122"/>
                <a:ea typeface="等线" panose="02010600030101010101" pitchFamily="2" charset="-122"/>
              </a:rPr>
              <a:t>1st Physical Layer</a:t>
            </a:r>
            <a:endParaRPr lang="zh-CN" altLang="en-US" sz="1200">
              <a:latin typeface="等线" panose="02010600030101010101" pitchFamily="2" charset="-122"/>
              <a:ea typeface="等线" panose="02010600030101010101" pitchFamily="2" charset="-122"/>
            </a:endParaRPr>
          </a:p>
        </p:txBody>
      </p:sp>
      <p:sp>
        <p:nvSpPr>
          <p:cNvPr id="21512" name="矩形 9"/>
          <p:cNvSpPr>
            <a:spLocks noChangeArrowheads="1"/>
          </p:cNvSpPr>
          <p:nvPr/>
        </p:nvSpPr>
        <p:spPr bwMode="auto">
          <a:xfrm>
            <a:off x="2478882" y="1771650"/>
            <a:ext cx="1459706" cy="1200150"/>
          </a:xfrm>
          <a:prstGeom prst="rect">
            <a:avLst/>
          </a:prstGeom>
          <a:solidFill>
            <a:srgbClr val="E4F0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latin typeface="等线" panose="02010600030101010101" pitchFamily="2" charset="-122"/>
                <a:ea typeface="等线" panose="02010600030101010101" pitchFamily="2" charset="-122"/>
              </a:rPr>
              <a:t>Application Layer</a:t>
            </a:r>
            <a:endParaRPr lang="zh-CN" altLang="en-US" sz="1200">
              <a:latin typeface="等线" panose="02010600030101010101" pitchFamily="2" charset="-122"/>
              <a:ea typeface="等线" panose="02010600030101010101" pitchFamily="2" charset="-122"/>
            </a:endParaRPr>
          </a:p>
        </p:txBody>
      </p:sp>
      <p:sp>
        <p:nvSpPr>
          <p:cNvPr id="11" name="矩形 10"/>
          <p:cNvSpPr/>
          <p:nvPr/>
        </p:nvSpPr>
        <p:spPr bwMode="auto">
          <a:xfrm>
            <a:off x="3940969" y="1771650"/>
            <a:ext cx="610791" cy="12001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HTTP</a:t>
            </a:r>
            <a:endParaRPr lang="zh-CN" altLang="en-US" sz="1200" dirty="0">
              <a:latin typeface="等线" panose="02010600030101010101" pitchFamily="2" charset="-122"/>
              <a:ea typeface="等线" panose="02010600030101010101" pitchFamily="2" charset="-122"/>
            </a:endParaRPr>
          </a:p>
        </p:txBody>
      </p:sp>
      <p:sp>
        <p:nvSpPr>
          <p:cNvPr id="12" name="矩形 11"/>
          <p:cNvSpPr/>
          <p:nvPr/>
        </p:nvSpPr>
        <p:spPr bwMode="auto">
          <a:xfrm>
            <a:off x="3940969" y="2971800"/>
            <a:ext cx="1539479"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TCP</a:t>
            </a:r>
            <a:endParaRPr lang="zh-CN" altLang="en-US" sz="1200" dirty="0">
              <a:latin typeface="等线" panose="02010600030101010101" pitchFamily="2" charset="-122"/>
              <a:ea typeface="等线" panose="02010600030101010101" pitchFamily="2" charset="-122"/>
            </a:endParaRPr>
          </a:p>
        </p:txBody>
      </p:sp>
      <p:sp>
        <p:nvSpPr>
          <p:cNvPr id="13" name="矩形 12"/>
          <p:cNvSpPr/>
          <p:nvPr/>
        </p:nvSpPr>
        <p:spPr bwMode="auto">
          <a:xfrm>
            <a:off x="3940969" y="3771900"/>
            <a:ext cx="1550194"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Ethernet</a:t>
            </a:r>
            <a:endParaRPr lang="zh-CN" altLang="en-US" sz="1200" dirty="0">
              <a:latin typeface="等线" panose="02010600030101010101" pitchFamily="2" charset="-122"/>
              <a:ea typeface="等线" panose="02010600030101010101" pitchFamily="2" charset="-122"/>
            </a:endParaRPr>
          </a:p>
        </p:txBody>
      </p:sp>
      <p:sp>
        <p:nvSpPr>
          <p:cNvPr id="14" name="矩形 13"/>
          <p:cNvSpPr/>
          <p:nvPr/>
        </p:nvSpPr>
        <p:spPr bwMode="auto">
          <a:xfrm>
            <a:off x="5466160" y="2971800"/>
            <a:ext cx="1438275"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UDP</a:t>
            </a:r>
            <a:endParaRPr lang="zh-CN" altLang="en-US" sz="1200" dirty="0">
              <a:latin typeface="等线" panose="02010600030101010101" pitchFamily="2" charset="-122"/>
              <a:ea typeface="等线" panose="02010600030101010101" pitchFamily="2" charset="-122"/>
            </a:endParaRPr>
          </a:p>
        </p:txBody>
      </p:sp>
      <p:sp>
        <p:nvSpPr>
          <p:cNvPr id="15" name="矩形 14"/>
          <p:cNvSpPr/>
          <p:nvPr/>
        </p:nvSpPr>
        <p:spPr bwMode="auto">
          <a:xfrm>
            <a:off x="3940969" y="3371850"/>
            <a:ext cx="2963466"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IP</a:t>
            </a:r>
            <a:endParaRPr lang="zh-CN" altLang="en-US" sz="1200" dirty="0">
              <a:latin typeface="等线" panose="02010600030101010101" pitchFamily="2" charset="-122"/>
              <a:ea typeface="等线" panose="02010600030101010101" pitchFamily="2" charset="-122"/>
            </a:endParaRPr>
          </a:p>
        </p:txBody>
      </p:sp>
      <p:sp>
        <p:nvSpPr>
          <p:cNvPr id="16" name="矩形 15"/>
          <p:cNvSpPr/>
          <p:nvPr/>
        </p:nvSpPr>
        <p:spPr bwMode="auto">
          <a:xfrm>
            <a:off x="5487592" y="3771900"/>
            <a:ext cx="648890"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PPP</a:t>
            </a:r>
            <a:endParaRPr lang="zh-CN" altLang="en-US" sz="1200" dirty="0">
              <a:latin typeface="等线" panose="02010600030101010101" pitchFamily="2" charset="-122"/>
              <a:ea typeface="等线" panose="02010600030101010101" pitchFamily="2" charset="-122"/>
            </a:endParaRPr>
          </a:p>
        </p:txBody>
      </p:sp>
      <p:sp>
        <p:nvSpPr>
          <p:cNvPr id="17" name="矩形 16"/>
          <p:cNvSpPr/>
          <p:nvPr/>
        </p:nvSpPr>
        <p:spPr bwMode="auto">
          <a:xfrm>
            <a:off x="6141244" y="3771900"/>
            <a:ext cx="763191"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solidFill>
                  <a:srgbClr val="000000"/>
                </a:solidFill>
                <a:latin typeface="等线" panose="02010600030101010101" pitchFamily="2" charset="-122"/>
                <a:ea typeface="等线" panose="02010600030101010101" pitchFamily="2" charset="-122"/>
              </a:rPr>
              <a:t>…</a:t>
            </a:r>
            <a:endParaRPr lang="zh-CN" altLang="en-US" sz="1200">
              <a:solidFill>
                <a:srgbClr val="000000"/>
              </a:solidFill>
              <a:latin typeface="等线" panose="02010600030101010101" pitchFamily="2" charset="-122"/>
              <a:ea typeface="等线" panose="02010600030101010101" pitchFamily="2" charset="-122"/>
            </a:endParaRPr>
          </a:p>
        </p:txBody>
      </p:sp>
      <p:sp>
        <p:nvSpPr>
          <p:cNvPr id="18" name="矩形 17"/>
          <p:cNvSpPr/>
          <p:nvPr/>
        </p:nvSpPr>
        <p:spPr bwMode="auto">
          <a:xfrm>
            <a:off x="4556522" y="1771650"/>
            <a:ext cx="609600" cy="12001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SMTP</a:t>
            </a:r>
            <a:endParaRPr lang="zh-CN" altLang="en-US" sz="1200" dirty="0">
              <a:latin typeface="等线" panose="02010600030101010101" pitchFamily="2" charset="-122"/>
              <a:ea typeface="等线" panose="02010600030101010101" pitchFamily="2" charset="-122"/>
            </a:endParaRPr>
          </a:p>
        </p:txBody>
      </p:sp>
      <p:sp>
        <p:nvSpPr>
          <p:cNvPr id="19" name="矩形 18"/>
          <p:cNvSpPr/>
          <p:nvPr/>
        </p:nvSpPr>
        <p:spPr bwMode="auto">
          <a:xfrm>
            <a:off x="5173267" y="1771650"/>
            <a:ext cx="610790" cy="12001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POP3</a:t>
            </a:r>
            <a:endParaRPr lang="zh-CN" altLang="en-US" sz="1200" dirty="0">
              <a:latin typeface="等线" panose="02010600030101010101" pitchFamily="2" charset="-122"/>
              <a:ea typeface="等线" panose="02010600030101010101" pitchFamily="2" charset="-122"/>
            </a:endParaRPr>
          </a:p>
        </p:txBody>
      </p:sp>
      <p:sp>
        <p:nvSpPr>
          <p:cNvPr id="20" name="矩形 19"/>
          <p:cNvSpPr/>
          <p:nvPr/>
        </p:nvSpPr>
        <p:spPr bwMode="auto">
          <a:xfrm>
            <a:off x="5791200" y="1771650"/>
            <a:ext cx="610791" cy="12001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FTP</a:t>
            </a:r>
            <a:endParaRPr lang="zh-CN" altLang="en-US" sz="1200" dirty="0">
              <a:latin typeface="等线" panose="02010600030101010101" pitchFamily="2" charset="-122"/>
              <a:ea typeface="等线" panose="02010600030101010101" pitchFamily="2" charset="-122"/>
            </a:endParaRPr>
          </a:p>
        </p:txBody>
      </p:sp>
      <p:sp>
        <p:nvSpPr>
          <p:cNvPr id="21" name="矩形 20"/>
          <p:cNvSpPr/>
          <p:nvPr/>
        </p:nvSpPr>
        <p:spPr bwMode="auto">
          <a:xfrm>
            <a:off x="6403181" y="1771650"/>
            <a:ext cx="501254" cy="12001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solidFill>
                  <a:srgbClr val="000000"/>
                </a:solidFill>
                <a:latin typeface="等线" panose="02010600030101010101" pitchFamily="2" charset="-122"/>
                <a:ea typeface="等线" panose="02010600030101010101" pitchFamily="2" charset="-122"/>
              </a:rPr>
              <a:t>…</a:t>
            </a:r>
            <a:endParaRPr lang="zh-CN" altLang="en-US" sz="1200">
              <a:solidFill>
                <a:srgbClr val="000000"/>
              </a:solidFill>
              <a:latin typeface="等线" panose="02010600030101010101" pitchFamily="2" charset="-122"/>
              <a:ea typeface="等线" panose="02010600030101010101" pitchFamily="2" charset="-122"/>
            </a:endParaRPr>
          </a:p>
        </p:txBody>
      </p:sp>
      <p:sp>
        <p:nvSpPr>
          <p:cNvPr id="22" name="矩形 21"/>
          <p:cNvSpPr/>
          <p:nvPr/>
        </p:nvSpPr>
        <p:spPr bwMode="auto">
          <a:xfrm>
            <a:off x="6009085" y="3486150"/>
            <a:ext cx="800100" cy="200025"/>
          </a:xfrm>
          <a:prstGeom prst="rect">
            <a:avLst/>
          </a:prstGeom>
          <a:solidFill>
            <a:schemeClr val="accent6">
              <a:lumMod val="40000"/>
              <a:lumOff val="60000"/>
            </a:scheme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100" dirty="0">
                <a:solidFill>
                  <a:schemeClr val="tx1"/>
                </a:solidFill>
                <a:latin typeface="等线" panose="02010600030101010101" pitchFamily="2" charset="-122"/>
                <a:ea typeface="等线" panose="02010600030101010101" pitchFamily="2" charset="-122"/>
              </a:rPr>
              <a:t>ICMP</a:t>
            </a:r>
            <a:endParaRPr lang="zh-CN" altLang="en-US" sz="1100" dirty="0">
              <a:solidFill>
                <a:schemeClr val="tx1"/>
              </a:solidFill>
              <a:latin typeface="等线" panose="02010600030101010101" pitchFamily="2" charset="-122"/>
              <a:ea typeface="等线" panose="02010600030101010101" pitchFamily="2" charset="-122"/>
            </a:endParaRPr>
          </a:p>
        </p:txBody>
      </p:sp>
      <p:sp>
        <p:nvSpPr>
          <p:cNvPr id="23" name="矩形 22"/>
          <p:cNvSpPr/>
          <p:nvPr/>
        </p:nvSpPr>
        <p:spPr bwMode="auto">
          <a:xfrm>
            <a:off x="4217194" y="3687366"/>
            <a:ext cx="1053704" cy="170259"/>
          </a:xfrm>
          <a:prstGeom prst="rect">
            <a:avLst/>
          </a:prstGeom>
          <a:solidFill>
            <a:schemeClr val="accent6">
              <a:lumMod val="40000"/>
              <a:lumOff val="60000"/>
            </a:schemeClr>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100" dirty="0">
                <a:solidFill>
                  <a:schemeClr val="tx1"/>
                </a:solidFill>
                <a:latin typeface="等线" panose="02010600030101010101" pitchFamily="2" charset="-122"/>
                <a:ea typeface="等线" panose="02010600030101010101" pitchFamily="2" charset="-122"/>
              </a:rPr>
              <a:t>ARP &amp; RARP</a:t>
            </a:r>
            <a:endParaRPr lang="zh-CN" altLang="en-US" sz="1100" dirty="0">
              <a:solidFill>
                <a:schemeClr val="tx1"/>
              </a:solidFill>
              <a:latin typeface="等线" panose="02010600030101010101" pitchFamily="2" charset="-122"/>
              <a:ea typeface="等线" panose="02010600030101010101" pitchFamily="2" charset="-122"/>
            </a:endParaRPr>
          </a:p>
        </p:txBody>
      </p:sp>
      <p:sp>
        <p:nvSpPr>
          <p:cNvPr id="21526" name="矩形 23"/>
          <p:cNvSpPr>
            <a:spLocks noChangeArrowheads="1"/>
          </p:cNvSpPr>
          <p:nvPr/>
        </p:nvSpPr>
        <p:spPr bwMode="auto">
          <a:xfrm>
            <a:off x="2478882" y="2971800"/>
            <a:ext cx="1459706" cy="400050"/>
          </a:xfrm>
          <a:prstGeom prst="rect">
            <a:avLst/>
          </a:prstGeom>
          <a:solidFill>
            <a:srgbClr val="CFE47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latin typeface="等线" panose="02010600030101010101" pitchFamily="2" charset="-122"/>
                <a:ea typeface="等线" panose="02010600030101010101" pitchFamily="2" charset="-122"/>
              </a:rPr>
              <a:t>Transport Layer</a:t>
            </a:r>
            <a:endParaRPr lang="zh-CN" altLang="en-US" sz="1200">
              <a:latin typeface="等线" panose="02010600030101010101" pitchFamily="2" charset="-122"/>
              <a:ea typeface="等线" panose="02010600030101010101" pitchFamily="2" charset="-122"/>
            </a:endParaRPr>
          </a:p>
        </p:txBody>
      </p:sp>
      <p:sp>
        <p:nvSpPr>
          <p:cNvPr id="21527" name="矩形 24"/>
          <p:cNvSpPr>
            <a:spLocks noChangeArrowheads="1"/>
          </p:cNvSpPr>
          <p:nvPr/>
        </p:nvSpPr>
        <p:spPr bwMode="auto">
          <a:xfrm>
            <a:off x="459581" y="2571750"/>
            <a:ext cx="1749029" cy="400050"/>
          </a:xfrm>
          <a:prstGeom prst="rect">
            <a:avLst/>
          </a:prstGeom>
          <a:solidFill>
            <a:srgbClr val="C9E1F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200">
                <a:latin typeface="等线" panose="02010600030101010101" pitchFamily="2" charset="-122"/>
                <a:ea typeface="等线" panose="02010600030101010101" pitchFamily="2" charset="-122"/>
              </a:rPr>
              <a:t>5th Session Layer</a:t>
            </a:r>
            <a:endParaRPr lang="zh-CN" altLang="en-US" sz="1200">
              <a:latin typeface="等线" panose="02010600030101010101" pitchFamily="2" charset="-122"/>
              <a:ea typeface="等线" panose="02010600030101010101" pitchFamily="2" charset="-122"/>
            </a:endParaRPr>
          </a:p>
        </p:txBody>
      </p:sp>
      <p:sp>
        <p:nvSpPr>
          <p:cNvPr id="21528" name="矩形 25"/>
          <p:cNvSpPr>
            <a:spLocks noChangeArrowheads="1"/>
          </p:cNvSpPr>
          <p:nvPr/>
        </p:nvSpPr>
        <p:spPr bwMode="auto">
          <a:xfrm>
            <a:off x="2478882" y="3371850"/>
            <a:ext cx="1459706" cy="400050"/>
          </a:xfrm>
          <a:prstGeom prst="rect">
            <a:avLst/>
          </a:prstGeom>
          <a:solidFill>
            <a:srgbClr val="B0D7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latin typeface="等线" panose="02010600030101010101" pitchFamily="2" charset="-122"/>
                <a:ea typeface="等线" panose="02010600030101010101" pitchFamily="2" charset="-122"/>
              </a:rPr>
              <a:t>Network Layer</a:t>
            </a:r>
            <a:endParaRPr lang="zh-CN" altLang="en-US" sz="1200">
              <a:latin typeface="等线" panose="02010600030101010101" pitchFamily="2" charset="-122"/>
              <a:ea typeface="等线" panose="02010600030101010101" pitchFamily="2" charset="-122"/>
            </a:endParaRPr>
          </a:p>
        </p:txBody>
      </p:sp>
      <p:sp>
        <p:nvSpPr>
          <p:cNvPr id="21529" name="矩形 26"/>
          <p:cNvSpPr>
            <a:spLocks noChangeArrowheads="1"/>
          </p:cNvSpPr>
          <p:nvPr/>
        </p:nvSpPr>
        <p:spPr bwMode="auto">
          <a:xfrm>
            <a:off x="2478882" y="3771900"/>
            <a:ext cx="1459706" cy="800100"/>
          </a:xfrm>
          <a:prstGeom prst="rect">
            <a:avLst/>
          </a:prstGeom>
          <a:solidFill>
            <a:srgbClr val="77BD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latin typeface="等线" panose="02010600030101010101" pitchFamily="2" charset="-122"/>
                <a:ea typeface="等线" panose="02010600030101010101" pitchFamily="2" charset="-122"/>
              </a:rPr>
              <a:t>Link Layer</a:t>
            </a:r>
            <a:endParaRPr lang="zh-CN" altLang="en-US" sz="1200">
              <a:latin typeface="等线" panose="02010600030101010101" pitchFamily="2" charset="-122"/>
              <a:ea typeface="等线" panose="02010600030101010101" pitchFamily="2" charset="-122"/>
            </a:endParaRPr>
          </a:p>
        </p:txBody>
      </p:sp>
      <p:sp>
        <p:nvSpPr>
          <p:cNvPr id="21530" name="矩形 28"/>
          <p:cNvSpPr>
            <a:spLocks noChangeArrowheads="1"/>
          </p:cNvSpPr>
          <p:nvPr/>
        </p:nvSpPr>
        <p:spPr bwMode="auto">
          <a:xfrm>
            <a:off x="7198519" y="1770460"/>
            <a:ext cx="1459706" cy="1606153"/>
          </a:xfrm>
          <a:prstGeom prst="rect">
            <a:avLst/>
          </a:prstGeom>
          <a:solidFill>
            <a:srgbClr val="F9D3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latin typeface="等线" panose="02010600030101010101" pitchFamily="2" charset="-122"/>
                <a:ea typeface="等线" panose="02010600030101010101" pitchFamily="2" charset="-122"/>
              </a:rPr>
              <a:t>End-to-end Layer</a:t>
            </a:r>
            <a:endParaRPr lang="zh-CN" altLang="en-US" sz="1200">
              <a:latin typeface="等线" panose="02010600030101010101" pitchFamily="2" charset="-122"/>
              <a:ea typeface="等线" panose="02010600030101010101" pitchFamily="2" charset="-122"/>
            </a:endParaRPr>
          </a:p>
        </p:txBody>
      </p:sp>
      <p:sp>
        <p:nvSpPr>
          <p:cNvPr id="21531" name="矩形 29"/>
          <p:cNvSpPr>
            <a:spLocks noChangeArrowheads="1"/>
          </p:cNvSpPr>
          <p:nvPr/>
        </p:nvSpPr>
        <p:spPr bwMode="auto">
          <a:xfrm>
            <a:off x="7198519" y="3376613"/>
            <a:ext cx="1459706" cy="400050"/>
          </a:xfrm>
          <a:prstGeom prst="rect">
            <a:avLst/>
          </a:prstGeom>
          <a:solidFill>
            <a:srgbClr val="F3A5C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latin typeface="等线" panose="02010600030101010101" pitchFamily="2" charset="-122"/>
                <a:ea typeface="等线" panose="02010600030101010101" pitchFamily="2" charset="-122"/>
              </a:rPr>
              <a:t>Network Layer</a:t>
            </a:r>
            <a:endParaRPr lang="zh-CN" altLang="en-US" sz="1200">
              <a:latin typeface="等线" panose="02010600030101010101" pitchFamily="2" charset="-122"/>
              <a:ea typeface="等线" panose="02010600030101010101" pitchFamily="2" charset="-122"/>
            </a:endParaRPr>
          </a:p>
        </p:txBody>
      </p:sp>
      <p:sp>
        <p:nvSpPr>
          <p:cNvPr id="21532" name="矩形 30"/>
          <p:cNvSpPr>
            <a:spLocks noChangeArrowheads="1"/>
          </p:cNvSpPr>
          <p:nvPr/>
        </p:nvSpPr>
        <p:spPr bwMode="auto">
          <a:xfrm>
            <a:off x="7198519" y="3776663"/>
            <a:ext cx="1459706" cy="800100"/>
          </a:xfrm>
          <a:prstGeom prst="rect">
            <a:avLst/>
          </a:prstGeom>
          <a:solidFill>
            <a:srgbClr val="ED6A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200">
                <a:latin typeface="等线" panose="02010600030101010101" pitchFamily="2" charset="-122"/>
                <a:ea typeface="等线" panose="02010600030101010101" pitchFamily="2" charset="-122"/>
              </a:rPr>
              <a:t>Link Layer</a:t>
            </a:r>
            <a:endParaRPr lang="zh-CN" altLang="en-US" sz="1200">
              <a:latin typeface="等线" panose="02010600030101010101" pitchFamily="2" charset="-122"/>
              <a:ea typeface="等线" panose="02010600030101010101" pitchFamily="2" charset="-122"/>
            </a:endParaRPr>
          </a:p>
        </p:txBody>
      </p:sp>
      <p:sp>
        <p:nvSpPr>
          <p:cNvPr id="21533" name="TextBox 1"/>
          <p:cNvSpPr txBox="1">
            <a:spLocks noChangeArrowheads="1"/>
          </p:cNvSpPr>
          <p:nvPr/>
        </p:nvSpPr>
        <p:spPr bwMode="auto">
          <a:xfrm>
            <a:off x="466726" y="4720829"/>
            <a:ext cx="1756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b="1" dirty="0">
                <a:latin typeface="等线" panose="02010600030101010101" pitchFamily="2" charset="-122"/>
                <a:ea typeface="等线" panose="02010600030101010101" pitchFamily="2" charset="-122"/>
              </a:rPr>
              <a:t>OSI</a:t>
            </a:r>
            <a:endParaRPr lang="zh-CN" altLang="en-US" sz="1400" b="1" dirty="0">
              <a:latin typeface="等线" panose="02010600030101010101" pitchFamily="2" charset="-122"/>
              <a:ea typeface="等线" panose="02010600030101010101" pitchFamily="2" charset="-122"/>
            </a:endParaRPr>
          </a:p>
        </p:txBody>
      </p:sp>
      <p:sp>
        <p:nvSpPr>
          <p:cNvPr id="21534" name="TextBox 28"/>
          <p:cNvSpPr txBox="1">
            <a:spLocks noChangeArrowheads="1"/>
          </p:cNvSpPr>
          <p:nvPr/>
        </p:nvSpPr>
        <p:spPr bwMode="auto">
          <a:xfrm>
            <a:off x="2470548" y="4720829"/>
            <a:ext cx="44446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b="1">
                <a:latin typeface="等线" panose="02010600030101010101" pitchFamily="2" charset="-122"/>
                <a:ea typeface="等线" panose="02010600030101010101" pitchFamily="2" charset="-122"/>
              </a:rPr>
              <a:t>TCP/IP</a:t>
            </a:r>
            <a:endParaRPr lang="zh-CN" altLang="en-US" sz="1400" b="1">
              <a:latin typeface="等线" panose="02010600030101010101" pitchFamily="2" charset="-122"/>
              <a:ea typeface="等线" panose="02010600030101010101" pitchFamily="2" charset="-122"/>
            </a:endParaRPr>
          </a:p>
        </p:txBody>
      </p:sp>
      <p:sp>
        <p:nvSpPr>
          <p:cNvPr id="21535" name="TextBox 32"/>
          <p:cNvSpPr txBox="1">
            <a:spLocks noChangeArrowheads="1"/>
          </p:cNvSpPr>
          <p:nvPr/>
        </p:nvSpPr>
        <p:spPr bwMode="auto">
          <a:xfrm>
            <a:off x="7193756" y="4720829"/>
            <a:ext cx="1477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b="1">
                <a:latin typeface="等线" panose="02010600030101010101" pitchFamily="2" charset="-122"/>
                <a:ea typeface="等线" panose="02010600030101010101" pitchFamily="2" charset="-122"/>
              </a:rPr>
              <a:t>CSE</a:t>
            </a:r>
            <a:endParaRPr lang="zh-CN" altLang="en-US" sz="1400" b="1">
              <a:latin typeface="等线" panose="02010600030101010101" pitchFamily="2" charset="-122"/>
              <a:ea typeface="等线" panose="02010600030101010101" pitchFamily="2" charset="-122"/>
            </a:endParaRPr>
          </a:p>
        </p:txBody>
      </p:sp>
      <p:sp>
        <p:nvSpPr>
          <p:cNvPr id="33" name="矩形 32"/>
          <p:cNvSpPr/>
          <p:nvPr/>
        </p:nvSpPr>
        <p:spPr bwMode="auto">
          <a:xfrm>
            <a:off x="3943561" y="4171950"/>
            <a:ext cx="608200"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err="1">
                <a:latin typeface="等线" panose="02010600030101010101" pitchFamily="2" charset="-122"/>
                <a:ea typeface="等线" panose="02010600030101010101" pitchFamily="2" charset="-122"/>
              </a:rPr>
              <a:t>WiFi</a:t>
            </a:r>
            <a:endParaRPr lang="zh-CN" altLang="en-US" sz="1200" dirty="0">
              <a:latin typeface="等线" panose="02010600030101010101" pitchFamily="2" charset="-122"/>
              <a:ea typeface="等线" panose="02010600030101010101" pitchFamily="2" charset="-122"/>
            </a:endParaRPr>
          </a:p>
        </p:txBody>
      </p:sp>
      <p:sp>
        <p:nvSpPr>
          <p:cNvPr id="34" name="矩形 33"/>
          <p:cNvSpPr/>
          <p:nvPr/>
        </p:nvSpPr>
        <p:spPr bwMode="auto">
          <a:xfrm>
            <a:off x="4551760" y="4171950"/>
            <a:ext cx="608200"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Fiber</a:t>
            </a:r>
            <a:endParaRPr lang="zh-CN" altLang="en-US" sz="1200" dirty="0">
              <a:latin typeface="等线" panose="02010600030101010101" pitchFamily="2" charset="-122"/>
              <a:ea typeface="等线" panose="02010600030101010101" pitchFamily="2" charset="-122"/>
            </a:endParaRPr>
          </a:p>
        </p:txBody>
      </p:sp>
      <p:sp>
        <p:nvSpPr>
          <p:cNvPr id="35" name="矩形 34"/>
          <p:cNvSpPr/>
          <p:nvPr/>
        </p:nvSpPr>
        <p:spPr bwMode="auto">
          <a:xfrm>
            <a:off x="5162059" y="4171950"/>
            <a:ext cx="656735"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TD-LTE</a:t>
            </a:r>
            <a:endParaRPr lang="zh-CN" altLang="en-US" sz="1200" dirty="0">
              <a:latin typeface="等线" panose="02010600030101010101" pitchFamily="2" charset="-122"/>
              <a:ea typeface="等线" panose="02010600030101010101" pitchFamily="2" charset="-122"/>
            </a:endParaRPr>
          </a:p>
        </p:txBody>
      </p:sp>
      <p:sp>
        <p:nvSpPr>
          <p:cNvPr id="36" name="矩形 35"/>
          <p:cNvSpPr/>
          <p:nvPr/>
        </p:nvSpPr>
        <p:spPr bwMode="auto">
          <a:xfrm>
            <a:off x="5821978" y="4171950"/>
            <a:ext cx="580014"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FDD</a:t>
            </a:r>
            <a:endParaRPr lang="zh-CN" altLang="en-US" sz="1200" dirty="0">
              <a:latin typeface="等线" panose="02010600030101010101" pitchFamily="2" charset="-122"/>
              <a:ea typeface="等线" panose="02010600030101010101" pitchFamily="2" charset="-122"/>
            </a:endParaRPr>
          </a:p>
        </p:txBody>
      </p:sp>
      <p:sp>
        <p:nvSpPr>
          <p:cNvPr id="37" name="矩形 36"/>
          <p:cNvSpPr/>
          <p:nvPr/>
        </p:nvSpPr>
        <p:spPr bwMode="auto">
          <a:xfrm>
            <a:off x="6397735" y="4171950"/>
            <a:ext cx="506700" cy="400050"/>
          </a:xfrm>
          <a:prstGeom prst="rect">
            <a:avLst/>
          </a:prstGeom>
          <a:ln>
            <a:solidFill>
              <a:schemeClr val="accent6">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200" dirty="0">
                <a:latin typeface="等线" panose="02010600030101010101" pitchFamily="2" charset="-122"/>
                <a:ea typeface="等线" panose="02010600030101010101" pitchFamily="2" charset="-122"/>
              </a:rPr>
              <a:t>…</a:t>
            </a:r>
            <a:endParaRPr lang="zh-CN" altLang="en-US" sz="12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893936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标题 1"/>
          <p:cNvSpPr>
            <a:spLocks noGrp="1"/>
          </p:cNvSpPr>
          <p:nvPr>
            <p:ph type="title"/>
          </p:nvPr>
        </p:nvSpPr>
        <p:spPr/>
        <p:txBody>
          <a:bodyPr/>
          <a:lstStyle/>
          <a:p>
            <a:pPr eaLnBrk="1" hangingPunct="1"/>
            <a:r>
              <a:rPr lang="en-US" altLang="zh-CN" dirty="0"/>
              <a:t>TCP/IP Architecture</a:t>
            </a:r>
            <a:endParaRPr lang="zh-CN" altLang="en-US" dirty="0"/>
          </a:p>
        </p:txBody>
      </p:sp>
      <p:sp>
        <p:nvSpPr>
          <p:cNvPr id="30722" name="内容占位符 2"/>
          <p:cNvSpPr>
            <a:spLocks noGrp="1"/>
          </p:cNvSpPr>
          <p:nvPr>
            <p:ph idx="1"/>
          </p:nvPr>
        </p:nvSpPr>
        <p:spPr/>
        <p:txBody>
          <a:bodyPr>
            <a:normAutofit/>
          </a:bodyPr>
          <a:lstStyle/>
          <a:p>
            <a:pPr eaLnBrk="1" hangingPunct="1">
              <a:lnSpc>
                <a:spcPct val="100000"/>
              </a:lnSpc>
            </a:pPr>
            <a:r>
              <a:rPr lang="en-US" altLang="zh-CN" sz="2800" dirty="0"/>
              <a:t>Each layer adds/strips off its own header </a:t>
            </a:r>
          </a:p>
          <a:p>
            <a:pPr eaLnBrk="1" hangingPunct="1">
              <a:lnSpc>
                <a:spcPct val="100000"/>
              </a:lnSpc>
            </a:pPr>
            <a:r>
              <a:rPr lang="en-US" altLang="zh-CN" sz="2800" dirty="0"/>
              <a:t>Each layer may split up higher-level data </a:t>
            </a:r>
          </a:p>
          <a:p>
            <a:pPr eaLnBrk="1" hangingPunct="1">
              <a:lnSpc>
                <a:spcPct val="100000"/>
              </a:lnSpc>
            </a:pPr>
            <a:r>
              <a:rPr lang="en-US" altLang="zh-CN" sz="2800" dirty="0"/>
              <a:t>Each layer multiplexes multiple higher layers </a:t>
            </a:r>
          </a:p>
          <a:p>
            <a:pPr eaLnBrk="1" hangingPunct="1">
              <a:lnSpc>
                <a:spcPct val="100000"/>
              </a:lnSpc>
            </a:pPr>
            <a:r>
              <a:rPr lang="en-US" altLang="zh-CN" sz="2800" dirty="0"/>
              <a:t>Each layer is (mostly) transparent to higher layers </a:t>
            </a:r>
          </a:p>
          <a:p>
            <a:pPr eaLnBrk="1" hangingPunct="1">
              <a:lnSpc>
                <a:spcPct val="100000"/>
              </a:lnSpc>
            </a:pPr>
            <a:endParaRPr lang="zh-CN" altLang="en-US" sz="2800" dirty="0"/>
          </a:p>
        </p:txBody>
      </p:sp>
      <p:pic>
        <p:nvPicPr>
          <p:cNvPr id="3072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 y="3649588"/>
            <a:ext cx="7696200" cy="1846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259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altLang="zh-CN">
                <a:ea typeface="MS PGothic" panose="020B0600070205080204" pitchFamily="34" charset="-128"/>
              </a:rPr>
              <a:t>Signal Transmission on Analog Line</a:t>
            </a:r>
          </a:p>
        </p:txBody>
      </p:sp>
      <p:sp>
        <p:nvSpPr>
          <p:cNvPr id="4505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pPr eaLnBrk="0" hangingPunct="0"/>
            <a:fld id="{CE65750E-BCC6-4E06-9C08-074AB5364D72}" type="slidenum">
              <a:rPr lang="zh-CN" altLang="en-US" sz="1050">
                <a:ea typeface="Adobe 楷体 Std R" charset="-122"/>
              </a:rPr>
              <a:pPr eaLnBrk="0" hangingPunct="0"/>
              <a:t>40</a:t>
            </a:fld>
            <a:endParaRPr lang="en-US" altLang="zh-CN" sz="1050">
              <a:ea typeface="Adobe 楷体 Std R" charset="-122"/>
            </a:endParaRPr>
          </a:p>
        </p:txBody>
      </p:sp>
      <p:pic>
        <p:nvPicPr>
          <p:cNvPr id="45059"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43050"/>
            <a:ext cx="7239000" cy="1325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777728"/>
            <a:ext cx="6540104"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Content Placeholder 2"/>
          <p:cNvSpPr>
            <a:spLocks noGrp="1"/>
          </p:cNvSpPr>
          <p:nvPr>
            <p:ph idx="1"/>
          </p:nvPr>
        </p:nvSpPr>
        <p:spPr>
          <a:xfrm>
            <a:off x="467544" y="4075510"/>
            <a:ext cx="8117681" cy="1302270"/>
          </a:xfrm>
        </p:spPr>
        <p:txBody>
          <a:bodyPr>
            <a:noAutofit/>
          </a:bodyPr>
          <a:lstStyle/>
          <a:p>
            <a:pPr eaLnBrk="1" hangingPunct="1"/>
            <a:r>
              <a:rPr lang="en-US" altLang="zh-CN" sz="2000" dirty="0">
                <a:ea typeface="MS PGothic" panose="020B0600070205080204" pitchFamily="34" charset="-128"/>
              </a:rPr>
              <a:t>It is hard for B to understand the signal</a:t>
            </a:r>
          </a:p>
          <a:p>
            <a:pPr lvl="1"/>
            <a:r>
              <a:rPr lang="en-US" altLang="zh-CN" sz="2000" dirty="0">
                <a:ea typeface="MS PGothic" panose="020B0600070205080204" pitchFamily="34" charset="-128"/>
              </a:rPr>
              <a:t>B doesn't have a copy of A's clock, so when to sample the signal?</a:t>
            </a:r>
          </a:p>
        </p:txBody>
      </p:sp>
    </p:spTree>
    <p:extLst>
      <p:ext uri="{BB962C8B-B14F-4D97-AF65-F5344CB8AC3E}">
        <p14:creationId xmlns:p14="http://schemas.microsoft.com/office/powerpoint/2010/main" val="4030435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1"/>
          <p:cNvSpPr>
            <a:spLocks noGrp="1"/>
          </p:cNvSpPr>
          <p:nvPr>
            <p:ph type="title"/>
          </p:nvPr>
        </p:nvSpPr>
        <p:spPr/>
        <p:txBody>
          <a:bodyPr/>
          <a:lstStyle/>
          <a:p>
            <a:pPr eaLnBrk="1" hangingPunct="1"/>
            <a:r>
              <a:rPr lang="en-US" altLang="zh-CN" dirty="0"/>
              <a:t>Manchester Code</a:t>
            </a:r>
            <a:endParaRPr lang="zh-CN" altLang="en-US" dirty="0"/>
          </a:p>
        </p:txBody>
      </p:sp>
      <p:sp>
        <p:nvSpPr>
          <p:cNvPr id="47106" name="内容占位符 2"/>
          <p:cNvSpPr>
            <a:spLocks noGrp="1"/>
          </p:cNvSpPr>
          <p:nvPr>
            <p:ph idx="1"/>
          </p:nvPr>
        </p:nvSpPr>
        <p:spPr>
          <a:xfrm>
            <a:off x="457200" y="1333501"/>
            <a:ext cx="8229600" cy="2205037"/>
          </a:xfrm>
        </p:spPr>
        <p:txBody>
          <a:bodyPr>
            <a:normAutofit fontScale="85000" lnSpcReduction="10000"/>
          </a:bodyPr>
          <a:lstStyle/>
          <a:p>
            <a:pPr eaLnBrk="1" hangingPunct="1"/>
            <a:r>
              <a:rPr lang="en-US" altLang="zh-CN" sz="2800" dirty="0"/>
              <a:t>Solution: sender encodes the data to ensure transitions</a:t>
            </a:r>
          </a:p>
          <a:p>
            <a:pPr eaLnBrk="1" hangingPunct="1"/>
            <a:r>
              <a:rPr lang="en-US" altLang="zh-CN" sz="2800" dirty="0"/>
              <a:t>Phase encoding: at least 1 level transition for a bit</a:t>
            </a:r>
          </a:p>
          <a:p>
            <a:pPr lvl="1"/>
            <a:r>
              <a:rPr lang="en-US" altLang="zh-CN" sz="2400" dirty="0"/>
              <a:t>Manchester code: 0 -&gt; 01, 1 -&gt; 10</a:t>
            </a:r>
          </a:p>
          <a:p>
            <a:pPr lvl="1"/>
            <a:r>
              <a:rPr lang="en-US" altLang="zh-CN" sz="2400" dirty="0"/>
              <a:t>Max data rate is only half, but simple enough</a:t>
            </a:r>
          </a:p>
          <a:p>
            <a:pPr eaLnBrk="1" hangingPunct="1"/>
            <a:endParaRPr lang="zh-CN" altLang="en-US" sz="2800" dirty="0"/>
          </a:p>
        </p:txBody>
      </p:sp>
      <p:sp>
        <p:nvSpPr>
          <p:cNvPr id="4" name="Rectangle 84"/>
          <p:cNvSpPr>
            <a:spLocks noChangeArrowheads="1"/>
          </p:cNvSpPr>
          <p:nvPr/>
        </p:nvSpPr>
        <p:spPr bwMode="auto">
          <a:xfrm>
            <a:off x="1079898" y="4719414"/>
            <a:ext cx="906065" cy="4366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67866" tIns="33338" rIns="67866" bIns="33338">
            <a:spAutoFit/>
          </a:bodyPr>
          <a:lstStyle/>
          <a:p>
            <a:pPr>
              <a:defRPr/>
            </a:pPr>
            <a:r>
              <a:rPr lang="en-US" altLang="zh-CN" sz="1200">
                <a:solidFill>
                  <a:srgbClr val="CC0000"/>
                </a:solidFill>
                <a:latin typeface="Calibri" charset="0"/>
                <a:ea typeface="宋体" charset="0"/>
                <a:cs typeface="宋体" charset="0"/>
              </a:rPr>
              <a:t>Manchester</a:t>
            </a:r>
          </a:p>
          <a:p>
            <a:pPr>
              <a:defRPr/>
            </a:pPr>
            <a:r>
              <a:rPr lang="en-US" altLang="zh-CN" sz="1200">
                <a:solidFill>
                  <a:srgbClr val="CC0000"/>
                </a:solidFill>
                <a:latin typeface="Calibri" charset="0"/>
                <a:ea typeface="宋体" charset="0"/>
                <a:cs typeface="宋体" charset="0"/>
              </a:rPr>
              <a:t>Encoding</a:t>
            </a:r>
          </a:p>
        </p:txBody>
      </p:sp>
      <p:sp>
        <p:nvSpPr>
          <p:cNvPr id="5" name="Line 85"/>
          <p:cNvSpPr>
            <a:spLocks noChangeShapeType="1"/>
          </p:cNvSpPr>
          <p:nvPr/>
        </p:nvSpPr>
        <p:spPr bwMode="auto">
          <a:xfrm flipV="1">
            <a:off x="2051447" y="4948014"/>
            <a:ext cx="5232797" cy="2381"/>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6" name="Rectangle 86"/>
          <p:cNvSpPr>
            <a:spLocks noChangeArrowheads="1"/>
          </p:cNvSpPr>
          <p:nvPr/>
        </p:nvSpPr>
        <p:spPr bwMode="auto">
          <a:xfrm>
            <a:off x="2051448" y="4948014"/>
            <a:ext cx="282178"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7" name="Rectangle 87"/>
          <p:cNvSpPr>
            <a:spLocks noChangeArrowheads="1"/>
          </p:cNvSpPr>
          <p:nvPr/>
        </p:nvSpPr>
        <p:spPr bwMode="auto">
          <a:xfrm>
            <a:off x="2337198" y="4776564"/>
            <a:ext cx="501253" cy="17025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8" name="Line 91"/>
          <p:cNvSpPr>
            <a:spLocks noChangeShapeType="1"/>
          </p:cNvSpPr>
          <p:nvPr/>
        </p:nvSpPr>
        <p:spPr bwMode="auto">
          <a:xfrm>
            <a:off x="2051447" y="4776564"/>
            <a:ext cx="0" cy="171450"/>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zh-CN" altLang="en-US" sz="1350">
              <a:latin typeface="Calibri" charset="0"/>
              <a:ea typeface="宋体" charset="0"/>
              <a:cs typeface="宋体" charset="0"/>
            </a:endParaRPr>
          </a:p>
        </p:txBody>
      </p:sp>
      <p:sp>
        <p:nvSpPr>
          <p:cNvPr id="9" name="Rectangle 92"/>
          <p:cNvSpPr>
            <a:spLocks noChangeArrowheads="1"/>
          </p:cNvSpPr>
          <p:nvPr/>
        </p:nvSpPr>
        <p:spPr bwMode="auto">
          <a:xfrm>
            <a:off x="2851548" y="4948014"/>
            <a:ext cx="507206"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0" name="Rectangle 94"/>
          <p:cNvSpPr>
            <a:spLocks noChangeArrowheads="1"/>
          </p:cNvSpPr>
          <p:nvPr/>
        </p:nvSpPr>
        <p:spPr bwMode="auto">
          <a:xfrm>
            <a:off x="3365897" y="4776564"/>
            <a:ext cx="6286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1" name="Rectangle 95"/>
          <p:cNvSpPr>
            <a:spLocks noChangeArrowheads="1"/>
          </p:cNvSpPr>
          <p:nvPr/>
        </p:nvSpPr>
        <p:spPr bwMode="auto">
          <a:xfrm>
            <a:off x="3994547" y="4948014"/>
            <a:ext cx="5143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2" name="Rectangle 96"/>
          <p:cNvSpPr>
            <a:spLocks noChangeArrowheads="1"/>
          </p:cNvSpPr>
          <p:nvPr/>
        </p:nvSpPr>
        <p:spPr bwMode="auto">
          <a:xfrm>
            <a:off x="4508898" y="4776564"/>
            <a:ext cx="263128"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3" name="Rectangle 97"/>
          <p:cNvSpPr>
            <a:spLocks noChangeArrowheads="1"/>
          </p:cNvSpPr>
          <p:nvPr/>
        </p:nvSpPr>
        <p:spPr bwMode="auto">
          <a:xfrm>
            <a:off x="4794648" y="4948014"/>
            <a:ext cx="263128"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4" name="Rectangle 98"/>
          <p:cNvSpPr>
            <a:spLocks noChangeArrowheads="1"/>
          </p:cNvSpPr>
          <p:nvPr/>
        </p:nvSpPr>
        <p:spPr bwMode="auto">
          <a:xfrm>
            <a:off x="5080398" y="4776564"/>
            <a:ext cx="263128"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5" name="Rectangle 99"/>
          <p:cNvSpPr>
            <a:spLocks noChangeArrowheads="1"/>
          </p:cNvSpPr>
          <p:nvPr/>
        </p:nvSpPr>
        <p:spPr bwMode="auto">
          <a:xfrm>
            <a:off x="5345906" y="4948014"/>
            <a:ext cx="263129"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6" name="Rectangle 101"/>
          <p:cNvSpPr>
            <a:spLocks noChangeArrowheads="1"/>
          </p:cNvSpPr>
          <p:nvPr/>
        </p:nvSpPr>
        <p:spPr bwMode="auto">
          <a:xfrm>
            <a:off x="5611416" y="4776564"/>
            <a:ext cx="5143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7" name="Rectangle 102"/>
          <p:cNvSpPr>
            <a:spLocks noChangeArrowheads="1"/>
          </p:cNvSpPr>
          <p:nvPr/>
        </p:nvSpPr>
        <p:spPr bwMode="auto">
          <a:xfrm>
            <a:off x="6146006" y="4948014"/>
            <a:ext cx="2857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8" name="Rectangle 103"/>
          <p:cNvSpPr>
            <a:spLocks noChangeArrowheads="1"/>
          </p:cNvSpPr>
          <p:nvPr/>
        </p:nvSpPr>
        <p:spPr bwMode="auto">
          <a:xfrm>
            <a:off x="6431756" y="4776564"/>
            <a:ext cx="2857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9" name="Rectangle 104"/>
          <p:cNvSpPr>
            <a:spLocks noChangeArrowheads="1"/>
          </p:cNvSpPr>
          <p:nvPr/>
        </p:nvSpPr>
        <p:spPr bwMode="auto">
          <a:xfrm>
            <a:off x="6717506" y="4948014"/>
            <a:ext cx="2857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0" name="Rectangle 40"/>
          <p:cNvSpPr>
            <a:spLocks noChangeArrowheads="1"/>
          </p:cNvSpPr>
          <p:nvPr/>
        </p:nvSpPr>
        <p:spPr bwMode="auto">
          <a:xfrm>
            <a:off x="1067991" y="4149104"/>
            <a:ext cx="747930" cy="2519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200">
                <a:latin typeface="Calibri" charset="0"/>
                <a:ea typeface="宋体" charset="0"/>
                <a:cs typeface="宋体" charset="0"/>
              </a:rPr>
              <a:t>Polar NRZ</a:t>
            </a:r>
          </a:p>
        </p:txBody>
      </p:sp>
      <p:sp>
        <p:nvSpPr>
          <p:cNvPr id="21" name="Line 41"/>
          <p:cNvSpPr>
            <a:spLocks noChangeShapeType="1"/>
          </p:cNvSpPr>
          <p:nvPr/>
        </p:nvSpPr>
        <p:spPr bwMode="auto">
          <a:xfrm>
            <a:off x="2046685" y="4369370"/>
            <a:ext cx="5175647" cy="0"/>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2" name="Rectangle 42"/>
          <p:cNvSpPr>
            <a:spLocks noChangeArrowheads="1"/>
          </p:cNvSpPr>
          <p:nvPr/>
        </p:nvSpPr>
        <p:spPr bwMode="auto">
          <a:xfrm>
            <a:off x="4248150" y="4199111"/>
            <a:ext cx="1646635" cy="169069"/>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3" name="Rectangle 43"/>
          <p:cNvSpPr>
            <a:spLocks noChangeArrowheads="1"/>
          </p:cNvSpPr>
          <p:nvPr/>
        </p:nvSpPr>
        <p:spPr bwMode="auto">
          <a:xfrm>
            <a:off x="5897166" y="4362227"/>
            <a:ext cx="1091803" cy="186928"/>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4" name="Rectangle 73"/>
          <p:cNvSpPr>
            <a:spLocks noChangeArrowheads="1"/>
          </p:cNvSpPr>
          <p:nvPr/>
        </p:nvSpPr>
        <p:spPr bwMode="auto">
          <a:xfrm>
            <a:off x="2577704" y="4369370"/>
            <a:ext cx="559594" cy="170259"/>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5" name="Rectangle 74"/>
          <p:cNvSpPr>
            <a:spLocks noChangeArrowheads="1"/>
          </p:cNvSpPr>
          <p:nvPr/>
        </p:nvSpPr>
        <p:spPr bwMode="auto">
          <a:xfrm>
            <a:off x="3688557" y="4369370"/>
            <a:ext cx="559594" cy="170259"/>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6" name="Rectangle 75"/>
          <p:cNvSpPr>
            <a:spLocks noChangeArrowheads="1"/>
          </p:cNvSpPr>
          <p:nvPr/>
        </p:nvSpPr>
        <p:spPr bwMode="auto">
          <a:xfrm>
            <a:off x="2018110" y="4191967"/>
            <a:ext cx="559594" cy="170260"/>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7" name="Rectangle 76"/>
          <p:cNvSpPr>
            <a:spLocks noChangeArrowheads="1"/>
          </p:cNvSpPr>
          <p:nvPr/>
        </p:nvSpPr>
        <p:spPr bwMode="auto">
          <a:xfrm>
            <a:off x="3137298" y="4199111"/>
            <a:ext cx="559594" cy="170260"/>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8" name="Rectangle 16"/>
          <p:cNvSpPr>
            <a:spLocks noChangeArrowheads="1"/>
          </p:cNvSpPr>
          <p:nvPr/>
        </p:nvSpPr>
        <p:spPr bwMode="auto">
          <a:xfrm>
            <a:off x="2189560" y="3705002"/>
            <a:ext cx="23098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67866" tIns="33338" rIns="67866" bIns="33338">
            <a:spAutoFit/>
          </a:bodyPr>
          <a:lstStyle/>
          <a:p>
            <a:pPr>
              <a:defRPr/>
            </a:pPr>
            <a:r>
              <a:rPr lang="en-US" altLang="zh-CN" sz="1500">
                <a:latin typeface="Calibri" charset="0"/>
                <a:ea typeface="宋体" charset="0"/>
                <a:cs typeface="宋体" charset="0"/>
              </a:rPr>
              <a:t>1</a:t>
            </a:r>
          </a:p>
        </p:txBody>
      </p:sp>
      <p:sp>
        <p:nvSpPr>
          <p:cNvPr id="29" name="Rectangle 17"/>
          <p:cNvSpPr>
            <a:spLocks noChangeArrowheads="1"/>
          </p:cNvSpPr>
          <p:nvPr/>
        </p:nvSpPr>
        <p:spPr bwMode="auto">
          <a:xfrm>
            <a:off x="2753917"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0</a:t>
            </a:r>
          </a:p>
        </p:txBody>
      </p:sp>
      <p:sp>
        <p:nvSpPr>
          <p:cNvPr id="30" name="Rectangle 18"/>
          <p:cNvSpPr>
            <a:spLocks noChangeArrowheads="1"/>
          </p:cNvSpPr>
          <p:nvPr/>
        </p:nvSpPr>
        <p:spPr bwMode="auto">
          <a:xfrm>
            <a:off x="3303985"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1</a:t>
            </a:r>
          </a:p>
        </p:txBody>
      </p:sp>
      <p:sp>
        <p:nvSpPr>
          <p:cNvPr id="31" name="Rectangle 19"/>
          <p:cNvSpPr>
            <a:spLocks noChangeArrowheads="1"/>
          </p:cNvSpPr>
          <p:nvPr/>
        </p:nvSpPr>
        <p:spPr bwMode="auto">
          <a:xfrm>
            <a:off x="3851673" y="3683570"/>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0</a:t>
            </a:r>
          </a:p>
        </p:txBody>
      </p:sp>
      <p:sp>
        <p:nvSpPr>
          <p:cNvPr id="32" name="Rectangle 20"/>
          <p:cNvSpPr>
            <a:spLocks noChangeArrowheads="1"/>
          </p:cNvSpPr>
          <p:nvPr/>
        </p:nvSpPr>
        <p:spPr bwMode="auto">
          <a:xfrm>
            <a:off x="4401742"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1</a:t>
            </a:r>
          </a:p>
        </p:txBody>
      </p:sp>
      <p:sp>
        <p:nvSpPr>
          <p:cNvPr id="33" name="Rectangle 21"/>
          <p:cNvSpPr>
            <a:spLocks noChangeArrowheads="1"/>
          </p:cNvSpPr>
          <p:nvPr/>
        </p:nvSpPr>
        <p:spPr bwMode="auto">
          <a:xfrm>
            <a:off x="4967288"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1</a:t>
            </a:r>
          </a:p>
        </p:txBody>
      </p:sp>
      <p:sp>
        <p:nvSpPr>
          <p:cNvPr id="34" name="Rectangle 22"/>
          <p:cNvSpPr>
            <a:spLocks noChangeArrowheads="1"/>
          </p:cNvSpPr>
          <p:nvPr/>
        </p:nvSpPr>
        <p:spPr bwMode="auto">
          <a:xfrm>
            <a:off x="6030517"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0</a:t>
            </a:r>
          </a:p>
        </p:txBody>
      </p:sp>
      <p:sp>
        <p:nvSpPr>
          <p:cNvPr id="35" name="Rectangle 23"/>
          <p:cNvSpPr>
            <a:spLocks noChangeArrowheads="1"/>
          </p:cNvSpPr>
          <p:nvPr/>
        </p:nvSpPr>
        <p:spPr bwMode="auto">
          <a:xfrm>
            <a:off x="6582967"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0</a:t>
            </a:r>
          </a:p>
        </p:txBody>
      </p:sp>
      <p:sp>
        <p:nvSpPr>
          <p:cNvPr id="36" name="Rectangle 24"/>
          <p:cNvSpPr>
            <a:spLocks noChangeArrowheads="1"/>
          </p:cNvSpPr>
          <p:nvPr/>
        </p:nvSpPr>
        <p:spPr bwMode="auto">
          <a:xfrm>
            <a:off x="5510213" y="3705002"/>
            <a:ext cx="26908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67866" tIns="33338" rIns="67866" bIns="33338">
            <a:spAutoFit/>
          </a:bodyPr>
          <a:lstStyle/>
          <a:p>
            <a:pPr>
              <a:defRPr/>
            </a:pPr>
            <a:r>
              <a:rPr lang="en-US" altLang="zh-CN" sz="1500">
                <a:latin typeface="Calibri" charset="0"/>
                <a:ea typeface="宋体" charset="0"/>
                <a:cs typeface="宋体" charset="0"/>
              </a:rPr>
              <a:t>1</a:t>
            </a:r>
          </a:p>
        </p:txBody>
      </p:sp>
      <p:sp>
        <p:nvSpPr>
          <p:cNvPr id="37" name="Line 2"/>
          <p:cNvSpPr>
            <a:spLocks noChangeShapeType="1"/>
          </p:cNvSpPr>
          <p:nvPr/>
        </p:nvSpPr>
        <p:spPr bwMode="auto">
          <a:xfrm>
            <a:off x="2046685" y="3769295"/>
            <a:ext cx="2381" cy="1464469"/>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38" name="Line 3"/>
          <p:cNvSpPr>
            <a:spLocks noChangeShapeType="1"/>
          </p:cNvSpPr>
          <p:nvPr/>
        </p:nvSpPr>
        <p:spPr bwMode="auto">
          <a:xfrm>
            <a:off x="2575323" y="3739530"/>
            <a:ext cx="2381"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39" name="Line 4"/>
          <p:cNvSpPr>
            <a:spLocks noChangeShapeType="1"/>
          </p:cNvSpPr>
          <p:nvPr/>
        </p:nvSpPr>
        <p:spPr bwMode="auto">
          <a:xfrm>
            <a:off x="3132535" y="3728814"/>
            <a:ext cx="2381" cy="1447800"/>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0" name="Line 5"/>
          <p:cNvSpPr>
            <a:spLocks noChangeShapeType="1"/>
          </p:cNvSpPr>
          <p:nvPr/>
        </p:nvSpPr>
        <p:spPr bwMode="auto">
          <a:xfrm>
            <a:off x="3677842" y="3728814"/>
            <a:ext cx="2381" cy="1451372"/>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1" name="Line 6"/>
          <p:cNvSpPr>
            <a:spLocks noChangeShapeType="1"/>
          </p:cNvSpPr>
          <p:nvPr/>
        </p:nvSpPr>
        <p:spPr bwMode="auto">
          <a:xfrm>
            <a:off x="4231481" y="3739530"/>
            <a:ext cx="0"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2" name="Line 7"/>
          <p:cNvSpPr>
            <a:spLocks noChangeShapeType="1"/>
          </p:cNvSpPr>
          <p:nvPr/>
        </p:nvSpPr>
        <p:spPr bwMode="auto">
          <a:xfrm>
            <a:off x="4780360" y="3739530"/>
            <a:ext cx="2381"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3" name="Line 8"/>
          <p:cNvSpPr>
            <a:spLocks noChangeShapeType="1"/>
          </p:cNvSpPr>
          <p:nvPr/>
        </p:nvSpPr>
        <p:spPr bwMode="auto">
          <a:xfrm>
            <a:off x="5331619" y="3728814"/>
            <a:ext cx="2381" cy="1451372"/>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4" name="Line 9"/>
          <p:cNvSpPr>
            <a:spLocks noChangeShapeType="1"/>
          </p:cNvSpPr>
          <p:nvPr/>
        </p:nvSpPr>
        <p:spPr bwMode="auto">
          <a:xfrm>
            <a:off x="5882879" y="3728814"/>
            <a:ext cx="2381" cy="1451372"/>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5" name="Line 10"/>
          <p:cNvSpPr>
            <a:spLocks noChangeShapeType="1"/>
          </p:cNvSpPr>
          <p:nvPr/>
        </p:nvSpPr>
        <p:spPr bwMode="auto">
          <a:xfrm>
            <a:off x="6434138" y="3739530"/>
            <a:ext cx="2381"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6" name="Line 11"/>
          <p:cNvSpPr>
            <a:spLocks noChangeShapeType="1"/>
          </p:cNvSpPr>
          <p:nvPr/>
        </p:nvSpPr>
        <p:spPr bwMode="auto">
          <a:xfrm>
            <a:off x="6985398" y="3739530"/>
            <a:ext cx="2381"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Tree>
    <p:extLst>
      <p:ext uri="{BB962C8B-B14F-4D97-AF65-F5344CB8AC3E}">
        <p14:creationId xmlns:p14="http://schemas.microsoft.com/office/powerpoint/2010/main" val="20939058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altLang="zh-CN" dirty="0">
                <a:ea typeface="MS PGothic" panose="020B0600070205080204" pitchFamily="34" charset="-128"/>
              </a:rPr>
              <a:t>Example-1: Simple Parity Check</a:t>
            </a:r>
          </a:p>
        </p:txBody>
      </p:sp>
      <p:sp>
        <p:nvSpPr>
          <p:cNvPr id="59394" name="Content Placeholder 2"/>
          <p:cNvSpPr>
            <a:spLocks noGrp="1"/>
          </p:cNvSpPr>
          <p:nvPr>
            <p:ph idx="1"/>
          </p:nvPr>
        </p:nvSpPr>
        <p:spPr>
          <a:xfrm>
            <a:off x="625078" y="1485900"/>
            <a:ext cx="8137922" cy="3257550"/>
          </a:xfrm>
        </p:spPr>
        <p:txBody>
          <a:bodyPr>
            <a:noAutofit/>
          </a:bodyPr>
          <a:lstStyle/>
          <a:p>
            <a:pPr eaLnBrk="1" hangingPunct="1"/>
            <a:r>
              <a:rPr lang="en-US" altLang="zh-CN" sz="1800" dirty="0">
                <a:ea typeface="MS PGothic" panose="020B0600070205080204" pitchFamily="34" charset="-128"/>
              </a:rPr>
              <a:t>2 bits -&gt; 3 bits</a:t>
            </a:r>
          </a:p>
          <a:p>
            <a:pPr lvl="1" eaLnBrk="1" hangingPunct="1"/>
            <a:r>
              <a:rPr lang="en-US" altLang="zh-CN" sz="1600" dirty="0">
                <a:ea typeface="MS PGothic" panose="020B0600070205080204" pitchFamily="34" charset="-128"/>
              </a:rPr>
              <a:t>Detect 1-bit errors</a:t>
            </a:r>
          </a:p>
          <a:p>
            <a:pPr lvl="1" eaLnBrk="1" hangingPunct="1"/>
            <a:r>
              <a:rPr lang="en-US" altLang="zh-CN" sz="1600" dirty="0">
                <a:ea typeface="MS PGothic" panose="020B0600070205080204" pitchFamily="34" charset="-128"/>
              </a:rPr>
              <a:t>8 patterns total</a:t>
            </a:r>
          </a:p>
          <a:p>
            <a:pPr eaLnBrk="1" hangingPunct="1"/>
            <a:r>
              <a:rPr lang="en-US" altLang="zh-CN" sz="1800" dirty="0">
                <a:ea typeface="MS PGothic" panose="020B0600070205080204" pitchFamily="34" charset="-128"/>
              </a:rPr>
              <a:t>Only 4 correct patterns</a:t>
            </a:r>
          </a:p>
          <a:p>
            <a:pPr lvl="1" eaLnBrk="1" hangingPunct="1"/>
            <a:r>
              <a:rPr lang="en-US" altLang="zh-CN" sz="1600" dirty="0">
                <a:ea typeface="MS PGothic" panose="020B0600070205080204" pitchFamily="34" charset="-128"/>
              </a:rPr>
              <a:t>00 -&gt; 00</a:t>
            </a:r>
            <a:r>
              <a:rPr lang="en-US" altLang="zh-CN" sz="1600" dirty="0">
                <a:solidFill>
                  <a:srgbClr val="0066FF"/>
                </a:solidFill>
                <a:ea typeface="MS PGothic" panose="020B0600070205080204" pitchFamily="34" charset="-128"/>
              </a:rPr>
              <a:t>0</a:t>
            </a:r>
          </a:p>
          <a:p>
            <a:pPr lvl="1" eaLnBrk="1" hangingPunct="1"/>
            <a:r>
              <a:rPr lang="en-US" altLang="zh-CN" sz="1600" dirty="0">
                <a:ea typeface="MS PGothic" panose="020B0600070205080204" pitchFamily="34" charset="-128"/>
              </a:rPr>
              <a:t>11 -&gt; 11</a:t>
            </a:r>
            <a:r>
              <a:rPr lang="en-US" altLang="zh-CN" sz="1600" dirty="0">
                <a:solidFill>
                  <a:srgbClr val="0066FF"/>
                </a:solidFill>
                <a:ea typeface="MS PGothic" panose="020B0600070205080204" pitchFamily="34" charset="-128"/>
              </a:rPr>
              <a:t>0</a:t>
            </a:r>
          </a:p>
          <a:p>
            <a:pPr lvl="1" eaLnBrk="1" hangingPunct="1"/>
            <a:r>
              <a:rPr lang="en-US" altLang="zh-CN" sz="1600" dirty="0">
                <a:ea typeface="MS PGothic" panose="020B0600070205080204" pitchFamily="34" charset="-128"/>
              </a:rPr>
              <a:t>10 -&gt; 10</a:t>
            </a:r>
            <a:r>
              <a:rPr lang="en-US" altLang="zh-CN" sz="1600" dirty="0">
                <a:solidFill>
                  <a:srgbClr val="0066FF"/>
                </a:solidFill>
                <a:ea typeface="MS PGothic" panose="020B0600070205080204" pitchFamily="34" charset="-128"/>
              </a:rPr>
              <a:t>1</a:t>
            </a:r>
          </a:p>
          <a:p>
            <a:pPr lvl="1" eaLnBrk="1" hangingPunct="1"/>
            <a:r>
              <a:rPr lang="en-US" altLang="zh-CN" sz="1600" dirty="0">
                <a:ea typeface="MS PGothic" panose="020B0600070205080204" pitchFamily="34" charset="-128"/>
              </a:rPr>
              <a:t>01 -&gt; 01</a:t>
            </a:r>
            <a:r>
              <a:rPr lang="en-US" altLang="zh-CN" sz="1600" dirty="0">
                <a:solidFill>
                  <a:srgbClr val="0066FF"/>
                </a:solidFill>
                <a:ea typeface="MS PGothic" panose="020B0600070205080204" pitchFamily="34" charset="-128"/>
              </a:rPr>
              <a:t>1</a:t>
            </a:r>
          </a:p>
          <a:p>
            <a:pPr eaLnBrk="1" hangingPunct="1"/>
            <a:r>
              <a:rPr lang="en-US" altLang="zh-CN" sz="1800" dirty="0">
                <a:ea typeface="MS PGothic" panose="020B0600070205080204" pitchFamily="34" charset="-128"/>
              </a:rPr>
              <a:t>Hamming distance of this code is 2</a:t>
            </a:r>
          </a:p>
          <a:p>
            <a:pPr lvl="1" eaLnBrk="1" hangingPunct="1"/>
            <a:r>
              <a:rPr lang="en-US" altLang="zh-CN" sz="1600" dirty="0">
                <a:ea typeface="MS PGothic" panose="020B0600070205080204" pitchFamily="34" charset="-128"/>
              </a:rPr>
              <a:t>1-bit flipping will cause incorrect pattern</a:t>
            </a:r>
          </a:p>
        </p:txBody>
      </p:sp>
      <p:sp>
        <p:nvSpPr>
          <p:cNvPr id="593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pPr eaLnBrk="0" hangingPunct="0"/>
            <a:fld id="{025A4C31-91C3-4869-9E61-20B5C3E86BDF}" type="slidenum">
              <a:rPr lang="zh-CN" altLang="en-US" sz="1050">
                <a:ea typeface="Adobe 楷体 Std R" charset="-122"/>
              </a:rPr>
              <a:pPr eaLnBrk="0" hangingPunct="0"/>
              <a:t>42</a:t>
            </a:fld>
            <a:endParaRPr lang="en-US" altLang="zh-CN" sz="1050">
              <a:ea typeface="Adobe 楷体 Std R" charset="-122"/>
            </a:endParaRPr>
          </a:p>
        </p:txBody>
      </p:sp>
      <p:pic>
        <p:nvPicPr>
          <p:cNvPr id="5939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00687" y="1950244"/>
            <a:ext cx="2701529" cy="2234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1993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pPr eaLnBrk="1" hangingPunct="1"/>
            <a:r>
              <a:rPr lang="en-US" altLang="zh-CN" dirty="0">
                <a:ea typeface="MS PGothic" panose="020B0600070205080204" pitchFamily="34" charset="-128"/>
              </a:rPr>
              <a:t>Example-2: 4-bit -&gt; 7-bit</a:t>
            </a:r>
          </a:p>
        </p:txBody>
      </p:sp>
      <p:sp>
        <p:nvSpPr>
          <p:cNvPr id="60418" name="Content Placeholder 2"/>
          <p:cNvSpPr>
            <a:spLocks noGrp="1"/>
          </p:cNvSpPr>
          <p:nvPr>
            <p:ph idx="1"/>
          </p:nvPr>
        </p:nvSpPr>
        <p:spPr>
          <a:xfrm>
            <a:off x="634603" y="1485900"/>
            <a:ext cx="8128397" cy="2171700"/>
          </a:xfrm>
        </p:spPr>
        <p:txBody>
          <a:bodyPr>
            <a:noAutofit/>
          </a:bodyPr>
          <a:lstStyle/>
          <a:p>
            <a:pPr eaLnBrk="1" hangingPunct="1"/>
            <a:r>
              <a:rPr lang="en-US" altLang="zh-CN" sz="2000" dirty="0">
                <a:ea typeface="MS PGothic" panose="020B0600070205080204" pitchFamily="34" charset="-128"/>
              </a:rPr>
              <a:t>4 bits -&gt; 7 bits (56 using only extra 7)</a:t>
            </a:r>
          </a:p>
          <a:p>
            <a:pPr lvl="1" eaLnBrk="1" hangingPunct="1"/>
            <a:r>
              <a:rPr lang="en-US" altLang="zh-CN" sz="1600" dirty="0">
                <a:ea typeface="MS PGothic" panose="020B0600070205080204" pitchFamily="34" charset="-128"/>
              </a:rPr>
              <a:t>3 extra bits to distinguish 8 cases</a:t>
            </a:r>
          </a:p>
          <a:p>
            <a:pPr lvl="1" eaLnBrk="1" hangingPunct="1"/>
            <a:r>
              <a:rPr lang="en-US" altLang="zh-CN" sz="1600" dirty="0">
                <a:ea typeface="MS PGothic" panose="020B0600070205080204" pitchFamily="34" charset="-128"/>
              </a:rPr>
              <a:t>e.g. </a:t>
            </a:r>
            <a:r>
              <a:rPr lang="en-US" altLang="zh-CN" sz="1600" dirty="0">
                <a:solidFill>
                  <a:srgbClr val="FF0000"/>
                </a:solidFill>
                <a:ea typeface="MS PGothic" panose="020B0600070205080204" pitchFamily="34" charset="-128"/>
              </a:rPr>
              <a:t>1101</a:t>
            </a:r>
            <a:r>
              <a:rPr lang="en-US" altLang="zh-CN" sz="1600" dirty="0">
                <a:ea typeface="MS PGothic" panose="020B0600070205080204" pitchFamily="34" charset="-128"/>
              </a:rPr>
              <a:t> -&gt; </a:t>
            </a:r>
            <a:r>
              <a:rPr lang="en-US" altLang="zh-CN" sz="1600" dirty="0">
                <a:solidFill>
                  <a:srgbClr val="0000FF"/>
                </a:solidFill>
                <a:ea typeface="MS PGothic" panose="020B0600070205080204" pitchFamily="34" charset="-128"/>
              </a:rPr>
              <a:t>10</a:t>
            </a:r>
            <a:r>
              <a:rPr lang="en-US" altLang="zh-CN" sz="1600" dirty="0">
                <a:solidFill>
                  <a:srgbClr val="FF0000"/>
                </a:solidFill>
                <a:ea typeface="MS PGothic" panose="020B0600070205080204" pitchFamily="34" charset="-128"/>
              </a:rPr>
              <a:t>1</a:t>
            </a:r>
            <a:r>
              <a:rPr lang="en-US" altLang="zh-CN" sz="1600" dirty="0">
                <a:solidFill>
                  <a:srgbClr val="0000FF"/>
                </a:solidFill>
                <a:ea typeface="MS PGothic" panose="020B0600070205080204" pitchFamily="34" charset="-128"/>
              </a:rPr>
              <a:t>0</a:t>
            </a:r>
            <a:r>
              <a:rPr lang="en-US" altLang="zh-CN" sz="1600" dirty="0">
                <a:solidFill>
                  <a:srgbClr val="FF0000"/>
                </a:solidFill>
                <a:ea typeface="MS PGothic" panose="020B0600070205080204" pitchFamily="34" charset="-128"/>
              </a:rPr>
              <a:t>101</a:t>
            </a:r>
          </a:p>
          <a:p>
            <a:pPr eaLnBrk="1" hangingPunct="1"/>
            <a:r>
              <a:rPr lang="en-US" altLang="zh-CN" sz="2000" dirty="0">
                <a:ea typeface="MS PGothic" panose="020B0600070205080204" pitchFamily="34" charset="-128"/>
              </a:rPr>
              <a:t>Correct 1-bit errors</a:t>
            </a:r>
          </a:p>
          <a:p>
            <a:pPr lvl="1" eaLnBrk="1" hangingPunct="1"/>
            <a:r>
              <a:rPr lang="en-US" altLang="zh-CN" sz="1600" dirty="0">
                <a:solidFill>
                  <a:srgbClr val="0000FF"/>
                </a:solidFill>
                <a:ea typeface="MS PGothic" panose="020B0600070205080204" pitchFamily="34" charset="-128"/>
              </a:rPr>
              <a:t>10</a:t>
            </a:r>
            <a:r>
              <a:rPr lang="en-US" altLang="zh-CN" sz="1600" dirty="0">
                <a:solidFill>
                  <a:srgbClr val="FF0000"/>
                </a:solidFill>
                <a:ea typeface="MS PGothic" panose="020B0600070205080204" pitchFamily="34" charset="-128"/>
              </a:rPr>
              <a:t>1</a:t>
            </a:r>
            <a:r>
              <a:rPr lang="en-US" altLang="zh-CN" sz="1600" dirty="0">
                <a:solidFill>
                  <a:srgbClr val="0000FF"/>
                </a:solidFill>
                <a:ea typeface="MS PGothic" panose="020B0600070205080204" pitchFamily="34" charset="-128"/>
              </a:rPr>
              <a:t>0</a:t>
            </a:r>
            <a:r>
              <a:rPr lang="en-US" altLang="zh-CN" sz="1600" dirty="0">
                <a:solidFill>
                  <a:srgbClr val="FF0000"/>
                </a:solidFill>
                <a:ea typeface="MS PGothic" panose="020B0600070205080204" pitchFamily="34" charset="-128"/>
              </a:rPr>
              <a:t>101</a:t>
            </a:r>
            <a:r>
              <a:rPr lang="en-US" altLang="zh-CN" sz="1600" dirty="0">
                <a:ea typeface="MS PGothic" panose="020B0600070205080204" pitchFamily="34" charset="-128"/>
              </a:rPr>
              <a:t> -&gt; </a:t>
            </a:r>
            <a:r>
              <a:rPr lang="en-US" altLang="zh-CN" sz="1600" dirty="0">
                <a:solidFill>
                  <a:srgbClr val="0000FF"/>
                </a:solidFill>
                <a:ea typeface="MS PGothic" panose="020B0600070205080204" pitchFamily="34" charset="-128"/>
              </a:rPr>
              <a:t>10</a:t>
            </a:r>
            <a:r>
              <a:rPr lang="en-US" altLang="zh-CN" sz="1600" dirty="0">
                <a:solidFill>
                  <a:srgbClr val="FF0000"/>
                </a:solidFill>
                <a:ea typeface="MS PGothic" panose="020B0600070205080204" pitchFamily="34" charset="-128"/>
              </a:rPr>
              <a:t>1</a:t>
            </a:r>
            <a:r>
              <a:rPr lang="en-US" altLang="zh-CN" sz="1600" dirty="0">
                <a:solidFill>
                  <a:srgbClr val="0000FF"/>
                </a:solidFill>
                <a:ea typeface="MS PGothic" panose="020B0600070205080204" pitchFamily="34" charset="-128"/>
              </a:rPr>
              <a:t>0</a:t>
            </a:r>
            <a:r>
              <a:rPr lang="en-US" altLang="zh-CN" sz="1600" u="sng" dirty="0">
                <a:solidFill>
                  <a:srgbClr val="FF0000"/>
                </a:solidFill>
                <a:ea typeface="MS PGothic" panose="020B0600070205080204" pitchFamily="34" charset="-128"/>
              </a:rPr>
              <a:t>0</a:t>
            </a:r>
            <a:r>
              <a:rPr lang="en-US" altLang="zh-CN" sz="1600" dirty="0">
                <a:solidFill>
                  <a:srgbClr val="FF0000"/>
                </a:solidFill>
                <a:ea typeface="MS PGothic" panose="020B0600070205080204" pitchFamily="34" charset="-128"/>
              </a:rPr>
              <a:t>01</a:t>
            </a:r>
            <a:r>
              <a:rPr lang="en-US" altLang="zh-CN" sz="1600" dirty="0">
                <a:solidFill>
                  <a:srgbClr val="000000"/>
                </a:solidFill>
                <a:ea typeface="MS PGothic" panose="020B0600070205080204" pitchFamily="34" charset="-128"/>
              </a:rPr>
              <a:t> :  P1 &amp; P4 not match</a:t>
            </a:r>
          </a:p>
          <a:p>
            <a:pPr lvl="1" eaLnBrk="1" hangingPunct="1"/>
            <a:r>
              <a:rPr lang="en-US" altLang="zh-CN" sz="1600" dirty="0">
                <a:solidFill>
                  <a:srgbClr val="0000FF"/>
                </a:solidFill>
                <a:ea typeface="MS PGothic" panose="020B0600070205080204" pitchFamily="34" charset="-128"/>
              </a:rPr>
              <a:t>10</a:t>
            </a:r>
            <a:r>
              <a:rPr lang="en-US" altLang="zh-CN" sz="1600" dirty="0">
                <a:solidFill>
                  <a:srgbClr val="FF0000"/>
                </a:solidFill>
                <a:ea typeface="MS PGothic" panose="020B0600070205080204" pitchFamily="34" charset="-128"/>
              </a:rPr>
              <a:t>1</a:t>
            </a:r>
            <a:r>
              <a:rPr lang="en-US" altLang="zh-CN" sz="1600" dirty="0">
                <a:solidFill>
                  <a:srgbClr val="0000FF"/>
                </a:solidFill>
                <a:ea typeface="MS PGothic" panose="020B0600070205080204" pitchFamily="34" charset="-128"/>
              </a:rPr>
              <a:t>0</a:t>
            </a:r>
            <a:r>
              <a:rPr lang="en-US" altLang="zh-CN" sz="1600" dirty="0">
                <a:solidFill>
                  <a:srgbClr val="FF0000"/>
                </a:solidFill>
                <a:ea typeface="MS PGothic" panose="020B0600070205080204" pitchFamily="34" charset="-128"/>
              </a:rPr>
              <a:t>101 </a:t>
            </a:r>
            <a:r>
              <a:rPr lang="en-US" altLang="zh-CN" sz="1600" dirty="0">
                <a:solidFill>
                  <a:srgbClr val="000000"/>
                </a:solidFill>
                <a:ea typeface="MS PGothic" panose="020B0600070205080204" pitchFamily="34" charset="-128"/>
              </a:rPr>
              <a:t>-&gt; </a:t>
            </a:r>
            <a:r>
              <a:rPr lang="en-US" altLang="zh-CN" sz="1600" dirty="0">
                <a:solidFill>
                  <a:srgbClr val="0000FF"/>
                </a:solidFill>
                <a:ea typeface="MS PGothic" panose="020B0600070205080204" pitchFamily="34" charset="-128"/>
              </a:rPr>
              <a:t>1</a:t>
            </a:r>
            <a:r>
              <a:rPr lang="en-US" altLang="zh-CN" sz="1600" u="sng" dirty="0">
                <a:solidFill>
                  <a:srgbClr val="0000FF"/>
                </a:solidFill>
                <a:ea typeface="MS PGothic" panose="020B0600070205080204" pitchFamily="34" charset="-128"/>
              </a:rPr>
              <a:t>1</a:t>
            </a:r>
            <a:r>
              <a:rPr lang="en-US" altLang="zh-CN" sz="1600" dirty="0">
                <a:solidFill>
                  <a:srgbClr val="FF0000"/>
                </a:solidFill>
                <a:ea typeface="MS PGothic" panose="020B0600070205080204" pitchFamily="34" charset="-128"/>
              </a:rPr>
              <a:t>1</a:t>
            </a:r>
            <a:r>
              <a:rPr lang="en-US" altLang="zh-CN" sz="1600" dirty="0">
                <a:solidFill>
                  <a:srgbClr val="0000FF"/>
                </a:solidFill>
                <a:ea typeface="MS PGothic" panose="020B0600070205080204" pitchFamily="34" charset="-128"/>
              </a:rPr>
              <a:t>0</a:t>
            </a:r>
            <a:r>
              <a:rPr lang="en-US" altLang="zh-CN" sz="1600" dirty="0">
                <a:solidFill>
                  <a:srgbClr val="FF0000"/>
                </a:solidFill>
                <a:ea typeface="MS PGothic" panose="020B0600070205080204" pitchFamily="34" charset="-128"/>
              </a:rPr>
              <a:t>101</a:t>
            </a:r>
            <a:r>
              <a:rPr lang="en-US" altLang="zh-CN" sz="1600" dirty="0">
                <a:solidFill>
                  <a:srgbClr val="000000"/>
                </a:solidFill>
                <a:ea typeface="MS PGothic" panose="020B0600070205080204" pitchFamily="34" charset="-128"/>
              </a:rPr>
              <a:t> :  P2 not match</a:t>
            </a:r>
            <a:endParaRPr lang="en-US" altLang="zh-CN" sz="3200" dirty="0">
              <a:solidFill>
                <a:srgbClr val="FF0000"/>
              </a:solidFill>
              <a:ea typeface="MS PGothic" panose="020B0600070205080204" pitchFamily="34" charset="-128"/>
            </a:endParaRPr>
          </a:p>
          <a:p>
            <a:pPr lvl="2" eaLnBrk="1" hangingPunct="1"/>
            <a:endParaRPr lang="en-US" altLang="zh-CN" sz="2800" dirty="0">
              <a:ea typeface="MS PGothic" panose="020B0600070205080204" pitchFamily="34" charset="-128"/>
            </a:endParaRPr>
          </a:p>
          <a:p>
            <a:pPr lvl="2" eaLnBrk="1" hangingPunct="1"/>
            <a:endParaRPr lang="en-US" altLang="zh-CN" sz="2800" dirty="0">
              <a:ea typeface="MS PGothic" panose="020B0600070205080204" pitchFamily="34" charset="-128"/>
            </a:endParaRPr>
          </a:p>
        </p:txBody>
      </p:sp>
      <p:sp>
        <p:nvSpPr>
          <p:cNvPr id="6041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5CE71853-5F75-4347-B074-AF78D1DCC356}" type="slidenum">
              <a:rPr lang="zh-CN" altLang="en-US" sz="900">
                <a:solidFill>
                  <a:srgbClr val="898989"/>
                </a:solidFill>
              </a:rPr>
              <a:pPr/>
              <a:t>43</a:t>
            </a:fld>
            <a:endParaRPr lang="en-US" altLang="zh-CN" sz="900">
              <a:solidFill>
                <a:srgbClr val="898989"/>
              </a:solidFill>
            </a:endParaRPr>
          </a:p>
        </p:txBody>
      </p:sp>
      <p:pic>
        <p:nvPicPr>
          <p:cNvPr id="60420"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4328" y="1476046"/>
            <a:ext cx="2459781" cy="108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
          <p:cNvSpPr/>
          <p:nvPr/>
        </p:nvSpPr>
        <p:spPr bwMode="auto">
          <a:xfrm>
            <a:off x="2182893" y="429766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1</a:t>
            </a:r>
          </a:p>
        </p:txBody>
      </p:sp>
      <p:sp>
        <p:nvSpPr>
          <p:cNvPr id="12" name="Oval 11"/>
          <p:cNvSpPr/>
          <p:nvPr/>
        </p:nvSpPr>
        <p:spPr bwMode="auto">
          <a:xfrm>
            <a:off x="3249693" y="429766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1</a:t>
            </a:r>
          </a:p>
        </p:txBody>
      </p:sp>
      <p:sp>
        <p:nvSpPr>
          <p:cNvPr id="13" name="Oval 12"/>
          <p:cNvSpPr/>
          <p:nvPr/>
        </p:nvSpPr>
        <p:spPr bwMode="auto">
          <a:xfrm>
            <a:off x="3783093" y="429766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0</a:t>
            </a:r>
          </a:p>
        </p:txBody>
      </p:sp>
      <p:sp>
        <p:nvSpPr>
          <p:cNvPr id="14" name="Oval 13"/>
          <p:cNvSpPr/>
          <p:nvPr/>
        </p:nvSpPr>
        <p:spPr bwMode="auto">
          <a:xfrm>
            <a:off x="4316493" y="429766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1</a:t>
            </a:r>
          </a:p>
        </p:txBody>
      </p:sp>
      <p:sp>
        <p:nvSpPr>
          <p:cNvPr id="15" name="Oval 14"/>
          <p:cNvSpPr/>
          <p:nvPr/>
        </p:nvSpPr>
        <p:spPr bwMode="auto">
          <a:xfrm>
            <a:off x="1649493" y="429766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0</a:t>
            </a:r>
          </a:p>
        </p:txBody>
      </p:sp>
      <p:sp>
        <p:nvSpPr>
          <p:cNvPr id="16" name="Oval 15"/>
          <p:cNvSpPr/>
          <p:nvPr/>
        </p:nvSpPr>
        <p:spPr bwMode="auto">
          <a:xfrm>
            <a:off x="1116093" y="4297660"/>
            <a:ext cx="339229" cy="285750"/>
          </a:xfrm>
          <a:prstGeom prst="ellipse">
            <a:avLst/>
          </a:prstGeom>
          <a:noFill/>
          <a:ln w="9525" cap="flat" cmpd="sng" algn="ctr">
            <a:solidFill>
              <a:srgbClr val="3366FF"/>
            </a:solidFill>
            <a:prstDash val="solid"/>
            <a:round/>
            <a:headEnd type="none" w="med" len="med"/>
            <a:tailEnd type="none" w="med" len="med"/>
          </a:ln>
          <a:effectLst/>
        </p:spPr>
        <p:txBody>
          <a:bodyPr anchor="ctr"/>
          <a:lstStyle/>
          <a:p>
            <a:pPr>
              <a:defRPr/>
            </a:pPr>
            <a:r>
              <a:rPr lang="en-US" sz="1350" dirty="0">
                <a:solidFill>
                  <a:srgbClr val="0000FF"/>
                </a:solidFill>
                <a:cs typeface="宋体" charset="0"/>
              </a:rPr>
              <a:t>1</a:t>
            </a:r>
          </a:p>
        </p:txBody>
      </p:sp>
      <p:sp>
        <p:nvSpPr>
          <p:cNvPr id="17" name="Oval 16"/>
          <p:cNvSpPr/>
          <p:nvPr/>
        </p:nvSpPr>
        <p:spPr bwMode="auto">
          <a:xfrm>
            <a:off x="2716293" y="429766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0</a:t>
            </a:r>
          </a:p>
        </p:txBody>
      </p:sp>
      <p:sp>
        <p:nvSpPr>
          <p:cNvPr id="18" name="Oval 17"/>
          <p:cNvSpPr/>
          <p:nvPr/>
        </p:nvSpPr>
        <p:spPr bwMode="auto">
          <a:xfrm>
            <a:off x="2182893" y="469771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1</a:t>
            </a:r>
          </a:p>
        </p:txBody>
      </p:sp>
      <p:sp>
        <p:nvSpPr>
          <p:cNvPr id="19" name="Oval 18"/>
          <p:cNvSpPr/>
          <p:nvPr/>
        </p:nvSpPr>
        <p:spPr bwMode="auto">
          <a:xfrm>
            <a:off x="3249693" y="469771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1</a:t>
            </a:r>
          </a:p>
        </p:txBody>
      </p:sp>
      <p:sp>
        <p:nvSpPr>
          <p:cNvPr id="20" name="Oval 19"/>
          <p:cNvSpPr/>
          <p:nvPr/>
        </p:nvSpPr>
        <p:spPr bwMode="auto">
          <a:xfrm>
            <a:off x="3783093" y="469771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0</a:t>
            </a:r>
          </a:p>
        </p:txBody>
      </p:sp>
      <p:sp>
        <p:nvSpPr>
          <p:cNvPr id="21" name="Oval 20"/>
          <p:cNvSpPr/>
          <p:nvPr/>
        </p:nvSpPr>
        <p:spPr bwMode="auto">
          <a:xfrm>
            <a:off x="4316493" y="469771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1</a:t>
            </a:r>
          </a:p>
        </p:txBody>
      </p:sp>
      <p:sp>
        <p:nvSpPr>
          <p:cNvPr id="22" name="Oval 21"/>
          <p:cNvSpPr/>
          <p:nvPr/>
        </p:nvSpPr>
        <p:spPr bwMode="auto">
          <a:xfrm>
            <a:off x="1649493" y="4697710"/>
            <a:ext cx="339229" cy="285750"/>
          </a:xfrm>
          <a:prstGeom prst="ellipse">
            <a:avLst/>
          </a:prstGeom>
          <a:noFill/>
          <a:ln w="9525" cap="flat" cmpd="sng" algn="ctr">
            <a:solidFill>
              <a:srgbClr val="3366FF"/>
            </a:solidFill>
            <a:prstDash val="solid"/>
            <a:round/>
            <a:headEnd type="none" w="med" len="med"/>
            <a:tailEnd type="none" w="med" len="med"/>
          </a:ln>
          <a:effectLst/>
        </p:spPr>
        <p:txBody>
          <a:bodyPr anchor="ctr"/>
          <a:lstStyle/>
          <a:p>
            <a:pPr>
              <a:defRPr/>
            </a:pPr>
            <a:r>
              <a:rPr lang="en-US" sz="1350" dirty="0">
                <a:solidFill>
                  <a:srgbClr val="0000FF"/>
                </a:solidFill>
                <a:cs typeface="宋体" charset="0"/>
              </a:rPr>
              <a:t>0</a:t>
            </a:r>
          </a:p>
        </p:txBody>
      </p:sp>
      <p:sp>
        <p:nvSpPr>
          <p:cNvPr id="23" name="Oval 22"/>
          <p:cNvSpPr/>
          <p:nvPr/>
        </p:nvSpPr>
        <p:spPr bwMode="auto">
          <a:xfrm>
            <a:off x="1116093" y="469771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1</a:t>
            </a:r>
          </a:p>
        </p:txBody>
      </p:sp>
      <p:sp>
        <p:nvSpPr>
          <p:cNvPr id="24" name="Oval 23"/>
          <p:cNvSpPr/>
          <p:nvPr/>
        </p:nvSpPr>
        <p:spPr bwMode="auto">
          <a:xfrm>
            <a:off x="2716293" y="469771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0</a:t>
            </a:r>
          </a:p>
        </p:txBody>
      </p:sp>
      <p:sp>
        <p:nvSpPr>
          <p:cNvPr id="25" name="Oval 24"/>
          <p:cNvSpPr/>
          <p:nvPr/>
        </p:nvSpPr>
        <p:spPr bwMode="auto">
          <a:xfrm>
            <a:off x="2182893" y="509776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1</a:t>
            </a:r>
          </a:p>
        </p:txBody>
      </p:sp>
      <p:sp>
        <p:nvSpPr>
          <p:cNvPr id="26" name="Oval 25"/>
          <p:cNvSpPr/>
          <p:nvPr/>
        </p:nvSpPr>
        <p:spPr bwMode="auto">
          <a:xfrm>
            <a:off x="3249693" y="509776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1</a:t>
            </a:r>
          </a:p>
        </p:txBody>
      </p:sp>
      <p:sp>
        <p:nvSpPr>
          <p:cNvPr id="27" name="Oval 26"/>
          <p:cNvSpPr/>
          <p:nvPr/>
        </p:nvSpPr>
        <p:spPr bwMode="auto">
          <a:xfrm>
            <a:off x="3783093" y="509776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0</a:t>
            </a:r>
          </a:p>
        </p:txBody>
      </p:sp>
      <p:sp>
        <p:nvSpPr>
          <p:cNvPr id="28" name="Oval 27"/>
          <p:cNvSpPr/>
          <p:nvPr/>
        </p:nvSpPr>
        <p:spPr bwMode="auto">
          <a:xfrm>
            <a:off x="4316493" y="5097760"/>
            <a:ext cx="339229" cy="285750"/>
          </a:xfrm>
          <a:prstGeom prst="ellipse">
            <a:avLst/>
          </a:prstGeom>
          <a:noFill/>
          <a:ln w="9525" cap="flat" cmpd="sng" algn="ctr">
            <a:solidFill>
              <a:srgbClr val="FF0000"/>
            </a:solidFill>
            <a:prstDash val="solid"/>
            <a:round/>
            <a:headEnd type="none" w="med" len="med"/>
            <a:tailEnd type="none" w="med" len="med"/>
          </a:ln>
          <a:effectLst/>
        </p:spPr>
        <p:txBody>
          <a:bodyPr anchor="ctr"/>
          <a:lstStyle/>
          <a:p>
            <a:pPr>
              <a:defRPr/>
            </a:pPr>
            <a:r>
              <a:rPr lang="en-US" sz="1350" dirty="0">
                <a:solidFill>
                  <a:srgbClr val="FF0000"/>
                </a:solidFill>
                <a:cs typeface="宋体" charset="0"/>
              </a:rPr>
              <a:t>1</a:t>
            </a:r>
          </a:p>
        </p:txBody>
      </p:sp>
      <p:sp>
        <p:nvSpPr>
          <p:cNvPr id="29" name="Oval 28"/>
          <p:cNvSpPr/>
          <p:nvPr/>
        </p:nvSpPr>
        <p:spPr bwMode="auto">
          <a:xfrm>
            <a:off x="1649493" y="509776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0</a:t>
            </a:r>
          </a:p>
        </p:txBody>
      </p:sp>
      <p:sp>
        <p:nvSpPr>
          <p:cNvPr id="30" name="Oval 29"/>
          <p:cNvSpPr/>
          <p:nvPr/>
        </p:nvSpPr>
        <p:spPr bwMode="auto">
          <a:xfrm>
            <a:off x="1116093" y="5097760"/>
            <a:ext cx="339229" cy="285750"/>
          </a:xfrm>
          <a:prstGeom prst="ellipse">
            <a:avLst/>
          </a:prstGeom>
          <a:noFill/>
          <a:ln w="9525" cap="flat" cmpd="sng" algn="ctr">
            <a:solidFill>
              <a:schemeClr val="bg1">
                <a:lumMod val="85000"/>
              </a:schemeClr>
            </a:solidFill>
            <a:prstDash val="sysDash"/>
            <a:round/>
            <a:headEnd type="none" w="med" len="med"/>
            <a:tailEnd type="none" w="med" len="med"/>
          </a:ln>
          <a:effectLst/>
        </p:spPr>
        <p:txBody>
          <a:bodyPr anchor="ctr"/>
          <a:lstStyle/>
          <a:p>
            <a:pPr>
              <a:defRPr/>
            </a:pPr>
            <a:r>
              <a:rPr lang="en-US" sz="1350" dirty="0">
                <a:solidFill>
                  <a:schemeClr val="bg1">
                    <a:lumMod val="85000"/>
                  </a:schemeClr>
                </a:solidFill>
                <a:cs typeface="宋体" charset="0"/>
              </a:rPr>
              <a:t>1</a:t>
            </a:r>
          </a:p>
        </p:txBody>
      </p:sp>
      <p:sp>
        <p:nvSpPr>
          <p:cNvPr id="31" name="Oval 30"/>
          <p:cNvSpPr/>
          <p:nvPr/>
        </p:nvSpPr>
        <p:spPr bwMode="auto">
          <a:xfrm>
            <a:off x="2716293" y="5097760"/>
            <a:ext cx="339229" cy="285750"/>
          </a:xfrm>
          <a:prstGeom prst="ellipse">
            <a:avLst/>
          </a:prstGeom>
          <a:noFill/>
          <a:ln w="9525" cap="flat" cmpd="sng" algn="ctr">
            <a:solidFill>
              <a:srgbClr val="3366FF"/>
            </a:solidFill>
            <a:prstDash val="solid"/>
            <a:round/>
            <a:headEnd type="none" w="med" len="med"/>
            <a:tailEnd type="none" w="med" len="med"/>
          </a:ln>
          <a:effectLst/>
        </p:spPr>
        <p:txBody>
          <a:bodyPr anchor="ctr"/>
          <a:lstStyle/>
          <a:p>
            <a:pPr>
              <a:defRPr/>
            </a:pPr>
            <a:r>
              <a:rPr lang="en-US" sz="1350" dirty="0">
                <a:solidFill>
                  <a:srgbClr val="0000FF"/>
                </a:solidFill>
                <a:cs typeface="宋体" charset="0"/>
              </a:rPr>
              <a:t>0</a:t>
            </a:r>
          </a:p>
        </p:txBody>
      </p:sp>
      <p:graphicFrame>
        <p:nvGraphicFramePr>
          <p:cNvPr id="39" name="Table 38"/>
          <p:cNvGraphicFramePr>
            <a:graphicFrameLocks noGrp="1"/>
          </p:cNvGraphicFramePr>
          <p:nvPr/>
        </p:nvGraphicFramePr>
        <p:xfrm>
          <a:off x="5712619" y="2785492"/>
          <a:ext cx="2743200" cy="2537334"/>
        </p:xfrm>
        <a:graphic>
          <a:graphicData uri="http://schemas.openxmlformats.org/drawingml/2006/table">
            <a:tbl>
              <a:tblPr firstRow="1" bandRow="1">
                <a:tableStyleId>{B301B821-A1FF-4177-AEE7-76D212191A09}</a:tableStyleId>
              </a:tblPr>
              <a:tblGrid>
                <a:gridCol w="15240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tblGrid>
              <a:tr h="278077">
                <a:tc>
                  <a:txBody>
                    <a:bodyPr/>
                    <a:lstStyle/>
                    <a:p>
                      <a:r>
                        <a:rPr lang="en-US" sz="1400" dirty="0">
                          <a:latin typeface="等线" panose="02010600030101010101" pitchFamily="2" charset="-122"/>
                          <a:ea typeface="等线" panose="02010600030101010101" pitchFamily="2" charset="-122"/>
                        </a:rPr>
                        <a:t>Not Match</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sz="1400" dirty="0">
                          <a:latin typeface="等线" panose="02010600030101010101" pitchFamily="2" charset="-122"/>
                          <a:ea typeface="等线" panose="02010600030101010101" pitchFamily="2" charset="-122"/>
                        </a:rPr>
                        <a:t>Error</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0"/>
                  </a:ext>
                </a:extLst>
              </a:tr>
              <a:tr h="278077">
                <a:tc>
                  <a:txBody>
                    <a:bodyPr/>
                    <a:lstStyle/>
                    <a:p>
                      <a:r>
                        <a:rPr lang="en-US" sz="1400" dirty="0">
                          <a:latin typeface="等线" panose="02010600030101010101" pitchFamily="2" charset="-122"/>
                          <a:ea typeface="等线" panose="02010600030101010101" pitchFamily="2" charset="-122"/>
                        </a:rPr>
                        <a:t>None</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sz="1400" dirty="0">
                          <a:latin typeface="等线" panose="02010600030101010101" pitchFamily="2" charset="-122"/>
                          <a:ea typeface="等线" panose="02010600030101010101" pitchFamily="2" charset="-122"/>
                        </a:rPr>
                        <a:t>None</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1"/>
                  </a:ext>
                </a:extLst>
              </a:tr>
              <a:tr h="278077">
                <a:tc>
                  <a:txBody>
                    <a:bodyPr/>
                    <a:lstStyle/>
                    <a:p>
                      <a:r>
                        <a:rPr lang="en-US" sz="1400" dirty="0">
                          <a:latin typeface="等线" panose="02010600030101010101" pitchFamily="2" charset="-122"/>
                          <a:ea typeface="等线" panose="02010600030101010101" pitchFamily="2" charset="-122"/>
                        </a:rPr>
                        <a:t>P1</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altLang="zh-CN" sz="1400" dirty="0">
                          <a:latin typeface="等线" panose="02010600030101010101" pitchFamily="2" charset="-122"/>
                          <a:ea typeface="等线" panose="02010600030101010101" pitchFamily="2" charset="-122"/>
                        </a:rPr>
                        <a:t>P1</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2"/>
                  </a:ext>
                </a:extLst>
              </a:tr>
              <a:tr h="278077">
                <a:tc>
                  <a:txBody>
                    <a:bodyPr/>
                    <a:lstStyle/>
                    <a:p>
                      <a:r>
                        <a:rPr lang="en-US" sz="1400" dirty="0">
                          <a:latin typeface="等线" panose="02010600030101010101" pitchFamily="2" charset="-122"/>
                          <a:ea typeface="等线" panose="02010600030101010101" pitchFamily="2" charset="-122"/>
                        </a:rPr>
                        <a:t>P2</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sz="1400" dirty="0">
                          <a:latin typeface="等线" panose="02010600030101010101" pitchFamily="2" charset="-122"/>
                          <a:ea typeface="等线" panose="02010600030101010101" pitchFamily="2" charset="-122"/>
                        </a:rPr>
                        <a:t>P2</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3"/>
                  </a:ext>
                </a:extLst>
              </a:tr>
              <a:tr h="278077">
                <a:tc>
                  <a:txBody>
                    <a:bodyPr/>
                    <a:lstStyle/>
                    <a:p>
                      <a:r>
                        <a:rPr lang="en-US" sz="1400" dirty="0">
                          <a:latin typeface="等线" panose="02010600030101010101" pitchFamily="2" charset="-122"/>
                          <a:ea typeface="等线" panose="02010600030101010101" pitchFamily="2" charset="-122"/>
                        </a:rPr>
                        <a:t>P4</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sz="1400" dirty="0">
                          <a:latin typeface="等线" panose="02010600030101010101" pitchFamily="2" charset="-122"/>
                          <a:ea typeface="等线" panose="02010600030101010101" pitchFamily="2" charset="-122"/>
                        </a:rPr>
                        <a:t>P4</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4"/>
                  </a:ext>
                </a:extLst>
              </a:tr>
              <a:tr h="278077">
                <a:tc>
                  <a:txBody>
                    <a:bodyPr/>
                    <a:lstStyle/>
                    <a:p>
                      <a:r>
                        <a:rPr lang="en-US" sz="1400" dirty="0">
                          <a:latin typeface="等线" panose="02010600030101010101" pitchFamily="2" charset="-122"/>
                          <a:ea typeface="等线" panose="02010600030101010101" pitchFamily="2" charset="-122"/>
                        </a:rPr>
                        <a:t>P1 &amp; P2</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sz="1400" dirty="0">
                          <a:latin typeface="等线" panose="02010600030101010101" pitchFamily="2" charset="-122"/>
                          <a:ea typeface="等线" panose="02010600030101010101" pitchFamily="2" charset="-122"/>
                        </a:rPr>
                        <a:t>P3</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5"/>
                  </a:ext>
                </a:extLst>
              </a:tr>
              <a:tr h="278077">
                <a:tc>
                  <a:txBody>
                    <a:bodyPr/>
                    <a:lstStyle/>
                    <a:p>
                      <a:r>
                        <a:rPr lang="en-US" sz="1400" dirty="0">
                          <a:latin typeface="等线" panose="02010600030101010101" pitchFamily="2" charset="-122"/>
                          <a:ea typeface="等线" panose="02010600030101010101" pitchFamily="2" charset="-122"/>
                        </a:rPr>
                        <a:t>P1 &amp; P4</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sz="1400" dirty="0">
                          <a:latin typeface="等线" panose="02010600030101010101" pitchFamily="2" charset="-122"/>
                          <a:ea typeface="等线" panose="02010600030101010101" pitchFamily="2" charset="-122"/>
                        </a:rPr>
                        <a:t>P5</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6"/>
                  </a:ext>
                </a:extLst>
              </a:tr>
              <a:tr h="278077">
                <a:tc>
                  <a:txBody>
                    <a:bodyPr/>
                    <a:lstStyle/>
                    <a:p>
                      <a:r>
                        <a:rPr lang="en-US" sz="1400" dirty="0">
                          <a:latin typeface="等线" panose="02010600030101010101" pitchFamily="2" charset="-122"/>
                          <a:ea typeface="等线" panose="02010600030101010101" pitchFamily="2" charset="-122"/>
                        </a:rPr>
                        <a:t>P2 &amp; P4</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sz="1400" dirty="0">
                          <a:latin typeface="等线" panose="02010600030101010101" pitchFamily="2" charset="-122"/>
                          <a:ea typeface="等线" panose="02010600030101010101" pitchFamily="2" charset="-122"/>
                        </a:rPr>
                        <a:t>P6</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7"/>
                  </a:ext>
                </a:extLst>
              </a:tr>
              <a:tr h="278077">
                <a:tc>
                  <a:txBody>
                    <a:bodyPr/>
                    <a:lstStyle/>
                    <a:p>
                      <a:r>
                        <a:rPr lang="en-US" sz="1400" dirty="0">
                          <a:latin typeface="等线" panose="02010600030101010101" pitchFamily="2" charset="-122"/>
                          <a:ea typeface="等线" panose="02010600030101010101" pitchFamily="2" charset="-122"/>
                        </a:rPr>
                        <a:t>P1 &amp; P2 &amp; P4</a:t>
                      </a:r>
                      <a:endParaRPr lang="en-US" sz="1400" dirty="0">
                        <a:solidFill>
                          <a:srgbClr val="000000"/>
                        </a:solidFill>
                        <a:latin typeface="等线" panose="02010600030101010101" pitchFamily="2" charset="-122"/>
                        <a:ea typeface="等线" panose="02010600030101010101" pitchFamily="2" charset="-122"/>
                      </a:endParaRPr>
                    </a:p>
                  </a:txBody>
                  <a:tcPr marT="34283" marB="34283"/>
                </a:tc>
                <a:tc>
                  <a:txBody>
                    <a:bodyPr/>
                    <a:lstStyle/>
                    <a:p>
                      <a:r>
                        <a:rPr lang="en-US" sz="1400" dirty="0">
                          <a:latin typeface="等线" panose="02010600030101010101" pitchFamily="2" charset="-122"/>
                          <a:ea typeface="等线" panose="02010600030101010101" pitchFamily="2" charset="-122"/>
                        </a:rPr>
                        <a:t>P7</a:t>
                      </a:r>
                      <a:endParaRPr lang="en-US" sz="1400" dirty="0">
                        <a:solidFill>
                          <a:srgbClr val="000000"/>
                        </a:solidFill>
                        <a:latin typeface="等线" panose="02010600030101010101" pitchFamily="2" charset="-122"/>
                        <a:ea typeface="等线" panose="02010600030101010101" pitchFamily="2" charset="-122"/>
                      </a:endParaRPr>
                    </a:p>
                  </a:txBody>
                  <a:tcPr marT="34283" marB="34283"/>
                </a:tc>
                <a:extLst>
                  <a:ext uri="{0D108BD9-81ED-4DB2-BD59-A6C34878D82A}">
                    <a16:rowId xmlns:a16="http://schemas.microsoft.com/office/drawing/2014/main" val="10008"/>
                  </a:ext>
                </a:extLst>
              </a:tr>
            </a:tbl>
          </a:graphicData>
        </a:graphic>
      </p:graphicFrame>
      <p:sp>
        <p:nvSpPr>
          <p:cNvPr id="60473" name="矩形 1"/>
          <p:cNvSpPr>
            <a:spLocks noChangeArrowheads="1"/>
          </p:cNvSpPr>
          <p:nvPr/>
        </p:nvSpPr>
        <p:spPr bwMode="auto">
          <a:xfrm>
            <a:off x="1188102" y="3810694"/>
            <a:ext cx="403244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350" dirty="0">
                <a:ea typeface="MS PGothic" panose="020B0600070205080204" pitchFamily="34" charset="-128"/>
              </a:rPr>
              <a:t>1           2            3           4            5           6           7</a:t>
            </a:r>
            <a:endParaRPr lang="zh-CN" altLang="en-US" sz="1350" dirty="0"/>
          </a:p>
        </p:txBody>
      </p:sp>
    </p:spTree>
    <p:extLst>
      <p:ext uri="{BB962C8B-B14F-4D97-AF65-F5344CB8AC3E}">
        <p14:creationId xmlns:p14="http://schemas.microsoft.com/office/powerpoint/2010/main" val="24609598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Control-plane VS. Data-plane</a:t>
            </a:r>
            <a:endParaRPr kumimoji="1" lang="zh-CN" altLang="en-US" dirty="0"/>
          </a:p>
        </p:txBody>
      </p:sp>
      <p:sp>
        <p:nvSpPr>
          <p:cNvPr id="3" name="内容占位符 2"/>
          <p:cNvSpPr>
            <a:spLocks noGrp="1"/>
          </p:cNvSpPr>
          <p:nvPr>
            <p:ph idx="1"/>
          </p:nvPr>
        </p:nvSpPr>
        <p:spPr>
          <a:xfrm>
            <a:off x="457200" y="1533376"/>
            <a:ext cx="3610744" cy="4116288"/>
          </a:xfrm>
        </p:spPr>
        <p:txBody>
          <a:bodyPr>
            <a:noAutofit/>
          </a:bodyPr>
          <a:lstStyle/>
          <a:p>
            <a:pPr>
              <a:lnSpc>
                <a:spcPct val="100000"/>
              </a:lnSpc>
            </a:pPr>
            <a:r>
              <a:rPr kumimoji="1" lang="en-US" altLang="zh-CN" sz="2400" b="1" dirty="0"/>
              <a:t>Control-plane</a:t>
            </a:r>
          </a:p>
          <a:p>
            <a:pPr lvl="1">
              <a:lnSpc>
                <a:spcPct val="100000"/>
              </a:lnSpc>
            </a:pPr>
            <a:r>
              <a:rPr kumimoji="1" lang="en-US" altLang="zh-CN" sz="2000" dirty="0"/>
              <a:t>Control the data flow by defining rules</a:t>
            </a:r>
          </a:p>
          <a:p>
            <a:pPr lvl="1">
              <a:lnSpc>
                <a:spcPct val="100000"/>
              </a:lnSpc>
            </a:pPr>
            <a:r>
              <a:rPr kumimoji="1" lang="en-US" altLang="zh-CN" sz="2000" dirty="0"/>
              <a:t>E.g., the routing algorithm</a:t>
            </a:r>
          </a:p>
        </p:txBody>
      </p:sp>
      <p:sp>
        <p:nvSpPr>
          <p:cNvPr id="4" name="内容占位符 2">
            <a:extLst>
              <a:ext uri="{FF2B5EF4-FFF2-40B4-BE49-F238E27FC236}">
                <a16:creationId xmlns:a16="http://schemas.microsoft.com/office/drawing/2014/main" id="{C90D1DE8-CCAB-4744-B708-26F381E5A75D}"/>
              </a:ext>
            </a:extLst>
          </p:cNvPr>
          <p:cNvSpPr txBox="1">
            <a:spLocks/>
          </p:cNvSpPr>
          <p:nvPr/>
        </p:nvSpPr>
        <p:spPr>
          <a:xfrm>
            <a:off x="4572000" y="1549524"/>
            <a:ext cx="4114800" cy="411628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kumimoji="1" lang="en-US" altLang="zh-CN" sz="2400" b="1" dirty="0">
                <a:latin typeface="Arial" panose="020B0604020202020204" pitchFamily="34" charset="0"/>
                <a:cs typeface="Arial" panose="020B0604020202020204" pitchFamily="34" charset="0"/>
              </a:rPr>
              <a:t>Data-plane</a:t>
            </a:r>
          </a:p>
          <a:p>
            <a:pPr lvl="1">
              <a:lnSpc>
                <a:spcPct val="100000"/>
              </a:lnSpc>
            </a:pPr>
            <a:r>
              <a:rPr kumimoji="1" lang="en-US" altLang="zh-CN" sz="2000" dirty="0">
                <a:latin typeface="Arial" panose="020B0604020202020204" pitchFamily="34" charset="0"/>
                <a:cs typeface="Arial" panose="020B0604020202020204" pitchFamily="34" charset="0"/>
              </a:rPr>
              <a:t>The data-path which copies data according to the rules</a:t>
            </a:r>
          </a:p>
          <a:p>
            <a:pPr lvl="1">
              <a:lnSpc>
                <a:spcPct val="100000"/>
              </a:lnSpc>
            </a:pPr>
            <a:r>
              <a:rPr kumimoji="1" lang="en-US" altLang="zh-CN" sz="2000" dirty="0">
                <a:latin typeface="Arial" panose="020B0604020202020204" pitchFamily="34" charset="0"/>
                <a:cs typeface="Arial" panose="020B0604020202020204" pitchFamily="34" charset="0"/>
              </a:rPr>
              <a:t>Performance critical</a:t>
            </a:r>
          </a:p>
          <a:p>
            <a:pPr lvl="1">
              <a:lnSpc>
                <a:spcPct val="100000"/>
              </a:lnSpc>
            </a:pPr>
            <a:r>
              <a:rPr kumimoji="1" lang="en-US" altLang="zh-CN" sz="2000" dirty="0">
                <a:latin typeface="Arial" panose="020B0604020202020204" pitchFamily="34" charset="0"/>
                <a:cs typeface="Arial" panose="020B0604020202020204" pitchFamily="34" charset="0"/>
              </a:rPr>
              <a:t>E.g., the IP forwarding process</a:t>
            </a:r>
          </a:p>
        </p:txBody>
      </p:sp>
      <p:sp>
        <p:nvSpPr>
          <p:cNvPr id="5" name="矩形 4">
            <a:extLst>
              <a:ext uri="{FF2B5EF4-FFF2-40B4-BE49-F238E27FC236}">
                <a16:creationId xmlns:a16="http://schemas.microsoft.com/office/drawing/2014/main" id="{4BA9C057-263C-0049-815B-CECC95800A75}"/>
              </a:ext>
            </a:extLst>
          </p:cNvPr>
          <p:cNvSpPr/>
          <p:nvPr/>
        </p:nvSpPr>
        <p:spPr>
          <a:xfrm>
            <a:off x="3460192" y="4150320"/>
            <a:ext cx="1728192" cy="21602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DDC3EF2C-A70D-D242-ACA7-A2115EE5B021}"/>
              </a:ext>
            </a:extLst>
          </p:cNvPr>
          <p:cNvSpPr/>
          <p:nvPr/>
        </p:nvSpPr>
        <p:spPr>
          <a:xfrm>
            <a:off x="3460192" y="4353520"/>
            <a:ext cx="1728192" cy="21602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7" name="矩形 6">
            <a:extLst>
              <a:ext uri="{FF2B5EF4-FFF2-40B4-BE49-F238E27FC236}">
                <a16:creationId xmlns:a16="http://schemas.microsoft.com/office/drawing/2014/main" id="{A0DCB0EC-DBA9-0241-8056-09E368D258A5}"/>
              </a:ext>
            </a:extLst>
          </p:cNvPr>
          <p:cNvSpPr/>
          <p:nvPr/>
        </p:nvSpPr>
        <p:spPr>
          <a:xfrm>
            <a:off x="3460192" y="4569544"/>
            <a:ext cx="1728192" cy="21602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F63B8AFD-67BA-0440-A003-2A1C701DAD83}"/>
              </a:ext>
            </a:extLst>
          </p:cNvPr>
          <p:cNvSpPr/>
          <p:nvPr/>
        </p:nvSpPr>
        <p:spPr>
          <a:xfrm>
            <a:off x="3460192" y="4785568"/>
            <a:ext cx="1728192" cy="21602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cxnSp>
        <p:nvCxnSpPr>
          <p:cNvPr id="12" name="肘形连接符 11">
            <a:extLst>
              <a:ext uri="{FF2B5EF4-FFF2-40B4-BE49-F238E27FC236}">
                <a16:creationId xmlns:a16="http://schemas.microsoft.com/office/drawing/2014/main" id="{ED42CFFE-13DA-4B49-AE96-F180472610D6}"/>
              </a:ext>
            </a:extLst>
          </p:cNvPr>
          <p:cNvCxnSpPr>
            <a:cxnSpLocks/>
          </p:cNvCxnSpPr>
          <p:nvPr/>
        </p:nvCxnSpPr>
        <p:spPr>
          <a:xfrm>
            <a:off x="1835696" y="3777456"/>
            <a:ext cx="1372468" cy="804912"/>
          </a:xfrm>
          <a:prstGeom prst="bentConnector3">
            <a:avLst>
              <a:gd name="adj1" fmla="val -585"/>
            </a:avLst>
          </a:prstGeom>
          <a:ln w="15875">
            <a:tailEnd type="triangle" w="lg" len="lg"/>
          </a:ln>
        </p:spPr>
        <p:style>
          <a:lnRef idx="1">
            <a:schemeClr val="accent1"/>
          </a:lnRef>
          <a:fillRef idx="0">
            <a:schemeClr val="accent1"/>
          </a:fillRef>
          <a:effectRef idx="0">
            <a:schemeClr val="accent1"/>
          </a:effectRef>
          <a:fontRef idx="minor">
            <a:schemeClr val="tx1"/>
          </a:fontRef>
        </p:style>
      </p:cxnSp>
      <p:cxnSp>
        <p:nvCxnSpPr>
          <p:cNvPr id="16" name="肘形连接符 15">
            <a:extLst>
              <a:ext uri="{FF2B5EF4-FFF2-40B4-BE49-F238E27FC236}">
                <a16:creationId xmlns:a16="http://schemas.microsoft.com/office/drawing/2014/main" id="{59C5B0BF-F237-ED4E-98D7-F8784107F518}"/>
              </a:ext>
            </a:extLst>
          </p:cNvPr>
          <p:cNvCxnSpPr>
            <a:cxnSpLocks/>
          </p:cNvCxnSpPr>
          <p:nvPr/>
        </p:nvCxnSpPr>
        <p:spPr>
          <a:xfrm flipV="1">
            <a:off x="5292080" y="3777456"/>
            <a:ext cx="1656184" cy="804912"/>
          </a:xfrm>
          <a:prstGeom prst="bentConnector3">
            <a:avLst>
              <a:gd name="adj1" fmla="val 100099"/>
            </a:avLst>
          </a:prstGeom>
          <a:ln w="15875">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66484204-CF1B-454E-B095-C24605AC63D3}"/>
              </a:ext>
            </a:extLst>
          </p:cNvPr>
          <p:cNvSpPr/>
          <p:nvPr/>
        </p:nvSpPr>
        <p:spPr>
          <a:xfrm>
            <a:off x="2143909" y="4166221"/>
            <a:ext cx="666273" cy="369332"/>
          </a:xfrm>
          <a:prstGeom prst="rect">
            <a:avLst/>
          </a:prstGeom>
        </p:spPr>
        <p:txBody>
          <a:bodyPr wrap="none">
            <a:spAutoFit/>
          </a:bodyPr>
          <a:lstStyle/>
          <a:p>
            <a:r>
              <a:rPr kumimoji="1" lang="en-US" altLang="zh-CN" i="1" dirty="0">
                <a:solidFill>
                  <a:srgbClr val="0096FF"/>
                </a:solidFill>
                <a:latin typeface="Arial" panose="020B0604020202020204" pitchFamily="34" charset="0"/>
                <a:cs typeface="Arial" panose="020B0604020202020204" pitchFamily="34" charset="0"/>
              </a:rPr>
              <a:t>write</a:t>
            </a:r>
            <a:endParaRPr lang="zh-CN" altLang="en-US" dirty="0">
              <a:solidFill>
                <a:srgbClr val="0096FF"/>
              </a:solidFill>
              <a:latin typeface="Arial" panose="020B0604020202020204" pitchFamily="34" charset="0"/>
              <a:cs typeface="Arial" panose="020B0604020202020204" pitchFamily="34" charset="0"/>
            </a:endParaRPr>
          </a:p>
        </p:txBody>
      </p:sp>
      <p:sp>
        <p:nvSpPr>
          <p:cNvPr id="22" name="矩形 21">
            <a:extLst>
              <a:ext uri="{FF2B5EF4-FFF2-40B4-BE49-F238E27FC236}">
                <a16:creationId xmlns:a16="http://schemas.microsoft.com/office/drawing/2014/main" id="{4A061624-AD6B-3A40-80B2-7DE37E599692}"/>
              </a:ext>
            </a:extLst>
          </p:cNvPr>
          <p:cNvSpPr/>
          <p:nvPr/>
        </p:nvSpPr>
        <p:spPr>
          <a:xfrm>
            <a:off x="5682956" y="4127843"/>
            <a:ext cx="646331" cy="369332"/>
          </a:xfrm>
          <a:prstGeom prst="rect">
            <a:avLst/>
          </a:prstGeom>
        </p:spPr>
        <p:txBody>
          <a:bodyPr wrap="none">
            <a:spAutoFit/>
          </a:bodyPr>
          <a:lstStyle/>
          <a:p>
            <a:r>
              <a:rPr kumimoji="1" lang="en-US" altLang="zh-CN" i="1" dirty="0">
                <a:solidFill>
                  <a:srgbClr val="0096FF"/>
                </a:solidFill>
                <a:latin typeface="Arial" panose="020B0604020202020204" pitchFamily="34" charset="0"/>
                <a:cs typeface="Arial" panose="020B0604020202020204" pitchFamily="34" charset="0"/>
              </a:rPr>
              <a:t>read</a:t>
            </a:r>
            <a:endParaRPr lang="zh-CN" altLang="en-US" dirty="0">
              <a:solidFill>
                <a:srgbClr val="0096FF"/>
              </a:solidFill>
              <a:latin typeface="Arial" panose="020B0604020202020204" pitchFamily="34" charset="0"/>
              <a:cs typeface="Arial" panose="020B0604020202020204" pitchFamily="34" charset="0"/>
            </a:endParaRPr>
          </a:p>
        </p:txBody>
      </p:sp>
      <p:sp>
        <p:nvSpPr>
          <p:cNvPr id="23" name="矩形 22">
            <a:extLst>
              <a:ext uri="{FF2B5EF4-FFF2-40B4-BE49-F238E27FC236}">
                <a16:creationId xmlns:a16="http://schemas.microsoft.com/office/drawing/2014/main" id="{FBBEC420-1D2B-D24D-9984-40265DA6A400}"/>
              </a:ext>
            </a:extLst>
          </p:cNvPr>
          <p:cNvSpPr/>
          <p:nvPr/>
        </p:nvSpPr>
        <p:spPr>
          <a:xfrm>
            <a:off x="3563888" y="5032950"/>
            <a:ext cx="1582484" cy="369332"/>
          </a:xfrm>
          <a:prstGeom prst="rect">
            <a:avLst/>
          </a:prstGeom>
        </p:spPr>
        <p:txBody>
          <a:bodyPr wrap="none">
            <a:spAutoFit/>
          </a:bodyPr>
          <a:lstStyle/>
          <a:p>
            <a:r>
              <a:rPr kumimoji="1" lang="en-US" altLang="zh-CN" b="1" dirty="0">
                <a:solidFill>
                  <a:srgbClr val="0096FF"/>
                </a:solidFill>
                <a:latin typeface="Arial" panose="020B0604020202020204" pitchFamily="34" charset="0"/>
                <a:cs typeface="Arial" panose="020B0604020202020204" pitchFamily="34" charset="0"/>
              </a:rPr>
              <a:t>routing table</a:t>
            </a:r>
            <a:endParaRPr lang="zh-CN"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3682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Two</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Routing</a:t>
            </a:r>
            <a:r>
              <a:rPr kumimoji="1" lang="zh-CN" altLang="en-US" dirty="0"/>
              <a:t> </a:t>
            </a:r>
            <a:r>
              <a:rPr kumimoji="1" lang="en-US" altLang="zh-CN" dirty="0"/>
              <a:t>Protocol</a:t>
            </a:r>
            <a:endParaRPr kumimoji="1" lang="zh-CN" altLang="en-US" dirty="0"/>
          </a:p>
        </p:txBody>
      </p:sp>
      <p:sp>
        <p:nvSpPr>
          <p:cNvPr id="3" name="内容占位符 2"/>
          <p:cNvSpPr>
            <a:spLocks noGrp="1"/>
          </p:cNvSpPr>
          <p:nvPr>
            <p:ph idx="1"/>
          </p:nvPr>
        </p:nvSpPr>
        <p:spPr>
          <a:xfrm>
            <a:off x="457200" y="1333501"/>
            <a:ext cx="8723312" cy="3771636"/>
          </a:xfrm>
        </p:spPr>
        <p:txBody>
          <a:bodyPr>
            <a:normAutofit/>
          </a:bodyPr>
          <a:lstStyle/>
          <a:p>
            <a:r>
              <a:rPr kumimoji="1" lang="en-US" altLang="zh-CN" sz="2400" dirty="0"/>
              <a:t>Protocol 1: </a:t>
            </a:r>
            <a:r>
              <a:rPr kumimoji="1" lang="en-US" altLang="zh-CN" sz="2400" b="1" dirty="0">
                <a:solidFill>
                  <a:srgbClr val="0096FF"/>
                </a:solidFill>
              </a:rPr>
              <a:t>Link-state</a:t>
            </a:r>
            <a:endParaRPr kumimoji="1" lang="zh-CN" altLang="en-US" sz="2400" b="1" dirty="0">
              <a:solidFill>
                <a:srgbClr val="0096FF"/>
              </a:solidFill>
            </a:endParaRPr>
          </a:p>
          <a:p>
            <a:pPr lvl="1"/>
            <a:r>
              <a:rPr kumimoji="1" lang="en-US" altLang="zh-CN" sz="2000" dirty="0"/>
              <a:t>Nodes advertise to </a:t>
            </a:r>
            <a:r>
              <a:rPr kumimoji="1" lang="en-US" altLang="zh-CN" sz="2000" u="sng" dirty="0"/>
              <a:t>everyone</a:t>
            </a:r>
            <a:r>
              <a:rPr kumimoji="1" lang="zh-CN" altLang="en-US" sz="2000" dirty="0"/>
              <a:t> </a:t>
            </a:r>
            <a:r>
              <a:rPr kumimoji="1" lang="en-US" altLang="zh-CN" sz="2000" dirty="0"/>
              <a:t>their </a:t>
            </a:r>
            <a:r>
              <a:rPr kumimoji="1" lang="en-US" altLang="zh-CN" sz="2000" u="sng" dirty="0"/>
              <a:t>costs to their neighbors</a:t>
            </a:r>
            <a:endParaRPr kumimoji="1" lang="zh-CN" altLang="en-US" sz="2000" u="sng" dirty="0"/>
          </a:p>
          <a:p>
            <a:pPr lvl="2"/>
            <a:r>
              <a:rPr kumimoji="1" lang="en-US" altLang="zh-CN" sz="1800" dirty="0"/>
              <a:t>via </a:t>
            </a:r>
            <a:r>
              <a:rPr kumimoji="1" lang="en-US" altLang="zh-CN" sz="1800" i="1" dirty="0">
                <a:solidFill>
                  <a:schemeClr val="accent2"/>
                </a:solidFill>
              </a:rPr>
              <a:t>flooding</a:t>
            </a:r>
            <a:endParaRPr kumimoji="1" lang="zh-CN" altLang="en-US" sz="1800" i="1" dirty="0">
              <a:solidFill>
                <a:schemeClr val="accent2"/>
              </a:solidFill>
            </a:endParaRPr>
          </a:p>
          <a:p>
            <a:pPr lvl="1"/>
            <a:r>
              <a:rPr kumimoji="1" lang="en-US" altLang="zh-CN" sz="2000" dirty="0"/>
              <a:t>Integrate using </a:t>
            </a:r>
            <a:r>
              <a:rPr kumimoji="1" lang="en-US" altLang="zh-CN" sz="2000" b="1" dirty="0"/>
              <a:t>Dijkstra's</a:t>
            </a:r>
            <a:r>
              <a:rPr kumimoji="1" lang="zh-CN" altLang="en-US" sz="2000" b="1" dirty="0"/>
              <a:t> </a:t>
            </a:r>
            <a:r>
              <a:rPr kumimoji="1" lang="en-US" altLang="zh-CN" sz="2000" b="1" dirty="0"/>
              <a:t>shortest</a:t>
            </a:r>
            <a:r>
              <a:rPr kumimoji="1" lang="zh-CN" altLang="en-US" sz="2000" b="1" dirty="0"/>
              <a:t> </a:t>
            </a:r>
            <a:r>
              <a:rPr kumimoji="1" lang="en-US" altLang="zh-CN" sz="2000" b="1" dirty="0"/>
              <a:t>path</a:t>
            </a:r>
            <a:r>
              <a:rPr kumimoji="1" lang="zh-CN" altLang="en-US" sz="2000" b="1" dirty="0"/>
              <a:t> </a:t>
            </a:r>
            <a:r>
              <a:rPr kumimoji="1" lang="en-US" altLang="zh-CN" sz="2000" b="1" dirty="0"/>
              <a:t>algorithm</a:t>
            </a:r>
          </a:p>
          <a:p>
            <a:r>
              <a:rPr kumimoji="1" lang="en-US" altLang="zh-CN" sz="2400" dirty="0"/>
              <a:t>Protocol 2: </a:t>
            </a:r>
            <a:r>
              <a:rPr kumimoji="1" lang="en-US" altLang="zh-CN" sz="2400" b="1" dirty="0">
                <a:solidFill>
                  <a:srgbClr val="0096FF"/>
                </a:solidFill>
              </a:rPr>
              <a:t>Distance-vector</a:t>
            </a:r>
            <a:endParaRPr kumimoji="1" lang="zh-CN" altLang="en-US" sz="2400" b="1" dirty="0">
              <a:solidFill>
                <a:srgbClr val="0096FF"/>
              </a:solidFill>
            </a:endParaRPr>
          </a:p>
          <a:p>
            <a:pPr lvl="1"/>
            <a:r>
              <a:rPr kumimoji="1" lang="en-US" altLang="zh-CN" sz="2000" dirty="0"/>
              <a:t>Nodes advertise to </a:t>
            </a:r>
            <a:r>
              <a:rPr kumimoji="1" lang="en-US" altLang="zh-CN" sz="2000" u="sng" dirty="0"/>
              <a:t>neighbors</a:t>
            </a:r>
            <a:r>
              <a:rPr kumimoji="1" lang="en-US" altLang="zh-CN" sz="2000" dirty="0"/>
              <a:t> with their </a:t>
            </a:r>
            <a:r>
              <a:rPr kumimoji="1" lang="en-US" altLang="zh-CN" sz="2000" u="sng" dirty="0"/>
              <a:t>cost to all known nodes</a:t>
            </a:r>
            <a:endParaRPr kumimoji="1" lang="zh-CN" altLang="en-US" sz="2000" u="sng" dirty="0"/>
          </a:p>
          <a:p>
            <a:pPr lvl="1"/>
            <a:r>
              <a:rPr kumimoji="1" lang="en-US" altLang="zh-CN" sz="2000" dirty="0"/>
              <a:t>Update routes via </a:t>
            </a:r>
            <a:r>
              <a:rPr kumimoji="1" lang="en-US" altLang="zh-CN" sz="2000" b="1" dirty="0"/>
              <a:t>Bellman-Ford</a:t>
            </a:r>
            <a:r>
              <a:rPr kumimoji="1" lang="zh-CN" altLang="en-US" sz="2000" b="1" dirty="0"/>
              <a:t> </a:t>
            </a:r>
            <a:r>
              <a:rPr kumimoji="1" lang="en-US" altLang="zh-CN" sz="2000" dirty="0"/>
              <a:t>integration</a:t>
            </a:r>
            <a:endParaRPr kumimoji="1" lang="zh-CN" altLang="en-US" sz="2000" dirty="0"/>
          </a:p>
          <a:p>
            <a:pPr lvl="1"/>
            <a:endParaRPr kumimoji="1" lang="zh-CN" altLang="en-US" sz="2000" dirty="0"/>
          </a:p>
        </p:txBody>
      </p:sp>
    </p:spTree>
    <p:extLst>
      <p:ext uri="{BB962C8B-B14F-4D97-AF65-F5344CB8AC3E}">
        <p14:creationId xmlns:p14="http://schemas.microsoft.com/office/powerpoint/2010/main" val="24495269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矩形 170"/>
          <p:cNvSpPr/>
          <p:nvPr/>
        </p:nvSpPr>
        <p:spPr>
          <a:xfrm>
            <a:off x="0" y="1"/>
            <a:ext cx="9144000" cy="87709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宋体" charset="0"/>
            </a:endParaRPr>
          </a:p>
        </p:txBody>
      </p:sp>
      <p:sp>
        <p:nvSpPr>
          <p:cNvPr id="170" name="矩形 169"/>
          <p:cNvSpPr/>
          <p:nvPr/>
        </p:nvSpPr>
        <p:spPr>
          <a:xfrm>
            <a:off x="0" y="877094"/>
            <a:ext cx="9144000" cy="246062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宋体" charset="0"/>
            </a:endParaRPr>
          </a:p>
        </p:txBody>
      </p:sp>
      <p:sp>
        <p:nvSpPr>
          <p:cNvPr id="169" name="矩形 168"/>
          <p:cNvSpPr/>
          <p:nvPr/>
        </p:nvSpPr>
        <p:spPr>
          <a:xfrm>
            <a:off x="0" y="3300678"/>
            <a:ext cx="9144000" cy="241432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宋体" charset="0"/>
            </a:endParaRPr>
          </a:p>
        </p:txBody>
      </p:sp>
      <p:sp>
        <p:nvSpPr>
          <p:cNvPr id="53" name="矩形 52"/>
          <p:cNvSpPr/>
          <p:nvPr/>
        </p:nvSpPr>
        <p:spPr>
          <a:xfrm>
            <a:off x="3556398" y="4897438"/>
            <a:ext cx="2231231" cy="420688"/>
          </a:xfrm>
          <a:prstGeom prst="rect">
            <a:avLst/>
          </a:prstGeom>
          <a:solidFill>
            <a:schemeClr val="tx2">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white"/>
                </a:solidFill>
                <a:effectLst/>
                <a:uLnTx/>
                <a:uFillTx/>
                <a:latin typeface="等线" panose="02010600030101010101" pitchFamily="2" charset="-122"/>
                <a:ea typeface="等线" panose="02010600030101010101" pitchFamily="2" charset="-122"/>
                <a:cs typeface="+mn-cs"/>
              </a:rPr>
              <a:t>sendproc</a:t>
            </a:r>
            <a:endParaRPr kumimoji="0" lang="zh-CN" altLang="en-US"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4" name="矩形 3"/>
          <p:cNvSpPr/>
          <p:nvPr/>
        </p:nvSpPr>
        <p:spPr>
          <a:xfrm>
            <a:off x="467916" y="1177396"/>
            <a:ext cx="2232422" cy="419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NETWORK_SEND</a:t>
            </a:r>
            <a:endParaRPr kumimoji="0" lang="zh-CN" altLang="en-US"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31" name="矩形 30"/>
          <p:cNvSpPr/>
          <p:nvPr/>
        </p:nvSpPr>
        <p:spPr>
          <a:xfrm>
            <a:off x="3557588" y="2497667"/>
            <a:ext cx="2232422" cy="419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宋体" charset="0"/>
            </a:endParaRPr>
          </a:p>
        </p:txBody>
      </p:sp>
      <p:sp>
        <p:nvSpPr>
          <p:cNvPr id="5" name="矩形 4"/>
          <p:cNvSpPr/>
          <p:nvPr/>
        </p:nvSpPr>
        <p:spPr>
          <a:xfrm>
            <a:off x="3484960" y="2422261"/>
            <a:ext cx="2231231" cy="420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NETWORK_HANDLE</a:t>
            </a:r>
            <a:endParaRPr kumimoji="0" lang="zh-CN" altLang="en-US"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9" name="矩形 8"/>
          <p:cNvSpPr/>
          <p:nvPr/>
        </p:nvSpPr>
        <p:spPr>
          <a:xfrm>
            <a:off x="3486150" y="96574"/>
            <a:ext cx="2230041" cy="420688"/>
          </a:xfrm>
          <a:prstGeom prst="rect">
            <a:avLst/>
          </a:prstGeom>
          <a:solidFill>
            <a:schemeClr val="accent1">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mn-cs"/>
              </a:rPr>
              <a:t>GIVE_TO_END_LAYER</a:t>
            </a:r>
            <a:endParaRPr kumimoji="0" lang="zh-CN" altLang="en-US" sz="1400" b="0" i="0" u="none" strike="noStrike" kern="1200" cap="none" spc="0" normalizeH="0" baseline="0" noProof="0" dirty="0">
              <a:ln>
                <a:noFill/>
              </a:ln>
              <a:solidFill>
                <a:schemeClr val="tx1"/>
              </a:solidFill>
              <a:effectLst/>
              <a:uLnTx/>
              <a:uFillTx/>
              <a:latin typeface="等线" panose="02010600030101010101" pitchFamily="2" charset="-122"/>
              <a:ea typeface="等线" panose="02010600030101010101" pitchFamily="2" charset="-122"/>
              <a:cs typeface="+mn-cs"/>
            </a:endParaRPr>
          </a:p>
        </p:txBody>
      </p:sp>
      <p:sp>
        <p:nvSpPr>
          <p:cNvPr id="13" name="矩形 12"/>
          <p:cNvSpPr/>
          <p:nvPr/>
        </p:nvSpPr>
        <p:spPr>
          <a:xfrm>
            <a:off x="3482578" y="3757084"/>
            <a:ext cx="2233613" cy="420688"/>
          </a:xfrm>
          <a:prstGeom prst="rect">
            <a:avLst/>
          </a:prstGeom>
          <a:solidFill>
            <a:schemeClr val="tx2">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LINK_SEND</a:t>
            </a:r>
            <a:endParaRPr kumimoji="0" lang="zh-CN" altLang="en-US"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9" name="矩形 18"/>
          <p:cNvSpPr/>
          <p:nvPr/>
        </p:nvSpPr>
        <p:spPr>
          <a:xfrm>
            <a:off x="3482578" y="1177396"/>
            <a:ext cx="2232422" cy="6006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GIVE_TO_NETWORK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_HANDLER</a:t>
            </a:r>
            <a:endParaRPr kumimoji="0" lang="zh-CN" altLang="en-US"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21" name="矩形 20"/>
          <p:cNvSpPr/>
          <p:nvPr/>
        </p:nvSpPr>
        <p:spPr>
          <a:xfrm>
            <a:off x="6435328" y="3757084"/>
            <a:ext cx="2232422" cy="420688"/>
          </a:xfrm>
          <a:prstGeom prst="rect">
            <a:avLst/>
          </a:prstGeom>
          <a:solidFill>
            <a:schemeClr val="tx2">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LINK_RECEIVE</a:t>
            </a:r>
            <a:endParaRPr kumimoji="0" lang="zh-CN" altLang="en-US"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52" name="矩形 51"/>
          <p:cNvSpPr/>
          <p:nvPr/>
        </p:nvSpPr>
        <p:spPr>
          <a:xfrm>
            <a:off x="3482578" y="4837907"/>
            <a:ext cx="2233613" cy="419364"/>
          </a:xfrm>
          <a:prstGeom prst="rect">
            <a:avLst/>
          </a:prstGeom>
          <a:solidFill>
            <a:schemeClr val="tx2">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white"/>
                </a:solidFill>
                <a:effectLst/>
                <a:uLnTx/>
                <a:uFillTx/>
                <a:latin typeface="等线" panose="02010600030101010101" pitchFamily="2" charset="-122"/>
                <a:ea typeface="等线" panose="02010600030101010101" pitchFamily="2" charset="-122"/>
                <a:cs typeface="+mn-cs"/>
              </a:rPr>
              <a:t>sendproc</a:t>
            </a:r>
            <a:endParaRPr kumimoji="0" lang="zh-CN" altLang="en-US"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cxnSp>
        <p:nvCxnSpPr>
          <p:cNvPr id="115" name="肘形连接符 114"/>
          <p:cNvCxnSpPr>
            <a:stCxn id="5" idx="2"/>
            <a:endCxn id="13" idx="0"/>
          </p:cNvCxnSpPr>
          <p:nvPr/>
        </p:nvCxnSpPr>
        <p:spPr>
          <a:xfrm rot="5400000">
            <a:off x="4142913" y="3299421"/>
            <a:ext cx="914135" cy="1190"/>
          </a:xfrm>
          <a:prstGeom prst="bentConnector3">
            <a:avLst>
              <a:gd name="adj1" fmla="val 50000"/>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9" name="肘形连接符 148"/>
          <p:cNvCxnSpPr>
            <a:stCxn id="5" idx="3"/>
            <a:endCxn id="9" idx="3"/>
          </p:cNvCxnSpPr>
          <p:nvPr/>
        </p:nvCxnSpPr>
        <p:spPr>
          <a:xfrm flipV="1">
            <a:off x="5716191" y="306917"/>
            <a:ext cx="13097" cy="2325688"/>
          </a:xfrm>
          <a:prstGeom prst="bentConnector3">
            <a:avLst>
              <a:gd name="adj1" fmla="val 7640000"/>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1" name="肘形连接符 150"/>
          <p:cNvCxnSpPr>
            <a:stCxn id="21" idx="0"/>
            <a:endCxn id="19" idx="3"/>
          </p:cNvCxnSpPr>
          <p:nvPr/>
        </p:nvCxnSpPr>
        <p:spPr>
          <a:xfrm rot="16200000" flipV="1">
            <a:off x="5493875" y="1698823"/>
            <a:ext cx="2279385" cy="1837135"/>
          </a:xfrm>
          <a:prstGeom prst="bentConnector2">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7" name="矩形 156"/>
          <p:cNvSpPr/>
          <p:nvPr/>
        </p:nvSpPr>
        <p:spPr>
          <a:xfrm>
            <a:off x="3267075" y="997480"/>
            <a:ext cx="2665810" cy="2099469"/>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宋体" charset="0"/>
            </a:endParaRPr>
          </a:p>
        </p:txBody>
      </p:sp>
      <p:sp>
        <p:nvSpPr>
          <p:cNvPr id="158" name="矩形 157"/>
          <p:cNvSpPr/>
          <p:nvPr/>
        </p:nvSpPr>
        <p:spPr>
          <a:xfrm>
            <a:off x="3267075" y="3577167"/>
            <a:ext cx="2663429" cy="1920875"/>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等线" panose="02010600030101010101" pitchFamily="2" charset="-122"/>
              <a:ea typeface="等线" panose="02010600030101010101" pitchFamily="2" charset="-122"/>
              <a:cs typeface="宋体" charset="0"/>
            </a:endParaRPr>
          </a:p>
        </p:txBody>
      </p:sp>
      <p:cxnSp>
        <p:nvCxnSpPr>
          <p:cNvPr id="160" name="直接箭头连接符 159"/>
          <p:cNvCxnSpPr>
            <a:stCxn id="19" idx="2"/>
            <a:endCxn id="5" idx="0"/>
          </p:cNvCxnSpPr>
          <p:nvPr/>
        </p:nvCxnSpPr>
        <p:spPr>
          <a:xfrm>
            <a:off x="4599385" y="1778000"/>
            <a:ext cx="1190" cy="644261"/>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3843337" y="1957917"/>
            <a:ext cx="1510904" cy="298979"/>
          </a:xfrm>
          <a:prstGeom prst="rect">
            <a:avLst/>
          </a:prstGeom>
        </p:spPr>
        <p:style>
          <a:lnRef idx="2">
            <a:schemeClr val="accent1"/>
          </a:lnRef>
          <a:fillRef idx="1">
            <a:schemeClr val="lt1"/>
          </a:fillRef>
          <a:effectRef idx="0">
            <a:schemeClr val="accent1"/>
          </a:effectRef>
          <a:fontRef idx="minor">
            <a:schemeClr val="dk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mn-cs"/>
              </a:rPr>
              <a:t>net_handler</a:t>
            </a: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a:t>
            </a:r>
            <a:endParaRPr kumimoji="0" lang="zh-CN" altLang="en-US"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cxnSp>
        <p:nvCxnSpPr>
          <p:cNvPr id="162" name="直接箭头连接符 161"/>
          <p:cNvCxnSpPr>
            <a:stCxn id="13" idx="2"/>
            <a:endCxn id="52" idx="0"/>
          </p:cNvCxnSpPr>
          <p:nvPr/>
        </p:nvCxnSpPr>
        <p:spPr>
          <a:xfrm>
            <a:off x="4599385" y="4177771"/>
            <a:ext cx="0" cy="660136"/>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3699272" y="4357688"/>
            <a:ext cx="1800225" cy="300303"/>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mn-cs"/>
              </a:rPr>
              <a:t>link_protocol</a:t>
            </a: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a:t>
            </a:r>
            <a:endParaRPr kumimoji="0" lang="zh-CN" altLang="en-US"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sp>
        <p:nvSpPr>
          <p:cNvPr id="168" name="矩形 167"/>
          <p:cNvSpPr/>
          <p:nvPr/>
        </p:nvSpPr>
        <p:spPr>
          <a:xfrm>
            <a:off x="4832748" y="2737115"/>
            <a:ext cx="1034653" cy="300302"/>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rPr>
              <a:t>LOOKUP</a:t>
            </a:r>
            <a:endParaRPr kumimoji="0" lang="zh-CN" altLang="en-US" sz="14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cxnSp>
        <p:nvCxnSpPr>
          <p:cNvPr id="172" name="直接箭头连接符 171"/>
          <p:cNvCxnSpPr>
            <a:endCxn id="4" idx="0"/>
          </p:cNvCxnSpPr>
          <p:nvPr/>
        </p:nvCxnSpPr>
        <p:spPr>
          <a:xfrm>
            <a:off x="1584722" y="498740"/>
            <a:ext cx="0" cy="678656"/>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6" name="矩形 175"/>
          <p:cNvSpPr/>
          <p:nvPr/>
        </p:nvSpPr>
        <p:spPr>
          <a:xfrm>
            <a:off x="467916" y="2362729"/>
            <a:ext cx="2232422" cy="12144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mn-cs"/>
              </a:rPr>
              <a:t>struct</a:t>
            </a: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packet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source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destination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a:t>
            </a:r>
            <a:r>
              <a:rPr kumimoji="0" lang="en-US" altLang="zh-CN" sz="14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mn-cs"/>
              </a:rPr>
              <a:t>end_protocol</a:t>
            </a:r>
            <a:endPar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payload</a:t>
            </a:r>
            <a:endParaRPr kumimoji="0" lang="zh-CN" altLang="en-US"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cxnSp>
        <p:nvCxnSpPr>
          <p:cNvPr id="179" name="肘形连接符 178"/>
          <p:cNvCxnSpPr>
            <a:stCxn id="4" idx="3"/>
            <a:endCxn id="5" idx="1"/>
          </p:cNvCxnSpPr>
          <p:nvPr/>
        </p:nvCxnSpPr>
        <p:spPr>
          <a:xfrm>
            <a:off x="2700338" y="1387741"/>
            <a:ext cx="784622" cy="1244864"/>
          </a:xfrm>
          <a:prstGeom prst="bentConnector3">
            <a:avLst>
              <a:gd name="adj1" fmla="val 41138"/>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2" name="矩形 181"/>
          <p:cNvSpPr/>
          <p:nvPr/>
        </p:nvSpPr>
        <p:spPr>
          <a:xfrm>
            <a:off x="467916" y="4282282"/>
            <a:ext cx="2232422" cy="12157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mn-cs"/>
              </a:rPr>
              <a:t>struct</a:t>
            </a: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frame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a:t>
            </a:r>
            <a:r>
              <a:rPr kumimoji="0" lang="en-US" altLang="zh-CN" sz="14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mn-cs"/>
              </a:rPr>
              <a:t>struct</a:t>
            </a: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a:t>
            </a:r>
            <a:r>
              <a:rPr kumimoji="0" lang="en-US" altLang="zh-CN" sz="14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mn-cs"/>
              </a:rPr>
              <a:t>checked_cnt</a:t>
            </a:r>
            <a:endPar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a:t>
            </a:r>
            <a:r>
              <a:rPr kumimoji="0" lang="en-US" altLang="zh-CN" sz="14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mn-cs"/>
              </a:rPr>
              <a:t>net_protocol</a:t>
            </a:r>
            <a:endPar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payload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checksum</a:t>
            </a:r>
            <a:endParaRPr kumimoji="0" lang="zh-CN" altLang="en-US" sz="14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cxnSp>
        <p:nvCxnSpPr>
          <p:cNvPr id="183" name="直接箭头连接符 182"/>
          <p:cNvCxnSpPr>
            <a:endCxn id="21" idx="2"/>
          </p:cNvCxnSpPr>
          <p:nvPr/>
        </p:nvCxnSpPr>
        <p:spPr>
          <a:xfrm flipV="1">
            <a:off x="7552135" y="4177771"/>
            <a:ext cx="0" cy="930011"/>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75340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normAutofit/>
          </a:bodyPr>
          <a:lstStyle/>
          <a:p>
            <a:r>
              <a:rPr lang="en-US" altLang="zh-CN" dirty="0"/>
              <a:t>NAT (Network Address Translation)</a:t>
            </a:r>
          </a:p>
        </p:txBody>
      </p:sp>
      <p:sp>
        <p:nvSpPr>
          <p:cNvPr id="54274" name="Content Placeholder 2"/>
          <p:cNvSpPr>
            <a:spLocks noGrp="1"/>
          </p:cNvSpPr>
          <p:nvPr>
            <p:ph idx="1"/>
          </p:nvPr>
        </p:nvSpPr>
        <p:spPr/>
        <p:txBody>
          <a:bodyPr>
            <a:noAutofit/>
          </a:bodyPr>
          <a:lstStyle/>
          <a:p>
            <a:pPr eaLnBrk="1" hangingPunct="1"/>
            <a:r>
              <a:rPr lang="en-US" altLang="zh-CN" sz="2000" dirty="0">
                <a:ea typeface="ＭＳ Ｐゴシック" charset="0"/>
              </a:rPr>
              <a:t>Private network</a:t>
            </a:r>
          </a:p>
          <a:p>
            <a:pPr lvl="1" eaLnBrk="1" hangingPunct="1"/>
            <a:r>
              <a:rPr lang="en-US" altLang="zh-CN" sz="1800" dirty="0">
                <a:ea typeface="ＭＳ Ｐゴシック" charset="0"/>
              </a:rPr>
              <a:t>Public routers do</a:t>
            </a:r>
            <a:r>
              <a:rPr lang="zh-CN" altLang="en-US" sz="1800" dirty="0">
                <a:ea typeface="ＭＳ Ｐゴシック" charset="0"/>
              </a:rPr>
              <a:t> </a:t>
            </a:r>
            <a:r>
              <a:rPr lang="en-US" altLang="zh-CN" sz="1800" dirty="0">
                <a:ea typeface="ＭＳ Ｐゴシック" charset="0"/>
              </a:rPr>
              <a:t>not accept routes to network 10</a:t>
            </a:r>
            <a:r>
              <a:rPr lang="zh-CN" altLang="en-US" sz="1800" dirty="0">
                <a:ea typeface="ＭＳ Ｐゴシック" charset="0"/>
              </a:rPr>
              <a:t> </a:t>
            </a:r>
            <a:r>
              <a:rPr lang="en-US" altLang="zh-CN" sz="1800" dirty="0">
                <a:ea typeface="ＭＳ Ｐゴシック" charset="0"/>
              </a:rPr>
              <a:t>(e.g.,</a:t>
            </a:r>
            <a:r>
              <a:rPr lang="zh-CN" altLang="en-US" sz="1800" dirty="0">
                <a:ea typeface="ＭＳ Ｐゴシック" charset="0"/>
              </a:rPr>
              <a:t> </a:t>
            </a:r>
            <a:r>
              <a:rPr lang="en-US" altLang="zh-CN" sz="1800" dirty="0">
                <a:ea typeface="ＭＳ Ｐゴシック" charset="0"/>
              </a:rPr>
              <a:t>10.8.8.8)</a:t>
            </a:r>
          </a:p>
          <a:p>
            <a:pPr eaLnBrk="1" hangingPunct="1"/>
            <a:r>
              <a:rPr lang="en-US" altLang="zh-CN" sz="2000" dirty="0">
                <a:ea typeface="ＭＳ Ｐゴシック" charset="0"/>
              </a:rPr>
              <a:t>NAT router: bridge the private networks</a:t>
            </a:r>
          </a:p>
          <a:p>
            <a:pPr lvl="1" eaLnBrk="1" hangingPunct="1"/>
            <a:r>
              <a:rPr lang="en-US" altLang="zh-CN" sz="1800" dirty="0">
                <a:ea typeface="ＭＳ Ｐゴシック" charset="0"/>
              </a:rPr>
              <a:t>Router between private &amp; public network</a:t>
            </a:r>
          </a:p>
          <a:p>
            <a:pPr lvl="1" eaLnBrk="1" hangingPunct="1"/>
            <a:r>
              <a:rPr lang="en-US" altLang="zh-CN" sz="1800" dirty="0">
                <a:ea typeface="ＭＳ Ｐゴシック" charset="0"/>
              </a:rPr>
              <a:t>Send: modify source address to temp public address</a:t>
            </a:r>
          </a:p>
          <a:p>
            <a:pPr lvl="1" eaLnBrk="1" hangingPunct="1"/>
            <a:r>
              <a:rPr lang="en-US" altLang="zh-CN" sz="1800" dirty="0">
                <a:ea typeface="ＭＳ Ｐゴシック" charset="0"/>
              </a:rPr>
              <a:t>Receive: modify back by looking mapping table</a:t>
            </a:r>
          </a:p>
          <a:p>
            <a:pPr eaLnBrk="1" hangingPunct="1"/>
            <a:r>
              <a:rPr lang="en-US" altLang="zh-CN" sz="2000" dirty="0">
                <a:ea typeface="ＭＳ Ｐゴシック" charset="0"/>
              </a:rPr>
              <a:t>Limitations</a:t>
            </a:r>
          </a:p>
          <a:p>
            <a:pPr lvl="1" eaLnBrk="1" hangingPunct="1"/>
            <a:r>
              <a:rPr lang="en-US" altLang="zh-CN" sz="1800" dirty="0">
                <a:ea typeface="ＭＳ Ｐゴシック" charset="0"/>
              </a:rPr>
              <a:t>Some end-to-end protocols place address in payloads</a:t>
            </a:r>
          </a:p>
          <a:p>
            <a:pPr lvl="1" eaLnBrk="1" hangingPunct="1"/>
            <a:r>
              <a:rPr lang="en-US" altLang="zh-CN" sz="1800" dirty="0">
                <a:ea typeface="ＭＳ Ｐゴシック" charset="0"/>
              </a:rPr>
              <a:t>The translator may become the bottleneck</a:t>
            </a:r>
          </a:p>
          <a:p>
            <a:pPr lvl="1" eaLnBrk="1" hangingPunct="1"/>
            <a:r>
              <a:rPr lang="en-US" altLang="zh-CN" sz="1800" dirty="0">
                <a:ea typeface="ＭＳ Ｐゴシック" charset="0"/>
              </a:rPr>
              <a:t>What if two private network merge?</a:t>
            </a:r>
          </a:p>
        </p:txBody>
      </p:sp>
      <p:sp>
        <p:nvSpPr>
          <p:cNvPr id="54275"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charset="0"/>
                <a:ea typeface="宋体" charset="0"/>
                <a:cs typeface="宋体" charset="0"/>
              </a:defRPr>
            </a:lvl1pPr>
            <a:lvl2pPr marL="579501" indent="-222885">
              <a:defRPr sz="1900">
                <a:solidFill>
                  <a:schemeClr val="tx1"/>
                </a:solidFill>
                <a:latin typeface="Calibri" charset="0"/>
                <a:ea typeface="宋体" charset="0"/>
              </a:defRPr>
            </a:lvl2pPr>
            <a:lvl3pPr marL="891540" indent="-178308">
              <a:defRPr sz="1900">
                <a:solidFill>
                  <a:schemeClr val="tx1"/>
                </a:solidFill>
                <a:latin typeface="Calibri" charset="0"/>
                <a:ea typeface="宋体" charset="0"/>
              </a:defRPr>
            </a:lvl3pPr>
            <a:lvl4pPr marL="1248156" indent="-178308">
              <a:defRPr sz="1900">
                <a:solidFill>
                  <a:schemeClr val="tx1"/>
                </a:solidFill>
                <a:latin typeface="Calibri" charset="0"/>
                <a:ea typeface="宋体" charset="0"/>
              </a:defRPr>
            </a:lvl4pPr>
            <a:lvl5pPr marL="1604772" indent="-178308">
              <a:defRPr sz="1900">
                <a:solidFill>
                  <a:schemeClr val="tx1"/>
                </a:solidFill>
                <a:latin typeface="Calibri" charset="0"/>
                <a:ea typeface="宋体" charset="0"/>
              </a:defRPr>
            </a:lvl5pPr>
            <a:lvl6pPr marL="1961388" indent="-178308" eaLnBrk="0" fontAlgn="base" hangingPunct="0">
              <a:spcBef>
                <a:spcPct val="0"/>
              </a:spcBef>
              <a:spcAft>
                <a:spcPct val="0"/>
              </a:spcAft>
              <a:defRPr sz="1900">
                <a:solidFill>
                  <a:schemeClr val="tx1"/>
                </a:solidFill>
                <a:latin typeface="Calibri" charset="0"/>
                <a:ea typeface="宋体" charset="0"/>
              </a:defRPr>
            </a:lvl6pPr>
            <a:lvl7pPr marL="2318004" indent="-178308" eaLnBrk="0" fontAlgn="base" hangingPunct="0">
              <a:spcBef>
                <a:spcPct val="0"/>
              </a:spcBef>
              <a:spcAft>
                <a:spcPct val="0"/>
              </a:spcAft>
              <a:defRPr sz="1900">
                <a:solidFill>
                  <a:schemeClr val="tx1"/>
                </a:solidFill>
                <a:latin typeface="Calibri" charset="0"/>
                <a:ea typeface="宋体" charset="0"/>
              </a:defRPr>
            </a:lvl7pPr>
            <a:lvl8pPr marL="2674620" indent="-178308" eaLnBrk="0" fontAlgn="base" hangingPunct="0">
              <a:spcBef>
                <a:spcPct val="0"/>
              </a:spcBef>
              <a:spcAft>
                <a:spcPct val="0"/>
              </a:spcAft>
              <a:defRPr sz="1900">
                <a:solidFill>
                  <a:schemeClr val="tx1"/>
                </a:solidFill>
                <a:latin typeface="Calibri" charset="0"/>
                <a:ea typeface="宋体" charset="0"/>
              </a:defRPr>
            </a:lvl8pPr>
            <a:lvl9pPr marL="3031236" indent="-178308" eaLnBrk="0" fontAlgn="base" hangingPunct="0">
              <a:spcBef>
                <a:spcPct val="0"/>
              </a:spcBef>
              <a:spcAft>
                <a:spcPct val="0"/>
              </a:spcAft>
              <a:defRPr sz="1900">
                <a:solidFill>
                  <a:schemeClr val="tx1"/>
                </a:solidFill>
                <a:latin typeface="Calibri" charset="0"/>
                <a:ea typeface="宋体" charset="0"/>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81D10682-A800-D94D-998B-028E039F0BFB}" type="slidenum">
              <a:rPr kumimoji="0" lang="zh-CN" altLang="en-US" sz="1100" b="0" i="0" u="none" strike="noStrike" kern="1200" cap="none" spc="0" normalizeH="0" baseline="0" noProof="0">
                <a:ln>
                  <a:noFill/>
                </a:ln>
                <a:solidFill>
                  <a:prstClr val="black"/>
                </a:solidFill>
                <a:effectLst/>
                <a:uLnTx/>
                <a:uFillTx/>
                <a:latin typeface="Calibri" charset="0"/>
                <a:ea typeface="Adobe 楷体 Std R" charset="0"/>
                <a:cs typeface="Adobe 楷体 Std R" charset="0"/>
              </a:rPr>
              <a:pPr marL="0" marR="0" lvl="0" indent="0" algn="r" defTabSz="914400" rtl="0" eaLnBrk="0" fontAlgn="auto" latinLnBrk="0" hangingPunct="0">
                <a:lnSpc>
                  <a:spcPct val="100000"/>
                </a:lnSpc>
                <a:spcBef>
                  <a:spcPts val="0"/>
                </a:spcBef>
                <a:spcAft>
                  <a:spcPts val="0"/>
                </a:spcAft>
                <a:buClrTx/>
                <a:buSzTx/>
                <a:buFontTx/>
                <a:buNone/>
                <a:tabLst/>
                <a:defRPr/>
              </a:pPr>
              <a:t>47</a:t>
            </a:fld>
            <a:endParaRPr kumimoji="0" lang="en-US" altLang="zh-CN" sz="1100" b="0" i="0" u="none" strike="noStrike" kern="1200" cap="none" spc="0" normalizeH="0" baseline="0" noProof="0">
              <a:ln>
                <a:noFill/>
              </a:ln>
              <a:solidFill>
                <a:prstClr val="black"/>
              </a:solidFill>
              <a:effectLst/>
              <a:uLnTx/>
              <a:uFillTx/>
              <a:latin typeface="Calibri" charset="0"/>
              <a:ea typeface="Adobe 楷体 Std R" charset="0"/>
              <a:cs typeface="Adobe 楷体 Std R" charset="0"/>
            </a:endParaRPr>
          </a:p>
        </p:txBody>
      </p:sp>
    </p:spTree>
    <p:extLst>
      <p:ext uri="{BB962C8B-B14F-4D97-AF65-F5344CB8AC3E}">
        <p14:creationId xmlns:p14="http://schemas.microsoft.com/office/powerpoint/2010/main" val="14717812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标题 1"/>
          <p:cNvSpPr>
            <a:spLocks noGrp="1"/>
          </p:cNvSpPr>
          <p:nvPr>
            <p:ph type="title"/>
          </p:nvPr>
        </p:nvSpPr>
        <p:spPr/>
        <p:txBody>
          <a:bodyPr>
            <a:normAutofit fontScale="90000"/>
          </a:bodyPr>
          <a:lstStyle/>
          <a:p>
            <a:r>
              <a:rPr lang="en-US" altLang="zh-CN" dirty="0"/>
              <a:t>Case Study: Mapping Internet to Ethernet</a:t>
            </a:r>
            <a:endParaRPr lang="zh-CN" altLang="en-US" dirty="0"/>
          </a:p>
        </p:txBody>
      </p:sp>
      <p:sp>
        <p:nvSpPr>
          <p:cNvPr id="58370" name="内容占位符 2"/>
          <p:cNvSpPr>
            <a:spLocks noGrp="1"/>
          </p:cNvSpPr>
          <p:nvPr>
            <p:ph idx="1"/>
          </p:nvPr>
        </p:nvSpPr>
        <p:spPr>
          <a:xfrm>
            <a:off x="457200" y="1333500"/>
            <a:ext cx="8229600" cy="4044279"/>
          </a:xfrm>
        </p:spPr>
        <p:txBody>
          <a:bodyPr>
            <a:normAutofit fontScale="92500" lnSpcReduction="10000"/>
          </a:bodyPr>
          <a:lstStyle/>
          <a:p>
            <a:pPr eaLnBrk="1" hangingPunct="1"/>
            <a:r>
              <a:rPr lang="en-US" altLang="zh-CN" sz="2800" dirty="0">
                <a:ea typeface="MS PGothic" charset="0"/>
              </a:rPr>
              <a:t>Listen-before-sending rule, collision</a:t>
            </a:r>
          </a:p>
          <a:p>
            <a:pPr eaLnBrk="1" hangingPunct="1"/>
            <a:r>
              <a:rPr lang="en-US" altLang="zh-CN" sz="2800" dirty="0">
                <a:ea typeface="MS PGothic" charset="0"/>
              </a:rPr>
              <a:t>Ethernet: CSMA/CD</a:t>
            </a:r>
          </a:p>
          <a:p>
            <a:pPr lvl="1" eaLnBrk="1" hangingPunct="1"/>
            <a:r>
              <a:rPr lang="en-US" altLang="zh-CN" sz="2400" dirty="0">
                <a:ea typeface="MS PGothic" charset="0"/>
              </a:rPr>
              <a:t>Carrier Sense Multiple Access with Collision Detection</a:t>
            </a:r>
          </a:p>
          <a:p>
            <a:pPr eaLnBrk="1" hangingPunct="1"/>
            <a:r>
              <a:rPr lang="en-US" altLang="zh-CN" sz="2800" dirty="0">
                <a:ea typeface="MS PGothic" charset="0"/>
              </a:rPr>
              <a:t>Ethernet type</a:t>
            </a:r>
          </a:p>
          <a:p>
            <a:pPr lvl="1" eaLnBrk="1" hangingPunct="1"/>
            <a:r>
              <a:rPr lang="en-US" altLang="zh-CN" sz="2400" dirty="0">
                <a:ea typeface="MS PGothic" charset="0"/>
              </a:rPr>
              <a:t>Experimental Ethernet, 3 </a:t>
            </a:r>
            <a:r>
              <a:rPr lang="en-US" altLang="zh-CN" sz="2400" dirty="0" err="1">
                <a:ea typeface="MS PGothic" charset="0"/>
              </a:rPr>
              <a:t>mbps</a:t>
            </a:r>
            <a:endParaRPr lang="en-US" altLang="zh-CN" sz="2400" dirty="0">
              <a:ea typeface="MS PGothic" charset="0"/>
            </a:endParaRPr>
          </a:p>
          <a:p>
            <a:pPr lvl="1" eaLnBrk="1" hangingPunct="1"/>
            <a:r>
              <a:rPr lang="en-US" altLang="zh-CN" sz="2400" dirty="0">
                <a:ea typeface="MS PGothic" charset="0"/>
              </a:rPr>
              <a:t>Standard Ethernet, 10 mbps</a:t>
            </a:r>
          </a:p>
          <a:p>
            <a:pPr lvl="1" eaLnBrk="1" hangingPunct="1"/>
            <a:r>
              <a:rPr lang="en-US" altLang="zh-CN" sz="2400" dirty="0">
                <a:ea typeface="MS PGothic" charset="0"/>
              </a:rPr>
              <a:t>Fast Ethernet, 100 mbps</a:t>
            </a:r>
          </a:p>
          <a:p>
            <a:pPr lvl="1" eaLnBrk="1" hangingPunct="1"/>
            <a:r>
              <a:rPr lang="en-US" altLang="zh-CN" sz="2400" dirty="0">
                <a:ea typeface="MS PGothic" charset="0"/>
              </a:rPr>
              <a:t>Gigabit Ethernet, 1000 mbps</a:t>
            </a:r>
            <a:endParaRPr lang="zh-CN" altLang="en-US" sz="2400" dirty="0">
              <a:ea typeface="MS PGothic" charset="0"/>
            </a:endParaRPr>
          </a:p>
        </p:txBody>
      </p:sp>
      <p:sp>
        <p:nvSpPr>
          <p:cNvPr id="58371" name="灯片编号占位符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charset="0"/>
                <a:ea typeface="宋体" charset="0"/>
                <a:cs typeface="宋体" charset="0"/>
              </a:defRPr>
            </a:lvl1pPr>
            <a:lvl2pPr marL="579501" indent="-222885">
              <a:defRPr sz="1900">
                <a:solidFill>
                  <a:schemeClr val="tx1"/>
                </a:solidFill>
                <a:latin typeface="Calibri" charset="0"/>
                <a:ea typeface="宋体" charset="0"/>
              </a:defRPr>
            </a:lvl2pPr>
            <a:lvl3pPr marL="891540" indent="-178308">
              <a:defRPr sz="1900">
                <a:solidFill>
                  <a:schemeClr val="tx1"/>
                </a:solidFill>
                <a:latin typeface="Calibri" charset="0"/>
                <a:ea typeface="宋体" charset="0"/>
              </a:defRPr>
            </a:lvl3pPr>
            <a:lvl4pPr marL="1248156" indent="-178308">
              <a:defRPr sz="1900">
                <a:solidFill>
                  <a:schemeClr val="tx1"/>
                </a:solidFill>
                <a:latin typeface="Calibri" charset="0"/>
                <a:ea typeface="宋体" charset="0"/>
              </a:defRPr>
            </a:lvl4pPr>
            <a:lvl5pPr marL="1604772" indent="-178308">
              <a:defRPr sz="1900">
                <a:solidFill>
                  <a:schemeClr val="tx1"/>
                </a:solidFill>
                <a:latin typeface="Calibri" charset="0"/>
                <a:ea typeface="宋体" charset="0"/>
              </a:defRPr>
            </a:lvl5pPr>
            <a:lvl6pPr marL="1961388" indent="-178308" eaLnBrk="0" fontAlgn="base" hangingPunct="0">
              <a:spcBef>
                <a:spcPct val="0"/>
              </a:spcBef>
              <a:spcAft>
                <a:spcPct val="0"/>
              </a:spcAft>
              <a:defRPr sz="1900">
                <a:solidFill>
                  <a:schemeClr val="tx1"/>
                </a:solidFill>
                <a:latin typeface="Calibri" charset="0"/>
                <a:ea typeface="宋体" charset="0"/>
              </a:defRPr>
            </a:lvl6pPr>
            <a:lvl7pPr marL="2318004" indent="-178308" eaLnBrk="0" fontAlgn="base" hangingPunct="0">
              <a:spcBef>
                <a:spcPct val="0"/>
              </a:spcBef>
              <a:spcAft>
                <a:spcPct val="0"/>
              </a:spcAft>
              <a:defRPr sz="1900">
                <a:solidFill>
                  <a:schemeClr val="tx1"/>
                </a:solidFill>
                <a:latin typeface="Calibri" charset="0"/>
                <a:ea typeface="宋体" charset="0"/>
              </a:defRPr>
            </a:lvl7pPr>
            <a:lvl8pPr marL="2674620" indent="-178308" eaLnBrk="0" fontAlgn="base" hangingPunct="0">
              <a:spcBef>
                <a:spcPct val="0"/>
              </a:spcBef>
              <a:spcAft>
                <a:spcPct val="0"/>
              </a:spcAft>
              <a:defRPr sz="1900">
                <a:solidFill>
                  <a:schemeClr val="tx1"/>
                </a:solidFill>
                <a:latin typeface="Calibri" charset="0"/>
                <a:ea typeface="宋体" charset="0"/>
              </a:defRPr>
            </a:lvl8pPr>
            <a:lvl9pPr marL="3031236" indent="-178308" eaLnBrk="0" fontAlgn="base" hangingPunct="0">
              <a:spcBef>
                <a:spcPct val="0"/>
              </a:spcBef>
              <a:spcAft>
                <a:spcPct val="0"/>
              </a:spcAft>
              <a:defRPr sz="1900">
                <a:solidFill>
                  <a:schemeClr val="tx1"/>
                </a:solidFill>
                <a:latin typeface="Calibri" charset="0"/>
                <a:ea typeface="宋体" charset="0"/>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B58039F6-ABA2-694E-8C4D-918A558BA88A}" type="slidenum">
              <a:rPr kumimoji="0" lang="zh-CN" altLang="en-US" sz="1100" b="0" i="0" u="none" strike="noStrike" kern="1200" cap="none" spc="0" normalizeH="0" baseline="0" noProof="0">
                <a:ln>
                  <a:noFill/>
                </a:ln>
                <a:solidFill>
                  <a:prstClr val="black"/>
                </a:solidFill>
                <a:effectLst/>
                <a:uLnTx/>
                <a:uFillTx/>
                <a:latin typeface="Calibri" charset="0"/>
                <a:ea typeface="Adobe 楷体 Std R" charset="0"/>
                <a:cs typeface="Adobe 楷体 Std R" charset="0"/>
              </a:rPr>
              <a:pPr marL="0" marR="0" lvl="0" indent="0" algn="r" defTabSz="914400" rtl="0" eaLnBrk="0" fontAlgn="auto" latinLnBrk="0" hangingPunct="0">
                <a:lnSpc>
                  <a:spcPct val="100000"/>
                </a:lnSpc>
                <a:spcBef>
                  <a:spcPts val="0"/>
                </a:spcBef>
                <a:spcAft>
                  <a:spcPts val="0"/>
                </a:spcAft>
                <a:buClrTx/>
                <a:buSzTx/>
                <a:buFontTx/>
                <a:buNone/>
                <a:tabLst/>
                <a:defRPr/>
              </a:pPr>
              <a:t>48</a:t>
            </a:fld>
            <a:endParaRPr kumimoji="0" lang="en-US" altLang="zh-CN" sz="1100" b="0" i="0" u="none" strike="noStrike" kern="1200" cap="none" spc="0" normalizeH="0" baseline="0" noProof="0">
              <a:ln>
                <a:noFill/>
              </a:ln>
              <a:solidFill>
                <a:prstClr val="black"/>
              </a:solidFill>
              <a:effectLst/>
              <a:uLnTx/>
              <a:uFillTx/>
              <a:latin typeface="Calibri" charset="0"/>
              <a:ea typeface="Adobe 楷体 Std R" charset="0"/>
              <a:cs typeface="Adobe 楷体 Std R" charset="0"/>
            </a:endParaRPr>
          </a:p>
        </p:txBody>
      </p:sp>
    </p:spTree>
    <p:extLst>
      <p:ext uri="{BB962C8B-B14F-4D97-AF65-F5344CB8AC3E}">
        <p14:creationId xmlns:p14="http://schemas.microsoft.com/office/powerpoint/2010/main" val="3553444762"/>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zh-TW"/>
              <a:t>Defenses against ARP Spoofing</a:t>
            </a:r>
          </a:p>
        </p:txBody>
      </p:sp>
      <p:sp>
        <p:nvSpPr>
          <p:cNvPr id="40963" name="Rectangle 3"/>
          <p:cNvSpPr>
            <a:spLocks noGrp="1" noChangeArrowheads="1"/>
          </p:cNvSpPr>
          <p:nvPr>
            <p:ph type="body" idx="1"/>
          </p:nvPr>
        </p:nvSpPr>
        <p:spPr>
          <a:xfrm>
            <a:off x="685800" y="1270000"/>
            <a:ext cx="7772400" cy="3937000"/>
          </a:xfrm>
        </p:spPr>
        <p:txBody>
          <a:bodyPr>
            <a:normAutofit fontScale="92500" lnSpcReduction="10000"/>
          </a:bodyPr>
          <a:lstStyle/>
          <a:p>
            <a:r>
              <a:rPr lang="en-US" altLang="zh-TW" dirty="0"/>
              <a:t>No Universal defense (!)</a:t>
            </a:r>
          </a:p>
          <a:p>
            <a:r>
              <a:rPr lang="en-US" altLang="zh-TW" dirty="0"/>
              <a:t>Use static ARP entries</a:t>
            </a:r>
          </a:p>
          <a:p>
            <a:pPr lvl="1"/>
            <a:r>
              <a:rPr lang="en-US" altLang="zh-TW" dirty="0"/>
              <a:t>Cannot be updated</a:t>
            </a:r>
          </a:p>
          <a:p>
            <a:pPr lvl="1"/>
            <a:r>
              <a:rPr lang="en-US" altLang="zh-TW" dirty="0"/>
              <a:t>Spoofed ARP replies are ignored</a:t>
            </a:r>
          </a:p>
          <a:p>
            <a:pPr lvl="1"/>
            <a:r>
              <a:rPr lang="en-US" altLang="zh-TW" dirty="0"/>
              <a:t>ARP table needs a static entry for each machine on the network</a:t>
            </a:r>
          </a:p>
          <a:p>
            <a:pPr lvl="1"/>
            <a:r>
              <a:rPr lang="en-US" altLang="zh-TW" dirty="0"/>
              <a:t>Large overhead</a:t>
            </a:r>
          </a:p>
          <a:p>
            <a:pPr lvl="2"/>
            <a:r>
              <a:rPr lang="en-US" altLang="zh-TW" dirty="0"/>
              <a:t>Deploying these tables</a:t>
            </a:r>
          </a:p>
          <a:p>
            <a:pPr lvl="2"/>
            <a:r>
              <a:rPr lang="en-US" altLang="zh-TW" dirty="0"/>
              <a:t>Keep the table up-to-date</a:t>
            </a:r>
          </a:p>
        </p:txBody>
      </p:sp>
    </p:spTree>
    <p:extLst>
      <p:ext uri="{BB962C8B-B14F-4D97-AF65-F5344CB8AC3E}">
        <p14:creationId xmlns:p14="http://schemas.microsoft.com/office/powerpoint/2010/main" val="4242268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normAutofit/>
          </a:bodyPr>
          <a:lstStyle/>
          <a:p>
            <a:r>
              <a:rPr lang="en-US" altLang="zh-CN" dirty="0"/>
              <a:t>Assurance of End-to-end Protocol</a:t>
            </a:r>
          </a:p>
        </p:txBody>
      </p:sp>
      <p:sp>
        <p:nvSpPr>
          <p:cNvPr id="72706" name="Content Placeholder 2"/>
          <p:cNvSpPr>
            <a:spLocks noGrp="1"/>
          </p:cNvSpPr>
          <p:nvPr>
            <p:ph idx="1"/>
          </p:nvPr>
        </p:nvSpPr>
        <p:spPr/>
        <p:txBody>
          <a:bodyPr>
            <a:normAutofit fontScale="92500" lnSpcReduction="20000"/>
          </a:bodyPr>
          <a:lstStyle/>
          <a:p>
            <a:pPr marL="401193" indent="-401193">
              <a:buFont typeface="Calibri Light" charset="0"/>
              <a:buAutoNum type="arabicPeriod"/>
            </a:pPr>
            <a:r>
              <a:rPr lang="en-US" altLang="zh-CN" dirty="0">
                <a:ea typeface="ＭＳ Ｐゴシック" charset="0"/>
              </a:rPr>
              <a:t>Assurance of at-least-once delivery</a:t>
            </a:r>
          </a:p>
          <a:p>
            <a:pPr marL="401193" indent="-401193">
              <a:buFont typeface="Calibri Light" charset="0"/>
              <a:buAutoNum type="arabicPeriod"/>
            </a:pPr>
            <a:r>
              <a:rPr lang="en-US" altLang="zh-CN" dirty="0">
                <a:ea typeface="ＭＳ Ｐゴシック" charset="0"/>
              </a:rPr>
              <a:t>Assurance of at-most-once delivery</a:t>
            </a:r>
          </a:p>
          <a:p>
            <a:pPr marL="401193" indent="-401193">
              <a:buFont typeface="Calibri Light" charset="0"/>
              <a:buAutoNum type="arabicPeriod"/>
            </a:pPr>
            <a:r>
              <a:rPr lang="en-US" altLang="zh-CN" dirty="0">
                <a:ea typeface="ＭＳ Ｐゴシック" charset="0"/>
              </a:rPr>
              <a:t>Assurance of data integrity</a:t>
            </a:r>
          </a:p>
          <a:p>
            <a:pPr marL="401193" indent="-401193">
              <a:buFont typeface="Calibri Light" charset="0"/>
              <a:buAutoNum type="arabicPeriod"/>
            </a:pPr>
            <a:r>
              <a:rPr lang="en-US" altLang="zh-CN" dirty="0">
                <a:ea typeface="ＭＳ Ｐゴシック" charset="0"/>
              </a:rPr>
              <a:t>Assurance of stream order &amp; closing of connections</a:t>
            </a:r>
          </a:p>
          <a:p>
            <a:pPr marL="401193" indent="-401193">
              <a:buFont typeface="Calibri Light" charset="0"/>
              <a:buAutoNum type="arabicPeriod"/>
            </a:pPr>
            <a:r>
              <a:rPr lang="en-US" altLang="zh-CN" dirty="0">
                <a:ea typeface="ＭＳ Ｐゴシック" charset="0"/>
              </a:rPr>
              <a:t>Assurance of jitter control</a:t>
            </a:r>
          </a:p>
          <a:p>
            <a:pPr marL="401193" indent="-401193">
              <a:buFont typeface="Calibri Light" charset="0"/>
              <a:buAutoNum type="arabicPeriod"/>
            </a:pPr>
            <a:r>
              <a:rPr lang="en-US" altLang="zh-CN" dirty="0">
                <a:ea typeface="ＭＳ Ｐゴシック" charset="0"/>
              </a:rPr>
              <a:t>Assurance of authenticity and privacy</a:t>
            </a:r>
          </a:p>
          <a:p>
            <a:pPr marL="401193" indent="-401193">
              <a:buFont typeface="Calibri Light" charset="0"/>
              <a:buAutoNum type="arabicPeriod"/>
            </a:pPr>
            <a:r>
              <a:rPr lang="en-US" altLang="zh-CN" dirty="0">
                <a:ea typeface="ＭＳ Ｐゴシック" charset="0"/>
              </a:rPr>
              <a:t>Assurance of end-to-end performance</a:t>
            </a:r>
          </a:p>
        </p:txBody>
      </p:sp>
      <p:sp>
        <p:nvSpPr>
          <p:cNvPr id="72707"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charset="0"/>
                <a:ea typeface="宋体" charset="0"/>
                <a:cs typeface="宋体" charset="0"/>
              </a:defRPr>
            </a:lvl1pPr>
            <a:lvl2pPr marL="579501" indent="-222885">
              <a:defRPr sz="1900">
                <a:solidFill>
                  <a:schemeClr val="tx1"/>
                </a:solidFill>
                <a:latin typeface="Calibri" charset="0"/>
                <a:ea typeface="宋体" charset="0"/>
              </a:defRPr>
            </a:lvl2pPr>
            <a:lvl3pPr marL="891540" indent="-178308">
              <a:defRPr sz="1900">
                <a:solidFill>
                  <a:schemeClr val="tx1"/>
                </a:solidFill>
                <a:latin typeface="Calibri" charset="0"/>
                <a:ea typeface="宋体" charset="0"/>
              </a:defRPr>
            </a:lvl3pPr>
            <a:lvl4pPr marL="1248156" indent="-178308">
              <a:defRPr sz="1900">
                <a:solidFill>
                  <a:schemeClr val="tx1"/>
                </a:solidFill>
                <a:latin typeface="Calibri" charset="0"/>
                <a:ea typeface="宋体" charset="0"/>
              </a:defRPr>
            </a:lvl4pPr>
            <a:lvl5pPr marL="1604772" indent="-178308">
              <a:defRPr sz="1900">
                <a:solidFill>
                  <a:schemeClr val="tx1"/>
                </a:solidFill>
                <a:latin typeface="Calibri" charset="0"/>
                <a:ea typeface="宋体" charset="0"/>
              </a:defRPr>
            </a:lvl5pPr>
            <a:lvl6pPr marL="1961388" indent="-178308" eaLnBrk="0" fontAlgn="base" hangingPunct="0">
              <a:spcBef>
                <a:spcPct val="0"/>
              </a:spcBef>
              <a:spcAft>
                <a:spcPct val="0"/>
              </a:spcAft>
              <a:defRPr sz="1900">
                <a:solidFill>
                  <a:schemeClr val="tx1"/>
                </a:solidFill>
                <a:latin typeface="Calibri" charset="0"/>
                <a:ea typeface="宋体" charset="0"/>
              </a:defRPr>
            </a:lvl6pPr>
            <a:lvl7pPr marL="2318004" indent="-178308" eaLnBrk="0" fontAlgn="base" hangingPunct="0">
              <a:spcBef>
                <a:spcPct val="0"/>
              </a:spcBef>
              <a:spcAft>
                <a:spcPct val="0"/>
              </a:spcAft>
              <a:defRPr sz="1900">
                <a:solidFill>
                  <a:schemeClr val="tx1"/>
                </a:solidFill>
                <a:latin typeface="Calibri" charset="0"/>
                <a:ea typeface="宋体" charset="0"/>
              </a:defRPr>
            </a:lvl7pPr>
            <a:lvl8pPr marL="2674620" indent="-178308" eaLnBrk="0" fontAlgn="base" hangingPunct="0">
              <a:spcBef>
                <a:spcPct val="0"/>
              </a:spcBef>
              <a:spcAft>
                <a:spcPct val="0"/>
              </a:spcAft>
              <a:defRPr sz="1900">
                <a:solidFill>
                  <a:schemeClr val="tx1"/>
                </a:solidFill>
                <a:latin typeface="Calibri" charset="0"/>
                <a:ea typeface="宋体" charset="0"/>
              </a:defRPr>
            </a:lvl8pPr>
            <a:lvl9pPr marL="3031236" indent="-178308" eaLnBrk="0" fontAlgn="base" hangingPunct="0">
              <a:spcBef>
                <a:spcPct val="0"/>
              </a:spcBef>
              <a:spcAft>
                <a:spcPct val="0"/>
              </a:spcAft>
              <a:defRPr sz="1900">
                <a:solidFill>
                  <a:schemeClr val="tx1"/>
                </a:solidFill>
                <a:latin typeface="Calibri" charset="0"/>
                <a:ea typeface="宋体" charset="0"/>
              </a:defRPr>
            </a:lvl9pPr>
          </a:lstStyle>
          <a:p>
            <a:pPr eaLnBrk="0" hangingPunct="0"/>
            <a:fld id="{A568D40D-2CE8-5D4B-BA04-8BB42106E26D}" type="slidenum">
              <a:rPr lang="zh-CN" altLang="en-US" sz="1100">
                <a:ea typeface="Adobe 楷体 Std R" charset="0"/>
                <a:cs typeface="Adobe 楷体 Std R" charset="0"/>
              </a:rPr>
              <a:pPr eaLnBrk="0" hangingPunct="0"/>
              <a:t>50</a:t>
            </a:fld>
            <a:endParaRPr lang="en-US" altLang="zh-CN" sz="1100">
              <a:ea typeface="Adobe 楷体 Std R" charset="0"/>
              <a:cs typeface="Adobe 楷体 Std R" charset="0"/>
            </a:endParaRPr>
          </a:p>
        </p:txBody>
      </p:sp>
    </p:spTree>
    <p:extLst>
      <p:ext uri="{BB962C8B-B14F-4D97-AF65-F5344CB8AC3E}">
        <p14:creationId xmlns:p14="http://schemas.microsoft.com/office/powerpoint/2010/main" val="11337281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altLang="zh-CN"/>
              <a:t>Handling Packet Loss</a:t>
            </a:r>
          </a:p>
        </p:txBody>
      </p:sp>
      <p:sp>
        <p:nvSpPr>
          <p:cNvPr id="34818"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1800">
                <a:solidFill>
                  <a:schemeClr val="tx1"/>
                </a:solidFill>
                <a:latin typeface="Calibri" panose="020F0502020204030204" pitchFamily="34" charset="0"/>
                <a:ea typeface="宋体" panose="02010600030101010101" pitchFamily="2" charset="-122"/>
              </a:defRPr>
            </a:lvl1pPr>
            <a:lvl2pPr marL="557213" indent="-214313">
              <a:defRPr kumimoji="1" sz="1800">
                <a:solidFill>
                  <a:schemeClr val="tx1"/>
                </a:solidFill>
                <a:latin typeface="Calibri" panose="020F0502020204030204" pitchFamily="34" charset="0"/>
                <a:ea typeface="宋体" panose="02010600030101010101" pitchFamily="2" charset="-122"/>
              </a:defRPr>
            </a:lvl2pPr>
            <a:lvl3pPr marL="857250" indent="-171450">
              <a:defRPr kumimoji="1" sz="1800">
                <a:solidFill>
                  <a:schemeClr val="tx1"/>
                </a:solidFill>
                <a:latin typeface="Calibri" panose="020F0502020204030204" pitchFamily="34" charset="0"/>
                <a:ea typeface="宋体" panose="02010600030101010101" pitchFamily="2" charset="-122"/>
              </a:defRPr>
            </a:lvl3pPr>
            <a:lvl4pPr marL="1200150" indent="-171450">
              <a:defRPr kumimoji="1" sz="1800">
                <a:solidFill>
                  <a:schemeClr val="tx1"/>
                </a:solidFill>
                <a:latin typeface="Calibri" panose="020F0502020204030204" pitchFamily="34" charset="0"/>
                <a:ea typeface="宋体" panose="02010600030101010101" pitchFamily="2" charset="-122"/>
              </a:defRPr>
            </a:lvl4pPr>
            <a:lvl5pPr marL="1543050" indent="-171450">
              <a:defRPr kumimoji="1"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9pPr>
          </a:lstStyle>
          <a:p>
            <a:fld id="{EF897865-AFA4-414A-9653-3FB7E6081B57}" type="slidenum">
              <a:rPr kumimoji="0" lang="zh-CN" altLang="en-US" sz="900">
                <a:solidFill>
                  <a:srgbClr val="898989"/>
                </a:solidFill>
              </a:rPr>
              <a:pPr/>
              <a:t>51</a:t>
            </a:fld>
            <a:endParaRPr kumimoji="0" lang="zh-CN" altLang="en-US" sz="900">
              <a:solidFill>
                <a:srgbClr val="898989"/>
              </a:solidFill>
            </a:endParaRPr>
          </a:p>
        </p:txBody>
      </p:sp>
      <p:pic>
        <p:nvPicPr>
          <p:cNvPr id="3481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1691878"/>
            <a:ext cx="7286625" cy="3469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21970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tLang="zh-CN">
                <a:ea typeface="MS PGothic" panose="020B0600070205080204" pitchFamily="34" charset="-128"/>
              </a:rPr>
              <a:t>Sliding Window Size</a:t>
            </a:r>
          </a:p>
        </p:txBody>
      </p:sp>
      <p:sp>
        <p:nvSpPr>
          <p:cNvPr id="38914" name="Content Placeholder 2"/>
          <p:cNvSpPr>
            <a:spLocks noGrp="1"/>
          </p:cNvSpPr>
          <p:nvPr>
            <p:ph idx="1"/>
          </p:nvPr>
        </p:nvSpPr>
        <p:spPr/>
        <p:txBody>
          <a:bodyPr>
            <a:noAutofit/>
          </a:bodyPr>
          <a:lstStyle/>
          <a:p>
            <a:pPr marL="0" indent="0" algn="ctr">
              <a:lnSpc>
                <a:spcPct val="110000"/>
              </a:lnSpc>
              <a:buNone/>
            </a:pPr>
            <a:r>
              <a:rPr lang="en-US" altLang="zh-CN" sz="2400" b="1" dirty="0">
                <a:solidFill>
                  <a:srgbClr val="0096FF"/>
                </a:solidFill>
                <a:ea typeface="MS PGothic" panose="020B0600070205080204" pitchFamily="34" charset="-128"/>
              </a:rPr>
              <a:t>window size ≥ round-trip time × bottleneck data rate</a:t>
            </a:r>
          </a:p>
          <a:p>
            <a:pPr marL="0" indent="0">
              <a:lnSpc>
                <a:spcPct val="110000"/>
              </a:lnSpc>
            </a:pPr>
            <a:endParaRPr lang="en-US" altLang="zh-CN" sz="2000" dirty="0">
              <a:ea typeface="MS PGothic" panose="020B0600070205080204" pitchFamily="34" charset="-128"/>
            </a:endParaRPr>
          </a:p>
          <a:p>
            <a:pPr marL="0" indent="0">
              <a:lnSpc>
                <a:spcPct val="110000"/>
              </a:lnSpc>
            </a:pPr>
            <a:r>
              <a:rPr lang="en-US" altLang="zh-CN" sz="2000" dirty="0">
                <a:ea typeface="MS PGothic" panose="020B0600070205080204" pitchFamily="34" charset="-128"/>
              </a:rPr>
              <a:t> Sliding window with one segment in size</a:t>
            </a:r>
          </a:p>
          <a:p>
            <a:pPr lvl="1">
              <a:lnSpc>
                <a:spcPct val="110000"/>
              </a:lnSpc>
            </a:pPr>
            <a:r>
              <a:rPr lang="en-US" altLang="zh-CN" sz="1800" dirty="0">
                <a:ea typeface="MS PGothic" panose="020B0600070205080204" pitchFamily="34" charset="-128"/>
              </a:rPr>
              <a:t>Data rate is window size / RTT</a:t>
            </a:r>
          </a:p>
          <a:p>
            <a:pPr marL="0" indent="0">
              <a:lnSpc>
                <a:spcPct val="110000"/>
              </a:lnSpc>
            </a:pPr>
            <a:r>
              <a:rPr lang="en-US" altLang="zh-CN" sz="2000" dirty="0">
                <a:ea typeface="MS PGothic" panose="020B0600070205080204" pitchFamily="34" charset="-128"/>
              </a:rPr>
              <a:t> Enlarge window size to bottleneck data rate</a:t>
            </a:r>
          </a:p>
          <a:p>
            <a:pPr lvl="1">
              <a:lnSpc>
                <a:spcPct val="110000"/>
              </a:lnSpc>
            </a:pPr>
            <a:r>
              <a:rPr lang="en-US" altLang="zh-CN" sz="1800" dirty="0">
                <a:ea typeface="MS PGothic" panose="020B0600070205080204" pitchFamily="34" charset="-128"/>
              </a:rPr>
              <a:t>Data rate is window size / RTT</a:t>
            </a:r>
          </a:p>
          <a:p>
            <a:pPr marL="0" indent="0">
              <a:lnSpc>
                <a:spcPct val="110000"/>
              </a:lnSpc>
            </a:pPr>
            <a:r>
              <a:rPr lang="en-US" altLang="zh-CN" sz="2000" dirty="0">
                <a:ea typeface="MS PGothic" panose="020B0600070205080204" pitchFamily="34" charset="-128"/>
              </a:rPr>
              <a:t> Enlarge window size further</a:t>
            </a:r>
          </a:p>
          <a:p>
            <a:pPr lvl="1">
              <a:lnSpc>
                <a:spcPct val="110000"/>
              </a:lnSpc>
            </a:pPr>
            <a:r>
              <a:rPr lang="en-US" altLang="zh-CN" sz="1800" dirty="0">
                <a:ea typeface="MS PGothic" panose="020B0600070205080204" pitchFamily="34" charset="-128"/>
              </a:rPr>
              <a:t>Data rate is still bottleneck</a:t>
            </a:r>
          </a:p>
          <a:p>
            <a:pPr lvl="1">
              <a:lnSpc>
                <a:spcPct val="110000"/>
              </a:lnSpc>
            </a:pPr>
            <a:r>
              <a:rPr lang="en-US" altLang="zh-CN" sz="1800" dirty="0">
                <a:ea typeface="MS PGothic" panose="020B0600070205080204" pitchFamily="34" charset="-128"/>
              </a:rPr>
              <a:t>Larger window makes no sense</a:t>
            </a:r>
          </a:p>
          <a:p>
            <a:pPr lvl="1">
              <a:lnSpc>
                <a:spcPct val="110000"/>
              </a:lnSpc>
              <a:buFontTx/>
              <a:buNone/>
            </a:pPr>
            <a:endParaRPr lang="en-US" altLang="zh-CN" sz="1800" dirty="0">
              <a:ea typeface="MS PGothic" panose="020B0600070205080204" pitchFamily="34" charset="-128"/>
            </a:endParaRPr>
          </a:p>
        </p:txBody>
      </p:sp>
      <p:sp>
        <p:nvSpPr>
          <p:cNvPr id="38915"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1800">
                <a:solidFill>
                  <a:schemeClr val="tx1"/>
                </a:solidFill>
                <a:latin typeface="Calibri" panose="020F0502020204030204" pitchFamily="34" charset="0"/>
                <a:ea typeface="宋体" panose="02010600030101010101" pitchFamily="2" charset="-122"/>
              </a:defRPr>
            </a:lvl1pPr>
            <a:lvl2pPr marL="557213" indent="-214313">
              <a:defRPr kumimoji="1" sz="1800">
                <a:solidFill>
                  <a:schemeClr val="tx1"/>
                </a:solidFill>
                <a:latin typeface="Calibri" panose="020F0502020204030204" pitchFamily="34" charset="0"/>
                <a:ea typeface="宋体" panose="02010600030101010101" pitchFamily="2" charset="-122"/>
              </a:defRPr>
            </a:lvl2pPr>
            <a:lvl3pPr marL="857250" indent="-171450">
              <a:defRPr kumimoji="1" sz="1800">
                <a:solidFill>
                  <a:schemeClr val="tx1"/>
                </a:solidFill>
                <a:latin typeface="Calibri" panose="020F0502020204030204" pitchFamily="34" charset="0"/>
                <a:ea typeface="宋体" panose="02010600030101010101" pitchFamily="2" charset="-122"/>
              </a:defRPr>
            </a:lvl3pPr>
            <a:lvl4pPr marL="1200150" indent="-171450">
              <a:defRPr kumimoji="1" sz="1800">
                <a:solidFill>
                  <a:schemeClr val="tx1"/>
                </a:solidFill>
                <a:latin typeface="Calibri" panose="020F0502020204030204" pitchFamily="34" charset="0"/>
                <a:ea typeface="宋体" panose="02010600030101010101" pitchFamily="2" charset="-122"/>
              </a:defRPr>
            </a:lvl4pPr>
            <a:lvl5pPr marL="1543050" indent="-171450">
              <a:defRPr kumimoji="1"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9pPr>
          </a:lstStyle>
          <a:p>
            <a:pPr eaLnBrk="0" hangingPunct="0"/>
            <a:fld id="{542DE765-8850-4E57-94C9-2A9B9482DB8F}" type="slidenum">
              <a:rPr kumimoji="0" lang="zh-CN" altLang="en-US" sz="1050">
                <a:ea typeface="Adobe 楷体 Std R" charset="-122"/>
              </a:rPr>
              <a:pPr eaLnBrk="0" hangingPunct="0"/>
              <a:t>52</a:t>
            </a:fld>
            <a:endParaRPr kumimoji="0" lang="en-US" altLang="zh-CN" sz="1050">
              <a:ea typeface="Adobe 楷体 Std R" charset="-122"/>
            </a:endParaRPr>
          </a:p>
        </p:txBody>
      </p:sp>
      <p:sp>
        <p:nvSpPr>
          <p:cNvPr id="38916" name="矩形 1"/>
          <p:cNvSpPr>
            <a:spLocks noChangeArrowheads="1"/>
          </p:cNvSpPr>
          <p:nvPr/>
        </p:nvSpPr>
        <p:spPr bwMode="auto">
          <a:xfrm>
            <a:off x="5796136" y="2497460"/>
            <a:ext cx="3072084" cy="1885388"/>
          </a:xfrm>
          <a:prstGeom prst="rect">
            <a:avLst/>
          </a:prstGeom>
          <a:noFill/>
          <a:ln w="9525">
            <a:solidFill>
              <a:schemeClr val="tx2"/>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nSpc>
                <a:spcPct val="120000"/>
              </a:lnSpc>
            </a:pPr>
            <a:r>
              <a:rPr kumimoji="0" lang="en-US" altLang="zh-CN" sz="1400" dirty="0">
                <a:latin typeface="等线" panose="02010600030101010101" pitchFamily="2" charset="-122"/>
                <a:ea typeface="等线" panose="02010600030101010101" pitchFamily="2" charset="-122"/>
              </a:rPr>
              <a:t>-</a:t>
            </a:r>
            <a:r>
              <a:rPr kumimoji="0" lang="zh-CN" altLang="en-US" sz="1400" dirty="0">
                <a:latin typeface="等线" panose="02010600030101010101" pitchFamily="2" charset="-122"/>
                <a:ea typeface="等线" panose="02010600030101010101" pitchFamily="2" charset="-122"/>
              </a:rPr>
              <a:t> </a:t>
            </a:r>
            <a:r>
              <a:rPr lang="en-US" altLang="zh-CN" sz="1400" dirty="0">
                <a:latin typeface="等线" panose="02010600030101010101" pitchFamily="2" charset="-122"/>
                <a:ea typeface="等线" panose="02010600030101010101" pitchFamily="2" charset="-122"/>
                <a:cs typeface="Myriad Pro Light SemiCond"/>
              </a:rPr>
              <a:t>Receive 500 </a:t>
            </a:r>
            <a:r>
              <a:rPr lang="en-US" altLang="zh-CN" sz="1400" dirty="0" err="1">
                <a:latin typeface="等线" panose="02010600030101010101" pitchFamily="2" charset="-122"/>
                <a:ea typeface="等线" panose="02010600030101010101" pitchFamily="2" charset="-122"/>
                <a:cs typeface="Myriad Pro Light SemiCond"/>
              </a:rPr>
              <a:t>KBps</a:t>
            </a:r>
            <a:endParaRPr lang="en-US" altLang="zh-CN" sz="1400" dirty="0">
              <a:latin typeface="等线" panose="02010600030101010101" pitchFamily="2" charset="-122"/>
              <a:ea typeface="等线" panose="02010600030101010101" pitchFamily="2" charset="-122"/>
              <a:cs typeface="Myriad Pro Light SemiCond"/>
            </a:endParaRPr>
          </a:p>
          <a:p>
            <a:pPr>
              <a:lnSpc>
                <a:spcPct val="120000"/>
              </a:lnSpc>
            </a:pPr>
            <a:r>
              <a:rPr lang="en-US" altLang="zh-CN" sz="1400" dirty="0">
                <a:latin typeface="等线" panose="02010600030101010101" pitchFamily="2" charset="-122"/>
                <a:ea typeface="等线" panose="02010600030101010101" pitchFamily="2" charset="-122"/>
                <a:cs typeface="Myriad Pro Light SemiCond"/>
              </a:rPr>
              <a:t>- Sender 1 </a:t>
            </a:r>
            <a:r>
              <a:rPr lang="en-US" altLang="zh-CN" sz="1400" dirty="0" err="1">
                <a:latin typeface="等线" panose="02010600030101010101" pitchFamily="2" charset="-122"/>
                <a:ea typeface="等线" panose="02010600030101010101" pitchFamily="2" charset="-122"/>
                <a:cs typeface="Myriad Pro Light SemiCond"/>
              </a:rPr>
              <a:t>MBps</a:t>
            </a:r>
            <a:endParaRPr lang="en-US" altLang="zh-CN" sz="1400" dirty="0">
              <a:latin typeface="等线" panose="02010600030101010101" pitchFamily="2" charset="-122"/>
              <a:ea typeface="等线" panose="02010600030101010101" pitchFamily="2" charset="-122"/>
              <a:cs typeface="Myriad Pro Light SemiCond"/>
            </a:endParaRPr>
          </a:p>
          <a:p>
            <a:pPr>
              <a:lnSpc>
                <a:spcPct val="120000"/>
              </a:lnSpc>
            </a:pPr>
            <a:r>
              <a:rPr lang="en-US" altLang="zh-CN" sz="1400" dirty="0">
                <a:latin typeface="等线" panose="02010600030101010101" pitchFamily="2" charset="-122"/>
                <a:ea typeface="等线" panose="02010600030101010101" pitchFamily="2" charset="-122"/>
                <a:cs typeface="Myriad Pro Light SemiCond"/>
              </a:rPr>
              <a:t>- RTT 70ms</a:t>
            </a:r>
          </a:p>
          <a:p>
            <a:pPr>
              <a:lnSpc>
                <a:spcPct val="120000"/>
              </a:lnSpc>
            </a:pPr>
            <a:r>
              <a:rPr lang="en-US" altLang="zh-CN" sz="1400" dirty="0">
                <a:latin typeface="等线" panose="02010600030101010101" pitchFamily="2" charset="-122"/>
                <a:ea typeface="等线" panose="02010600030101010101" pitchFamily="2" charset="-122"/>
                <a:cs typeface="Myriad Pro Light SemiCond"/>
              </a:rPr>
              <a:t>- A segment carries 0.5 KB</a:t>
            </a:r>
          </a:p>
          <a:p>
            <a:pPr>
              <a:lnSpc>
                <a:spcPct val="120000"/>
              </a:lnSpc>
            </a:pPr>
            <a:endParaRPr lang="en-US" altLang="zh-CN" sz="1400" dirty="0">
              <a:latin typeface="等线" panose="02010600030101010101" pitchFamily="2" charset="-122"/>
              <a:ea typeface="等线" panose="02010600030101010101" pitchFamily="2" charset="-122"/>
              <a:cs typeface="Myriad Pro Light SemiCond"/>
            </a:endParaRPr>
          </a:p>
          <a:p>
            <a:pPr>
              <a:lnSpc>
                <a:spcPct val="120000"/>
              </a:lnSpc>
            </a:pPr>
            <a:r>
              <a:rPr lang="en-US" altLang="zh-CN" sz="1400" dirty="0">
                <a:latin typeface="等线" panose="02010600030101010101" pitchFamily="2" charset="-122"/>
                <a:ea typeface="等线" panose="02010600030101010101" pitchFamily="2" charset="-122"/>
                <a:cs typeface="Myriad Pro Light SemiCond"/>
              </a:rPr>
              <a:t>- Sliding window size = 35KB (70 segment)</a:t>
            </a:r>
          </a:p>
        </p:txBody>
      </p:sp>
    </p:spTree>
    <p:extLst>
      <p:ext uri="{BB962C8B-B14F-4D97-AF65-F5344CB8AC3E}">
        <p14:creationId xmlns:p14="http://schemas.microsoft.com/office/powerpoint/2010/main" val="41399671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p:txBody>
          <a:bodyPr/>
          <a:lstStyle/>
          <a:p>
            <a:r>
              <a:rPr lang="en-US" altLang="zh-CN"/>
              <a:t>Network Congestion</a:t>
            </a:r>
            <a:endParaRPr lang="zh-CN" altLang="en-US"/>
          </a:p>
        </p:txBody>
      </p:sp>
      <p:pic>
        <p:nvPicPr>
          <p:cNvPr id="46082"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6654" y="1540669"/>
            <a:ext cx="5600700" cy="3664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6083" name="灯片编号占位符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1800">
                <a:solidFill>
                  <a:schemeClr val="tx1"/>
                </a:solidFill>
                <a:latin typeface="Calibri" panose="020F0502020204030204" pitchFamily="34" charset="0"/>
                <a:ea typeface="宋体" panose="02010600030101010101" pitchFamily="2" charset="-122"/>
              </a:defRPr>
            </a:lvl1pPr>
            <a:lvl2pPr marL="557213" indent="-214313">
              <a:defRPr kumimoji="1" sz="1800">
                <a:solidFill>
                  <a:schemeClr val="tx1"/>
                </a:solidFill>
                <a:latin typeface="Calibri" panose="020F0502020204030204" pitchFamily="34" charset="0"/>
                <a:ea typeface="宋体" panose="02010600030101010101" pitchFamily="2" charset="-122"/>
              </a:defRPr>
            </a:lvl2pPr>
            <a:lvl3pPr marL="857250" indent="-171450">
              <a:defRPr kumimoji="1" sz="1800">
                <a:solidFill>
                  <a:schemeClr val="tx1"/>
                </a:solidFill>
                <a:latin typeface="Calibri" panose="020F0502020204030204" pitchFamily="34" charset="0"/>
                <a:ea typeface="宋体" panose="02010600030101010101" pitchFamily="2" charset="-122"/>
              </a:defRPr>
            </a:lvl3pPr>
            <a:lvl4pPr marL="1200150" indent="-171450">
              <a:defRPr kumimoji="1" sz="1800">
                <a:solidFill>
                  <a:schemeClr val="tx1"/>
                </a:solidFill>
                <a:latin typeface="Calibri" panose="020F0502020204030204" pitchFamily="34" charset="0"/>
                <a:ea typeface="宋体" panose="02010600030101010101" pitchFamily="2" charset="-122"/>
              </a:defRPr>
            </a:lvl4pPr>
            <a:lvl5pPr marL="1543050" indent="-171450">
              <a:defRPr kumimoji="1"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9pPr>
          </a:lstStyle>
          <a:p>
            <a:pPr eaLnBrk="0" hangingPunct="0"/>
            <a:fld id="{8FAF51E1-B7D8-4AC5-8688-769918E8FDBE}" type="slidenum">
              <a:rPr kumimoji="0" lang="zh-CN" altLang="en-US" sz="1050">
                <a:ea typeface="Adobe 楷体 Std R" charset="-122"/>
              </a:rPr>
              <a:pPr eaLnBrk="0" hangingPunct="0"/>
              <a:t>53</a:t>
            </a:fld>
            <a:endParaRPr kumimoji="0" lang="en-US" altLang="zh-CN" sz="1050">
              <a:ea typeface="Adobe 楷体 Std R" charset="-122"/>
            </a:endParaRPr>
          </a:p>
        </p:txBody>
      </p:sp>
    </p:spTree>
    <p:extLst>
      <p:ext uri="{BB962C8B-B14F-4D97-AF65-F5344CB8AC3E}">
        <p14:creationId xmlns:p14="http://schemas.microsoft.com/office/powerpoint/2010/main" val="40559227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normAutofit/>
          </a:bodyPr>
          <a:lstStyle/>
          <a:p>
            <a:r>
              <a:rPr lang="en-US" altLang="zh-CN" sz="2800" dirty="0"/>
              <a:t>AIMD (Additive Increase, Multiplicative Decrease)</a:t>
            </a:r>
          </a:p>
        </p:txBody>
      </p:sp>
      <p:sp>
        <p:nvSpPr>
          <p:cNvPr id="58370"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1800">
                <a:solidFill>
                  <a:schemeClr val="tx1"/>
                </a:solidFill>
                <a:latin typeface="Calibri" panose="020F0502020204030204" pitchFamily="34" charset="0"/>
                <a:ea typeface="宋体" panose="02010600030101010101" pitchFamily="2" charset="-122"/>
              </a:defRPr>
            </a:lvl1pPr>
            <a:lvl2pPr marL="557213" indent="-214313">
              <a:defRPr kumimoji="1" sz="1800">
                <a:solidFill>
                  <a:schemeClr val="tx1"/>
                </a:solidFill>
                <a:latin typeface="Calibri" panose="020F0502020204030204" pitchFamily="34" charset="0"/>
                <a:ea typeface="宋体" panose="02010600030101010101" pitchFamily="2" charset="-122"/>
              </a:defRPr>
            </a:lvl2pPr>
            <a:lvl3pPr marL="857250" indent="-171450">
              <a:defRPr kumimoji="1" sz="1800">
                <a:solidFill>
                  <a:schemeClr val="tx1"/>
                </a:solidFill>
                <a:latin typeface="Calibri" panose="020F0502020204030204" pitchFamily="34" charset="0"/>
                <a:ea typeface="宋体" panose="02010600030101010101" pitchFamily="2" charset="-122"/>
              </a:defRPr>
            </a:lvl3pPr>
            <a:lvl4pPr marL="1200150" indent="-171450">
              <a:defRPr kumimoji="1" sz="1800">
                <a:solidFill>
                  <a:schemeClr val="tx1"/>
                </a:solidFill>
                <a:latin typeface="Calibri" panose="020F0502020204030204" pitchFamily="34" charset="0"/>
                <a:ea typeface="宋体" panose="02010600030101010101" pitchFamily="2" charset="-122"/>
              </a:defRPr>
            </a:lvl4pPr>
            <a:lvl5pPr marL="1543050" indent="-171450">
              <a:defRPr kumimoji="1"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9pPr>
          </a:lstStyle>
          <a:p>
            <a:fld id="{7E4FD951-E221-422B-A595-4EEDC4B18CF7}" type="slidenum">
              <a:rPr kumimoji="0" lang="zh-CN" altLang="en-US" sz="900">
                <a:solidFill>
                  <a:srgbClr val="898989"/>
                </a:solidFill>
              </a:rPr>
              <a:pPr/>
              <a:t>54</a:t>
            </a:fld>
            <a:endParaRPr kumimoji="0" lang="zh-CN" altLang="en-US" sz="900">
              <a:solidFill>
                <a:srgbClr val="898989"/>
              </a:solidFill>
            </a:endParaRPr>
          </a:p>
        </p:txBody>
      </p:sp>
      <p:pic>
        <p:nvPicPr>
          <p:cNvPr id="5837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273324"/>
            <a:ext cx="7020074" cy="2205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内容占位符 2"/>
          <p:cNvSpPr>
            <a:spLocks noGrp="1"/>
          </p:cNvSpPr>
          <p:nvPr>
            <p:ph idx="1"/>
          </p:nvPr>
        </p:nvSpPr>
        <p:spPr>
          <a:xfrm>
            <a:off x="539552" y="3837523"/>
            <a:ext cx="8013576" cy="1612265"/>
          </a:xfrm>
        </p:spPr>
        <p:txBody>
          <a:bodyPr>
            <a:normAutofit lnSpcReduction="10000"/>
          </a:bodyPr>
          <a:lstStyle/>
          <a:p>
            <a:r>
              <a:rPr kumimoji="1" lang="en-US" altLang="zh-CN" sz="2800" dirty="0"/>
              <a:t>Every RTT:</a:t>
            </a:r>
          </a:p>
          <a:p>
            <a:pPr lvl="1"/>
            <a:r>
              <a:rPr kumimoji="1" lang="en-US" altLang="zh-CN" sz="2400" dirty="0"/>
              <a:t>No drop: </a:t>
            </a:r>
            <a:r>
              <a:rPr kumimoji="1" lang="en-US" altLang="zh-CN" sz="2400" dirty="0" err="1"/>
              <a:t>cwnd</a:t>
            </a:r>
            <a:r>
              <a:rPr kumimoji="1" lang="en-US" altLang="zh-CN" sz="2400" dirty="0"/>
              <a:t> = </a:t>
            </a:r>
            <a:r>
              <a:rPr kumimoji="1" lang="en-US" altLang="zh-CN" sz="2400" dirty="0" err="1"/>
              <a:t>cwnd</a:t>
            </a:r>
            <a:r>
              <a:rPr kumimoji="1" lang="en-US" altLang="zh-CN" sz="2400" dirty="0"/>
              <a:t> + 1</a:t>
            </a:r>
          </a:p>
          <a:p>
            <a:pPr lvl="1"/>
            <a:r>
              <a:rPr kumimoji="1" lang="en-US" altLang="zh-CN" sz="2400" dirty="0"/>
              <a:t>A drop: </a:t>
            </a:r>
            <a:r>
              <a:rPr kumimoji="1" lang="en-US" altLang="zh-CN" sz="2400" dirty="0" err="1"/>
              <a:t>cwnd</a:t>
            </a:r>
            <a:r>
              <a:rPr kumimoji="1" lang="en-US" altLang="zh-CN" sz="2400" dirty="0"/>
              <a:t> = </a:t>
            </a:r>
            <a:r>
              <a:rPr kumimoji="1" lang="en-US" altLang="zh-CN" sz="2400" dirty="0" err="1"/>
              <a:t>cwnd</a:t>
            </a:r>
            <a:r>
              <a:rPr kumimoji="1" lang="en-US" altLang="zh-CN" sz="2400" dirty="0"/>
              <a:t> / 2</a:t>
            </a:r>
          </a:p>
          <a:p>
            <a:endParaRPr kumimoji="1" lang="zh-CN" altLang="en-US" sz="2800" dirty="0"/>
          </a:p>
        </p:txBody>
      </p:sp>
    </p:spTree>
    <p:extLst>
      <p:ext uri="{BB962C8B-B14F-4D97-AF65-F5344CB8AC3E}">
        <p14:creationId xmlns:p14="http://schemas.microsoft.com/office/powerpoint/2010/main" val="185811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Problems with AIMD</a:t>
            </a:r>
            <a:endParaRPr kumimoji="1" lang="zh-CN" altLang="en-US" dirty="0"/>
          </a:p>
        </p:txBody>
      </p:sp>
      <p:sp>
        <p:nvSpPr>
          <p:cNvPr id="3" name="内容占位符 2"/>
          <p:cNvSpPr>
            <a:spLocks noGrp="1"/>
          </p:cNvSpPr>
          <p:nvPr>
            <p:ph idx="1"/>
          </p:nvPr>
        </p:nvSpPr>
        <p:spPr>
          <a:xfrm>
            <a:off x="457200" y="1333500"/>
            <a:ext cx="8229600" cy="4188295"/>
          </a:xfrm>
        </p:spPr>
        <p:txBody>
          <a:bodyPr>
            <a:normAutofit fontScale="92500"/>
          </a:bodyPr>
          <a:lstStyle/>
          <a:p>
            <a:r>
              <a:rPr lang="en-US" altLang="zh-CN" sz="2800" dirty="0"/>
              <a:t>Increases very slowly at the beginning </a:t>
            </a:r>
          </a:p>
          <a:p>
            <a:r>
              <a:rPr lang="en-US" altLang="zh-CN" sz="2800" dirty="0"/>
              <a:t>Initial window size is 1</a:t>
            </a:r>
          </a:p>
          <a:p>
            <a:pPr lvl="1"/>
            <a:r>
              <a:rPr lang="en-US" altLang="zh-CN" sz="2400" dirty="0"/>
              <a:t>Probably too small in practice</a:t>
            </a:r>
          </a:p>
          <a:p>
            <a:r>
              <a:rPr lang="en-US" altLang="zh-CN" sz="2800" dirty="0"/>
              <a:t>Solution: do multiplicative increase at the beginning</a:t>
            </a:r>
          </a:p>
          <a:p>
            <a:pPr lvl="1"/>
            <a:r>
              <a:rPr lang="en-US" altLang="zh-CN" sz="2400" i="1" dirty="0" err="1"/>
              <a:t>Congestion_window</a:t>
            </a:r>
            <a:r>
              <a:rPr lang="en-US" altLang="zh-CN" sz="2400" i="1" dirty="0"/>
              <a:t> </a:t>
            </a:r>
            <a:r>
              <a:rPr lang="en-US" altLang="zh-CN" sz="2400" i="1" baseline="-25000" dirty="0" err="1"/>
              <a:t>init</a:t>
            </a:r>
            <a:r>
              <a:rPr lang="en-US" altLang="zh-CN" sz="2400" i="1" dirty="0"/>
              <a:t> </a:t>
            </a:r>
            <a:r>
              <a:rPr lang="en-US" altLang="zh-CN" sz="2400" dirty="0"/>
              <a:t>= 1</a:t>
            </a:r>
          </a:p>
          <a:p>
            <a:pPr lvl="1"/>
            <a:r>
              <a:rPr lang="en-US" altLang="zh-CN" sz="2400" dirty="0"/>
              <a:t>Initially, do </a:t>
            </a:r>
            <a:r>
              <a:rPr lang="en-US" altLang="zh-CN" sz="2400" i="1" dirty="0" err="1">
                <a:solidFill>
                  <a:srgbClr val="0096FF"/>
                </a:solidFill>
              </a:rPr>
              <a:t>Congestion_window</a:t>
            </a:r>
            <a:r>
              <a:rPr lang="en-US" altLang="zh-CN" sz="2400" i="1" dirty="0">
                <a:solidFill>
                  <a:srgbClr val="0096FF"/>
                </a:solidFill>
              </a:rPr>
              <a:t> </a:t>
            </a:r>
            <a:r>
              <a:rPr lang="en-US" altLang="zh-CN" sz="2400" dirty="0">
                <a:solidFill>
                  <a:srgbClr val="0096FF"/>
                </a:solidFill>
              </a:rPr>
              <a:t>← 2 * </a:t>
            </a:r>
            <a:r>
              <a:rPr lang="en-US" altLang="zh-CN" sz="2400" i="1" dirty="0" err="1">
                <a:solidFill>
                  <a:srgbClr val="0096FF"/>
                </a:solidFill>
              </a:rPr>
              <a:t>Congestion_window</a:t>
            </a:r>
            <a:r>
              <a:rPr lang="en-US" altLang="zh-CN" sz="2400" i="1" dirty="0">
                <a:solidFill>
                  <a:srgbClr val="0096FF"/>
                </a:solidFill>
              </a:rPr>
              <a:t> </a:t>
            </a:r>
            <a:r>
              <a:rPr lang="en-US" altLang="zh-CN" sz="2400" dirty="0"/>
              <a:t>each RTT until we hit congestion</a:t>
            </a:r>
          </a:p>
          <a:p>
            <a:pPr lvl="1"/>
            <a:r>
              <a:rPr lang="en-US" altLang="zh-CN" sz="2400" dirty="0"/>
              <a:t>Named "slow start"</a:t>
            </a:r>
            <a:r>
              <a:rPr lang="zh-CN" altLang="en-US" sz="2400" dirty="0"/>
              <a:t> </a:t>
            </a:r>
            <a:r>
              <a:rPr lang="en-US" altLang="zh-CN" sz="2400" dirty="0"/>
              <a:t>(even though it's exponentially fast!) </a:t>
            </a:r>
          </a:p>
        </p:txBody>
      </p:sp>
    </p:spTree>
    <p:extLst>
      <p:ext uri="{BB962C8B-B14F-4D97-AF65-F5344CB8AC3E}">
        <p14:creationId xmlns:p14="http://schemas.microsoft.com/office/powerpoint/2010/main" val="4262982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标题 1"/>
          <p:cNvSpPr>
            <a:spLocks noGrp="1"/>
          </p:cNvSpPr>
          <p:nvPr>
            <p:ph type="title"/>
          </p:nvPr>
        </p:nvSpPr>
        <p:spPr/>
        <p:txBody>
          <a:bodyPr/>
          <a:lstStyle/>
          <a:p>
            <a:r>
              <a:rPr lang="en-US" altLang="zh-CN" dirty="0">
                <a:ea typeface="MS PGothic" panose="020B0600070205080204" pitchFamily="34" charset="-128"/>
              </a:rPr>
              <a:t>Retrofitting TCP</a:t>
            </a:r>
            <a:endParaRPr lang="zh-CN" altLang="en-US" dirty="0">
              <a:latin typeface="Calibri" panose="020F0502020204030204" pitchFamily="34" charset="0"/>
              <a:ea typeface="MS PGothic" panose="020B0600070205080204" pitchFamily="34" charset="-128"/>
            </a:endParaRPr>
          </a:p>
        </p:txBody>
      </p:sp>
      <p:sp>
        <p:nvSpPr>
          <p:cNvPr id="60418" name="灯片编号占位符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1800">
                <a:solidFill>
                  <a:schemeClr val="tx1"/>
                </a:solidFill>
                <a:latin typeface="Calibri" panose="020F0502020204030204" pitchFamily="34" charset="0"/>
                <a:ea typeface="宋体" panose="02010600030101010101" pitchFamily="2" charset="-122"/>
              </a:defRPr>
            </a:lvl1pPr>
            <a:lvl2pPr marL="557213" indent="-214313">
              <a:defRPr kumimoji="1" sz="1800">
                <a:solidFill>
                  <a:schemeClr val="tx1"/>
                </a:solidFill>
                <a:latin typeface="Calibri" panose="020F0502020204030204" pitchFamily="34" charset="0"/>
                <a:ea typeface="宋体" panose="02010600030101010101" pitchFamily="2" charset="-122"/>
              </a:defRPr>
            </a:lvl2pPr>
            <a:lvl3pPr marL="857250" indent="-171450">
              <a:defRPr kumimoji="1" sz="1800">
                <a:solidFill>
                  <a:schemeClr val="tx1"/>
                </a:solidFill>
                <a:latin typeface="Calibri" panose="020F0502020204030204" pitchFamily="34" charset="0"/>
                <a:ea typeface="宋体" panose="02010600030101010101" pitchFamily="2" charset="-122"/>
              </a:defRPr>
            </a:lvl3pPr>
            <a:lvl4pPr marL="1200150" indent="-171450">
              <a:defRPr kumimoji="1" sz="1800">
                <a:solidFill>
                  <a:schemeClr val="tx1"/>
                </a:solidFill>
                <a:latin typeface="Calibri" panose="020F0502020204030204" pitchFamily="34" charset="0"/>
                <a:ea typeface="宋体" panose="02010600030101010101" pitchFamily="2" charset="-122"/>
              </a:defRPr>
            </a:lvl4pPr>
            <a:lvl5pPr marL="1543050" indent="-171450">
              <a:defRPr kumimoji="1"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9pPr>
          </a:lstStyle>
          <a:p>
            <a:pPr eaLnBrk="0" hangingPunct="0"/>
            <a:fld id="{6FFD5D27-0D0F-4BE9-9FE7-892878180D22}" type="slidenum">
              <a:rPr kumimoji="0" lang="zh-CN" altLang="en-US" sz="1050">
                <a:ea typeface="Adobe 楷体 Std R" charset="-122"/>
              </a:rPr>
              <a:pPr eaLnBrk="0" hangingPunct="0"/>
              <a:t>56</a:t>
            </a:fld>
            <a:endParaRPr kumimoji="0" lang="en-US" altLang="zh-CN" sz="1050">
              <a:ea typeface="Adobe 楷体 Std R" charset="-122"/>
            </a:endParaRPr>
          </a:p>
        </p:txBody>
      </p:sp>
      <p:pic>
        <p:nvPicPr>
          <p:cNvPr id="409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32323"/>
            <a:ext cx="8028385" cy="35397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3576401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altLang="zh-CN"/>
              <a:t>Fairness between Links</a:t>
            </a:r>
          </a:p>
        </p:txBody>
      </p:sp>
      <p:pic>
        <p:nvPicPr>
          <p:cNvPr id="62466" name="Picture 4"/>
          <p:cNvPicPr>
            <a:picLocks noChangeAspect="1"/>
          </p:cNvPicPr>
          <p:nvPr/>
        </p:nvPicPr>
        <p:blipFill>
          <a:blip r:embed="rId2">
            <a:extLst>
              <a:ext uri="{28A0092B-C50C-407E-A947-70E740481C1C}">
                <a14:useLocalDpi xmlns:a14="http://schemas.microsoft.com/office/drawing/2010/main" val="0"/>
              </a:ext>
            </a:extLst>
          </a:blip>
          <a:srcRect b="37888"/>
          <a:stretch>
            <a:fillRect/>
          </a:stretch>
        </p:blipFill>
        <p:spPr bwMode="auto">
          <a:xfrm>
            <a:off x="611560" y="1705372"/>
            <a:ext cx="7884319" cy="27628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2467"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1800">
                <a:solidFill>
                  <a:schemeClr val="tx1"/>
                </a:solidFill>
                <a:latin typeface="Calibri" panose="020F0502020204030204" pitchFamily="34" charset="0"/>
                <a:ea typeface="宋体" panose="02010600030101010101" pitchFamily="2" charset="-122"/>
              </a:defRPr>
            </a:lvl1pPr>
            <a:lvl2pPr marL="557213" indent="-214313">
              <a:defRPr kumimoji="1" sz="1800">
                <a:solidFill>
                  <a:schemeClr val="tx1"/>
                </a:solidFill>
                <a:latin typeface="Calibri" panose="020F0502020204030204" pitchFamily="34" charset="0"/>
                <a:ea typeface="宋体" panose="02010600030101010101" pitchFamily="2" charset="-122"/>
              </a:defRPr>
            </a:lvl2pPr>
            <a:lvl3pPr marL="857250" indent="-171450">
              <a:defRPr kumimoji="1" sz="1800">
                <a:solidFill>
                  <a:schemeClr val="tx1"/>
                </a:solidFill>
                <a:latin typeface="Calibri" panose="020F0502020204030204" pitchFamily="34" charset="0"/>
                <a:ea typeface="宋体" panose="02010600030101010101" pitchFamily="2" charset="-122"/>
              </a:defRPr>
            </a:lvl3pPr>
            <a:lvl4pPr marL="1200150" indent="-171450">
              <a:defRPr kumimoji="1" sz="1800">
                <a:solidFill>
                  <a:schemeClr val="tx1"/>
                </a:solidFill>
                <a:latin typeface="Calibri" panose="020F0502020204030204" pitchFamily="34" charset="0"/>
                <a:ea typeface="宋体" panose="02010600030101010101" pitchFamily="2" charset="-122"/>
              </a:defRPr>
            </a:lvl4pPr>
            <a:lvl5pPr marL="1543050" indent="-171450">
              <a:defRPr kumimoji="1"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9pPr>
          </a:lstStyle>
          <a:p>
            <a:fld id="{B9A47B05-A962-45DF-BD3E-CB580E969C88}" type="slidenum">
              <a:rPr kumimoji="0" lang="zh-CN" altLang="en-US" sz="900">
                <a:solidFill>
                  <a:srgbClr val="898989"/>
                </a:solidFill>
              </a:rPr>
              <a:pPr/>
              <a:t>57</a:t>
            </a:fld>
            <a:endParaRPr kumimoji="0" lang="zh-CN" altLang="en-US" sz="900">
              <a:solidFill>
                <a:srgbClr val="898989"/>
              </a:solidFill>
            </a:endParaRPr>
          </a:p>
        </p:txBody>
      </p:sp>
    </p:spTree>
    <p:extLst>
      <p:ext uri="{BB962C8B-B14F-4D97-AF65-F5344CB8AC3E}">
        <p14:creationId xmlns:p14="http://schemas.microsoft.com/office/powerpoint/2010/main" val="2693352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altLang="zh-CN"/>
              <a:t>AIMD Leads to Efficiency and Fairness</a:t>
            </a:r>
          </a:p>
        </p:txBody>
      </p:sp>
      <p:pic>
        <p:nvPicPr>
          <p:cNvPr id="6349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22399" y="1530622"/>
            <a:ext cx="6589961" cy="39911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3491"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1800">
                <a:solidFill>
                  <a:schemeClr val="tx1"/>
                </a:solidFill>
                <a:latin typeface="Calibri" panose="020F0502020204030204" pitchFamily="34" charset="0"/>
                <a:ea typeface="宋体" panose="02010600030101010101" pitchFamily="2" charset="-122"/>
              </a:defRPr>
            </a:lvl1pPr>
            <a:lvl2pPr marL="557213" indent="-214313">
              <a:defRPr kumimoji="1" sz="1800">
                <a:solidFill>
                  <a:schemeClr val="tx1"/>
                </a:solidFill>
                <a:latin typeface="Calibri" panose="020F0502020204030204" pitchFamily="34" charset="0"/>
                <a:ea typeface="宋体" panose="02010600030101010101" pitchFamily="2" charset="-122"/>
              </a:defRPr>
            </a:lvl2pPr>
            <a:lvl3pPr marL="857250" indent="-171450">
              <a:defRPr kumimoji="1" sz="1800">
                <a:solidFill>
                  <a:schemeClr val="tx1"/>
                </a:solidFill>
                <a:latin typeface="Calibri" panose="020F0502020204030204" pitchFamily="34" charset="0"/>
                <a:ea typeface="宋体" panose="02010600030101010101" pitchFamily="2" charset="-122"/>
              </a:defRPr>
            </a:lvl3pPr>
            <a:lvl4pPr marL="1200150" indent="-171450">
              <a:defRPr kumimoji="1" sz="1800">
                <a:solidFill>
                  <a:schemeClr val="tx1"/>
                </a:solidFill>
                <a:latin typeface="Calibri" panose="020F0502020204030204" pitchFamily="34" charset="0"/>
                <a:ea typeface="宋体" panose="02010600030101010101" pitchFamily="2" charset="-122"/>
              </a:defRPr>
            </a:lvl4pPr>
            <a:lvl5pPr marL="1543050" indent="-171450">
              <a:defRPr kumimoji="1"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9pPr>
          </a:lstStyle>
          <a:p>
            <a:fld id="{A6F44060-C598-4A0A-AC63-E89A49E6275C}" type="slidenum">
              <a:rPr kumimoji="0" lang="zh-CN" altLang="en-US" sz="900">
                <a:solidFill>
                  <a:srgbClr val="898989"/>
                </a:solidFill>
              </a:rPr>
              <a:pPr/>
              <a:t>58</a:t>
            </a:fld>
            <a:endParaRPr kumimoji="0" lang="zh-CN" altLang="en-US" sz="900">
              <a:solidFill>
                <a:srgbClr val="898989"/>
              </a:solidFill>
            </a:endParaRPr>
          </a:p>
        </p:txBody>
      </p:sp>
    </p:spTree>
    <p:extLst>
      <p:ext uri="{BB962C8B-B14F-4D97-AF65-F5344CB8AC3E}">
        <p14:creationId xmlns:p14="http://schemas.microsoft.com/office/powerpoint/2010/main" val="16705279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Weakness</a:t>
            </a:r>
            <a:r>
              <a:rPr kumimoji="1" lang="zh-CN" altLang="en-US" dirty="0"/>
              <a:t> </a:t>
            </a:r>
            <a:r>
              <a:rPr kumimoji="1" lang="en-US" altLang="zh-CN" dirty="0"/>
              <a:t>of</a:t>
            </a:r>
            <a:r>
              <a:rPr kumimoji="1" lang="zh-CN" altLang="en-US" dirty="0"/>
              <a:t> </a:t>
            </a:r>
            <a:r>
              <a:rPr kumimoji="1" lang="en-US" altLang="zh-CN" dirty="0"/>
              <a:t>TCP</a:t>
            </a:r>
            <a:endParaRPr kumimoji="1" lang="zh-CN" altLang="en-US" dirty="0"/>
          </a:p>
        </p:txBody>
      </p:sp>
      <p:sp>
        <p:nvSpPr>
          <p:cNvPr id="3" name="内容占位符 2"/>
          <p:cNvSpPr>
            <a:spLocks noGrp="1"/>
          </p:cNvSpPr>
          <p:nvPr>
            <p:ph idx="1"/>
          </p:nvPr>
        </p:nvSpPr>
        <p:spPr>
          <a:xfrm>
            <a:off x="457200" y="1333500"/>
            <a:ext cx="8229600" cy="4044279"/>
          </a:xfrm>
        </p:spPr>
        <p:txBody>
          <a:bodyPr>
            <a:normAutofit fontScale="85000" lnSpcReduction="20000"/>
          </a:bodyPr>
          <a:lstStyle/>
          <a:p>
            <a:r>
              <a:rPr kumimoji="1" lang="en-US" altLang="zh-CN" sz="2400" dirty="0"/>
              <a:t>If routers have too much buffering, causes long delays</a:t>
            </a:r>
          </a:p>
          <a:p>
            <a:r>
              <a:rPr kumimoji="1" lang="en-US" altLang="zh-CN" sz="2400" dirty="0"/>
              <a:t>Packet loss is not always caused by congestion</a:t>
            </a:r>
          </a:p>
          <a:p>
            <a:pPr lvl="1"/>
            <a:r>
              <a:rPr kumimoji="1" lang="en-US" altLang="zh-CN" sz="2000" dirty="0"/>
              <a:t>Consider wireless network:</a:t>
            </a:r>
            <a:r>
              <a:rPr kumimoji="1" lang="zh-CN" altLang="en-US" sz="2000" dirty="0"/>
              <a:t> </a:t>
            </a:r>
            <a:r>
              <a:rPr kumimoji="1" lang="en-US" altLang="zh-CN" sz="2000" dirty="0"/>
              <a:t>sender</a:t>
            </a:r>
            <a:r>
              <a:rPr kumimoji="1" lang="zh-CN" altLang="en-US" sz="2000" dirty="0"/>
              <a:t> </a:t>
            </a:r>
            <a:r>
              <a:rPr kumimoji="1" lang="en-US" altLang="zh-CN" sz="2000" dirty="0"/>
              <a:t>may</a:t>
            </a:r>
            <a:r>
              <a:rPr kumimoji="1" lang="zh-CN" altLang="en-US" sz="2000" dirty="0"/>
              <a:t> </a:t>
            </a:r>
            <a:r>
              <a:rPr kumimoji="1" lang="en-US" altLang="zh-CN" sz="2000" dirty="0"/>
              <a:t>send</a:t>
            </a:r>
            <a:r>
              <a:rPr kumimoji="1" lang="zh-CN" altLang="en-US" sz="2000" dirty="0"/>
              <a:t> </a:t>
            </a:r>
            <a:r>
              <a:rPr kumimoji="1" lang="en-US" altLang="zh-CN" sz="2000" dirty="0"/>
              <a:t>faster</a:t>
            </a:r>
            <a:r>
              <a:rPr kumimoji="1" lang="zh-CN" altLang="en-US" sz="2000" dirty="0"/>
              <a:t> </a:t>
            </a:r>
            <a:r>
              <a:rPr kumimoji="1" lang="en-US" altLang="zh-CN" sz="2000" dirty="0"/>
              <a:t>if</a:t>
            </a:r>
            <a:r>
              <a:rPr kumimoji="1" lang="zh-CN" altLang="en-US" sz="2000" dirty="0"/>
              <a:t> </a:t>
            </a:r>
            <a:r>
              <a:rPr kumimoji="1" lang="en-US" altLang="zh-CN" sz="2000" dirty="0"/>
              <a:t>losing</a:t>
            </a:r>
            <a:r>
              <a:rPr kumimoji="1" lang="zh-CN" altLang="en-US" sz="2000" dirty="0"/>
              <a:t> </a:t>
            </a:r>
            <a:r>
              <a:rPr kumimoji="1" lang="en-US" altLang="zh-CN" sz="2000" dirty="0"/>
              <a:t>packet</a:t>
            </a:r>
          </a:p>
          <a:p>
            <a:r>
              <a:rPr kumimoji="1" lang="en-US" altLang="zh-CN" sz="2400" dirty="0"/>
              <a:t>TCP does</a:t>
            </a:r>
            <a:r>
              <a:rPr kumimoji="1" lang="zh-CN" altLang="en-US" sz="2400" dirty="0"/>
              <a:t> </a:t>
            </a:r>
            <a:r>
              <a:rPr kumimoji="1" lang="en-US" altLang="zh-CN" sz="2400" dirty="0"/>
              <a:t>not perform well in datacenters</a:t>
            </a:r>
          </a:p>
          <a:p>
            <a:pPr lvl="1"/>
            <a:r>
              <a:rPr kumimoji="1" lang="en-US" altLang="zh-CN" sz="2000" dirty="0"/>
              <a:t>High bandwidth, low delay situations</a:t>
            </a:r>
          </a:p>
          <a:p>
            <a:r>
              <a:rPr kumimoji="1" lang="en-US" altLang="zh-CN" sz="2400" dirty="0"/>
              <a:t>TCP has a bias against long RTTs</a:t>
            </a:r>
          </a:p>
          <a:p>
            <a:pPr lvl="1"/>
            <a:r>
              <a:rPr kumimoji="1" lang="en-US" altLang="zh-CN" sz="2000" dirty="0"/>
              <a:t>Throughput inversely proportionally to RTT</a:t>
            </a:r>
          </a:p>
          <a:p>
            <a:pPr lvl="1"/>
            <a:r>
              <a:rPr kumimoji="1" lang="en-US" altLang="zh-CN" sz="2200" dirty="0"/>
              <a:t>Consider when sending packets really far away vs. really close</a:t>
            </a:r>
          </a:p>
          <a:p>
            <a:r>
              <a:rPr lang="en-US" altLang="zh-CN" sz="2400" dirty="0"/>
              <a:t>Assumes cooperating sources, which is</a:t>
            </a:r>
            <a:r>
              <a:rPr lang="zh-CN" altLang="en-US" sz="2400" dirty="0"/>
              <a:t> </a:t>
            </a:r>
            <a:r>
              <a:rPr lang="en-US" altLang="zh-CN" sz="2400" dirty="0"/>
              <a:t>not always a good assumption</a:t>
            </a:r>
            <a:endParaRPr kumimoji="1" lang="en-US" altLang="zh-CN" sz="2400" dirty="0"/>
          </a:p>
          <a:p>
            <a:endParaRPr kumimoji="1" lang="en-US" altLang="zh-CN" sz="2400" dirty="0"/>
          </a:p>
        </p:txBody>
      </p:sp>
    </p:spTree>
    <p:extLst>
      <p:ext uri="{BB962C8B-B14F-4D97-AF65-F5344CB8AC3E}">
        <p14:creationId xmlns:p14="http://schemas.microsoft.com/office/powerpoint/2010/main" val="29901934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r>
              <a:rPr lang="en-US" altLang="zh-CN" dirty="0"/>
              <a:t>Summary of Congestion Window</a:t>
            </a:r>
          </a:p>
        </p:txBody>
      </p:sp>
      <p:sp>
        <p:nvSpPr>
          <p:cNvPr id="65538" name="Content Placeholder 2"/>
          <p:cNvSpPr>
            <a:spLocks noGrp="1"/>
          </p:cNvSpPr>
          <p:nvPr>
            <p:ph idx="1"/>
          </p:nvPr>
        </p:nvSpPr>
        <p:spPr>
          <a:xfrm>
            <a:off x="457200" y="1333500"/>
            <a:ext cx="8229600" cy="4260303"/>
          </a:xfrm>
        </p:spPr>
        <p:txBody>
          <a:bodyPr>
            <a:noAutofit/>
          </a:bodyPr>
          <a:lstStyle/>
          <a:p>
            <a:pPr>
              <a:lnSpc>
                <a:spcPct val="110000"/>
              </a:lnSpc>
            </a:pPr>
            <a:r>
              <a:rPr lang="en-US" altLang="zh-CN" sz="2800" dirty="0"/>
              <a:t>Reliability Using Sliding Window</a:t>
            </a:r>
          </a:p>
          <a:p>
            <a:pPr lvl="1">
              <a:lnSpc>
                <a:spcPct val="110000"/>
              </a:lnSpc>
            </a:pPr>
            <a:r>
              <a:rPr lang="en-US" altLang="zh-CN" dirty="0" err="1"/>
              <a:t>Tx</a:t>
            </a:r>
            <a:r>
              <a:rPr lang="en-US" altLang="zh-CN" dirty="0"/>
              <a:t> Rate = W / RTT</a:t>
            </a:r>
          </a:p>
          <a:p>
            <a:pPr>
              <a:lnSpc>
                <a:spcPct val="110000"/>
              </a:lnSpc>
            </a:pPr>
            <a:r>
              <a:rPr lang="en-US" altLang="zh-CN" sz="2800" dirty="0"/>
              <a:t>Congestion Control</a:t>
            </a:r>
          </a:p>
          <a:p>
            <a:pPr lvl="1">
              <a:lnSpc>
                <a:spcPct val="110000"/>
              </a:lnSpc>
            </a:pPr>
            <a:r>
              <a:rPr lang="en-US" altLang="zh-CN" dirty="0"/>
              <a:t>W = min(</a:t>
            </a:r>
            <a:r>
              <a:rPr lang="en-US" altLang="zh-CN" dirty="0" err="1"/>
              <a:t>Receiver_buffer</a:t>
            </a:r>
            <a:r>
              <a:rPr lang="en-US" altLang="zh-CN" dirty="0"/>
              <a:t>, </a:t>
            </a:r>
            <a:r>
              <a:rPr lang="en-US" altLang="zh-CN" dirty="0" err="1"/>
              <a:t>cwnd</a:t>
            </a:r>
            <a:r>
              <a:rPr lang="en-US" altLang="zh-CN" dirty="0"/>
              <a:t>)</a:t>
            </a:r>
          </a:p>
          <a:p>
            <a:pPr lvl="1">
              <a:lnSpc>
                <a:spcPct val="110000"/>
              </a:lnSpc>
            </a:pPr>
            <a:r>
              <a:rPr lang="en-US" altLang="zh-CN" dirty="0"/>
              <a:t>Congestion</a:t>
            </a:r>
            <a:r>
              <a:rPr lang="zh-CN" altLang="en-US" dirty="0"/>
              <a:t> </a:t>
            </a:r>
            <a:r>
              <a:rPr lang="en-US" altLang="zh-CN" dirty="0"/>
              <a:t>window</a:t>
            </a:r>
            <a:r>
              <a:rPr lang="zh-CN" altLang="en-US" dirty="0"/>
              <a:t> </a:t>
            </a:r>
            <a:r>
              <a:rPr lang="en-US" altLang="zh-CN" dirty="0"/>
              <a:t>is adapted by the congestion control protocol to ensure efficiency and fairness</a:t>
            </a:r>
          </a:p>
          <a:p>
            <a:pPr lvl="1">
              <a:lnSpc>
                <a:spcPct val="110000"/>
              </a:lnSpc>
            </a:pPr>
            <a:r>
              <a:rPr lang="en-US" altLang="zh-CN" dirty="0"/>
              <a:t>TCP congestion control uses AIMD which provides fairness and efficiency in a distributed way</a:t>
            </a:r>
          </a:p>
        </p:txBody>
      </p:sp>
      <p:sp>
        <p:nvSpPr>
          <p:cNvPr id="65539"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1800">
                <a:solidFill>
                  <a:schemeClr val="tx1"/>
                </a:solidFill>
                <a:latin typeface="Calibri" panose="020F0502020204030204" pitchFamily="34" charset="0"/>
                <a:ea typeface="宋体" panose="02010600030101010101" pitchFamily="2" charset="-122"/>
              </a:defRPr>
            </a:lvl1pPr>
            <a:lvl2pPr marL="557213" indent="-214313">
              <a:defRPr kumimoji="1" sz="1800">
                <a:solidFill>
                  <a:schemeClr val="tx1"/>
                </a:solidFill>
                <a:latin typeface="Calibri" panose="020F0502020204030204" pitchFamily="34" charset="0"/>
                <a:ea typeface="宋体" panose="02010600030101010101" pitchFamily="2" charset="-122"/>
              </a:defRPr>
            </a:lvl2pPr>
            <a:lvl3pPr marL="857250" indent="-171450">
              <a:defRPr kumimoji="1" sz="1800">
                <a:solidFill>
                  <a:schemeClr val="tx1"/>
                </a:solidFill>
                <a:latin typeface="Calibri" panose="020F0502020204030204" pitchFamily="34" charset="0"/>
                <a:ea typeface="宋体" panose="02010600030101010101" pitchFamily="2" charset="-122"/>
              </a:defRPr>
            </a:lvl3pPr>
            <a:lvl4pPr marL="1200150" indent="-171450">
              <a:defRPr kumimoji="1" sz="1800">
                <a:solidFill>
                  <a:schemeClr val="tx1"/>
                </a:solidFill>
                <a:latin typeface="Calibri" panose="020F0502020204030204" pitchFamily="34" charset="0"/>
                <a:ea typeface="宋体" panose="02010600030101010101" pitchFamily="2" charset="-122"/>
              </a:defRPr>
            </a:lvl4pPr>
            <a:lvl5pPr marL="1543050" indent="-171450">
              <a:defRPr kumimoji="1"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Calibri" panose="020F0502020204030204" pitchFamily="34" charset="0"/>
                <a:ea typeface="宋体" panose="02010600030101010101" pitchFamily="2" charset="-122"/>
              </a:defRPr>
            </a:lvl9pPr>
          </a:lstStyle>
          <a:p>
            <a:fld id="{D75EF669-A86E-40A2-9A16-3B6CE8DED8D5}" type="slidenum">
              <a:rPr kumimoji="0" lang="zh-CN" altLang="en-US" sz="900">
                <a:solidFill>
                  <a:srgbClr val="898989"/>
                </a:solidFill>
              </a:rPr>
              <a:pPr/>
              <a:t>60</a:t>
            </a:fld>
            <a:endParaRPr kumimoji="0" lang="zh-CN" altLang="en-US" sz="900">
              <a:solidFill>
                <a:srgbClr val="898989"/>
              </a:solidFill>
            </a:endParaRPr>
          </a:p>
        </p:txBody>
      </p:sp>
    </p:spTree>
    <p:extLst>
      <p:ext uri="{BB962C8B-B14F-4D97-AF65-F5344CB8AC3E}">
        <p14:creationId xmlns:p14="http://schemas.microsoft.com/office/powerpoint/2010/main" val="34871653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等线" panose="02010600030101010101" pitchFamily="2" charset="-122"/>
              </a:rPr>
              <a:t>DNS Hierarchy (a partial view)</a:t>
            </a:r>
            <a:endParaRPr lang="zh-CN" altLang="en-US" dirty="0">
              <a:ea typeface="等线" panose="02010600030101010101" pitchFamily="2" charset="-122"/>
            </a:endParaRPr>
          </a:p>
        </p:txBody>
      </p:sp>
      <p:sp>
        <p:nvSpPr>
          <p:cNvPr id="4" name="矩形 3"/>
          <p:cNvSpPr/>
          <p:nvPr/>
        </p:nvSpPr>
        <p:spPr>
          <a:xfrm>
            <a:off x="3987904" y="1181366"/>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root</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5" name="矩形 4"/>
          <p:cNvSpPr/>
          <p:nvPr/>
        </p:nvSpPr>
        <p:spPr>
          <a:xfrm>
            <a:off x="1887315" y="2020722"/>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com</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6" name="矩形 5"/>
          <p:cNvSpPr/>
          <p:nvPr/>
        </p:nvSpPr>
        <p:spPr>
          <a:xfrm>
            <a:off x="1263648" y="2719921"/>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apple</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7" name="矩形 6"/>
          <p:cNvSpPr/>
          <p:nvPr/>
        </p:nvSpPr>
        <p:spPr>
          <a:xfrm>
            <a:off x="2525093" y="2726817"/>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google</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8" name="矩形 7"/>
          <p:cNvSpPr/>
          <p:nvPr/>
        </p:nvSpPr>
        <p:spPr>
          <a:xfrm>
            <a:off x="827584" y="3430514"/>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drive</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9" name="矩形 8"/>
          <p:cNvSpPr/>
          <p:nvPr/>
        </p:nvSpPr>
        <p:spPr>
          <a:xfrm>
            <a:off x="1887315" y="3430514"/>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mail</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10" name="矩形 9"/>
          <p:cNvSpPr/>
          <p:nvPr/>
        </p:nvSpPr>
        <p:spPr>
          <a:xfrm>
            <a:off x="2947046" y="3430514"/>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www</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11" name="矩形 10"/>
          <p:cNvSpPr/>
          <p:nvPr/>
        </p:nvSpPr>
        <p:spPr>
          <a:xfrm>
            <a:off x="4572000" y="2020722"/>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cn</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12" name="矩形 11"/>
          <p:cNvSpPr/>
          <p:nvPr/>
        </p:nvSpPr>
        <p:spPr>
          <a:xfrm>
            <a:off x="5963642" y="2020722"/>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net</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13" name="矩形 12"/>
          <p:cNvSpPr/>
          <p:nvPr/>
        </p:nvSpPr>
        <p:spPr>
          <a:xfrm>
            <a:off x="6919989" y="2020722"/>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org</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14" name="矩形 13"/>
          <p:cNvSpPr/>
          <p:nvPr/>
        </p:nvSpPr>
        <p:spPr>
          <a:xfrm>
            <a:off x="7876336" y="2020722"/>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gov</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cxnSp>
        <p:nvCxnSpPr>
          <p:cNvPr id="16" name="肘形连接符 15"/>
          <p:cNvCxnSpPr>
            <a:stCxn id="4" idx="2"/>
            <a:endCxn id="5" idx="0"/>
          </p:cNvCxnSpPr>
          <p:nvPr/>
        </p:nvCxnSpPr>
        <p:spPr>
          <a:xfrm rot="5400000">
            <a:off x="3143991" y="740745"/>
            <a:ext cx="459366" cy="2100589"/>
          </a:xfrm>
          <a:prstGeom prst="bentConnector3">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肘形连接符 16"/>
          <p:cNvCxnSpPr>
            <a:stCxn id="5" idx="2"/>
            <a:endCxn id="6" idx="0"/>
          </p:cNvCxnSpPr>
          <p:nvPr/>
        </p:nvCxnSpPr>
        <p:spPr>
          <a:xfrm rot="5400000">
            <a:off x="1851942" y="2248483"/>
            <a:ext cx="319209" cy="623667"/>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5" idx="2"/>
            <a:endCxn id="7" idx="0"/>
          </p:cNvCxnSpPr>
          <p:nvPr/>
        </p:nvCxnSpPr>
        <p:spPr>
          <a:xfrm rot="16200000" flipH="1">
            <a:off x="2479216" y="2244875"/>
            <a:ext cx="326105" cy="637778"/>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肘形连接符 22"/>
          <p:cNvCxnSpPr>
            <a:stCxn id="7" idx="2"/>
            <a:endCxn id="8" idx="0"/>
          </p:cNvCxnSpPr>
          <p:nvPr/>
        </p:nvCxnSpPr>
        <p:spPr>
          <a:xfrm rot="5400000">
            <a:off x="1950550" y="2419906"/>
            <a:ext cx="323707" cy="1697509"/>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肘形连接符 25"/>
          <p:cNvCxnSpPr>
            <a:stCxn id="7" idx="2"/>
            <a:endCxn id="9" idx="0"/>
          </p:cNvCxnSpPr>
          <p:nvPr/>
        </p:nvCxnSpPr>
        <p:spPr>
          <a:xfrm rot="5400000">
            <a:off x="2480415" y="2949771"/>
            <a:ext cx="323707" cy="637778"/>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7" idx="2"/>
            <a:endCxn id="10" idx="0"/>
          </p:cNvCxnSpPr>
          <p:nvPr/>
        </p:nvCxnSpPr>
        <p:spPr>
          <a:xfrm rot="16200000" flipH="1">
            <a:off x="3010280" y="3057683"/>
            <a:ext cx="323707" cy="421953"/>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肘形连接符 31"/>
          <p:cNvCxnSpPr>
            <a:stCxn id="4" idx="2"/>
            <a:endCxn id="11" idx="0"/>
          </p:cNvCxnSpPr>
          <p:nvPr/>
        </p:nvCxnSpPr>
        <p:spPr>
          <a:xfrm rot="16200000" flipH="1">
            <a:off x="4486333" y="1498991"/>
            <a:ext cx="459366" cy="584096"/>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肘形连接符 34"/>
          <p:cNvCxnSpPr>
            <a:stCxn id="4" idx="2"/>
            <a:endCxn id="12" idx="0"/>
          </p:cNvCxnSpPr>
          <p:nvPr/>
        </p:nvCxnSpPr>
        <p:spPr>
          <a:xfrm rot="16200000" flipH="1">
            <a:off x="5182154" y="803170"/>
            <a:ext cx="459366" cy="1975738"/>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肘形连接符 37"/>
          <p:cNvCxnSpPr>
            <a:stCxn id="4" idx="2"/>
            <a:endCxn id="13" idx="0"/>
          </p:cNvCxnSpPr>
          <p:nvPr/>
        </p:nvCxnSpPr>
        <p:spPr>
          <a:xfrm rot="16200000" flipH="1">
            <a:off x="5660327" y="324996"/>
            <a:ext cx="459366" cy="2932085"/>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肘形连接符 40"/>
          <p:cNvCxnSpPr>
            <a:stCxn id="4" idx="2"/>
            <a:endCxn id="14" idx="0"/>
          </p:cNvCxnSpPr>
          <p:nvPr/>
        </p:nvCxnSpPr>
        <p:spPr>
          <a:xfrm rot="16200000" flipH="1">
            <a:off x="6138501" y="-153177"/>
            <a:ext cx="459366" cy="3888432"/>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3991909" y="2719921"/>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com</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45" name="矩形 44"/>
          <p:cNvSpPr/>
          <p:nvPr/>
        </p:nvSpPr>
        <p:spPr>
          <a:xfrm>
            <a:off x="5253354" y="2726817"/>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edu</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46" name="矩形 45"/>
          <p:cNvSpPr/>
          <p:nvPr/>
        </p:nvSpPr>
        <p:spPr>
          <a:xfrm>
            <a:off x="4572000" y="3430514"/>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fudan</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47" name="矩形 46"/>
          <p:cNvSpPr/>
          <p:nvPr/>
        </p:nvSpPr>
        <p:spPr>
          <a:xfrm>
            <a:off x="5963642" y="3430514"/>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sjtu</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cxnSp>
        <p:nvCxnSpPr>
          <p:cNvPr id="49" name="肘形连接符 48"/>
          <p:cNvCxnSpPr>
            <a:endCxn id="44" idx="0"/>
          </p:cNvCxnSpPr>
          <p:nvPr/>
        </p:nvCxnSpPr>
        <p:spPr>
          <a:xfrm rot="5400000">
            <a:off x="4580203" y="2248483"/>
            <a:ext cx="319209" cy="623667"/>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肘形连接符 49"/>
          <p:cNvCxnSpPr>
            <a:endCxn id="45" idx="0"/>
          </p:cNvCxnSpPr>
          <p:nvPr/>
        </p:nvCxnSpPr>
        <p:spPr>
          <a:xfrm rot="16200000" flipH="1">
            <a:off x="5207477" y="2244875"/>
            <a:ext cx="326105" cy="637778"/>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肘形连接符 50"/>
          <p:cNvCxnSpPr>
            <a:stCxn id="45" idx="2"/>
            <a:endCxn id="46" idx="0"/>
          </p:cNvCxnSpPr>
          <p:nvPr/>
        </p:nvCxnSpPr>
        <p:spPr>
          <a:xfrm rot="5400000">
            <a:off x="5186888" y="2927983"/>
            <a:ext cx="323707" cy="681354"/>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肘形连接符 51"/>
          <p:cNvCxnSpPr>
            <a:stCxn id="45" idx="2"/>
            <a:endCxn id="47" idx="0"/>
          </p:cNvCxnSpPr>
          <p:nvPr/>
        </p:nvCxnSpPr>
        <p:spPr>
          <a:xfrm rot="16200000" flipH="1">
            <a:off x="5882709" y="2913516"/>
            <a:ext cx="323707" cy="710288"/>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5242114" y="4134211"/>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se</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cxnSp>
        <p:nvCxnSpPr>
          <p:cNvPr id="58" name="肘形连接符 57"/>
          <p:cNvCxnSpPr>
            <a:stCxn id="47" idx="2"/>
            <a:endCxn id="57" idx="0"/>
          </p:cNvCxnSpPr>
          <p:nvPr/>
        </p:nvCxnSpPr>
        <p:spPr>
          <a:xfrm rot="5400000">
            <a:off x="5877089" y="3611593"/>
            <a:ext cx="323707" cy="721528"/>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4572000" y="4837908"/>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ipads</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cxnSp>
        <p:nvCxnSpPr>
          <p:cNvPr id="62" name="肘形连接符 61"/>
          <p:cNvCxnSpPr>
            <a:stCxn id="57" idx="2"/>
            <a:endCxn id="61" idx="0"/>
          </p:cNvCxnSpPr>
          <p:nvPr/>
        </p:nvCxnSpPr>
        <p:spPr>
          <a:xfrm rot="5400000">
            <a:off x="5181268" y="4340997"/>
            <a:ext cx="323707" cy="670114"/>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5927871" y="4837908"/>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www</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cxnSp>
        <p:nvCxnSpPr>
          <p:cNvPr id="68" name="肘形连接符 67"/>
          <p:cNvCxnSpPr>
            <a:stCxn id="57" idx="2"/>
            <a:endCxn id="67" idx="0"/>
          </p:cNvCxnSpPr>
          <p:nvPr/>
        </p:nvCxnSpPr>
        <p:spPr>
          <a:xfrm rot="16200000" flipH="1">
            <a:off x="5859203" y="4333175"/>
            <a:ext cx="323707" cy="685757"/>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6876256" y="4133694"/>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err="1">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seiee</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cxnSp>
        <p:nvCxnSpPr>
          <p:cNvPr id="72" name="肘形连接符 71"/>
          <p:cNvCxnSpPr>
            <a:stCxn id="47" idx="2"/>
            <a:endCxn id="71" idx="0"/>
          </p:cNvCxnSpPr>
          <p:nvPr/>
        </p:nvCxnSpPr>
        <p:spPr>
          <a:xfrm rot="16200000" flipH="1">
            <a:off x="6694418" y="3515792"/>
            <a:ext cx="323190" cy="912614"/>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a:off x="7876834" y="4133694"/>
            <a:ext cx="872128" cy="379990"/>
          </a:xfrm>
          <a:prstGeom prst="rect">
            <a:avLst/>
          </a:prstGeom>
          <a:solidFill>
            <a:schemeClr val="bg1"/>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rPr>
              <a:t>ma</a:t>
            </a:r>
            <a:endParaRPr lang="zh-CN" altLang="en-US" sz="1600" dirty="0">
              <a:solidFill>
                <a:schemeClr val="accent1">
                  <a:lumMod val="50000"/>
                </a:schemeClr>
              </a:solidFill>
              <a:latin typeface="Arial" panose="020B0604020202020204" pitchFamily="34" charset="0"/>
              <a:ea typeface="等线" panose="02010600030101010101" pitchFamily="2" charset="-122"/>
              <a:cs typeface="Arial" panose="020B0604020202020204" pitchFamily="34" charset="0"/>
            </a:endParaRPr>
          </a:p>
        </p:txBody>
      </p:sp>
      <p:cxnSp>
        <p:nvCxnSpPr>
          <p:cNvPr id="76" name="肘形连接符 75"/>
          <p:cNvCxnSpPr>
            <a:stCxn id="47" idx="2"/>
            <a:endCxn id="75" idx="0"/>
          </p:cNvCxnSpPr>
          <p:nvPr/>
        </p:nvCxnSpPr>
        <p:spPr>
          <a:xfrm rot="16200000" flipH="1">
            <a:off x="7194707" y="3015503"/>
            <a:ext cx="323190" cy="1913192"/>
          </a:xfrm>
          <a:prstGeom prst="bentConnector3">
            <a:avLst>
              <a:gd name="adj1"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74499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normAutofit/>
          </a:bodyPr>
          <a:lstStyle/>
          <a:p>
            <a:r>
              <a:rPr lang="en-US" altLang="zh-CN" dirty="0"/>
              <a:t>DNS Request Process</a:t>
            </a:r>
          </a:p>
        </p:txBody>
      </p:sp>
      <p:sp>
        <p:nvSpPr>
          <p:cNvPr id="47106"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C5436175-DB4E-6C42-A46C-275E7B7B1F66}" type="slidenum">
              <a:rPr lang="zh-CN" altLang="en-US" sz="1167" b="0">
                <a:latin typeface="Arial" panose="020B0604020202020204" pitchFamily="34" charset="0"/>
                <a:ea typeface="Adobe 楷体 Std R" charset="0"/>
                <a:cs typeface="Arial" panose="020B0604020202020204" pitchFamily="34" charset="0"/>
              </a:rPr>
              <a:pPr/>
              <a:t>62</a:t>
            </a:fld>
            <a:endParaRPr lang="en-US" altLang="zh-CN" sz="1167" b="0">
              <a:latin typeface="Arial" panose="020B0604020202020204" pitchFamily="34" charset="0"/>
              <a:ea typeface="Adobe 楷体 Std R" charset="0"/>
              <a:cs typeface="Arial" panose="020B0604020202020204" pitchFamily="34" charset="0"/>
            </a:endParaRPr>
          </a:p>
        </p:txBody>
      </p:sp>
      <p:sp>
        <p:nvSpPr>
          <p:cNvPr id="6" name="Rectangle 5"/>
          <p:cNvSpPr/>
          <p:nvPr/>
        </p:nvSpPr>
        <p:spPr bwMode="auto">
          <a:xfrm>
            <a:off x="1272084" y="4254500"/>
            <a:ext cx="2730500" cy="6985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eaLnBrk="0" hangingPunct="0">
              <a:defRPr/>
            </a:pPr>
            <a:r>
              <a:rPr lang="en-US" sz="1500" dirty="0">
                <a:solidFill>
                  <a:schemeClr val="tx1"/>
                </a:solidFill>
                <a:latin typeface="Arial" panose="020B0604020202020204" pitchFamily="34" charset="0"/>
                <a:ea typeface="宋体" pitchFamily="2" charset="-122"/>
                <a:cs typeface="Arial" panose="020B0604020202020204" pitchFamily="34" charset="0"/>
              </a:rPr>
              <a:t>Name client</a:t>
            </a:r>
          </a:p>
        </p:txBody>
      </p:sp>
      <p:cxnSp>
        <p:nvCxnSpPr>
          <p:cNvPr id="47108" name="Straight Arrow Connector 12"/>
          <p:cNvCxnSpPr>
            <a:cxnSpLocks noChangeShapeType="1"/>
          </p:cNvCxnSpPr>
          <p:nvPr/>
        </p:nvCxnSpPr>
        <p:spPr bwMode="auto">
          <a:xfrm flipV="1">
            <a:off x="1462584" y="2349500"/>
            <a:ext cx="0" cy="1905000"/>
          </a:xfrm>
          <a:prstGeom prst="straightConnector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09" name="Straight Arrow Connector 13"/>
          <p:cNvCxnSpPr>
            <a:cxnSpLocks noChangeShapeType="1"/>
          </p:cNvCxnSpPr>
          <p:nvPr/>
        </p:nvCxnSpPr>
        <p:spPr bwMode="auto">
          <a:xfrm>
            <a:off x="1716584" y="2413000"/>
            <a:ext cx="0" cy="1841500"/>
          </a:xfrm>
          <a:prstGeom prst="straightConnector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10" name="Straight Arrow Connector 16"/>
          <p:cNvCxnSpPr>
            <a:cxnSpLocks noChangeShapeType="1"/>
          </p:cNvCxnSpPr>
          <p:nvPr/>
        </p:nvCxnSpPr>
        <p:spPr bwMode="auto">
          <a:xfrm flipV="1">
            <a:off x="2351584" y="2984500"/>
            <a:ext cx="0" cy="1270000"/>
          </a:xfrm>
          <a:prstGeom prst="straightConnector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11" name="Straight Arrow Connector 22"/>
          <p:cNvCxnSpPr>
            <a:cxnSpLocks noChangeShapeType="1"/>
          </p:cNvCxnSpPr>
          <p:nvPr/>
        </p:nvCxnSpPr>
        <p:spPr bwMode="auto">
          <a:xfrm>
            <a:off x="2605584" y="3048000"/>
            <a:ext cx="0" cy="1206500"/>
          </a:xfrm>
          <a:prstGeom prst="straightConnector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12" name="Straight Arrow Connector 25"/>
          <p:cNvCxnSpPr>
            <a:cxnSpLocks noChangeShapeType="1"/>
          </p:cNvCxnSpPr>
          <p:nvPr/>
        </p:nvCxnSpPr>
        <p:spPr bwMode="auto">
          <a:xfrm flipV="1">
            <a:off x="3304084" y="3556000"/>
            <a:ext cx="0" cy="698500"/>
          </a:xfrm>
          <a:prstGeom prst="straightConnector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13" name="Straight Arrow Connector 27"/>
          <p:cNvCxnSpPr>
            <a:cxnSpLocks noChangeShapeType="1"/>
          </p:cNvCxnSpPr>
          <p:nvPr/>
        </p:nvCxnSpPr>
        <p:spPr bwMode="auto">
          <a:xfrm>
            <a:off x="3558084" y="3619500"/>
            <a:ext cx="0" cy="635000"/>
          </a:xfrm>
          <a:prstGeom prst="straightConnector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sp>
        <p:nvSpPr>
          <p:cNvPr id="31" name="Rectangle 30"/>
          <p:cNvSpPr/>
          <p:nvPr/>
        </p:nvSpPr>
        <p:spPr bwMode="auto">
          <a:xfrm>
            <a:off x="5222866" y="4254500"/>
            <a:ext cx="2730500" cy="6985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eaLnBrk="0" hangingPunct="0">
              <a:defRPr/>
            </a:pPr>
            <a:r>
              <a:rPr lang="en-US" sz="1500" dirty="0">
                <a:solidFill>
                  <a:schemeClr val="tx1"/>
                </a:solidFill>
                <a:latin typeface="Arial" panose="020B0604020202020204" pitchFamily="34" charset="0"/>
                <a:ea typeface="宋体" pitchFamily="2" charset="-122"/>
                <a:cs typeface="Arial" panose="020B0604020202020204" pitchFamily="34" charset="0"/>
              </a:rPr>
              <a:t>Name client</a:t>
            </a:r>
          </a:p>
        </p:txBody>
      </p:sp>
      <p:sp>
        <p:nvSpPr>
          <p:cNvPr id="32" name="Oval 31"/>
          <p:cNvSpPr/>
          <p:nvPr/>
        </p:nvSpPr>
        <p:spPr bwMode="auto">
          <a:xfrm>
            <a:off x="5159366" y="1397000"/>
            <a:ext cx="1016000" cy="1016000"/>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eaLnBrk="0" hangingPunct="0"/>
            <a:endParaRPr lang="zh-CN" altLang="en-US" sz="1500">
              <a:solidFill>
                <a:srgbClr val="000000"/>
              </a:solidFill>
              <a:latin typeface="Arial" panose="020B0604020202020204" pitchFamily="34" charset="0"/>
              <a:ea typeface="宋体" charset="0"/>
              <a:cs typeface="Arial" panose="020B0604020202020204" pitchFamily="34" charset="0"/>
            </a:endParaRPr>
          </a:p>
        </p:txBody>
      </p:sp>
      <p:sp>
        <p:nvSpPr>
          <p:cNvPr id="33" name="Oval 32"/>
          <p:cNvSpPr/>
          <p:nvPr/>
        </p:nvSpPr>
        <p:spPr bwMode="auto">
          <a:xfrm>
            <a:off x="6048366" y="2032000"/>
            <a:ext cx="1016000" cy="1016000"/>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eaLnBrk="0" hangingPunct="0"/>
            <a:endParaRPr lang="zh-CN" altLang="en-US" sz="1333">
              <a:solidFill>
                <a:srgbClr val="000000"/>
              </a:solidFill>
              <a:latin typeface="Arial" panose="020B0604020202020204" pitchFamily="34" charset="0"/>
              <a:ea typeface="宋体" charset="0"/>
              <a:cs typeface="Arial" panose="020B0604020202020204" pitchFamily="34" charset="0"/>
            </a:endParaRPr>
          </a:p>
        </p:txBody>
      </p:sp>
      <p:sp>
        <p:nvSpPr>
          <p:cNvPr id="34" name="Oval 33"/>
          <p:cNvSpPr/>
          <p:nvPr/>
        </p:nvSpPr>
        <p:spPr bwMode="auto">
          <a:xfrm>
            <a:off x="7000866" y="2603500"/>
            <a:ext cx="1016000" cy="1016000"/>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eaLnBrk="0" hangingPunct="0"/>
            <a:endParaRPr lang="zh-CN" altLang="en-US" sz="1167">
              <a:solidFill>
                <a:srgbClr val="000000"/>
              </a:solidFill>
              <a:latin typeface="Arial" panose="020B0604020202020204" pitchFamily="34" charset="0"/>
              <a:ea typeface="宋体" charset="0"/>
              <a:cs typeface="Arial" panose="020B0604020202020204" pitchFamily="34" charset="0"/>
            </a:endParaRPr>
          </a:p>
        </p:txBody>
      </p:sp>
      <p:sp>
        <p:nvSpPr>
          <p:cNvPr id="35" name="TextBox 34"/>
          <p:cNvSpPr txBox="1"/>
          <p:nvPr/>
        </p:nvSpPr>
        <p:spPr>
          <a:xfrm>
            <a:off x="6783908" y="2866761"/>
            <a:ext cx="1460500" cy="323165"/>
          </a:xfrm>
          <a:prstGeom prst="rect">
            <a:avLst/>
          </a:prstGeom>
          <a:noFill/>
        </p:spPr>
        <p:txBody>
          <a:bodyPr>
            <a:spAutoFit/>
          </a:bodyPr>
          <a:lstStyle/>
          <a:p>
            <a:pPr algn="ctr">
              <a:defRPr/>
            </a:pPr>
            <a:r>
              <a:rPr lang="en-US" sz="1500" dirty="0" err="1">
                <a:latin typeface="Arial" panose="020B0604020202020204" pitchFamily="34" charset="0"/>
                <a:cs typeface="Arial" panose="020B0604020202020204" pitchFamily="34" charset="0"/>
              </a:rPr>
              <a:t>ns.iss.edu</a:t>
            </a:r>
            <a:endParaRPr lang="en-US" sz="1500" dirty="0">
              <a:latin typeface="Arial" panose="020B0604020202020204" pitchFamily="34" charset="0"/>
              <a:cs typeface="Arial" panose="020B0604020202020204" pitchFamily="34" charset="0"/>
            </a:endParaRPr>
          </a:p>
        </p:txBody>
      </p:sp>
      <p:cxnSp>
        <p:nvCxnSpPr>
          <p:cNvPr id="47119" name="Straight Arrow Connector 35"/>
          <p:cNvCxnSpPr>
            <a:cxnSpLocks noChangeShapeType="1"/>
          </p:cNvCxnSpPr>
          <p:nvPr/>
        </p:nvCxnSpPr>
        <p:spPr bwMode="auto">
          <a:xfrm flipV="1">
            <a:off x="5413366" y="2349500"/>
            <a:ext cx="0" cy="1905000"/>
          </a:xfrm>
          <a:prstGeom prst="straightConnector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20" name="Straight Arrow Connector 36"/>
          <p:cNvCxnSpPr>
            <a:cxnSpLocks noChangeShapeType="1"/>
          </p:cNvCxnSpPr>
          <p:nvPr/>
        </p:nvCxnSpPr>
        <p:spPr bwMode="auto">
          <a:xfrm>
            <a:off x="5577408" y="2413000"/>
            <a:ext cx="0" cy="1841500"/>
          </a:xfrm>
          <a:prstGeom prst="straightConnector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21" name="Curved Connector 43"/>
          <p:cNvCxnSpPr>
            <a:cxnSpLocks noChangeShapeType="1"/>
            <a:stCxn id="32" idx="7"/>
            <a:endCxn id="33" idx="0"/>
          </p:cNvCxnSpPr>
          <p:nvPr/>
        </p:nvCxnSpPr>
        <p:spPr bwMode="auto">
          <a:xfrm rot="16200000" flipH="1">
            <a:off x="6048367" y="1524000"/>
            <a:ext cx="486833" cy="529167"/>
          </a:xfrm>
          <a:prstGeom prst="curvedConnector3">
            <a:avLst>
              <a:gd name="adj1" fmla="val -1718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22" name="Curved Connector 45"/>
          <p:cNvCxnSpPr>
            <a:cxnSpLocks noChangeShapeType="1"/>
            <a:stCxn id="33" idx="7"/>
            <a:endCxn id="34" idx="0"/>
          </p:cNvCxnSpPr>
          <p:nvPr/>
        </p:nvCxnSpPr>
        <p:spPr bwMode="auto">
          <a:xfrm rot="16200000" flipH="1">
            <a:off x="7000867" y="2095500"/>
            <a:ext cx="423333" cy="592667"/>
          </a:xfrm>
          <a:prstGeom prst="curvedConnector3">
            <a:avLst>
              <a:gd name="adj1" fmla="val -26019"/>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23" name="Curved Connector 49"/>
          <p:cNvCxnSpPr>
            <a:cxnSpLocks noChangeShapeType="1"/>
            <a:stCxn id="34" idx="3"/>
            <a:endCxn id="33" idx="4"/>
          </p:cNvCxnSpPr>
          <p:nvPr/>
        </p:nvCxnSpPr>
        <p:spPr bwMode="auto">
          <a:xfrm rot="5400000" flipH="1">
            <a:off x="6641033" y="2963333"/>
            <a:ext cx="423333" cy="592667"/>
          </a:xfrm>
          <a:prstGeom prst="curvedConnector3">
            <a:avLst>
              <a:gd name="adj1" fmla="val -11412"/>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cxnSp>
        <p:nvCxnSpPr>
          <p:cNvPr id="47124" name="Curved Connector 53"/>
          <p:cNvCxnSpPr>
            <a:cxnSpLocks noChangeShapeType="1"/>
            <a:stCxn id="33" idx="3"/>
            <a:endCxn id="32" idx="4"/>
          </p:cNvCxnSpPr>
          <p:nvPr/>
        </p:nvCxnSpPr>
        <p:spPr bwMode="auto">
          <a:xfrm rot="5400000" flipH="1">
            <a:off x="5688533" y="2391833"/>
            <a:ext cx="486833" cy="529167"/>
          </a:xfrm>
          <a:prstGeom prst="curvedConnector3">
            <a:avLst>
              <a:gd name="adj1" fmla="val -4481"/>
            </a:avLst>
          </a:prstGeom>
          <a:noFill/>
          <a:ln w="9525">
            <a:solidFill>
              <a:schemeClr val="tx1"/>
            </a:solidFill>
            <a:round/>
            <a:headEnd/>
            <a:tailEnd type="stealth" w="med" len="med"/>
          </a:ln>
          <a:extLst>
            <a:ext uri="{909E8E84-426E-40dd-AFC4-6F175D3DCCD1}">
              <a14:hiddenFill xmlns:a14="http://schemas.microsoft.com/office/drawing/2010/main" xmlns="">
                <a:noFill/>
              </a14:hiddenFill>
            </a:ext>
          </a:extLst>
        </p:spPr>
      </p:cxnSp>
      <p:sp>
        <p:nvSpPr>
          <p:cNvPr id="61" name="TextBox 60"/>
          <p:cNvSpPr txBox="1"/>
          <p:nvPr/>
        </p:nvSpPr>
        <p:spPr>
          <a:xfrm>
            <a:off x="827584" y="3679032"/>
            <a:ext cx="889000" cy="400110"/>
          </a:xfrm>
          <a:prstGeom prst="rect">
            <a:avLst/>
          </a:prstGeom>
          <a:noFill/>
        </p:spPr>
        <p:txBody>
          <a:bodyPr>
            <a:spAutoFit/>
          </a:bodyPr>
          <a:lstStyle/>
          <a:p>
            <a:pPr algn="ctr">
              <a:defRPr/>
            </a:pPr>
            <a:r>
              <a:rPr lang="en-US" sz="1000" dirty="0">
                <a:latin typeface="Arial" panose="020B0604020202020204" pitchFamily="34" charset="0"/>
                <a:cs typeface="Arial" panose="020B0604020202020204" pitchFamily="34" charset="0"/>
              </a:rPr>
              <a:t>ginger.</a:t>
            </a:r>
          </a:p>
          <a:p>
            <a:pPr algn="ctr">
              <a:defRPr/>
            </a:pPr>
            <a:r>
              <a:rPr lang="en-US" sz="1000" dirty="0" err="1">
                <a:latin typeface="Arial" panose="020B0604020202020204" pitchFamily="34" charset="0"/>
                <a:cs typeface="Arial" panose="020B0604020202020204" pitchFamily="34" charset="0"/>
              </a:rPr>
              <a:t>Scholar.edu</a:t>
            </a:r>
            <a:endParaRPr lang="en-US" sz="1000" dirty="0">
              <a:latin typeface="Arial" panose="020B0604020202020204" pitchFamily="34" charset="0"/>
              <a:cs typeface="Arial" panose="020B0604020202020204" pitchFamily="34" charset="0"/>
            </a:endParaRPr>
          </a:p>
        </p:txBody>
      </p:sp>
      <p:sp>
        <p:nvSpPr>
          <p:cNvPr id="62" name="TextBox 61"/>
          <p:cNvSpPr txBox="1"/>
          <p:nvPr/>
        </p:nvSpPr>
        <p:spPr>
          <a:xfrm>
            <a:off x="1399084" y="2857501"/>
            <a:ext cx="889000" cy="246221"/>
          </a:xfrm>
          <a:prstGeom prst="rect">
            <a:avLst/>
          </a:prstGeom>
          <a:noFill/>
        </p:spPr>
        <p:txBody>
          <a:bodyPr>
            <a:spAutoFit/>
          </a:bodyPr>
          <a:lstStyle/>
          <a:p>
            <a:pPr algn="ctr">
              <a:defRPr/>
            </a:pPr>
            <a:r>
              <a:rPr lang="en-US" sz="1000" dirty="0">
                <a:latin typeface="Arial" panose="020B0604020202020204" pitchFamily="34" charset="0"/>
                <a:cs typeface="Arial" panose="020B0604020202020204" pitchFamily="34" charset="0"/>
              </a:rPr>
              <a:t>NS: for </a:t>
            </a:r>
            <a:r>
              <a:rPr lang="en-US" sz="1000" dirty="0" err="1">
                <a:latin typeface="Arial" panose="020B0604020202020204" pitchFamily="34" charset="0"/>
                <a:cs typeface="Arial" panose="020B0604020202020204" pitchFamily="34" charset="0"/>
              </a:rPr>
              <a:t>edu</a:t>
            </a:r>
            <a:endParaRPr lang="en-US" sz="1000" dirty="0">
              <a:latin typeface="Arial" panose="020B0604020202020204" pitchFamily="34" charset="0"/>
              <a:cs typeface="Arial" panose="020B0604020202020204" pitchFamily="34" charset="0"/>
            </a:endParaRPr>
          </a:p>
        </p:txBody>
      </p:sp>
      <p:sp>
        <p:nvSpPr>
          <p:cNvPr id="64" name="TextBox 63"/>
          <p:cNvSpPr txBox="1"/>
          <p:nvPr/>
        </p:nvSpPr>
        <p:spPr>
          <a:xfrm>
            <a:off x="2180134" y="3234532"/>
            <a:ext cx="977900" cy="553998"/>
          </a:xfrm>
          <a:prstGeom prst="rect">
            <a:avLst/>
          </a:prstGeom>
          <a:noFill/>
        </p:spPr>
        <p:txBody>
          <a:bodyPr>
            <a:spAutoFit/>
          </a:bodyPr>
          <a:lstStyle/>
          <a:p>
            <a:pPr algn="ctr">
              <a:defRPr/>
            </a:pPr>
            <a:r>
              <a:rPr lang="en-US" sz="1000" dirty="0">
                <a:latin typeface="Arial" panose="020B0604020202020204" pitchFamily="34" charset="0"/>
                <a:cs typeface="Arial" panose="020B0604020202020204" pitchFamily="34" charset="0"/>
              </a:rPr>
              <a:t>NS: for </a:t>
            </a:r>
          </a:p>
          <a:p>
            <a:pPr algn="ctr">
              <a:defRPr/>
            </a:pPr>
            <a:r>
              <a:rPr lang="en-US" sz="1000" dirty="0" err="1">
                <a:latin typeface="Arial" panose="020B0604020202020204" pitchFamily="34" charset="0"/>
                <a:cs typeface="Arial" panose="020B0604020202020204" pitchFamily="34" charset="0"/>
              </a:rPr>
              <a:t>Scholarly.edu</a:t>
            </a:r>
            <a:endParaRPr lang="en-US" sz="1000" dirty="0">
              <a:latin typeface="Arial" panose="020B0604020202020204" pitchFamily="34" charset="0"/>
              <a:cs typeface="Arial" panose="020B0604020202020204" pitchFamily="34" charset="0"/>
            </a:endParaRPr>
          </a:p>
        </p:txBody>
      </p:sp>
      <p:sp>
        <p:nvSpPr>
          <p:cNvPr id="66" name="TextBox 65"/>
          <p:cNvSpPr txBox="1"/>
          <p:nvPr/>
        </p:nvSpPr>
        <p:spPr>
          <a:xfrm>
            <a:off x="3494584" y="3683000"/>
            <a:ext cx="889000" cy="553998"/>
          </a:xfrm>
          <a:prstGeom prst="rect">
            <a:avLst/>
          </a:prstGeom>
          <a:noFill/>
        </p:spPr>
        <p:txBody>
          <a:bodyPr>
            <a:spAutoFit/>
          </a:bodyPr>
          <a:lstStyle/>
          <a:p>
            <a:pPr algn="ctr">
              <a:defRPr/>
            </a:pPr>
            <a:r>
              <a:rPr lang="en-US" sz="1000" dirty="0">
                <a:latin typeface="Arial" panose="020B0604020202020204" pitchFamily="34" charset="0"/>
                <a:cs typeface="Arial" panose="020B0604020202020204" pitchFamily="34" charset="0"/>
              </a:rPr>
              <a:t>AP: for </a:t>
            </a:r>
          </a:p>
          <a:p>
            <a:pPr algn="ctr">
              <a:defRPr/>
            </a:pPr>
            <a:r>
              <a:rPr lang="en-US" sz="1000" dirty="0" err="1">
                <a:latin typeface="Arial" panose="020B0604020202020204" pitchFamily="34" charset="0"/>
                <a:cs typeface="Arial" panose="020B0604020202020204" pitchFamily="34" charset="0"/>
              </a:rPr>
              <a:t>ginger.Scholar.edu</a:t>
            </a:r>
            <a:endParaRPr lang="en-US" sz="1000" dirty="0">
              <a:latin typeface="Arial" panose="020B0604020202020204" pitchFamily="34" charset="0"/>
              <a:cs typeface="Arial" panose="020B0604020202020204" pitchFamily="34" charset="0"/>
            </a:endParaRPr>
          </a:p>
        </p:txBody>
      </p:sp>
      <p:sp>
        <p:nvSpPr>
          <p:cNvPr id="67" name="TextBox 66"/>
          <p:cNvSpPr txBox="1"/>
          <p:nvPr/>
        </p:nvSpPr>
        <p:spPr>
          <a:xfrm>
            <a:off x="1716584" y="3683000"/>
            <a:ext cx="889000" cy="400110"/>
          </a:xfrm>
          <a:prstGeom prst="rect">
            <a:avLst/>
          </a:prstGeom>
          <a:noFill/>
        </p:spPr>
        <p:txBody>
          <a:bodyPr>
            <a:spAutoFit/>
          </a:bodyPr>
          <a:lstStyle/>
          <a:p>
            <a:pPr algn="ctr">
              <a:defRPr/>
            </a:pPr>
            <a:r>
              <a:rPr lang="en-US" sz="1000" dirty="0">
                <a:latin typeface="Arial" panose="020B0604020202020204" pitchFamily="34" charset="0"/>
                <a:cs typeface="Arial" panose="020B0604020202020204" pitchFamily="34" charset="0"/>
              </a:rPr>
              <a:t>ginger.</a:t>
            </a:r>
          </a:p>
          <a:p>
            <a:pPr algn="ctr">
              <a:defRPr/>
            </a:pPr>
            <a:r>
              <a:rPr lang="en-US" sz="1000" dirty="0" err="1">
                <a:latin typeface="Arial" panose="020B0604020202020204" pitchFamily="34" charset="0"/>
                <a:cs typeface="Arial" panose="020B0604020202020204" pitchFamily="34" charset="0"/>
              </a:rPr>
              <a:t>Scholar.edu</a:t>
            </a:r>
            <a:endParaRPr lang="en-US" sz="1000" dirty="0">
              <a:latin typeface="Arial" panose="020B0604020202020204" pitchFamily="34" charset="0"/>
              <a:cs typeface="Arial" panose="020B0604020202020204" pitchFamily="34" charset="0"/>
            </a:endParaRPr>
          </a:p>
        </p:txBody>
      </p:sp>
      <p:sp>
        <p:nvSpPr>
          <p:cNvPr id="68" name="TextBox 67"/>
          <p:cNvSpPr txBox="1"/>
          <p:nvPr/>
        </p:nvSpPr>
        <p:spPr>
          <a:xfrm>
            <a:off x="2669084" y="3683000"/>
            <a:ext cx="889000" cy="400110"/>
          </a:xfrm>
          <a:prstGeom prst="rect">
            <a:avLst/>
          </a:prstGeom>
          <a:noFill/>
        </p:spPr>
        <p:txBody>
          <a:bodyPr>
            <a:spAutoFit/>
          </a:bodyPr>
          <a:lstStyle/>
          <a:p>
            <a:pPr algn="ctr">
              <a:defRPr/>
            </a:pPr>
            <a:r>
              <a:rPr lang="en-US" sz="1000" dirty="0">
                <a:latin typeface="Arial" panose="020B0604020202020204" pitchFamily="34" charset="0"/>
                <a:cs typeface="Arial" panose="020B0604020202020204" pitchFamily="34" charset="0"/>
              </a:rPr>
              <a:t>ginger.</a:t>
            </a:r>
          </a:p>
          <a:p>
            <a:pPr algn="ctr">
              <a:defRPr/>
            </a:pPr>
            <a:r>
              <a:rPr lang="en-US" sz="1000" dirty="0" err="1">
                <a:latin typeface="Arial" panose="020B0604020202020204" pitchFamily="34" charset="0"/>
                <a:cs typeface="Arial" panose="020B0604020202020204" pitchFamily="34" charset="0"/>
              </a:rPr>
              <a:t>Scholar.edu</a:t>
            </a:r>
            <a:endParaRPr lang="en-US" sz="1000" dirty="0">
              <a:latin typeface="Arial" panose="020B0604020202020204" pitchFamily="34" charset="0"/>
              <a:cs typeface="Arial" panose="020B0604020202020204" pitchFamily="34" charset="0"/>
            </a:endParaRPr>
          </a:p>
        </p:txBody>
      </p:sp>
      <p:sp>
        <p:nvSpPr>
          <p:cNvPr id="69" name="TextBox 68"/>
          <p:cNvSpPr txBox="1"/>
          <p:nvPr/>
        </p:nvSpPr>
        <p:spPr>
          <a:xfrm>
            <a:off x="5831408" y="2349501"/>
            <a:ext cx="1460500" cy="323165"/>
          </a:xfrm>
          <a:prstGeom prst="rect">
            <a:avLst/>
          </a:prstGeom>
          <a:noFill/>
        </p:spPr>
        <p:txBody>
          <a:bodyPr>
            <a:spAutoFit/>
          </a:bodyPr>
          <a:lstStyle/>
          <a:p>
            <a:pPr algn="ctr">
              <a:defRPr/>
            </a:pPr>
            <a:r>
              <a:rPr lang="en-US" sz="1500" dirty="0" err="1">
                <a:latin typeface="Arial" panose="020B0604020202020204" pitchFamily="34" charset="0"/>
                <a:cs typeface="Arial" panose="020B0604020202020204" pitchFamily="34" charset="0"/>
              </a:rPr>
              <a:t>names.edu</a:t>
            </a:r>
            <a:endParaRPr lang="en-US" sz="1500" dirty="0">
              <a:latin typeface="Arial" panose="020B0604020202020204" pitchFamily="34" charset="0"/>
              <a:cs typeface="Arial" panose="020B0604020202020204" pitchFamily="34" charset="0"/>
            </a:endParaRPr>
          </a:p>
        </p:txBody>
      </p:sp>
      <p:sp>
        <p:nvSpPr>
          <p:cNvPr id="71" name="TextBox 70"/>
          <p:cNvSpPr txBox="1"/>
          <p:nvPr/>
        </p:nvSpPr>
        <p:spPr>
          <a:xfrm>
            <a:off x="4932040" y="1714501"/>
            <a:ext cx="1460500" cy="323165"/>
          </a:xfrm>
          <a:prstGeom prst="rect">
            <a:avLst/>
          </a:prstGeom>
          <a:noFill/>
        </p:spPr>
        <p:txBody>
          <a:bodyPr>
            <a:spAutoFit/>
          </a:bodyPr>
          <a:lstStyle/>
          <a:p>
            <a:pPr algn="ctr">
              <a:defRPr/>
            </a:pPr>
            <a:r>
              <a:rPr lang="en-US" sz="1500" dirty="0" err="1">
                <a:latin typeface="Arial" panose="020B0604020202020204" pitchFamily="34" charset="0"/>
                <a:cs typeface="Arial" panose="020B0604020202020204" pitchFamily="34" charset="0"/>
              </a:rPr>
              <a:t>a.root.net</a:t>
            </a:r>
            <a:endParaRPr lang="en-US" sz="1500" dirty="0">
              <a:latin typeface="Arial" panose="020B0604020202020204" pitchFamily="34" charset="0"/>
              <a:cs typeface="Arial" panose="020B0604020202020204" pitchFamily="34" charset="0"/>
            </a:endParaRPr>
          </a:p>
        </p:txBody>
      </p:sp>
      <p:sp>
        <p:nvSpPr>
          <p:cNvPr id="72" name="Oval 71"/>
          <p:cNvSpPr/>
          <p:nvPr/>
        </p:nvSpPr>
        <p:spPr bwMode="auto">
          <a:xfrm>
            <a:off x="1208584" y="1359958"/>
            <a:ext cx="1016000" cy="1016000"/>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eaLnBrk="0" hangingPunct="0"/>
            <a:endParaRPr lang="zh-CN" altLang="en-US" sz="1500">
              <a:solidFill>
                <a:srgbClr val="000000"/>
              </a:solidFill>
              <a:latin typeface="Arial" panose="020B0604020202020204" pitchFamily="34" charset="0"/>
              <a:ea typeface="宋体" charset="0"/>
              <a:cs typeface="Arial" panose="020B0604020202020204" pitchFamily="34" charset="0"/>
            </a:endParaRPr>
          </a:p>
        </p:txBody>
      </p:sp>
      <p:sp>
        <p:nvSpPr>
          <p:cNvPr id="73" name="Oval 72"/>
          <p:cNvSpPr/>
          <p:nvPr/>
        </p:nvSpPr>
        <p:spPr bwMode="auto">
          <a:xfrm>
            <a:off x="2097584" y="1994958"/>
            <a:ext cx="1016000" cy="1016000"/>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eaLnBrk="0" hangingPunct="0"/>
            <a:endParaRPr lang="zh-CN" altLang="en-US" sz="1333">
              <a:solidFill>
                <a:srgbClr val="000000"/>
              </a:solidFill>
              <a:latin typeface="Arial" panose="020B0604020202020204" pitchFamily="34" charset="0"/>
              <a:ea typeface="宋体" charset="0"/>
              <a:cs typeface="Arial" panose="020B0604020202020204" pitchFamily="34" charset="0"/>
            </a:endParaRPr>
          </a:p>
        </p:txBody>
      </p:sp>
      <p:sp>
        <p:nvSpPr>
          <p:cNvPr id="74" name="Oval 73"/>
          <p:cNvSpPr/>
          <p:nvPr/>
        </p:nvSpPr>
        <p:spPr bwMode="auto">
          <a:xfrm>
            <a:off x="3050084" y="2566458"/>
            <a:ext cx="1016000" cy="1016000"/>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nchor="ctr"/>
          <a:lstStyle/>
          <a:p>
            <a:pPr algn="ctr" eaLnBrk="0" hangingPunct="0"/>
            <a:endParaRPr lang="zh-CN" altLang="en-US" sz="1167">
              <a:solidFill>
                <a:srgbClr val="000000"/>
              </a:solidFill>
              <a:latin typeface="Arial" panose="020B0604020202020204" pitchFamily="34" charset="0"/>
              <a:ea typeface="宋体" charset="0"/>
              <a:cs typeface="Arial" panose="020B0604020202020204" pitchFamily="34" charset="0"/>
            </a:endParaRPr>
          </a:p>
        </p:txBody>
      </p:sp>
      <p:sp>
        <p:nvSpPr>
          <p:cNvPr id="75" name="TextBox 74"/>
          <p:cNvSpPr txBox="1"/>
          <p:nvPr/>
        </p:nvSpPr>
        <p:spPr>
          <a:xfrm>
            <a:off x="2833126" y="2829720"/>
            <a:ext cx="1460500" cy="323165"/>
          </a:xfrm>
          <a:prstGeom prst="rect">
            <a:avLst/>
          </a:prstGeom>
          <a:noFill/>
        </p:spPr>
        <p:txBody>
          <a:bodyPr>
            <a:spAutoFit/>
          </a:bodyPr>
          <a:lstStyle/>
          <a:p>
            <a:pPr algn="ctr">
              <a:defRPr/>
            </a:pPr>
            <a:r>
              <a:rPr lang="en-US" sz="1500" dirty="0" err="1">
                <a:latin typeface="Arial" panose="020B0604020202020204" pitchFamily="34" charset="0"/>
                <a:cs typeface="Arial" panose="020B0604020202020204" pitchFamily="34" charset="0"/>
              </a:rPr>
              <a:t>ns.iss.edu</a:t>
            </a:r>
            <a:endParaRPr lang="en-US" sz="1500" dirty="0">
              <a:latin typeface="Arial" panose="020B0604020202020204" pitchFamily="34" charset="0"/>
              <a:cs typeface="Arial" panose="020B0604020202020204" pitchFamily="34" charset="0"/>
            </a:endParaRPr>
          </a:p>
        </p:txBody>
      </p:sp>
      <p:sp>
        <p:nvSpPr>
          <p:cNvPr id="76" name="TextBox 75"/>
          <p:cNvSpPr txBox="1"/>
          <p:nvPr/>
        </p:nvSpPr>
        <p:spPr>
          <a:xfrm>
            <a:off x="1880626" y="2312459"/>
            <a:ext cx="1460500" cy="323165"/>
          </a:xfrm>
          <a:prstGeom prst="rect">
            <a:avLst/>
          </a:prstGeom>
          <a:noFill/>
        </p:spPr>
        <p:txBody>
          <a:bodyPr>
            <a:spAutoFit/>
          </a:bodyPr>
          <a:lstStyle/>
          <a:p>
            <a:pPr algn="ctr">
              <a:defRPr/>
            </a:pPr>
            <a:r>
              <a:rPr lang="en-US" sz="1500" dirty="0" err="1">
                <a:latin typeface="Arial" panose="020B0604020202020204" pitchFamily="34" charset="0"/>
                <a:cs typeface="Arial" panose="020B0604020202020204" pitchFamily="34" charset="0"/>
              </a:rPr>
              <a:t>names.edu</a:t>
            </a:r>
            <a:endParaRPr lang="en-US" sz="1500" dirty="0">
              <a:latin typeface="Arial" panose="020B0604020202020204" pitchFamily="34" charset="0"/>
              <a:cs typeface="Arial" panose="020B0604020202020204" pitchFamily="34" charset="0"/>
            </a:endParaRPr>
          </a:p>
        </p:txBody>
      </p:sp>
      <p:sp>
        <p:nvSpPr>
          <p:cNvPr id="77" name="TextBox 76"/>
          <p:cNvSpPr txBox="1"/>
          <p:nvPr/>
        </p:nvSpPr>
        <p:spPr>
          <a:xfrm>
            <a:off x="991626" y="1677459"/>
            <a:ext cx="1460500" cy="323165"/>
          </a:xfrm>
          <a:prstGeom prst="rect">
            <a:avLst/>
          </a:prstGeom>
          <a:noFill/>
        </p:spPr>
        <p:txBody>
          <a:bodyPr>
            <a:spAutoFit/>
          </a:bodyPr>
          <a:lstStyle/>
          <a:p>
            <a:pPr algn="ctr">
              <a:defRPr/>
            </a:pPr>
            <a:r>
              <a:rPr lang="en-US" sz="1500" dirty="0" err="1">
                <a:latin typeface="Arial" panose="020B0604020202020204" pitchFamily="34" charset="0"/>
                <a:cs typeface="Arial" panose="020B0604020202020204" pitchFamily="34" charset="0"/>
              </a:rPr>
              <a:t>a.root.net</a:t>
            </a:r>
            <a:endParaRPr lang="en-US" sz="1500" dirty="0">
              <a:latin typeface="Arial" panose="020B0604020202020204" pitchFamily="34" charset="0"/>
              <a:cs typeface="Arial" panose="020B0604020202020204" pitchFamily="34" charset="0"/>
            </a:endParaRPr>
          </a:p>
        </p:txBody>
      </p:sp>
      <p:sp>
        <p:nvSpPr>
          <p:cNvPr id="2" name="矩形 1"/>
          <p:cNvSpPr/>
          <p:nvPr/>
        </p:nvSpPr>
        <p:spPr>
          <a:xfrm>
            <a:off x="6074774" y="5152402"/>
            <a:ext cx="1313180" cy="369332"/>
          </a:xfrm>
          <a:prstGeom prst="rect">
            <a:avLst/>
          </a:prstGeom>
        </p:spPr>
        <p:txBody>
          <a:bodyPr wrap="none">
            <a:spAutoFit/>
          </a:bodyPr>
          <a:lstStyle/>
          <a:p>
            <a:r>
              <a:rPr lang="en-US" altLang="zh-CN" b="1"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Recursion</a:t>
            </a:r>
            <a:endParaRPr lang="zh-CN" altLang="en-US" b="1"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37" name="矩形 36"/>
          <p:cNvSpPr/>
          <p:nvPr/>
        </p:nvSpPr>
        <p:spPr>
          <a:xfrm>
            <a:off x="1907704" y="5152402"/>
            <a:ext cx="1838965" cy="369332"/>
          </a:xfrm>
          <a:prstGeom prst="rect">
            <a:avLst/>
          </a:prstGeom>
        </p:spPr>
        <p:txBody>
          <a:bodyPr wrap="none">
            <a:spAutoFit/>
          </a:bodyPr>
          <a:lstStyle/>
          <a:p>
            <a:r>
              <a:rPr lang="en-US" altLang="zh-CN" b="1"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Non-Recursion</a:t>
            </a:r>
            <a:endParaRPr lang="zh-CN" altLang="en-US" b="1"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27694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nodeType="withEffect">
                                  <p:stCondLst>
                                    <p:cond delay="0"/>
                                  </p:stCondLst>
                                  <p:childTnLst>
                                    <p:set>
                                      <p:cBhvr>
                                        <p:cTn id="21" dur="1" fill="hold">
                                          <p:stCondLst>
                                            <p:cond delay="0"/>
                                          </p:stCondLst>
                                        </p:cTn>
                                        <p:tgtEl>
                                          <p:spTgt spid="47119"/>
                                        </p:tgtEl>
                                        <p:attrNameLst>
                                          <p:attrName>style.visibility</p:attrName>
                                        </p:attrNameLst>
                                      </p:cBhvr>
                                      <p:to>
                                        <p:strVal val="visible"/>
                                      </p:to>
                                    </p:set>
                                    <p:animEffect transition="in" filter="fade">
                                      <p:cBhvr>
                                        <p:cTn id="22" dur="500"/>
                                        <p:tgtEl>
                                          <p:spTgt spid="47119"/>
                                        </p:tgtEl>
                                      </p:cBhvr>
                                    </p:animEffect>
                                  </p:childTnLst>
                                </p:cTn>
                              </p:par>
                              <p:par>
                                <p:cTn id="23" presetID="10" presetClass="entr" presetSubtype="0" fill="hold" nodeType="withEffect">
                                  <p:stCondLst>
                                    <p:cond delay="0"/>
                                  </p:stCondLst>
                                  <p:childTnLst>
                                    <p:set>
                                      <p:cBhvr>
                                        <p:cTn id="24" dur="1" fill="hold">
                                          <p:stCondLst>
                                            <p:cond delay="0"/>
                                          </p:stCondLst>
                                        </p:cTn>
                                        <p:tgtEl>
                                          <p:spTgt spid="47120"/>
                                        </p:tgtEl>
                                        <p:attrNameLst>
                                          <p:attrName>style.visibility</p:attrName>
                                        </p:attrNameLst>
                                      </p:cBhvr>
                                      <p:to>
                                        <p:strVal val="visible"/>
                                      </p:to>
                                    </p:set>
                                    <p:animEffect transition="in" filter="fade">
                                      <p:cBhvr>
                                        <p:cTn id="25" dur="500"/>
                                        <p:tgtEl>
                                          <p:spTgt spid="47120"/>
                                        </p:tgtEl>
                                      </p:cBhvr>
                                    </p:animEffect>
                                  </p:childTnLst>
                                </p:cTn>
                              </p:par>
                              <p:par>
                                <p:cTn id="26" presetID="10" presetClass="entr" presetSubtype="0" fill="hold" nodeType="withEffect">
                                  <p:stCondLst>
                                    <p:cond delay="0"/>
                                  </p:stCondLst>
                                  <p:childTnLst>
                                    <p:set>
                                      <p:cBhvr>
                                        <p:cTn id="27" dur="1" fill="hold">
                                          <p:stCondLst>
                                            <p:cond delay="0"/>
                                          </p:stCondLst>
                                        </p:cTn>
                                        <p:tgtEl>
                                          <p:spTgt spid="47121"/>
                                        </p:tgtEl>
                                        <p:attrNameLst>
                                          <p:attrName>style.visibility</p:attrName>
                                        </p:attrNameLst>
                                      </p:cBhvr>
                                      <p:to>
                                        <p:strVal val="visible"/>
                                      </p:to>
                                    </p:set>
                                    <p:animEffect transition="in" filter="fade">
                                      <p:cBhvr>
                                        <p:cTn id="28" dur="500"/>
                                        <p:tgtEl>
                                          <p:spTgt spid="47121"/>
                                        </p:tgtEl>
                                      </p:cBhvr>
                                    </p:animEffect>
                                  </p:childTnLst>
                                </p:cTn>
                              </p:par>
                              <p:par>
                                <p:cTn id="29" presetID="10" presetClass="entr" presetSubtype="0" fill="hold" nodeType="withEffect">
                                  <p:stCondLst>
                                    <p:cond delay="0"/>
                                  </p:stCondLst>
                                  <p:childTnLst>
                                    <p:set>
                                      <p:cBhvr>
                                        <p:cTn id="30" dur="1" fill="hold">
                                          <p:stCondLst>
                                            <p:cond delay="0"/>
                                          </p:stCondLst>
                                        </p:cTn>
                                        <p:tgtEl>
                                          <p:spTgt spid="47122"/>
                                        </p:tgtEl>
                                        <p:attrNameLst>
                                          <p:attrName>style.visibility</p:attrName>
                                        </p:attrNameLst>
                                      </p:cBhvr>
                                      <p:to>
                                        <p:strVal val="visible"/>
                                      </p:to>
                                    </p:set>
                                    <p:animEffect transition="in" filter="fade">
                                      <p:cBhvr>
                                        <p:cTn id="31" dur="500"/>
                                        <p:tgtEl>
                                          <p:spTgt spid="47122"/>
                                        </p:tgtEl>
                                      </p:cBhvr>
                                    </p:animEffect>
                                  </p:childTnLst>
                                </p:cTn>
                              </p:par>
                              <p:par>
                                <p:cTn id="32" presetID="10" presetClass="entr" presetSubtype="0" fill="hold" nodeType="withEffect">
                                  <p:stCondLst>
                                    <p:cond delay="0"/>
                                  </p:stCondLst>
                                  <p:childTnLst>
                                    <p:set>
                                      <p:cBhvr>
                                        <p:cTn id="33" dur="1" fill="hold">
                                          <p:stCondLst>
                                            <p:cond delay="0"/>
                                          </p:stCondLst>
                                        </p:cTn>
                                        <p:tgtEl>
                                          <p:spTgt spid="47123"/>
                                        </p:tgtEl>
                                        <p:attrNameLst>
                                          <p:attrName>style.visibility</p:attrName>
                                        </p:attrNameLst>
                                      </p:cBhvr>
                                      <p:to>
                                        <p:strVal val="visible"/>
                                      </p:to>
                                    </p:set>
                                    <p:animEffect transition="in" filter="fade">
                                      <p:cBhvr>
                                        <p:cTn id="34" dur="500"/>
                                        <p:tgtEl>
                                          <p:spTgt spid="47123"/>
                                        </p:tgtEl>
                                      </p:cBhvr>
                                    </p:animEffect>
                                  </p:childTnLst>
                                </p:cTn>
                              </p:par>
                              <p:par>
                                <p:cTn id="35" presetID="10" presetClass="entr" presetSubtype="0" fill="hold" nodeType="withEffect">
                                  <p:stCondLst>
                                    <p:cond delay="0"/>
                                  </p:stCondLst>
                                  <p:childTnLst>
                                    <p:set>
                                      <p:cBhvr>
                                        <p:cTn id="36" dur="1" fill="hold">
                                          <p:stCondLst>
                                            <p:cond delay="0"/>
                                          </p:stCondLst>
                                        </p:cTn>
                                        <p:tgtEl>
                                          <p:spTgt spid="47124"/>
                                        </p:tgtEl>
                                        <p:attrNameLst>
                                          <p:attrName>style.visibility</p:attrName>
                                        </p:attrNameLst>
                                      </p:cBhvr>
                                      <p:to>
                                        <p:strVal val="visible"/>
                                      </p:to>
                                    </p:set>
                                    <p:animEffect transition="in" filter="fade">
                                      <p:cBhvr>
                                        <p:cTn id="37" dur="500"/>
                                        <p:tgtEl>
                                          <p:spTgt spid="471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P spid="69" grpId="0"/>
      <p:bldP spid="7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Three Enhancements on Look-up Algorithm</a:t>
            </a:r>
            <a:endParaRPr lang="zh-CN" altLang="en-US" dirty="0"/>
          </a:p>
        </p:txBody>
      </p:sp>
      <p:sp>
        <p:nvSpPr>
          <p:cNvPr id="3" name="内容占位符 2"/>
          <p:cNvSpPr>
            <a:spLocks noGrp="1"/>
          </p:cNvSpPr>
          <p:nvPr>
            <p:ph idx="1"/>
          </p:nvPr>
        </p:nvSpPr>
        <p:spPr>
          <a:xfrm>
            <a:off x="457200" y="1333500"/>
            <a:ext cx="8229600" cy="4260303"/>
          </a:xfrm>
        </p:spPr>
        <p:txBody>
          <a:bodyPr>
            <a:normAutofit/>
          </a:bodyPr>
          <a:lstStyle/>
          <a:p>
            <a:r>
              <a:rPr lang="en-US" altLang="zh-CN" sz="2400" dirty="0"/>
              <a:t>3. Caching</a:t>
            </a:r>
          </a:p>
          <a:p>
            <a:pPr lvl="1"/>
            <a:r>
              <a:rPr lang="en-US" altLang="zh-CN" sz="2000" dirty="0"/>
              <a:t>DNS clients and name servers keep a cache of names</a:t>
            </a:r>
          </a:p>
          <a:p>
            <a:pPr lvl="2"/>
            <a:r>
              <a:rPr lang="en-US" altLang="zh-CN" sz="1800" dirty="0"/>
              <a:t>Your browser will not do two look-ups for one address</a:t>
            </a:r>
          </a:p>
          <a:p>
            <a:pPr lvl="1"/>
            <a:r>
              <a:rPr lang="en-US" altLang="zh-CN" sz="2000" dirty="0"/>
              <a:t>Cache has expire time limit</a:t>
            </a:r>
          </a:p>
          <a:p>
            <a:pPr lvl="2"/>
            <a:r>
              <a:rPr lang="en-US" altLang="zh-CN" sz="1800" dirty="0"/>
              <a:t>Controlled by a time-to-live parameter in the response itself</a:t>
            </a:r>
          </a:p>
          <a:p>
            <a:pPr lvl="2"/>
            <a:r>
              <a:rPr lang="en-US" altLang="zh-CN" sz="1800" dirty="0"/>
              <a:t>E.g., SJTU sets the TTL of </a:t>
            </a:r>
            <a:r>
              <a:rPr lang="en-US" altLang="zh-CN" sz="1800" dirty="0" err="1">
                <a:solidFill>
                  <a:srgbClr val="0096FF"/>
                </a:solidFill>
              </a:rPr>
              <a:t>www.sjtu.edu.cn</a:t>
            </a:r>
            <a:r>
              <a:rPr lang="zh-CN" altLang="en-US" sz="1800" dirty="0">
                <a:solidFill>
                  <a:srgbClr val="0096FF"/>
                </a:solidFill>
              </a:rPr>
              <a:t> </a:t>
            </a:r>
            <a:r>
              <a:rPr lang="en-US" altLang="zh-CN" sz="1800" dirty="0"/>
              <a:t>to</a:t>
            </a:r>
            <a:r>
              <a:rPr lang="zh-CN" altLang="en-US" sz="1800" dirty="0"/>
              <a:t> </a:t>
            </a:r>
            <a:r>
              <a:rPr lang="en-US" altLang="zh-CN" sz="1800" dirty="0"/>
              <a:t>24h</a:t>
            </a:r>
          </a:p>
          <a:p>
            <a:pPr lvl="1"/>
            <a:r>
              <a:rPr lang="en-US" altLang="zh-CN" sz="2000" dirty="0"/>
              <a:t>TTL (Time To Live)</a:t>
            </a:r>
          </a:p>
          <a:p>
            <a:pPr lvl="2"/>
            <a:r>
              <a:rPr lang="en-US" altLang="zh-CN" sz="1800" dirty="0"/>
              <a:t>Long TTL VS. short TTL</a:t>
            </a:r>
          </a:p>
          <a:p>
            <a:pPr lvl="2"/>
            <a:r>
              <a:rPr lang="en-US" altLang="zh-CN" sz="1800" b="1" dirty="0">
                <a:solidFill>
                  <a:srgbClr val="C00000"/>
                </a:solidFill>
              </a:rPr>
              <a:t>Q:</a:t>
            </a:r>
            <a:r>
              <a:rPr lang="en-US" altLang="zh-CN" sz="1800" dirty="0">
                <a:solidFill>
                  <a:srgbClr val="C00000"/>
                </a:solidFill>
              </a:rPr>
              <a:t> what are the tradeoffs?</a:t>
            </a:r>
            <a:endParaRPr lang="zh-CN" altLang="en-US" sz="1800" dirty="0">
              <a:solidFill>
                <a:srgbClr val="C00000"/>
              </a:solidFill>
            </a:endParaRPr>
          </a:p>
        </p:txBody>
      </p:sp>
    </p:spTree>
    <p:extLst>
      <p:ext uri="{BB962C8B-B14F-4D97-AF65-F5344CB8AC3E}">
        <p14:creationId xmlns:p14="http://schemas.microsoft.com/office/powerpoint/2010/main" val="33485767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Good Points on DNS Design</a:t>
            </a:r>
            <a:endParaRPr lang="zh-CN" altLang="en-US" dirty="0"/>
          </a:p>
        </p:txBody>
      </p:sp>
      <p:sp>
        <p:nvSpPr>
          <p:cNvPr id="3" name="内容占位符 2"/>
          <p:cNvSpPr>
            <a:spLocks noGrp="1"/>
          </p:cNvSpPr>
          <p:nvPr>
            <p:ph idx="1"/>
          </p:nvPr>
        </p:nvSpPr>
        <p:spPr/>
        <p:txBody>
          <a:bodyPr>
            <a:noAutofit/>
          </a:bodyPr>
          <a:lstStyle/>
          <a:p>
            <a:r>
              <a:rPr lang="en-US" altLang="zh-CN" sz="2400" b="1" dirty="0"/>
              <a:t>Global names </a:t>
            </a:r>
            <a:r>
              <a:rPr lang="en-US" altLang="zh-CN" sz="2400" dirty="0"/>
              <a:t>(assuming same root servers)</a:t>
            </a:r>
          </a:p>
          <a:p>
            <a:pPr lvl="1"/>
            <a:r>
              <a:rPr lang="en-US" altLang="zh-CN" sz="2000" dirty="0"/>
              <a:t>No need to specific a context</a:t>
            </a:r>
          </a:p>
          <a:p>
            <a:pPr lvl="1"/>
            <a:r>
              <a:rPr lang="en-US" altLang="zh-CN" sz="2000" dirty="0"/>
              <a:t>DNS has no trouble generating unique names</a:t>
            </a:r>
          </a:p>
          <a:p>
            <a:pPr lvl="1"/>
            <a:r>
              <a:rPr lang="en-US" altLang="zh-CN" sz="2000" dirty="0"/>
              <a:t>The name can also be user-friendly</a:t>
            </a:r>
          </a:p>
          <a:p>
            <a:r>
              <a:rPr lang="en-US" altLang="zh-CN" sz="2400" b="1" dirty="0"/>
              <a:t>Scalable</a:t>
            </a:r>
            <a:r>
              <a:rPr lang="en-US" altLang="zh-CN" sz="2400" dirty="0"/>
              <a:t> in performance</a:t>
            </a:r>
          </a:p>
          <a:p>
            <a:pPr lvl="1"/>
            <a:r>
              <a:rPr lang="en-US" altLang="zh-CN" sz="2000" dirty="0"/>
              <a:t>Simplicity: look-up is simple and can be done by a PC</a:t>
            </a:r>
          </a:p>
          <a:p>
            <a:pPr lvl="1"/>
            <a:r>
              <a:rPr lang="en-US" altLang="zh-CN" sz="2000" dirty="0"/>
              <a:t>Caching: reduce number of total queries</a:t>
            </a:r>
          </a:p>
          <a:p>
            <a:pPr lvl="1"/>
            <a:r>
              <a:rPr lang="en-US" altLang="zh-CN" sz="2000" dirty="0"/>
              <a:t>Delegation: many name severs handle lookups</a:t>
            </a:r>
            <a:endParaRPr lang="zh-CN" altLang="en-US" sz="2000" dirty="0"/>
          </a:p>
        </p:txBody>
      </p:sp>
    </p:spTree>
    <p:extLst>
      <p:ext uri="{BB962C8B-B14F-4D97-AF65-F5344CB8AC3E}">
        <p14:creationId xmlns:p14="http://schemas.microsoft.com/office/powerpoint/2010/main" val="4146807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Good Points on DNS Design</a:t>
            </a:r>
            <a:endParaRPr lang="zh-CN" altLang="en-US" dirty="0"/>
          </a:p>
        </p:txBody>
      </p:sp>
      <p:sp>
        <p:nvSpPr>
          <p:cNvPr id="3" name="内容占位符 2"/>
          <p:cNvSpPr>
            <a:spLocks noGrp="1"/>
          </p:cNvSpPr>
          <p:nvPr>
            <p:ph idx="1"/>
          </p:nvPr>
        </p:nvSpPr>
        <p:spPr/>
        <p:txBody>
          <a:bodyPr>
            <a:normAutofit/>
          </a:bodyPr>
          <a:lstStyle/>
          <a:p>
            <a:r>
              <a:rPr lang="en-US" altLang="zh-CN" sz="2400" b="1" dirty="0"/>
              <a:t>Scalable</a:t>
            </a:r>
            <a:r>
              <a:rPr lang="en-US" altLang="zh-CN" sz="2400" dirty="0"/>
              <a:t> in management</a:t>
            </a:r>
          </a:p>
          <a:p>
            <a:pPr lvl="1"/>
            <a:r>
              <a:rPr lang="en-US" altLang="zh-CN" sz="2000" dirty="0"/>
              <a:t>Each zone makes its own policy decision on binding</a:t>
            </a:r>
          </a:p>
          <a:p>
            <a:pPr lvl="1"/>
            <a:r>
              <a:rPr lang="en-US" altLang="zh-CN" sz="2000" dirty="0"/>
              <a:t>Hierarchy is great here</a:t>
            </a:r>
          </a:p>
          <a:p>
            <a:r>
              <a:rPr lang="en-US" altLang="zh-CN" sz="2400" b="1" dirty="0"/>
              <a:t>Fault tolerant</a:t>
            </a:r>
          </a:p>
          <a:p>
            <a:pPr lvl="1"/>
            <a:r>
              <a:rPr lang="en-US" altLang="zh-CN" sz="2000" dirty="0"/>
              <a:t>If one name server breaks, other will still work</a:t>
            </a:r>
          </a:p>
          <a:p>
            <a:pPr lvl="1"/>
            <a:r>
              <a:rPr lang="en-US" altLang="zh-CN" sz="2000" dirty="0"/>
              <a:t>Duplicated name server for a same zone</a:t>
            </a:r>
            <a:endParaRPr lang="zh-CN" altLang="en-US" sz="2000" dirty="0"/>
          </a:p>
        </p:txBody>
      </p:sp>
    </p:spTree>
    <p:extLst>
      <p:ext uri="{BB962C8B-B14F-4D97-AF65-F5344CB8AC3E}">
        <p14:creationId xmlns:p14="http://schemas.microsoft.com/office/powerpoint/2010/main" val="8326902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Bad Points on DNS Design</a:t>
            </a:r>
            <a:endParaRPr lang="zh-CN" altLang="en-US" b="1" dirty="0"/>
          </a:p>
        </p:txBody>
      </p:sp>
      <p:sp>
        <p:nvSpPr>
          <p:cNvPr id="3" name="内容占位符 2"/>
          <p:cNvSpPr>
            <a:spLocks noGrp="1"/>
          </p:cNvSpPr>
          <p:nvPr>
            <p:ph idx="1"/>
          </p:nvPr>
        </p:nvSpPr>
        <p:spPr/>
        <p:txBody>
          <a:bodyPr>
            <a:noAutofit/>
          </a:bodyPr>
          <a:lstStyle/>
          <a:p>
            <a:r>
              <a:rPr lang="en-US" altLang="zh-CN" sz="2400" dirty="0"/>
              <a:t>Policy</a:t>
            </a:r>
          </a:p>
          <a:p>
            <a:pPr lvl="1"/>
            <a:r>
              <a:rPr lang="en-US" altLang="zh-CN" sz="2000" dirty="0"/>
              <a:t>Who should control the root zone, .com zone, </a:t>
            </a:r>
            <a:r>
              <a:rPr lang="en-US" altLang="zh-CN" sz="2000" dirty="0" err="1"/>
              <a:t>etc</a:t>
            </a:r>
            <a:r>
              <a:rPr lang="en-US" altLang="zh-CN" sz="2000" dirty="0"/>
              <a:t>? Governments?</a:t>
            </a:r>
          </a:p>
          <a:p>
            <a:r>
              <a:rPr lang="en-US" altLang="zh-CN" sz="2400" dirty="0"/>
              <a:t>Significant load on root servers</a:t>
            </a:r>
          </a:p>
          <a:p>
            <a:pPr lvl="1"/>
            <a:r>
              <a:rPr lang="en-US" altLang="zh-CN" sz="2000" dirty="0"/>
              <a:t>Many DNS clients starts by talking to root server</a:t>
            </a:r>
          </a:p>
          <a:p>
            <a:pPr lvl="1"/>
            <a:r>
              <a:rPr lang="en-US" altLang="zh-CN" sz="2000" dirty="0"/>
              <a:t>Many queries for non-existent names, becomes a </a:t>
            </a:r>
            <a:r>
              <a:rPr lang="en-US" altLang="zh-CN" sz="2000" dirty="0" err="1"/>
              <a:t>DoS</a:t>
            </a:r>
            <a:r>
              <a:rPr lang="zh-CN" altLang="en-US" sz="2000" dirty="0"/>
              <a:t> </a:t>
            </a:r>
            <a:r>
              <a:rPr lang="en-US" altLang="zh-CN" sz="2000" dirty="0"/>
              <a:t>attack</a:t>
            </a:r>
          </a:p>
          <a:p>
            <a:r>
              <a:rPr lang="en-US" altLang="zh-CN" sz="2400" dirty="0"/>
              <a:t>Security</a:t>
            </a:r>
          </a:p>
          <a:p>
            <a:pPr lvl="1"/>
            <a:r>
              <a:rPr lang="en-US" altLang="zh-CN" sz="2000" dirty="0"/>
              <a:t>How does a client know if the response is correct?</a:t>
            </a:r>
          </a:p>
          <a:p>
            <a:pPr lvl="1"/>
            <a:r>
              <a:rPr lang="en-US" altLang="zh-CN" sz="2000" dirty="0"/>
              <a:t>How does VeriSign know "change </a:t>
            </a:r>
            <a:r>
              <a:rPr lang="en-US" altLang="zh-CN" sz="2000" dirty="0" err="1"/>
              <a:t>Amazon.com</a:t>
            </a:r>
            <a:r>
              <a:rPr lang="en-US" altLang="zh-CN" sz="2000" dirty="0"/>
              <a:t> IP" is legal?</a:t>
            </a:r>
            <a:endParaRPr lang="zh-CN" altLang="en-US" sz="2000" dirty="0"/>
          </a:p>
        </p:txBody>
      </p:sp>
    </p:spTree>
    <p:extLst>
      <p:ext uri="{BB962C8B-B14F-4D97-AF65-F5344CB8AC3E}">
        <p14:creationId xmlns:p14="http://schemas.microsoft.com/office/powerpoint/2010/main" val="13836895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Naming Schemes</a:t>
            </a:r>
            <a:endParaRPr lang="zh-CN" altLang="en-US" dirty="0"/>
          </a:p>
        </p:txBody>
      </p:sp>
      <p:sp>
        <p:nvSpPr>
          <p:cNvPr id="3" name="内容占位符 2"/>
          <p:cNvSpPr>
            <a:spLocks noGrp="1"/>
          </p:cNvSpPr>
          <p:nvPr>
            <p:ph idx="1"/>
          </p:nvPr>
        </p:nvSpPr>
        <p:spPr/>
        <p:txBody>
          <a:bodyPr/>
          <a:lstStyle/>
          <a:p>
            <a:r>
              <a:rPr lang="en-US" altLang="zh-CN" dirty="0"/>
              <a:t>A naming schemes contains three parts:</a:t>
            </a:r>
          </a:p>
          <a:p>
            <a:pPr lvl="1"/>
            <a:r>
              <a:rPr lang="en-US" altLang="zh-CN" dirty="0"/>
              <a:t>1. Set of all possible </a:t>
            </a:r>
            <a:r>
              <a:rPr lang="en-US" altLang="zh-CN" b="1" dirty="0">
                <a:solidFill>
                  <a:srgbClr val="0096FF"/>
                </a:solidFill>
              </a:rPr>
              <a:t>names</a:t>
            </a:r>
            <a:r>
              <a:rPr lang="en-US" altLang="zh-CN" b="1" dirty="0">
                <a:solidFill>
                  <a:srgbClr val="C00000"/>
                </a:solidFill>
              </a:rPr>
              <a:t> </a:t>
            </a:r>
          </a:p>
          <a:p>
            <a:pPr lvl="2"/>
            <a:r>
              <a:rPr lang="en-US" altLang="zh-CN" dirty="0"/>
              <a:t>You cannot use ‘for’ as a variable in C</a:t>
            </a:r>
          </a:p>
          <a:p>
            <a:pPr lvl="1"/>
            <a:r>
              <a:rPr lang="en-US" altLang="zh-CN" dirty="0"/>
              <a:t>2. Set of all possible </a:t>
            </a:r>
            <a:r>
              <a:rPr lang="en-US" altLang="zh-CN" b="1" dirty="0">
                <a:solidFill>
                  <a:srgbClr val="0096FF"/>
                </a:solidFill>
              </a:rPr>
              <a:t>values</a:t>
            </a:r>
            <a:r>
              <a:rPr lang="en-US" altLang="zh-CN" b="1" dirty="0">
                <a:solidFill>
                  <a:srgbClr val="C00000"/>
                </a:solidFill>
              </a:rPr>
              <a:t> </a:t>
            </a:r>
          </a:p>
          <a:p>
            <a:pPr lvl="1"/>
            <a:r>
              <a:rPr lang="en-US" altLang="zh-CN" dirty="0"/>
              <a:t>3. </a:t>
            </a:r>
            <a:r>
              <a:rPr lang="en-US" altLang="zh-CN" b="1" dirty="0">
                <a:solidFill>
                  <a:srgbClr val="0096FF"/>
                </a:solidFill>
              </a:rPr>
              <a:t>Look-up algorithm </a:t>
            </a:r>
            <a:r>
              <a:rPr lang="en-US" altLang="zh-CN" dirty="0"/>
              <a:t>to translate a name into a value </a:t>
            </a:r>
          </a:p>
          <a:p>
            <a:pPr lvl="2"/>
            <a:r>
              <a:rPr lang="en-US" altLang="zh-CN" dirty="0"/>
              <a:t>or a set of values, or “none”</a:t>
            </a:r>
            <a:endParaRPr lang="zh-CN" altLang="en-US" dirty="0"/>
          </a:p>
        </p:txBody>
      </p:sp>
    </p:spTree>
    <p:extLst>
      <p:ext uri="{BB962C8B-B14F-4D97-AF65-F5344CB8AC3E}">
        <p14:creationId xmlns:p14="http://schemas.microsoft.com/office/powerpoint/2010/main" val="5811411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zh-CN" dirty="0"/>
              <a:t>Naming Model</a:t>
            </a:r>
          </a:p>
        </p:txBody>
      </p:sp>
      <p:sp>
        <p:nvSpPr>
          <p:cNvPr id="2" name="内容占位符 1">
            <a:extLst>
              <a:ext uri="{FF2B5EF4-FFF2-40B4-BE49-F238E27FC236}">
                <a16:creationId xmlns:a16="http://schemas.microsoft.com/office/drawing/2014/main" id="{A6BD2D15-2059-2345-9839-8AFE496231BA}"/>
              </a:ext>
            </a:extLst>
          </p:cNvPr>
          <p:cNvSpPr>
            <a:spLocks noGrp="1"/>
          </p:cNvSpPr>
          <p:nvPr>
            <p:ph idx="1"/>
          </p:nvPr>
        </p:nvSpPr>
        <p:spPr/>
        <p:txBody>
          <a:bodyPr/>
          <a:lstStyle/>
          <a:p>
            <a:endParaRPr lang="zh-CN" altLang="en-US"/>
          </a:p>
        </p:txBody>
      </p:sp>
      <p:sp>
        <p:nvSpPr>
          <p:cNvPr id="8195"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FC96CEC8-2285-0B4C-BD25-5E547E436099}" type="slidenum">
              <a:rPr kumimoji="0" lang="zh-CN" altLang="en-US" sz="1400" b="0" i="0" u="none" strike="noStrike" kern="1200" cap="none" spc="0" normalizeH="0" baseline="0" noProof="0">
                <a:ln>
                  <a:noFill/>
                </a:ln>
                <a:solidFill>
                  <a:prstClr val="black"/>
                </a:solidFill>
                <a:effectLst/>
                <a:uLnTx/>
                <a:uFillTx/>
                <a:latin typeface="Times New Roman" charset="0"/>
                <a:ea typeface="宋体" charset="0"/>
              </a:rPr>
              <a:pPr marL="0" marR="0" lvl="0" indent="0" algn="r" defTabSz="914400" rtl="0" eaLnBrk="0" fontAlgn="auto" latinLnBrk="0" hangingPunct="0">
                <a:lnSpc>
                  <a:spcPct val="100000"/>
                </a:lnSpc>
                <a:spcBef>
                  <a:spcPts val="0"/>
                </a:spcBef>
                <a:spcAft>
                  <a:spcPts val="0"/>
                </a:spcAft>
                <a:buClrTx/>
                <a:buSzTx/>
                <a:buFontTx/>
                <a:buNone/>
                <a:tabLst/>
                <a:defRPr/>
              </a:pPr>
              <a:t>68</a:t>
            </a:fld>
            <a:endParaRPr kumimoji="0" lang="en-US" altLang="zh-CN" sz="1400" b="0" i="0" u="none" strike="noStrike" kern="1200" cap="none" spc="0" normalizeH="0" baseline="0" noProof="0">
              <a:ln>
                <a:noFill/>
              </a:ln>
              <a:solidFill>
                <a:prstClr val="black"/>
              </a:solidFill>
              <a:effectLst/>
              <a:uLnTx/>
              <a:uFillTx/>
              <a:latin typeface="Times New Roman" charset="0"/>
              <a:ea typeface="宋体" charset="0"/>
            </a:endParaRPr>
          </a:p>
        </p:txBody>
      </p:sp>
      <p:pic>
        <p:nvPicPr>
          <p:cNvPr id="819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2744" y="1705372"/>
            <a:ext cx="8129588" cy="3015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3030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CD12D298-2228-F049-9009-A49851CBC90A}"/>
              </a:ext>
            </a:extLst>
          </p:cNvPr>
          <p:cNvSpPr>
            <a:spLocks noGrp="1"/>
          </p:cNvSpPr>
          <p:nvPr>
            <p:ph type="title"/>
          </p:nvPr>
        </p:nvSpPr>
        <p:spPr/>
        <p:txBody>
          <a:bodyPr/>
          <a:lstStyle/>
          <a:p>
            <a:pPr eaLnBrk="1" hangingPunct="1"/>
            <a:r>
              <a:rPr lang="en-US" altLang="zh-CN" dirty="0"/>
              <a:t>P2P (Peer-to-peer):</a:t>
            </a:r>
            <a:r>
              <a:rPr lang="zh-CN" altLang="en-US" dirty="0"/>
              <a:t> </a:t>
            </a:r>
            <a:r>
              <a:rPr lang="en-US" altLang="zh-CN" dirty="0"/>
              <a:t>No central servers!</a:t>
            </a:r>
          </a:p>
        </p:txBody>
      </p:sp>
      <p:sp>
        <p:nvSpPr>
          <p:cNvPr id="61442" name="Content Placeholder 2">
            <a:extLst>
              <a:ext uri="{FF2B5EF4-FFF2-40B4-BE49-F238E27FC236}">
                <a16:creationId xmlns:a16="http://schemas.microsoft.com/office/drawing/2014/main" id="{E96C816B-9423-4F4F-8D82-B47667A43D6A}"/>
              </a:ext>
            </a:extLst>
          </p:cNvPr>
          <p:cNvSpPr>
            <a:spLocks noGrp="1"/>
          </p:cNvSpPr>
          <p:nvPr>
            <p:ph idx="1"/>
          </p:nvPr>
        </p:nvSpPr>
        <p:spPr/>
        <p:txBody>
          <a:bodyPr>
            <a:normAutofit fontScale="92500" lnSpcReduction="10000"/>
          </a:bodyPr>
          <a:lstStyle/>
          <a:p>
            <a:pPr eaLnBrk="1" hangingPunct="1">
              <a:lnSpc>
                <a:spcPct val="120000"/>
              </a:lnSpc>
            </a:pPr>
            <a:r>
              <a:rPr lang="en-US" altLang="zh-CN"/>
              <a:t>How to track nodes and objects in the system?</a:t>
            </a:r>
          </a:p>
          <a:p>
            <a:pPr eaLnBrk="1" hangingPunct="1">
              <a:lnSpc>
                <a:spcPct val="120000"/>
              </a:lnSpc>
            </a:pPr>
            <a:r>
              <a:rPr lang="en-US" altLang="zh-CN"/>
              <a:t>How do you find other nodes in the system?</a:t>
            </a:r>
          </a:p>
          <a:p>
            <a:pPr eaLnBrk="1" hangingPunct="1">
              <a:lnSpc>
                <a:spcPct val="120000"/>
              </a:lnSpc>
            </a:pPr>
            <a:r>
              <a:rPr lang="en-US" altLang="zh-CN"/>
              <a:t>How should data be split up between nodes?</a:t>
            </a:r>
          </a:p>
          <a:p>
            <a:pPr eaLnBrk="1" hangingPunct="1">
              <a:lnSpc>
                <a:spcPct val="120000"/>
              </a:lnSpc>
            </a:pPr>
            <a:r>
              <a:rPr lang="en-US" altLang="zh-CN"/>
              <a:t>How to prevent data from being lost? </a:t>
            </a:r>
          </a:p>
          <a:p>
            <a:pPr lvl="1" eaLnBrk="1" hangingPunct="1">
              <a:lnSpc>
                <a:spcPct val="120000"/>
              </a:lnSpc>
            </a:pPr>
            <a:r>
              <a:rPr lang="en-US" altLang="zh-CN"/>
              <a:t>How to keep it available?</a:t>
            </a:r>
          </a:p>
          <a:p>
            <a:pPr eaLnBrk="1" hangingPunct="1">
              <a:lnSpc>
                <a:spcPct val="120000"/>
              </a:lnSpc>
            </a:pPr>
            <a:r>
              <a:rPr lang="en-US" altLang="zh-CN"/>
              <a:t>How to provide consistency?</a:t>
            </a:r>
          </a:p>
          <a:p>
            <a:pPr eaLnBrk="1" hangingPunct="1">
              <a:lnSpc>
                <a:spcPct val="120000"/>
              </a:lnSpc>
            </a:pPr>
            <a:r>
              <a:rPr lang="en-US" altLang="zh-CN"/>
              <a:t>How to provide security? anonymity?</a:t>
            </a:r>
          </a:p>
          <a:p>
            <a:pPr eaLnBrk="1" hangingPunct="1">
              <a:lnSpc>
                <a:spcPct val="120000"/>
              </a:lnSpc>
            </a:pPr>
            <a:endParaRPr lang="en-US" altLang="zh-CN"/>
          </a:p>
        </p:txBody>
      </p:sp>
      <p:sp>
        <p:nvSpPr>
          <p:cNvPr id="61443" name="Slide Number Placeholder 3">
            <a:extLst>
              <a:ext uri="{FF2B5EF4-FFF2-40B4-BE49-F238E27FC236}">
                <a16:creationId xmlns:a16="http://schemas.microsoft.com/office/drawing/2014/main" id="{2FC2999D-94FC-B34E-9CB2-75182C85AFE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FD83677F-BD01-3B4A-8227-9B124747F16B}" type="slidenum">
              <a:rPr lang="zh-CN" altLang="en-US" sz="900">
                <a:solidFill>
                  <a:srgbClr val="898989"/>
                </a:solidFill>
              </a:rPr>
              <a:pPr/>
              <a:t>69</a:t>
            </a:fld>
            <a:endParaRPr lang="zh-CN" altLang="en-US" sz="900">
              <a:solidFill>
                <a:srgbClr val="898989"/>
              </a:solidFill>
            </a:endParaRPr>
          </a:p>
        </p:txBody>
      </p:sp>
    </p:spTree>
    <p:extLst>
      <p:ext uri="{BB962C8B-B14F-4D97-AF65-F5344CB8AC3E}">
        <p14:creationId xmlns:p14="http://schemas.microsoft.com/office/powerpoint/2010/main" val="17017214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851367A7-7D3D-8C49-A014-3829AEA48954}"/>
              </a:ext>
            </a:extLst>
          </p:cNvPr>
          <p:cNvSpPr>
            <a:spLocks noGrp="1"/>
          </p:cNvSpPr>
          <p:nvPr>
            <p:ph type="title"/>
          </p:nvPr>
        </p:nvSpPr>
        <p:spPr/>
        <p:txBody>
          <a:bodyPr/>
          <a:lstStyle/>
          <a:p>
            <a:pPr eaLnBrk="1" hangingPunct="1"/>
            <a:r>
              <a:rPr lang="en-US" altLang="zh-CN"/>
              <a:t>BitTorrent</a:t>
            </a:r>
          </a:p>
        </p:txBody>
      </p:sp>
      <p:sp>
        <p:nvSpPr>
          <p:cNvPr id="62466" name="Content Placeholder 2">
            <a:extLst>
              <a:ext uri="{FF2B5EF4-FFF2-40B4-BE49-F238E27FC236}">
                <a16:creationId xmlns:a16="http://schemas.microsoft.com/office/drawing/2014/main" id="{ED705A0E-3E63-A240-9BC6-309FF9F19F3D}"/>
              </a:ext>
            </a:extLst>
          </p:cNvPr>
          <p:cNvSpPr>
            <a:spLocks noGrp="1"/>
          </p:cNvSpPr>
          <p:nvPr>
            <p:ph idx="1"/>
          </p:nvPr>
        </p:nvSpPr>
        <p:spPr>
          <a:xfrm>
            <a:off x="457200" y="1333501"/>
            <a:ext cx="8363272" cy="3771636"/>
          </a:xfrm>
        </p:spPr>
        <p:txBody>
          <a:bodyPr>
            <a:noAutofit/>
          </a:bodyPr>
          <a:lstStyle/>
          <a:p>
            <a:pPr eaLnBrk="1" hangingPunct="1"/>
            <a:r>
              <a:rPr lang="en-US" altLang="zh-CN" sz="2400" dirty="0"/>
              <a:t>Usage Model: Cooperative</a:t>
            </a:r>
          </a:p>
          <a:p>
            <a:pPr lvl="1" eaLnBrk="1" hangingPunct="1"/>
            <a:r>
              <a:rPr lang="en-US" altLang="zh-CN" sz="2000" dirty="0"/>
              <a:t>User downloads file from someone using simple user interface</a:t>
            </a:r>
          </a:p>
          <a:p>
            <a:pPr lvl="1" eaLnBrk="1" hangingPunct="1"/>
            <a:r>
              <a:rPr lang="en-US" altLang="zh-CN" sz="2000" dirty="0"/>
              <a:t>While downloading, </a:t>
            </a:r>
            <a:r>
              <a:rPr lang="en-US" altLang="zh-CN" sz="2000" dirty="0" err="1"/>
              <a:t>BitTorrent</a:t>
            </a:r>
            <a:r>
              <a:rPr lang="en-US" altLang="zh-CN" sz="2000" dirty="0"/>
              <a:t> serves file also to others</a:t>
            </a:r>
          </a:p>
          <a:p>
            <a:pPr lvl="1" eaLnBrk="1" hangingPunct="1"/>
            <a:r>
              <a:rPr lang="en-US" altLang="zh-CN" sz="2000" dirty="0" err="1"/>
              <a:t>BitTorrent</a:t>
            </a:r>
            <a:r>
              <a:rPr lang="en-US" altLang="zh-CN" sz="2000" dirty="0"/>
              <a:t> keeps running for a little while after download completes</a:t>
            </a:r>
            <a:endParaRPr lang="en-US" altLang="zh-CN" dirty="0"/>
          </a:p>
          <a:p>
            <a:pPr eaLnBrk="1" hangingPunct="1"/>
            <a:r>
              <a:rPr lang="en-US" altLang="zh-CN" sz="2400" dirty="0"/>
              <a:t>3 Roles</a:t>
            </a:r>
          </a:p>
          <a:p>
            <a:pPr lvl="1" eaLnBrk="1" hangingPunct="1"/>
            <a:r>
              <a:rPr lang="en-US" altLang="zh-CN" sz="2000" i="1" dirty="0"/>
              <a:t>Tracker</a:t>
            </a:r>
            <a:r>
              <a:rPr lang="en-US" altLang="zh-CN" sz="2000" dirty="0"/>
              <a:t>: What peer serves which parts of a file</a:t>
            </a:r>
          </a:p>
          <a:p>
            <a:pPr lvl="1" eaLnBrk="1" hangingPunct="1"/>
            <a:r>
              <a:rPr lang="en-US" altLang="zh-CN" sz="2000" i="1" dirty="0"/>
              <a:t>Seeder</a:t>
            </a:r>
            <a:r>
              <a:rPr lang="en-US" altLang="zh-CN" sz="2000" dirty="0"/>
              <a:t>: Own the whole file</a:t>
            </a:r>
          </a:p>
          <a:p>
            <a:pPr lvl="1" eaLnBrk="1" hangingPunct="1"/>
            <a:r>
              <a:rPr lang="en-US" altLang="zh-CN" sz="2000" i="1" dirty="0"/>
              <a:t>Peer</a:t>
            </a:r>
            <a:r>
              <a:rPr lang="en-US" altLang="zh-CN" sz="2000" dirty="0"/>
              <a:t>: Turn a seeder once has 100% of a file</a:t>
            </a:r>
          </a:p>
        </p:txBody>
      </p:sp>
      <p:sp>
        <p:nvSpPr>
          <p:cNvPr id="62467" name="Slide Number Placeholder 3">
            <a:extLst>
              <a:ext uri="{FF2B5EF4-FFF2-40B4-BE49-F238E27FC236}">
                <a16:creationId xmlns:a16="http://schemas.microsoft.com/office/drawing/2014/main" id="{1036D329-E847-164E-9AB0-6938DD74BD9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167144FF-3FEE-6A40-8081-D4E05A86C923}" type="slidenum">
              <a:rPr lang="zh-CN" altLang="en-US" sz="900">
                <a:solidFill>
                  <a:srgbClr val="898989"/>
                </a:solidFill>
              </a:rPr>
              <a:pPr/>
              <a:t>70</a:t>
            </a:fld>
            <a:endParaRPr lang="zh-CN" altLang="en-US" sz="900">
              <a:solidFill>
                <a:srgbClr val="898989"/>
              </a:solidFill>
            </a:endParaRPr>
          </a:p>
        </p:txBody>
      </p:sp>
    </p:spTree>
    <p:extLst>
      <p:ext uri="{BB962C8B-B14F-4D97-AF65-F5344CB8AC3E}">
        <p14:creationId xmlns:p14="http://schemas.microsoft.com/office/powerpoint/2010/main" val="2765445527"/>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D67C0D2F-511D-3948-8831-F0BE03B6C810}"/>
              </a:ext>
            </a:extLst>
          </p:cNvPr>
          <p:cNvSpPr>
            <a:spLocks noGrp="1"/>
          </p:cNvSpPr>
          <p:nvPr>
            <p:ph type="title"/>
          </p:nvPr>
        </p:nvSpPr>
        <p:spPr/>
        <p:txBody>
          <a:bodyPr/>
          <a:lstStyle/>
          <a:p>
            <a:pPr eaLnBrk="1" hangingPunct="1"/>
            <a:r>
              <a:rPr lang="en-US" altLang="zh-CN"/>
              <a:t>A DHT in Operation: get()</a:t>
            </a:r>
          </a:p>
        </p:txBody>
      </p:sp>
      <p:sp>
        <p:nvSpPr>
          <p:cNvPr id="72706" name="Slide Number Placeholder 3">
            <a:extLst>
              <a:ext uri="{FF2B5EF4-FFF2-40B4-BE49-F238E27FC236}">
                <a16:creationId xmlns:a16="http://schemas.microsoft.com/office/drawing/2014/main" id="{98352736-3F6B-4B45-9E84-F2474837BED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E0BBFE1F-8090-314C-9115-065C161FA0BB}" type="slidenum">
              <a:rPr lang="zh-CN" altLang="en-US" sz="900">
                <a:solidFill>
                  <a:srgbClr val="898989"/>
                </a:solidFill>
              </a:rPr>
              <a:pPr/>
              <a:t>71</a:t>
            </a:fld>
            <a:endParaRPr lang="zh-CN" altLang="en-US" sz="900">
              <a:solidFill>
                <a:srgbClr val="898989"/>
              </a:solidFill>
            </a:endParaRPr>
          </a:p>
        </p:txBody>
      </p:sp>
      <p:pic>
        <p:nvPicPr>
          <p:cNvPr id="72707" name="Picture 4">
            <a:extLst>
              <a:ext uri="{FF2B5EF4-FFF2-40B4-BE49-F238E27FC236}">
                <a16:creationId xmlns:a16="http://schemas.microsoft.com/office/drawing/2014/main" id="{DA797117-EAEB-234B-8614-3B930549D9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354" y="1346597"/>
            <a:ext cx="8065294" cy="359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391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15D5A06D-3E19-D64C-A5EC-DF1C7CF894C9}"/>
              </a:ext>
            </a:extLst>
          </p:cNvPr>
          <p:cNvSpPr>
            <a:spLocks noGrp="1"/>
          </p:cNvSpPr>
          <p:nvPr>
            <p:ph type="title"/>
          </p:nvPr>
        </p:nvSpPr>
        <p:spPr/>
        <p:txBody>
          <a:bodyPr/>
          <a:lstStyle/>
          <a:p>
            <a:pPr eaLnBrk="1" hangingPunct="1"/>
            <a:r>
              <a:rPr lang="en-US" altLang="zh-CN" dirty="0"/>
              <a:t>Consistent Hashing</a:t>
            </a:r>
          </a:p>
        </p:txBody>
      </p:sp>
      <p:sp>
        <p:nvSpPr>
          <p:cNvPr id="75778" name="Slide Number Placeholder 3">
            <a:extLst>
              <a:ext uri="{FF2B5EF4-FFF2-40B4-BE49-F238E27FC236}">
                <a16:creationId xmlns:a16="http://schemas.microsoft.com/office/drawing/2014/main" id="{FCD7A654-0FEF-A945-AAD5-68D9072ACF0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C82C75E5-E60A-8545-A204-A6DEA6878AED}" type="slidenum">
              <a:rPr lang="zh-CN" altLang="en-US" sz="900">
                <a:solidFill>
                  <a:srgbClr val="898989"/>
                </a:solidFill>
              </a:rPr>
              <a:pPr/>
              <a:t>72</a:t>
            </a:fld>
            <a:endParaRPr lang="zh-CN" altLang="en-US" sz="900">
              <a:solidFill>
                <a:srgbClr val="898989"/>
              </a:solidFill>
            </a:endParaRPr>
          </a:p>
        </p:txBody>
      </p:sp>
      <p:pic>
        <p:nvPicPr>
          <p:cNvPr id="75779" name="Picture 4">
            <a:extLst>
              <a:ext uri="{FF2B5EF4-FFF2-40B4-BE49-F238E27FC236}">
                <a16:creationId xmlns:a16="http://schemas.microsoft.com/office/drawing/2014/main" id="{B38CAE28-D9ED-9345-AC05-18A2990A42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485" y="1291828"/>
            <a:ext cx="7452122"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1172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90A989F5-9C12-CF4C-8A86-47B8AA297633}"/>
              </a:ext>
            </a:extLst>
          </p:cNvPr>
          <p:cNvSpPr>
            <a:spLocks noGrp="1"/>
          </p:cNvSpPr>
          <p:nvPr>
            <p:ph type="title"/>
          </p:nvPr>
        </p:nvSpPr>
        <p:spPr/>
        <p:txBody>
          <a:bodyPr/>
          <a:lstStyle/>
          <a:p>
            <a:pPr eaLnBrk="1" hangingPunct="1"/>
            <a:r>
              <a:rPr lang="en-US" altLang="zh-CN" dirty="0"/>
              <a:t>Basic Lookup</a:t>
            </a:r>
          </a:p>
        </p:txBody>
      </p:sp>
      <p:sp>
        <p:nvSpPr>
          <p:cNvPr id="76802" name="Slide Number Placeholder 3">
            <a:extLst>
              <a:ext uri="{FF2B5EF4-FFF2-40B4-BE49-F238E27FC236}">
                <a16:creationId xmlns:a16="http://schemas.microsoft.com/office/drawing/2014/main" id="{B8325EF8-B66C-D744-92F8-5E41290609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ED1B4A56-0871-564F-896D-45A98E5B3318}" type="slidenum">
              <a:rPr lang="zh-CN" altLang="en-US" sz="900">
                <a:solidFill>
                  <a:srgbClr val="898989"/>
                </a:solidFill>
              </a:rPr>
              <a:pPr/>
              <a:t>73</a:t>
            </a:fld>
            <a:endParaRPr lang="zh-CN" altLang="en-US" sz="900">
              <a:solidFill>
                <a:srgbClr val="898989"/>
              </a:solidFill>
            </a:endParaRPr>
          </a:p>
        </p:txBody>
      </p:sp>
      <p:pic>
        <p:nvPicPr>
          <p:cNvPr id="76803" name="Picture 4">
            <a:extLst>
              <a:ext uri="{FF2B5EF4-FFF2-40B4-BE49-F238E27FC236}">
                <a16:creationId xmlns:a16="http://schemas.microsoft.com/office/drawing/2014/main" id="{07F9A2A4-28F3-5048-9C62-FA05E8129F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98985"/>
            <a:ext cx="7596188" cy="348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8594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748EFB7C-1D56-9B47-8286-1902ED06C1B7}"/>
              </a:ext>
            </a:extLst>
          </p:cNvPr>
          <p:cNvSpPr>
            <a:spLocks noGrp="1"/>
          </p:cNvSpPr>
          <p:nvPr>
            <p:ph type="title"/>
          </p:nvPr>
        </p:nvSpPr>
        <p:spPr/>
        <p:txBody>
          <a:bodyPr/>
          <a:lstStyle/>
          <a:p>
            <a:pPr eaLnBrk="1" hangingPunct="1"/>
            <a:r>
              <a:rPr lang="en-US" altLang="en-US" dirty="0">
                <a:ea typeface="宋体" panose="02010600030101010101" pitchFamily="2" charset="-122"/>
              </a:rPr>
              <a:t>"</a:t>
            </a:r>
            <a:r>
              <a:rPr lang="en-US" altLang="zh-CN" dirty="0"/>
              <a:t>Finger Table</a:t>
            </a:r>
            <a:r>
              <a:rPr lang="en-US" altLang="en-US" dirty="0">
                <a:ea typeface="宋体" panose="02010600030101010101" pitchFamily="2" charset="-122"/>
              </a:rPr>
              <a:t>"</a:t>
            </a:r>
            <a:r>
              <a:rPr lang="en-US" altLang="zh-CN" dirty="0"/>
              <a:t> allows log(N) lookups</a:t>
            </a:r>
          </a:p>
        </p:txBody>
      </p:sp>
      <p:sp>
        <p:nvSpPr>
          <p:cNvPr id="78850" name="Slide Number Placeholder 3">
            <a:extLst>
              <a:ext uri="{FF2B5EF4-FFF2-40B4-BE49-F238E27FC236}">
                <a16:creationId xmlns:a16="http://schemas.microsoft.com/office/drawing/2014/main" id="{B3CA3797-3B4E-294D-9F10-A783BD1A9EB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56C80560-FAE5-4C44-8F7C-C6FE31A84EE5}" type="slidenum">
              <a:rPr lang="zh-CN" altLang="en-US" sz="900">
                <a:solidFill>
                  <a:srgbClr val="898989"/>
                </a:solidFill>
              </a:rPr>
              <a:pPr/>
              <a:t>74</a:t>
            </a:fld>
            <a:endParaRPr lang="zh-CN" altLang="en-US" sz="900">
              <a:solidFill>
                <a:srgbClr val="898989"/>
              </a:solidFill>
            </a:endParaRPr>
          </a:p>
        </p:txBody>
      </p:sp>
      <p:pic>
        <p:nvPicPr>
          <p:cNvPr id="78851" name="Picture 4">
            <a:extLst>
              <a:ext uri="{FF2B5EF4-FFF2-40B4-BE49-F238E27FC236}">
                <a16:creationId xmlns:a16="http://schemas.microsoft.com/office/drawing/2014/main" id="{6589FA46-677E-D648-9A51-029878A9C4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944" y="1453754"/>
            <a:ext cx="5283994"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9686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93CF97E7-0520-704E-B3A8-A50CEB1DFA46}"/>
              </a:ext>
            </a:extLst>
          </p:cNvPr>
          <p:cNvSpPr>
            <a:spLocks noGrp="1"/>
          </p:cNvSpPr>
          <p:nvPr>
            <p:ph type="title"/>
          </p:nvPr>
        </p:nvSpPr>
        <p:spPr>
          <a:xfrm>
            <a:off x="467544" y="193204"/>
            <a:ext cx="7886700" cy="994172"/>
          </a:xfrm>
        </p:spPr>
        <p:txBody>
          <a:bodyPr/>
          <a:lstStyle/>
          <a:p>
            <a:pPr eaLnBrk="1" hangingPunct="1"/>
            <a:r>
              <a:rPr lang="en-US" altLang="zh-CN" dirty="0"/>
              <a:t>Finger </a:t>
            </a:r>
            <a:r>
              <a:rPr lang="en-US" altLang="zh-CN" dirty="0" err="1"/>
              <a:t>i</a:t>
            </a:r>
            <a:r>
              <a:rPr lang="en-US" altLang="zh-CN" dirty="0"/>
              <a:t> points to successor of n+2</a:t>
            </a:r>
            <a:r>
              <a:rPr lang="en-US" altLang="zh-CN" baseline="30000" dirty="0"/>
              <a:t>i</a:t>
            </a:r>
          </a:p>
        </p:txBody>
      </p:sp>
      <p:sp>
        <p:nvSpPr>
          <p:cNvPr id="79874" name="Slide Number Placeholder 3">
            <a:extLst>
              <a:ext uri="{FF2B5EF4-FFF2-40B4-BE49-F238E27FC236}">
                <a16:creationId xmlns:a16="http://schemas.microsoft.com/office/drawing/2014/main" id="{D55C3A16-34CF-7E4E-B107-4581DB5D0F0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FE2F1625-73D4-4149-BAC2-F504EF3E21E0}" type="slidenum">
              <a:rPr lang="zh-CN" altLang="en-US" sz="900">
                <a:solidFill>
                  <a:srgbClr val="898989"/>
                </a:solidFill>
              </a:rPr>
              <a:pPr/>
              <a:t>75</a:t>
            </a:fld>
            <a:endParaRPr lang="zh-CN" altLang="en-US" sz="900">
              <a:solidFill>
                <a:srgbClr val="898989"/>
              </a:solidFill>
            </a:endParaRPr>
          </a:p>
        </p:txBody>
      </p:sp>
      <p:pic>
        <p:nvPicPr>
          <p:cNvPr id="79875" name="Picture 4">
            <a:extLst>
              <a:ext uri="{FF2B5EF4-FFF2-40B4-BE49-F238E27FC236}">
                <a16:creationId xmlns:a16="http://schemas.microsoft.com/office/drawing/2014/main" id="{D0421D1A-8C89-7F46-A831-6CB2EEC085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075135"/>
            <a:ext cx="6317456" cy="398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9169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5BABCBF7-5569-D048-9C91-62263D562FE0}"/>
              </a:ext>
            </a:extLst>
          </p:cNvPr>
          <p:cNvSpPr>
            <a:spLocks noGrp="1"/>
          </p:cNvSpPr>
          <p:nvPr>
            <p:ph type="title"/>
          </p:nvPr>
        </p:nvSpPr>
        <p:spPr/>
        <p:txBody>
          <a:bodyPr/>
          <a:lstStyle/>
          <a:p>
            <a:pPr eaLnBrk="1" hangingPunct="1"/>
            <a:r>
              <a:rPr lang="en-US" altLang="zh-CN"/>
              <a:t>Join (4)</a:t>
            </a:r>
          </a:p>
        </p:txBody>
      </p:sp>
      <p:sp>
        <p:nvSpPr>
          <p:cNvPr id="86018" name="Slide Number Placeholder 3">
            <a:extLst>
              <a:ext uri="{FF2B5EF4-FFF2-40B4-BE49-F238E27FC236}">
                <a16:creationId xmlns:a16="http://schemas.microsoft.com/office/drawing/2014/main" id="{16EAECB3-6B91-454B-81B4-3FB3D8FDE1D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93308D6C-D3ED-9845-A83C-7B3DE4769098}" type="slidenum">
              <a:rPr lang="zh-CN" altLang="en-US" sz="900">
                <a:solidFill>
                  <a:srgbClr val="898989"/>
                </a:solidFill>
              </a:rPr>
              <a:pPr/>
              <a:t>76</a:t>
            </a:fld>
            <a:endParaRPr lang="zh-CN" altLang="en-US" sz="900">
              <a:solidFill>
                <a:srgbClr val="898989"/>
              </a:solidFill>
            </a:endParaRPr>
          </a:p>
        </p:txBody>
      </p:sp>
      <p:sp>
        <p:nvSpPr>
          <p:cNvPr id="5" name="Oval 4">
            <a:extLst>
              <a:ext uri="{FF2B5EF4-FFF2-40B4-BE49-F238E27FC236}">
                <a16:creationId xmlns:a16="http://schemas.microsoft.com/office/drawing/2014/main" id="{C982494A-CAC2-D848-905E-1091116FE450}"/>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7A7D059F-B0E0-F647-B388-F0133A241AE0}"/>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6021" name="TextBox 6">
            <a:extLst>
              <a:ext uri="{FF2B5EF4-FFF2-40B4-BE49-F238E27FC236}">
                <a16:creationId xmlns:a16="http://schemas.microsoft.com/office/drawing/2014/main" id="{F243BAD2-82E2-2547-A676-0171180DF5FF}"/>
              </a:ext>
            </a:extLst>
          </p:cNvPr>
          <p:cNvSpPr txBox="1">
            <a:spLocks noChangeArrowheads="1"/>
          </p:cNvSpPr>
          <p:nvPr/>
        </p:nvSpPr>
        <p:spPr bwMode="auto">
          <a:xfrm>
            <a:off x="2268141" y="2695575"/>
            <a:ext cx="23752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dirty="0"/>
              <a:t>4. Set N25</a:t>
            </a:r>
            <a:r>
              <a:rPr lang="en-US" altLang="en-US" sz="1800" dirty="0"/>
              <a:t>'</a:t>
            </a:r>
            <a:r>
              <a:rPr lang="en-US" altLang="zh-CN" sz="1800" dirty="0"/>
              <a:t>s successor pointer</a:t>
            </a:r>
          </a:p>
        </p:txBody>
      </p:sp>
      <p:sp>
        <p:nvSpPr>
          <p:cNvPr id="8" name="Rectangle 7">
            <a:extLst>
              <a:ext uri="{FF2B5EF4-FFF2-40B4-BE49-F238E27FC236}">
                <a16:creationId xmlns:a16="http://schemas.microsoft.com/office/drawing/2014/main" id="{84BAEAD0-E087-E74F-9A04-64B4C68736AA}"/>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1CBC2381-A80B-4C47-A47B-32CACA5046C1}"/>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6F042465-D8E7-8C48-9830-BA4017DFCF66}"/>
              </a:ext>
            </a:extLst>
          </p:cNvPr>
          <p:cNvCxnSpPr>
            <a:stCxn id="8" idx="2"/>
          </p:cNvCxnSpPr>
          <p:nvPr/>
        </p:nvCxnSpPr>
        <p:spPr>
          <a:xfrm>
            <a:off x="5687616" y="2316957"/>
            <a:ext cx="1188244" cy="5405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0EE6764-7973-244A-992A-7313BB0DC52A}"/>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F8A64E64-BB83-7A4F-997C-78FF6FB1C046}"/>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EF60C0E4-969A-234C-B615-B712F3200462}"/>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0354D7F-7525-3F40-8EA0-0DC99943B500}"/>
              </a:ext>
            </a:extLst>
          </p:cNvPr>
          <p:cNvSpPr txBox="1"/>
          <p:nvPr/>
        </p:nvSpPr>
        <p:spPr>
          <a:xfrm>
            <a:off x="7596187" y="2889647"/>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86029" name="Rectangle 9">
            <a:extLst>
              <a:ext uri="{FF2B5EF4-FFF2-40B4-BE49-F238E27FC236}">
                <a16:creationId xmlns:a16="http://schemas.microsoft.com/office/drawing/2014/main" id="{EEC20871-E173-4740-B394-AA7C2B4023C6}"/>
              </a:ext>
            </a:extLst>
          </p:cNvPr>
          <p:cNvSpPr>
            <a:spLocks noChangeArrowheads="1"/>
          </p:cNvSpPr>
          <p:nvPr/>
        </p:nvSpPr>
        <p:spPr bwMode="auto">
          <a:xfrm>
            <a:off x="683419" y="4585097"/>
            <a:ext cx="7489031"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3300" baseline="30000"/>
              <a:t>Update finger pointers in the background Correct successors produce correct lookups</a:t>
            </a:r>
            <a:endParaRPr lang="en-US" altLang="zh-CN" sz="3300"/>
          </a:p>
        </p:txBody>
      </p:sp>
    </p:spTree>
    <p:extLst>
      <p:ext uri="{BB962C8B-B14F-4D97-AF65-F5344CB8AC3E}">
        <p14:creationId xmlns:p14="http://schemas.microsoft.com/office/powerpoint/2010/main" val="26744633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62F791-7FA5-944F-B6D6-8764BE7BFF39}"/>
              </a:ext>
            </a:extLst>
          </p:cNvPr>
          <p:cNvSpPr>
            <a:spLocks noGrp="1"/>
          </p:cNvSpPr>
          <p:nvPr>
            <p:ph type="title"/>
          </p:nvPr>
        </p:nvSpPr>
        <p:spPr/>
        <p:txBody>
          <a:bodyPr/>
          <a:lstStyle/>
          <a:p>
            <a:r>
              <a:rPr kumimoji="1" lang="en-US" altLang="zh-CN" dirty="0"/>
              <a:t>Virtual</a:t>
            </a:r>
            <a:r>
              <a:rPr kumimoji="1" lang="zh-CN" altLang="en-US" dirty="0"/>
              <a:t> </a:t>
            </a:r>
            <a:r>
              <a:rPr kumimoji="1" lang="en-US" altLang="zh-CN" dirty="0"/>
              <a:t>Nodes</a:t>
            </a:r>
            <a:r>
              <a:rPr kumimoji="1" lang="zh-CN" altLang="en-US" dirty="0"/>
              <a:t> </a:t>
            </a:r>
            <a:r>
              <a:rPr kumimoji="1" lang="en-US" altLang="zh-CN" dirty="0"/>
              <a:t>for</a:t>
            </a:r>
            <a:r>
              <a:rPr kumimoji="1" lang="zh-CN" altLang="en-US" dirty="0"/>
              <a:t> </a:t>
            </a:r>
            <a:r>
              <a:rPr kumimoji="1" lang="en-US" altLang="zh-CN" dirty="0"/>
              <a:t>Load</a:t>
            </a:r>
            <a:r>
              <a:rPr kumimoji="1" lang="zh-CN" altLang="en-US" dirty="0"/>
              <a:t> </a:t>
            </a:r>
            <a:r>
              <a:rPr kumimoji="1" lang="en-US" altLang="zh-CN"/>
              <a:t>Balance</a:t>
            </a:r>
            <a:endParaRPr kumimoji="1" lang="zh-CN" altLang="en-US" dirty="0"/>
          </a:p>
        </p:txBody>
      </p:sp>
      <p:sp>
        <p:nvSpPr>
          <p:cNvPr id="3" name="内容占位符 2">
            <a:extLst>
              <a:ext uri="{FF2B5EF4-FFF2-40B4-BE49-F238E27FC236}">
                <a16:creationId xmlns:a16="http://schemas.microsoft.com/office/drawing/2014/main" id="{D922063A-8249-EA4D-AE02-DF149F8E7A82}"/>
              </a:ext>
            </a:extLst>
          </p:cNvPr>
          <p:cNvSpPr>
            <a:spLocks noGrp="1"/>
          </p:cNvSpPr>
          <p:nvPr>
            <p:ph idx="1"/>
          </p:nvPr>
        </p:nvSpPr>
        <p:spPr/>
        <p:txBody>
          <a:bodyPr/>
          <a:lstStyle/>
          <a:p>
            <a:r>
              <a:rPr kumimoji="1" lang="en-US" altLang="zh-CN" dirty="0"/>
              <a:t>Load</a:t>
            </a:r>
            <a:r>
              <a:rPr kumimoji="1" lang="zh-CN" altLang="en-US" dirty="0"/>
              <a:t> </a:t>
            </a:r>
            <a:r>
              <a:rPr kumimoji="1" lang="en-US" altLang="zh-CN" dirty="0"/>
              <a:t>balance</a:t>
            </a:r>
            <a:r>
              <a:rPr kumimoji="1" lang="zh-CN" altLang="en-US" dirty="0"/>
              <a:t> </a:t>
            </a:r>
            <a:r>
              <a:rPr kumimoji="1" lang="en-US" altLang="zh-CN" dirty="0"/>
              <a:t>could</a:t>
            </a:r>
            <a:r>
              <a:rPr kumimoji="1" lang="zh-CN" altLang="en-US" dirty="0"/>
              <a:t> </a:t>
            </a:r>
            <a:r>
              <a:rPr kumimoji="1" lang="en-US" altLang="zh-CN" dirty="0"/>
              <a:t>be</a:t>
            </a:r>
            <a:r>
              <a:rPr kumimoji="1" lang="zh-CN" altLang="en-US" dirty="0"/>
              <a:t> </a:t>
            </a:r>
            <a:r>
              <a:rPr kumimoji="1" lang="en-US" altLang="zh-CN" dirty="0"/>
              <a:t>a</a:t>
            </a:r>
            <a:r>
              <a:rPr kumimoji="1" lang="zh-CN" altLang="en-US" dirty="0"/>
              <a:t> </a:t>
            </a:r>
            <a:r>
              <a:rPr kumimoji="1" lang="en-US" altLang="zh-CN" dirty="0"/>
              <a:t>problem</a:t>
            </a:r>
          </a:p>
          <a:p>
            <a:pPr lvl="1"/>
            <a:r>
              <a:rPr kumimoji="1" lang="en-US" altLang="zh-CN" dirty="0"/>
              <a:t>Some</a:t>
            </a:r>
            <a:r>
              <a:rPr kumimoji="1" lang="zh-CN" altLang="en-US" dirty="0"/>
              <a:t> </a:t>
            </a:r>
            <a:r>
              <a:rPr kumimoji="1" lang="en-US" altLang="zh-CN" dirty="0"/>
              <a:t>nodes</a:t>
            </a:r>
            <a:r>
              <a:rPr kumimoji="1" lang="zh-CN" altLang="en-US" dirty="0"/>
              <a:t> </a:t>
            </a:r>
            <a:r>
              <a:rPr kumimoji="1" lang="en-US" altLang="zh-CN" dirty="0"/>
              <a:t>have</a:t>
            </a:r>
            <a:r>
              <a:rPr kumimoji="1" lang="zh-CN" altLang="en-US" dirty="0"/>
              <a:t> </a:t>
            </a:r>
            <a:r>
              <a:rPr kumimoji="1" lang="en-US" altLang="zh-CN" dirty="0"/>
              <a:t>most</a:t>
            </a:r>
            <a:r>
              <a:rPr kumimoji="1" lang="zh-CN" altLang="en-US" dirty="0"/>
              <a:t> </a:t>
            </a:r>
            <a:r>
              <a:rPr kumimoji="1" lang="en-US" altLang="zh-CN" dirty="0"/>
              <a:t>value</a:t>
            </a:r>
          </a:p>
          <a:p>
            <a:r>
              <a:rPr kumimoji="1" lang="en-US" altLang="zh-CN" dirty="0"/>
              <a:t>Solution:</a:t>
            </a:r>
            <a:r>
              <a:rPr kumimoji="1" lang="zh-CN" altLang="en-US" dirty="0"/>
              <a:t> </a:t>
            </a:r>
            <a:r>
              <a:rPr kumimoji="1" lang="en-US" altLang="zh-CN" dirty="0"/>
              <a:t>virtual</a:t>
            </a:r>
            <a:r>
              <a:rPr kumimoji="1" lang="zh-CN" altLang="en-US" dirty="0"/>
              <a:t> </a:t>
            </a:r>
            <a:r>
              <a:rPr kumimoji="1" lang="en-US" altLang="zh-CN" dirty="0"/>
              <a:t>nodes</a:t>
            </a:r>
          </a:p>
          <a:p>
            <a:pPr lvl="1"/>
            <a:r>
              <a:rPr kumimoji="1" lang="en-US" altLang="zh-CN" dirty="0"/>
              <a:t>Virtual</a:t>
            </a:r>
            <a:r>
              <a:rPr kumimoji="1" lang="zh-CN" altLang="en-US" dirty="0"/>
              <a:t> </a:t>
            </a:r>
            <a:r>
              <a:rPr kumimoji="1" lang="en-US" altLang="zh-CN" dirty="0"/>
              <a:t>nodes</a:t>
            </a:r>
            <a:r>
              <a:rPr kumimoji="1" lang="zh-CN" altLang="en-US" dirty="0"/>
              <a:t> </a:t>
            </a:r>
            <a:r>
              <a:rPr kumimoji="1" lang="en-US" altLang="zh-CN" dirty="0"/>
              <a:t>are</a:t>
            </a:r>
            <a:r>
              <a:rPr kumimoji="1" lang="zh-CN" altLang="en-US" dirty="0"/>
              <a:t> </a:t>
            </a:r>
            <a:r>
              <a:rPr kumimoji="1" lang="en-US" altLang="zh-CN" dirty="0"/>
              <a:t>distributed</a:t>
            </a:r>
            <a:r>
              <a:rPr kumimoji="1" lang="zh-CN" altLang="en-US" dirty="0"/>
              <a:t> </a:t>
            </a:r>
            <a:r>
              <a:rPr kumimoji="1" lang="en-US" altLang="zh-CN" dirty="0"/>
              <a:t>across</a:t>
            </a:r>
            <a:r>
              <a:rPr kumimoji="1" lang="zh-CN" altLang="en-US" dirty="0"/>
              <a:t> </a:t>
            </a:r>
            <a:r>
              <a:rPr kumimoji="1" lang="en-US" altLang="zh-CN" dirty="0"/>
              <a:t>the</a:t>
            </a:r>
            <a:r>
              <a:rPr kumimoji="1" lang="zh-CN" altLang="en-US" dirty="0"/>
              <a:t> </a:t>
            </a:r>
            <a:r>
              <a:rPr kumimoji="1" lang="en-US" altLang="zh-CN" dirty="0"/>
              <a:t>ring</a:t>
            </a:r>
          </a:p>
          <a:p>
            <a:pPr lvl="1"/>
            <a:r>
              <a:rPr kumimoji="1" lang="en-US" altLang="zh-CN" dirty="0"/>
              <a:t>One</a:t>
            </a:r>
            <a:r>
              <a:rPr kumimoji="1" lang="zh-CN" altLang="en-US" dirty="0"/>
              <a:t> </a:t>
            </a:r>
            <a:r>
              <a:rPr kumimoji="1" lang="en-US" altLang="zh-CN" dirty="0"/>
              <a:t>physical</a:t>
            </a:r>
            <a:r>
              <a:rPr kumimoji="1" lang="zh-CN" altLang="en-US" dirty="0"/>
              <a:t> </a:t>
            </a:r>
            <a:r>
              <a:rPr kumimoji="1" lang="en-US" altLang="zh-CN" dirty="0"/>
              <a:t>node</a:t>
            </a:r>
            <a:r>
              <a:rPr kumimoji="1" lang="zh-CN" altLang="en-US" dirty="0"/>
              <a:t> </a:t>
            </a:r>
            <a:r>
              <a:rPr kumimoji="1" lang="en-US" altLang="zh-CN" dirty="0"/>
              <a:t>can</a:t>
            </a:r>
            <a:r>
              <a:rPr kumimoji="1" lang="zh-CN" altLang="en-US" dirty="0"/>
              <a:t> </a:t>
            </a:r>
            <a:r>
              <a:rPr kumimoji="1" lang="en-US" altLang="zh-CN" dirty="0"/>
              <a:t>have</a:t>
            </a:r>
            <a:r>
              <a:rPr kumimoji="1" lang="zh-CN" altLang="en-US" dirty="0"/>
              <a:t> </a:t>
            </a:r>
            <a:r>
              <a:rPr kumimoji="1" lang="en-US" altLang="zh-CN" dirty="0"/>
              <a:t>multiple</a:t>
            </a:r>
            <a:r>
              <a:rPr kumimoji="1" lang="zh-CN" altLang="en-US" dirty="0"/>
              <a:t> </a:t>
            </a:r>
            <a:r>
              <a:rPr kumimoji="1" lang="en-US" altLang="zh-CN" dirty="0"/>
              <a:t>virtual</a:t>
            </a:r>
            <a:r>
              <a:rPr kumimoji="1" lang="zh-CN" altLang="en-US" dirty="0"/>
              <a:t> </a:t>
            </a:r>
            <a:r>
              <a:rPr kumimoji="1" lang="en-US" altLang="zh-CN" dirty="0"/>
              <a:t>nodes</a:t>
            </a:r>
          </a:p>
          <a:p>
            <a:pPr lvl="1"/>
            <a:r>
              <a:rPr kumimoji="1" lang="en-US" altLang="zh-CN" dirty="0"/>
              <a:t>More</a:t>
            </a:r>
            <a:r>
              <a:rPr kumimoji="1" lang="zh-CN" altLang="en-US" dirty="0"/>
              <a:t> </a:t>
            </a:r>
            <a:r>
              <a:rPr kumimoji="1" lang="en-US" altLang="zh-CN" dirty="0"/>
              <a:t>virtual</a:t>
            </a:r>
            <a:r>
              <a:rPr kumimoji="1" lang="zh-CN" altLang="en-US" dirty="0"/>
              <a:t> </a:t>
            </a:r>
            <a:r>
              <a:rPr kumimoji="1" lang="en-US" altLang="zh-CN" dirty="0"/>
              <a:t>nodes,</a:t>
            </a:r>
            <a:r>
              <a:rPr kumimoji="1" lang="zh-CN" altLang="en-US" dirty="0"/>
              <a:t> </a:t>
            </a:r>
            <a:r>
              <a:rPr kumimoji="1" lang="en-US" altLang="zh-CN" dirty="0"/>
              <a:t>better</a:t>
            </a:r>
            <a:r>
              <a:rPr kumimoji="1" lang="zh-CN" altLang="en-US" dirty="0"/>
              <a:t> </a:t>
            </a:r>
            <a:r>
              <a:rPr kumimoji="1" lang="en-US" altLang="zh-CN" dirty="0"/>
              <a:t>load</a:t>
            </a:r>
            <a:r>
              <a:rPr kumimoji="1" lang="zh-CN" altLang="en-US" dirty="0"/>
              <a:t> </a:t>
            </a:r>
            <a:r>
              <a:rPr kumimoji="1" lang="en-US" altLang="zh-CN" dirty="0"/>
              <a:t>balance</a:t>
            </a:r>
            <a:endParaRPr kumimoji="1" lang="zh-CN" altLang="en-US" dirty="0"/>
          </a:p>
        </p:txBody>
      </p:sp>
    </p:spTree>
    <p:extLst>
      <p:ext uri="{BB962C8B-B14F-4D97-AF65-F5344CB8AC3E}">
        <p14:creationId xmlns:p14="http://schemas.microsoft.com/office/powerpoint/2010/main" val="34472326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B4D638-B573-4843-94DE-609235F33E18}"/>
              </a:ext>
            </a:extLst>
          </p:cNvPr>
          <p:cNvSpPr>
            <a:spLocks noGrp="1"/>
          </p:cNvSpPr>
          <p:nvPr>
            <p:ph type="title"/>
          </p:nvPr>
        </p:nvSpPr>
        <p:spPr/>
        <p:txBody>
          <a:bodyPr/>
          <a:lstStyle/>
          <a:p>
            <a:r>
              <a:rPr kumimoji="1" lang="en-US" altLang="zh-CN" dirty="0"/>
              <a:t>Overview of </a:t>
            </a:r>
            <a:r>
              <a:rPr kumimoji="1" lang="en-US" altLang="zh-CN" dirty="0" err="1"/>
              <a:t>BitCoin</a:t>
            </a:r>
            <a:endParaRPr kumimoji="1" lang="zh-CN" altLang="en-US" dirty="0"/>
          </a:p>
        </p:txBody>
      </p:sp>
      <p:sp>
        <p:nvSpPr>
          <p:cNvPr id="3" name="内容占位符 2">
            <a:extLst>
              <a:ext uri="{FF2B5EF4-FFF2-40B4-BE49-F238E27FC236}">
                <a16:creationId xmlns:a16="http://schemas.microsoft.com/office/drawing/2014/main" id="{627DDD38-6365-B94A-A6DE-2A7B03B52DCF}"/>
              </a:ext>
            </a:extLst>
          </p:cNvPr>
          <p:cNvSpPr>
            <a:spLocks noGrp="1"/>
          </p:cNvSpPr>
          <p:nvPr>
            <p:ph idx="1"/>
          </p:nvPr>
        </p:nvSpPr>
        <p:spPr/>
        <p:txBody>
          <a:bodyPr>
            <a:normAutofit/>
          </a:bodyPr>
          <a:lstStyle/>
          <a:p>
            <a:r>
              <a:rPr kumimoji="1" lang="en-US" altLang="zh-CN" sz="2400" dirty="0" err="1"/>
              <a:t>BitCoin</a:t>
            </a:r>
            <a:r>
              <a:rPr kumimoji="1" lang="zh-CN" altLang="en-US" sz="2400" dirty="0"/>
              <a:t> </a:t>
            </a:r>
            <a:r>
              <a:rPr kumimoji="1" lang="en-US" altLang="zh-CN" sz="2400" dirty="0"/>
              <a:t>is</a:t>
            </a:r>
            <a:r>
              <a:rPr kumimoji="1" lang="zh-CN" altLang="en-US" sz="2400" dirty="0"/>
              <a:t> </a:t>
            </a:r>
            <a:r>
              <a:rPr kumimoji="1" lang="en-US" altLang="zh-CN" sz="2400" dirty="0"/>
              <a:t>a</a:t>
            </a:r>
            <a:r>
              <a:rPr kumimoji="1" lang="zh-CN" altLang="en-US" sz="2400" dirty="0"/>
              <a:t> </a:t>
            </a:r>
            <a:r>
              <a:rPr kumimoji="1" lang="en-US" altLang="zh-CN" sz="2400" dirty="0"/>
              <a:t>d</a:t>
            </a:r>
            <a:r>
              <a:rPr kumimoji="1" lang="en" altLang="zh-CN" sz="2400" dirty="0" err="1"/>
              <a:t>ecentralized</a:t>
            </a:r>
            <a:r>
              <a:rPr kumimoji="1" lang="en" altLang="zh-CN" sz="2400" dirty="0"/>
              <a:t> </a:t>
            </a:r>
            <a:r>
              <a:rPr kumimoji="1" lang="en-US" altLang="zh-CN" sz="2400" dirty="0"/>
              <a:t>public-</a:t>
            </a:r>
            <a:r>
              <a:rPr kumimoji="1" lang="en-US" altLang="zh-CN" sz="2400" dirty="0" err="1"/>
              <a:t>accessable</a:t>
            </a:r>
            <a:r>
              <a:rPr kumimoji="1" lang="zh-CN" altLang="en-US" sz="2400" dirty="0"/>
              <a:t> </a:t>
            </a:r>
            <a:r>
              <a:rPr kumimoji="1" lang="en-US" altLang="zh-CN" sz="2400" dirty="0"/>
              <a:t>ledger</a:t>
            </a:r>
            <a:endParaRPr kumimoji="1" lang="en" altLang="zh-CN" sz="2400" dirty="0"/>
          </a:p>
          <a:p>
            <a:pPr lvl="1"/>
            <a:r>
              <a:rPr kumimoji="1" lang="en-US" altLang="zh-CN" sz="2000" dirty="0"/>
              <a:t>Using</a:t>
            </a:r>
            <a:r>
              <a:rPr kumimoji="1" lang="zh-CN" altLang="en-US" sz="2000" dirty="0"/>
              <a:t> </a:t>
            </a:r>
            <a:r>
              <a:rPr kumimoji="1" lang="en-US" altLang="zh-CN" sz="2000" dirty="0"/>
              <a:t>hashes</a:t>
            </a:r>
            <a:r>
              <a:rPr kumimoji="1" lang="zh-CN" altLang="en-US" sz="2000" dirty="0"/>
              <a:t> </a:t>
            </a:r>
            <a:r>
              <a:rPr kumimoji="1" lang="en-US" altLang="zh-CN" sz="2000" dirty="0"/>
              <a:t>as</a:t>
            </a:r>
            <a:r>
              <a:rPr kumimoji="1" lang="zh-CN" altLang="en-US" sz="2000" dirty="0"/>
              <a:t> </a:t>
            </a:r>
            <a:r>
              <a:rPr kumimoji="1" lang="en-US" altLang="zh-CN" sz="2000" dirty="0"/>
              <a:t>a</a:t>
            </a:r>
            <a:r>
              <a:rPr kumimoji="1" lang="zh-CN" altLang="en-US" sz="2000" dirty="0"/>
              <a:t> </a:t>
            </a:r>
            <a:r>
              <a:rPr kumimoji="1" lang="en-US" altLang="zh-CN" sz="2000" dirty="0"/>
              <a:t>pointers,</a:t>
            </a:r>
            <a:r>
              <a:rPr kumimoji="1" lang="zh-CN" altLang="en-US" sz="2000" dirty="0"/>
              <a:t> </a:t>
            </a:r>
            <a:r>
              <a:rPr kumimoji="1" lang="en-US" altLang="zh-CN" sz="2000" dirty="0"/>
              <a:t>which</a:t>
            </a:r>
            <a:r>
              <a:rPr kumimoji="1" lang="zh-CN" altLang="en-US" sz="2000" dirty="0"/>
              <a:t> </a:t>
            </a:r>
            <a:r>
              <a:rPr kumimoji="1" lang="en-US" altLang="zh-CN" sz="2000" dirty="0"/>
              <a:t>form</a:t>
            </a:r>
            <a:r>
              <a:rPr kumimoji="1" lang="zh-CN" altLang="en-US" sz="2000" dirty="0"/>
              <a:t> </a:t>
            </a:r>
            <a:r>
              <a:rPr kumimoji="1" lang="en-US" altLang="zh-CN" sz="2000" dirty="0"/>
              <a:t>a</a:t>
            </a:r>
            <a:r>
              <a:rPr kumimoji="1" lang="zh-CN" altLang="en-US" sz="2000" dirty="0"/>
              <a:t> </a:t>
            </a:r>
            <a:r>
              <a:rPr kumimoji="1" lang="en-US" altLang="zh-CN" sz="2000" dirty="0"/>
              <a:t>chain</a:t>
            </a:r>
            <a:endParaRPr kumimoji="1" lang="en" altLang="zh-CN" sz="2000" dirty="0"/>
          </a:p>
          <a:p>
            <a:pPr lvl="1"/>
            <a:r>
              <a:rPr kumimoji="1" lang="en" altLang="zh-CN" sz="2000" dirty="0"/>
              <a:t>Tamper-proof (</a:t>
            </a:r>
            <a:r>
              <a:rPr kumimoji="1" lang="en-US" altLang="zh-CN" sz="2000" dirty="0"/>
              <a:t>assuming</a:t>
            </a:r>
            <a:r>
              <a:rPr kumimoji="1" lang="zh-CN" altLang="en-US" sz="2000" dirty="0"/>
              <a:t> </a:t>
            </a:r>
            <a:r>
              <a:rPr kumimoji="1" lang="en" altLang="zh-CN" sz="2000" dirty="0"/>
              <a:t>51% honest)</a:t>
            </a:r>
          </a:p>
        </p:txBody>
      </p:sp>
      <p:pic>
        <p:nvPicPr>
          <p:cNvPr id="4" name="Picture 2" descr="http://www.ruanyifeng.com/blogimg/asset/2017/bg2017122705.png">
            <a:extLst>
              <a:ext uri="{FF2B5EF4-FFF2-40B4-BE49-F238E27FC236}">
                <a16:creationId xmlns:a16="http://schemas.microsoft.com/office/drawing/2014/main" id="{CC463C69-7FC0-F645-850C-194D2D4FE4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652" y="3031316"/>
            <a:ext cx="6264696" cy="2454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50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1A17C5-DD93-B945-BFC2-EDDDD0E4AD8A}"/>
              </a:ext>
            </a:extLst>
          </p:cNvPr>
          <p:cNvSpPr>
            <a:spLocks noGrp="1"/>
          </p:cNvSpPr>
          <p:nvPr>
            <p:ph type="title"/>
          </p:nvPr>
        </p:nvSpPr>
        <p:spPr/>
        <p:txBody>
          <a:bodyPr/>
          <a:lstStyle/>
          <a:p>
            <a:r>
              <a:rPr kumimoji="1" lang="en" altLang="zh-CN" dirty="0"/>
              <a:t>Incentive</a:t>
            </a:r>
            <a:endParaRPr kumimoji="1" lang="zh-CN" altLang="en-US" dirty="0"/>
          </a:p>
        </p:txBody>
      </p:sp>
      <p:sp>
        <p:nvSpPr>
          <p:cNvPr id="3" name="内容占位符 2">
            <a:extLst>
              <a:ext uri="{FF2B5EF4-FFF2-40B4-BE49-F238E27FC236}">
                <a16:creationId xmlns:a16="http://schemas.microsoft.com/office/drawing/2014/main" id="{CDA97027-16F2-2746-B023-0C5A4A5ACD61}"/>
              </a:ext>
            </a:extLst>
          </p:cNvPr>
          <p:cNvSpPr>
            <a:spLocks noGrp="1"/>
          </p:cNvSpPr>
          <p:nvPr>
            <p:ph idx="1"/>
          </p:nvPr>
        </p:nvSpPr>
        <p:spPr/>
        <p:txBody>
          <a:bodyPr>
            <a:normAutofit fontScale="92500" lnSpcReduction="20000"/>
          </a:bodyPr>
          <a:lstStyle/>
          <a:p>
            <a:r>
              <a:rPr kumimoji="1" lang="en" altLang="zh-CN" dirty="0"/>
              <a:t>By convention, the first transaction in a block is a special transaction that starts a new coin owned by the creator of the block</a:t>
            </a:r>
          </a:p>
          <a:p>
            <a:r>
              <a:rPr kumimoji="1" lang="en" altLang="zh-CN" dirty="0"/>
              <a:t>The incentive can also be funded with transaction fees</a:t>
            </a:r>
          </a:p>
          <a:p>
            <a:r>
              <a:rPr kumimoji="1" lang="en" altLang="zh-CN" dirty="0"/>
              <a:t>The incentive may help encourage nodes to stay honest</a:t>
            </a:r>
          </a:p>
          <a:p>
            <a:pPr lvl="1"/>
            <a:r>
              <a:rPr kumimoji="1" lang="en" altLang="zh-CN" dirty="0"/>
              <a:t>If a greedy attacker is able to assemble more CPU power than all the honest nodes, he ought to find it more profitable to play by the rules than to undermine the system and the validity of his own wealth</a:t>
            </a:r>
            <a:endParaRPr kumimoji="1" lang="zh-CN" altLang="en-US" dirty="0"/>
          </a:p>
        </p:txBody>
      </p:sp>
    </p:spTree>
    <p:extLst>
      <p:ext uri="{BB962C8B-B14F-4D97-AF65-F5344CB8AC3E}">
        <p14:creationId xmlns:p14="http://schemas.microsoft.com/office/powerpoint/2010/main" val="10280700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1493C1-4273-9340-8116-EEA976665730}"/>
              </a:ext>
            </a:extLst>
          </p:cNvPr>
          <p:cNvSpPr>
            <a:spLocks noGrp="1"/>
          </p:cNvSpPr>
          <p:nvPr>
            <p:ph type="title"/>
          </p:nvPr>
        </p:nvSpPr>
        <p:spPr/>
        <p:txBody>
          <a:bodyPr/>
          <a:lstStyle/>
          <a:p>
            <a:r>
              <a:rPr kumimoji="1" lang="en-US" altLang="zh-CN" dirty="0"/>
              <a:t>Smart</a:t>
            </a:r>
            <a:r>
              <a:rPr kumimoji="1" lang="zh-CN" altLang="en-US" dirty="0"/>
              <a:t> </a:t>
            </a:r>
            <a:r>
              <a:rPr kumimoji="1" lang="en-US" altLang="zh-CN" dirty="0"/>
              <a:t>Contract</a:t>
            </a:r>
            <a:endParaRPr kumimoji="1" lang="zh-CN" altLang="en-US" dirty="0"/>
          </a:p>
        </p:txBody>
      </p:sp>
      <p:sp>
        <p:nvSpPr>
          <p:cNvPr id="3" name="内容占位符 2">
            <a:extLst>
              <a:ext uri="{FF2B5EF4-FFF2-40B4-BE49-F238E27FC236}">
                <a16:creationId xmlns:a16="http://schemas.microsoft.com/office/drawing/2014/main" id="{87A6E9F6-3549-7045-8B7B-125DA4241699}"/>
              </a:ext>
            </a:extLst>
          </p:cNvPr>
          <p:cNvSpPr>
            <a:spLocks noGrp="1"/>
          </p:cNvSpPr>
          <p:nvPr>
            <p:ph idx="1"/>
          </p:nvPr>
        </p:nvSpPr>
        <p:spPr/>
        <p:txBody>
          <a:bodyPr/>
          <a:lstStyle/>
          <a:p>
            <a:r>
              <a:rPr kumimoji="1" lang="en-US" altLang="zh-CN" dirty="0"/>
              <a:t>The</a:t>
            </a:r>
            <a:r>
              <a:rPr kumimoji="1" lang="zh-CN" altLang="en-US" dirty="0"/>
              <a:t> </a:t>
            </a:r>
            <a:r>
              <a:rPr kumimoji="1" lang="en-US" altLang="zh-CN" dirty="0"/>
              <a:t>nodes</a:t>
            </a:r>
            <a:r>
              <a:rPr kumimoji="1" lang="zh-CN" altLang="en-US" dirty="0"/>
              <a:t> </a:t>
            </a:r>
            <a:r>
              <a:rPr kumimoji="1" lang="en-US" altLang="zh-CN" dirty="0"/>
              <a:t>not</a:t>
            </a:r>
            <a:r>
              <a:rPr kumimoji="1" lang="zh-CN" altLang="en-US" dirty="0"/>
              <a:t> </a:t>
            </a:r>
            <a:r>
              <a:rPr kumimoji="1" lang="en-US" altLang="zh-CN" dirty="0"/>
              <a:t>only</a:t>
            </a:r>
            <a:r>
              <a:rPr kumimoji="1" lang="zh-CN" altLang="en-US" dirty="0"/>
              <a:t> </a:t>
            </a:r>
            <a:r>
              <a:rPr kumimoji="1" lang="en-US" altLang="zh-CN" dirty="0"/>
              <a:t>store</a:t>
            </a:r>
            <a:r>
              <a:rPr kumimoji="1" lang="zh-CN" altLang="en-US" dirty="0"/>
              <a:t> </a:t>
            </a:r>
            <a:r>
              <a:rPr kumimoji="1" lang="en-US" altLang="zh-CN" dirty="0"/>
              <a:t>transactions,</a:t>
            </a:r>
            <a:r>
              <a:rPr kumimoji="1" lang="zh-CN" altLang="en-US" dirty="0"/>
              <a:t> </a:t>
            </a:r>
            <a:r>
              <a:rPr kumimoji="1" lang="en-US" altLang="zh-CN" dirty="0"/>
              <a:t>but</a:t>
            </a:r>
            <a:r>
              <a:rPr kumimoji="1" lang="zh-CN" altLang="en-US" dirty="0"/>
              <a:t> </a:t>
            </a:r>
            <a:r>
              <a:rPr kumimoji="1" lang="en-US" altLang="zh-CN" dirty="0"/>
              <a:t>also</a:t>
            </a:r>
            <a:r>
              <a:rPr kumimoji="1" lang="zh-CN" altLang="en-US" dirty="0"/>
              <a:t> </a:t>
            </a:r>
            <a:r>
              <a:rPr kumimoji="1" lang="en-US" altLang="zh-CN" dirty="0"/>
              <a:t>code</a:t>
            </a:r>
          </a:p>
          <a:p>
            <a:r>
              <a:rPr kumimoji="1" lang="en-US" altLang="zh-CN" dirty="0"/>
              <a:t>...</a:t>
            </a:r>
            <a:r>
              <a:rPr kumimoji="1" lang="zh-CN" altLang="en-US" dirty="0"/>
              <a:t> </a:t>
            </a:r>
            <a:r>
              <a:rPr kumimoji="1" lang="en-US" altLang="zh-CN" dirty="0"/>
              <a:t>and</a:t>
            </a:r>
            <a:r>
              <a:rPr kumimoji="1" lang="zh-CN" altLang="en-US" dirty="0"/>
              <a:t> </a:t>
            </a:r>
            <a:r>
              <a:rPr kumimoji="1" lang="en-US" altLang="zh-CN" dirty="0"/>
              <a:t>also</a:t>
            </a:r>
            <a:r>
              <a:rPr kumimoji="1" lang="zh-CN" altLang="en-US" dirty="0"/>
              <a:t> </a:t>
            </a:r>
            <a:r>
              <a:rPr kumimoji="1" lang="en-US" altLang="zh-CN" dirty="0"/>
              <a:t>execute</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to</a:t>
            </a:r>
            <a:r>
              <a:rPr kumimoji="1" lang="zh-CN" altLang="en-US" dirty="0"/>
              <a:t> </a:t>
            </a:r>
            <a:r>
              <a:rPr kumimoji="1" lang="en-US" altLang="zh-CN" dirty="0"/>
              <a:t>gen</a:t>
            </a:r>
            <a:r>
              <a:rPr kumimoji="1" lang="zh-CN" altLang="en-US" dirty="0"/>
              <a:t> </a:t>
            </a:r>
            <a:r>
              <a:rPr kumimoji="1" lang="en-US" altLang="zh-CN" dirty="0"/>
              <a:t>new</a:t>
            </a:r>
            <a:r>
              <a:rPr kumimoji="1" lang="zh-CN" altLang="en-US" dirty="0"/>
              <a:t> </a:t>
            </a:r>
            <a:r>
              <a:rPr kumimoji="1" lang="en-US" altLang="zh-CN" dirty="0"/>
              <a:t>transaction!</a:t>
            </a:r>
          </a:p>
          <a:p>
            <a:endParaRPr kumimoji="1" lang="en-US" altLang="zh-CN" dirty="0"/>
          </a:p>
          <a:p>
            <a:r>
              <a:rPr kumimoji="1" lang="en-US" altLang="zh-CN" dirty="0"/>
              <a:t>The</a:t>
            </a:r>
            <a:r>
              <a:rPr kumimoji="1" lang="zh-CN" altLang="en-US" dirty="0"/>
              <a:t> </a:t>
            </a:r>
            <a:r>
              <a:rPr kumimoji="1" lang="en-US" altLang="zh-CN" dirty="0"/>
              <a:t>code</a:t>
            </a:r>
            <a:r>
              <a:rPr kumimoji="1" lang="zh-CN" altLang="en-US" dirty="0"/>
              <a:t> </a:t>
            </a:r>
            <a:r>
              <a:rPr kumimoji="1" lang="en-US" altLang="zh-CN" dirty="0"/>
              <a:t>is</a:t>
            </a:r>
            <a:r>
              <a:rPr kumimoji="1" lang="zh-CN" altLang="en-US" dirty="0"/>
              <a:t> </a:t>
            </a:r>
            <a:r>
              <a:rPr kumimoji="1" lang="en-US" altLang="zh-CN" dirty="0"/>
              <a:t>known</a:t>
            </a:r>
            <a:r>
              <a:rPr kumimoji="1" lang="zh-CN" altLang="en-US" dirty="0"/>
              <a:t> </a:t>
            </a:r>
            <a:r>
              <a:rPr kumimoji="1" lang="en-US" altLang="zh-CN" dirty="0"/>
              <a:t>as</a:t>
            </a:r>
            <a:r>
              <a:rPr kumimoji="1" lang="zh-CN" altLang="en-US" dirty="0"/>
              <a:t> </a:t>
            </a:r>
            <a:r>
              <a:rPr kumimoji="1" lang="en-US" altLang="zh-CN" dirty="0"/>
              <a:t>"smart</a:t>
            </a:r>
            <a:r>
              <a:rPr kumimoji="1" lang="zh-CN" altLang="en-US" dirty="0"/>
              <a:t> </a:t>
            </a:r>
            <a:r>
              <a:rPr kumimoji="1" lang="en-US" altLang="zh-CN" dirty="0"/>
              <a:t>contract"</a:t>
            </a:r>
          </a:p>
          <a:p>
            <a:pPr lvl="1"/>
            <a:r>
              <a:rPr kumimoji="1" lang="en-US" altLang="zh-CN" dirty="0"/>
              <a:t>Execution</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triggered</a:t>
            </a:r>
            <a:r>
              <a:rPr kumimoji="1" lang="zh-CN" altLang="en-US" dirty="0"/>
              <a:t> </a:t>
            </a:r>
            <a:r>
              <a:rPr kumimoji="1" lang="en-US" altLang="zh-CN" dirty="0"/>
              <a:t>by</a:t>
            </a:r>
            <a:r>
              <a:rPr kumimoji="1" lang="zh-CN" altLang="en-US" dirty="0"/>
              <a:t> </a:t>
            </a:r>
            <a:r>
              <a:rPr kumimoji="1" lang="en-US" altLang="zh-CN" dirty="0"/>
              <a:t>events/invocations</a:t>
            </a:r>
            <a:endParaRPr kumimoji="1" lang="zh-CN" altLang="en-US" dirty="0"/>
          </a:p>
        </p:txBody>
      </p:sp>
    </p:spTree>
    <p:extLst>
      <p:ext uri="{BB962C8B-B14F-4D97-AF65-F5344CB8AC3E}">
        <p14:creationId xmlns:p14="http://schemas.microsoft.com/office/powerpoint/2010/main" val="1297316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E937C0-39D0-D843-A851-A9CC8DB2083F}"/>
              </a:ext>
            </a:extLst>
          </p:cNvPr>
          <p:cNvSpPr>
            <a:spLocks noGrp="1"/>
          </p:cNvSpPr>
          <p:nvPr>
            <p:ph type="title"/>
          </p:nvPr>
        </p:nvSpPr>
        <p:spPr/>
        <p:txBody>
          <a:bodyPr/>
          <a:lstStyle/>
          <a:p>
            <a:r>
              <a:rPr kumimoji="1" lang="en-US" altLang="zh-CN" dirty="0"/>
              <a:t>It's</a:t>
            </a:r>
            <a:r>
              <a:rPr kumimoji="1" lang="zh-CN" altLang="en-US" dirty="0"/>
              <a:t> </a:t>
            </a:r>
            <a:r>
              <a:rPr kumimoji="1" lang="en-US" altLang="zh-CN" dirty="0"/>
              <a:t>all</a:t>
            </a:r>
            <a:r>
              <a:rPr kumimoji="1" lang="zh-CN" altLang="en-US" dirty="0"/>
              <a:t> </a:t>
            </a:r>
            <a:r>
              <a:rPr kumimoji="1" lang="en-US" altLang="zh-CN" dirty="0"/>
              <a:t>about</a:t>
            </a:r>
            <a:r>
              <a:rPr kumimoji="1" lang="zh-CN" altLang="en-US" dirty="0"/>
              <a:t> </a:t>
            </a:r>
            <a:r>
              <a:rPr kumimoji="1" lang="en-US" altLang="zh-CN" dirty="0"/>
              <a:t>Trust</a:t>
            </a:r>
            <a:endParaRPr kumimoji="1" lang="zh-CN" altLang="en-US" dirty="0"/>
          </a:p>
        </p:txBody>
      </p:sp>
      <p:sp>
        <p:nvSpPr>
          <p:cNvPr id="3" name="内容占位符 2">
            <a:extLst>
              <a:ext uri="{FF2B5EF4-FFF2-40B4-BE49-F238E27FC236}">
                <a16:creationId xmlns:a16="http://schemas.microsoft.com/office/drawing/2014/main" id="{E9878B81-44B2-0946-B2E8-CC926EDEC3DF}"/>
              </a:ext>
            </a:extLst>
          </p:cNvPr>
          <p:cNvSpPr>
            <a:spLocks noGrp="1"/>
          </p:cNvSpPr>
          <p:nvPr>
            <p:ph idx="1"/>
          </p:nvPr>
        </p:nvSpPr>
        <p:spPr/>
        <p:txBody>
          <a:bodyPr>
            <a:normAutofit/>
          </a:bodyPr>
          <a:lstStyle/>
          <a:p>
            <a:r>
              <a:rPr kumimoji="1" lang="en-US" altLang="zh-CN" sz="2400" dirty="0"/>
              <a:t>Why</a:t>
            </a:r>
            <a:r>
              <a:rPr kumimoji="1" lang="zh-CN" altLang="en-US" sz="2400" dirty="0"/>
              <a:t> </a:t>
            </a:r>
            <a:r>
              <a:rPr kumimoji="1" lang="en-US" altLang="zh-CN" sz="2400" dirty="0"/>
              <a:t>blockchain?</a:t>
            </a:r>
          </a:p>
          <a:p>
            <a:pPr lvl="1"/>
            <a:r>
              <a:rPr kumimoji="1" lang="en-US" altLang="zh-CN" sz="2000" dirty="0"/>
              <a:t>We</a:t>
            </a:r>
            <a:r>
              <a:rPr kumimoji="1" lang="zh-CN" altLang="en-US" sz="2000" dirty="0"/>
              <a:t> </a:t>
            </a:r>
            <a:r>
              <a:rPr kumimoji="1" lang="en-US" altLang="zh-CN" sz="2000" dirty="0"/>
              <a:t>need</a:t>
            </a:r>
            <a:r>
              <a:rPr kumimoji="1" lang="zh-CN" altLang="en-US" sz="2000" dirty="0"/>
              <a:t> </a:t>
            </a:r>
            <a:r>
              <a:rPr kumimoji="1" lang="en-US" altLang="zh-CN" sz="2000" dirty="0"/>
              <a:t>a</a:t>
            </a:r>
            <a:r>
              <a:rPr kumimoji="1" lang="zh-CN" altLang="en-US" sz="2000" dirty="0"/>
              <a:t> </a:t>
            </a:r>
            <a:r>
              <a:rPr kumimoji="1" lang="en-US" altLang="zh-CN" sz="2000" dirty="0"/>
              <a:t>consensus</a:t>
            </a:r>
            <a:r>
              <a:rPr kumimoji="1" lang="zh-CN" altLang="en-US" sz="2000" dirty="0"/>
              <a:t> </a:t>
            </a:r>
            <a:r>
              <a:rPr kumimoji="1" lang="en-US" altLang="zh-CN" sz="2000" dirty="0"/>
              <a:t>for</a:t>
            </a:r>
            <a:r>
              <a:rPr kumimoji="1" lang="zh-CN" altLang="en-US" sz="2000" dirty="0"/>
              <a:t> </a:t>
            </a:r>
            <a:r>
              <a:rPr kumimoji="1" lang="en-US" altLang="zh-CN" sz="2000" dirty="0"/>
              <a:t>a</a:t>
            </a:r>
            <a:r>
              <a:rPr kumimoji="1" lang="zh-CN" altLang="en-US" sz="2000" dirty="0"/>
              <a:t> </a:t>
            </a:r>
            <a:r>
              <a:rPr kumimoji="1" lang="en-US" altLang="zh-CN" sz="2000" dirty="0"/>
              <a:t>ledger</a:t>
            </a:r>
          </a:p>
          <a:p>
            <a:pPr lvl="1"/>
            <a:r>
              <a:rPr kumimoji="1" lang="en-US" altLang="zh-CN" sz="2000" dirty="0"/>
              <a:t>There</a:t>
            </a:r>
            <a:r>
              <a:rPr kumimoji="1" lang="zh-CN" altLang="en-US" sz="2000" dirty="0"/>
              <a:t> </a:t>
            </a:r>
            <a:r>
              <a:rPr kumimoji="1" lang="en-US" altLang="zh-CN" sz="2000" dirty="0"/>
              <a:t>is</a:t>
            </a:r>
            <a:r>
              <a:rPr kumimoji="1" lang="zh-CN" altLang="en-US" sz="2000" dirty="0"/>
              <a:t> </a:t>
            </a:r>
            <a:r>
              <a:rPr kumimoji="1" lang="en-US" altLang="zh-CN" sz="2000" dirty="0"/>
              <a:t>no</a:t>
            </a:r>
            <a:r>
              <a:rPr kumimoji="1" lang="zh-CN" altLang="en-US" sz="2000" dirty="0"/>
              <a:t> </a:t>
            </a:r>
            <a:r>
              <a:rPr kumimoji="1" lang="en-US" altLang="zh-CN" sz="2000" dirty="0"/>
              <a:t>third</a:t>
            </a:r>
            <a:r>
              <a:rPr kumimoji="1" lang="zh-CN" altLang="en-US" sz="2000" dirty="0"/>
              <a:t> </a:t>
            </a:r>
            <a:r>
              <a:rPr kumimoji="1" lang="en-US" altLang="zh-CN" sz="2000" dirty="0"/>
              <a:t>party</a:t>
            </a:r>
            <a:r>
              <a:rPr kumimoji="1" lang="zh-CN" altLang="en-US" sz="2000" dirty="0"/>
              <a:t> </a:t>
            </a:r>
            <a:r>
              <a:rPr kumimoji="1" lang="en-US" altLang="zh-CN" sz="2000" dirty="0"/>
              <a:t>to</a:t>
            </a:r>
            <a:r>
              <a:rPr kumimoji="1" lang="zh-CN" altLang="en-US" sz="2000" dirty="0"/>
              <a:t> </a:t>
            </a:r>
            <a:r>
              <a:rPr kumimoji="1" lang="en-US" altLang="zh-CN" sz="2000" dirty="0"/>
              <a:t>be</a:t>
            </a:r>
            <a:r>
              <a:rPr kumimoji="1" lang="zh-CN" altLang="en-US" sz="2000" dirty="0"/>
              <a:t> </a:t>
            </a:r>
            <a:r>
              <a:rPr kumimoji="1" lang="en-US" altLang="zh-CN" sz="2000" dirty="0"/>
              <a:t>trusted</a:t>
            </a:r>
          </a:p>
          <a:p>
            <a:r>
              <a:rPr kumimoji="1" lang="en-US" altLang="zh-CN" sz="2400" dirty="0"/>
              <a:t>If</a:t>
            </a:r>
            <a:r>
              <a:rPr kumimoji="1" lang="zh-CN" altLang="en-US" sz="2400" dirty="0"/>
              <a:t> </a:t>
            </a:r>
            <a:r>
              <a:rPr kumimoji="1" lang="en-US" altLang="zh-CN" sz="2400" dirty="0"/>
              <a:t>there</a:t>
            </a:r>
            <a:r>
              <a:rPr kumimoji="1" lang="zh-CN" altLang="en-US" sz="2400" dirty="0"/>
              <a:t> </a:t>
            </a:r>
            <a:r>
              <a:rPr kumimoji="1" lang="en-US" altLang="zh-CN" sz="2400" dirty="0"/>
              <a:t>is</a:t>
            </a:r>
            <a:r>
              <a:rPr kumimoji="1" lang="zh-CN" altLang="en-US" sz="2400" dirty="0"/>
              <a:t> </a:t>
            </a:r>
            <a:r>
              <a:rPr kumimoji="1" lang="en-US" altLang="zh-CN" sz="2400" dirty="0"/>
              <a:t>someone</a:t>
            </a:r>
            <a:r>
              <a:rPr kumimoji="1" lang="zh-CN" altLang="en-US" sz="2400" dirty="0"/>
              <a:t> </a:t>
            </a:r>
            <a:r>
              <a:rPr kumimoji="1" lang="en-US" altLang="zh-CN" sz="2400" dirty="0"/>
              <a:t>trusted</a:t>
            </a:r>
            <a:r>
              <a:rPr kumimoji="1" lang="zh-CN" altLang="en-US" sz="2400" dirty="0"/>
              <a:t> </a:t>
            </a:r>
            <a:r>
              <a:rPr kumimoji="1" lang="en-US" altLang="zh-CN" sz="2400" dirty="0"/>
              <a:t>by</a:t>
            </a:r>
            <a:r>
              <a:rPr kumimoji="1" lang="zh-CN" altLang="en-US" sz="2400" dirty="0"/>
              <a:t> </a:t>
            </a:r>
            <a:r>
              <a:rPr kumimoji="1" lang="en-US" altLang="zh-CN" sz="2400" dirty="0"/>
              <a:t>all,</a:t>
            </a:r>
            <a:r>
              <a:rPr kumimoji="1" lang="zh-CN" altLang="en-US" sz="2400" dirty="0"/>
              <a:t> </a:t>
            </a:r>
            <a:r>
              <a:rPr kumimoji="1" lang="en-US" altLang="zh-CN" sz="2400" dirty="0"/>
              <a:t>then</a:t>
            </a:r>
            <a:r>
              <a:rPr kumimoji="1" lang="zh-CN" altLang="en-US" sz="2400" dirty="0"/>
              <a:t> </a:t>
            </a:r>
            <a:r>
              <a:rPr kumimoji="1" lang="en-US" altLang="zh-CN" sz="2400" dirty="0"/>
              <a:t>blockchain</a:t>
            </a:r>
            <a:r>
              <a:rPr kumimoji="1" lang="zh-CN" altLang="en-US" sz="2400" dirty="0"/>
              <a:t> </a:t>
            </a:r>
            <a:r>
              <a:rPr kumimoji="1" lang="en-US" altLang="zh-CN" sz="2400" dirty="0"/>
              <a:t>is</a:t>
            </a:r>
            <a:r>
              <a:rPr kumimoji="1" lang="zh-CN" altLang="en-US" sz="2400" dirty="0"/>
              <a:t> </a:t>
            </a:r>
            <a:r>
              <a:rPr kumimoji="1" lang="en-US" altLang="zh-CN" sz="2400" dirty="0"/>
              <a:t>not</a:t>
            </a:r>
            <a:r>
              <a:rPr kumimoji="1" lang="zh-CN" altLang="en-US" sz="2400" dirty="0"/>
              <a:t> </a:t>
            </a:r>
            <a:r>
              <a:rPr kumimoji="1" lang="en-US" altLang="zh-CN" sz="2400" dirty="0"/>
              <a:t>needed</a:t>
            </a:r>
          </a:p>
          <a:p>
            <a:pPr lvl="1"/>
            <a:r>
              <a:rPr kumimoji="1" lang="en-US" altLang="zh-CN" sz="2000" dirty="0"/>
              <a:t>Blockchain</a:t>
            </a:r>
            <a:r>
              <a:rPr kumimoji="1" lang="zh-CN" altLang="en-US" sz="2000" dirty="0"/>
              <a:t> </a:t>
            </a:r>
            <a:r>
              <a:rPr kumimoji="1" lang="en-US" altLang="zh-CN" sz="2000" dirty="0"/>
              <a:t>is</a:t>
            </a:r>
            <a:r>
              <a:rPr kumimoji="1" lang="zh-CN" altLang="en-US" sz="2000" dirty="0"/>
              <a:t> </a:t>
            </a:r>
            <a:r>
              <a:rPr kumimoji="1" lang="en-US" altLang="zh-CN" sz="2000" dirty="0"/>
              <a:t>slow</a:t>
            </a:r>
            <a:r>
              <a:rPr kumimoji="1" lang="zh-CN" altLang="en-US" sz="2000" dirty="0"/>
              <a:t> </a:t>
            </a:r>
            <a:r>
              <a:rPr kumimoji="1" lang="en-US" altLang="zh-CN" sz="2000" dirty="0"/>
              <a:t>and</a:t>
            </a:r>
            <a:r>
              <a:rPr kumimoji="1" lang="zh-CN" altLang="en-US" sz="2000" dirty="0"/>
              <a:t> </a:t>
            </a:r>
            <a:r>
              <a:rPr kumimoji="1" lang="en-US" altLang="zh-CN" sz="2000" dirty="0"/>
              <a:t>hard</a:t>
            </a:r>
            <a:r>
              <a:rPr kumimoji="1" lang="zh-CN" altLang="en-US" sz="2000" dirty="0"/>
              <a:t> </a:t>
            </a:r>
            <a:r>
              <a:rPr kumimoji="1" lang="en-US" altLang="zh-CN" sz="2000" dirty="0"/>
              <a:t>to</a:t>
            </a:r>
            <a:r>
              <a:rPr kumimoji="1" lang="zh-CN" altLang="en-US" sz="2000" dirty="0"/>
              <a:t> </a:t>
            </a:r>
            <a:r>
              <a:rPr kumimoji="1" lang="en-US" altLang="zh-CN" sz="2000" dirty="0"/>
              <a:t>use</a:t>
            </a:r>
          </a:p>
          <a:p>
            <a:pPr lvl="1"/>
            <a:r>
              <a:rPr kumimoji="1" lang="en-US" altLang="zh-CN" sz="2000" dirty="0"/>
              <a:t>It</a:t>
            </a:r>
            <a:r>
              <a:rPr kumimoji="1" lang="zh-CN" altLang="en-US" sz="2000" dirty="0"/>
              <a:t> </a:t>
            </a:r>
            <a:r>
              <a:rPr kumimoji="1" lang="en-US" altLang="zh-CN" sz="2000" dirty="0"/>
              <a:t>is</a:t>
            </a:r>
            <a:r>
              <a:rPr kumimoji="1" lang="zh-CN" altLang="en-US" sz="2000" dirty="0"/>
              <a:t> </a:t>
            </a:r>
            <a:r>
              <a:rPr kumimoji="1" lang="en-US" altLang="zh-CN" sz="2000" dirty="0"/>
              <a:t>designed</a:t>
            </a:r>
            <a:r>
              <a:rPr kumimoji="1" lang="zh-CN" altLang="en-US" sz="2000" dirty="0"/>
              <a:t> </a:t>
            </a:r>
            <a:r>
              <a:rPr kumimoji="1" lang="en-US" altLang="zh-CN" sz="2000" dirty="0"/>
              <a:t>to</a:t>
            </a:r>
            <a:r>
              <a:rPr kumimoji="1" lang="zh-CN" altLang="en-US" sz="2000" dirty="0"/>
              <a:t> </a:t>
            </a:r>
            <a:r>
              <a:rPr kumimoji="1" lang="en-US" altLang="zh-CN" sz="2000" dirty="0"/>
              <a:t>be</a:t>
            </a:r>
            <a:r>
              <a:rPr kumimoji="1" lang="zh-CN" altLang="en-US" sz="2000" dirty="0"/>
              <a:t> </a:t>
            </a:r>
            <a:r>
              <a:rPr kumimoji="1" lang="en-US" altLang="zh-CN" sz="2000" dirty="0"/>
              <a:t>that</a:t>
            </a:r>
            <a:r>
              <a:rPr kumimoji="1" lang="zh-CN" altLang="en-US" sz="2000" dirty="0"/>
              <a:t> </a:t>
            </a:r>
            <a:r>
              <a:rPr kumimoji="1" lang="en-US" altLang="zh-CN" sz="2000" dirty="0"/>
              <a:t>way</a:t>
            </a:r>
          </a:p>
          <a:p>
            <a:pPr lvl="2"/>
            <a:r>
              <a:rPr kumimoji="1" lang="en-US" altLang="zh-CN" sz="1600" dirty="0"/>
              <a:t>Considering</a:t>
            </a:r>
            <a:r>
              <a:rPr kumimoji="1" lang="zh-CN" altLang="en-US" sz="1600" dirty="0"/>
              <a:t> </a:t>
            </a:r>
            <a:r>
              <a:rPr kumimoji="1" lang="en-US" altLang="zh-CN" sz="1600" dirty="0"/>
              <a:t>the</a:t>
            </a:r>
            <a:r>
              <a:rPr kumimoji="1" lang="zh-CN" altLang="en-US" sz="1600" dirty="0"/>
              <a:t> </a:t>
            </a:r>
            <a:r>
              <a:rPr kumimoji="1" lang="en-US" altLang="zh-CN" sz="1600" dirty="0"/>
              <a:t>storage</a:t>
            </a:r>
            <a:r>
              <a:rPr kumimoji="1" lang="zh-CN" altLang="en-US" sz="1600" dirty="0"/>
              <a:t> </a:t>
            </a:r>
            <a:r>
              <a:rPr kumimoji="1" lang="en-US" altLang="zh-CN" sz="1600" dirty="0"/>
              <a:t>and</a:t>
            </a:r>
            <a:r>
              <a:rPr kumimoji="1" lang="zh-CN" altLang="en-US" sz="1600" dirty="0"/>
              <a:t> </a:t>
            </a:r>
            <a:r>
              <a:rPr kumimoji="1" lang="en-US" altLang="zh-CN" sz="1600" dirty="0"/>
              <a:t>bandwidth</a:t>
            </a:r>
            <a:r>
              <a:rPr kumimoji="1" lang="zh-CN" altLang="en-US" sz="1600" dirty="0"/>
              <a:t> </a:t>
            </a:r>
            <a:r>
              <a:rPr kumimoji="1" lang="en-US" altLang="zh-CN" sz="1600" dirty="0"/>
              <a:t>of</a:t>
            </a:r>
            <a:r>
              <a:rPr kumimoji="1" lang="zh-CN" altLang="en-US" sz="1600" dirty="0"/>
              <a:t> </a:t>
            </a:r>
            <a:r>
              <a:rPr kumimoji="1" lang="en-US" altLang="zh-CN" sz="1600" dirty="0"/>
              <a:t>the</a:t>
            </a:r>
            <a:r>
              <a:rPr kumimoji="1" lang="zh-CN" altLang="en-US" sz="1600" dirty="0"/>
              <a:t> </a:t>
            </a:r>
            <a:r>
              <a:rPr kumimoji="1" lang="en-US" altLang="zh-CN" sz="1600" dirty="0"/>
              <a:t>ledger</a:t>
            </a:r>
          </a:p>
        </p:txBody>
      </p:sp>
    </p:spTree>
    <p:extLst>
      <p:ext uri="{BB962C8B-B14F-4D97-AF65-F5344CB8AC3E}">
        <p14:creationId xmlns:p14="http://schemas.microsoft.com/office/powerpoint/2010/main" val="24736491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8748F8-5EEF-5248-A334-36182E392163}"/>
              </a:ext>
            </a:extLst>
          </p:cNvPr>
          <p:cNvSpPr>
            <a:spLocks noGrp="1"/>
          </p:cNvSpPr>
          <p:nvPr>
            <p:ph type="title"/>
          </p:nvPr>
        </p:nvSpPr>
        <p:spPr/>
        <p:txBody>
          <a:bodyPr/>
          <a:lstStyle/>
          <a:p>
            <a:r>
              <a:rPr kumimoji="1" lang="en-US" altLang="zh-CN" dirty="0"/>
              <a:t>Performance</a:t>
            </a:r>
            <a:endParaRPr kumimoji="1" lang="zh-CN" altLang="en-US" dirty="0"/>
          </a:p>
        </p:txBody>
      </p:sp>
      <p:sp>
        <p:nvSpPr>
          <p:cNvPr id="3" name="文本占位符 2">
            <a:extLst>
              <a:ext uri="{FF2B5EF4-FFF2-40B4-BE49-F238E27FC236}">
                <a16:creationId xmlns:a16="http://schemas.microsoft.com/office/drawing/2014/main" id="{20FB9070-458D-CF44-8577-43B224CF333D}"/>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713163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77855A-43FC-0146-8011-C0ADC44E37D7}"/>
              </a:ext>
            </a:extLst>
          </p:cNvPr>
          <p:cNvSpPr>
            <a:spLocks noGrp="1"/>
          </p:cNvSpPr>
          <p:nvPr>
            <p:ph type="title"/>
          </p:nvPr>
        </p:nvSpPr>
        <p:spPr/>
        <p:txBody>
          <a:bodyPr/>
          <a:lstStyle/>
          <a:p>
            <a:r>
              <a:rPr kumimoji="1" lang="en-US" altLang="zh-CN" dirty="0"/>
              <a:t>Performance</a:t>
            </a:r>
            <a:r>
              <a:rPr kumimoji="1" lang="zh-CN" altLang="en-US" dirty="0"/>
              <a:t> </a:t>
            </a:r>
            <a:r>
              <a:rPr kumimoji="1" lang="en-US" altLang="zh-CN" dirty="0"/>
              <a:t>Matters!</a:t>
            </a:r>
            <a:endParaRPr kumimoji="1" lang="zh-CN" altLang="en-US" dirty="0"/>
          </a:p>
        </p:txBody>
      </p:sp>
      <p:sp>
        <p:nvSpPr>
          <p:cNvPr id="3" name="内容占位符 2">
            <a:extLst>
              <a:ext uri="{FF2B5EF4-FFF2-40B4-BE49-F238E27FC236}">
                <a16:creationId xmlns:a16="http://schemas.microsoft.com/office/drawing/2014/main" id="{7B4250D2-1726-894C-ACCE-814B3056FC8D}"/>
              </a:ext>
            </a:extLst>
          </p:cNvPr>
          <p:cNvSpPr>
            <a:spLocks noGrp="1"/>
          </p:cNvSpPr>
          <p:nvPr>
            <p:ph idx="1"/>
          </p:nvPr>
        </p:nvSpPr>
        <p:spPr/>
        <p:txBody>
          <a:bodyPr/>
          <a:lstStyle/>
          <a:p>
            <a:r>
              <a:rPr kumimoji="1" lang="en-US" altLang="zh-CN" dirty="0"/>
              <a:t>Requirements</a:t>
            </a:r>
            <a:r>
              <a:rPr kumimoji="1" lang="zh-CN" altLang="en-US" dirty="0"/>
              <a:t> </a:t>
            </a:r>
            <a:r>
              <a:rPr kumimoji="1" lang="en-US" altLang="zh-CN" dirty="0"/>
              <a:t>of</a:t>
            </a:r>
            <a:r>
              <a:rPr kumimoji="1" lang="zh-CN" altLang="en-US" dirty="0"/>
              <a:t> </a:t>
            </a:r>
            <a:r>
              <a:rPr kumimoji="1" lang="en-US" altLang="zh-CN" dirty="0"/>
              <a:t>computing</a:t>
            </a:r>
            <a:r>
              <a:rPr kumimoji="1" lang="zh-CN" altLang="en-US" dirty="0"/>
              <a:t> </a:t>
            </a:r>
            <a:r>
              <a:rPr kumimoji="1" lang="en-US" altLang="zh-CN" dirty="0"/>
              <a:t>systems</a:t>
            </a:r>
          </a:p>
          <a:p>
            <a:pPr lvl="1"/>
            <a:r>
              <a:rPr kumimoji="1" lang="en-US" altLang="zh-CN" dirty="0"/>
              <a:t>Performance</a:t>
            </a:r>
          </a:p>
          <a:p>
            <a:pPr lvl="1"/>
            <a:r>
              <a:rPr kumimoji="1" lang="en-US" altLang="zh-CN" dirty="0"/>
              <a:t>Correctness</a:t>
            </a:r>
          </a:p>
          <a:p>
            <a:pPr lvl="1"/>
            <a:r>
              <a:rPr kumimoji="1" lang="en-US" altLang="zh-CN" dirty="0"/>
              <a:t>Fault</a:t>
            </a:r>
            <a:r>
              <a:rPr kumimoji="1" lang="zh-CN" altLang="en-US" dirty="0"/>
              <a:t> </a:t>
            </a:r>
            <a:r>
              <a:rPr kumimoji="1" lang="en-US" altLang="zh-CN" dirty="0"/>
              <a:t>tolerance</a:t>
            </a:r>
          </a:p>
          <a:p>
            <a:pPr lvl="1"/>
            <a:r>
              <a:rPr kumimoji="1" lang="en-US" altLang="zh-CN" dirty="0"/>
              <a:t>Security</a:t>
            </a:r>
            <a:endParaRPr kumimoji="1" lang="zh-CN" altLang="en-US" dirty="0"/>
          </a:p>
        </p:txBody>
      </p:sp>
    </p:spTree>
    <p:extLst>
      <p:ext uri="{BB962C8B-B14F-4D97-AF65-F5344CB8AC3E}">
        <p14:creationId xmlns:p14="http://schemas.microsoft.com/office/powerpoint/2010/main" val="5767146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9AAA92-F39E-8942-A51A-25DFCCE37497}"/>
              </a:ext>
            </a:extLst>
          </p:cNvPr>
          <p:cNvSpPr>
            <a:spLocks noGrp="1"/>
          </p:cNvSpPr>
          <p:nvPr>
            <p:ph type="title"/>
          </p:nvPr>
        </p:nvSpPr>
        <p:spPr/>
        <p:txBody>
          <a:bodyPr>
            <a:normAutofit/>
          </a:bodyPr>
          <a:lstStyle/>
          <a:p>
            <a:r>
              <a:rPr kumimoji="1" lang="en-US" altLang="zh-CN" dirty="0"/>
              <a:t>How</a:t>
            </a:r>
            <a:r>
              <a:rPr kumimoji="1" lang="zh-CN" altLang="en-US" dirty="0"/>
              <a:t> </a:t>
            </a:r>
            <a:r>
              <a:rPr kumimoji="1" lang="en-US" altLang="zh-CN" dirty="0"/>
              <a:t>to</a:t>
            </a:r>
            <a:r>
              <a:rPr kumimoji="1" lang="zh-CN" altLang="en-US" dirty="0"/>
              <a:t> </a:t>
            </a:r>
            <a:r>
              <a:rPr kumimoji="1" lang="en-US" altLang="zh-CN" dirty="0"/>
              <a:t>Improve</a:t>
            </a:r>
            <a:r>
              <a:rPr kumimoji="1" lang="zh-CN" altLang="en-US" dirty="0"/>
              <a:t> </a:t>
            </a:r>
            <a:r>
              <a:rPr kumimoji="1" lang="en-US" altLang="zh-CN" dirty="0"/>
              <a:t>Performance?</a:t>
            </a:r>
            <a:endParaRPr kumimoji="1" lang="zh-CN" altLang="en-US" dirty="0"/>
          </a:p>
        </p:txBody>
      </p:sp>
      <p:sp>
        <p:nvSpPr>
          <p:cNvPr id="3" name="内容占位符 2">
            <a:extLst>
              <a:ext uri="{FF2B5EF4-FFF2-40B4-BE49-F238E27FC236}">
                <a16:creationId xmlns:a16="http://schemas.microsoft.com/office/drawing/2014/main" id="{20E62040-1152-5C42-BAEF-D50DD3A0A071}"/>
              </a:ext>
            </a:extLst>
          </p:cNvPr>
          <p:cNvSpPr>
            <a:spLocks noGrp="1"/>
          </p:cNvSpPr>
          <p:nvPr>
            <p:ph idx="1"/>
          </p:nvPr>
        </p:nvSpPr>
        <p:spPr/>
        <p:txBody>
          <a:bodyPr>
            <a:normAutofit fontScale="85000" lnSpcReduction="10000"/>
          </a:bodyPr>
          <a:lstStyle/>
          <a:p>
            <a:r>
              <a:rPr kumimoji="1" lang="en-US" altLang="zh-CN" b="1" dirty="0"/>
              <a:t>Buy</a:t>
            </a:r>
            <a:r>
              <a:rPr kumimoji="1" lang="zh-CN" altLang="en-US" b="1" dirty="0"/>
              <a:t> </a:t>
            </a:r>
            <a:r>
              <a:rPr kumimoji="1" lang="en-US" altLang="zh-CN" b="1" dirty="0"/>
              <a:t>new</a:t>
            </a:r>
            <a:r>
              <a:rPr kumimoji="1" lang="zh-CN" altLang="en-US" b="1" dirty="0"/>
              <a:t> </a:t>
            </a:r>
            <a:r>
              <a:rPr kumimoji="1" lang="en-US" altLang="zh-CN" b="1" dirty="0"/>
              <a:t>hardware!</a:t>
            </a:r>
          </a:p>
          <a:p>
            <a:r>
              <a:rPr kumimoji="1" lang="en-US" altLang="zh-CN" dirty="0"/>
              <a:t>However:</a:t>
            </a:r>
            <a:endParaRPr kumimoji="1" lang="en" altLang="zh-CN" dirty="0"/>
          </a:p>
          <a:p>
            <a:pPr lvl="1"/>
            <a:r>
              <a:rPr kumimoji="1" lang="en" altLang="zh-CN" dirty="0"/>
              <a:t>Not all aspects improve at the same pace</a:t>
            </a:r>
          </a:p>
          <a:p>
            <a:pPr lvl="1"/>
            <a:r>
              <a:rPr kumimoji="1" lang="en" altLang="zh-CN" dirty="0"/>
              <a:t>Moore's Law is plateauing</a:t>
            </a:r>
          </a:p>
          <a:p>
            <a:pPr lvl="1"/>
            <a:r>
              <a:rPr kumimoji="1" lang="en" altLang="zh-CN" dirty="0"/>
              <a:t>Hardware improvements do</a:t>
            </a:r>
            <a:r>
              <a:rPr kumimoji="1" lang="zh-CN" altLang="en-US" dirty="0"/>
              <a:t> </a:t>
            </a:r>
            <a:r>
              <a:rPr kumimoji="1" lang="en-US" altLang="zh-CN" dirty="0"/>
              <a:t>no</a:t>
            </a:r>
            <a:r>
              <a:rPr kumimoji="1" lang="en" altLang="zh-CN" dirty="0"/>
              <a:t>t always keep pace with load increases</a:t>
            </a:r>
          </a:p>
          <a:p>
            <a:r>
              <a:rPr kumimoji="1" lang="en" altLang="zh-CN" dirty="0"/>
              <a:t>Conclusion</a:t>
            </a:r>
          </a:p>
          <a:p>
            <a:pPr lvl="1"/>
            <a:r>
              <a:rPr kumimoji="1" lang="en-US" altLang="zh-CN" dirty="0"/>
              <a:t>Need</a:t>
            </a:r>
            <a:r>
              <a:rPr kumimoji="1" lang="en" altLang="zh-CN" dirty="0"/>
              <a:t> to design for performance, potentially re-design as load increases</a:t>
            </a:r>
          </a:p>
        </p:txBody>
      </p:sp>
    </p:spTree>
    <p:extLst>
      <p:ext uri="{BB962C8B-B14F-4D97-AF65-F5344CB8AC3E}">
        <p14:creationId xmlns:p14="http://schemas.microsoft.com/office/powerpoint/2010/main" val="18279829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880753-F1D2-3149-AA9D-B8174003A32C}"/>
              </a:ext>
            </a:extLst>
          </p:cNvPr>
          <p:cNvSpPr>
            <a:spLocks noGrp="1"/>
          </p:cNvSpPr>
          <p:nvPr>
            <p:ph type="title"/>
          </p:nvPr>
        </p:nvSpPr>
        <p:spPr/>
        <p:txBody>
          <a:bodyPr/>
          <a:lstStyle/>
          <a:p>
            <a:r>
              <a:rPr kumimoji="1" lang="en" altLang="zh-CN" dirty="0"/>
              <a:t>How to Improve Performance</a:t>
            </a:r>
            <a:endParaRPr kumimoji="1" lang="zh-CN" altLang="en-US" dirty="0"/>
          </a:p>
        </p:txBody>
      </p:sp>
      <p:sp>
        <p:nvSpPr>
          <p:cNvPr id="3" name="内容占位符 2">
            <a:extLst>
              <a:ext uri="{FF2B5EF4-FFF2-40B4-BE49-F238E27FC236}">
                <a16:creationId xmlns:a16="http://schemas.microsoft.com/office/drawing/2014/main" id="{2D6B8F96-7B07-4240-A889-8E0B49E8E1A9}"/>
              </a:ext>
            </a:extLst>
          </p:cNvPr>
          <p:cNvSpPr>
            <a:spLocks noGrp="1"/>
          </p:cNvSpPr>
          <p:nvPr>
            <p:ph idx="1"/>
          </p:nvPr>
        </p:nvSpPr>
        <p:spPr/>
        <p:txBody>
          <a:bodyPr/>
          <a:lstStyle/>
          <a:p>
            <a:r>
              <a:rPr kumimoji="1" lang="en-US" altLang="zh-CN" b="1" dirty="0"/>
              <a:t>Step-</a:t>
            </a:r>
            <a:r>
              <a:rPr kumimoji="1" lang="en" altLang="zh-CN" b="1" dirty="0"/>
              <a:t>1</a:t>
            </a:r>
            <a:r>
              <a:rPr kumimoji="1" lang="en" altLang="zh-CN" dirty="0"/>
              <a:t>. </a:t>
            </a:r>
            <a:r>
              <a:rPr kumimoji="1" lang="en" altLang="zh-CN" b="1" dirty="0">
                <a:solidFill>
                  <a:srgbClr val="0096FF"/>
                </a:solidFill>
              </a:rPr>
              <a:t>measure</a:t>
            </a:r>
            <a:r>
              <a:rPr kumimoji="1" lang="en" altLang="zh-CN" dirty="0"/>
              <a:t> the system, and compare it to our system model, to ﬁnd the bottleneck </a:t>
            </a:r>
          </a:p>
          <a:p>
            <a:r>
              <a:rPr kumimoji="1" lang="en-US" altLang="zh-CN" b="1" dirty="0"/>
              <a:t>Step-</a:t>
            </a:r>
            <a:r>
              <a:rPr kumimoji="1" lang="en" altLang="zh-CN" b="1" dirty="0"/>
              <a:t>2</a:t>
            </a:r>
            <a:r>
              <a:rPr kumimoji="1" lang="en" altLang="zh-CN" dirty="0"/>
              <a:t>. </a:t>
            </a:r>
            <a:r>
              <a:rPr kumimoji="1" lang="en" altLang="zh-CN" b="1" dirty="0">
                <a:solidFill>
                  <a:srgbClr val="0096FF"/>
                </a:solidFill>
              </a:rPr>
              <a:t>relax</a:t>
            </a:r>
            <a:r>
              <a:rPr kumimoji="1" lang="en" altLang="zh-CN" dirty="0"/>
              <a:t> the bottleneck</a:t>
            </a:r>
            <a:endParaRPr kumimoji="1" lang="zh-CN" altLang="en-US" dirty="0"/>
          </a:p>
        </p:txBody>
      </p:sp>
    </p:spTree>
    <p:extLst>
      <p:ext uri="{BB962C8B-B14F-4D97-AF65-F5344CB8AC3E}">
        <p14:creationId xmlns:p14="http://schemas.microsoft.com/office/powerpoint/2010/main" val="15789021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p:txBody>
          <a:bodyPr/>
          <a:lstStyle/>
          <a:p>
            <a:pPr eaLnBrk="1" hangingPunct="1"/>
            <a:r>
              <a:rPr kumimoji="0" lang="en-US" altLang="zh-CN" dirty="0"/>
              <a:t>Performance Metrics</a:t>
            </a:r>
            <a:endParaRPr kumimoji="0" lang="zh-CN" altLang="en-US" dirty="0"/>
          </a:p>
        </p:txBody>
      </p:sp>
      <p:sp>
        <p:nvSpPr>
          <p:cNvPr id="5123" name="内容占位符 2"/>
          <p:cNvSpPr>
            <a:spLocks noGrp="1"/>
          </p:cNvSpPr>
          <p:nvPr>
            <p:ph idx="1"/>
          </p:nvPr>
        </p:nvSpPr>
        <p:spPr/>
        <p:txBody>
          <a:bodyPr>
            <a:normAutofit lnSpcReduction="10000"/>
          </a:bodyPr>
          <a:lstStyle/>
          <a:p>
            <a:pPr marL="0" indent="0">
              <a:buNone/>
            </a:pPr>
            <a:r>
              <a:rPr kumimoji="0" lang="en-US" altLang="zh-CN" sz="2800" dirty="0"/>
              <a:t>Computer Systems as </a:t>
            </a:r>
            <a:r>
              <a:rPr kumimoji="0" lang="en-US" altLang="zh-CN" sz="2800" dirty="0">
                <a:highlight>
                  <a:srgbClr val="FFFF00"/>
                </a:highlight>
              </a:rPr>
              <a:t>interconnected modules</a:t>
            </a:r>
          </a:p>
          <a:p>
            <a:pPr marL="0" indent="0"/>
            <a:endParaRPr kumimoji="0" lang="en-US" altLang="zh-CN" sz="2800" dirty="0"/>
          </a:p>
          <a:p>
            <a:pPr marL="0" indent="0">
              <a:buNone/>
            </a:pPr>
            <a:r>
              <a:rPr kumimoji="0" lang="en-US" altLang="zh-CN" sz="2800" dirty="0"/>
              <a:t>★ Capacity</a:t>
            </a:r>
          </a:p>
          <a:p>
            <a:pPr marL="0" indent="0">
              <a:buNone/>
            </a:pPr>
            <a:r>
              <a:rPr kumimoji="0" lang="en-US" altLang="zh-CN" sz="2800" dirty="0"/>
              <a:t>★ Latency</a:t>
            </a:r>
          </a:p>
          <a:p>
            <a:pPr marL="0" indent="0">
              <a:buNone/>
            </a:pPr>
            <a:r>
              <a:rPr kumimoji="0" lang="en-US" altLang="zh-CN" sz="2800" dirty="0"/>
              <a:t>★ Throughput</a:t>
            </a:r>
          </a:p>
          <a:p>
            <a:pPr marL="0" indent="0">
              <a:buNone/>
            </a:pPr>
            <a:r>
              <a:rPr lang="en-US" altLang="zh-CN" sz="2800" dirty="0"/>
              <a:t>★ Utilization </a:t>
            </a:r>
          </a:p>
          <a:p>
            <a:pPr marL="0" indent="0"/>
            <a:endParaRPr kumimoji="0" lang="zh-CN" altLang="en-US" sz="2800" dirty="0"/>
          </a:p>
        </p:txBody>
      </p:sp>
    </p:spTree>
    <p:extLst>
      <p:ext uri="{BB962C8B-B14F-4D97-AF65-F5344CB8AC3E}">
        <p14:creationId xmlns:p14="http://schemas.microsoft.com/office/powerpoint/2010/main" val="11322504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p:txBody>
          <a:bodyPr/>
          <a:lstStyle/>
          <a:p>
            <a:pPr eaLnBrk="1" hangingPunct="1"/>
            <a:r>
              <a:rPr kumimoji="0" lang="en-US" altLang="zh-CN"/>
              <a:t>Performance Metrics: Capacity</a:t>
            </a:r>
            <a:endParaRPr kumimoji="0" lang="zh-CN" altLang="en-US"/>
          </a:p>
        </p:txBody>
      </p:sp>
      <p:sp>
        <p:nvSpPr>
          <p:cNvPr id="6147" name="内容占位符 2"/>
          <p:cNvSpPr>
            <a:spLocks noGrp="1"/>
          </p:cNvSpPr>
          <p:nvPr>
            <p:ph idx="1"/>
          </p:nvPr>
        </p:nvSpPr>
        <p:spPr/>
        <p:txBody>
          <a:bodyPr>
            <a:normAutofit/>
          </a:bodyPr>
          <a:lstStyle/>
          <a:p>
            <a:pPr marL="0" indent="0">
              <a:buNone/>
              <a:tabLst>
                <a:tab pos="2333625" algn="l"/>
              </a:tabLst>
            </a:pPr>
            <a:r>
              <a:rPr kumimoji="0" lang="en-US" altLang="zh-CN" sz="2400" b="1" dirty="0"/>
              <a:t>Capacity</a:t>
            </a:r>
            <a:r>
              <a:rPr kumimoji="0" lang="en-US" altLang="zh-CN" sz="2400" dirty="0"/>
              <a:t> – Size or amount of a service</a:t>
            </a:r>
          </a:p>
          <a:p>
            <a:pPr marL="400050" lvl="1" indent="0">
              <a:buNone/>
              <a:tabLst>
                <a:tab pos="2333625" algn="l"/>
              </a:tabLst>
            </a:pPr>
            <a:r>
              <a:rPr kumimoji="0" lang="en-US" altLang="zh-CN" sz="2200" dirty="0"/>
              <a:t>Blocks on storage devices</a:t>
            </a:r>
          </a:p>
          <a:p>
            <a:pPr marL="400050" lvl="1" indent="0">
              <a:buNone/>
              <a:tabLst>
                <a:tab pos="2333625" algn="l"/>
              </a:tabLst>
            </a:pPr>
            <a:r>
              <a:rPr kumimoji="0" lang="en-US" altLang="zh-CN" sz="2200" dirty="0"/>
              <a:t>Size</a:t>
            </a:r>
            <a:r>
              <a:rPr kumimoji="0" lang="zh-CN" altLang="en-US" sz="2200" dirty="0"/>
              <a:t> </a:t>
            </a:r>
            <a:r>
              <a:rPr kumimoji="0" lang="en-US" altLang="zh-CN" sz="2200" dirty="0"/>
              <a:t>of</a:t>
            </a:r>
            <a:r>
              <a:rPr kumimoji="0" lang="zh-CN" altLang="en-US" sz="2200" dirty="0"/>
              <a:t> </a:t>
            </a:r>
            <a:r>
              <a:rPr kumimoji="0" lang="en-US" altLang="zh-CN" sz="2200" dirty="0"/>
              <a:t>data</a:t>
            </a:r>
            <a:r>
              <a:rPr kumimoji="0" lang="zh-CN" altLang="en-US" sz="2200" dirty="0"/>
              <a:t> </a:t>
            </a:r>
            <a:r>
              <a:rPr lang="en-US" altLang="zh-CN" sz="2200" dirty="0"/>
              <a:t>on</a:t>
            </a:r>
            <a:r>
              <a:rPr lang="zh-CN" altLang="en-US" sz="2200" dirty="0"/>
              <a:t> </a:t>
            </a:r>
            <a:r>
              <a:rPr lang="en-US" altLang="zh-CN" sz="2200" dirty="0"/>
              <a:t>memory</a:t>
            </a:r>
            <a:r>
              <a:rPr lang="zh-CN" altLang="en-US" sz="2200" dirty="0"/>
              <a:t> </a:t>
            </a:r>
            <a:r>
              <a:rPr lang="en-US" altLang="zh-CN" sz="2200" dirty="0"/>
              <a:t>chips</a:t>
            </a:r>
          </a:p>
          <a:p>
            <a:pPr marL="400050" lvl="1" indent="0">
              <a:buNone/>
              <a:tabLst>
                <a:tab pos="2333625" algn="l"/>
              </a:tabLst>
            </a:pPr>
            <a:r>
              <a:rPr lang="en-US" altLang="zh-CN" sz="2200" dirty="0"/>
              <a:t>Cycles on a processor</a:t>
            </a:r>
          </a:p>
          <a:p>
            <a:pPr marL="400050" lvl="1" indent="0">
              <a:buNone/>
              <a:tabLst>
                <a:tab pos="2333625" algn="l"/>
              </a:tabLst>
            </a:pPr>
            <a:r>
              <a:rPr kumimoji="0" lang="en-US" altLang="zh-CN" sz="2200" dirty="0"/>
              <a:t>Bits</a:t>
            </a:r>
            <a:r>
              <a:rPr kumimoji="0" lang="zh-CN" altLang="en-US" sz="2200" dirty="0"/>
              <a:t> </a:t>
            </a:r>
            <a:r>
              <a:rPr kumimoji="0" lang="en-US" altLang="zh-CN" sz="2200" dirty="0"/>
              <a:t>per</a:t>
            </a:r>
            <a:r>
              <a:rPr kumimoji="0" lang="zh-CN" altLang="en-US" sz="2200" dirty="0"/>
              <a:t> </a:t>
            </a:r>
            <a:r>
              <a:rPr kumimoji="0" lang="en-US" altLang="zh-CN" sz="2200" dirty="0"/>
              <a:t>second</a:t>
            </a:r>
            <a:r>
              <a:rPr kumimoji="0" lang="zh-CN" altLang="en-US" sz="2200" dirty="0"/>
              <a:t> </a:t>
            </a:r>
            <a:r>
              <a:rPr kumimoji="0" lang="en-US" altLang="zh-CN" sz="2200" dirty="0"/>
              <a:t>on</a:t>
            </a:r>
            <a:r>
              <a:rPr kumimoji="0" lang="zh-CN" altLang="en-US" sz="2200" dirty="0"/>
              <a:t> </a:t>
            </a:r>
            <a:r>
              <a:rPr lang="en-US" altLang="zh-CN" sz="2200" dirty="0"/>
              <a:t>network</a:t>
            </a:r>
            <a:r>
              <a:rPr lang="zh-CN" altLang="en-US" sz="2200" dirty="0"/>
              <a:t> </a:t>
            </a:r>
            <a:r>
              <a:rPr lang="en-US" altLang="zh-CN" sz="2200" dirty="0"/>
              <a:t>devices</a:t>
            </a:r>
            <a:endParaRPr kumimoji="0" lang="en-US" altLang="zh-CN" sz="2200" dirty="0"/>
          </a:p>
          <a:p>
            <a:pPr marL="400050" lvl="1" indent="0">
              <a:buNone/>
              <a:tabLst>
                <a:tab pos="2333625" algn="l"/>
              </a:tabLst>
            </a:pPr>
            <a:r>
              <a:rPr lang="en-US" altLang="zh-CN" sz="2200" dirty="0"/>
              <a:t>...</a:t>
            </a:r>
          </a:p>
          <a:p>
            <a:pPr marL="400050" lvl="1" indent="0">
              <a:buNone/>
              <a:tabLst>
                <a:tab pos="2333625" algn="l"/>
              </a:tabLst>
            </a:pPr>
            <a:r>
              <a:rPr kumimoji="0" lang="en-US" altLang="zh-CN" sz="2200" i="1" dirty="0"/>
              <a:t>Usually</a:t>
            </a:r>
            <a:r>
              <a:rPr kumimoji="0" lang="zh-CN" altLang="en-US" sz="2200" i="1" dirty="0"/>
              <a:t> </a:t>
            </a:r>
            <a:r>
              <a:rPr kumimoji="0" lang="en-US" altLang="zh-CN" sz="2200" i="1" dirty="0"/>
              <a:t>means</a:t>
            </a:r>
            <a:r>
              <a:rPr kumimoji="0" lang="zh-CN" altLang="en-US" sz="2200" i="1" dirty="0"/>
              <a:t> </a:t>
            </a:r>
            <a:r>
              <a:rPr kumimoji="0" lang="en-US" altLang="zh-CN" sz="2200" i="1" dirty="0"/>
              <a:t>the</a:t>
            </a:r>
            <a:r>
              <a:rPr kumimoji="0" lang="zh-CN" altLang="en-US" sz="2200" i="1" dirty="0"/>
              <a:t> </a:t>
            </a:r>
            <a:r>
              <a:rPr kumimoji="0" lang="en-US" altLang="zh-CN" sz="2200" i="1" dirty="0"/>
              <a:t>limitation</a:t>
            </a:r>
            <a:r>
              <a:rPr kumimoji="0" lang="zh-CN" altLang="en-US" sz="2200" i="1" dirty="0"/>
              <a:t> </a:t>
            </a:r>
            <a:r>
              <a:rPr kumimoji="0" lang="en-US" altLang="zh-CN" sz="2200" i="1" dirty="0"/>
              <a:t>of</a:t>
            </a:r>
            <a:r>
              <a:rPr kumimoji="0" lang="zh-CN" altLang="en-US" sz="2200" i="1" dirty="0"/>
              <a:t> </a:t>
            </a:r>
            <a:r>
              <a:rPr lang="en-US" altLang="zh-CN" sz="2200" i="1" dirty="0"/>
              <a:t>devices</a:t>
            </a:r>
            <a:endParaRPr kumimoji="0" lang="en-US" altLang="zh-CN" sz="2200" i="1" dirty="0"/>
          </a:p>
        </p:txBody>
      </p:sp>
      <p:sp>
        <p:nvSpPr>
          <p:cNvPr id="4" name="流程图: 磁盘 3"/>
          <p:cNvSpPr/>
          <p:nvPr/>
        </p:nvSpPr>
        <p:spPr>
          <a:xfrm>
            <a:off x="6530579" y="2137542"/>
            <a:ext cx="1750219" cy="1415653"/>
          </a:xfrm>
          <a:prstGeom prst="flowChartMagneticDisk">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 name="流程图: 磁盘 4"/>
          <p:cNvSpPr/>
          <p:nvPr/>
        </p:nvSpPr>
        <p:spPr>
          <a:xfrm>
            <a:off x="6530579" y="1822026"/>
            <a:ext cx="1750219" cy="819150"/>
          </a:xfrm>
          <a:prstGeom prst="flowChartMagneticDisk">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Tree>
    <p:extLst>
      <p:ext uri="{BB962C8B-B14F-4D97-AF65-F5344CB8AC3E}">
        <p14:creationId xmlns:p14="http://schemas.microsoft.com/office/powerpoint/2010/main" val="27195921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p:txBody>
          <a:bodyPr/>
          <a:lstStyle/>
          <a:p>
            <a:pPr eaLnBrk="1" hangingPunct="1"/>
            <a:r>
              <a:rPr kumimoji="0" lang="en-US" altLang="zh-CN"/>
              <a:t>Performance Metrics: Latency</a:t>
            </a:r>
            <a:endParaRPr kumimoji="0" lang="zh-CN" altLang="en-US"/>
          </a:p>
        </p:txBody>
      </p:sp>
      <p:sp>
        <p:nvSpPr>
          <p:cNvPr id="8195" name="内容占位符 2"/>
          <p:cNvSpPr>
            <a:spLocks noGrp="1"/>
          </p:cNvSpPr>
          <p:nvPr>
            <p:ph idx="1"/>
          </p:nvPr>
        </p:nvSpPr>
        <p:spPr/>
        <p:txBody>
          <a:bodyPr>
            <a:noAutofit/>
          </a:bodyPr>
          <a:lstStyle/>
          <a:p>
            <a:pPr marL="0" indent="0">
              <a:buNone/>
            </a:pPr>
            <a:r>
              <a:rPr kumimoji="0" lang="en-US" altLang="zh-CN" sz="2400" b="1" dirty="0"/>
              <a:t>Latency</a:t>
            </a:r>
            <a:r>
              <a:rPr kumimoji="0" lang="en-US" altLang="zh-CN" sz="2400" dirty="0"/>
              <a:t>: the time it takes from start to finish</a:t>
            </a:r>
          </a:p>
          <a:p>
            <a:pPr marL="400050" lvl="1" indent="0">
              <a:buNone/>
            </a:pPr>
            <a:r>
              <a:rPr kumimoji="0" lang="en-US" altLang="zh-CN" sz="2200" dirty="0"/>
              <a:t>Webserver – Time from request to response</a:t>
            </a:r>
          </a:p>
          <a:p>
            <a:pPr marL="400050" lvl="1" indent="0">
              <a:buNone/>
            </a:pPr>
            <a:r>
              <a:rPr kumimoji="0" lang="en-US" altLang="zh-CN" sz="2200" dirty="0"/>
              <a:t>Network – Time from send() until receive() done</a:t>
            </a:r>
          </a:p>
          <a:p>
            <a:pPr marL="400050" lvl="1" indent="0">
              <a:buNone/>
            </a:pPr>
            <a:r>
              <a:rPr kumimoji="0" lang="en-US" altLang="zh-CN" sz="2200" dirty="0"/>
              <a:t>Procedure – Time from call until return</a:t>
            </a:r>
          </a:p>
          <a:p>
            <a:pPr marL="0" indent="0"/>
            <a:endParaRPr kumimoji="0" lang="en-US" altLang="zh-CN" sz="2400" dirty="0"/>
          </a:p>
          <a:p>
            <a:pPr marL="0" indent="0">
              <a:buNone/>
            </a:pPr>
            <a:r>
              <a:rPr kumimoji="0" lang="en-US" altLang="zh-CN" sz="2400" dirty="0"/>
              <a:t>For a multi-step process (Steps A + B)</a:t>
            </a:r>
          </a:p>
          <a:p>
            <a:pPr marL="400050" lvl="1" indent="0">
              <a:buNone/>
            </a:pPr>
            <a:r>
              <a:rPr kumimoji="0" lang="en-US" altLang="zh-CN" sz="2200" dirty="0" err="1"/>
              <a:t>Latency</a:t>
            </a:r>
            <a:r>
              <a:rPr kumimoji="0" lang="en-US" altLang="zh-CN" sz="2200" baseline="-25000" dirty="0" err="1"/>
              <a:t>A+B</a:t>
            </a:r>
            <a:r>
              <a:rPr kumimoji="0" lang="en-US" altLang="zh-CN" sz="2200" dirty="0"/>
              <a:t> ≥ </a:t>
            </a:r>
            <a:r>
              <a:rPr kumimoji="0" lang="en-US" altLang="zh-CN" sz="2200" dirty="0" err="1"/>
              <a:t>Latency</a:t>
            </a:r>
            <a:r>
              <a:rPr kumimoji="0" lang="en-US" altLang="zh-CN" sz="2200" baseline="-25000" dirty="0" err="1"/>
              <a:t>A</a:t>
            </a:r>
            <a:r>
              <a:rPr kumimoji="0" lang="en-US" altLang="zh-CN" sz="2200" dirty="0"/>
              <a:t> + </a:t>
            </a:r>
            <a:r>
              <a:rPr kumimoji="0" lang="en-US" altLang="zh-CN" sz="2200" dirty="0" err="1"/>
              <a:t>Latency</a:t>
            </a:r>
            <a:r>
              <a:rPr kumimoji="0" lang="en-US" altLang="zh-CN" sz="2200" baseline="-25000" dirty="0" err="1"/>
              <a:t>B</a:t>
            </a:r>
            <a:endParaRPr kumimoji="0" lang="en-US" altLang="zh-CN" sz="2200" baseline="-25000" dirty="0"/>
          </a:p>
          <a:p>
            <a:pPr marL="0" indent="0"/>
            <a:endParaRPr kumimoji="0" lang="en-US" altLang="zh-CN" sz="2400" dirty="0"/>
          </a:p>
          <a:p>
            <a:pPr marL="0" indent="0"/>
            <a:endParaRPr kumimoji="0" lang="zh-CN" altLang="en-US" sz="2400" dirty="0"/>
          </a:p>
        </p:txBody>
      </p:sp>
      <p:sp>
        <p:nvSpPr>
          <p:cNvPr id="5" name="矩形 4"/>
          <p:cNvSpPr/>
          <p:nvPr/>
        </p:nvSpPr>
        <p:spPr>
          <a:xfrm>
            <a:off x="7355681" y="1654969"/>
            <a:ext cx="971550" cy="4274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350"/>
              <a:t>Stage-1</a:t>
            </a:r>
            <a:endParaRPr kumimoji="0" lang="zh-CN" altLang="en-US" sz="1350"/>
          </a:p>
        </p:txBody>
      </p:sp>
      <p:sp>
        <p:nvSpPr>
          <p:cNvPr id="6" name="矩形 5"/>
          <p:cNvSpPr/>
          <p:nvPr/>
        </p:nvSpPr>
        <p:spPr>
          <a:xfrm>
            <a:off x="7355681" y="2406254"/>
            <a:ext cx="971550" cy="4262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350"/>
              <a:t>Stage-1</a:t>
            </a:r>
            <a:endParaRPr kumimoji="0" lang="zh-CN" altLang="en-US" sz="1350"/>
          </a:p>
        </p:txBody>
      </p:sp>
      <p:sp>
        <p:nvSpPr>
          <p:cNvPr id="7" name="矩形 6"/>
          <p:cNvSpPr/>
          <p:nvPr/>
        </p:nvSpPr>
        <p:spPr>
          <a:xfrm>
            <a:off x="7355681" y="3157538"/>
            <a:ext cx="971550" cy="4262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350"/>
              <a:t>…</a:t>
            </a:r>
            <a:endParaRPr kumimoji="0" lang="zh-CN" altLang="en-US" sz="1350"/>
          </a:p>
        </p:txBody>
      </p:sp>
      <p:sp>
        <p:nvSpPr>
          <p:cNvPr id="8" name="矩形 7"/>
          <p:cNvSpPr/>
          <p:nvPr/>
        </p:nvSpPr>
        <p:spPr>
          <a:xfrm>
            <a:off x="7352110" y="3908823"/>
            <a:ext cx="971550" cy="4262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350"/>
              <a:t>Stage-n</a:t>
            </a:r>
            <a:endParaRPr kumimoji="0" lang="zh-CN" altLang="en-US" sz="1350"/>
          </a:p>
        </p:txBody>
      </p:sp>
      <p:cxnSp>
        <p:nvCxnSpPr>
          <p:cNvPr id="10" name="直接箭头连接符 9"/>
          <p:cNvCxnSpPr>
            <a:stCxn id="5" idx="2"/>
            <a:endCxn id="6" idx="0"/>
          </p:cNvCxnSpPr>
          <p:nvPr/>
        </p:nvCxnSpPr>
        <p:spPr>
          <a:xfrm>
            <a:off x="7841456" y="2082404"/>
            <a:ext cx="0" cy="32385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6" idx="2"/>
            <a:endCxn id="7" idx="0"/>
          </p:cNvCxnSpPr>
          <p:nvPr/>
        </p:nvCxnSpPr>
        <p:spPr>
          <a:xfrm>
            <a:off x="7841456" y="2832498"/>
            <a:ext cx="0" cy="32504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7" idx="2"/>
            <a:endCxn id="8" idx="0"/>
          </p:cNvCxnSpPr>
          <p:nvPr/>
        </p:nvCxnSpPr>
        <p:spPr>
          <a:xfrm flipH="1">
            <a:off x="7837885" y="3583781"/>
            <a:ext cx="3572" cy="325041"/>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194948" y="1463278"/>
            <a:ext cx="1320403" cy="308014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solidFill>
                <a:schemeClr val="tx1"/>
              </a:solidFill>
            </a:endParaRPr>
          </a:p>
        </p:txBody>
      </p:sp>
      <p:cxnSp>
        <p:nvCxnSpPr>
          <p:cNvPr id="19" name="直接箭头连接符 18"/>
          <p:cNvCxnSpPr>
            <a:endCxn id="5" idx="0"/>
          </p:cNvCxnSpPr>
          <p:nvPr/>
        </p:nvCxnSpPr>
        <p:spPr>
          <a:xfrm>
            <a:off x="7837885" y="1268016"/>
            <a:ext cx="3572" cy="386953"/>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8" idx="2"/>
          </p:cNvCxnSpPr>
          <p:nvPr/>
        </p:nvCxnSpPr>
        <p:spPr>
          <a:xfrm>
            <a:off x="7837885" y="4335066"/>
            <a:ext cx="0" cy="464344"/>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206" name="矩形 25"/>
          <p:cNvSpPr>
            <a:spLocks noChangeArrowheads="1"/>
          </p:cNvSpPr>
          <p:nvPr/>
        </p:nvSpPr>
        <p:spPr bwMode="auto">
          <a:xfrm>
            <a:off x="7317964" y="4844653"/>
            <a:ext cx="1081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Symbol" panose="05050102010706020507" pitchFamily="18" charset="2"/>
              <a:buChar char="-"/>
              <a:defRPr kumimoji="1"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kumimoji="0" lang="en-US" altLang="zh-CN" sz="1800"/>
              <a:t>Response</a:t>
            </a:r>
            <a:endParaRPr kumimoji="0" lang="zh-CN" altLang="en-US" sz="1800"/>
          </a:p>
        </p:txBody>
      </p:sp>
      <p:sp>
        <p:nvSpPr>
          <p:cNvPr id="8207" name="矩形 26"/>
          <p:cNvSpPr>
            <a:spLocks noChangeArrowheads="1"/>
          </p:cNvSpPr>
          <p:nvPr/>
        </p:nvSpPr>
        <p:spPr bwMode="auto">
          <a:xfrm>
            <a:off x="7374667" y="941785"/>
            <a:ext cx="944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Symbol" panose="05050102010706020507" pitchFamily="18" charset="2"/>
              <a:buChar char="-"/>
              <a:defRPr kumimoji="1"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kumimoji="0" lang="en-US" altLang="zh-CN" sz="1800" dirty="0"/>
              <a:t>Request</a:t>
            </a:r>
            <a:endParaRPr kumimoji="0" lang="zh-CN" altLang="en-US" sz="1800" dirty="0"/>
          </a:p>
        </p:txBody>
      </p:sp>
      <p:sp>
        <p:nvSpPr>
          <p:cNvPr id="8208" name="矩形 27"/>
          <p:cNvSpPr>
            <a:spLocks noChangeArrowheads="1"/>
          </p:cNvSpPr>
          <p:nvPr/>
        </p:nvSpPr>
        <p:spPr bwMode="auto">
          <a:xfrm rot="16200000">
            <a:off x="8278650" y="2810351"/>
            <a:ext cx="8584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defRPr kumimoji="1"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Symbol" panose="05050102010706020507" pitchFamily="18" charset="2"/>
              <a:buChar char="-"/>
              <a:defRPr kumimoji="1"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kumimoji="0" lang="en-US" altLang="zh-CN" sz="1800" dirty="0"/>
              <a:t>Service</a:t>
            </a:r>
            <a:endParaRPr kumimoji="0" lang="zh-CN" altLang="en-US" sz="1800" dirty="0"/>
          </a:p>
        </p:txBody>
      </p:sp>
    </p:spTree>
    <p:extLst>
      <p:ext uri="{BB962C8B-B14F-4D97-AF65-F5344CB8AC3E}">
        <p14:creationId xmlns:p14="http://schemas.microsoft.com/office/powerpoint/2010/main" val="24315033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pPr eaLnBrk="1" hangingPunct="1"/>
            <a:r>
              <a:rPr kumimoji="0" lang="en-US" altLang="zh-CN"/>
              <a:t>Performance Metrics: Throughput</a:t>
            </a:r>
            <a:endParaRPr kumimoji="0" lang="zh-CN" altLang="en-US"/>
          </a:p>
        </p:txBody>
      </p:sp>
      <p:sp>
        <p:nvSpPr>
          <p:cNvPr id="9219" name="内容占位符 2"/>
          <p:cNvSpPr>
            <a:spLocks noGrp="1"/>
          </p:cNvSpPr>
          <p:nvPr>
            <p:ph idx="1"/>
          </p:nvPr>
        </p:nvSpPr>
        <p:spPr/>
        <p:txBody>
          <a:bodyPr>
            <a:noAutofit/>
          </a:bodyPr>
          <a:lstStyle/>
          <a:p>
            <a:pPr marL="0" indent="0">
              <a:buNone/>
            </a:pPr>
            <a:r>
              <a:rPr kumimoji="0" lang="en-US" altLang="zh-CN" sz="2400" b="1" dirty="0"/>
              <a:t>Throughput</a:t>
            </a:r>
            <a:r>
              <a:rPr kumimoji="0" lang="en-US" altLang="zh-CN" sz="2400" dirty="0"/>
              <a:t>: rate at which work is done</a:t>
            </a:r>
          </a:p>
          <a:p>
            <a:pPr marL="400050" lvl="1" indent="0">
              <a:buNone/>
            </a:pPr>
            <a:r>
              <a:rPr kumimoji="0" lang="en-US" altLang="zh-CN" sz="2200" dirty="0"/>
              <a:t>Webserver – Requests per second</a:t>
            </a:r>
          </a:p>
          <a:p>
            <a:pPr marL="400050" lvl="1" indent="0">
              <a:buNone/>
            </a:pPr>
            <a:r>
              <a:rPr kumimoji="0" lang="en-US" altLang="zh-CN" sz="2200" dirty="0"/>
              <a:t>Network – Bits per second</a:t>
            </a:r>
          </a:p>
          <a:p>
            <a:pPr marL="400050" lvl="1" indent="0">
              <a:buNone/>
            </a:pPr>
            <a:r>
              <a:rPr kumimoji="0" lang="en-US" altLang="zh-CN" sz="2200" dirty="0"/>
              <a:t>Procedure – Calls per second</a:t>
            </a:r>
          </a:p>
          <a:p>
            <a:pPr marL="0" indent="0">
              <a:buNone/>
            </a:pPr>
            <a:r>
              <a:rPr kumimoji="0" lang="en-US" altLang="zh-CN" sz="2400" dirty="0"/>
              <a:t>Pipeline of modules</a:t>
            </a:r>
          </a:p>
          <a:p>
            <a:pPr marL="400050" lvl="1" indent="0">
              <a:buNone/>
            </a:pPr>
            <a:r>
              <a:rPr kumimoji="0" lang="en-US" altLang="zh-CN" sz="2200" dirty="0" err="1"/>
              <a:t>Thoughput</a:t>
            </a:r>
            <a:r>
              <a:rPr kumimoji="0" lang="en-US" altLang="zh-CN" sz="2200" baseline="-25000" dirty="0" err="1"/>
              <a:t>A+B</a:t>
            </a:r>
            <a:r>
              <a:rPr kumimoji="0" lang="en-US" altLang="zh-CN" sz="2200" dirty="0"/>
              <a:t> ≤ minimum(</a:t>
            </a:r>
            <a:r>
              <a:rPr kumimoji="0" lang="en-US" altLang="zh-CN" sz="2200" dirty="0" err="1"/>
              <a:t>Throughput</a:t>
            </a:r>
            <a:r>
              <a:rPr kumimoji="0" lang="en-US" altLang="zh-CN" sz="2200" baseline="-25000" dirty="0" err="1"/>
              <a:t>A</a:t>
            </a:r>
            <a:r>
              <a:rPr kumimoji="0" lang="en-US" altLang="zh-CN" sz="2200" dirty="0"/>
              <a:t>, </a:t>
            </a:r>
            <a:r>
              <a:rPr kumimoji="0" lang="en-US" altLang="zh-CN" sz="2200" dirty="0" err="1"/>
              <a:t>Throughput</a:t>
            </a:r>
            <a:r>
              <a:rPr kumimoji="0" lang="en-US" altLang="zh-CN" sz="2200" baseline="-25000" dirty="0" err="1"/>
              <a:t>B</a:t>
            </a:r>
            <a:r>
              <a:rPr kumimoji="0" lang="en-US" altLang="zh-CN" sz="2200" dirty="0"/>
              <a:t>)</a:t>
            </a:r>
          </a:p>
          <a:p>
            <a:pPr marL="400050" lvl="1" indent="0">
              <a:buNone/>
            </a:pPr>
            <a:r>
              <a:rPr kumimoji="0" lang="en-US" altLang="zh-CN" sz="2400" dirty="0"/>
              <a:t>Bottleneck</a:t>
            </a:r>
          </a:p>
        </p:txBody>
      </p:sp>
      <p:sp>
        <p:nvSpPr>
          <p:cNvPr id="4" name="圆柱形 5"/>
          <p:cNvSpPr/>
          <p:nvPr/>
        </p:nvSpPr>
        <p:spPr>
          <a:xfrm rot="5400000">
            <a:off x="5611416" y="2489597"/>
            <a:ext cx="531019" cy="876300"/>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050">
                <a:solidFill>
                  <a:srgbClr val="000000"/>
                </a:solidFill>
              </a:rPr>
              <a:t>100</a:t>
            </a:r>
            <a:endParaRPr kumimoji="0" lang="zh-CN" altLang="en-US" sz="1050">
              <a:solidFill>
                <a:srgbClr val="000000"/>
              </a:solidFill>
            </a:endParaRPr>
          </a:p>
        </p:txBody>
      </p:sp>
      <p:sp>
        <p:nvSpPr>
          <p:cNvPr id="5" name="圆柱形 6"/>
          <p:cNvSpPr/>
          <p:nvPr/>
        </p:nvSpPr>
        <p:spPr>
          <a:xfrm rot="5400000">
            <a:off x="6610351" y="2039541"/>
            <a:ext cx="941784" cy="1365647"/>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050" dirty="0"/>
              <a:t>1000</a:t>
            </a:r>
            <a:endParaRPr kumimoji="0" lang="zh-CN" altLang="en-US" sz="1050" dirty="0"/>
          </a:p>
        </p:txBody>
      </p:sp>
      <p:sp>
        <p:nvSpPr>
          <p:cNvPr id="6" name="圆柱形 7"/>
          <p:cNvSpPr/>
          <p:nvPr/>
        </p:nvSpPr>
        <p:spPr>
          <a:xfrm rot="5400000">
            <a:off x="7948612" y="2732485"/>
            <a:ext cx="325041" cy="575072"/>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050">
                <a:solidFill>
                  <a:srgbClr val="000000"/>
                </a:solidFill>
              </a:rPr>
              <a:t>10</a:t>
            </a:r>
            <a:endParaRPr kumimoji="0" lang="zh-CN" altLang="en-US" sz="1050">
              <a:solidFill>
                <a:srgbClr val="000000"/>
              </a:solidFill>
            </a:endParaRPr>
          </a:p>
        </p:txBody>
      </p:sp>
      <p:sp>
        <p:nvSpPr>
          <p:cNvPr id="8" name="矩形 7">
            <a:extLst>
              <a:ext uri="{FF2B5EF4-FFF2-40B4-BE49-F238E27FC236}">
                <a16:creationId xmlns:a16="http://schemas.microsoft.com/office/drawing/2014/main" id="{518B3B84-2F14-1F48-B92B-D99ACA10A2F2}"/>
              </a:ext>
            </a:extLst>
          </p:cNvPr>
          <p:cNvSpPr/>
          <p:nvPr/>
        </p:nvSpPr>
        <p:spPr>
          <a:xfrm>
            <a:off x="875803" y="5124664"/>
            <a:ext cx="6909264" cy="400110"/>
          </a:xfrm>
          <a:prstGeom prst="rect">
            <a:avLst/>
          </a:prstGeom>
        </p:spPr>
        <p:txBody>
          <a:bodyPr wrap="none">
            <a:spAutoFit/>
          </a:bodyPr>
          <a:lstStyle/>
          <a:p>
            <a:pPr marL="400050" lvl="1" indent="0" algn="ctr">
              <a:buNone/>
            </a:pP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Compare</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measured</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throughput</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to</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capability:</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b="1" dirty="0">
                <a:solidFill>
                  <a:srgbClr val="0096FF"/>
                </a:solidFill>
                <a:latin typeface="Arial" panose="020B0604020202020204" pitchFamily="34" charset="0"/>
                <a:ea typeface="DengXian" panose="02010600030101010101" pitchFamily="2" charset="-122"/>
                <a:cs typeface="Arial" panose="020B0604020202020204" pitchFamily="34" charset="0"/>
              </a:rPr>
              <a:t>utilization</a:t>
            </a:r>
            <a:endParaRPr lang="en-US" altLang="zh-CN" sz="2800" b="1" dirty="0">
              <a:solidFill>
                <a:srgbClr val="0096FF"/>
              </a:solidFill>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3793894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p:txBody>
          <a:bodyPr/>
          <a:lstStyle/>
          <a:p>
            <a:pPr eaLnBrk="1" hangingPunct="1"/>
            <a:r>
              <a:rPr kumimoji="0" lang="en-US" altLang="zh-CN"/>
              <a:t>Performance Metrics: Utilization</a:t>
            </a:r>
            <a:endParaRPr kumimoji="0" lang="zh-CN" altLang="en-US"/>
          </a:p>
        </p:txBody>
      </p:sp>
      <p:sp>
        <p:nvSpPr>
          <p:cNvPr id="7171" name="内容占位符 2"/>
          <p:cNvSpPr>
            <a:spLocks noGrp="1"/>
          </p:cNvSpPr>
          <p:nvPr>
            <p:ph idx="1"/>
          </p:nvPr>
        </p:nvSpPr>
        <p:spPr/>
        <p:txBody>
          <a:bodyPr>
            <a:normAutofit lnSpcReduction="10000"/>
          </a:bodyPr>
          <a:lstStyle/>
          <a:p>
            <a:pPr marL="0" indent="0">
              <a:buNone/>
            </a:pPr>
            <a:r>
              <a:rPr kumimoji="0" lang="en-US" altLang="zh-CN" sz="2000" b="1" dirty="0"/>
              <a:t>Utilization</a:t>
            </a:r>
            <a:r>
              <a:rPr kumimoji="0" lang="en-US" altLang="zh-CN" sz="2000" dirty="0"/>
              <a:t> – Fraction of capacity used by a workload</a:t>
            </a:r>
          </a:p>
          <a:p>
            <a:pPr marL="400050" lvl="1" indent="0">
              <a:buNone/>
            </a:pPr>
            <a:r>
              <a:rPr kumimoji="0" lang="en-US" altLang="zh-CN" sz="2000" dirty="0"/>
              <a:t>CPU is 50% busy, rest in idle loop</a:t>
            </a:r>
          </a:p>
          <a:p>
            <a:pPr marL="400050" lvl="1" indent="0">
              <a:buNone/>
            </a:pPr>
            <a:r>
              <a:rPr kumimoji="0" lang="en-US" altLang="zh-CN" sz="2000" dirty="0"/>
              <a:t>75% of disk blocks are allocated</a:t>
            </a:r>
          </a:p>
          <a:p>
            <a:pPr marL="400050" lvl="1" indent="0">
              <a:buNone/>
            </a:pPr>
            <a:r>
              <a:rPr kumimoji="0" lang="en-US" altLang="zh-CN" sz="2000" dirty="0"/>
              <a:t>Webserver is running at 20% of capacity</a:t>
            </a:r>
          </a:p>
          <a:p>
            <a:pPr marL="400050" lvl="1" indent="0">
              <a:buNone/>
            </a:pPr>
            <a:r>
              <a:rPr kumimoji="0" lang="en-US" altLang="zh-CN" sz="2000" dirty="0"/>
              <a:t>20% of the time network is busy</a:t>
            </a:r>
          </a:p>
          <a:p>
            <a:pPr marL="400050" lvl="1" indent="0">
              <a:buNone/>
            </a:pPr>
            <a:r>
              <a:rPr lang="en-US" altLang="zh-CN" sz="2000" dirty="0"/>
              <a:t>...</a:t>
            </a:r>
            <a:endParaRPr kumimoji="0" lang="en-US" altLang="zh-CN" sz="2000" dirty="0"/>
          </a:p>
          <a:p>
            <a:pPr marL="0" indent="0">
              <a:buNone/>
            </a:pPr>
            <a:r>
              <a:rPr lang="en-US" altLang="zh-CN" sz="2000" b="1" dirty="0"/>
              <a:t>Utilization</a:t>
            </a:r>
            <a:r>
              <a:rPr lang="zh-CN" altLang="en-US" sz="2000" b="1" dirty="0"/>
              <a:t> </a:t>
            </a:r>
            <a:r>
              <a:rPr lang="en-US" altLang="zh-CN" sz="2000" b="1" dirty="0"/>
              <a:t>means</a:t>
            </a:r>
            <a:r>
              <a:rPr lang="zh-CN" altLang="en-US" sz="2000" b="1" dirty="0"/>
              <a:t> </a:t>
            </a:r>
            <a:r>
              <a:rPr lang="en-US" altLang="zh-CN" sz="2000" b="1" dirty="0"/>
              <a:t>bottleneck</a:t>
            </a:r>
            <a:r>
              <a:rPr lang="zh-CN" altLang="en-US" sz="2000" b="1" dirty="0"/>
              <a:t> </a:t>
            </a:r>
            <a:r>
              <a:rPr lang="en-US" altLang="zh-CN" sz="2000" b="1" dirty="0"/>
              <a:t>obvious?</a:t>
            </a:r>
            <a:r>
              <a:rPr lang="zh-CN" altLang="en-US" sz="2000" dirty="0"/>
              <a:t> </a:t>
            </a:r>
            <a:r>
              <a:rPr lang="en-US" altLang="zh-CN" sz="2000" dirty="0"/>
              <a:t>Sometimes.</a:t>
            </a:r>
          </a:p>
          <a:p>
            <a:pPr marL="400050" lvl="1" indent="0">
              <a:buNone/>
            </a:pPr>
            <a:r>
              <a:rPr lang="en-US" altLang="zh-CN" sz="2000" dirty="0"/>
              <a:t>Yes:</a:t>
            </a:r>
            <a:r>
              <a:rPr lang="zh-CN" altLang="en-US" sz="2000" dirty="0"/>
              <a:t> </a:t>
            </a:r>
            <a:r>
              <a:rPr lang="en-US" altLang="zh-CN" sz="2000" dirty="0"/>
              <a:t>e.g.,</a:t>
            </a:r>
            <a:r>
              <a:rPr lang="zh-CN" altLang="en-US" sz="2000" dirty="0"/>
              <a:t> </a:t>
            </a:r>
            <a:r>
              <a:rPr lang="en-US" altLang="zh-CN" sz="2000" dirty="0"/>
              <a:t>CPU</a:t>
            </a:r>
            <a:r>
              <a:rPr lang="zh-CN" altLang="en-US" sz="2000" dirty="0"/>
              <a:t> </a:t>
            </a:r>
            <a:r>
              <a:rPr lang="en-US" altLang="zh-CN" sz="2000" dirty="0"/>
              <a:t>is</a:t>
            </a:r>
            <a:r>
              <a:rPr lang="zh-CN" altLang="en-US" sz="2000" dirty="0"/>
              <a:t> </a:t>
            </a:r>
            <a:r>
              <a:rPr lang="en-US" altLang="zh-CN" sz="2000" dirty="0"/>
              <a:t>100%</a:t>
            </a:r>
            <a:r>
              <a:rPr lang="zh-CN" altLang="en-US" sz="2000" dirty="0"/>
              <a:t> </a:t>
            </a:r>
            <a:r>
              <a:rPr lang="en-US" altLang="zh-CN" sz="2000" dirty="0"/>
              <a:t>utilized</a:t>
            </a:r>
            <a:r>
              <a:rPr lang="zh-CN" altLang="en-US" sz="2000" dirty="0"/>
              <a:t> </a:t>
            </a:r>
            <a:r>
              <a:rPr lang="en-US" altLang="zh-CN" sz="2000" dirty="0"/>
              <a:t>vs.</a:t>
            </a:r>
            <a:r>
              <a:rPr lang="zh-CN" altLang="en-US" sz="2000" dirty="0"/>
              <a:t> </a:t>
            </a:r>
            <a:r>
              <a:rPr lang="en-US" altLang="zh-CN" sz="2000" dirty="0"/>
              <a:t>disk</a:t>
            </a:r>
            <a:r>
              <a:rPr lang="zh-CN" altLang="en-US" sz="2000" dirty="0"/>
              <a:t> </a:t>
            </a:r>
            <a:r>
              <a:rPr lang="en-US" altLang="zh-CN" sz="2000" dirty="0"/>
              <a:t>is</a:t>
            </a:r>
            <a:r>
              <a:rPr lang="zh-CN" altLang="en-US" sz="2000" dirty="0"/>
              <a:t> </a:t>
            </a:r>
            <a:r>
              <a:rPr lang="en-US" altLang="zh-CN" sz="2000" dirty="0"/>
              <a:t>20%</a:t>
            </a:r>
            <a:r>
              <a:rPr lang="zh-CN" altLang="en-US" sz="2000" dirty="0"/>
              <a:t> </a:t>
            </a:r>
            <a:r>
              <a:rPr lang="en-US" altLang="zh-CN" sz="2000" dirty="0"/>
              <a:t>utilized</a:t>
            </a:r>
          </a:p>
          <a:p>
            <a:pPr marL="400050" lvl="1" indent="0">
              <a:buNone/>
            </a:pPr>
            <a:r>
              <a:rPr lang="en-US" altLang="zh-CN" sz="2000" dirty="0"/>
              <a:t>No:</a:t>
            </a:r>
            <a:r>
              <a:rPr lang="zh-CN" altLang="en-US" sz="2000" dirty="0"/>
              <a:t> </a:t>
            </a:r>
            <a:r>
              <a:rPr lang="en-US" altLang="zh-CN" sz="2000" dirty="0"/>
              <a:t>e.g.,</a:t>
            </a:r>
            <a:r>
              <a:rPr lang="zh-CN" altLang="en-US" sz="2000" dirty="0"/>
              <a:t> </a:t>
            </a:r>
            <a:r>
              <a:rPr lang="en-US" altLang="zh-CN" sz="2000" dirty="0"/>
              <a:t>CPU</a:t>
            </a:r>
            <a:r>
              <a:rPr lang="zh-CN" altLang="en-US" sz="2000" dirty="0"/>
              <a:t> </a:t>
            </a:r>
            <a:r>
              <a:rPr lang="en-US" altLang="zh-CN" sz="2000" dirty="0"/>
              <a:t>and</a:t>
            </a:r>
            <a:r>
              <a:rPr lang="zh-CN" altLang="en-US" sz="2000" dirty="0"/>
              <a:t> </a:t>
            </a:r>
            <a:r>
              <a:rPr lang="en-US" altLang="zh-CN" sz="2000" dirty="0"/>
              <a:t>disk</a:t>
            </a:r>
            <a:r>
              <a:rPr lang="zh-CN" altLang="en-US" sz="2000" dirty="0"/>
              <a:t> </a:t>
            </a:r>
            <a:r>
              <a:rPr lang="en-US" altLang="zh-CN" sz="2000" dirty="0"/>
              <a:t>are</a:t>
            </a:r>
            <a:r>
              <a:rPr lang="zh-CN" altLang="en-US" sz="2000" dirty="0"/>
              <a:t> </a:t>
            </a:r>
            <a:r>
              <a:rPr lang="en-US" altLang="zh-CN" sz="2000" dirty="0"/>
              <a:t>50%</a:t>
            </a:r>
            <a:r>
              <a:rPr lang="zh-CN" altLang="en-US" sz="2000" dirty="0"/>
              <a:t> </a:t>
            </a:r>
            <a:r>
              <a:rPr lang="en-US" altLang="zh-CN" sz="2000" dirty="0"/>
              <a:t>utilized,</a:t>
            </a:r>
            <a:r>
              <a:rPr lang="zh-CN" altLang="en-US" sz="2000" dirty="0"/>
              <a:t> </a:t>
            </a:r>
            <a:r>
              <a:rPr lang="en-US" altLang="zh-CN" sz="2000" dirty="0"/>
              <a:t>and</a:t>
            </a:r>
            <a:r>
              <a:rPr lang="zh-CN" altLang="en-US" sz="2000" dirty="0"/>
              <a:t> </a:t>
            </a:r>
            <a:r>
              <a:rPr lang="en-US" altLang="zh-CN" sz="2000" dirty="0"/>
              <a:t>at</a:t>
            </a:r>
            <a:r>
              <a:rPr lang="zh-CN" altLang="en-US" sz="2000" dirty="0"/>
              <a:t> </a:t>
            </a:r>
            <a:r>
              <a:rPr lang="en-US" altLang="zh-CN" sz="2000" dirty="0"/>
              <a:t>alternating</a:t>
            </a:r>
            <a:r>
              <a:rPr lang="zh-CN" altLang="en-US" sz="2000" dirty="0"/>
              <a:t> </a:t>
            </a:r>
            <a:r>
              <a:rPr lang="en-US" altLang="zh-CN" sz="2000" dirty="0"/>
              <a:t>times</a:t>
            </a:r>
            <a:endParaRPr lang="zh-CN" altLang="en-US" sz="2000" dirty="0"/>
          </a:p>
        </p:txBody>
      </p:sp>
      <p:sp>
        <p:nvSpPr>
          <p:cNvPr id="4" name="饼形 3"/>
          <p:cNvSpPr/>
          <p:nvPr/>
        </p:nvSpPr>
        <p:spPr>
          <a:xfrm>
            <a:off x="6804248" y="2390974"/>
            <a:ext cx="1525190" cy="1463279"/>
          </a:xfrm>
          <a:prstGeom prst="pie">
            <a:avLst>
              <a:gd name="adj1" fmla="val 19365190"/>
              <a:gd name="adj2" fmla="val 1620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endParaRPr>
          </a:p>
        </p:txBody>
      </p:sp>
      <p:sp>
        <p:nvSpPr>
          <p:cNvPr id="5" name="饼形 4"/>
          <p:cNvSpPr/>
          <p:nvPr/>
        </p:nvSpPr>
        <p:spPr>
          <a:xfrm>
            <a:off x="6857825" y="2281436"/>
            <a:ext cx="1525191" cy="1463279"/>
          </a:xfrm>
          <a:prstGeom prst="pie">
            <a:avLst>
              <a:gd name="adj1" fmla="val 16221432"/>
              <a:gd name="adj2" fmla="val 19407374"/>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endParaRPr>
          </a:p>
        </p:txBody>
      </p:sp>
    </p:spTree>
    <p:extLst>
      <p:ext uri="{BB962C8B-B14F-4D97-AF65-F5344CB8AC3E}">
        <p14:creationId xmlns:p14="http://schemas.microsoft.com/office/powerpoint/2010/main" val="27112201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直线连接符 31"/>
          <p:cNvCxnSpPr/>
          <p:nvPr/>
        </p:nvCxnSpPr>
        <p:spPr>
          <a:xfrm>
            <a:off x="6458958" y="1287451"/>
            <a:ext cx="0" cy="3471863"/>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0243" name="标题 1"/>
          <p:cNvSpPr>
            <a:spLocks noGrp="1"/>
          </p:cNvSpPr>
          <p:nvPr>
            <p:ph type="title"/>
          </p:nvPr>
        </p:nvSpPr>
        <p:spPr/>
        <p:txBody>
          <a:bodyPr>
            <a:normAutofit fontScale="90000"/>
          </a:bodyPr>
          <a:lstStyle/>
          <a:p>
            <a:pPr eaLnBrk="1" hangingPunct="1"/>
            <a:r>
              <a:rPr kumimoji="0" lang="en-US" altLang="zh-CN"/>
              <a:t>Relationship between Latency &amp; Throughput</a:t>
            </a:r>
            <a:endParaRPr kumimoji="0" lang="zh-CN" altLang="en-US"/>
          </a:p>
        </p:txBody>
      </p:sp>
      <p:sp>
        <p:nvSpPr>
          <p:cNvPr id="10244" name="内容占位符 2"/>
          <p:cNvSpPr>
            <a:spLocks noGrp="1"/>
          </p:cNvSpPr>
          <p:nvPr>
            <p:ph idx="1"/>
          </p:nvPr>
        </p:nvSpPr>
        <p:spPr>
          <a:xfrm>
            <a:off x="475060" y="1259764"/>
            <a:ext cx="8058150" cy="3533775"/>
          </a:xfrm>
        </p:spPr>
        <p:txBody>
          <a:bodyPr>
            <a:noAutofit/>
          </a:bodyPr>
          <a:lstStyle/>
          <a:p>
            <a:pPr marL="0" indent="0">
              <a:buNone/>
            </a:pPr>
            <a:r>
              <a:rPr kumimoji="0" lang="en-US" altLang="zh-CN" sz="2400" b="1" dirty="0">
                <a:solidFill>
                  <a:srgbClr val="0096FF"/>
                </a:solidFill>
              </a:rPr>
              <a:t>When processing is serial:</a:t>
            </a:r>
          </a:p>
          <a:p>
            <a:pPr marL="0" indent="0">
              <a:buNone/>
            </a:pPr>
            <a:r>
              <a:rPr kumimoji="0" lang="en-US" altLang="zh-CN" sz="2400" dirty="0"/>
              <a:t>Throughput = 1 / (Latency)</a:t>
            </a:r>
          </a:p>
          <a:p>
            <a:pPr marL="0" indent="0"/>
            <a:endParaRPr kumimoji="0" lang="en-US" altLang="zh-CN" sz="2400" dirty="0"/>
          </a:p>
          <a:p>
            <a:pPr marL="0" indent="0">
              <a:buNone/>
            </a:pPr>
            <a:r>
              <a:rPr kumimoji="0" lang="en-US" altLang="zh-CN" sz="2400" b="1" dirty="0">
                <a:solidFill>
                  <a:srgbClr val="0096FF"/>
                </a:solidFill>
              </a:rPr>
              <a:t>When processing is parallel:</a:t>
            </a:r>
          </a:p>
          <a:p>
            <a:pPr marL="0" indent="0">
              <a:buNone/>
            </a:pPr>
            <a:r>
              <a:rPr kumimoji="0" lang="en-US" altLang="zh-CN" sz="2400" dirty="0"/>
              <a:t>Throughput has </a:t>
            </a:r>
            <a:r>
              <a:rPr kumimoji="0" lang="en-US" altLang="zh-CN" sz="2400" b="1" dirty="0">
                <a:solidFill>
                  <a:srgbClr val="FF0000"/>
                </a:solidFill>
              </a:rPr>
              <a:t>no</a:t>
            </a:r>
            <a:r>
              <a:rPr kumimoji="0" lang="en-US" altLang="zh-CN" sz="2400" dirty="0">
                <a:solidFill>
                  <a:srgbClr val="FF0000"/>
                </a:solidFill>
              </a:rPr>
              <a:t> </a:t>
            </a:r>
            <a:r>
              <a:rPr kumimoji="0" lang="en-US" altLang="zh-CN" sz="2400" dirty="0"/>
              <a:t>direct relationship</a:t>
            </a:r>
            <a:br>
              <a:rPr kumimoji="0" lang="en-US" altLang="zh-CN" sz="2400" dirty="0"/>
            </a:br>
            <a:r>
              <a:rPr kumimoji="0" lang="en-US" altLang="zh-CN" sz="2400" dirty="0"/>
              <a:t>with latency</a:t>
            </a:r>
          </a:p>
          <a:p>
            <a:pPr marL="0" indent="0">
              <a:buNone/>
            </a:pPr>
            <a:endParaRPr kumimoji="0" lang="en-US" altLang="zh-CN" sz="2400" dirty="0"/>
          </a:p>
        </p:txBody>
      </p:sp>
      <p:sp>
        <p:nvSpPr>
          <p:cNvPr id="6" name="圆柱形 5"/>
          <p:cNvSpPr/>
          <p:nvPr/>
        </p:nvSpPr>
        <p:spPr>
          <a:xfrm rot="5400000">
            <a:off x="6576235" y="1316622"/>
            <a:ext cx="420291" cy="726281"/>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7" name="圆柱形 6"/>
          <p:cNvSpPr/>
          <p:nvPr/>
        </p:nvSpPr>
        <p:spPr>
          <a:xfrm rot="5400000">
            <a:off x="7386454" y="1316026"/>
            <a:ext cx="420291" cy="727472"/>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8" name="圆柱形 7"/>
          <p:cNvSpPr/>
          <p:nvPr/>
        </p:nvSpPr>
        <p:spPr>
          <a:xfrm rot="5400000">
            <a:off x="8196675" y="1316622"/>
            <a:ext cx="420291" cy="726281"/>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9" name="圆柱形 8"/>
          <p:cNvSpPr/>
          <p:nvPr/>
        </p:nvSpPr>
        <p:spPr>
          <a:xfrm rot="5400000">
            <a:off x="5768395" y="1856570"/>
            <a:ext cx="419100" cy="726281"/>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2" name="圆柱形 8"/>
          <p:cNvSpPr/>
          <p:nvPr/>
        </p:nvSpPr>
        <p:spPr>
          <a:xfrm rot="5400000">
            <a:off x="6570877" y="1844664"/>
            <a:ext cx="419100" cy="726281"/>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5" name="圆柱形 8"/>
          <p:cNvSpPr/>
          <p:nvPr/>
        </p:nvSpPr>
        <p:spPr>
          <a:xfrm rot="5400000">
            <a:off x="7385264" y="1844664"/>
            <a:ext cx="419100" cy="726281"/>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9" name="圆柱形 6"/>
          <p:cNvSpPr/>
          <p:nvPr/>
        </p:nvSpPr>
        <p:spPr>
          <a:xfrm rot="5400000">
            <a:off x="6507774" y="3457961"/>
            <a:ext cx="420290" cy="584597"/>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4" name="圆柱形 6"/>
          <p:cNvSpPr/>
          <p:nvPr/>
        </p:nvSpPr>
        <p:spPr>
          <a:xfrm rot="5400000">
            <a:off x="7134042" y="3460342"/>
            <a:ext cx="420290" cy="584597"/>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5" name="圆柱形 6"/>
          <p:cNvSpPr/>
          <p:nvPr/>
        </p:nvSpPr>
        <p:spPr>
          <a:xfrm rot="5400000">
            <a:off x="7760311" y="3461532"/>
            <a:ext cx="420291" cy="584597"/>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6" name="圆柱形 6"/>
          <p:cNvSpPr/>
          <p:nvPr/>
        </p:nvSpPr>
        <p:spPr>
          <a:xfrm rot="5400000">
            <a:off x="8395509" y="3460937"/>
            <a:ext cx="420291" cy="585788"/>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7" name="圆柱形 6"/>
          <p:cNvSpPr/>
          <p:nvPr/>
        </p:nvSpPr>
        <p:spPr>
          <a:xfrm rot="5400000">
            <a:off x="5874361" y="3981836"/>
            <a:ext cx="420290" cy="584597"/>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8" name="圆柱形 6"/>
          <p:cNvSpPr/>
          <p:nvPr/>
        </p:nvSpPr>
        <p:spPr>
          <a:xfrm rot="5400000">
            <a:off x="6500630" y="3984217"/>
            <a:ext cx="420290" cy="584597"/>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9" name="圆柱形 6"/>
          <p:cNvSpPr/>
          <p:nvPr/>
        </p:nvSpPr>
        <p:spPr>
          <a:xfrm rot="5400000">
            <a:off x="7126898" y="3985407"/>
            <a:ext cx="420291" cy="584597"/>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0" name="圆柱形 6"/>
          <p:cNvSpPr/>
          <p:nvPr/>
        </p:nvSpPr>
        <p:spPr>
          <a:xfrm rot="5400000">
            <a:off x="7762096" y="3984812"/>
            <a:ext cx="420291" cy="585788"/>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cxnSp>
        <p:nvCxnSpPr>
          <p:cNvPr id="3" name="直线连接符 2"/>
          <p:cNvCxnSpPr/>
          <p:nvPr/>
        </p:nvCxnSpPr>
        <p:spPr>
          <a:xfrm>
            <a:off x="8721145" y="1912529"/>
            <a:ext cx="0" cy="1064419"/>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1" name="直线连接符 30"/>
          <p:cNvCxnSpPr/>
          <p:nvPr/>
        </p:nvCxnSpPr>
        <p:spPr>
          <a:xfrm>
            <a:off x="8844970" y="2507842"/>
            <a:ext cx="0" cy="106561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3" name="直线连接符 32"/>
          <p:cNvCxnSpPr/>
          <p:nvPr/>
        </p:nvCxnSpPr>
        <p:spPr>
          <a:xfrm>
            <a:off x="7074511" y="2448310"/>
            <a:ext cx="0" cy="72390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5" name="直线连接符 34"/>
          <p:cNvCxnSpPr/>
          <p:nvPr/>
        </p:nvCxnSpPr>
        <p:spPr>
          <a:xfrm>
            <a:off x="6951877" y="2895985"/>
            <a:ext cx="0" cy="64770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 name="矩形 1"/>
          <p:cNvSpPr/>
          <p:nvPr/>
        </p:nvSpPr>
        <p:spPr>
          <a:xfrm>
            <a:off x="457200" y="4992645"/>
            <a:ext cx="8315249" cy="400110"/>
          </a:xfrm>
          <a:prstGeom prst="rect">
            <a:avLst/>
          </a:prstGeom>
          <a:solidFill>
            <a:schemeClr val="accent1"/>
          </a:solidFill>
        </p:spPr>
        <p:txBody>
          <a:bodyPr wrap="square">
            <a:spAutoFit/>
          </a:bodyPr>
          <a:lstStyle/>
          <a:p>
            <a:pPr algn="ctr"/>
            <a:r>
              <a:rPr lang="en-US" altLang="zh-CN" sz="2000" b="1" dirty="0">
                <a:solidFill>
                  <a:schemeClr val="bg1"/>
                </a:solidFill>
                <a:latin typeface="等线" panose="02010600030101010101" pitchFamily="2" charset="-122"/>
                <a:ea typeface="等线" panose="02010600030101010101" pitchFamily="2" charset="-122"/>
              </a:rPr>
              <a:t>How to improve throughput? Reduce latency &amp; Increase paralleling</a:t>
            </a:r>
            <a:endParaRPr lang="zh-CN" altLang="en-US" sz="2000" b="1" dirty="0">
              <a:solidFill>
                <a:schemeClr val="bg1"/>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6462239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Throughput and Latency</a:t>
            </a:r>
            <a:endParaRPr lang="zh-CN" altLang="en-US" dirty="0"/>
          </a:p>
        </p:txBody>
      </p:sp>
      <p:sp>
        <p:nvSpPr>
          <p:cNvPr id="3" name="内容占位符 2"/>
          <p:cNvSpPr>
            <a:spLocks noGrp="1"/>
          </p:cNvSpPr>
          <p:nvPr>
            <p:ph idx="1"/>
          </p:nvPr>
        </p:nvSpPr>
        <p:spPr/>
        <p:txBody>
          <a:bodyPr>
            <a:normAutofit/>
          </a:bodyPr>
          <a:lstStyle/>
          <a:p>
            <a:r>
              <a:rPr lang="en-US" altLang="zh-CN" sz="2400" dirty="0"/>
              <a:t>Many users</a:t>
            </a:r>
          </a:p>
          <a:p>
            <a:pPr lvl="1"/>
            <a:r>
              <a:rPr lang="en-US" altLang="zh-CN" sz="2000" dirty="0"/>
              <a:t>High latency (requests queue up)</a:t>
            </a:r>
          </a:p>
          <a:p>
            <a:pPr lvl="1"/>
            <a:r>
              <a:rPr lang="en-US" altLang="zh-CN" sz="2000" dirty="0"/>
              <a:t>Throughput plateaus (cannot serve requests any faster)</a:t>
            </a:r>
            <a:endParaRPr lang="zh-CN" altLang="en-US" sz="2000" dirty="0"/>
          </a:p>
        </p:txBody>
      </p:sp>
      <p:pic>
        <p:nvPicPr>
          <p:cNvPr id="4" name="图片 3"/>
          <p:cNvPicPr>
            <a:picLocks noChangeAspect="1"/>
          </p:cNvPicPr>
          <p:nvPr/>
        </p:nvPicPr>
        <p:blipFill>
          <a:blip r:embed="rId2"/>
          <a:stretch>
            <a:fillRect/>
          </a:stretch>
        </p:blipFill>
        <p:spPr>
          <a:xfrm>
            <a:off x="731838" y="3107081"/>
            <a:ext cx="7391400" cy="2476500"/>
          </a:xfrm>
          <a:prstGeom prst="rect">
            <a:avLst/>
          </a:prstGeom>
        </p:spPr>
      </p:pic>
    </p:spTree>
    <p:extLst>
      <p:ext uri="{BB962C8B-B14F-4D97-AF65-F5344CB8AC3E}">
        <p14:creationId xmlns:p14="http://schemas.microsoft.com/office/powerpoint/2010/main" val="28832782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1FC348-CABF-6B4A-8373-935E12EDC882}"/>
              </a:ext>
            </a:extLst>
          </p:cNvPr>
          <p:cNvSpPr>
            <a:spLocks noGrp="1"/>
          </p:cNvSpPr>
          <p:nvPr>
            <p:ph type="title"/>
          </p:nvPr>
        </p:nvSpPr>
        <p:spPr/>
        <p:txBody>
          <a:bodyPr/>
          <a:lstStyle/>
          <a:p>
            <a:r>
              <a:rPr lang="en-US" altLang="zh-CN" dirty="0"/>
              <a:t>Throughput and Latency</a:t>
            </a:r>
            <a:endParaRPr kumimoji="1" lang="zh-CN" altLang="en-US" dirty="0"/>
          </a:p>
        </p:txBody>
      </p:sp>
      <p:pic>
        <p:nvPicPr>
          <p:cNvPr id="4" name="图片 3">
            <a:extLst>
              <a:ext uri="{FF2B5EF4-FFF2-40B4-BE49-F238E27FC236}">
                <a16:creationId xmlns:a16="http://schemas.microsoft.com/office/drawing/2014/main" id="{9205F501-B7BA-4C4B-9D77-E8A9221B16B0}"/>
              </a:ext>
            </a:extLst>
          </p:cNvPr>
          <p:cNvPicPr>
            <a:picLocks noChangeAspect="1"/>
          </p:cNvPicPr>
          <p:nvPr/>
        </p:nvPicPr>
        <p:blipFill>
          <a:blip r:embed="rId2"/>
          <a:stretch>
            <a:fillRect/>
          </a:stretch>
        </p:blipFill>
        <p:spPr>
          <a:xfrm>
            <a:off x="2209304" y="1273325"/>
            <a:ext cx="4488729" cy="3718418"/>
          </a:xfrm>
          <a:prstGeom prst="rect">
            <a:avLst/>
          </a:prstGeom>
        </p:spPr>
      </p:pic>
      <p:sp>
        <p:nvSpPr>
          <p:cNvPr id="5" name="矩形 4">
            <a:extLst>
              <a:ext uri="{FF2B5EF4-FFF2-40B4-BE49-F238E27FC236}">
                <a16:creationId xmlns:a16="http://schemas.microsoft.com/office/drawing/2014/main" id="{89F71CF7-A1CC-4749-B1A7-99E6DF77531E}"/>
              </a:ext>
            </a:extLst>
          </p:cNvPr>
          <p:cNvSpPr/>
          <p:nvPr/>
        </p:nvSpPr>
        <p:spPr>
          <a:xfrm>
            <a:off x="2209304" y="5187791"/>
            <a:ext cx="4488729" cy="400110"/>
          </a:xfrm>
          <a:prstGeom prst="rect">
            <a:avLst/>
          </a:prstGeom>
        </p:spPr>
        <p:txBody>
          <a:bodyPr wrap="none">
            <a:spAutoFit/>
          </a:bodyPr>
          <a:lstStyle/>
          <a:p>
            <a:pPr marL="400050" lvl="1" indent="0" algn="ctr">
              <a:buNone/>
            </a:pP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Sometimes</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you</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get</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data</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like</a:t>
            </a:r>
            <a:r>
              <a:rPr lang="zh-CN" altLang="en-US" sz="2000" dirty="0">
                <a:solidFill>
                  <a:srgbClr val="0096FF"/>
                </a:solidFill>
                <a:latin typeface="Arial" panose="020B0604020202020204" pitchFamily="34" charset="0"/>
                <a:ea typeface="DengXian" panose="02010600030101010101" pitchFamily="2" charset="-122"/>
                <a:cs typeface="Arial" panose="020B0604020202020204" pitchFamily="34" charset="0"/>
              </a:rPr>
              <a:t> </a:t>
            </a:r>
            <a:r>
              <a:rPr lang="en-US" altLang="zh-CN" sz="2000" dirty="0">
                <a:solidFill>
                  <a:srgbClr val="0096FF"/>
                </a:solidFill>
                <a:latin typeface="Arial" panose="020B0604020202020204" pitchFamily="34" charset="0"/>
                <a:ea typeface="DengXian" panose="02010600030101010101" pitchFamily="2" charset="-122"/>
                <a:cs typeface="Arial" panose="020B0604020202020204" pitchFamily="34" charset="0"/>
              </a:rPr>
              <a:t>this...</a:t>
            </a:r>
            <a:endParaRPr lang="en-US" altLang="zh-CN" sz="2800" b="1" dirty="0">
              <a:solidFill>
                <a:srgbClr val="0096FF"/>
              </a:solidFill>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1416228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3"/>
          <p:cNvSpPr>
            <a:spLocks noGrp="1"/>
          </p:cNvSpPr>
          <p:nvPr>
            <p:ph type="title"/>
          </p:nvPr>
        </p:nvSpPr>
        <p:spPr/>
        <p:txBody>
          <a:bodyPr/>
          <a:lstStyle/>
          <a:p>
            <a:pPr eaLnBrk="1" hangingPunct="1"/>
            <a:r>
              <a:rPr lang="en-US" altLang="zh-CN" dirty="0"/>
              <a:t>Improving Performance</a:t>
            </a:r>
            <a:r>
              <a:rPr lang="zh-CN" altLang="en-US" dirty="0"/>
              <a:t> </a:t>
            </a:r>
            <a:r>
              <a:rPr lang="en-US" altLang="zh-CN" dirty="0"/>
              <a:t>at</a:t>
            </a:r>
            <a:r>
              <a:rPr lang="zh-CN" altLang="en-US" dirty="0"/>
              <a:t> </a:t>
            </a:r>
            <a:r>
              <a:rPr lang="en-US" altLang="zh-CN" dirty="0"/>
              <a:t>3</a:t>
            </a:r>
            <a:r>
              <a:rPr lang="zh-CN" altLang="en-US" dirty="0"/>
              <a:t> </a:t>
            </a:r>
            <a:r>
              <a:rPr lang="en-US" altLang="zh-CN" dirty="0"/>
              <a:t>Layers</a:t>
            </a:r>
            <a:endParaRPr lang="zh-CN" altLang="en-US" dirty="0"/>
          </a:p>
        </p:txBody>
      </p:sp>
      <p:sp>
        <p:nvSpPr>
          <p:cNvPr id="33795" name="内容占位符 4"/>
          <p:cNvSpPr>
            <a:spLocks noGrp="1"/>
          </p:cNvSpPr>
          <p:nvPr>
            <p:ph idx="1"/>
          </p:nvPr>
        </p:nvSpPr>
        <p:spPr/>
        <p:txBody>
          <a:bodyPr>
            <a:normAutofit fontScale="92500" lnSpcReduction="10000"/>
          </a:bodyPr>
          <a:lstStyle/>
          <a:p>
            <a:pPr eaLnBrk="1" hangingPunct="1"/>
            <a:r>
              <a:rPr lang="en-US" altLang="zh-CN" sz="2800" b="1" dirty="0"/>
              <a:t>Hardware</a:t>
            </a:r>
            <a:r>
              <a:rPr lang="zh-CN" altLang="en-US" sz="2800" dirty="0"/>
              <a:t> </a:t>
            </a:r>
            <a:r>
              <a:rPr lang="en-US" altLang="zh-CN" sz="2800" dirty="0"/>
              <a:t>layer:</a:t>
            </a:r>
            <a:r>
              <a:rPr lang="zh-CN" altLang="en-US" sz="2800" dirty="0"/>
              <a:t> </a:t>
            </a:r>
            <a:r>
              <a:rPr lang="en-US" altLang="zh-CN" sz="2800" dirty="0"/>
              <a:t>get faster hardware</a:t>
            </a:r>
          </a:p>
          <a:p>
            <a:pPr>
              <a:spcBef>
                <a:spcPts val="2100"/>
              </a:spcBef>
            </a:pPr>
            <a:r>
              <a:rPr lang="en-US" altLang="zh-CN" sz="2800" b="1" dirty="0"/>
              <a:t>Application</a:t>
            </a:r>
            <a:r>
              <a:rPr lang="zh-CN" altLang="en-US" sz="2800" dirty="0"/>
              <a:t> </a:t>
            </a:r>
            <a:r>
              <a:rPr lang="en-US" altLang="zh-CN" sz="2800" dirty="0"/>
              <a:t>layer: better algorithm, fewer features</a:t>
            </a:r>
          </a:p>
          <a:p>
            <a:pPr>
              <a:spcBef>
                <a:spcPts val="2100"/>
              </a:spcBef>
            </a:pPr>
            <a:r>
              <a:rPr lang="en-US" altLang="zh-CN" sz="2800" dirty="0"/>
              <a:t>General </a:t>
            </a:r>
            <a:r>
              <a:rPr lang="en-US" altLang="zh-CN" sz="2800" b="1" dirty="0"/>
              <a:t>system</a:t>
            </a:r>
            <a:r>
              <a:rPr lang="en-US" altLang="zh-CN" sz="2800" dirty="0"/>
              <a:t> optimization techniques:</a:t>
            </a:r>
          </a:p>
          <a:p>
            <a:pPr marL="914400" lvl="1" indent="-457200">
              <a:buFont typeface="+mj-lt"/>
              <a:buAutoNum type="arabicPeriod"/>
            </a:pPr>
            <a:r>
              <a:rPr lang="en-US" altLang="zh-CN" sz="2400" b="1" dirty="0">
                <a:solidFill>
                  <a:srgbClr val="0096FF"/>
                </a:solidFill>
              </a:rPr>
              <a:t>Batching</a:t>
            </a:r>
            <a:r>
              <a:rPr lang="zh-CN" altLang="en-US" sz="2400" b="1" dirty="0">
                <a:solidFill>
                  <a:srgbClr val="0096FF"/>
                </a:solidFill>
              </a:rPr>
              <a:t> </a:t>
            </a:r>
            <a:r>
              <a:rPr lang="en-US" altLang="zh-CN" sz="2400" b="1" dirty="0">
                <a:solidFill>
                  <a:srgbClr val="0096FF"/>
                </a:solidFill>
              </a:rPr>
              <a:t>requests</a:t>
            </a:r>
          </a:p>
          <a:p>
            <a:pPr marL="914400" lvl="1" indent="-457200">
              <a:buFont typeface="+mj-lt"/>
              <a:buAutoNum type="arabicPeriod"/>
            </a:pPr>
            <a:r>
              <a:rPr lang="en-US" altLang="zh-CN" sz="2400" b="1" dirty="0">
                <a:solidFill>
                  <a:srgbClr val="0096FF"/>
                </a:solidFill>
              </a:rPr>
              <a:t>Caching</a:t>
            </a:r>
            <a:r>
              <a:rPr lang="zh-CN" altLang="en-US" sz="2400" b="1" dirty="0">
                <a:solidFill>
                  <a:srgbClr val="0096FF"/>
                </a:solidFill>
              </a:rPr>
              <a:t> </a:t>
            </a:r>
            <a:r>
              <a:rPr lang="en-US" altLang="zh-CN" sz="2400" b="1" dirty="0">
                <a:solidFill>
                  <a:srgbClr val="0096FF"/>
                </a:solidFill>
              </a:rPr>
              <a:t>data</a:t>
            </a:r>
          </a:p>
          <a:p>
            <a:pPr marL="914400" lvl="1" indent="-457200">
              <a:buFont typeface="+mj-lt"/>
              <a:buAutoNum type="arabicPeriod"/>
            </a:pPr>
            <a:r>
              <a:rPr lang="en-US" altLang="zh-CN" sz="2400" b="1" dirty="0">
                <a:solidFill>
                  <a:srgbClr val="0096FF"/>
                </a:solidFill>
              </a:rPr>
              <a:t>Concurrency</a:t>
            </a:r>
          </a:p>
          <a:p>
            <a:pPr marL="914400" lvl="1" indent="-457200">
              <a:buFont typeface="+mj-lt"/>
              <a:buAutoNum type="arabicPeriod"/>
            </a:pPr>
            <a:r>
              <a:rPr lang="en-US" altLang="zh-CN" sz="2400" b="1" dirty="0">
                <a:solidFill>
                  <a:srgbClr val="0096FF"/>
                </a:solidFill>
              </a:rPr>
              <a:t>Parallelism</a:t>
            </a:r>
            <a:r>
              <a:rPr lang="zh-CN" altLang="en-US" sz="2400" b="1" dirty="0">
                <a:solidFill>
                  <a:srgbClr val="0096FF"/>
                </a:solidFill>
              </a:rPr>
              <a:t> </a:t>
            </a:r>
            <a:r>
              <a:rPr lang="en-US" altLang="zh-CN" sz="2400" b="1" dirty="0">
                <a:solidFill>
                  <a:srgbClr val="0096FF"/>
                </a:solidFill>
              </a:rPr>
              <a:t>(scheduling)</a:t>
            </a:r>
            <a:endParaRPr lang="zh-CN" altLang="en-US" sz="2400" b="1" dirty="0">
              <a:solidFill>
                <a:srgbClr val="0096FF"/>
              </a:solidFill>
            </a:endParaRPr>
          </a:p>
        </p:txBody>
      </p:sp>
      <p:sp>
        <p:nvSpPr>
          <p:cNvPr id="8" name="矩形 7"/>
          <p:cNvSpPr/>
          <p:nvPr/>
        </p:nvSpPr>
        <p:spPr>
          <a:xfrm>
            <a:off x="6411516" y="4335066"/>
            <a:ext cx="1510903" cy="3524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350">
                <a:solidFill>
                  <a:schemeClr val="bg1"/>
                </a:solidFill>
              </a:rPr>
              <a:t>Hardware</a:t>
            </a:r>
            <a:endParaRPr kumimoji="0" lang="zh-CN" altLang="en-US" sz="1350">
              <a:solidFill>
                <a:schemeClr val="bg1"/>
              </a:solidFill>
            </a:endParaRPr>
          </a:p>
        </p:txBody>
      </p:sp>
      <p:sp>
        <p:nvSpPr>
          <p:cNvPr id="10" name="矩形 9"/>
          <p:cNvSpPr/>
          <p:nvPr/>
        </p:nvSpPr>
        <p:spPr>
          <a:xfrm>
            <a:off x="6410325" y="3939779"/>
            <a:ext cx="1510904" cy="352425"/>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350" dirty="0">
                <a:solidFill>
                  <a:schemeClr val="bg1"/>
                </a:solidFill>
              </a:rPr>
              <a:t>System</a:t>
            </a:r>
            <a:endParaRPr kumimoji="0" lang="zh-CN" altLang="en-US" sz="1350" dirty="0">
              <a:solidFill>
                <a:schemeClr val="bg1"/>
              </a:solidFill>
            </a:endParaRPr>
          </a:p>
        </p:txBody>
      </p:sp>
      <p:sp>
        <p:nvSpPr>
          <p:cNvPr id="11" name="矩形 10"/>
          <p:cNvSpPr/>
          <p:nvPr/>
        </p:nvSpPr>
        <p:spPr>
          <a:xfrm>
            <a:off x="6409135" y="3533775"/>
            <a:ext cx="1510903" cy="352425"/>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Calibri" panose="020F0502020204030204" pitchFamily="34" charset="0"/>
                <a:ea typeface="宋体" panose="02010600030101010101" pitchFamily="2" charset="-122"/>
              </a:defRPr>
            </a:lvl1pPr>
            <a:lvl2pPr marL="742950" indent="-285750">
              <a:defRPr kumimoji="1" sz="2400">
                <a:solidFill>
                  <a:schemeClr val="tx1"/>
                </a:solidFill>
                <a:latin typeface="Calibri" panose="020F0502020204030204" pitchFamily="34" charset="0"/>
                <a:ea typeface="宋体" panose="02010600030101010101" pitchFamily="2" charset="-122"/>
              </a:defRPr>
            </a:lvl2pPr>
            <a:lvl3pPr marL="1143000" indent="-228600">
              <a:defRPr kumimoji="1" sz="2400">
                <a:solidFill>
                  <a:schemeClr val="tx1"/>
                </a:solidFill>
                <a:latin typeface="Calibri" panose="020F0502020204030204" pitchFamily="34" charset="0"/>
                <a:ea typeface="宋体" panose="02010600030101010101" pitchFamily="2" charset="-122"/>
              </a:defRPr>
            </a:lvl3pPr>
            <a:lvl4pPr marL="1600200" indent="-228600">
              <a:defRPr kumimoji="1" sz="2400">
                <a:solidFill>
                  <a:schemeClr val="tx1"/>
                </a:solidFill>
                <a:latin typeface="Calibri" panose="020F0502020204030204" pitchFamily="34" charset="0"/>
                <a:ea typeface="宋体" panose="02010600030101010101" pitchFamily="2" charset="-122"/>
              </a:defRPr>
            </a:lvl4pPr>
            <a:lvl5pPr marL="2057400" indent="-228600">
              <a:defRPr kumimoji="1"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Calibri" panose="020F0502020204030204" pitchFamily="34" charset="0"/>
                <a:ea typeface="宋体" panose="02010600030101010101" pitchFamily="2" charset="-122"/>
              </a:defRPr>
            </a:lvl9pPr>
          </a:lstStyle>
          <a:p>
            <a:pPr algn="ctr" eaLnBrk="1" hangingPunct="1">
              <a:defRPr/>
            </a:pPr>
            <a:r>
              <a:rPr kumimoji="0" lang="en-US" altLang="zh-CN" sz="1350"/>
              <a:t>Application</a:t>
            </a:r>
            <a:endParaRPr kumimoji="0" lang="zh-CN" altLang="en-US" sz="1350"/>
          </a:p>
        </p:txBody>
      </p:sp>
      <p:sp>
        <p:nvSpPr>
          <p:cNvPr id="12" name="右箭头 11"/>
          <p:cNvSpPr/>
          <p:nvPr/>
        </p:nvSpPr>
        <p:spPr>
          <a:xfrm>
            <a:off x="5919788" y="3988594"/>
            <a:ext cx="298847" cy="327422"/>
          </a:xfrm>
          <a:prstGeom prst="rightArrow">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sz="1350"/>
          </a:p>
        </p:txBody>
      </p:sp>
    </p:spTree>
    <p:extLst>
      <p:ext uri="{BB962C8B-B14F-4D97-AF65-F5344CB8AC3E}">
        <p14:creationId xmlns:p14="http://schemas.microsoft.com/office/powerpoint/2010/main" val="26127973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p:nvPr>
        </p:nvSpPr>
        <p:spPr/>
        <p:txBody>
          <a:bodyPr/>
          <a:lstStyle/>
          <a:p>
            <a:pPr eaLnBrk="1" hangingPunct="1"/>
            <a:r>
              <a:rPr lang="en-US" altLang="zh-CN">
                <a:ea typeface="MS PGothic" panose="020B0600070205080204" pitchFamily="34" charset="-128"/>
              </a:rPr>
              <a:t>Analyzing Multilevel Memory Systems</a:t>
            </a:r>
            <a:endParaRPr lang="zh-CN" altLang="en-US"/>
          </a:p>
        </p:txBody>
      </p:sp>
      <p:sp>
        <p:nvSpPr>
          <p:cNvPr id="28675" name="内容占位符 2"/>
          <p:cNvSpPr>
            <a:spLocks noGrp="1"/>
          </p:cNvSpPr>
          <p:nvPr>
            <p:ph idx="1"/>
          </p:nvPr>
        </p:nvSpPr>
        <p:spPr/>
        <p:txBody>
          <a:bodyPr>
            <a:normAutofit/>
          </a:bodyPr>
          <a:lstStyle/>
          <a:p>
            <a:pPr eaLnBrk="1" hangingPunct="1"/>
            <a:r>
              <a:rPr lang="en-US" altLang="zh-CN" dirty="0"/>
              <a:t>Only consider the adjacent pair of levels</a:t>
            </a:r>
          </a:p>
          <a:p>
            <a:pPr lvl="1"/>
            <a:r>
              <a:rPr lang="en-US" altLang="zh-CN" sz="2400" dirty="0"/>
              <a:t>View it as a two level multilevel memory system</a:t>
            </a:r>
          </a:p>
          <a:p>
            <a:pPr lvl="1"/>
            <a:r>
              <a:rPr lang="en-US" altLang="zh-CN" sz="2400" dirty="0"/>
              <a:t>The 1</a:t>
            </a:r>
            <a:r>
              <a:rPr lang="en-US" altLang="zh-CN" sz="2400" baseline="30000" dirty="0"/>
              <a:t>st</a:t>
            </a:r>
            <a:r>
              <a:rPr lang="en-US" altLang="zh-CN" sz="2400" dirty="0"/>
              <a:t> is </a:t>
            </a:r>
            <a:r>
              <a:rPr lang="en-US" altLang="zh-CN" sz="2400" dirty="0">
                <a:solidFill>
                  <a:srgbClr val="0096FF"/>
                </a:solidFill>
              </a:rPr>
              <a:t>primary device</a:t>
            </a:r>
            <a:r>
              <a:rPr lang="en-US" altLang="zh-CN" sz="2400" dirty="0"/>
              <a:t>, the 2</a:t>
            </a:r>
            <a:r>
              <a:rPr lang="en-US" altLang="zh-CN" sz="2400" baseline="30000" dirty="0"/>
              <a:t>nd</a:t>
            </a:r>
            <a:r>
              <a:rPr lang="en-US" altLang="zh-CN" sz="2400" dirty="0"/>
              <a:t> is </a:t>
            </a:r>
            <a:r>
              <a:rPr lang="en-US" altLang="zh-CN" sz="2400" dirty="0">
                <a:solidFill>
                  <a:srgbClr val="0096FF"/>
                </a:solidFill>
              </a:rPr>
              <a:t>secondary device</a:t>
            </a:r>
            <a:endParaRPr lang="en-US" altLang="zh-CN" sz="3200" dirty="0">
              <a:solidFill>
                <a:srgbClr val="0096FF"/>
              </a:solidFill>
            </a:endParaRPr>
          </a:p>
          <a:p>
            <a:pPr eaLnBrk="1" hangingPunct="1"/>
            <a:endParaRPr lang="en-US" altLang="zh-CN" dirty="0"/>
          </a:p>
          <a:p>
            <a:pPr eaLnBrk="1" hangingPunct="1"/>
            <a:endParaRPr lang="zh-CN" altLang="en-US" dirty="0"/>
          </a:p>
        </p:txBody>
      </p:sp>
      <p:pic>
        <p:nvPicPr>
          <p:cNvPr id="2867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447" y="3217540"/>
            <a:ext cx="6257925" cy="226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4711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p:cNvSpPr>
          <p:nvPr>
            <p:ph type="title"/>
          </p:nvPr>
        </p:nvSpPr>
        <p:spPr/>
        <p:txBody>
          <a:bodyPr/>
          <a:lstStyle/>
          <a:p>
            <a:pPr eaLnBrk="1" hangingPunct="1"/>
            <a:r>
              <a:rPr lang="en-US" altLang="zh-CN">
                <a:ea typeface="MS PGothic" panose="020B0600070205080204" pitchFamily="34" charset="-128"/>
              </a:rPr>
              <a:t>Locality of Reference and Working Sets</a:t>
            </a:r>
            <a:endParaRPr lang="zh-CN" altLang="en-US"/>
          </a:p>
        </p:txBody>
      </p:sp>
      <p:sp>
        <p:nvSpPr>
          <p:cNvPr id="30723" name="内容占位符 2"/>
          <p:cNvSpPr>
            <a:spLocks noGrp="1"/>
          </p:cNvSpPr>
          <p:nvPr>
            <p:ph idx="1"/>
          </p:nvPr>
        </p:nvSpPr>
        <p:spPr/>
        <p:txBody>
          <a:bodyPr>
            <a:noAutofit/>
          </a:bodyPr>
          <a:lstStyle/>
          <a:p>
            <a:pPr eaLnBrk="1" hangingPunct="1"/>
            <a:r>
              <a:rPr lang="en-US" altLang="zh-CN" sz="2400" dirty="0"/>
              <a:t>In many situations most memory references are to a small set of addresses for significant periods of time</a:t>
            </a:r>
          </a:p>
          <a:p>
            <a:pPr eaLnBrk="1" hangingPunct="1">
              <a:spcBef>
                <a:spcPts val="1800"/>
              </a:spcBef>
            </a:pPr>
            <a:r>
              <a:rPr lang="en-US" altLang="zh-CN" sz="2400" dirty="0"/>
              <a:t>As the application progresses, the area of concentration of access shifts, but its size still typically remains small</a:t>
            </a:r>
          </a:p>
          <a:p>
            <a:pPr eaLnBrk="1" hangingPunct="1">
              <a:spcBef>
                <a:spcPts val="1800"/>
              </a:spcBef>
            </a:pPr>
            <a:r>
              <a:rPr lang="en-US" altLang="zh-CN" sz="2400" dirty="0"/>
              <a:t>Called "locality of reference"</a:t>
            </a:r>
          </a:p>
          <a:p>
            <a:pPr lvl="1"/>
            <a:r>
              <a:rPr lang="en-US" altLang="zh-CN" sz="2000" dirty="0"/>
              <a:t>Temporal locality and spatial locality</a:t>
            </a:r>
          </a:p>
          <a:p>
            <a:pPr lvl="1"/>
            <a:r>
              <a:rPr lang="en-US" altLang="zh-CN" sz="2000" dirty="0">
                <a:solidFill>
                  <a:srgbClr val="FF0000"/>
                </a:solidFill>
              </a:rPr>
              <a:t>Thrashing</a:t>
            </a:r>
            <a:r>
              <a:rPr lang="en-US" altLang="zh-CN" sz="2000" dirty="0"/>
              <a:t>: repeated movement of data back and forth between two levels</a:t>
            </a:r>
          </a:p>
          <a:p>
            <a:pPr eaLnBrk="1" hangingPunct="1"/>
            <a:endParaRPr lang="zh-CN" altLang="en-US" sz="2400" dirty="0"/>
          </a:p>
        </p:txBody>
      </p:sp>
    </p:spTree>
    <p:extLst>
      <p:ext uri="{BB962C8B-B14F-4D97-AF65-F5344CB8AC3E}">
        <p14:creationId xmlns:p14="http://schemas.microsoft.com/office/powerpoint/2010/main" val="18910689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p:cNvSpPr>
            <a:spLocks noGrp="1"/>
          </p:cNvSpPr>
          <p:nvPr>
            <p:ph type="title"/>
          </p:nvPr>
        </p:nvSpPr>
        <p:spPr/>
        <p:txBody>
          <a:bodyPr>
            <a:normAutofit fontScale="90000"/>
          </a:bodyPr>
          <a:lstStyle/>
          <a:p>
            <a:pPr eaLnBrk="1" hangingPunct="1"/>
            <a:r>
              <a:rPr lang="en-US" altLang="zh-CN">
                <a:ea typeface="MS PGothic" panose="020B0600070205080204" pitchFamily="34" charset="-128"/>
              </a:rPr>
              <a:t>Multilevel Memory Management Policies</a:t>
            </a:r>
            <a:endParaRPr lang="zh-CN" altLang="en-US"/>
          </a:p>
        </p:txBody>
      </p:sp>
      <p:sp>
        <p:nvSpPr>
          <p:cNvPr id="31747" name="内容占位符 2"/>
          <p:cNvSpPr>
            <a:spLocks noGrp="1"/>
          </p:cNvSpPr>
          <p:nvPr>
            <p:ph idx="1"/>
          </p:nvPr>
        </p:nvSpPr>
        <p:spPr>
          <a:xfrm>
            <a:off x="423093" y="1273324"/>
            <a:ext cx="8109347" cy="3263504"/>
          </a:xfrm>
        </p:spPr>
        <p:txBody>
          <a:bodyPr>
            <a:normAutofit/>
          </a:bodyPr>
          <a:lstStyle/>
          <a:p>
            <a:pPr eaLnBrk="1" hangingPunct="1"/>
            <a:r>
              <a:rPr lang="en-US" altLang="zh-CN" sz="2800" dirty="0"/>
              <a:t>Each level of multilevel memory system can be characterized by 4 items</a:t>
            </a:r>
          </a:p>
          <a:p>
            <a:pPr lvl="1"/>
            <a:r>
              <a:rPr lang="en-US" altLang="zh-CN" sz="2400" dirty="0"/>
              <a:t>The </a:t>
            </a:r>
            <a:r>
              <a:rPr lang="en-US" altLang="zh-CN" sz="2400" dirty="0">
                <a:solidFill>
                  <a:srgbClr val="0096FF"/>
                </a:solidFill>
              </a:rPr>
              <a:t>string of references</a:t>
            </a:r>
            <a:r>
              <a:rPr lang="en-US" altLang="zh-CN" sz="2400" dirty="0"/>
              <a:t> directed to that level</a:t>
            </a:r>
          </a:p>
          <a:p>
            <a:pPr lvl="1"/>
            <a:r>
              <a:rPr lang="en-US" altLang="zh-CN" sz="2400" dirty="0"/>
              <a:t>The </a:t>
            </a:r>
            <a:r>
              <a:rPr lang="en-US" altLang="zh-CN" sz="2400" dirty="0">
                <a:solidFill>
                  <a:srgbClr val="0096FF"/>
                </a:solidFill>
              </a:rPr>
              <a:t>bring-in policy </a:t>
            </a:r>
            <a:r>
              <a:rPr lang="en-US" altLang="zh-CN" sz="2400" dirty="0"/>
              <a:t>for that level</a:t>
            </a:r>
          </a:p>
          <a:p>
            <a:pPr lvl="1"/>
            <a:r>
              <a:rPr lang="en-US" altLang="zh-CN" sz="2400" dirty="0"/>
              <a:t>The </a:t>
            </a:r>
            <a:r>
              <a:rPr lang="en-US" altLang="zh-CN" sz="2400" dirty="0">
                <a:solidFill>
                  <a:srgbClr val="0096FF"/>
                </a:solidFill>
              </a:rPr>
              <a:t>removal policy </a:t>
            </a:r>
            <a:r>
              <a:rPr lang="en-US" altLang="zh-CN" sz="2400" dirty="0"/>
              <a:t>for that level</a:t>
            </a:r>
          </a:p>
          <a:p>
            <a:pPr lvl="1"/>
            <a:r>
              <a:rPr lang="en-US" altLang="zh-CN" sz="2400" dirty="0"/>
              <a:t>The </a:t>
            </a:r>
            <a:r>
              <a:rPr lang="en-US" altLang="zh-CN" sz="2400" dirty="0">
                <a:solidFill>
                  <a:srgbClr val="0096FF"/>
                </a:solidFill>
              </a:rPr>
              <a:t>capacity</a:t>
            </a:r>
            <a:r>
              <a:rPr lang="en-US" altLang="zh-CN" sz="2400" dirty="0"/>
              <a:t> of the level</a:t>
            </a:r>
          </a:p>
          <a:p>
            <a:pPr eaLnBrk="1" hangingPunct="1"/>
            <a:endParaRPr lang="zh-CN" altLang="en-US" sz="2800" dirty="0"/>
          </a:p>
        </p:txBody>
      </p:sp>
    </p:spTree>
    <p:extLst>
      <p:ext uri="{BB962C8B-B14F-4D97-AF65-F5344CB8AC3E}">
        <p14:creationId xmlns:p14="http://schemas.microsoft.com/office/powerpoint/2010/main" val="21603547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title"/>
          </p:nvPr>
        </p:nvSpPr>
        <p:spPr/>
        <p:txBody>
          <a:bodyPr/>
          <a:lstStyle/>
          <a:p>
            <a:pPr eaLnBrk="1" hangingPunct="1"/>
            <a:r>
              <a:rPr lang="en-US" altLang="zh-CN" dirty="0" err="1"/>
              <a:t>Belady's</a:t>
            </a:r>
            <a:r>
              <a:rPr lang="en-US" altLang="zh-CN" dirty="0"/>
              <a:t> Anomaly</a:t>
            </a:r>
            <a:endParaRPr lang="zh-CN" altLang="en-US" dirty="0"/>
          </a:p>
        </p:txBody>
      </p:sp>
      <p:sp>
        <p:nvSpPr>
          <p:cNvPr id="35843" name="内容占位符 2"/>
          <p:cNvSpPr>
            <a:spLocks noGrp="1"/>
          </p:cNvSpPr>
          <p:nvPr>
            <p:ph idx="1"/>
          </p:nvPr>
        </p:nvSpPr>
        <p:spPr/>
        <p:txBody>
          <a:bodyPr>
            <a:normAutofit/>
          </a:bodyPr>
          <a:lstStyle/>
          <a:p>
            <a:pPr eaLnBrk="1" hangingPunct="1"/>
            <a:r>
              <a:rPr lang="en-US" altLang="zh-CN" sz="2400" dirty="0"/>
              <a:t>Increase of missing-page exception numbers with a larger primary device capacity</a:t>
            </a:r>
            <a:endParaRPr lang="zh-CN" altLang="en-US" sz="2400" dirty="0"/>
          </a:p>
        </p:txBody>
      </p:sp>
      <p:pic>
        <p:nvPicPr>
          <p:cNvPr id="3584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0" y="2566234"/>
            <a:ext cx="61722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5879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p:txBody>
          <a:bodyPr/>
          <a:lstStyle/>
          <a:p>
            <a:pPr eaLnBrk="1" hangingPunct="1"/>
            <a:r>
              <a:rPr lang="en-US" altLang="zh-CN" dirty="0"/>
              <a:t>Convoy Effect</a:t>
            </a:r>
            <a:endParaRPr lang="zh-CN" altLang="en-US" dirty="0"/>
          </a:p>
        </p:txBody>
      </p:sp>
      <p:sp>
        <p:nvSpPr>
          <p:cNvPr id="12291" name="内容占位符 2"/>
          <p:cNvSpPr>
            <a:spLocks noGrp="1"/>
          </p:cNvSpPr>
          <p:nvPr>
            <p:ph idx="1"/>
          </p:nvPr>
        </p:nvSpPr>
        <p:spPr>
          <a:xfrm>
            <a:off x="457200" y="1333501"/>
            <a:ext cx="9155360" cy="3771636"/>
          </a:xfrm>
        </p:spPr>
        <p:txBody>
          <a:bodyPr>
            <a:noAutofit/>
          </a:bodyPr>
          <a:lstStyle/>
          <a:p>
            <a:pPr eaLnBrk="1" hangingPunct="1">
              <a:lnSpc>
                <a:spcPct val="100000"/>
              </a:lnSpc>
            </a:pPr>
            <a:r>
              <a:rPr lang="en-US" altLang="zh-CN" sz="2000" b="1" dirty="0"/>
              <a:t>When I/O devices are idle</a:t>
            </a:r>
          </a:p>
          <a:p>
            <a:pPr lvl="1">
              <a:lnSpc>
                <a:spcPct val="100000"/>
              </a:lnSpc>
            </a:pPr>
            <a:r>
              <a:rPr lang="en-US" altLang="zh-CN" sz="1800" dirty="0"/>
              <a:t>The I/O-bound threads will quickly finish computations and start I/O</a:t>
            </a:r>
          </a:p>
          <a:p>
            <a:pPr lvl="1">
              <a:lnSpc>
                <a:spcPct val="100000"/>
              </a:lnSpc>
            </a:pPr>
            <a:r>
              <a:rPr lang="en-US" altLang="zh-CN" sz="1800" dirty="0"/>
              <a:t>The processor-bound thread will run for a long time</a:t>
            </a:r>
          </a:p>
          <a:p>
            <a:pPr lvl="1">
              <a:lnSpc>
                <a:spcPct val="100000"/>
              </a:lnSpc>
            </a:pPr>
            <a:r>
              <a:rPr lang="en-US" altLang="zh-CN" sz="1800" dirty="0"/>
              <a:t>I/O-bound operations will finish I/O and queuing for computation</a:t>
            </a:r>
          </a:p>
          <a:p>
            <a:pPr lvl="1">
              <a:lnSpc>
                <a:spcPct val="100000"/>
              </a:lnSpc>
            </a:pPr>
            <a:r>
              <a:rPr lang="en-US" altLang="zh-CN" sz="1800" dirty="0">
                <a:solidFill>
                  <a:srgbClr val="FF0000"/>
                </a:solidFill>
              </a:rPr>
              <a:t>All the I/O devices will become idle!</a:t>
            </a:r>
          </a:p>
          <a:p>
            <a:pPr lvl="1">
              <a:lnSpc>
                <a:spcPct val="100000"/>
              </a:lnSpc>
            </a:pPr>
            <a:endParaRPr lang="en-US" altLang="zh-CN" sz="1800" dirty="0">
              <a:solidFill>
                <a:srgbClr val="FF0000"/>
              </a:solidFill>
            </a:endParaRPr>
          </a:p>
          <a:p>
            <a:pPr eaLnBrk="1" hangingPunct="1">
              <a:lnSpc>
                <a:spcPct val="100000"/>
              </a:lnSpc>
              <a:spcBef>
                <a:spcPts val="1200"/>
              </a:spcBef>
            </a:pPr>
            <a:r>
              <a:rPr lang="en-US" altLang="zh-CN" sz="2000" b="1" dirty="0"/>
              <a:t>When processor is idle</a:t>
            </a:r>
          </a:p>
          <a:p>
            <a:pPr lvl="1">
              <a:lnSpc>
                <a:spcPct val="100000"/>
              </a:lnSpc>
            </a:pPr>
            <a:r>
              <a:rPr lang="en-US" altLang="zh-CN" sz="1800" dirty="0"/>
              <a:t>The processor-bound thread finishes </a:t>
            </a:r>
            <a:br>
              <a:rPr lang="en-US" altLang="zh-CN" sz="1800" dirty="0"/>
            </a:br>
            <a:r>
              <a:rPr lang="en-US" altLang="zh-CN" sz="1800" dirty="0"/>
              <a:t>computation and starts I/O</a:t>
            </a:r>
          </a:p>
          <a:p>
            <a:pPr lvl="1">
              <a:lnSpc>
                <a:spcPct val="100000"/>
              </a:lnSpc>
            </a:pPr>
            <a:r>
              <a:rPr lang="en-US" altLang="zh-CN" sz="1800" dirty="0"/>
              <a:t>The I/O-bound threads will quickly</a:t>
            </a:r>
            <a:br>
              <a:rPr lang="en-US" altLang="zh-CN" sz="1800" dirty="0"/>
            </a:br>
            <a:r>
              <a:rPr lang="en-US" altLang="zh-CN" sz="1800" dirty="0"/>
              <a:t>finish computations and start I/O</a:t>
            </a:r>
          </a:p>
          <a:p>
            <a:pPr lvl="1">
              <a:lnSpc>
                <a:spcPct val="100000"/>
              </a:lnSpc>
            </a:pPr>
            <a:r>
              <a:rPr lang="en-US" altLang="zh-CN" sz="1800" dirty="0">
                <a:solidFill>
                  <a:srgbClr val="FF0000"/>
                </a:solidFill>
              </a:rPr>
              <a:t>Processor will become idle!</a:t>
            </a:r>
          </a:p>
        </p:txBody>
      </p:sp>
      <p:pic>
        <p:nvPicPr>
          <p:cNvPr id="4" name="Picture 2" descr="fleet - NPG">
            <a:extLst>
              <a:ext uri="{FF2B5EF4-FFF2-40B4-BE49-F238E27FC236}">
                <a16:creationId xmlns:a16="http://schemas.microsoft.com/office/drawing/2014/main" id="{05277A74-4ACC-5E42-BBFD-5AAC6296E6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765" y="3599198"/>
            <a:ext cx="2962672" cy="1481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5040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BC280B6-CF52-964D-AD69-FAA5611C18CF}"/>
              </a:ext>
            </a:extLst>
          </p:cNvPr>
          <p:cNvSpPr>
            <a:spLocks noGrp="1"/>
          </p:cNvSpPr>
          <p:nvPr>
            <p:ph type="title"/>
          </p:nvPr>
        </p:nvSpPr>
        <p:spPr/>
        <p:txBody>
          <a:bodyPr/>
          <a:lstStyle/>
          <a:p>
            <a:r>
              <a:rPr lang="en-US" altLang="zh-CN" dirty="0"/>
              <a:t>Security</a:t>
            </a:r>
            <a:endParaRPr lang="zh-CN" altLang="en-US" dirty="0"/>
          </a:p>
        </p:txBody>
      </p:sp>
      <p:sp>
        <p:nvSpPr>
          <p:cNvPr id="5" name="文本占位符 4">
            <a:extLst>
              <a:ext uri="{FF2B5EF4-FFF2-40B4-BE49-F238E27FC236}">
                <a16:creationId xmlns:a16="http://schemas.microsoft.com/office/drawing/2014/main" id="{B82CC46C-E749-724F-920E-8B98E18C3E12}"/>
              </a:ext>
            </a:extLst>
          </p:cNvPr>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669288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507288" cy="952500"/>
          </a:xfrm>
        </p:spPr>
        <p:txBody>
          <a:bodyPr>
            <a:noAutofit/>
          </a:bodyPr>
          <a:lstStyle/>
          <a:p>
            <a:r>
              <a:rPr kumimoji="1" lang="en-US" altLang="zh-CN" sz="2800" dirty="0"/>
              <a:t>2 Steps towards a More Secure System</a:t>
            </a:r>
            <a:endParaRPr kumimoji="1" lang="zh-CN" altLang="en-US" sz="2800" dirty="0"/>
          </a:p>
        </p:txBody>
      </p:sp>
      <p:sp>
        <p:nvSpPr>
          <p:cNvPr id="3" name="内容占位符 2"/>
          <p:cNvSpPr>
            <a:spLocks noGrp="1"/>
          </p:cNvSpPr>
          <p:nvPr>
            <p:ph idx="1"/>
          </p:nvPr>
        </p:nvSpPr>
        <p:spPr/>
        <p:txBody>
          <a:bodyPr/>
          <a:lstStyle/>
          <a:p>
            <a:r>
              <a:rPr lang="en-US" altLang="zh-CN" dirty="0"/>
              <a:t>How to make progress in building a secure system?</a:t>
            </a:r>
          </a:p>
          <a:p>
            <a:pPr lvl="1"/>
            <a:r>
              <a:rPr lang="en-US" altLang="zh-CN" dirty="0"/>
              <a:t>Be clear about goals: "</a:t>
            </a:r>
            <a:r>
              <a:rPr lang="en-US" altLang="zh-CN" b="1" dirty="0">
                <a:solidFill>
                  <a:schemeClr val="accent2"/>
                </a:solidFill>
              </a:rPr>
              <a:t>policy</a:t>
            </a:r>
            <a:r>
              <a:rPr lang="en-US" altLang="zh-CN" dirty="0"/>
              <a:t>"</a:t>
            </a:r>
          </a:p>
          <a:p>
            <a:pPr lvl="1"/>
            <a:r>
              <a:rPr lang="en-US" altLang="zh-CN" dirty="0"/>
              <a:t>Be clear about assumptions: "</a:t>
            </a:r>
            <a:r>
              <a:rPr lang="en-US" altLang="zh-CN" b="1" dirty="0">
                <a:solidFill>
                  <a:schemeClr val="accent2"/>
                </a:solidFill>
              </a:rPr>
              <a:t>threat model</a:t>
            </a:r>
            <a:r>
              <a:rPr lang="en-US" altLang="zh-CN" dirty="0"/>
              <a:t>"</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101</a:t>
            </a:fld>
            <a:endParaRPr lang="zh-CN" altLang="en-US"/>
          </a:p>
        </p:txBody>
      </p:sp>
    </p:spTree>
    <p:extLst>
      <p:ext uri="{BB962C8B-B14F-4D97-AF65-F5344CB8AC3E}">
        <p14:creationId xmlns:p14="http://schemas.microsoft.com/office/powerpoint/2010/main" val="2020017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Review:</a:t>
            </a:r>
            <a:r>
              <a:rPr kumimoji="1" lang="zh-CN" altLang="en-US" dirty="0"/>
              <a:t> </a:t>
            </a:r>
            <a:r>
              <a:rPr kumimoji="1" lang="en-US" altLang="zh-CN" dirty="0"/>
              <a:t>Policy: Goals</a:t>
            </a:r>
            <a:endParaRPr kumimoji="1" lang="zh-CN" altLang="en-US" dirty="0"/>
          </a:p>
        </p:txBody>
      </p:sp>
      <p:sp>
        <p:nvSpPr>
          <p:cNvPr id="3" name="内容占位符 2"/>
          <p:cNvSpPr>
            <a:spLocks noGrp="1"/>
          </p:cNvSpPr>
          <p:nvPr>
            <p:ph idx="1"/>
          </p:nvPr>
        </p:nvSpPr>
        <p:spPr/>
        <p:txBody>
          <a:bodyPr/>
          <a:lstStyle/>
          <a:p>
            <a:r>
              <a:rPr lang="en-US" altLang="zh-CN" dirty="0"/>
              <a:t>Information security goals:</a:t>
            </a:r>
          </a:p>
          <a:p>
            <a:pPr lvl="1"/>
            <a:r>
              <a:rPr lang="en-US" altLang="zh-CN" b="1" dirty="0">
                <a:solidFill>
                  <a:schemeClr val="accent2"/>
                </a:solidFill>
              </a:rPr>
              <a:t>Confidentiality</a:t>
            </a:r>
            <a:r>
              <a:rPr lang="en-US" altLang="zh-CN" dirty="0"/>
              <a:t>: limit who can read data</a:t>
            </a:r>
          </a:p>
          <a:p>
            <a:pPr lvl="1"/>
            <a:r>
              <a:rPr lang="en-US" altLang="zh-CN" b="1" dirty="0">
                <a:solidFill>
                  <a:schemeClr val="accent2"/>
                </a:solidFill>
              </a:rPr>
              <a:t>Integrity</a:t>
            </a:r>
            <a:r>
              <a:rPr lang="en-US" altLang="zh-CN" dirty="0"/>
              <a:t>: limit who can write data</a:t>
            </a:r>
          </a:p>
          <a:p>
            <a:r>
              <a:rPr lang="en-US" altLang="zh-CN" dirty="0" err="1"/>
              <a:t>Liveness</a:t>
            </a:r>
            <a:r>
              <a:rPr lang="en-US" altLang="zh-CN" dirty="0"/>
              <a:t> goals:</a:t>
            </a:r>
          </a:p>
          <a:p>
            <a:pPr lvl="1"/>
            <a:r>
              <a:rPr lang="en-US" altLang="zh-CN" b="1" dirty="0">
                <a:solidFill>
                  <a:schemeClr val="accent2"/>
                </a:solidFill>
              </a:rPr>
              <a:t>Availability</a:t>
            </a:r>
            <a:r>
              <a:rPr lang="en-US" altLang="zh-CN" dirty="0"/>
              <a:t>: ensure service keeps operating</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102</a:t>
            </a:fld>
            <a:endParaRPr lang="zh-CN" altLang="en-US"/>
          </a:p>
        </p:txBody>
      </p:sp>
    </p:spTree>
    <p:extLst>
      <p:ext uri="{BB962C8B-B14F-4D97-AF65-F5344CB8AC3E}">
        <p14:creationId xmlns:p14="http://schemas.microsoft.com/office/powerpoint/2010/main" val="42772707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Review:</a:t>
            </a:r>
            <a:r>
              <a:rPr kumimoji="1" lang="zh-CN" altLang="en-US" dirty="0"/>
              <a:t> </a:t>
            </a:r>
            <a:r>
              <a:rPr kumimoji="1" lang="en-US" altLang="zh-CN" dirty="0"/>
              <a:t>Threat Model: Assumptions</a:t>
            </a:r>
            <a:endParaRPr kumimoji="1" lang="zh-CN" altLang="en-US" dirty="0"/>
          </a:p>
        </p:txBody>
      </p:sp>
      <p:sp>
        <p:nvSpPr>
          <p:cNvPr id="3" name="内容占位符 2"/>
          <p:cNvSpPr>
            <a:spLocks noGrp="1"/>
          </p:cNvSpPr>
          <p:nvPr>
            <p:ph idx="1"/>
          </p:nvPr>
        </p:nvSpPr>
        <p:spPr/>
        <p:txBody>
          <a:bodyPr>
            <a:normAutofit fontScale="85000" lnSpcReduction="10000"/>
          </a:bodyPr>
          <a:lstStyle/>
          <a:p>
            <a:r>
              <a:rPr lang="en-US" altLang="zh-CN" sz="2800" dirty="0"/>
              <a:t>Often don't know in advance who might attack, or what they might do</a:t>
            </a:r>
          </a:p>
          <a:p>
            <a:pPr lvl="1"/>
            <a:r>
              <a:rPr lang="en-US" altLang="zh-CN" sz="2400" dirty="0"/>
              <a:t>Adversaries may have different goals, techniques, resources, expertise</a:t>
            </a:r>
          </a:p>
          <a:p>
            <a:r>
              <a:rPr lang="en-US" altLang="zh-CN" sz="2800" dirty="0"/>
              <a:t>Cannot be secure against arbitrary adversaries</a:t>
            </a:r>
          </a:p>
          <a:p>
            <a:pPr lvl="1"/>
            <a:r>
              <a:rPr lang="en-US" altLang="zh-CN" sz="2400" dirty="0"/>
              <a:t>as we saw with Ben vs. XYB</a:t>
            </a:r>
          </a:p>
          <a:p>
            <a:pPr lvl="1"/>
            <a:r>
              <a:rPr lang="en-US" altLang="zh-CN" sz="2400" dirty="0"/>
              <a:t>Adversary might be your hardware vendor, software vendor, administrator, …</a:t>
            </a:r>
          </a:p>
          <a:p>
            <a:pPr lvl="1"/>
            <a:r>
              <a:rPr lang="en-US" altLang="zh-CN" sz="2400" dirty="0"/>
              <a:t>Need to make some plausible assumptions to make progress</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103</a:t>
            </a:fld>
            <a:endParaRPr lang="zh-CN" altLang="en-US"/>
          </a:p>
        </p:txBody>
      </p:sp>
    </p:spTree>
    <p:extLst>
      <p:ext uri="{BB962C8B-B14F-4D97-AF65-F5344CB8AC3E}">
        <p14:creationId xmlns:p14="http://schemas.microsoft.com/office/powerpoint/2010/main" val="24416776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Review: </a:t>
            </a:r>
            <a:r>
              <a:rPr kumimoji="1" lang="en-US" altLang="zh-CN" dirty="0"/>
              <a:t>Complete Mediation</a:t>
            </a:r>
            <a:endParaRPr kumimoji="1" lang="zh-CN" altLang="en-US" dirty="0"/>
          </a:p>
        </p:txBody>
      </p:sp>
      <p:sp>
        <p:nvSpPr>
          <p:cNvPr id="3" name="内容占位符 2"/>
          <p:cNvSpPr>
            <a:spLocks noGrp="1"/>
          </p:cNvSpPr>
          <p:nvPr>
            <p:ph idx="1"/>
          </p:nvPr>
        </p:nvSpPr>
        <p:spPr>
          <a:xfrm>
            <a:off x="469693" y="3762806"/>
            <a:ext cx="8229600" cy="1599565"/>
          </a:xfrm>
        </p:spPr>
        <p:txBody>
          <a:bodyPr>
            <a:noAutofit/>
          </a:bodyPr>
          <a:lstStyle/>
          <a:p>
            <a:r>
              <a:rPr kumimoji="1" lang="en-US" altLang="zh-CN" sz="2400" dirty="0"/>
              <a:t>Guard typically provides:</a:t>
            </a:r>
          </a:p>
          <a:p>
            <a:pPr lvl="1"/>
            <a:r>
              <a:rPr kumimoji="1" lang="en-US" altLang="zh-CN" sz="2000" b="1" dirty="0">
                <a:solidFill>
                  <a:schemeClr val="accent2"/>
                </a:solidFill>
              </a:rPr>
              <a:t>Authentication</a:t>
            </a:r>
            <a:r>
              <a:rPr kumimoji="1" lang="en-US" altLang="zh-CN" sz="2000" dirty="0"/>
              <a:t>: is the principal who they claim to be?</a:t>
            </a:r>
          </a:p>
          <a:p>
            <a:pPr lvl="1"/>
            <a:r>
              <a:rPr kumimoji="1" lang="en-US" altLang="zh-CN" sz="2000" b="1" dirty="0">
                <a:solidFill>
                  <a:schemeClr val="accent2"/>
                </a:solidFill>
              </a:rPr>
              <a:t>Authorization</a:t>
            </a:r>
            <a:r>
              <a:rPr kumimoji="1" lang="en-US" altLang="zh-CN" sz="2000" dirty="0"/>
              <a:t>: does principal have access to perform request on resource?</a:t>
            </a:r>
            <a:endParaRPr kumimoji="1" lang="zh-CN" altLang="en-US" sz="2000" dirty="0"/>
          </a:p>
        </p:txBody>
      </p:sp>
      <p:pic>
        <p:nvPicPr>
          <p:cNvPr id="4" name="图片 3"/>
          <p:cNvPicPr>
            <a:picLocks noChangeAspect="1"/>
          </p:cNvPicPr>
          <p:nvPr/>
        </p:nvPicPr>
        <p:blipFill>
          <a:blip r:embed="rId2"/>
          <a:stretch>
            <a:fillRect/>
          </a:stretch>
        </p:blipFill>
        <p:spPr>
          <a:xfrm>
            <a:off x="1403648" y="1417341"/>
            <a:ext cx="6192688" cy="2052681"/>
          </a:xfrm>
          <a:prstGeom prst="rect">
            <a:avLst/>
          </a:prstGeom>
        </p:spPr>
      </p:pic>
    </p:spTree>
    <p:extLst>
      <p:ext uri="{BB962C8B-B14F-4D97-AF65-F5344CB8AC3E}">
        <p14:creationId xmlns:p14="http://schemas.microsoft.com/office/powerpoint/2010/main" val="390593517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Review: Designing the Guard</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800" dirty="0"/>
              <a:t>Two functions often provided by a guard:</a:t>
            </a:r>
          </a:p>
          <a:p>
            <a:pPr lvl="1"/>
            <a:r>
              <a:rPr lang="en-US" altLang="zh-CN" sz="2400" b="1" dirty="0">
                <a:solidFill>
                  <a:schemeClr val="accent2"/>
                </a:solidFill>
              </a:rPr>
              <a:t>Authentication</a:t>
            </a:r>
            <a:r>
              <a:rPr lang="en-US" altLang="zh-CN" sz="2400" dirty="0"/>
              <a:t>: request -&gt; principal</a:t>
            </a:r>
          </a:p>
          <a:p>
            <a:pPr lvl="2"/>
            <a:r>
              <a:rPr lang="en-US" altLang="zh-CN" sz="2000" dirty="0"/>
              <a:t>E.g., client's username, verified using password</a:t>
            </a:r>
          </a:p>
          <a:p>
            <a:pPr lvl="1"/>
            <a:r>
              <a:rPr lang="en-US" altLang="zh-CN" sz="2400" b="1" dirty="0">
                <a:solidFill>
                  <a:schemeClr val="accent2"/>
                </a:solidFill>
              </a:rPr>
              <a:t>Authorization</a:t>
            </a:r>
            <a:r>
              <a:rPr lang="en-US" altLang="zh-CN" sz="2400" dirty="0"/>
              <a:t>: (request, principal, resource) -&gt; allow?</a:t>
            </a:r>
          </a:p>
          <a:p>
            <a:pPr lvl="2"/>
            <a:r>
              <a:rPr lang="en-US" altLang="zh-CN" sz="2000" dirty="0"/>
              <a:t>E.g., consult access control list (ACL) for resource</a:t>
            </a:r>
          </a:p>
          <a:p>
            <a:r>
              <a:rPr lang="en-US" altLang="zh-CN" sz="2800" dirty="0"/>
              <a:t>Simplifies security</a:t>
            </a:r>
          </a:p>
          <a:p>
            <a:pPr lvl="1"/>
            <a:r>
              <a:rPr lang="en-US" altLang="zh-CN" sz="2400" dirty="0"/>
              <a:t>Can consider the guards under threat model</a:t>
            </a:r>
          </a:p>
          <a:p>
            <a:pPr lvl="1"/>
            <a:r>
              <a:rPr lang="en-US" altLang="zh-CN" sz="2400" b="1" u="sng" dirty="0"/>
              <a:t>But don't forget about complete mediation</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105</a:t>
            </a:fld>
            <a:endParaRPr lang="zh-CN" altLang="en-US"/>
          </a:p>
        </p:txBody>
      </p:sp>
    </p:spTree>
    <p:extLst>
      <p:ext uri="{BB962C8B-B14F-4D97-AF65-F5344CB8AC3E}">
        <p14:creationId xmlns:p14="http://schemas.microsoft.com/office/powerpoint/2010/main" val="1678106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An Example: Guessing Password</a:t>
            </a:r>
            <a:r>
              <a:rPr kumimoji="1" lang="zh-CN" altLang="en-US" dirty="0"/>
              <a:t> </a:t>
            </a:r>
            <a:r>
              <a:rPr kumimoji="1" lang="en-US" altLang="zh-CN"/>
              <a:t>(Tenex)</a:t>
            </a:r>
            <a:endParaRPr kumimoji="1" lang="zh-CN" altLang="en-US" dirty="0"/>
          </a:p>
        </p:txBody>
      </p:sp>
      <p:sp>
        <p:nvSpPr>
          <p:cNvPr id="5" name="内容占位符 2"/>
          <p:cNvSpPr>
            <a:spLocks noGrp="1"/>
          </p:cNvSpPr>
          <p:nvPr>
            <p:ph idx="1"/>
          </p:nvPr>
        </p:nvSpPr>
        <p:spPr>
          <a:xfrm>
            <a:off x="457200" y="1268761"/>
            <a:ext cx="8229600" cy="2020787"/>
          </a:xfrm>
          <a:ln>
            <a:solidFill>
              <a:schemeClr val="tx1"/>
            </a:solidFill>
          </a:ln>
        </p:spPr>
        <p:txBody>
          <a:bodyPr>
            <a:normAutofit fontScale="92500" lnSpcReduction="20000"/>
          </a:bodyPr>
          <a:lstStyle/>
          <a:p>
            <a:pPr marL="0" indent="0">
              <a:lnSpc>
                <a:spcPct val="80000"/>
              </a:lnSpc>
              <a:buNone/>
            </a:pPr>
            <a:r>
              <a:rPr kumimoji="1" lang="en-US" altLang="zh-CN" sz="2000" dirty="0" err="1">
                <a:latin typeface="Consolas"/>
                <a:cs typeface="Consolas"/>
              </a:rPr>
              <a:t>checkpw</a:t>
            </a:r>
            <a:r>
              <a:rPr kumimoji="1" lang="zh-CN" altLang="en-US" sz="2000" dirty="0">
                <a:latin typeface="Consolas"/>
                <a:cs typeface="Consolas"/>
              </a:rPr>
              <a:t> </a:t>
            </a:r>
            <a:r>
              <a:rPr kumimoji="1" lang="en-US" altLang="zh-CN" sz="2000" dirty="0">
                <a:latin typeface="Consolas"/>
                <a:cs typeface="Consolas"/>
              </a:rPr>
              <a:t>(user, </a:t>
            </a:r>
            <a:r>
              <a:rPr kumimoji="1" lang="en-US" altLang="zh-CN" sz="2000" dirty="0" err="1">
                <a:latin typeface="Consolas"/>
                <a:cs typeface="Consolas"/>
              </a:rPr>
              <a:t>passwd</a:t>
            </a:r>
            <a:r>
              <a:rPr kumimoji="1" lang="en-US" altLang="zh-CN" sz="2000" dirty="0">
                <a:latin typeface="Consolas"/>
                <a:cs typeface="Consolas"/>
              </a:rPr>
              <a:t>):</a:t>
            </a:r>
          </a:p>
          <a:p>
            <a:pPr marL="0" indent="0">
              <a:lnSpc>
                <a:spcPct val="80000"/>
              </a:lnSpc>
              <a:buNone/>
            </a:pPr>
            <a:r>
              <a:rPr kumimoji="1" lang="en-US" altLang="zh-CN" sz="2000" dirty="0">
                <a:latin typeface="Consolas"/>
                <a:cs typeface="Consolas"/>
              </a:rPr>
              <a:t>      </a:t>
            </a:r>
            <a:r>
              <a:rPr kumimoji="1" lang="en-US" altLang="zh-CN" sz="2000" b="0" dirty="0">
                <a:latin typeface="Consolas"/>
                <a:cs typeface="Consolas"/>
              </a:rPr>
              <a:t>acct = accounts[user]</a:t>
            </a:r>
          </a:p>
          <a:p>
            <a:pPr marL="0" indent="0">
              <a:lnSpc>
                <a:spcPct val="80000"/>
              </a:lnSpc>
              <a:buNone/>
            </a:pPr>
            <a:r>
              <a:rPr kumimoji="1" lang="en-US" altLang="zh-CN" sz="2000" b="0" dirty="0">
                <a:latin typeface="Consolas"/>
                <a:cs typeface="Consolas"/>
              </a:rPr>
              <a:t>      for </a:t>
            </a:r>
            <a:r>
              <a:rPr kumimoji="1" lang="en-US" altLang="zh-CN" sz="2000" b="0" dirty="0" err="1">
                <a:latin typeface="Consolas"/>
                <a:cs typeface="Consolas"/>
              </a:rPr>
              <a:t>i</a:t>
            </a:r>
            <a:r>
              <a:rPr kumimoji="1" lang="en-US" altLang="zh-CN" sz="2000" b="0" dirty="0">
                <a:latin typeface="Consolas"/>
                <a:cs typeface="Consolas"/>
              </a:rPr>
              <a:t> in range(0, </a:t>
            </a:r>
            <a:r>
              <a:rPr kumimoji="1" lang="en-US" altLang="zh-CN" sz="2000" b="0" dirty="0" err="1">
                <a:latin typeface="Consolas"/>
                <a:cs typeface="Consolas"/>
              </a:rPr>
              <a:t>len</a:t>
            </a:r>
            <a:r>
              <a:rPr kumimoji="1" lang="en-US" altLang="zh-CN" sz="2000" b="0" dirty="0">
                <a:latin typeface="Consolas"/>
                <a:cs typeface="Consolas"/>
              </a:rPr>
              <a:t>(</a:t>
            </a:r>
            <a:r>
              <a:rPr kumimoji="1" lang="en-US" altLang="zh-CN" sz="2000" b="0" dirty="0" err="1">
                <a:latin typeface="Consolas"/>
                <a:cs typeface="Consolas"/>
              </a:rPr>
              <a:t>acct.pw</a:t>
            </a:r>
            <a:r>
              <a:rPr kumimoji="1" lang="en-US" altLang="zh-CN" sz="2000" b="0" dirty="0">
                <a:latin typeface="Consolas"/>
                <a:cs typeface="Consolas"/>
              </a:rPr>
              <a:t>)):</a:t>
            </a:r>
          </a:p>
          <a:p>
            <a:pPr marL="0" indent="0">
              <a:lnSpc>
                <a:spcPct val="80000"/>
              </a:lnSpc>
              <a:buNone/>
            </a:pPr>
            <a:r>
              <a:rPr kumimoji="1" lang="en-US" altLang="zh-CN" sz="2000" b="0" dirty="0">
                <a:latin typeface="Consolas"/>
                <a:cs typeface="Consolas"/>
              </a:rPr>
              <a:t>          if </a:t>
            </a:r>
            <a:r>
              <a:rPr kumimoji="1" lang="en-US" altLang="zh-CN" sz="2000" b="0" dirty="0" err="1">
                <a:latin typeface="Consolas"/>
                <a:cs typeface="Consolas"/>
              </a:rPr>
              <a:t>acct.pw</a:t>
            </a:r>
            <a:r>
              <a:rPr kumimoji="1" lang="en-US" altLang="zh-CN" sz="2000" b="0" dirty="0">
                <a:latin typeface="Consolas"/>
                <a:cs typeface="Consolas"/>
              </a:rPr>
              <a:t>[</a:t>
            </a:r>
            <a:r>
              <a:rPr kumimoji="1" lang="en-US" altLang="zh-CN" sz="2000" b="0" dirty="0" err="1">
                <a:latin typeface="Consolas"/>
                <a:cs typeface="Consolas"/>
              </a:rPr>
              <a:t>i</a:t>
            </a:r>
            <a:r>
              <a:rPr kumimoji="1" lang="en-US" altLang="zh-CN" sz="2000" b="0" dirty="0">
                <a:latin typeface="Consolas"/>
                <a:cs typeface="Consolas"/>
              </a:rPr>
              <a:t>] ≠ </a:t>
            </a:r>
            <a:r>
              <a:rPr kumimoji="1" lang="en-US" altLang="zh-CN" sz="2000" b="0" dirty="0" err="1">
                <a:latin typeface="Consolas"/>
                <a:cs typeface="Consolas"/>
              </a:rPr>
              <a:t>passwd</a:t>
            </a:r>
            <a:r>
              <a:rPr kumimoji="1" lang="en-US" altLang="zh-CN" sz="2000" b="0" dirty="0">
                <a:latin typeface="Consolas"/>
                <a:cs typeface="Consolas"/>
              </a:rPr>
              <a:t>[</a:t>
            </a:r>
            <a:r>
              <a:rPr kumimoji="1" lang="en-US" altLang="zh-CN" sz="2000" b="0" dirty="0" err="1">
                <a:latin typeface="Consolas"/>
                <a:cs typeface="Consolas"/>
              </a:rPr>
              <a:t>i</a:t>
            </a:r>
            <a:r>
              <a:rPr kumimoji="1" lang="en-US" altLang="zh-CN" sz="2000" b="0" dirty="0">
                <a:latin typeface="Consolas"/>
                <a:cs typeface="Consolas"/>
              </a:rPr>
              <a:t>]:</a:t>
            </a:r>
          </a:p>
          <a:p>
            <a:pPr marL="0" indent="0">
              <a:lnSpc>
                <a:spcPct val="80000"/>
              </a:lnSpc>
              <a:buNone/>
            </a:pPr>
            <a:r>
              <a:rPr kumimoji="1" lang="en-US" altLang="zh-CN" sz="2000" b="0" dirty="0">
                <a:latin typeface="Consolas"/>
                <a:cs typeface="Consolas"/>
              </a:rPr>
              <a:t>          	return False</a:t>
            </a:r>
          </a:p>
          <a:p>
            <a:pPr marL="0" indent="0">
              <a:lnSpc>
                <a:spcPct val="80000"/>
              </a:lnSpc>
              <a:buNone/>
            </a:pPr>
            <a:r>
              <a:rPr kumimoji="1" lang="en-US" altLang="zh-CN" sz="2000" b="0" dirty="0">
                <a:latin typeface="Consolas"/>
                <a:cs typeface="Consolas"/>
              </a:rPr>
              <a:t>      return True</a:t>
            </a:r>
            <a:endParaRPr kumimoji="1" lang="zh-CN" altLang="en-US" sz="2000" b="0" dirty="0">
              <a:latin typeface="Consolas"/>
              <a:cs typeface="Consolas"/>
            </a:endParaRPr>
          </a:p>
        </p:txBody>
      </p:sp>
      <p:sp>
        <p:nvSpPr>
          <p:cNvPr id="6" name="矩形 5"/>
          <p:cNvSpPr/>
          <p:nvPr/>
        </p:nvSpPr>
        <p:spPr>
          <a:xfrm>
            <a:off x="2818836"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P</a:t>
            </a:r>
            <a:endParaRPr lang="zh-CN" altLang="en-US" sz="3600" dirty="0">
              <a:solidFill>
                <a:srgbClr val="632523"/>
              </a:solidFill>
            </a:endParaRPr>
          </a:p>
        </p:txBody>
      </p:sp>
      <p:sp>
        <p:nvSpPr>
          <p:cNvPr id="7" name="矩形 6"/>
          <p:cNvSpPr/>
          <p:nvPr/>
        </p:nvSpPr>
        <p:spPr>
          <a:xfrm>
            <a:off x="3322892"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A</a:t>
            </a:r>
            <a:endParaRPr lang="zh-CN" altLang="en-US" sz="3600" dirty="0">
              <a:solidFill>
                <a:srgbClr val="632523"/>
              </a:solidFill>
            </a:endParaRPr>
          </a:p>
        </p:txBody>
      </p:sp>
      <p:sp>
        <p:nvSpPr>
          <p:cNvPr id="8" name="矩形 7"/>
          <p:cNvSpPr/>
          <p:nvPr/>
        </p:nvSpPr>
        <p:spPr>
          <a:xfrm>
            <a:off x="3826948"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S</a:t>
            </a:r>
            <a:endParaRPr lang="zh-CN" altLang="en-US" sz="3600" dirty="0">
              <a:solidFill>
                <a:srgbClr val="632523"/>
              </a:solidFill>
            </a:endParaRPr>
          </a:p>
        </p:txBody>
      </p:sp>
      <p:sp>
        <p:nvSpPr>
          <p:cNvPr id="9" name="矩形 8"/>
          <p:cNvSpPr/>
          <p:nvPr/>
        </p:nvSpPr>
        <p:spPr>
          <a:xfrm>
            <a:off x="4331004"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S</a:t>
            </a:r>
            <a:endParaRPr lang="zh-CN" altLang="en-US" sz="3600" dirty="0">
              <a:solidFill>
                <a:srgbClr val="632523"/>
              </a:solidFill>
            </a:endParaRPr>
          </a:p>
        </p:txBody>
      </p:sp>
      <p:sp>
        <p:nvSpPr>
          <p:cNvPr id="10" name="矩形 9"/>
          <p:cNvSpPr/>
          <p:nvPr/>
        </p:nvSpPr>
        <p:spPr>
          <a:xfrm>
            <a:off x="4835060"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w</a:t>
            </a:r>
            <a:endParaRPr lang="zh-CN" altLang="en-US" sz="3600" dirty="0">
              <a:solidFill>
                <a:srgbClr val="632523"/>
              </a:solidFill>
            </a:endParaRPr>
          </a:p>
        </p:txBody>
      </p:sp>
      <p:sp>
        <p:nvSpPr>
          <p:cNvPr id="11" name="矩形 10"/>
          <p:cNvSpPr/>
          <p:nvPr/>
        </p:nvSpPr>
        <p:spPr>
          <a:xfrm>
            <a:off x="5339116"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O</a:t>
            </a:r>
            <a:endParaRPr lang="zh-CN" altLang="en-US" sz="3600" dirty="0">
              <a:solidFill>
                <a:srgbClr val="632523"/>
              </a:solidFill>
            </a:endParaRPr>
          </a:p>
        </p:txBody>
      </p:sp>
      <p:sp>
        <p:nvSpPr>
          <p:cNvPr id="12" name="矩形 11"/>
          <p:cNvSpPr/>
          <p:nvPr/>
        </p:nvSpPr>
        <p:spPr>
          <a:xfrm>
            <a:off x="5843172"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R</a:t>
            </a:r>
            <a:endParaRPr lang="zh-CN" altLang="en-US" sz="3600" dirty="0">
              <a:solidFill>
                <a:srgbClr val="632523"/>
              </a:solidFill>
            </a:endParaRPr>
          </a:p>
        </p:txBody>
      </p:sp>
      <p:sp>
        <p:nvSpPr>
          <p:cNvPr id="13" name="矩形 12"/>
          <p:cNvSpPr/>
          <p:nvPr/>
        </p:nvSpPr>
        <p:spPr>
          <a:xfrm>
            <a:off x="6347228"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D</a:t>
            </a:r>
            <a:endParaRPr lang="zh-CN" altLang="en-US" sz="3600" dirty="0">
              <a:solidFill>
                <a:srgbClr val="632523"/>
              </a:solidFill>
            </a:endParaRPr>
          </a:p>
        </p:txBody>
      </p:sp>
      <p:sp>
        <p:nvSpPr>
          <p:cNvPr id="14" name="矩形 13"/>
          <p:cNvSpPr/>
          <p:nvPr/>
        </p:nvSpPr>
        <p:spPr>
          <a:xfrm>
            <a:off x="2818836"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P</a:t>
            </a:r>
            <a:endParaRPr lang="zh-CN" altLang="en-US" sz="3600" dirty="0">
              <a:solidFill>
                <a:srgbClr val="632523"/>
              </a:solidFill>
            </a:endParaRPr>
          </a:p>
        </p:txBody>
      </p:sp>
      <p:sp>
        <p:nvSpPr>
          <p:cNvPr id="15" name="矩形 14"/>
          <p:cNvSpPr/>
          <p:nvPr/>
        </p:nvSpPr>
        <p:spPr>
          <a:xfrm>
            <a:off x="3322892"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A</a:t>
            </a:r>
            <a:endParaRPr lang="zh-CN" altLang="en-US" sz="3600" dirty="0">
              <a:solidFill>
                <a:srgbClr val="632523"/>
              </a:solidFill>
            </a:endParaRPr>
          </a:p>
        </p:txBody>
      </p:sp>
      <p:sp>
        <p:nvSpPr>
          <p:cNvPr id="16" name="矩形 15"/>
          <p:cNvSpPr/>
          <p:nvPr/>
        </p:nvSpPr>
        <p:spPr>
          <a:xfrm>
            <a:off x="3826948"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S</a:t>
            </a:r>
            <a:endParaRPr lang="zh-CN" altLang="en-US" sz="3600" dirty="0">
              <a:solidFill>
                <a:srgbClr val="632523"/>
              </a:solidFill>
            </a:endParaRPr>
          </a:p>
        </p:txBody>
      </p:sp>
      <p:sp>
        <p:nvSpPr>
          <p:cNvPr id="17" name="矩形 16"/>
          <p:cNvSpPr/>
          <p:nvPr/>
        </p:nvSpPr>
        <p:spPr>
          <a:xfrm>
            <a:off x="4331004"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S</a:t>
            </a:r>
            <a:endParaRPr lang="zh-CN" altLang="en-US" sz="3600" dirty="0">
              <a:solidFill>
                <a:srgbClr val="632523"/>
              </a:solidFill>
            </a:endParaRPr>
          </a:p>
        </p:txBody>
      </p:sp>
      <p:sp>
        <p:nvSpPr>
          <p:cNvPr id="18" name="矩形 17"/>
          <p:cNvSpPr/>
          <p:nvPr/>
        </p:nvSpPr>
        <p:spPr>
          <a:xfrm>
            <a:off x="4835060"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W</a:t>
            </a:r>
            <a:endParaRPr lang="zh-CN" altLang="en-US" sz="3600" dirty="0">
              <a:solidFill>
                <a:srgbClr val="632523"/>
              </a:solidFill>
            </a:endParaRPr>
          </a:p>
        </p:txBody>
      </p:sp>
      <p:sp>
        <p:nvSpPr>
          <p:cNvPr id="19" name="矩形 18"/>
          <p:cNvSpPr/>
          <p:nvPr/>
        </p:nvSpPr>
        <p:spPr>
          <a:xfrm>
            <a:off x="5339116"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O</a:t>
            </a:r>
            <a:endParaRPr lang="zh-CN" altLang="en-US" sz="3600" dirty="0">
              <a:solidFill>
                <a:srgbClr val="632523"/>
              </a:solidFill>
            </a:endParaRPr>
          </a:p>
        </p:txBody>
      </p:sp>
      <p:sp>
        <p:nvSpPr>
          <p:cNvPr id="20" name="矩形 19"/>
          <p:cNvSpPr/>
          <p:nvPr/>
        </p:nvSpPr>
        <p:spPr>
          <a:xfrm>
            <a:off x="5843172"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R</a:t>
            </a:r>
            <a:endParaRPr lang="zh-CN" altLang="en-US" sz="3600" dirty="0">
              <a:solidFill>
                <a:srgbClr val="632523"/>
              </a:solidFill>
            </a:endParaRPr>
          </a:p>
        </p:txBody>
      </p:sp>
      <p:sp>
        <p:nvSpPr>
          <p:cNvPr id="21" name="矩形 20"/>
          <p:cNvSpPr/>
          <p:nvPr/>
        </p:nvSpPr>
        <p:spPr>
          <a:xfrm>
            <a:off x="6347228"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D</a:t>
            </a:r>
            <a:endParaRPr lang="zh-CN" altLang="en-US" sz="3600" dirty="0">
              <a:solidFill>
                <a:srgbClr val="632523"/>
              </a:solidFill>
            </a:endParaRPr>
          </a:p>
        </p:txBody>
      </p:sp>
      <p:sp>
        <p:nvSpPr>
          <p:cNvPr id="22" name="矩形 21"/>
          <p:cNvSpPr/>
          <p:nvPr/>
        </p:nvSpPr>
        <p:spPr>
          <a:xfrm>
            <a:off x="1306668" y="3721596"/>
            <a:ext cx="1399742" cy="523220"/>
          </a:xfrm>
          <a:prstGeom prst="rect">
            <a:avLst/>
          </a:prstGeom>
        </p:spPr>
        <p:txBody>
          <a:bodyPr wrap="none">
            <a:spAutoFit/>
          </a:bodyPr>
          <a:lstStyle/>
          <a:p>
            <a:r>
              <a:rPr kumimoji="1" lang="en-US" altLang="zh-CN" sz="2800" dirty="0" err="1">
                <a:solidFill>
                  <a:schemeClr val="accent1">
                    <a:lumMod val="50000"/>
                  </a:schemeClr>
                </a:solidFill>
                <a:cs typeface="Arial Narrow"/>
              </a:rPr>
              <a:t>passwd</a:t>
            </a:r>
            <a:r>
              <a:rPr kumimoji="1" lang="en-US" altLang="zh-CN" sz="2800" dirty="0">
                <a:solidFill>
                  <a:schemeClr val="accent1">
                    <a:lumMod val="50000"/>
                  </a:schemeClr>
                </a:solidFill>
                <a:cs typeface="Arial Narrow"/>
              </a:rPr>
              <a:t>:</a:t>
            </a:r>
            <a:endParaRPr lang="zh-CN" altLang="en-US" sz="2800" dirty="0">
              <a:solidFill>
                <a:schemeClr val="accent1">
                  <a:lumMod val="50000"/>
                </a:schemeClr>
              </a:solidFill>
              <a:cs typeface="Arial Narrow"/>
            </a:endParaRPr>
          </a:p>
        </p:txBody>
      </p:sp>
      <p:sp>
        <p:nvSpPr>
          <p:cNvPr id="23" name="矩形 22"/>
          <p:cNvSpPr/>
          <p:nvPr/>
        </p:nvSpPr>
        <p:spPr>
          <a:xfrm>
            <a:off x="1306668" y="4860511"/>
            <a:ext cx="1417376" cy="523220"/>
          </a:xfrm>
          <a:prstGeom prst="rect">
            <a:avLst/>
          </a:prstGeom>
        </p:spPr>
        <p:txBody>
          <a:bodyPr wrap="none">
            <a:spAutoFit/>
          </a:bodyPr>
          <a:lstStyle/>
          <a:p>
            <a:r>
              <a:rPr lang="en-US" altLang="zh-CN" sz="2800" dirty="0" err="1">
                <a:solidFill>
                  <a:srgbClr val="254061"/>
                </a:solidFill>
                <a:cs typeface="Arial Narrow"/>
              </a:rPr>
              <a:t>acct.pw</a:t>
            </a:r>
            <a:r>
              <a:rPr lang="en-US" altLang="zh-CN" sz="2800" dirty="0">
                <a:solidFill>
                  <a:srgbClr val="254061"/>
                </a:solidFill>
                <a:cs typeface="Arial Narrow"/>
              </a:rPr>
              <a:t>:</a:t>
            </a:r>
            <a:endParaRPr lang="zh-CN" altLang="en-US" sz="2800" dirty="0">
              <a:solidFill>
                <a:srgbClr val="254061"/>
              </a:solidFill>
              <a:cs typeface="Arial Narrow"/>
            </a:endParaRPr>
          </a:p>
        </p:txBody>
      </p:sp>
      <p:cxnSp>
        <p:nvCxnSpPr>
          <p:cNvPr id="25" name="直线箭头连接符 24"/>
          <p:cNvCxnSpPr>
            <a:stCxn id="14" idx="2"/>
            <a:endCxn id="6" idx="0"/>
          </p:cNvCxnSpPr>
          <p:nvPr/>
        </p:nvCxnSpPr>
        <p:spPr>
          <a:xfrm>
            <a:off x="3070864"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6" name="直线箭头连接符 25"/>
          <p:cNvCxnSpPr>
            <a:stCxn id="15" idx="2"/>
            <a:endCxn id="7" idx="0"/>
          </p:cNvCxnSpPr>
          <p:nvPr/>
        </p:nvCxnSpPr>
        <p:spPr>
          <a:xfrm>
            <a:off x="3574920"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9" name="直线箭头连接符 28"/>
          <p:cNvCxnSpPr>
            <a:stCxn id="16" idx="2"/>
            <a:endCxn id="8" idx="0"/>
          </p:cNvCxnSpPr>
          <p:nvPr/>
        </p:nvCxnSpPr>
        <p:spPr>
          <a:xfrm>
            <a:off x="4078976"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32" name="直线箭头连接符 31"/>
          <p:cNvCxnSpPr>
            <a:stCxn id="17" idx="2"/>
            <a:endCxn id="9" idx="0"/>
          </p:cNvCxnSpPr>
          <p:nvPr/>
        </p:nvCxnSpPr>
        <p:spPr>
          <a:xfrm>
            <a:off x="4583032"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35" name="直线箭头连接符 34"/>
          <p:cNvCxnSpPr>
            <a:stCxn id="18" idx="2"/>
            <a:endCxn id="10" idx="0"/>
          </p:cNvCxnSpPr>
          <p:nvPr/>
        </p:nvCxnSpPr>
        <p:spPr>
          <a:xfrm>
            <a:off x="5087088"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38" name="矩形 37"/>
          <p:cNvSpPr/>
          <p:nvPr/>
        </p:nvSpPr>
        <p:spPr>
          <a:xfrm>
            <a:off x="5102098" y="4278496"/>
            <a:ext cx="391454" cy="523220"/>
          </a:xfrm>
          <a:prstGeom prst="rect">
            <a:avLst/>
          </a:prstGeom>
        </p:spPr>
        <p:txBody>
          <a:bodyPr wrap="none">
            <a:spAutoFit/>
          </a:bodyPr>
          <a:lstStyle/>
          <a:p>
            <a:r>
              <a:rPr lang="en-US" altLang="zh-CN" sz="2800" dirty="0">
                <a:solidFill>
                  <a:srgbClr val="632523"/>
                </a:solidFill>
                <a:cs typeface="Arial Narrow"/>
              </a:rPr>
              <a:t>X</a:t>
            </a:r>
            <a:endParaRPr lang="zh-CN" altLang="en-US" sz="2800" dirty="0">
              <a:solidFill>
                <a:srgbClr val="632523"/>
              </a:solidFill>
              <a:cs typeface="Arial Narrow"/>
            </a:endParaRPr>
          </a:p>
        </p:txBody>
      </p:sp>
    </p:spTree>
    <p:extLst>
      <p:ext uri="{BB962C8B-B14F-4D97-AF65-F5344CB8AC3E}">
        <p14:creationId xmlns:p14="http://schemas.microsoft.com/office/powerpoint/2010/main" val="7061101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Salting</a:t>
            </a:r>
            <a:endParaRPr kumimoji="1" lang="zh-CN" altLang="en-US" dirty="0"/>
          </a:p>
        </p:txBody>
      </p:sp>
      <p:sp>
        <p:nvSpPr>
          <p:cNvPr id="4" name="矩形 3"/>
          <p:cNvSpPr/>
          <p:nvPr/>
        </p:nvSpPr>
        <p:spPr>
          <a:xfrm>
            <a:off x="457200" y="1335747"/>
            <a:ext cx="8229600" cy="2169825"/>
          </a:xfrm>
          <a:prstGeom prst="rect">
            <a:avLst/>
          </a:prstGeom>
          <a:ln>
            <a:solidFill>
              <a:schemeClr val="tx1"/>
            </a:solidFill>
          </a:ln>
        </p:spPr>
        <p:txBody>
          <a:bodyPr wrap="square">
            <a:spAutoFit/>
          </a:bodyPr>
          <a:lstStyle/>
          <a:p>
            <a:pPr>
              <a:lnSpc>
                <a:spcPct val="150000"/>
              </a:lnSpc>
            </a:pPr>
            <a:r>
              <a:rPr lang="hr-HR" altLang="zh-CN" b="1" dirty="0" err="1">
                <a:latin typeface="Consolas" charset="0"/>
              </a:rPr>
              <a:t>username</a:t>
            </a:r>
            <a:r>
              <a:rPr lang="hr-HR" altLang="zh-CN" b="1" dirty="0">
                <a:latin typeface="Consolas" charset="0"/>
              </a:rPr>
              <a:t> | </a:t>
            </a:r>
            <a:r>
              <a:rPr lang="hr-HR" altLang="zh-CN" b="1" dirty="0" err="1">
                <a:latin typeface="Consolas" charset="0"/>
              </a:rPr>
              <a:t>salt</a:t>
            </a:r>
            <a:r>
              <a:rPr lang="hr-HR" altLang="zh-CN" b="1" dirty="0">
                <a:latin typeface="Consolas" charset="0"/>
              </a:rPr>
              <a:t> </a:t>
            </a:r>
            <a:r>
              <a:rPr lang="zh-CN" altLang="en-US" b="1" dirty="0">
                <a:latin typeface="Consolas" charset="0"/>
              </a:rPr>
              <a:t>      </a:t>
            </a:r>
            <a:r>
              <a:rPr lang="hr-HR" altLang="zh-CN" b="1" dirty="0">
                <a:latin typeface="Consolas" charset="0"/>
              </a:rPr>
              <a:t>| </a:t>
            </a:r>
            <a:r>
              <a:rPr lang="hr-HR" altLang="zh-CN" b="1" dirty="0" err="1">
                <a:latin typeface="Consolas" charset="0"/>
              </a:rPr>
              <a:t>hash</a:t>
            </a:r>
            <a:r>
              <a:rPr lang="hr-HR" altLang="zh-CN" b="1" dirty="0">
                <a:latin typeface="Consolas" charset="0"/>
              </a:rPr>
              <a:t>(password | </a:t>
            </a:r>
            <a:r>
              <a:rPr lang="hr-HR" altLang="zh-CN" b="1" dirty="0" err="1">
                <a:latin typeface="Consolas" charset="0"/>
              </a:rPr>
              <a:t>salt</a:t>
            </a:r>
            <a:r>
              <a:rPr lang="hr-HR" altLang="zh-CN" b="1" dirty="0">
                <a:latin typeface="Consolas" charset="0"/>
              </a:rPr>
              <a:t>) </a:t>
            </a:r>
            <a:endParaRPr lang="zh-CN" altLang="en-US" b="1" dirty="0">
              <a:latin typeface="Consolas" charset="0"/>
            </a:endParaRPr>
          </a:p>
          <a:p>
            <a:pPr>
              <a:lnSpc>
                <a:spcPct val="150000"/>
              </a:lnSpc>
            </a:pPr>
            <a:r>
              <a:rPr lang="hr-HR" altLang="zh-CN" dirty="0" err="1">
                <a:latin typeface="Consolas" charset="0"/>
              </a:rPr>
              <a:t>arya</a:t>
            </a:r>
            <a:r>
              <a:rPr lang="hr-HR" altLang="zh-CN" dirty="0">
                <a:latin typeface="Consolas" charset="0"/>
              </a:rPr>
              <a:t> </a:t>
            </a:r>
            <a:r>
              <a:rPr lang="zh-CN" altLang="en-US" dirty="0">
                <a:latin typeface="Consolas" charset="0"/>
              </a:rPr>
              <a:t>    </a:t>
            </a:r>
            <a:r>
              <a:rPr lang="hr-HR" altLang="zh-CN" dirty="0">
                <a:latin typeface="Consolas" charset="0"/>
              </a:rPr>
              <a:t>| 5334900209 | c5d2a9ffd6052a27e6183d60321c44c58c3c26cc </a:t>
            </a:r>
            <a:endParaRPr lang="zh-CN" altLang="en-US" dirty="0">
              <a:latin typeface="Consolas" charset="0"/>
            </a:endParaRPr>
          </a:p>
          <a:p>
            <a:pPr>
              <a:lnSpc>
                <a:spcPct val="150000"/>
              </a:lnSpc>
            </a:pPr>
            <a:r>
              <a:rPr lang="hr-HR" altLang="zh-CN" dirty="0" err="1">
                <a:latin typeface="Consolas" charset="0"/>
              </a:rPr>
              <a:t>jon</a:t>
            </a:r>
            <a:r>
              <a:rPr lang="hr-HR" altLang="zh-CN" dirty="0">
                <a:latin typeface="Consolas" charset="0"/>
              </a:rPr>
              <a:t> </a:t>
            </a:r>
            <a:r>
              <a:rPr lang="zh-CN" altLang="en-US" dirty="0">
                <a:latin typeface="Consolas" charset="0"/>
              </a:rPr>
              <a:t>     </a:t>
            </a:r>
            <a:r>
              <a:rPr lang="hr-HR" altLang="zh-CN" dirty="0">
                <a:latin typeface="Consolas" charset="0"/>
              </a:rPr>
              <a:t>| 1128628774 | 624f0ffa577011e5704bdf0760435c6ca69336db </a:t>
            </a:r>
            <a:endParaRPr lang="zh-CN" altLang="en-US" dirty="0">
              <a:latin typeface="Consolas" charset="0"/>
            </a:endParaRPr>
          </a:p>
          <a:p>
            <a:pPr>
              <a:lnSpc>
                <a:spcPct val="150000"/>
              </a:lnSpc>
            </a:pPr>
            <a:r>
              <a:rPr lang="en-US" altLang="zh-CN" dirty="0">
                <a:latin typeface="Consolas" charset="0"/>
              </a:rPr>
              <a:t>S</a:t>
            </a:r>
            <a:r>
              <a:rPr lang="hr-HR" altLang="zh-CN" dirty="0" err="1">
                <a:latin typeface="Consolas" charset="0"/>
              </a:rPr>
              <a:t>ansa</a:t>
            </a:r>
            <a:r>
              <a:rPr lang="zh-CN" altLang="en-US" dirty="0">
                <a:latin typeface="Consolas" charset="0"/>
              </a:rPr>
              <a:t>   </a:t>
            </a:r>
            <a:r>
              <a:rPr lang="hr-HR" altLang="zh-CN" dirty="0">
                <a:latin typeface="Consolas" charset="0"/>
              </a:rPr>
              <a:t> | 8188708254 | 5ee2b8effce270183ef0f4c7d458b1ed95c0cce5 </a:t>
            </a:r>
            <a:endParaRPr lang="zh-CN" altLang="en-US" dirty="0">
              <a:latin typeface="Consolas" charset="0"/>
            </a:endParaRPr>
          </a:p>
          <a:p>
            <a:pPr>
              <a:lnSpc>
                <a:spcPct val="150000"/>
              </a:lnSpc>
            </a:pPr>
            <a:r>
              <a:rPr lang="en-US" altLang="zh-CN" dirty="0">
                <a:latin typeface="Consolas" charset="0"/>
              </a:rPr>
              <a:t>H</a:t>
            </a:r>
            <a:r>
              <a:rPr lang="hr-HR" altLang="zh-CN" dirty="0" err="1">
                <a:latin typeface="Consolas" charset="0"/>
              </a:rPr>
              <a:t>odor</a:t>
            </a:r>
            <a:r>
              <a:rPr lang="zh-CN" altLang="en-US" dirty="0">
                <a:latin typeface="Consolas" charset="0"/>
              </a:rPr>
              <a:t>   </a:t>
            </a:r>
            <a:r>
              <a:rPr lang="hr-HR" altLang="zh-CN" dirty="0">
                <a:latin typeface="Consolas" charset="0"/>
              </a:rPr>
              <a:t> | 6209415273 | f7e17e61376f16ca23560915b578d923d86e0319 </a:t>
            </a:r>
            <a:endParaRPr lang="hr-HR" altLang="zh-CN" dirty="0">
              <a:effectLst/>
            </a:endParaRPr>
          </a:p>
        </p:txBody>
      </p:sp>
      <p:sp>
        <p:nvSpPr>
          <p:cNvPr id="5" name="矩形 4"/>
          <p:cNvSpPr/>
          <p:nvPr/>
        </p:nvSpPr>
        <p:spPr>
          <a:xfrm>
            <a:off x="1187624" y="3767470"/>
            <a:ext cx="6534472" cy="1754326"/>
          </a:xfrm>
          <a:prstGeom prst="rect">
            <a:avLst/>
          </a:prstGeom>
        </p:spPr>
        <p:txBody>
          <a:bodyPr wrap="square">
            <a:spAutoFit/>
          </a:bodyPr>
          <a:lstStyle/>
          <a:p>
            <a:pPr>
              <a:lnSpc>
                <a:spcPct val="150000"/>
              </a:lnSpc>
            </a:pPr>
            <a:r>
              <a:rPr lang="en-US" altLang="zh-CN" b="1" dirty="0" err="1">
                <a:latin typeface="Consolas" charset="0"/>
              </a:rPr>
              <a:t>check_password</a:t>
            </a:r>
            <a:r>
              <a:rPr lang="en-US" altLang="zh-CN" dirty="0">
                <a:latin typeface="Consolas" charset="0"/>
              </a:rPr>
              <a:t>(</a:t>
            </a:r>
            <a:r>
              <a:rPr lang="en-US" altLang="zh-CN" b="1" dirty="0">
                <a:solidFill>
                  <a:srgbClr val="9335FF"/>
                </a:solidFill>
                <a:latin typeface="Consolas" charset="0"/>
              </a:rPr>
              <a:t>username</a:t>
            </a:r>
            <a:r>
              <a:rPr lang="en-US" altLang="zh-CN" dirty="0">
                <a:latin typeface="Consolas" charset="0"/>
              </a:rPr>
              <a:t>, </a:t>
            </a:r>
            <a:r>
              <a:rPr lang="en-US" altLang="zh-CN" dirty="0" err="1">
                <a:latin typeface="Consolas" charset="0"/>
              </a:rPr>
              <a:t>inputted_password</a:t>
            </a:r>
            <a:r>
              <a:rPr lang="en-US" altLang="zh-CN" dirty="0">
                <a:latin typeface="Consolas" charset="0"/>
              </a:rPr>
              <a:t>) </a:t>
            </a:r>
            <a:r>
              <a:rPr lang="zh-CN" altLang="en-US" dirty="0">
                <a:latin typeface="Consolas" charset="0"/>
              </a:rPr>
              <a:t>   </a:t>
            </a:r>
          </a:p>
          <a:p>
            <a:pPr>
              <a:lnSpc>
                <a:spcPct val="150000"/>
              </a:lnSpc>
            </a:pPr>
            <a:r>
              <a:rPr lang="zh-CN" altLang="en-US" b="1" dirty="0">
                <a:solidFill>
                  <a:srgbClr val="0093FF"/>
                </a:solidFill>
                <a:latin typeface="Consolas" charset="0"/>
              </a:rPr>
              <a:t>    </a:t>
            </a:r>
            <a:r>
              <a:rPr lang="en-US" altLang="zh-CN" b="1" dirty="0" err="1">
                <a:solidFill>
                  <a:srgbClr val="0093FF"/>
                </a:solidFill>
                <a:latin typeface="Consolas" charset="0"/>
              </a:rPr>
              <a:t>stored_hash</a:t>
            </a:r>
            <a:r>
              <a:rPr lang="en-US" altLang="zh-CN" b="1" dirty="0">
                <a:solidFill>
                  <a:srgbClr val="0093FF"/>
                </a:solidFill>
                <a:latin typeface="Consolas" charset="0"/>
              </a:rPr>
              <a:t> </a:t>
            </a:r>
            <a:r>
              <a:rPr lang="en-US" altLang="zh-CN" dirty="0">
                <a:latin typeface="Consolas" charset="0"/>
              </a:rPr>
              <a:t>= </a:t>
            </a:r>
            <a:r>
              <a:rPr lang="en-US" altLang="zh-CN" dirty="0" err="1">
                <a:latin typeface="Consolas" charset="0"/>
              </a:rPr>
              <a:t>accounts_table</a:t>
            </a:r>
            <a:r>
              <a:rPr lang="en-US" altLang="zh-CN" dirty="0">
                <a:latin typeface="Consolas" charset="0"/>
              </a:rPr>
              <a:t>[</a:t>
            </a:r>
            <a:r>
              <a:rPr lang="en-US" altLang="zh-CN" b="1" dirty="0">
                <a:solidFill>
                  <a:srgbClr val="9335FF"/>
                </a:solidFill>
                <a:latin typeface="Consolas" charset="0"/>
              </a:rPr>
              <a:t>username</a:t>
            </a:r>
            <a:r>
              <a:rPr lang="en-US" altLang="zh-CN" dirty="0">
                <a:latin typeface="Consolas" charset="0"/>
              </a:rPr>
              <a:t>] </a:t>
            </a:r>
            <a:endParaRPr lang="zh-CN" altLang="en-US" dirty="0">
              <a:latin typeface="Consolas" charset="0"/>
            </a:endParaRPr>
          </a:p>
          <a:p>
            <a:pPr>
              <a:lnSpc>
                <a:spcPct val="150000"/>
              </a:lnSpc>
            </a:pPr>
            <a:r>
              <a:rPr lang="zh-CN" altLang="en-US" b="1" dirty="0">
                <a:solidFill>
                  <a:srgbClr val="FF7C77"/>
                </a:solidFill>
                <a:latin typeface="Consolas" charset="0"/>
              </a:rPr>
              <a:t>    </a:t>
            </a:r>
            <a:r>
              <a:rPr lang="en-US" altLang="zh-CN" b="1" dirty="0" err="1">
                <a:solidFill>
                  <a:srgbClr val="FF7C77"/>
                </a:solidFill>
                <a:latin typeface="Consolas" charset="0"/>
              </a:rPr>
              <a:t>inputted_hash</a:t>
            </a:r>
            <a:r>
              <a:rPr lang="en-US" altLang="zh-CN" b="1" dirty="0">
                <a:solidFill>
                  <a:srgbClr val="FF7C77"/>
                </a:solidFill>
                <a:latin typeface="Consolas" charset="0"/>
              </a:rPr>
              <a:t> </a:t>
            </a:r>
            <a:r>
              <a:rPr lang="en-US" altLang="zh-CN" dirty="0">
                <a:latin typeface="Consolas" charset="0"/>
              </a:rPr>
              <a:t>= hash(</a:t>
            </a:r>
            <a:r>
              <a:rPr lang="en-US" altLang="zh-CN" dirty="0" err="1">
                <a:latin typeface="Consolas" charset="0"/>
              </a:rPr>
              <a:t>inputted_password</a:t>
            </a:r>
            <a:r>
              <a:rPr lang="en-US" altLang="zh-CN" dirty="0">
                <a:latin typeface="Consolas" charset="0"/>
              </a:rPr>
              <a:t> | </a:t>
            </a:r>
            <a:r>
              <a:rPr lang="en-US" altLang="zh-CN" b="1" dirty="0">
                <a:latin typeface="Consolas" charset="0"/>
              </a:rPr>
              <a:t>salt</a:t>
            </a:r>
            <a:r>
              <a:rPr lang="en-US" altLang="zh-CN" dirty="0">
                <a:latin typeface="Consolas" charset="0"/>
              </a:rPr>
              <a:t>) </a:t>
            </a:r>
            <a:endParaRPr lang="zh-CN" altLang="en-US" dirty="0">
              <a:latin typeface="Consolas" charset="0"/>
            </a:endParaRPr>
          </a:p>
          <a:p>
            <a:pPr>
              <a:lnSpc>
                <a:spcPct val="150000"/>
              </a:lnSpc>
            </a:pPr>
            <a:r>
              <a:rPr lang="zh-CN" altLang="en-US" dirty="0">
                <a:latin typeface="Consolas" charset="0"/>
              </a:rPr>
              <a:t>    </a:t>
            </a:r>
            <a:r>
              <a:rPr lang="en-US" altLang="zh-CN" dirty="0">
                <a:latin typeface="Consolas" charset="0"/>
              </a:rPr>
              <a:t>return </a:t>
            </a:r>
            <a:r>
              <a:rPr lang="en-US" altLang="zh-CN" b="1" dirty="0" err="1">
                <a:solidFill>
                  <a:srgbClr val="0093FF"/>
                </a:solidFill>
                <a:latin typeface="Consolas" charset="0"/>
              </a:rPr>
              <a:t>stored_hash</a:t>
            </a:r>
            <a:r>
              <a:rPr lang="en-US" altLang="zh-CN" b="1" dirty="0">
                <a:solidFill>
                  <a:srgbClr val="0093FF"/>
                </a:solidFill>
                <a:latin typeface="Consolas" charset="0"/>
              </a:rPr>
              <a:t> </a:t>
            </a:r>
            <a:r>
              <a:rPr lang="en-US" altLang="zh-CN" dirty="0">
                <a:latin typeface="Consolas" charset="0"/>
              </a:rPr>
              <a:t>== </a:t>
            </a:r>
            <a:r>
              <a:rPr lang="en-US" altLang="zh-CN" b="1" dirty="0" err="1">
                <a:solidFill>
                  <a:srgbClr val="FF7C77"/>
                </a:solidFill>
                <a:latin typeface="Consolas" charset="0"/>
              </a:rPr>
              <a:t>inputted_hash</a:t>
            </a:r>
            <a:r>
              <a:rPr lang="en-US" altLang="zh-CN" b="1" dirty="0">
                <a:solidFill>
                  <a:srgbClr val="FF7C77"/>
                </a:solidFill>
                <a:latin typeface="Consolas" charset="0"/>
              </a:rPr>
              <a:t> </a:t>
            </a:r>
            <a:endParaRPr lang="en-US" altLang="zh-CN" dirty="0">
              <a:effectLst/>
            </a:endParaRPr>
          </a:p>
        </p:txBody>
      </p:sp>
    </p:spTree>
    <p:extLst>
      <p:ext uri="{BB962C8B-B14F-4D97-AF65-F5344CB8AC3E}">
        <p14:creationId xmlns:p14="http://schemas.microsoft.com/office/powerpoint/2010/main" val="29630212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Users Make Mistakes</a:t>
            </a:r>
            <a:endParaRPr kumimoji="1" lang="zh-CN" altLang="en-US" dirty="0"/>
          </a:p>
        </p:txBody>
      </p:sp>
      <p:sp>
        <p:nvSpPr>
          <p:cNvPr id="3" name="内容占位符 2"/>
          <p:cNvSpPr>
            <a:spLocks noGrp="1"/>
          </p:cNvSpPr>
          <p:nvPr>
            <p:ph idx="1"/>
          </p:nvPr>
        </p:nvSpPr>
        <p:spPr/>
        <p:txBody>
          <a:bodyPr/>
          <a:lstStyle/>
          <a:p>
            <a:r>
              <a:rPr lang="en-US" altLang="zh-CN" dirty="0"/>
              <a:t>Social engineering, phishing attacks</a:t>
            </a:r>
          </a:p>
          <a:p>
            <a:pPr lvl="1"/>
            <a:r>
              <a:rPr lang="en-US" altLang="zh-CN" dirty="0"/>
              <a:t>How many of you really read the permission acquired by apps during installing?</a:t>
            </a:r>
          </a:p>
          <a:p>
            <a:r>
              <a:rPr lang="en-US" altLang="zh-CN" b="1" dirty="0"/>
              <a:t>Good idea: threat model should not assume users are perfect</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108</a:t>
            </a:fld>
            <a:endParaRPr lang="zh-CN" altLang="en-US"/>
          </a:p>
        </p:txBody>
      </p:sp>
    </p:spTree>
    <p:extLst>
      <p:ext uri="{BB962C8B-B14F-4D97-AF65-F5344CB8AC3E}">
        <p14:creationId xmlns:p14="http://schemas.microsoft.com/office/powerpoint/2010/main" val="4475893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Cost of Security</a:t>
            </a:r>
            <a:endParaRPr kumimoji="1" lang="zh-CN" altLang="en-US" dirty="0"/>
          </a:p>
        </p:txBody>
      </p:sp>
      <p:sp>
        <p:nvSpPr>
          <p:cNvPr id="3" name="内容占位符 2"/>
          <p:cNvSpPr>
            <a:spLocks noGrp="1"/>
          </p:cNvSpPr>
          <p:nvPr>
            <p:ph idx="1"/>
          </p:nvPr>
        </p:nvSpPr>
        <p:spPr/>
        <p:txBody>
          <a:bodyPr>
            <a:normAutofit fontScale="77500" lnSpcReduction="20000"/>
          </a:bodyPr>
          <a:lstStyle/>
          <a:p>
            <a:r>
              <a:rPr lang="en-US" altLang="zh-CN" sz="2400" dirty="0"/>
              <a:t>Security VS. Availability</a:t>
            </a:r>
          </a:p>
          <a:p>
            <a:pPr lvl="1"/>
            <a:r>
              <a:rPr lang="en-US" altLang="zh-CN" sz="2000" dirty="0"/>
              <a:t>E.g., system requires frequent password changes -&gt; users may write them down</a:t>
            </a:r>
          </a:p>
          <a:p>
            <a:r>
              <a:rPr lang="en-US" altLang="zh-CN" sz="2400" dirty="0"/>
              <a:t>How far should a teacher go to protect the exam</a:t>
            </a:r>
            <a:r>
              <a:rPr lang="zh-CN" altLang="en-US" sz="2400" dirty="0"/>
              <a:t> </a:t>
            </a:r>
            <a:r>
              <a:rPr lang="en-US" altLang="zh-CN" sz="2400" dirty="0"/>
              <a:t>file?</a:t>
            </a:r>
          </a:p>
          <a:p>
            <a:pPr lvl="1"/>
            <a:r>
              <a:rPr lang="en-US" altLang="zh-CN" sz="2000" dirty="0"/>
              <a:t>Put the file on a separate computer, to avoid sharing a file system?</a:t>
            </a:r>
          </a:p>
          <a:p>
            <a:pPr lvl="1"/>
            <a:r>
              <a:rPr lang="en-US" altLang="zh-CN" sz="2000" dirty="0"/>
              <a:t>Disconnect computer from the network, to avoid remotely exploitable OS bugs?</a:t>
            </a:r>
          </a:p>
          <a:p>
            <a:pPr lvl="1"/>
            <a:r>
              <a:rPr lang="en-US" altLang="zh-CN" sz="2000" dirty="0"/>
              <a:t>Put the server into a separate machine room?</a:t>
            </a:r>
          </a:p>
          <a:p>
            <a:pPr lvl="1"/>
            <a:r>
              <a:rPr lang="en-US" altLang="zh-CN" sz="2000" dirty="0"/>
              <a:t>Get a guard to physically protect the machine room?</a:t>
            </a:r>
          </a:p>
          <a:p>
            <a:pPr lvl="1"/>
            <a:r>
              <a:rPr lang="en-US" altLang="zh-CN" sz="2000" dirty="0"/>
              <a:t>...</a:t>
            </a:r>
          </a:p>
          <a:p>
            <a:r>
              <a:rPr lang="en-US" altLang="zh-CN" sz="2400" dirty="0"/>
              <a:t>Good idea: cost of security mechanism should be commensurate with value</a:t>
            </a:r>
          </a:p>
          <a:p>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109</a:t>
            </a:fld>
            <a:endParaRPr lang="zh-CN" altLang="en-US"/>
          </a:p>
        </p:txBody>
      </p:sp>
    </p:spTree>
    <p:extLst>
      <p:ext uri="{BB962C8B-B14F-4D97-AF65-F5344CB8AC3E}">
        <p14:creationId xmlns:p14="http://schemas.microsoft.com/office/powerpoint/2010/main" val="17744932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Stack Buffer Overflow</a:t>
            </a:r>
          </a:p>
        </p:txBody>
      </p:sp>
      <p:sp>
        <p:nvSpPr>
          <p:cNvPr id="3" name="Content Placeholder 2"/>
          <p:cNvSpPr>
            <a:spLocks noGrp="1"/>
          </p:cNvSpPr>
          <p:nvPr>
            <p:ph idx="1"/>
          </p:nvPr>
        </p:nvSpPr>
        <p:spPr>
          <a:xfrm>
            <a:off x="457201" y="1201316"/>
            <a:ext cx="6030205" cy="2658096"/>
          </a:xfrm>
        </p:spPr>
        <p:txBody>
          <a:bodyPr>
            <a:normAutofit/>
          </a:bodyPr>
          <a:lstStyle/>
          <a:p>
            <a:r>
              <a:rPr lang="en-US" sz="2400" dirty="0"/>
              <a:t>A Typical Buffer Overflow Attack</a:t>
            </a:r>
          </a:p>
          <a:p>
            <a:pPr lvl="1"/>
            <a:r>
              <a:rPr lang="en-US" sz="2000" dirty="0"/>
              <a:t>Inject malicious code in buffer</a:t>
            </a:r>
          </a:p>
          <a:p>
            <a:pPr lvl="2"/>
            <a:r>
              <a:rPr lang="en-US" sz="1800" dirty="0"/>
              <a:t>E.g., shellcode</a:t>
            </a:r>
          </a:p>
          <a:p>
            <a:pPr lvl="1"/>
            <a:r>
              <a:rPr lang="en-US" sz="2000" dirty="0"/>
              <a:t>Overwrite return address to buffer</a:t>
            </a:r>
          </a:p>
          <a:p>
            <a:pPr lvl="1"/>
            <a:r>
              <a:rPr lang="en-US" sz="2000" dirty="0"/>
              <a:t>Once return, the malicious code runs</a:t>
            </a:r>
          </a:p>
        </p:txBody>
      </p:sp>
      <p:sp>
        <p:nvSpPr>
          <p:cNvPr id="4" name="Rectangle 3"/>
          <p:cNvSpPr/>
          <p:nvPr/>
        </p:nvSpPr>
        <p:spPr>
          <a:xfrm>
            <a:off x="6912660" y="1076188"/>
            <a:ext cx="1425663" cy="4302495"/>
          </a:xfrm>
          <a:prstGeom prst="rect">
            <a:avLst/>
          </a:prstGeom>
          <a:solidFill>
            <a:schemeClr val="bg1">
              <a:lumMod val="85000"/>
              <a:alpha val="30000"/>
            </a:schemeClr>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6912660" y="3278082"/>
            <a:ext cx="1425663" cy="1042516"/>
          </a:xfrm>
          <a:prstGeom prst="rect">
            <a:avLst/>
          </a:prstGeom>
          <a:solidFill>
            <a:srgbClr val="800000">
              <a:alpha val="46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0110110101010101010101101010101010101010</a:t>
            </a:r>
          </a:p>
        </p:txBody>
      </p:sp>
      <p:sp>
        <p:nvSpPr>
          <p:cNvPr id="7" name="Rectangle 6"/>
          <p:cNvSpPr/>
          <p:nvPr/>
        </p:nvSpPr>
        <p:spPr>
          <a:xfrm>
            <a:off x="6912660" y="2747600"/>
            <a:ext cx="1425663" cy="267784"/>
          </a:xfrm>
          <a:prstGeom prst="rect">
            <a:avLst/>
          </a:prstGeom>
          <a:solidFill>
            <a:schemeClr val="bg1">
              <a:lumMod val="65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return </a:t>
            </a:r>
            <a:r>
              <a:rPr lang="en-US" dirty="0" err="1">
                <a:solidFill>
                  <a:schemeClr val="tx1"/>
                </a:solidFill>
              </a:rPr>
              <a:t>addr</a:t>
            </a:r>
            <a:endParaRPr lang="en-US" dirty="0">
              <a:solidFill>
                <a:schemeClr val="tx1"/>
              </a:solidFill>
            </a:endParaRPr>
          </a:p>
        </p:txBody>
      </p:sp>
      <p:sp>
        <p:nvSpPr>
          <p:cNvPr id="8" name="Rectangle 7"/>
          <p:cNvSpPr/>
          <p:nvPr/>
        </p:nvSpPr>
        <p:spPr>
          <a:xfrm>
            <a:off x="6912660" y="3014385"/>
            <a:ext cx="1425663" cy="267784"/>
          </a:xfrm>
          <a:prstGeom prst="rect">
            <a:avLst/>
          </a:prstGeom>
          <a:solidFill>
            <a:schemeClr val="bg1">
              <a:lumMod val="65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saved </a:t>
            </a:r>
            <a:r>
              <a:rPr lang="en-US" dirty="0" err="1">
                <a:solidFill>
                  <a:schemeClr val="tx1"/>
                </a:solidFill>
              </a:rPr>
              <a:t>ebp</a:t>
            </a:r>
            <a:endParaRPr lang="en-US" dirty="0">
              <a:solidFill>
                <a:schemeClr val="tx1"/>
              </a:solidFill>
            </a:endParaRPr>
          </a:p>
        </p:txBody>
      </p:sp>
      <p:sp>
        <p:nvSpPr>
          <p:cNvPr id="9" name="Rectangle 8"/>
          <p:cNvSpPr/>
          <p:nvPr/>
        </p:nvSpPr>
        <p:spPr>
          <a:xfrm>
            <a:off x="5982139" y="3064232"/>
            <a:ext cx="569387" cy="369332"/>
          </a:xfrm>
          <a:prstGeom prst="rect">
            <a:avLst/>
          </a:prstGeom>
        </p:spPr>
        <p:txBody>
          <a:bodyPr wrap="none">
            <a:spAutoFit/>
          </a:bodyPr>
          <a:lstStyle/>
          <a:p>
            <a:r>
              <a:rPr lang="en-US" i="1" dirty="0" err="1">
                <a:latin typeface="Arial" panose="020B0604020202020204" pitchFamily="34" charset="0"/>
                <a:cs typeface="Arial" panose="020B0604020202020204" pitchFamily="34" charset="0"/>
              </a:rPr>
              <a:t>ebp</a:t>
            </a:r>
            <a:endParaRPr lang="en-US" i="1" dirty="0">
              <a:latin typeface="Arial" panose="020B0604020202020204" pitchFamily="34" charset="0"/>
              <a:cs typeface="Arial" panose="020B0604020202020204" pitchFamily="34" charset="0"/>
            </a:endParaRPr>
          </a:p>
        </p:txBody>
      </p:sp>
      <p:cxnSp>
        <p:nvCxnSpPr>
          <p:cNvPr id="11" name="Straight Arrow Connector 10"/>
          <p:cNvCxnSpPr>
            <a:stCxn id="9" idx="3"/>
          </p:cNvCxnSpPr>
          <p:nvPr/>
        </p:nvCxnSpPr>
        <p:spPr>
          <a:xfrm flipV="1">
            <a:off x="6551526" y="3217098"/>
            <a:ext cx="361133" cy="3180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5982139" y="4166709"/>
            <a:ext cx="505267" cy="369332"/>
          </a:xfrm>
          <a:prstGeom prst="rect">
            <a:avLst/>
          </a:prstGeom>
        </p:spPr>
        <p:txBody>
          <a:bodyPr wrap="none">
            <a:spAutoFit/>
          </a:bodyPr>
          <a:lstStyle/>
          <a:p>
            <a:r>
              <a:rPr lang="en-US" i="1" dirty="0" err="1">
                <a:latin typeface="Arial" panose="020B0604020202020204" pitchFamily="34" charset="0"/>
                <a:cs typeface="Arial" panose="020B0604020202020204" pitchFamily="34" charset="0"/>
              </a:rPr>
              <a:t>buf</a:t>
            </a:r>
            <a:endParaRPr lang="en-US" i="1" dirty="0">
              <a:latin typeface="Arial" panose="020B0604020202020204" pitchFamily="34" charset="0"/>
              <a:cs typeface="Arial" panose="020B0604020202020204" pitchFamily="34" charset="0"/>
            </a:endParaRPr>
          </a:p>
        </p:txBody>
      </p:sp>
      <p:cxnSp>
        <p:nvCxnSpPr>
          <p:cNvPr id="14" name="Straight Arrow Connector 13"/>
          <p:cNvCxnSpPr>
            <a:stCxn id="13" idx="3"/>
          </p:cNvCxnSpPr>
          <p:nvPr/>
        </p:nvCxnSpPr>
        <p:spPr>
          <a:xfrm flipV="1">
            <a:off x="6487406" y="4319574"/>
            <a:ext cx="425253" cy="31801"/>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6912661" y="2747599"/>
            <a:ext cx="1425663" cy="521818"/>
          </a:xfrm>
          <a:prstGeom prst="rect">
            <a:avLst/>
          </a:prstGeom>
          <a:solidFill>
            <a:srgbClr val="800000">
              <a:alpha val="46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01010110101010111010</a:t>
            </a:r>
          </a:p>
        </p:txBody>
      </p:sp>
      <p:cxnSp>
        <p:nvCxnSpPr>
          <p:cNvPr id="29" name="Straight Arrow Connector 28"/>
          <p:cNvCxnSpPr/>
          <p:nvPr/>
        </p:nvCxnSpPr>
        <p:spPr>
          <a:xfrm flipH="1" flipV="1">
            <a:off x="8338324" y="4319573"/>
            <a:ext cx="348477" cy="102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8686800" y="2885582"/>
            <a:ext cx="0" cy="1433991"/>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8338324" y="2885582"/>
            <a:ext cx="348477"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41" name="Rectangle 40"/>
          <p:cNvSpPr/>
          <p:nvPr/>
        </p:nvSpPr>
        <p:spPr>
          <a:xfrm>
            <a:off x="971600" y="4009628"/>
            <a:ext cx="4464496" cy="1323439"/>
          </a:xfrm>
          <a:prstGeom prst="rect">
            <a:avLst/>
          </a:prstGeom>
          <a:ln>
            <a:solidFill>
              <a:srgbClr val="000000"/>
            </a:solidFill>
          </a:ln>
        </p:spPr>
        <p:txBody>
          <a:bodyPr wrap="square">
            <a:spAutoFit/>
          </a:bodyPr>
          <a:lstStyle/>
          <a:p>
            <a:r>
              <a:rPr lang="en-US" sz="2000" dirty="0">
                <a:latin typeface="Courier"/>
                <a:cs typeface="Courier"/>
              </a:rPr>
              <a:t>void function(char *</a:t>
            </a:r>
            <a:r>
              <a:rPr lang="en-US" sz="2000" dirty="0" err="1">
                <a:latin typeface="Courier"/>
                <a:cs typeface="Courier"/>
              </a:rPr>
              <a:t>str</a:t>
            </a:r>
            <a:r>
              <a:rPr lang="en-US" sz="2000" dirty="0">
                <a:latin typeface="Courier"/>
                <a:cs typeface="Courier"/>
              </a:rPr>
              <a:t>) {</a:t>
            </a:r>
          </a:p>
          <a:p>
            <a:r>
              <a:rPr lang="en-US" sz="2000" dirty="0">
                <a:latin typeface="Courier"/>
                <a:cs typeface="Courier"/>
              </a:rPr>
              <a:t>   char </a:t>
            </a:r>
            <a:r>
              <a:rPr lang="en-US" sz="2000" dirty="0" err="1">
                <a:latin typeface="Courier"/>
                <a:cs typeface="Courier"/>
              </a:rPr>
              <a:t>buf</a:t>
            </a:r>
            <a:r>
              <a:rPr lang="en-US" sz="2000" dirty="0">
                <a:latin typeface="Courier"/>
                <a:cs typeface="Courier"/>
              </a:rPr>
              <a:t>[16];</a:t>
            </a:r>
          </a:p>
          <a:p>
            <a:r>
              <a:rPr lang="en-US" sz="2000" dirty="0">
                <a:latin typeface="Courier"/>
                <a:cs typeface="Courier"/>
              </a:rPr>
              <a:t>   </a:t>
            </a:r>
            <a:r>
              <a:rPr lang="en-US" sz="2000" dirty="0" err="1">
                <a:latin typeface="Courier"/>
                <a:cs typeface="Courier"/>
              </a:rPr>
              <a:t>strcpy</a:t>
            </a:r>
            <a:r>
              <a:rPr lang="en-US" sz="2000" dirty="0">
                <a:latin typeface="Courier"/>
                <a:cs typeface="Courier"/>
              </a:rPr>
              <a:t>(</a:t>
            </a:r>
            <a:r>
              <a:rPr lang="en-US" sz="2000" dirty="0" err="1">
                <a:latin typeface="Courier"/>
                <a:cs typeface="Courier"/>
              </a:rPr>
              <a:t>buf,str</a:t>
            </a:r>
            <a:r>
              <a:rPr lang="en-US" sz="2000" dirty="0">
                <a:latin typeface="Courier"/>
                <a:cs typeface="Courier"/>
              </a:rPr>
              <a:t>);</a:t>
            </a:r>
          </a:p>
          <a:p>
            <a:r>
              <a:rPr lang="en-US" sz="2000" dirty="0">
                <a:latin typeface="Courier"/>
                <a:cs typeface="Courier"/>
              </a:rPr>
              <a:t>}</a:t>
            </a:r>
          </a:p>
        </p:txBody>
      </p:sp>
      <p:cxnSp>
        <p:nvCxnSpPr>
          <p:cNvPr id="10" name="Straight Connector 9"/>
          <p:cNvCxnSpPr/>
          <p:nvPr/>
        </p:nvCxnSpPr>
        <p:spPr>
          <a:xfrm>
            <a:off x="6912660" y="4320598"/>
            <a:ext cx="142566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8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par>
                                <p:cTn id="27" presetID="10"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par>
                                <p:cTn id="38" presetID="10" presetClass="emph" presetSubtype="0" fill="hold" grpId="1" nodeType="withEffect">
                                  <p:stCondLst>
                                    <p:cond delay="0"/>
                                  </p:stCondLst>
                                  <p:childTnLst>
                                    <p:anim calcmode="discrete" valueType="str">
                                      <p:cBhvr override="childStyle">
                                        <p:cTn id="39" dur="2000" fill="hold"/>
                                        <p:tgtEl>
                                          <p:spTgt spid="5"/>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Defense</a:t>
            </a:r>
            <a:endParaRPr lang="zh-CN" altLang="en-US" dirty="0"/>
          </a:p>
        </p:txBody>
      </p:sp>
      <p:sp>
        <p:nvSpPr>
          <p:cNvPr id="3" name="内容占位符 2"/>
          <p:cNvSpPr>
            <a:spLocks noGrp="1"/>
          </p:cNvSpPr>
          <p:nvPr>
            <p:ph idx="1"/>
          </p:nvPr>
        </p:nvSpPr>
        <p:spPr>
          <a:xfrm>
            <a:off x="457200" y="1333500"/>
            <a:ext cx="8435280" cy="4044279"/>
          </a:xfrm>
        </p:spPr>
        <p:txBody>
          <a:bodyPr>
            <a:normAutofit lnSpcReduction="10000"/>
          </a:bodyPr>
          <a:lstStyle/>
          <a:p>
            <a:r>
              <a:rPr lang="en-US" altLang="zh-CN" b="1" dirty="0">
                <a:solidFill>
                  <a:schemeClr val="accent1"/>
                </a:solidFill>
              </a:rPr>
              <a:t>Hide</a:t>
            </a:r>
            <a:r>
              <a:rPr lang="en-US" altLang="zh-CN" dirty="0"/>
              <a:t> the binary file</a:t>
            </a:r>
          </a:p>
          <a:p>
            <a:pPr lvl="1"/>
            <a:r>
              <a:rPr lang="en-US" altLang="zh-CN" dirty="0"/>
              <a:t>No way to get any gadget</a:t>
            </a:r>
          </a:p>
          <a:p>
            <a:r>
              <a:rPr lang="en-US" altLang="zh-CN" b="1" dirty="0">
                <a:solidFill>
                  <a:schemeClr val="accent1"/>
                </a:solidFill>
              </a:rPr>
              <a:t>ASLR</a:t>
            </a:r>
            <a:r>
              <a:rPr lang="en-US" altLang="zh-CN" dirty="0"/>
              <a:t> to randomize the code position</a:t>
            </a:r>
          </a:p>
          <a:p>
            <a:pPr lvl="1"/>
            <a:r>
              <a:rPr lang="en-US" altLang="zh-CN" dirty="0"/>
              <a:t>Short for "Address Space Layout Randomization"</a:t>
            </a:r>
          </a:p>
          <a:p>
            <a:pPr lvl="1"/>
            <a:r>
              <a:rPr lang="en-US" altLang="zh-CN" dirty="0"/>
              <a:t>Harder to find gadgets</a:t>
            </a:r>
          </a:p>
          <a:p>
            <a:r>
              <a:rPr lang="en-US" altLang="zh-CN" b="1" dirty="0">
                <a:solidFill>
                  <a:schemeClr val="accent1"/>
                </a:solidFill>
              </a:rPr>
              <a:t>Canary</a:t>
            </a:r>
            <a:r>
              <a:rPr lang="en-US" altLang="zh-CN" dirty="0"/>
              <a:t> to protect the stack</a:t>
            </a:r>
          </a:p>
          <a:p>
            <a:pPr lvl="1"/>
            <a:r>
              <a:rPr lang="en-US" altLang="zh-CN" dirty="0"/>
              <a:t>Try to detect stack overflow (e.g., overflow return address)</a:t>
            </a:r>
          </a:p>
        </p:txBody>
      </p:sp>
    </p:spTree>
    <p:extLst>
      <p:ext uri="{BB962C8B-B14F-4D97-AF65-F5344CB8AC3E}">
        <p14:creationId xmlns:p14="http://schemas.microsoft.com/office/powerpoint/2010/main" val="24261536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Control-Flow Integrity</a:t>
            </a:r>
            <a:endParaRPr lang="zh-CN" altLang="en-US" dirty="0"/>
          </a:p>
        </p:txBody>
      </p:sp>
      <p:sp>
        <p:nvSpPr>
          <p:cNvPr id="3" name="内容占位符 2"/>
          <p:cNvSpPr>
            <a:spLocks noGrp="1"/>
          </p:cNvSpPr>
          <p:nvPr>
            <p:ph idx="1"/>
          </p:nvPr>
        </p:nvSpPr>
        <p:spPr>
          <a:xfrm>
            <a:off x="457200" y="1333500"/>
            <a:ext cx="8229600" cy="4044279"/>
          </a:xfrm>
        </p:spPr>
        <p:txBody>
          <a:bodyPr>
            <a:normAutofit lnSpcReduction="10000"/>
          </a:bodyPr>
          <a:lstStyle/>
          <a:p>
            <a:r>
              <a:rPr lang="en-US" altLang="zh-CN" dirty="0"/>
              <a:t>Main idea: pre-determine </a:t>
            </a:r>
            <a:r>
              <a:rPr lang="en-US" altLang="zh-CN" b="1" dirty="0">
                <a:solidFill>
                  <a:srgbClr val="C00000"/>
                </a:solidFill>
              </a:rPr>
              <a:t>control flow graph </a:t>
            </a:r>
            <a:r>
              <a:rPr lang="en-US" altLang="zh-CN" dirty="0"/>
              <a:t>(CFG) of an application</a:t>
            </a:r>
          </a:p>
          <a:p>
            <a:pPr lvl="1"/>
            <a:r>
              <a:rPr lang="en-US" altLang="zh-CN" dirty="0"/>
              <a:t>Static analysis of source code</a:t>
            </a:r>
          </a:p>
          <a:p>
            <a:pPr lvl="1"/>
            <a:r>
              <a:rPr lang="en-US" altLang="zh-CN" dirty="0"/>
              <a:t>Static binary analysis   </a:t>
            </a:r>
            <a:r>
              <a:rPr lang="en-US" altLang="zh-CN" dirty="0">
                <a:solidFill>
                  <a:srgbClr val="C00000"/>
                </a:solidFill>
                <a:sym typeface="Symbol" panose="05050102010706020507" pitchFamily="18" charset="2"/>
              </a:rPr>
              <a:t> </a:t>
            </a:r>
            <a:r>
              <a:rPr lang="en-US" altLang="zh-CN" b="1" dirty="0">
                <a:solidFill>
                  <a:srgbClr val="C00000"/>
                </a:solidFill>
              </a:rPr>
              <a:t>CFI</a:t>
            </a:r>
          </a:p>
          <a:p>
            <a:pPr lvl="1"/>
            <a:r>
              <a:rPr lang="en-US" altLang="zh-CN" dirty="0"/>
              <a:t>Execution profiling</a:t>
            </a:r>
          </a:p>
          <a:p>
            <a:pPr lvl="1"/>
            <a:r>
              <a:rPr lang="en-US" altLang="zh-CN" dirty="0"/>
              <a:t>Explicit specification of security policy</a:t>
            </a:r>
          </a:p>
          <a:p>
            <a:r>
              <a:rPr lang="en-US" altLang="zh-CN" dirty="0"/>
              <a:t>Execution must follow the pre-determined control flow graph</a:t>
            </a:r>
          </a:p>
        </p:txBody>
      </p:sp>
    </p:spTree>
    <p:extLst>
      <p:ext uri="{BB962C8B-B14F-4D97-AF65-F5344CB8AC3E}">
        <p14:creationId xmlns:p14="http://schemas.microsoft.com/office/powerpoint/2010/main" val="5674542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bg2"/>
                </a:solidFill>
                <a:latin typeface="Tahoma" panose="020B0604030504040204" pitchFamily="34" charset="0"/>
              </a:defRPr>
            </a:lvl1pPr>
            <a:lvl2pPr marL="619100" indent="-238115">
              <a:defRPr sz="2000">
                <a:solidFill>
                  <a:schemeClr val="bg2"/>
                </a:solidFill>
                <a:latin typeface="Tahoma" panose="020B0604030504040204" pitchFamily="34" charset="0"/>
              </a:defRPr>
            </a:lvl2pPr>
            <a:lvl3pPr marL="952462" indent="-190492">
              <a:defRPr sz="2000">
                <a:solidFill>
                  <a:schemeClr val="bg2"/>
                </a:solidFill>
                <a:latin typeface="Tahoma" panose="020B0604030504040204" pitchFamily="34" charset="0"/>
              </a:defRPr>
            </a:lvl3pPr>
            <a:lvl4pPr marL="1333447" indent="-190492">
              <a:defRPr sz="2000">
                <a:solidFill>
                  <a:schemeClr val="bg2"/>
                </a:solidFill>
                <a:latin typeface="Tahoma" panose="020B0604030504040204" pitchFamily="34" charset="0"/>
              </a:defRPr>
            </a:lvl4pPr>
            <a:lvl5pPr marL="1714431" indent="-190492">
              <a:defRPr sz="2000">
                <a:solidFill>
                  <a:schemeClr val="bg2"/>
                </a:solidFill>
                <a:latin typeface="Tahoma" panose="020B0604030504040204" pitchFamily="34" charset="0"/>
              </a:defRPr>
            </a:lvl5pPr>
            <a:lvl6pPr marL="2095416"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6pPr>
            <a:lvl7pPr marL="2476401"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7pPr>
            <a:lvl8pPr marL="2857386"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8pPr>
            <a:lvl9pPr marL="3238370"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9pPr>
          </a:lstStyle>
          <a:p>
            <a:r>
              <a:rPr lang="en-US" altLang="zh-CN" sz="1000">
                <a:latin typeface="Arial" panose="020B0604020202020204" pitchFamily="34" charset="0"/>
              </a:rPr>
              <a:t>slide </a:t>
            </a:r>
            <a:fld id="{344C38D5-95FD-45F7-95DE-9C8D94EE2374}" type="slidenum">
              <a:rPr lang="en-US" altLang="zh-CN" sz="1000">
                <a:latin typeface="Arial" panose="020B0604020202020204" pitchFamily="34" charset="0"/>
              </a:rPr>
              <a:pPr/>
              <a:t>113</a:t>
            </a:fld>
            <a:endParaRPr lang="en-US" altLang="zh-CN" sz="1000">
              <a:latin typeface="Arial" panose="020B0604020202020204" pitchFamily="34" charset="0"/>
            </a:endParaRPr>
          </a:p>
        </p:txBody>
      </p:sp>
      <p:sp>
        <p:nvSpPr>
          <p:cNvPr id="28675" name="Rectangle 7"/>
          <p:cNvSpPr>
            <a:spLocks noGrp="1" noChangeArrowheads="1"/>
          </p:cNvSpPr>
          <p:nvPr>
            <p:ph type="title"/>
          </p:nvPr>
        </p:nvSpPr>
        <p:spPr/>
        <p:txBody>
          <a:bodyPr/>
          <a:lstStyle/>
          <a:p>
            <a:r>
              <a:rPr lang="en-US" altLang="zh-CN">
                <a:ea typeface="宋体" panose="02010600030101010101" pitchFamily="2" charset="-122"/>
              </a:rPr>
              <a:t>Possible Execution of Memory</a:t>
            </a:r>
          </a:p>
        </p:txBody>
      </p:sp>
      <p:pic>
        <p:nvPicPr>
          <p:cNvPr id="28676" name="Picture 5" descr="erlingss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17340"/>
            <a:ext cx="7396042" cy="3881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7" name="TextBox 4"/>
          <p:cNvSpPr txBox="1">
            <a:spLocks noChangeArrowheads="1"/>
          </p:cNvSpPr>
          <p:nvPr/>
        </p:nvSpPr>
        <p:spPr bwMode="auto">
          <a:xfrm>
            <a:off x="6725709" y="889000"/>
            <a:ext cx="1305357" cy="34887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bg2"/>
                </a:solidFill>
                <a:latin typeface="Tahoma" panose="020B0604030504040204" pitchFamily="34" charset="0"/>
              </a:defRPr>
            </a:lvl1pPr>
            <a:lvl2pPr marL="742950" indent="-285750">
              <a:defRPr sz="2400">
                <a:solidFill>
                  <a:schemeClr val="bg2"/>
                </a:solidFill>
                <a:latin typeface="Tahoma" panose="020B0604030504040204" pitchFamily="34" charset="0"/>
              </a:defRPr>
            </a:lvl2pPr>
            <a:lvl3pPr marL="1143000" indent="-228600">
              <a:defRPr sz="2400">
                <a:solidFill>
                  <a:schemeClr val="bg2"/>
                </a:solidFill>
                <a:latin typeface="Tahoma" panose="020B0604030504040204" pitchFamily="34" charset="0"/>
              </a:defRPr>
            </a:lvl3pPr>
            <a:lvl4pPr marL="1600200" indent="-228600">
              <a:defRPr sz="2400">
                <a:solidFill>
                  <a:schemeClr val="bg2"/>
                </a:solidFill>
                <a:latin typeface="Tahoma" panose="020B0604030504040204" pitchFamily="34" charset="0"/>
              </a:defRPr>
            </a:lvl4pPr>
            <a:lvl5pPr marL="2057400" indent="-228600">
              <a:defRPr sz="2400">
                <a:solidFill>
                  <a:schemeClr val="bg2"/>
                </a:solidFill>
                <a:latin typeface="Tahoma" panose="020B0604030504040204" pitchFamily="34" charset="0"/>
              </a:defRPr>
            </a:lvl5pPr>
            <a:lvl6pPr marL="25146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6pPr>
            <a:lvl7pPr marL="29718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7pPr>
            <a:lvl8pPr marL="34290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8pPr>
            <a:lvl9pPr marL="38862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9pPr>
          </a:lstStyle>
          <a:p>
            <a:pPr>
              <a:buFontTx/>
              <a:buNone/>
            </a:pPr>
            <a:r>
              <a:rPr lang="en-US" altLang="zh-CN" sz="1667">
                <a:solidFill>
                  <a:schemeClr val="tx1"/>
                </a:solidFill>
                <a:ea typeface="宋体" panose="02010600030101010101" pitchFamily="2" charset="-122"/>
              </a:rPr>
              <a:t>[Erlingsson]</a:t>
            </a:r>
          </a:p>
        </p:txBody>
      </p:sp>
    </p:spTree>
    <p:extLst>
      <p:ext uri="{BB962C8B-B14F-4D97-AF65-F5344CB8AC3E}">
        <p14:creationId xmlns:p14="http://schemas.microsoft.com/office/powerpoint/2010/main" val="76013781"/>
      </p:ext>
    </p:extLst>
  </p:cSld>
  <p:clrMapOvr>
    <a:masterClrMapping/>
  </p:clrMapOvr>
  <p:transition advClick="0"/>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5680103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27950308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Tainting: Data Flow Tracking</a:t>
            </a:r>
            <a:endParaRPr kumimoji="1" lang="zh-CN" altLang="en-US" dirty="0"/>
          </a:p>
        </p:txBody>
      </p:sp>
      <p:sp>
        <p:nvSpPr>
          <p:cNvPr id="5" name="内容占位符 4"/>
          <p:cNvSpPr>
            <a:spLocks noGrp="1"/>
          </p:cNvSpPr>
          <p:nvPr>
            <p:ph idx="1"/>
          </p:nvPr>
        </p:nvSpPr>
        <p:spPr/>
        <p:txBody>
          <a:bodyPr>
            <a:normAutofit/>
          </a:bodyPr>
          <a:lstStyle/>
          <a:p>
            <a:r>
              <a:rPr kumimoji="1" lang="en-US" altLang="zh-CN" dirty="0"/>
              <a:t>Apply access policy along the data flow</a:t>
            </a:r>
          </a:p>
          <a:p>
            <a:pPr lvl="1"/>
            <a:r>
              <a:rPr kumimoji="1" lang="en-US" altLang="zh-CN" dirty="0"/>
              <a:t>E.g., a password cannot be sent to Internet</a:t>
            </a:r>
            <a:endParaRPr kumimoji="1" lang="zh-CN" altLang="en-US" dirty="0"/>
          </a:p>
          <a:p>
            <a:pPr lvl="1"/>
            <a:r>
              <a:rPr kumimoji="1" lang="en-US" altLang="zh-CN" dirty="0"/>
              <a:t>E.g.,</a:t>
            </a:r>
            <a:r>
              <a:rPr kumimoji="1" lang="zh-CN" altLang="en-US" dirty="0"/>
              <a:t> </a:t>
            </a:r>
            <a:r>
              <a:rPr kumimoji="1" lang="en-US" altLang="zh-CN" dirty="0"/>
              <a:t>credit</a:t>
            </a:r>
            <a:r>
              <a:rPr kumimoji="1" lang="zh-CN" altLang="en-US" dirty="0"/>
              <a:t> </a:t>
            </a:r>
            <a:r>
              <a:rPr kumimoji="1" lang="en-US" altLang="zh-CN" dirty="0"/>
              <a:t>card</a:t>
            </a:r>
            <a:r>
              <a:rPr kumimoji="1" lang="zh-CN" altLang="en-US" dirty="0"/>
              <a:t> </a:t>
            </a:r>
            <a:r>
              <a:rPr kumimoji="1" lang="en-US" altLang="zh-CN" dirty="0"/>
              <a:t>number</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sent</a:t>
            </a:r>
            <a:r>
              <a:rPr kumimoji="1" lang="zh-CN" altLang="en-US" dirty="0"/>
              <a:t> </a:t>
            </a:r>
            <a:r>
              <a:rPr kumimoji="1" lang="en-US" altLang="zh-CN" dirty="0"/>
              <a:t>to</a:t>
            </a:r>
            <a:r>
              <a:rPr kumimoji="1" lang="zh-CN" altLang="en-US" dirty="0"/>
              <a:t> </a:t>
            </a:r>
            <a:r>
              <a:rPr kumimoji="1" lang="en-US" altLang="zh-CN" dirty="0"/>
              <a:t>other</a:t>
            </a:r>
            <a:r>
              <a:rPr kumimoji="1" lang="zh-CN" altLang="en-US" dirty="0"/>
              <a:t> </a:t>
            </a:r>
            <a:r>
              <a:rPr kumimoji="1" lang="en-US" altLang="zh-CN" dirty="0"/>
              <a:t>apps</a:t>
            </a:r>
            <a:endParaRPr kumimoji="1" lang="zh-CN" altLang="en-US" dirty="0"/>
          </a:p>
          <a:p>
            <a:pPr lvl="1"/>
            <a:r>
              <a:rPr kumimoji="1" lang="en-US" altLang="zh-CN" dirty="0"/>
              <a:t>E.g.,</a:t>
            </a:r>
            <a:r>
              <a:rPr kumimoji="1" lang="zh-CN" altLang="en-US" dirty="0"/>
              <a:t> </a:t>
            </a:r>
            <a:r>
              <a:rPr kumimoji="1" lang="en-US" altLang="zh-CN" dirty="0"/>
              <a:t>untrusted</a:t>
            </a:r>
            <a:r>
              <a:rPr kumimoji="1" lang="zh-CN" altLang="en-US" dirty="0"/>
              <a:t> </a:t>
            </a:r>
            <a:r>
              <a:rPr kumimoji="1" lang="en-US" altLang="zh-CN" dirty="0"/>
              <a:t>data</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executed</a:t>
            </a:r>
            <a:endParaRPr kumimoji="1" lang="zh-CN" altLang="en-US" dirty="0"/>
          </a:p>
        </p:txBody>
      </p:sp>
    </p:spTree>
    <p:extLst>
      <p:ext uri="{BB962C8B-B14F-4D97-AF65-F5344CB8AC3E}">
        <p14:creationId xmlns:p14="http://schemas.microsoft.com/office/powerpoint/2010/main" val="27719043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t>Usage-1:</a:t>
            </a:r>
            <a:r>
              <a:rPr lang="zh-CN" altLang="en-US" dirty="0"/>
              <a:t> </a:t>
            </a:r>
            <a:r>
              <a:rPr lang="en-US" altLang="zh-CN" dirty="0"/>
              <a:t>protect</a:t>
            </a:r>
            <a:r>
              <a:rPr lang="zh-CN" altLang="en-US" dirty="0"/>
              <a:t> </a:t>
            </a:r>
            <a:r>
              <a:rPr lang="en-US" altLang="zh-CN" dirty="0"/>
              <a:t>critical</a:t>
            </a:r>
            <a:r>
              <a:rPr lang="zh-CN" altLang="en-US" dirty="0"/>
              <a:t> </a:t>
            </a:r>
            <a:r>
              <a:rPr lang="en-US" altLang="zh-CN" dirty="0"/>
              <a:t>data</a:t>
            </a:r>
          </a:p>
          <a:p>
            <a:pPr lvl="1"/>
            <a:r>
              <a:rPr lang="en-US" altLang="zh-CN" dirty="0"/>
              <a:t>E.g.,</a:t>
            </a:r>
            <a:r>
              <a:rPr lang="zh-CN" altLang="en-US" dirty="0"/>
              <a:t> </a:t>
            </a:r>
            <a:r>
              <a:rPr lang="en-US" altLang="zh-CN" dirty="0"/>
              <a:t>track</a:t>
            </a:r>
            <a:r>
              <a:rPr lang="zh-CN" altLang="en-US" dirty="0"/>
              <a:t> </a:t>
            </a:r>
            <a:r>
              <a:rPr lang="en-US" altLang="zh-CN" dirty="0"/>
              <a:t>data</a:t>
            </a:r>
            <a:r>
              <a:rPr lang="zh-CN" altLang="en-US" dirty="0"/>
              <a:t> </a:t>
            </a:r>
            <a:r>
              <a:rPr lang="en-US" altLang="zh-CN" dirty="0"/>
              <a:t>to</a:t>
            </a:r>
            <a:r>
              <a:rPr lang="zh-CN" altLang="en-US" dirty="0"/>
              <a:t> </a:t>
            </a:r>
            <a:r>
              <a:rPr lang="en-US" altLang="zh-CN" dirty="0"/>
              <a:t>ensure</a:t>
            </a:r>
            <a:r>
              <a:rPr lang="zh-CN" altLang="en-US" dirty="0"/>
              <a:t> </a:t>
            </a:r>
            <a:r>
              <a:rPr lang="en-US" altLang="zh-CN" dirty="0"/>
              <a:t>none</a:t>
            </a:r>
            <a:r>
              <a:rPr lang="zh-CN" altLang="en-US" dirty="0"/>
              <a:t> </a:t>
            </a:r>
            <a:r>
              <a:rPr lang="en-US" altLang="zh-CN" dirty="0"/>
              <a:t>is</a:t>
            </a:r>
            <a:r>
              <a:rPr lang="zh-CN" altLang="en-US" dirty="0"/>
              <a:t> </a:t>
            </a:r>
            <a:r>
              <a:rPr lang="en-US" altLang="zh-CN" dirty="0"/>
              <a:t>leaked</a:t>
            </a:r>
          </a:p>
          <a:p>
            <a:pPr lvl="1"/>
            <a:endParaRPr lang="en-US" altLang="zh-CN" dirty="0"/>
          </a:p>
          <a:p>
            <a:r>
              <a:rPr lang="en-US" altLang="zh-CN" dirty="0"/>
              <a:t>Usage-2:</a:t>
            </a:r>
            <a:r>
              <a:rPr lang="zh-CN" altLang="en-US" dirty="0"/>
              <a:t> </a:t>
            </a:r>
            <a:r>
              <a:rPr lang="en-US" altLang="zh-CN" dirty="0"/>
              <a:t>defend</a:t>
            </a:r>
            <a:r>
              <a:rPr lang="zh-CN" altLang="en-US" dirty="0"/>
              <a:t> </a:t>
            </a:r>
            <a:r>
              <a:rPr lang="en-US" altLang="zh-CN" dirty="0"/>
              <a:t>against</a:t>
            </a:r>
            <a:r>
              <a:rPr lang="zh-CN" altLang="en-US" dirty="0"/>
              <a:t> </a:t>
            </a:r>
            <a:r>
              <a:rPr lang="en-US" altLang="zh-CN" dirty="0"/>
              <a:t>suspicious</a:t>
            </a:r>
            <a:r>
              <a:rPr lang="zh-CN" altLang="en-US" dirty="0"/>
              <a:t> </a:t>
            </a:r>
            <a:r>
              <a:rPr lang="en-US" altLang="zh-CN" dirty="0"/>
              <a:t>input</a:t>
            </a:r>
            <a:r>
              <a:rPr lang="zh-CN" altLang="en-US" dirty="0"/>
              <a:t> </a:t>
            </a:r>
            <a:r>
              <a:rPr lang="en-US" altLang="zh-CN" dirty="0"/>
              <a:t>data</a:t>
            </a:r>
          </a:p>
          <a:p>
            <a:pPr lvl="1"/>
            <a:r>
              <a:rPr lang="en-US" altLang="zh-CN" dirty="0"/>
              <a:t>E.g.,</a:t>
            </a:r>
            <a:r>
              <a:rPr lang="zh-CN" altLang="en-US" dirty="0"/>
              <a:t> </a:t>
            </a:r>
            <a:r>
              <a:rPr lang="en-US" altLang="zh-CN" dirty="0"/>
              <a:t>one</a:t>
            </a:r>
            <a:r>
              <a:rPr lang="zh-CN" altLang="en-US" dirty="0"/>
              <a:t> </a:t>
            </a:r>
            <a:r>
              <a:rPr lang="en-US" altLang="zh-CN" dirty="0"/>
              <a:t>input</a:t>
            </a:r>
            <a:r>
              <a:rPr lang="zh-CN" altLang="en-US" dirty="0"/>
              <a:t> </a:t>
            </a:r>
            <a:r>
              <a:rPr lang="en-US" altLang="zh-CN" dirty="0"/>
              <a:t>data</a:t>
            </a:r>
            <a:r>
              <a:rPr lang="zh-CN" altLang="en-US" dirty="0"/>
              <a:t> </a:t>
            </a:r>
            <a:r>
              <a:rPr lang="en-US" altLang="zh-CN" dirty="0"/>
              <a:t>cannot</a:t>
            </a:r>
            <a:r>
              <a:rPr lang="zh-CN" altLang="en-US" dirty="0"/>
              <a:t> </a:t>
            </a:r>
            <a:r>
              <a:rPr lang="en-US" altLang="zh-CN" dirty="0"/>
              <a:t>flow</a:t>
            </a:r>
            <a:r>
              <a:rPr lang="zh-CN" altLang="en-US" dirty="0"/>
              <a:t> </a:t>
            </a:r>
            <a:r>
              <a:rPr lang="en-US" altLang="zh-CN" dirty="0"/>
              <a:t>to</a:t>
            </a:r>
            <a:r>
              <a:rPr lang="zh-CN" altLang="en-US" dirty="0"/>
              <a:t> </a:t>
            </a:r>
            <a:r>
              <a:rPr lang="en-US" altLang="zh-CN" dirty="0"/>
              <a:t>return</a:t>
            </a:r>
            <a:r>
              <a:rPr lang="zh-CN" altLang="en-US" dirty="0"/>
              <a:t> </a:t>
            </a:r>
            <a:r>
              <a:rPr lang="en-US" altLang="zh-CN" dirty="0"/>
              <a:t>address!</a:t>
            </a:r>
            <a:endParaRPr lang="zh-CN" altLang="en-US" dirty="0"/>
          </a:p>
        </p:txBody>
      </p:sp>
    </p:spTree>
    <p:extLst>
      <p:ext uri="{BB962C8B-B14F-4D97-AF65-F5344CB8AC3E}">
        <p14:creationId xmlns:p14="http://schemas.microsoft.com/office/powerpoint/2010/main" val="17425494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a:t>TaintCheck</a:t>
            </a:r>
            <a:r>
              <a:rPr lang="en-US" altLang="zh-CN" dirty="0"/>
              <a:t> Detection Modules</a:t>
            </a:r>
            <a:endParaRPr kumimoji="1" lang="zh-CN" altLang="en-US" dirty="0"/>
          </a:p>
        </p:txBody>
      </p:sp>
      <p:sp>
        <p:nvSpPr>
          <p:cNvPr id="4" name="内容占位符 3"/>
          <p:cNvSpPr>
            <a:spLocks noGrp="1"/>
          </p:cNvSpPr>
          <p:nvPr>
            <p:ph idx="1"/>
          </p:nvPr>
        </p:nvSpPr>
        <p:spPr/>
        <p:txBody>
          <a:bodyPr>
            <a:normAutofit/>
          </a:bodyPr>
          <a:lstStyle/>
          <a:p>
            <a:r>
              <a:rPr kumimoji="1" lang="en-US" altLang="zh-CN" sz="2000" dirty="0" err="1"/>
              <a:t>TaintSeed</a:t>
            </a:r>
            <a:r>
              <a:rPr kumimoji="1" lang="en-US" altLang="zh-CN" sz="2000" dirty="0"/>
              <a:t>: Mark untrusted data as tainted</a:t>
            </a:r>
          </a:p>
          <a:p>
            <a:r>
              <a:rPr kumimoji="1" lang="en-US" altLang="zh-CN" sz="2000" dirty="0" err="1"/>
              <a:t>TaintTracker</a:t>
            </a:r>
            <a:r>
              <a:rPr kumimoji="1" lang="en-US" altLang="zh-CN" sz="2000" dirty="0"/>
              <a:t>: Track each instruction, determine if result is tainted</a:t>
            </a:r>
          </a:p>
          <a:p>
            <a:r>
              <a:rPr kumimoji="1" lang="en-US" altLang="zh-CN" sz="2000" dirty="0" err="1"/>
              <a:t>TaintAssert</a:t>
            </a:r>
            <a:r>
              <a:rPr kumimoji="1" lang="en-US" altLang="zh-CN" sz="2000" dirty="0"/>
              <a:t>: Check is tainted data is used dangerously</a:t>
            </a:r>
          </a:p>
          <a:p>
            <a:endParaRPr kumimoji="1" lang="en-US" altLang="zh-CN" sz="2000" dirty="0"/>
          </a:p>
          <a:p>
            <a:endParaRPr kumimoji="1" lang="zh-CN" altLang="en-US" sz="2000" dirty="0"/>
          </a:p>
        </p:txBody>
      </p:sp>
      <p:pic>
        <p:nvPicPr>
          <p:cNvPr id="5" name="Picture 3" descr="fig1.png"/>
          <p:cNvPicPr>
            <a:picLocks noChangeAspect="1"/>
          </p:cNvPicPr>
          <p:nvPr/>
        </p:nvPicPr>
        <p:blipFill>
          <a:blip r:embed="rId2"/>
          <a:srcRect l="15481" t="42222" r="15481" b="42223"/>
          <a:stretch>
            <a:fillRect/>
          </a:stretch>
        </p:blipFill>
        <p:spPr>
          <a:xfrm>
            <a:off x="683568" y="3001516"/>
            <a:ext cx="7900307" cy="2304256"/>
          </a:xfrm>
          <a:prstGeom prst="rect">
            <a:avLst/>
          </a:prstGeom>
        </p:spPr>
      </p:pic>
    </p:spTree>
    <p:extLst>
      <p:ext uri="{BB962C8B-B14F-4D97-AF65-F5344CB8AC3E}">
        <p14:creationId xmlns:p14="http://schemas.microsoft.com/office/powerpoint/2010/main" val="33546125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dirty="0"/>
              <a:t>Data Privacy</a:t>
            </a:r>
            <a:endParaRPr lang="zh-CN" altLang="en-US" sz="3200" dirty="0"/>
          </a:p>
        </p:txBody>
      </p:sp>
      <p:sp>
        <p:nvSpPr>
          <p:cNvPr id="3" name="内容占位符 2"/>
          <p:cNvSpPr>
            <a:spLocks noGrp="1"/>
          </p:cNvSpPr>
          <p:nvPr>
            <p:ph idx="1"/>
          </p:nvPr>
        </p:nvSpPr>
        <p:spPr>
          <a:xfrm>
            <a:off x="323528" y="1113328"/>
            <a:ext cx="8229600" cy="3771636"/>
          </a:xfrm>
        </p:spPr>
        <p:txBody>
          <a:bodyPr>
            <a:noAutofit/>
          </a:bodyPr>
          <a:lstStyle/>
          <a:p>
            <a:r>
              <a:rPr kumimoji="1" lang="en-US" altLang="zh-CN" sz="2000" b="0" dirty="0"/>
              <a:t>Will data be vulnerable to misuse?</a:t>
            </a:r>
            <a:endParaRPr lang="en-US" altLang="zh-CN" sz="2000" b="0" dirty="0"/>
          </a:p>
          <a:p>
            <a:r>
              <a:rPr lang="en-US" altLang="zh-CN" sz="2000" b="0" dirty="0"/>
              <a:t>What's the target of data privacy system?</a:t>
            </a:r>
          </a:p>
          <a:p>
            <a:pPr lvl="1"/>
            <a:r>
              <a:rPr lang="en-US" altLang="zh-CN" sz="2000" dirty="0"/>
              <a:t>Allow data to be used, and</a:t>
            </a:r>
          </a:p>
          <a:p>
            <a:pPr lvl="1"/>
            <a:r>
              <a:rPr lang="en-US" altLang="zh-CN" sz="2000" dirty="0">
                <a:solidFill>
                  <a:srgbClr val="C00000"/>
                </a:solidFill>
              </a:rPr>
              <a:t>Protect data</a:t>
            </a:r>
            <a:r>
              <a:rPr lang="zh-CN" altLang="en-US" sz="2000" dirty="0">
                <a:solidFill>
                  <a:srgbClr val="C00000"/>
                </a:solidFill>
              </a:rPr>
              <a:t> </a:t>
            </a:r>
            <a:r>
              <a:rPr lang="en-US" altLang="zh-CN" sz="2000" dirty="0">
                <a:solidFill>
                  <a:srgbClr val="C00000"/>
                </a:solidFill>
              </a:rPr>
              <a:t>from being stolen</a:t>
            </a:r>
          </a:p>
          <a:p>
            <a:r>
              <a:rPr lang="en-US" altLang="zh-CN" sz="2000" b="0" dirty="0"/>
              <a:t>What will be introduced?</a:t>
            </a:r>
          </a:p>
          <a:p>
            <a:pPr lvl="1"/>
            <a:r>
              <a:rPr lang="en-US" altLang="zh-CN" sz="2000" dirty="0"/>
              <a:t>Basic data privacy method </a:t>
            </a:r>
          </a:p>
          <a:p>
            <a:pPr lvl="2"/>
            <a:r>
              <a:rPr lang="en-US" altLang="zh-CN" dirty="0"/>
              <a:t>HE, ZKP, </a:t>
            </a:r>
            <a:r>
              <a:rPr lang="en-US" altLang="zh-CN" dirty="0" err="1"/>
              <a:t>sMPC</a:t>
            </a:r>
            <a:r>
              <a:rPr lang="en-US" altLang="zh-CN" dirty="0"/>
              <a:t>, SS, OT, GC, DP, TEE, …</a:t>
            </a:r>
          </a:p>
          <a:p>
            <a:pPr lvl="1"/>
            <a:r>
              <a:rPr lang="en-US" altLang="zh-CN" sz="2000" dirty="0"/>
              <a:t>Systems which try to enforce data privacy</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119</a:t>
            </a:fld>
            <a:endParaRPr lang="zh-CN" altLang="en-US"/>
          </a:p>
        </p:txBody>
      </p:sp>
    </p:spTree>
    <p:extLst>
      <p:ext uri="{BB962C8B-B14F-4D97-AF65-F5344CB8AC3E}">
        <p14:creationId xmlns:p14="http://schemas.microsoft.com/office/powerpoint/2010/main" val="39868782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B6B5BE-A012-0F43-A861-917E40B7DF17}"/>
              </a:ext>
            </a:extLst>
          </p:cNvPr>
          <p:cNvSpPr>
            <a:spLocks noGrp="1"/>
          </p:cNvSpPr>
          <p:nvPr>
            <p:ph type="title"/>
          </p:nvPr>
        </p:nvSpPr>
        <p:spPr/>
        <p:txBody>
          <a:bodyPr/>
          <a:lstStyle/>
          <a:p>
            <a:r>
              <a:rPr kumimoji="1" lang="en-US" altLang="zh-CN" dirty="0"/>
              <a:t>What</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TEE?</a:t>
            </a:r>
            <a:endParaRPr kumimoji="1" lang="zh-CN" altLang="en-US" dirty="0"/>
          </a:p>
        </p:txBody>
      </p:sp>
      <p:sp>
        <p:nvSpPr>
          <p:cNvPr id="3" name="内容占位符 2">
            <a:extLst>
              <a:ext uri="{FF2B5EF4-FFF2-40B4-BE49-F238E27FC236}">
                <a16:creationId xmlns:a16="http://schemas.microsoft.com/office/drawing/2014/main" id="{30ED6C2E-60F8-2A4D-A7EF-4473C7617F5A}"/>
              </a:ext>
            </a:extLst>
          </p:cNvPr>
          <p:cNvSpPr>
            <a:spLocks noGrp="1"/>
          </p:cNvSpPr>
          <p:nvPr>
            <p:ph idx="1"/>
          </p:nvPr>
        </p:nvSpPr>
        <p:spPr/>
        <p:txBody>
          <a:bodyPr/>
          <a:lstStyle/>
          <a:p>
            <a:r>
              <a:rPr kumimoji="1" lang="en-US" altLang="zh-CN" dirty="0"/>
              <a:t>Trusted</a:t>
            </a:r>
            <a:r>
              <a:rPr kumimoji="1" lang="zh-CN" altLang="en-US" dirty="0"/>
              <a:t> </a:t>
            </a:r>
            <a:r>
              <a:rPr kumimoji="1" lang="en-US" altLang="zh-CN" dirty="0"/>
              <a:t>Execution</a:t>
            </a:r>
            <a:r>
              <a:rPr kumimoji="1" lang="zh-CN" altLang="en-US" dirty="0"/>
              <a:t> </a:t>
            </a:r>
            <a:r>
              <a:rPr kumimoji="1" lang="en-US" altLang="zh-CN" dirty="0"/>
              <a:t>Environment</a:t>
            </a:r>
          </a:p>
          <a:p>
            <a:pPr lvl="1"/>
            <a:r>
              <a:rPr kumimoji="1" lang="en-US" altLang="zh-CN" dirty="0"/>
              <a:t>Isolated</a:t>
            </a:r>
            <a:r>
              <a:rPr kumimoji="1" lang="zh-CN" altLang="en-US" dirty="0"/>
              <a:t> </a:t>
            </a:r>
            <a:r>
              <a:rPr kumimoji="1" lang="en-US" altLang="zh-CN" dirty="0"/>
              <a:t>from</a:t>
            </a:r>
            <a:r>
              <a:rPr kumimoji="1" lang="zh-CN" altLang="en-US" dirty="0"/>
              <a:t> </a:t>
            </a:r>
            <a:r>
              <a:rPr kumimoji="1" lang="en-US" altLang="zh-CN" dirty="0"/>
              <a:t>other</a:t>
            </a:r>
            <a:r>
              <a:rPr kumimoji="1" lang="zh-CN" altLang="en-US" dirty="0"/>
              <a:t> </a:t>
            </a:r>
            <a:r>
              <a:rPr kumimoji="1" lang="en-US" altLang="zh-CN" dirty="0"/>
              <a:t>components,</a:t>
            </a:r>
            <a:r>
              <a:rPr kumimoji="1" lang="zh-CN" altLang="en-US" dirty="0"/>
              <a:t> </a:t>
            </a:r>
            <a:r>
              <a:rPr kumimoji="1" lang="en-US" altLang="zh-CN" dirty="0"/>
              <a:t>even</a:t>
            </a:r>
            <a:r>
              <a:rPr kumimoji="1" lang="zh-CN" altLang="en-US" dirty="0"/>
              <a:t> </a:t>
            </a:r>
            <a:r>
              <a:rPr kumimoji="1" lang="en-US" altLang="zh-CN" dirty="0"/>
              <a:t>the</a:t>
            </a:r>
            <a:r>
              <a:rPr kumimoji="1" lang="zh-CN" altLang="en-US" dirty="0"/>
              <a:t> </a:t>
            </a:r>
            <a:r>
              <a:rPr kumimoji="1" lang="en-US" altLang="zh-CN" dirty="0"/>
              <a:t>OS</a:t>
            </a:r>
          </a:p>
          <a:p>
            <a:pPr lvl="1"/>
            <a:r>
              <a:rPr kumimoji="1" lang="en-US" altLang="zh-CN" dirty="0"/>
              <a:t>Can</a:t>
            </a:r>
            <a:r>
              <a:rPr kumimoji="1" lang="zh-CN" altLang="en-US" dirty="0"/>
              <a:t> </a:t>
            </a:r>
            <a:r>
              <a:rPr kumimoji="1" lang="en-US" altLang="zh-CN" dirty="0"/>
              <a:t>be</a:t>
            </a:r>
            <a:r>
              <a:rPr kumimoji="1" lang="zh-CN" altLang="en-US" dirty="0"/>
              <a:t> </a:t>
            </a:r>
            <a:r>
              <a:rPr kumimoji="1" lang="en-US" altLang="zh-CN" dirty="0"/>
              <a:t>remoted</a:t>
            </a:r>
            <a:r>
              <a:rPr kumimoji="1" lang="zh-CN" altLang="en-US" dirty="0"/>
              <a:t> </a:t>
            </a:r>
            <a:r>
              <a:rPr kumimoji="1" lang="en-US" altLang="zh-CN" dirty="0"/>
              <a:t>remotely</a:t>
            </a:r>
            <a:r>
              <a:rPr kumimoji="1" lang="zh-CN" altLang="en-US" dirty="0"/>
              <a:t> </a:t>
            </a:r>
            <a:r>
              <a:rPr kumimoji="1" lang="en-US" altLang="zh-CN" dirty="0"/>
              <a:t>attested,</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faked</a:t>
            </a:r>
          </a:p>
          <a:p>
            <a:pPr lvl="2"/>
            <a:r>
              <a:rPr kumimoji="1" lang="en-US" altLang="zh-CN" dirty="0"/>
              <a:t>One</a:t>
            </a:r>
            <a:r>
              <a:rPr kumimoji="1" lang="zh-CN" altLang="en-US" dirty="0"/>
              <a:t> </a:t>
            </a:r>
            <a:r>
              <a:rPr kumimoji="1" lang="en-US" altLang="zh-CN" dirty="0"/>
              <a:t>private</a:t>
            </a:r>
            <a:r>
              <a:rPr kumimoji="1" lang="zh-CN" altLang="en-US" dirty="0"/>
              <a:t> </a:t>
            </a:r>
            <a:r>
              <a:rPr kumimoji="1" lang="en-US" altLang="zh-CN" dirty="0"/>
              <a:t>key</a:t>
            </a:r>
            <a:r>
              <a:rPr kumimoji="1" lang="zh-CN" altLang="en-US" dirty="0"/>
              <a:t> </a:t>
            </a:r>
            <a:r>
              <a:rPr kumimoji="1" lang="en-US" altLang="zh-CN" dirty="0"/>
              <a:t>embedded</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processor,</a:t>
            </a:r>
            <a:r>
              <a:rPr kumimoji="1" lang="zh-CN" altLang="en-US" dirty="0"/>
              <a:t> </a:t>
            </a:r>
            <a:r>
              <a:rPr kumimoji="1" lang="en-US" altLang="zh-CN" dirty="0"/>
              <a:t>usually</a:t>
            </a:r>
          </a:p>
          <a:p>
            <a:r>
              <a:rPr kumimoji="1" lang="en-US" altLang="zh-CN" dirty="0"/>
              <a:t>Also</a:t>
            </a:r>
            <a:r>
              <a:rPr kumimoji="1" lang="zh-CN" altLang="en-US" dirty="0"/>
              <a:t> </a:t>
            </a:r>
            <a:r>
              <a:rPr kumimoji="1" lang="en-US" altLang="zh-CN" dirty="0"/>
              <a:t>known</a:t>
            </a:r>
            <a:r>
              <a:rPr kumimoji="1" lang="zh-CN" altLang="en-US" dirty="0"/>
              <a:t> </a:t>
            </a:r>
            <a:r>
              <a:rPr kumimoji="1" lang="en-US" altLang="zh-CN" dirty="0"/>
              <a:t>as</a:t>
            </a:r>
            <a:r>
              <a:rPr kumimoji="1" lang="zh-CN" altLang="en-US" dirty="0"/>
              <a:t> </a:t>
            </a:r>
            <a:r>
              <a:rPr kumimoji="1" lang="en-US" altLang="zh-CN" dirty="0">
                <a:solidFill>
                  <a:srgbClr val="0096FF"/>
                </a:solidFill>
              </a:rPr>
              <a:t>enclave</a:t>
            </a:r>
          </a:p>
          <a:p>
            <a:pPr lvl="1"/>
            <a:r>
              <a:rPr kumimoji="1" lang="en-US" altLang="zh-CN" dirty="0"/>
              <a:t>Can</a:t>
            </a:r>
            <a:r>
              <a:rPr kumimoji="1" lang="zh-CN" altLang="en-US" dirty="0"/>
              <a:t> </a:t>
            </a:r>
            <a:r>
              <a:rPr kumimoji="1" lang="en-US" altLang="zh-CN" dirty="0"/>
              <a:t>be</a:t>
            </a:r>
            <a:r>
              <a:rPr kumimoji="1" lang="zh-CN" altLang="en-US" dirty="0"/>
              <a:t> </a:t>
            </a:r>
            <a:r>
              <a:rPr kumimoji="1" lang="en-US" altLang="zh-CN" dirty="0"/>
              <a:t>implemented</a:t>
            </a:r>
            <a:r>
              <a:rPr kumimoji="1" lang="zh-CN" altLang="en-US" dirty="0"/>
              <a:t> </a:t>
            </a:r>
            <a:r>
              <a:rPr kumimoji="1" lang="en-US" altLang="zh-CN" dirty="0"/>
              <a:t>by</a:t>
            </a:r>
            <a:r>
              <a:rPr kumimoji="1" lang="zh-CN" altLang="en-US" dirty="0"/>
              <a:t> </a:t>
            </a:r>
            <a:r>
              <a:rPr kumimoji="1" lang="en-US" altLang="zh-CN" dirty="0"/>
              <a:t>hardware</a:t>
            </a:r>
            <a:r>
              <a:rPr kumimoji="1" lang="zh-CN" altLang="en-US" dirty="0"/>
              <a:t> </a:t>
            </a:r>
            <a:r>
              <a:rPr kumimoji="1" lang="en-US" altLang="zh-CN" dirty="0"/>
              <a:t>or</a:t>
            </a:r>
            <a:r>
              <a:rPr kumimoji="1" lang="zh-CN" altLang="en-US" dirty="0"/>
              <a:t> </a:t>
            </a:r>
            <a:r>
              <a:rPr kumimoji="1" lang="en-US" altLang="zh-CN" dirty="0"/>
              <a:t>software,</a:t>
            </a:r>
            <a:r>
              <a:rPr kumimoji="1" lang="zh-CN" altLang="en-US" dirty="0"/>
              <a:t> </a:t>
            </a:r>
            <a:r>
              <a:rPr kumimoji="1" lang="en-US" altLang="zh-CN" dirty="0"/>
              <a:t>or</a:t>
            </a:r>
            <a:r>
              <a:rPr kumimoji="1" lang="zh-CN" altLang="en-US" dirty="0"/>
              <a:t> </a:t>
            </a:r>
            <a:r>
              <a:rPr kumimoji="1" lang="en-US" altLang="zh-CN" dirty="0"/>
              <a:t>both</a:t>
            </a:r>
          </a:p>
          <a:p>
            <a:pPr lvl="1"/>
            <a:r>
              <a:rPr kumimoji="1" lang="en-US" altLang="zh-CN" dirty="0"/>
              <a:t>Smaller</a:t>
            </a:r>
            <a:r>
              <a:rPr kumimoji="1" lang="zh-CN" altLang="en-US" dirty="0"/>
              <a:t> </a:t>
            </a:r>
            <a:r>
              <a:rPr kumimoji="1" lang="en-US" altLang="zh-CN" dirty="0"/>
              <a:t>TCB</a:t>
            </a:r>
          </a:p>
          <a:p>
            <a:pPr lvl="1"/>
            <a:endParaRPr kumimoji="1" lang="zh-CN" altLang="en-US" dirty="0"/>
          </a:p>
        </p:txBody>
      </p:sp>
      <p:sp>
        <p:nvSpPr>
          <p:cNvPr id="4" name="矩形 3">
            <a:extLst>
              <a:ext uri="{FF2B5EF4-FFF2-40B4-BE49-F238E27FC236}">
                <a16:creationId xmlns:a16="http://schemas.microsoft.com/office/drawing/2014/main" id="{F7BF7A18-1F50-6E45-B286-4D072D06E753}"/>
              </a:ext>
            </a:extLst>
          </p:cNvPr>
          <p:cNvSpPr/>
          <p:nvPr/>
        </p:nvSpPr>
        <p:spPr>
          <a:xfrm>
            <a:off x="1605483" y="5017740"/>
            <a:ext cx="5933034" cy="461665"/>
          </a:xfrm>
          <a:prstGeom prst="rect">
            <a:avLst/>
          </a:prstGeom>
        </p:spPr>
        <p:txBody>
          <a:bodyPr wrap="none">
            <a:spAutoFit/>
          </a:bodyPr>
          <a:lstStyle/>
          <a:p>
            <a:pPr algn="ctr"/>
            <a:r>
              <a:rPr kumimoji="1" lang="en-US" altLang="zh-CN" sz="2400" dirty="0">
                <a:solidFill>
                  <a:schemeClr val="accent2"/>
                </a:solidFill>
                <a:latin typeface="Arial" panose="020B0604020202020204" pitchFamily="34" charset="0"/>
                <a:cs typeface="Arial" panose="020B0604020202020204" pitchFamily="34" charset="0"/>
              </a:rPr>
              <a:t>TEE</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is</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a</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way</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to</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handle</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system</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complexity</a:t>
            </a:r>
            <a:endParaRPr lang="zh-CN" altLang="en-US" sz="24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18859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B35C31-5A50-0444-ADDD-103DC3716863}"/>
              </a:ext>
            </a:extLst>
          </p:cNvPr>
          <p:cNvSpPr>
            <a:spLocks noGrp="1"/>
          </p:cNvSpPr>
          <p:nvPr>
            <p:ph type="title"/>
          </p:nvPr>
        </p:nvSpPr>
        <p:spPr/>
        <p:txBody>
          <a:bodyPr/>
          <a:lstStyle/>
          <a:p>
            <a:r>
              <a:rPr kumimoji="1" lang="en-US" altLang="zh-CN" dirty="0"/>
              <a:t>System</a:t>
            </a:r>
            <a:r>
              <a:rPr kumimoji="1" lang="zh-CN" altLang="en-US" dirty="0"/>
              <a:t> </a:t>
            </a:r>
            <a:r>
              <a:rPr kumimoji="1" lang="en-US" altLang="zh-CN" dirty="0"/>
              <a:t>Isolation</a:t>
            </a:r>
            <a:endParaRPr kumimoji="1" lang="zh-CN" altLang="en-US" dirty="0"/>
          </a:p>
        </p:txBody>
      </p:sp>
      <p:sp>
        <p:nvSpPr>
          <p:cNvPr id="3" name="内容占位符 2">
            <a:extLst>
              <a:ext uri="{FF2B5EF4-FFF2-40B4-BE49-F238E27FC236}">
                <a16:creationId xmlns:a16="http://schemas.microsoft.com/office/drawing/2014/main" id="{C6821D6A-8DC5-0240-9717-E8EB9BAA52B3}"/>
              </a:ext>
            </a:extLst>
          </p:cNvPr>
          <p:cNvSpPr>
            <a:spLocks noGrp="1"/>
          </p:cNvSpPr>
          <p:nvPr>
            <p:ph idx="1"/>
          </p:nvPr>
        </p:nvSpPr>
        <p:spPr/>
        <p:txBody>
          <a:bodyPr/>
          <a:lstStyle/>
          <a:p>
            <a:endParaRPr kumimoji="1" lang="zh-CN" altLang="en-US" dirty="0"/>
          </a:p>
        </p:txBody>
      </p:sp>
      <p:pic>
        <p:nvPicPr>
          <p:cNvPr id="4" name="图片 3">
            <a:extLst>
              <a:ext uri="{FF2B5EF4-FFF2-40B4-BE49-F238E27FC236}">
                <a16:creationId xmlns:a16="http://schemas.microsoft.com/office/drawing/2014/main" id="{8D2629B2-BD2B-544B-8511-C075F99076BB}"/>
              </a:ext>
            </a:extLst>
          </p:cNvPr>
          <p:cNvPicPr>
            <a:picLocks noChangeAspect="1"/>
          </p:cNvPicPr>
          <p:nvPr/>
        </p:nvPicPr>
        <p:blipFill>
          <a:blip r:embed="rId2"/>
          <a:stretch>
            <a:fillRect/>
          </a:stretch>
        </p:blipFill>
        <p:spPr>
          <a:xfrm>
            <a:off x="0" y="1268318"/>
            <a:ext cx="9144000" cy="3902002"/>
          </a:xfrm>
          <a:prstGeom prst="rect">
            <a:avLst/>
          </a:prstGeom>
        </p:spPr>
      </p:pic>
    </p:spTree>
    <p:extLst>
      <p:ext uri="{BB962C8B-B14F-4D97-AF65-F5344CB8AC3E}">
        <p14:creationId xmlns:p14="http://schemas.microsoft.com/office/powerpoint/2010/main" val="15165026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TCB: Trusted Computing Base</a:t>
            </a:r>
            <a:endParaRPr kumimoji="1" lang="zh-CN" altLang="en-US" dirty="0"/>
          </a:p>
        </p:txBody>
      </p:sp>
      <p:sp>
        <p:nvSpPr>
          <p:cNvPr id="3" name="内容占位符 2"/>
          <p:cNvSpPr>
            <a:spLocks noGrp="1"/>
          </p:cNvSpPr>
          <p:nvPr>
            <p:ph idx="1"/>
          </p:nvPr>
        </p:nvSpPr>
        <p:spPr/>
        <p:txBody>
          <a:bodyPr>
            <a:normAutofit fontScale="92500" lnSpcReduction="20000"/>
          </a:bodyPr>
          <a:lstStyle/>
          <a:p>
            <a:r>
              <a:rPr kumimoji="1" lang="en-US" altLang="zh-CN" dirty="0"/>
              <a:t>TCB</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parts</a:t>
            </a:r>
            <a:r>
              <a:rPr kumimoji="1" lang="zh-CN" altLang="en-US" dirty="0"/>
              <a:t> </a:t>
            </a:r>
            <a:r>
              <a:rPr kumimoji="1" lang="en-US" altLang="zh-CN" dirty="0"/>
              <a:t>that</a:t>
            </a:r>
            <a:r>
              <a:rPr kumimoji="1" lang="zh-CN" altLang="en-US" dirty="0"/>
              <a:t> </a:t>
            </a:r>
            <a:r>
              <a:rPr kumimoji="1" lang="en-US" altLang="zh-CN" dirty="0"/>
              <a:t>are</a:t>
            </a:r>
            <a:r>
              <a:rPr kumimoji="1" lang="zh-CN" altLang="en-US" dirty="0"/>
              <a:t> </a:t>
            </a:r>
            <a:r>
              <a:rPr kumimoji="1" lang="en-US" altLang="zh-CN" dirty="0"/>
              <a:t>trusted</a:t>
            </a:r>
          </a:p>
          <a:p>
            <a:pPr lvl="1"/>
            <a:r>
              <a:rPr kumimoji="1" lang="en-US" altLang="zh-CN" dirty="0"/>
              <a:t>Process</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another</a:t>
            </a:r>
            <a:r>
              <a:rPr kumimoji="1" lang="zh-CN" altLang="en-US" dirty="0"/>
              <a:t> </a:t>
            </a:r>
            <a:r>
              <a:rPr kumimoji="1" lang="en-US" altLang="zh-CN" dirty="0"/>
              <a:t>process,</a:t>
            </a:r>
            <a:r>
              <a:rPr kumimoji="1" lang="zh-CN" altLang="en-US" dirty="0"/>
              <a:t> </a:t>
            </a:r>
            <a:r>
              <a:rPr kumimoji="1" lang="en-US" altLang="zh-CN" dirty="0"/>
              <a:t>but</a:t>
            </a:r>
            <a:r>
              <a:rPr kumimoji="1" lang="zh-CN" altLang="en-US" dirty="0"/>
              <a:t> </a:t>
            </a:r>
            <a:r>
              <a:rPr kumimoji="1" lang="en-US" altLang="zh-CN" dirty="0"/>
              <a:t>trusts</a:t>
            </a:r>
            <a:r>
              <a:rPr kumimoji="1" lang="zh-CN" altLang="en-US" dirty="0"/>
              <a:t> </a:t>
            </a:r>
            <a:r>
              <a:rPr kumimoji="1" lang="en-US" altLang="zh-CN" dirty="0"/>
              <a:t>all</a:t>
            </a:r>
            <a:r>
              <a:rPr kumimoji="1" lang="zh-CN" altLang="en-US" dirty="0"/>
              <a:t> </a:t>
            </a:r>
            <a:r>
              <a:rPr kumimoji="1" lang="en-US" altLang="zh-CN" dirty="0"/>
              <a:t>its</a:t>
            </a:r>
            <a:r>
              <a:rPr kumimoji="1" lang="zh-CN" altLang="en-US" dirty="0"/>
              <a:t> </a:t>
            </a:r>
            <a:r>
              <a:rPr kumimoji="1" lang="en-US" altLang="zh-CN" dirty="0"/>
              <a:t>threads</a:t>
            </a:r>
          </a:p>
          <a:p>
            <a:pPr lvl="1"/>
            <a:r>
              <a:rPr kumimoji="1" lang="en-US" altLang="zh-CN" dirty="0"/>
              <a:t>OS</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a:t>
            </a:r>
            <a:r>
              <a:rPr kumimoji="1" lang="zh-CN" altLang="en-US" dirty="0"/>
              <a:t> </a:t>
            </a:r>
            <a:r>
              <a:rPr kumimoji="1" lang="en-US" altLang="zh-CN" dirty="0"/>
              <a:t>process,</a:t>
            </a:r>
            <a:r>
              <a:rPr kumimoji="1" lang="zh-CN" altLang="en-US" dirty="0"/>
              <a:t> </a:t>
            </a:r>
            <a:r>
              <a:rPr kumimoji="1" lang="en-US" altLang="zh-CN" dirty="0"/>
              <a:t>but</a:t>
            </a:r>
            <a:r>
              <a:rPr kumimoji="1" lang="zh-CN" altLang="en-US" dirty="0"/>
              <a:t> </a:t>
            </a:r>
            <a:r>
              <a:rPr kumimoji="1" lang="en-US" altLang="zh-CN" dirty="0"/>
              <a:t>trusts</a:t>
            </a:r>
            <a:r>
              <a:rPr kumimoji="1" lang="zh-CN" altLang="en-US" dirty="0"/>
              <a:t> </a:t>
            </a:r>
            <a:r>
              <a:rPr kumimoji="1" lang="en-US" altLang="zh-CN" dirty="0"/>
              <a:t>hardware</a:t>
            </a:r>
          </a:p>
          <a:p>
            <a:pPr lvl="1"/>
            <a:r>
              <a:rPr kumimoji="1" lang="en-US" altLang="zh-CN" dirty="0"/>
              <a:t>VMM</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a:t>
            </a:r>
            <a:r>
              <a:rPr kumimoji="1" lang="zh-CN" altLang="en-US" dirty="0"/>
              <a:t> </a:t>
            </a:r>
            <a:r>
              <a:rPr kumimoji="1" lang="en-US" altLang="zh-CN" dirty="0"/>
              <a:t>VM,</a:t>
            </a:r>
            <a:r>
              <a:rPr kumimoji="1" lang="zh-CN" altLang="en-US" dirty="0"/>
              <a:t> </a:t>
            </a:r>
            <a:r>
              <a:rPr kumimoji="1" lang="en-US" altLang="zh-CN" dirty="0"/>
              <a:t>but</a:t>
            </a:r>
            <a:r>
              <a:rPr kumimoji="1" lang="zh-CN" altLang="en-US" dirty="0"/>
              <a:t> </a:t>
            </a:r>
            <a:r>
              <a:rPr kumimoji="1" lang="en-US" altLang="zh-CN" dirty="0"/>
              <a:t>trust</a:t>
            </a:r>
            <a:r>
              <a:rPr kumimoji="1" lang="zh-CN" altLang="en-US" dirty="0"/>
              <a:t> </a:t>
            </a:r>
            <a:r>
              <a:rPr kumimoji="1" lang="en-US" altLang="zh-CN" dirty="0"/>
              <a:t>hardware</a:t>
            </a:r>
          </a:p>
          <a:p>
            <a:pPr lvl="1"/>
            <a:r>
              <a:rPr kumimoji="1" lang="en-US" altLang="zh-CN" dirty="0"/>
              <a:t>Which</a:t>
            </a:r>
            <a:r>
              <a:rPr kumimoji="1" lang="zh-CN" altLang="en-US" dirty="0"/>
              <a:t> </a:t>
            </a:r>
            <a:r>
              <a:rPr kumimoji="1" lang="en-US" altLang="zh-CN" dirty="0"/>
              <a:t>parts</a:t>
            </a:r>
            <a:r>
              <a:rPr kumimoji="1" lang="zh-CN" altLang="en-US" dirty="0"/>
              <a:t> </a:t>
            </a:r>
            <a:r>
              <a:rPr kumimoji="1" lang="en-US" altLang="zh-CN" dirty="0"/>
              <a:t>do</a:t>
            </a:r>
            <a:r>
              <a:rPr kumimoji="1" lang="zh-CN" altLang="en-US" dirty="0"/>
              <a:t> </a:t>
            </a:r>
            <a:r>
              <a:rPr kumimoji="1" lang="en-US" altLang="zh-CN" dirty="0"/>
              <a:t>you</a:t>
            </a:r>
            <a:r>
              <a:rPr kumimoji="1" lang="zh-CN" altLang="en-US" dirty="0"/>
              <a:t> </a:t>
            </a:r>
            <a:r>
              <a:rPr kumimoji="1" lang="en-US" altLang="zh-CN" dirty="0"/>
              <a:t>trust</a:t>
            </a:r>
            <a:r>
              <a:rPr kumimoji="1" lang="zh-CN" altLang="en-US" dirty="0"/>
              <a:t> </a:t>
            </a:r>
            <a:r>
              <a:rPr kumimoji="1" lang="en-US" altLang="zh-CN" dirty="0"/>
              <a:t>in</a:t>
            </a:r>
            <a:r>
              <a:rPr kumimoji="1" lang="zh-CN" altLang="en-US" dirty="0"/>
              <a:t> </a:t>
            </a:r>
            <a:r>
              <a:rPr kumimoji="1" lang="en-US" altLang="zh-CN" dirty="0"/>
              <a:t>your</a:t>
            </a:r>
            <a:r>
              <a:rPr kumimoji="1" lang="zh-CN" altLang="en-US" dirty="0"/>
              <a:t> </a:t>
            </a:r>
            <a:r>
              <a:rPr kumimoji="1" lang="en-US" altLang="zh-CN" dirty="0"/>
              <a:t>laptop?</a:t>
            </a:r>
            <a:r>
              <a:rPr kumimoji="1" lang="zh-CN" altLang="en-US" dirty="0"/>
              <a:t> </a:t>
            </a:r>
            <a:r>
              <a:rPr kumimoji="1" lang="en-US" altLang="zh-CN" dirty="0"/>
              <a:t>Your</a:t>
            </a:r>
            <a:r>
              <a:rPr kumimoji="1" lang="zh-CN" altLang="en-US" dirty="0"/>
              <a:t> </a:t>
            </a:r>
            <a:r>
              <a:rPr kumimoji="1" lang="en-US" altLang="zh-CN" dirty="0"/>
              <a:t>phone?</a:t>
            </a:r>
          </a:p>
          <a:p>
            <a:pPr lvl="1"/>
            <a:endParaRPr kumimoji="1" lang="en-US" altLang="zh-CN" dirty="0"/>
          </a:p>
          <a:p>
            <a:r>
              <a:rPr kumimoji="1" lang="en-US" altLang="zh-CN" dirty="0"/>
              <a:t>TCB</a:t>
            </a:r>
            <a:r>
              <a:rPr kumimoji="1" lang="zh-CN" altLang="en-US" dirty="0"/>
              <a:t> </a:t>
            </a:r>
            <a:r>
              <a:rPr kumimoji="1" lang="en-US" altLang="zh-CN" dirty="0"/>
              <a:t>is</a:t>
            </a:r>
            <a:r>
              <a:rPr kumimoji="1" lang="zh-CN" altLang="en-US" dirty="0"/>
              <a:t> </a:t>
            </a:r>
            <a:r>
              <a:rPr kumimoji="1" lang="en-US" altLang="zh-CN" dirty="0"/>
              <a:t>the only metric of security</a:t>
            </a:r>
          </a:p>
          <a:p>
            <a:pPr lvl="1"/>
            <a:r>
              <a:rPr kumimoji="1" lang="en-US" altLang="zh-CN" dirty="0"/>
              <a:t>Bug</a:t>
            </a:r>
            <a:r>
              <a:rPr kumimoji="1" lang="zh-CN" altLang="en-US" dirty="0"/>
              <a:t> </a:t>
            </a:r>
            <a:r>
              <a:rPr kumimoji="1" lang="en-US" altLang="zh-CN" dirty="0"/>
              <a:t>is</a:t>
            </a:r>
            <a:r>
              <a:rPr kumimoji="1" lang="zh-CN" altLang="en-US" dirty="0"/>
              <a:t> </a:t>
            </a:r>
            <a:r>
              <a:rPr kumimoji="1" lang="en-US" altLang="zh-CN" dirty="0"/>
              <a:t>inevitable</a:t>
            </a:r>
            <a:endParaRPr kumimoji="1" lang="zh-CN" altLang="en-US" dirty="0"/>
          </a:p>
        </p:txBody>
      </p:sp>
    </p:spTree>
    <p:extLst>
      <p:ext uri="{BB962C8B-B14F-4D97-AF65-F5344CB8AC3E}">
        <p14:creationId xmlns:p14="http://schemas.microsoft.com/office/powerpoint/2010/main" val="8970972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824AD6-9290-6548-B920-543519C7A281}"/>
              </a:ext>
            </a:extLst>
          </p:cNvPr>
          <p:cNvSpPr>
            <a:spLocks noGrp="1"/>
          </p:cNvSpPr>
          <p:nvPr>
            <p:ph type="title"/>
          </p:nvPr>
        </p:nvSpPr>
        <p:spPr/>
        <p:txBody>
          <a:bodyPr/>
          <a:lstStyle/>
          <a:p>
            <a:r>
              <a:rPr kumimoji="1" lang="en-US" altLang="zh-CN" dirty="0"/>
              <a:t>TEE</a:t>
            </a:r>
            <a:r>
              <a:rPr kumimoji="1" lang="zh-CN" altLang="en-US" dirty="0"/>
              <a:t> </a:t>
            </a:r>
            <a:r>
              <a:rPr kumimoji="1" lang="en-US" altLang="zh-CN" dirty="0"/>
              <a:t>Classification</a:t>
            </a:r>
            <a:endParaRPr kumimoji="1" lang="zh-CN" altLang="en-US" dirty="0"/>
          </a:p>
        </p:txBody>
      </p:sp>
      <p:sp>
        <p:nvSpPr>
          <p:cNvPr id="3" name="内容占位符 2">
            <a:extLst>
              <a:ext uri="{FF2B5EF4-FFF2-40B4-BE49-F238E27FC236}">
                <a16:creationId xmlns:a16="http://schemas.microsoft.com/office/drawing/2014/main" id="{5C158578-FAB0-CD4E-84D6-689593AEEADC}"/>
              </a:ext>
            </a:extLst>
          </p:cNvPr>
          <p:cNvSpPr>
            <a:spLocks noGrp="1"/>
          </p:cNvSpPr>
          <p:nvPr>
            <p:ph idx="1"/>
          </p:nvPr>
        </p:nvSpPr>
        <p:spPr/>
        <p:txBody>
          <a:bodyPr/>
          <a:lstStyle/>
          <a:p>
            <a:r>
              <a:rPr kumimoji="1" lang="en-US" altLang="zh-CN" dirty="0"/>
              <a:t>By</a:t>
            </a:r>
            <a:r>
              <a:rPr kumimoji="1" lang="zh-CN" altLang="en-US" dirty="0"/>
              <a:t> </a:t>
            </a:r>
            <a:r>
              <a:rPr kumimoji="1" lang="en-US" altLang="zh-CN" dirty="0"/>
              <a:t>hardware</a:t>
            </a:r>
            <a:r>
              <a:rPr kumimoji="1" lang="zh-CN" altLang="en-US" dirty="0"/>
              <a:t> </a:t>
            </a:r>
            <a:r>
              <a:rPr kumimoji="1" lang="en-US" altLang="zh-CN" dirty="0"/>
              <a:t>or</a:t>
            </a:r>
            <a:r>
              <a:rPr kumimoji="1" lang="zh-CN" altLang="en-US" dirty="0"/>
              <a:t> </a:t>
            </a:r>
            <a:r>
              <a:rPr kumimoji="1" lang="en-US" altLang="zh-CN" dirty="0"/>
              <a:t>software?</a:t>
            </a:r>
          </a:p>
          <a:p>
            <a:r>
              <a:rPr kumimoji="1" lang="en-US" altLang="zh-CN" dirty="0"/>
              <a:t>By</a:t>
            </a:r>
            <a:r>
              <a:rPr kumimoji="1" lang="zh-CN" altLang="en-US" dirty="0"/>
              <a:t> </a:t>
            </a:r>
            <a:r>
              <a:rPr kumimoji="1" lang="en-US" altLang="zh-CN" dirty="0"/>
              <a:t>access-control</a:t>
            </a:r>
            <a:r>
              <a:rPr kumimoji="1" lang="zh-CN" altLang="en-US" dirty="0"/>
              <a:t> </a:t>
            </a:r>
            <a:r>
              <a:rPr kumimoji="1" lang="en-US" altLang="zh-CN" dirty="0"/>
              <a:t>or</a:t>
            </a:r>
            <a:r>
              <a:rPr kumimoji="1" lang="zh-CN" altLang="en-US" dirty="0"/>
              <a:t> </a:t>
            </a:r>
            <a:r>
              <a:rPr kumimoji="1" lang="en-US" altLang="zh-CN" dirty="0"/>
              <a:t>encryption?</a:t>
            </a:r>
          </a:p>
          <a:p>
            <a:r>
              <a:rPr kumimoji="1" lang="en-US" altLang="zh-CN" dirty="0"/>
              <a:t>System-level</a:t>
            </a:r>
            <a:r>
              <a:rPr kumimoji="1" lang="zh-CN" altLang="en-US" dirty="0"/>
              <a:t> </a:t>
            </a:r>
            <a:r>
              <a:rPr kumimoji="1" lang="en-US" altLang="zh-CN" dirty="0"/>
              <a:t>or</a:t>
            </a:r>
            <a:r>
              <a:rPr kumimoji="1" lang="zh-CN" altLang="en-US" dirty="0"/>
              <a:t> </a:t>
            </a:r>
            <a:r>
              <a:rPr kumimoji="1" lang="en-US" altLang="zh-CN" dirty="0"/>
              <a:t>user-level?</a:t>
            </a:r>
          </a:p>
        </p:txBody>
      </p:sp>
    </p:spTree>
    <p:extLst>
      <p:ext uri="{BB962C8B-B14F-4D97-AF65-F5344CB8AC3E}">
        <p14:creationId xmlns:p14="http://schemas.microsoft.com/office/powerpoint/2010/main" val="20451406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8FA06F-8ACC-1A48-9444-C8F4117F5325}"/>
              </a:ext>
            </a:extLst>
          </p:cNvPr>
          <p:cNvSpPr>
            <a:spLocks noGrp="1"/>
          </p:cNvSpPr>
          <p:nvPr>
            <p:ph type="title"/>
          </p:nvPr>
        </p:nvSpPr>
        <p:spPr>
          <a:xfrm>
            <a:off x="457200" y="228866"/>
            <a:ext cx="8229600" cy="900442"/>
          </a:xfrm>
        </p:spPr>
        <p:txBody>
          <a:bodyPr>
            <a:normAutofit/>
          </a:bodyPr>
          <a:lstStyle/>
          <a:p>
            <a:r>
              <a:rPr kumimoji="1" lang="en-US" altLang="zh-CN" sz="2800" dirty="0"/>
              <a:t>One</a:t>
            </a:r>
            <a:r>
              <a:rPr kumimoji="1" lang="zh-CN" altLang="en-US" sz="2800" dirty="0"/>
              <a:t> </a:t>
            </a:r>
            <a:r>
              <a:rPr kumimoji="1" lang="en-US" altLang="zh-CN" sz="2800" dirty="0"/>
              <a:t>Type</a:t>
            </a:r>
            <a:r>
              <a:rPr kumimoji="1" lang="zh-CN" altLang="en-US" sz="2800" dirty="0"/>
              <a:t> </a:t>
            </a:r>
            <a:r>
              <a:rPr kumimoji="1" lang="en-US" altLang="zh-CN" sz="2800" dirty="0"/>
              <a:t>of</a:t>
            </a:r>
            <a:r>
              <a:rPr kumimoji="1" lang="zh-CN" altLang="en-US" sz="2800" dirty="0"/>
              <a:t> </a:t>
            </a:r>
            <a:r>
              <a:rPr kumimoji="1" lang="en-US" altLang="zh-CN" sz="2800" dirty="0"/>
              <a:t>TEE/Enclave</a:t>
            </a:r>
            <a:endParaRPr kumimoji="1" lang="zh-CN" altLang="en-US" sz="2800" dirty="0"/>
          </a:p>
        </p:txBody>
      </p:sp>
      <p:sp>
        <p:nvSpPr>
          <p:cNvPr id="4" name="灯片编号占位符 3">
            <a:extLst>
              <a:ext uri="{FF2B5EF4-FFF2-40B4-BE49-F238E27FC236}">
                <a16:creationId xmlns:a16="http://schemas.microsoft.com/office/drawing/2014/main" id="{27DC15E9-BE1F-3B4D-B84F-06B9ADD2E626}"/>
              </a:ext>
            </a:extLst>
          </p:cNvPr>
          <p:cNvSpPr>
            <a:spLocks noGrp="1"/>
          </p:cNvSpPr>
          <p:nvPr>
            <p:ph type="sldNum" sz="quarter" idx="12"/>
          </p:nvPr>
        </p:nvSpPr>
        <p:spPr/>
        <p:txBody>
          <a:bodyPr/>
          <a:lstStyle/>
          <a:p>
            <a:fld id="{ADE361C3-C043-4A6E-BDCE-8DA1E7D90A3B}" type="slidenum">
              <a:rPr lang="zh-CN" altLang="en-US" smtClean="0">
                <a:solidFill>
                  <a:srgbClr val="000000">
                    <a:tint val="75000"/>
                  </a:srgbClr>
                </a:solidFill>
              </a:rPr>
              <a:pPr/>
              <a:t>124</a:t>
            </a:fld>
            <a:endParaRPr lang="zh-CN" altLang="en-US">
              <a:solidFill>
                <a:srgbClr val="000000">
                  <a:tint val="75000"/>
                </a:srgbClr>
              </a:solidFill>
            </a:endParaRPr>
          </a:p>
        </p:txBody>
      </p:sp>
      <p:grpSp>
        <p:nvGrpSpPr>
          <p:cNvPr id="8" name="组合 7">
            <a:extLst>
              <a:ext uri="{FF2B5EF4-FFF2-40B4-BE49-F238E27FC236}">
                <a16:creationId xmlns:a16="http://schemas.microsoft.com/office/drawing/2014/main" id="{AA7E2258-C894-3A44-A97E-5A2C9B8B1280}"/>
              </a:ext>
            </a:extLst>
          </p:cNvPr>
          <p:cNvGrpSpPr/>
          <p:nvPr/>
        </p:nvGrpSpPr>
        <p:grpSpPr>
          <a:xfrm>
            <a:off x="2123609" y="1273324"/>
            <a:ext cx="4896781" cy="3674610"/>
            <a:chOff x="462359" y="1814837"/>
            <a:chExt cx="4605346" cy="3299941"/>
          </a:xfrm>
        </p:grpSpPr>
        <p:sp>
          <p:nvSpPr>
            <p:cNvPr id="87" name="矩形 86">
              <a:extLst>
                <a:ext uri="{FF2B5EF4-FFF2-40B4-BE49-F238E27FC236}">
                  <a16:creationId xmlns:a16="http://schemas.microsoft.com/office/drawing/2014/main" id="{EC8A3F03-5969-0B42-A369-E9FC1D211A4D}"/>
                </a:ext>
              </a:extLst>
            </p:cNvPr>
            <p:cNvSpPr/>
            <p:nvPr/>
          </p:nvSpPr>
          <p:spPr>
            <a:xfrm>
              <a:off x="472895" y="2231827"/>
              <a:ext cx="4475025" cy="1029730"/>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88" name="矩形 87">
              <a:extLst>
                <a:ext uri="{FF2B5EF4-FFF2-40B4-BE49-F238E27FC236}">
                  <a16:creationId xmlns:a16="http://schemas.microsoft.com/office/drawing/2014/main" id="{EB738767-F1B2-9C48-AE8E-B7B23FF23401}"/>
                </a:ext>
              </a:extLst>
            </p:cNvPr>
            <p:cNvSpPr/>
            <p:nvPr/>
          </p:nvSpPr>
          <p:spPr>
            <a:xfrm>
              <a:off x="505009" y="2383267"/>
              <a:ext cx="2194863" cy="776268"/>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89" name="矩形 88">
              <a:extLst>
                <a:ext uri="{FF2B5EF4-FFF2-40B4-BE49-F238E27FC236}">
                  <a16:creationId xmlns:a16="http://schemas.microsoft.com/office/drawing/2014/main" id="{894BF3BE-9270-8147-B3BA-0664E2DA8EED}"/>
                </a:ext>
              </a:extLst>
            </p:cNvPr>
            <p:cNvSpPr/>
            <p:nvPr/>
          </p:nvSpPr>
          <p:spPr>
            <a:xfrm>
              <a:off x="635354" y="2750668"/>
              <a:ext cx="1938401" cy="345261"/>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b="1" dirty="0">
                  <a:latin typeface="Arial" panose="020B0604020202020204" pitchFamily="34" charset="0"/>
                  <a:cs typeface="Arial" panose="020B0604020202020204" pitchFamily="34" charset="0"/>
                </a:rPr>
                <a:t>Non-sensitive code/data</a:t>
              </a:r>
              <a:endParaRPr kumimoji="1" lang="zh-CN" altLang="en-US" sz="1200" b="1" dirty="0">
                <a:latin typeface="Arial" panose="020B0604020202020204" pitchFamily="34" charset="0"/>
                <a:cs typeface="Arial" panose="020B0604020202020204" pitchFamily="34" charset="0"/>
              </a:endParaRPr>
            </a:p>
          </p:txBody>
        </p:sp>
        <p:sp>
          <p:nvSpPr>
            <p:cNvPr id="90" name="文本框 89">
              <a:extLst>
                <a:ext uri="{FF2B5EF4-FFF2-40B4-BE49-F238E27FC236}">
                  <a16:creationId xmlns:a16="http://schemas.microsoft.com/office/drawing/2014/main" id="{7EC623A9-9192-A642-83EF-9CD76FA2A53C}"/>
                </a:ext>
              </a:extLst>
            </p:cNvPr>
            <p:cNvSpPr txBox="1"/>
            <p:nvPr/>
          </p:nvSpPr>
          <p:spPr>
            <a:xfrm>
              <a:off x="472897" y="2391620"/>
              <a:ext cx="983860" cy="276396"/>
            </a:xfrm>
            <a:prstGeom prst="rect">
              <a:avLst/>
            </a:prstGeom>
            <a:noFill/>
          </p:spPr>
          <p:txBody>
            <a:bodyPr wrap="square" rtlCol="0">
              <a:spAutoFit/>
            </a:bodyPr>
            <a:lstStyle/>
            <a:p>
              <a:r>
                <a:rPr kumimoji="1" lang="en-US" altLang="zh-CN" sz="1400" b="1" dirty="0">
                  <a:latin typeface="Arial" panose="020B0604020202020204" pitchFamily="34" charset="0"/>
                  <a:cs typeface="Arial" panose="020B0604020202020204" pitchFamily="34" charset="0"/>
                </a:rPr>
                <a:t>Host App</a:t>
              </a:r>
              <a:endParaRPr kumimoji="1" lang="zh-CN" altLang="en-US" sz="1400" b="1" dirty="0">
                <a:latin typeface="Arial" panose="020B0604020202020204" pitchFamily="34" charset="0"/>
                <a:cs typeface="Arial" panose="020B0604020202020204" pitchFamily="34" charset="0"/>
              </a:endParaRPr>
            </a:p>
          </p:txBody>
        </p:sp>
        <p:sp>
          <p:nvSpPr>
            <p:cNvPr id="91" name="文本框 90">
              <a:extLst>
                <a:ext uri="{FF2B5EF4-FFF2-40B4-BE49-F238E27FC236}">
                  <a16:creationId xmlns:a16="http://schemas.microsoft.com/office/drawing/2014/main" id="{BD5776FC-B2C2-4946-81E9-9A8F8EEB596F}"/>
                </a:ext>
              </a:extLst>
            </p:cNvPr>
            <p:cNvSpPr txBox="1"/>
            <p:nvPr/>
          </p:nvSpPr>
          <p:spPr>
            <a:xfrm>
              <a:off x="4144539" y="2662610"/>
              <a:ext cx="702636" cy="276396"/>
            </a:xfrm>
            <a:prstGeom prst="rect">
              <a:avLst/>
            </a:prstGeom>
            <a:noFill/>
          </p:spPr>
          <p:txBody>
            <a:bodyPr wrap="square" rtlCol="0">
              <a:spAutoFit/>
            </a:bodyPr>
            <a:lstStyle/>
            <a:p>
              <a:pPr algn="ctr"/>
              <a:r>
                <a:rPr kumimoji="1" lang="en-US" altLang="zh-CN" sz="1400" dirty="0">
                  <a:latin typeface="Arial" panose="020B0604020202020204" pitchFamily="34" charset="0"/>
                  <a:cs typeface="Arial" panose="020B0604020202020204" pitchFamily="34" charset="0"/>
                </a:rPr>
                <a:t>User</a:t>
              </a:r>
              <a:endParaRPr kumimoji="1" lang="zh-CN" altLang="en-US" sz="1400" dirty="0">
                <a:latin typeface="Arial" panose="020B0604020202020204" pitchFamily="34" charset="0"/>
                <a:cs typeface="Arial" panose="020B0604020202020204" pitchFamily="34" charset="0"/>
              </a:endParaRPr>
            </a:p>
          </p:txBody>
        </p:sp>
        <p:sp>
          <p:nvSpPr>
            <p:cNvPr id="92" name="矩形 91">
              <a:extLst>
                <a:ext uri="{FF2B5EF4-FFF2-40B4-BE49-F238E27FC236}">
                  <a16:creationId xmlns:a16="http://schemas.microsoft.com/office/drawing/2014/main" id="{FFDB70D5-98DB-7B4D-82E7-79513A68D49B}"/>
                </a:ext>
              </a:extLst>
            </p:cNvPr>
            <p:cNvSpPr/>
            <p:nvPr/>
          </p:nvSpPr>
          <p:spPr>
            <a:xfrm>
              <a:off x="2927324" y="2382792"/>
              <a:ext cx="1299740" cy="776268"/>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93" name="矩形 92">
              <a:extLst>
                <a:ext uri="{FF2B5EF4-FFF2-40B4-BE49-F238E27FC236}">
                  <a16:creationId xmlns:a16="http://schemas.microsoft.com/office/drawing/2014/main" id="{9FAC9915-D76C-B546-AEBB-117A2941287A}"/>
                </a:ext>
              </a:extLst>
            </p:cNvPr>
            <p:cNvSpPr/>
            <p:nvPr/>
          </p:nvSpPr>
          <p:spPr>
            <a:xfrm>
              <a:off x="3069670" y="2751828"/>
              <a:ext cx="1070363" cy="345261"/>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b="1" dirty="0">
                  <a:latin typeface="Arial" panose="020B0604020202020204" pitchFamily="34" charset="0"/>
                  <a:cs typeface="Arial" panose="020B0604020202020204" pitchFamily="34" charset="0"/>
                </a:rPr>
                <a:t>Sensitive code/data</a:t>
              </a:r>
              <a:endParaRPr kumimoji="1" lang="zh-CN" altLang="en-US" sz="1200" b="1" dirty="0">
                <a:latin typeface="Arial" panose="020B0604020202020204" pitchFamily="34" charset="0"/>
                <a:cs typeface="Arial" panose="020B0604020202020204" pitchFamily="34" charset="0"/>
              </a:endParaRPr>
            </a:p>
          </p:txBody>
        </p:sp>
        <p:sp>
          <p:nvSpPr>
            <p:cNvPr id="94" name="文本框 93">
              <a:extLst>
                <a:ext uri="{FF2B5EF4-FFF2-40B4-BE49-F238E27FC236}">
                  <a16:creationId xmlns:a16="http://schemas.microsoft.com/office/drawing/2014/main" id="{42F2818E-AFA1-934C-B1F6-385E0F90BEE4}"/>
                </a:ext>
              </a:extLst>
            </p:cNvPr>
            <p:cNvSpPr txBox="1"/>
            <p:nvPr/>
          </p:nvSpPr>
          <p:spPr>
            <a:xfrm>
              <a:off x="2907748" y="2385179"/>
              <a:ext cx="1299740" cy="276396"/>
            </a:xfrm>
            <a:prstGeom prst="rect">
              <a:avLst/>
            </a:prstGeom>
            <a:noFill/>
          </p:spPr>
          <p:txBody>
            <a:bodyPr wrap="square" rtlCol="0">
              <a:spAutoFit/>
            </a:bodyPr>
            <a:lstStyle/>
            <a:p>
              <a:r>
                <a:rPr kumimoji="1" lang="en-US" altLang="zh-CN" sz="1400" b="1" dirty="0">
                  <a:latin typeface="Arial" panose="020B0604020202020204" pitchFamily="34" charset="0"/>
                  <a:cs typeface="Arial" panose="020B0604020202020204" pitchFamily="34" charset="0"/>
                </a:rPr>
                <a:t>Enclave App</a:t>
              </a:r>
              <a:endParaRPr kumimoji="1" lang="zh-CN" altLang="en-US" sz="1400" b="1" dirty="0">
                <a:latin typeface="Arial" panose="020B0604020202020204" pitchFamily="34" charset="0"/>
                <a:cs typeface="Arial" panose="020B0604020202020204" pitchFamily="34" charset="0"/>
              </a:endParaRPr>
            </a:p>
          </p:txBody>
        </p:sp>
        <p:sp>
          <p:nvSpPr>
            <p:cNvPr id="95" name="矩形 94">
              <a:extLst>
                <a:ext uri="{FF2B5EF4-FFF2-40B4-BE49-F238E27FC236}">
                  <a16:creationId xmlns:a16="http://schemas.microsoft.com/office/drawing/2014/main" id="{85C25889-40F1-8549-96FB-23BD0B9A0C10}"/>
                </a:ext>
              </a:extLst>
            </p:cNvPr>
            <p:cNvSpPr/>
            <p:nvPr/>
          </p:nvSpPr>
          <p:spPr>
            <a:xfrm>
              <a:off x="462359" y="4465332"/>
              <a:ext cx="4475026" cy="649446"/>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96" name="矩形 95">
              <a:extLst>
                <a:ext uri="{FF2B5EF4-FFF2-40B4-BE49-F238E27FC236}">
                  <a16:creationId xmlns:a16="http://schemas.microsoft.com/office/drawing/2014/main" id="{F71C48CF-85E6-684B-9CD9-AFD02C2FD16A}"/>
                </a:ext>
              </a:extLst>
            </p:cNvPr>
            <p:cNvSpPr/>
            <p:nvPr/>
          </p:nvSpPr>
          <p:spPr>
            <a:xfrm>
              <a:off x="533013" y="4657595"/>
              <a:ext cx="3435119" cy="376435"/>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400" b="1" dirty="0">
                  <a:latin typeface="Arial" panose="020B0604020202020204" pitchFamily="34" charset="0"/>
                  <a:cs typeface="Arial" panose="020B0604020202020204" pitchFamily="34" charset="0"/>
                </a:rPr>
                <a:t>TEE/Enclave</a:t>
              </a:r>
              <a:r>
                <a:rPr kumimoji="1" lang="zh-CN" altLang="en-US" sz="1400" b="1" dirty="0">
                  <a:latin typeface="Arial" panose="020B0604020202020204" pitchFamily="34" charset="0"/>
                  <a:cs typeface="Arial" panose="020B0604020202020204" pitchFamily="34" charset="0"/>
                </a:rPr>
                <a:t> </a:t>
              </a:r>
              <a:r>
                <a:rPr kumimoji="1" lang="en-US" altLang="zh-CN" sz="1400" b="1" dirty="0">
                  <a:latin typeface="Arial" panose="020B0604020202020204" pitchFamily="34" charset="0"/>
                  <a:cs typeface="Arial" panose="020B0604020202020204" pitchFamily="34" charset="0"/>
                </a:rPr>
                <a:t>extension</a:t>
              </a:r>
              <a:endParaRPr kumimoji="1" lang="zh-CN" altLang="en-US" sz="1400" b="1" dirty="0">
                <a:latin typeface="Arial" panose="020B0604020202020204" pitchFamily="34" charset="0"/>
                <a:cs typeface="Arial" panose="020B0604020202020204" pitchFamily="34" charset="0"/>
              </a:endParaRPr>
            </a:p>
          </p:txBody>
        </p:sp>
        <p:sp>
          <p:nvSpPr>
            <p:cNvPr id="97" name="矩形 96">
              <a:extLst>
                <a:ext uri="{FF2B5EF4-FFF2-40B4-BE49-F238E27FC236}">
                  <a16:creationId xmlns:a16="http://schemas.microsoft.com/office/drawing/2014/main" id="{29DF049C-1BE6-7F40-BE68-D4000880B9CE}"/>
                </a:ext>
              </a:extLst>
            </p:cNvPr>
            <p:cNvSpPr/>
            <p:nvPr/>
          </p:nvSpPr>
          <p:spPr>
            <a:xfrm>
              <a:off x="472897" y="3859983"/>
              <a:ext cx="4475024" cy="610858"/>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98" name="矩形 97">
              <a:extLst>
                <a:ext uri="{FF2B5EF4-FFF2-40B4-BE49-F238E27FC236}">
                  <a16:creationId xmlns:a16="http://schemas.microsoft.com/office/drawing/2014/main" id="{DC341B01-D4C0-8949-856E-BAFF4521C158}"/>
                </a:ext>
              </a:extLst>
            </p:cNvPr>
            <p:cNvSpPr/>
            <p:nvPr/>
          </p:nvSpPr>
          <p:spPr>
            <a:xfrm>
              <a:off x="532680" y="4052109"/>
              <a:ext cx="2167193" cy="355755"/>
            </a:xfrm>
            <a:prstGeom prst="rect">
              <a:avLst/>
            </a:prstGeom>
            <a:solidFill>
              <a:schemeClr val="bg1"/>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99" name="文本框 98">
              <a:extLst>
                <a:ext uri="{FF2B5EF4-FFF2-40B4-BE49-F238E27FC236}">
                  <a16:creationId xmlns:a16="http://schemas.microsoft.com/office/drawing/2014/main" id="{4947DEE5-42DA-0F41-9FE9-D8E3943B4ED7}"/>
                </a:ext>
              </a:extLst>
            </p:cNvPr>
            <p:cNvSpPr txBox="1"/>
            <p:nvPr/>
          </p:nvSpPr>
          <p:spPr>
            <a:xfrm>
              <a:off x="720562" y="4073340"/>
              <a:ext cx="1626150" cy="276396"/>
            </a:xfrm>
            <a:prstGeom prst="rect">
              <a:avLst/>
            </a:prstGeom>
            <a:noFill/>
          </p:spPr>
          <p:txBody>
            <a:bodyPr wrap="square" rtlCol="0">
              <a:spAutoFit/>
            </a:bodyPr>
            <a:lstStyle/>
            <a:p>
              <a:pPr algn="ctr"/>
              <a:r>
                <a:rPr kumimoji="1" lang="en-US" altLang="zh-CN" sz="1400" b="1" dirty="0">
                  <a:latin typeface="Arial" panose="020B0604020202020204" pitchFamily="34" charset="0"/>
                  <a:cs typeface="Arial" panose="020B0604020202020204" pitchFamily="34" charset="0"/>
                </a:rPr>
                <a:t>Hypervisor</a:t>
              </a:r>
              <a:endParaRPr kumimoji="1" lang="zh-CN" altLang="en-US" sz="1400" b="1" dirty="0">
                <a:latin typeface="Arial" panose="020B0604020202020204" pitchFamily="34" charset="0"/>
                <a:cs typeface="Arial" panose="020B0604020202020204" pitchFamily="34" charset="0"/>
              </a:endParaRPr>
            </a:p>
          </p:txBody>
        </p:sp>
        <p:sp>
          <p:nvSpPr>
            <p:cNvPr id="100" name="文本框 99">
              <a:extLst>
                <a:ext uri="{FF2B5EF4-FFF2-40B4-BE49-F238E27FC236}">
                  <a16:creationId xmlns:a16="http://schemas.microsoft.com/office/drawing/2014/main" id="{F94296CE-FD5B-F543-A9BD-CE2FAADA8325}"/>
                </a:ext>
              </a:extLst>
            </p:cNvPr>
            <p:cNvSpPr txBox="1"/>
            <p:nvPr/>
          </p:nvSpPr>
          <p:spPr>
            <a:xfrm>
              <a:off x="3938089" y="4157555"/>
              <a:ext cx="1080119" cy="276396"/>
            </a:xfrm>
            <a:prstGeom prst="rect">
              <a:avLst/>
            </a:prstGeom>
            <a:noFill/>
          </p:spPr>
          <p:txBody>
            <a:bodyPr wrap="square" rtlCol="0">
              <a:spAutoFit/>
            </a:bodyPr>
            <a:lstStyle/>
            <a:p>
              <a:pPr algn="ctr"/>
              <a:r>
                <a:rPr kumimoji="1" lang="en-US" altLang="zh-CN" sz="1400" dirty="0">
                  <a:latin typeface="Arial" panose="020B0604020202020204" pitchFamily="34" charset="0"/>
                  <a:cs typeface="Arial" panose="020B0604020202020204" pitchFamily="34" charset="0"/>
                </a:rPr>
                <a:t>Hypervisor</a:t>
              </a:r>
              <a:endParaRPr kumimoji="1" lang="zh-CN" altLang="en-US" sz="1400" dirty="0">
                <a:latin typeface="Arial" panose="020B0604020202020204" pitchFamily="34" charset="0"/>
                <a:cs typeface="Arial" panose="020B0604020202020204" pitchFamily="34" charset="0"/>
              </a:endParaRPr>
            </a:p>
          </p:txBody>
        </p:sp>
        <p:sp>
          <p:nvSpPr>
            <p:cNvPr id="101" name="矩形 100">
              <a:extLst>
                <a:ext uri="{FF2B5EF4-FFF2-40B4-BE49-F238E27FC236}">
                  <a16:creationId xmlns:a16="http://schemas.microsoft.com/office/drawing/2014/main" id="{2D94999D-606F-2A48-A3C1-2B0D2FBF2264}"/>
                </a:ext>
              </a:extLst>
            </p:cNvPr>
            <p:cNvSpPr/>
            <p:nvPr/>
          </p:nvSpPr>
          <p:spPr>
            <a:xfrm>
              <a:off x="472897" y="3260396"/>
              <a:ext cx="4475024" cy="649446"/>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102" name="矩形 101">
              <a:extLst>
                <a:ext uri="{FF2B5EF4-FFF2-40B4-BE49-F238E27FC236}">
                  <a16:creationId xmlns:a16="http://schemas.microsoft.com/office/drawing/2014/main" id="{B37A77D0-686B-5543-8ED4-BA48759629F6}"/>
                </a:ext>
              </a:extLst>
            </p:cNvPr>
            <p:cNvSpPr/>
            <p:nvPr/>
          </p:nvSpPr>
          <p:spPr>
            <a:xfrm>
              <a:off x="532680" y="3379865"/>
              <a:ext cx="2167192" cy="354499"/>
            </a:xfrm>
            <a:prstGeom prst="rect">
              <a:avLst/>
            </a:prstGeom>
            <a:solidFill>
              <a:schemeClr val="bg1"/>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103" name="文本框 102">
              <a:extLst>
                <a:ext uri="{FF2B5EF4-FFF2-40B4-BE49-F238E27FC236}">
                  <a16:creationId xmlns:a16="http://schemas.microsoft.com/office/drawing/2014/main" id="{5906E881-4A4E-4144-9A5D-1A852571067D}"/>
                </a:ext>
              </a:extLst>
            </p:cNvPr>
            <p:cNvSpPr txBox="1"/>
            <p:nvPr/>
          </p:nvSpPr>
          <p:spPr>
            <a:xfrm>
              <a:off x="720562" y="3429235"/>
              <a:ext cx="1626150" cy="276396"/>
            </a:xfrm>
            <a:prstGeom prst="rect">
              <a:avLst/>
            </a:prstGeom>
            <a:noFill/>
          </p:spPr>
          <p:txBody>
            <a:bodyPr wrap="square" rtlCol="0">
              <a:spAutoFit/>
            </a:bodyPr>
            <a:lstStyle/>
            <a:p>
              <a:pPr algn="ctr"/>
              <a:r>
                <a:rPr kumimoji="1" lang="en-US" altLang="zh-CN" sz="1400" b="1" dirty="0">
                  <a:latin typeface="Arial" panose="020B0604020202020204" pitchFamily="34" charset="0"/>
                  <a:cs typeface="Arial" panose="020B0604020202020204" pitchFamily="34" charset="0"/>
                </a:rPr>
                <a:t>OS</a:t>
              </a:r>
              <a:endParaRPr kumimoji="1" lang="zh-CN" altLang="en-US" sz="1400" b="1" dirty="0">
                <a:latin typeface="Arial" panose="020B0604020202020204" pitchFamily="34" charset="0"/>
                <a:cs typeface="Arial" panose="020B0604020202020204" pitchFamily="34" charset="0"/>
              </a:endParaRPr>
            </a:p>
          </p:txBody>
        </p:sp>
        <p:sp>
          <p:nvSpPr>
            <p:cNvPr id="104" name="文本框 103">
              <a:extLst>
                <a:ext uri="{FF2B5EF4-FFF2-40B4-BE49-F238E27FC236}">
                  <a16:creationId xmlns:a16="http://schemas.microsoft.com/office/drawing/2014/main" id="{1D162A0A-CC6D-6C42-82EC-63A78A1DC450}"/>
                </a:ext>
              </a:extLst>
            </p:cNvPr>
            <p:cNvSpPr txBox="1"/>
            <p:nvPr/>
          </p:nvSpPr>
          <p:spPr>
            <a:xfrm>
              <a:off x="3924008" y="3403225"/>
              <a:ext cx="1143697" cy="276396"/>
            </a:xfrm>
            <a:prstGeom prst="rect">
              <a:avLst/>
            </a:prstGeom>
            <a:noFill/>
          </p:spPr>
          <p:txBody>
            <a:bodyPr wrap="square" rtlCol="0">
              <a:spAutoFit/>
            </a:bodyPr>
            <a:lstStyle/>
            <a:p>
              <a:pPr algn="ctr"/>
              <a:r>
                <a:rPr kumimoji="1" lang="en-US" altLang="zh-CN" sz="1400" dirty="0">
                  <a:latin typeface="Arial" panose="020B0604020202020204" pitchFamily="34" charset="0"/>
                  <a:cs typeface="Arial" panose="020B0604020202020204" pitchFamily="34" charset="0"/>
                </a:rPr>
                <a:t>Supervisor</a:t>
              </a:r>
              <a:endParaRPr kumimoji="1" lang="zh-CN" altLang="en-US" sz="1400" dirty="0">
                <a:latin typeface="Arial" panose="020B0604020202020204" pitchFamily="34" charset="0"/>
                <a:cs typeface="Arial" panose="020B0604020202020204" pitchFamily="34" charset="0"/>
              </a:endParaRPr>
            </a:p>
          </p:txBody>
        </p:sp>
        <p:cxnSp>
          <p:nvCxnSpPr>
            <p:cNvPr id="105" name="直线箭头连接符 104">
              <a:extLst>
                <a:ext uri="{FF2B5EF4-FFF2-40B4-BE49-F238E27FC236}">
                  <a16:creationId xmlns:a16="http://schemas.microsoft.com/office/drawing/2014/main" id="{3CAF521A-19D9-1C4A-81A6-529220286BA6}"/>
                </a:ext>
              </a:extLst>
            </p:cNvPr>
            <p:cNvCxnSpPr>
              <a:cxnSpLocks/>
              <a:stCxn id="89" idx="2"/>
              <a:endCxn id="102" idx="0"/>
            </p:cNvCxnSpPr>
            <p:nvPr/>
          </p:nvCxnSpPr>
          <p:spPr>
            <a:xfrm>
              <a:off x="1604555" y="3095929"/>
              <a:ext cx="0" cy="283936"/>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6D281DD-04EA-6247-8FE4-51B8F7104810}"/>
                </a:ext>
              </a:extLst>
            </p:cNvPr>
            <p:cNvCxnSpPr>
              <a:cxnSpLocks/>
              <a:endCxn id="98" idx="0"/>
            </p:cNvCxnSpPr>
            <p:nvPr/>
          </p:nvCxnSpPr>
          <p:spPr>
            <a:xfrm>
              <a:off x="1604555" y="3715967"/>
              <a:ext cx="0" cy="336142"/>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595A29A3-19C9-9342-855F-19513829F69E}"/>
                </a:ext>
              </a:extLst>
            </p:cNvPr>
            <p:cNvCxnSpPr>
              <a:cxnSpLocks/>
              <a:stCxn id="98" idx="2"/>
            </p:cNvCxnSpPr>
            <p:nvPr/>
          </p:nvCxnSpPr>
          <p:spPr>
            <a:xfrm>
              <a:off x="1616277" y="4407864"/>
              <a:ext cx="0" cy="2497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3F2DD574-D119-0746-AA43-3F0EAFAD9CAF}"/>
                </a:ext>
              </a:extLst>
            </p:cNvPr>
            <p:cNvCxnSpPr>
              <a:cxnSpLocks/>
              <a:stCxn id="89" idx="3"/>
              <a:endCxn id="93" idx="1"/>
            </p:cNvCxnSpPr>
            <p:nvPr/>
          </p:nvCxnSpPr>
          <p:spPr>
            <a:xfrm>
              <a:off x="2573755" y="2923299"/>
              <a:ext cx="495915" cy="1160"/>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9" name="直线箭头连接符 108">
              <a:extLst>
                <a:ext uri="{FF2B5EF4-FFF2-40B4-BE49-F238E27FC236}">
                  <a16:creationId xmlns:a16="http://schemas.microsoft.com/office/drawing/2014/main" id="{286BA5BC-2414-1348-9002-EA72F8415062}"/>
                </a:ext>
              </a:extLst>
            </p:cNvPr>
            <p:cNvCxnSpPr>
              <a:cxnSpLocks/>
            </p:cNvCxnSpPr>
            <p:nvPr/>
          </p:nvCxnSpPr>
          <p:spPr>
            <a:xfrm>
              <a:off x="3707986" y="3097089"/>
              <a:ext cx="0" cy="1560506"/>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0" name="文本框 109">
              <a:extLst>
                <a:ext uri="{FF2B5EF4-FFF2-40B4-BE49-F238E27FC236}">
                  <a16:creationId xmlns:a16="http://schemas.microsoft.com/office/drawing/2014/main" id="{4844FFAC-60CE-5C47-8A3F-6B63B42451C9}"/>
                </a:ext>
              </a:extLst>
            </p:cNvPr>
            <p:cNvSpPr txBox="1"/>
            <p:nvPr/>
          </p:nvSpPr>
          <p:spPr>
            <a:xfrm>
              <a:off x="3968133" y="4641578"/>
              <a:ext cx="1077263" cy="276396"/>
            </a:xfrm>
            <a:prstGeom prst="rect">
              <a:avLst/>
            </a:prstGeom>
            <a:noFill/>
          </p:spPr>
          <p:txBody>
            <a:bodyPr wrap="square" rtlCol="0">
              <a:spAutoFit/>
            </a:bodyPr>
            <a:lstStyle/>
            <a:p>
              <a:pPr algn="ctr"/>
              <a:r>
                <a:rPr kumimoji="1" lang="en-US" altLang="zh-CN" sz="1400" dirty="0">
                  <a:latin typeface="Arial" panose="020B0604020202020204" pitchFamily="34" charset="0"/>
                  <a:cs typeface="Arial" panose="020B0604020202020204" pitchFamily="34" charset="0"/>
                </a:rPr>
                <a:t>Hardware</a:t>
              </a:r>
              <a:endParaRPr kumimoji="1" lang="zh-CN" altLang="en-US" sz="1400" dirty="0">
                <a:latin typeface="Arial" panose="020B0604020202020204" pitchFamily="34" charset="0"/>
                <a:cs typeface="Arial" panose="020B0604020202020204" pitchFamily="34" charset="0"/>
              </a:endParaRPr>
            </a:p>
          </p:txBody>
        </p:sp>
        <p:sp>
          <p:nvSpPr>
            <p:cNvPr id="111" name="矩形 110">
              <a:extLst>
                <a:ext uri="{FF2B5EF4-FFF2-40B4-BE49-F238E27FC236}">
                  <a16:creationId xmlns:a16="http://schemas.microsoft.com/office/drawing/2014/main" id="{0B014788-BA9A-0F4C-A03D-F4BA5F2701E4}"/>
                </a:ext>
              </a:extLst>
            </p:cNvPr>
            <p:cNvSpPr/>
            <p:nvPr/>
          </p:nvSpPr>
          <p:spPr>
            <a:xfrm>
              <a:off x="3492059" y="1929823"/>
              <a:ext cx="431949" cy="201657"/>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1400" b="1" dirty="0">
                <a:latin typeface="Arial" panose="020B0604020202020204" pitchFamily="34" charset="0"/>
                <a:cs typeface="Arial" panose="020B0604020202020204" pitchFamily="34" charset="0"/>
              </a:endParaRPr>
            </a:p>
          </p:txBody>
        </p:sp>
        <p:sp>
          <p:nvSpPr>
            <p:cNvPr id="112" name="文本框 111">
              <a:extLst>
                <a:ext uri="{FF2B5EF4-FFF2-40B4-BE49-F238E27FC236}">
                  <a16:creationId xmlns:a16="http://schemas.microsoft.com/office/drawing/2014/main" id="{E25F47F5-C528-3749-BA6C-807865BB9C38}"/>
                </a:ext>
              </a:extLst>
            </p:cNvPr>
            <p:cNvSpPr txBox="1"/>
            <p:nvPr/>
          </p:nvSpPr>
          <p:spPr>
            <a:xfrm>
              <a:off x="3935776" y="1886938"/>
              <a:ext cx="658278" cy="248756"/>
            </a:xfrm>
            <a:prstGeom prst="rect">
              <a:avLst/>
            </a:prstGeom>
            <a:noFill/>
          </p:spPr>
          <p:txBody>
            <a:bodyPr wrap="none" rtlCol="0">
              <a:spAutoFit/>
            </a:bodyPr>
            <a:lstStyle/>
            <a:p>
              <a:r>
                <a:rPr kumimoji="1" lang="en-US" altLang="zh-CN" sz="1200" dirty="0">
                  <a:latin typeface="Arial" panose="020B0604020202020204" pitchFamily="34" charset="0"/>
                  <a:cs typeface="Arial" panose="020B0604020202020204" pitchFamily="34" charset="0"/>
                </a:rPr>
                <a:t>Trusted</a:t>
              </a:r>
              <a:endParaRPr kumimoji="1" lang="zh-CN" altLang="en-US" sz="1200" dirty="0">
                <a:latin typeface="Arial" panose="020B0604020202020204" pitchFamily="34" charset="0"/>
                <a:cs typeface="Arial" panose="020B0604020202020204" pitchFamily="34" charset="0"/>
              </a:endParaRPr>
            </a:p>
          </p:txBody>
        </p:sp>
        <p:sp>
          <p:nvSpPr>
            <p:cNvPr id="113" name="矩形 112">
              <a:extLst>
                <a:ext uri="{FF2B5EF4-FFF2-40B4-BE49-F238E27FC236}">
                  <a16:creationId xmlns:a16="http://schemas.microsoft.com/office/drawing/2014/main" id="{BB34BFA3-F0C8-784A-9383-261633211AE1}"/>
                </a:ext>
              </a:extLst>
            </p:cNvPr>
            <p:cNvSpPr/>
            <p:nvPr/>
          </p:nvSpPr>
          <p:spPr>
            <a:xfrm>
              <a:off x="2048707" y="1814837"/>
              <a:ext cx="858125" cy="304035"/>
            </a:xfrm>
            <a:prstGeom prst="rect">
              <a:avLst/>
            </a:prstGeom>
          </p:spPr>
          <p:txBody>
            <a:bodyPr wrap="none">
              <a:spAutoFit/>
            </a:bodyPr>
            <a:lstStyle/>
            <a:p>
              <a:r>
                <a:rPr lang="en-US" altLang="zh-CN" sz="1600" dirty="0">
                  <a:solidFill>
                    <a:schemeClr val="accent1"/>
                  </a:solidFill>
                  <a:latin typeface="Arial" panose="020B0604020202020204" pitchFamily="34" charset="0"/>
                  <a:cs typeface="Arial" panose="020B0604020202020204" pitchFamily="34" charset="0"/>
                </a:rPr>
                <a:t>Enclave</a:t>
              </a:r>
            </a:p>
          </p:txBody>
        </p:sp>
        <p:cxnSp>
          <p:nvCxnSpPr>
            <p:cNvPr id="114" name="直线连接符 113">
              <a:extLst>
                <a:ext uri="{FF2B5EF4-FFF2-40B4-BE49-F238E27FC236}">
                  <a16:creationId xmlns:a16="http://schemas.microsoft.com/office/drawing/2014/main" id="{3A650FDA-9E3B-E04A-9072-1E99950A11D4}"/>
                </a:ext>
              </a:extLst>
            </p:cNvPr>
            <p:cNvCxnSpPr>
              <a:cxnSpLocks/>
            </p:cNvCxnSpPr>
            <p:nvPr/>
          </p:nvCxnSpPr>
          <p:spPr>
            <a:xfrm>
              <a:off x="2821712" y="2059044"/>
              <a:ext cx="221196" cy="32868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29785657"/>
      </p:ext>
    </p:extLst>
  </p:cSld>
  <p:clrMapOvr>
    <a:masterClrMapping/>
  </p:clrMapOvr>
  <mc:AlternateContent xmlns:mc="http://schemas.openxmlformats.org/markup-compatibility/2006" xmlns:p14="http://schemas.microsoft.com/office/powerpoint/2010/main">
    <mc:Choice Requires="p14">
      <p:transition spd="slow" p14:dur="2000" advTm="77629"/>
    </mc:Choice>
    <mc:Fallback xmlns="">
      <p:transition spd="slow" advTm="77629"/>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Software Architectures of SGX</a:t>
            </a:r>
            <a:endParaRPr kumimoji="1" lang="zh-CN" altLang="en-US" dirty="0"/>
          </a:p>
        </p:txBody>
      </p:sp>
      <p:sp>
        <p:nvSpPr>
          <p:cNvPr id="40" name="矩形 39"/>
          <p:cNvSpPr/>
          <p:nvPr/>
        </p:nvSpPr>
        <p:spPr>
          <a:xfrm>
            <a:off x="4860361" y="1771766"/>
            <a:ext cx="1075253" cy="642208"/>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Arial" panose="020B0604020202020204" pitchFamily="34" charset="0"/>
              <a:ea typeface="DengXian" charset="0"/>
              <a:cs typeface="Arial" panose="020B0604020202020204" pitchFamily="34" charset="0"/>
            </a:endParaRPr>
          </a:p>
        </p:txBody>
      </p:sp>
      <p:sp>
        <p:nvSpPr>
          <p:cNvPr id="41" name="矩形 40"/>
          <p:cNvSpPr/>
          <p:nvPr/>
        </p:nvSpPr>
        <p:spPr>
          <a:xfrm>
            <a:off x="944890" y="1760585"/>
            <a:ext cx="1078118" cy="1283952"/>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Arial" panose="020B0604020202020204" pitchFamily="34" charset="0"/>
              <a:ea typeface="DengXian" charset="0"/>
              <a:cs typeface="Arial" panose="020B0604020202020204" pitchFamily="34" charset="0"/>
            </a:endParaRPr>
          </a:p>
        </p:txBody>
      </p:sp>
      <p:sp>
        <p:nvSpPr>
          <p:cNvPr id="42" name="矩形 41"/>
          <p:cNvSpPr/>
          <p:nvPr/>
        </p:nvSpPr>
        <p:spPr>
          <a:xfrm>
            <a:off x="2912414" y="1771765"/>
            <a:ext cx="1078120" cy="928412"/>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Arial" panose="020B0604020202020204" pitchFamily="34" charset="0"/>
              <a:ea typeface="DengXian" charset="0"/>
              <a:cs typeface="Arial" panose="020B0604020202020204" pitchFamily="34" charset="0"/>
            </a:endParaRPr>
          </a:p>
        </p:txBody>
      </p:sp>
      <p:sp>
        <p:nvSpPr>
          <p:cNvPr id="43" name="矩形 42"/>
          <p:cNvSpPr/>
          <p:nvPr/>
        </p:nvSpPr>
        <p:spPr>
          <a:xfrm>
            <a:off x="848545" y="1637963"/>
            <a:ext cx="1266300"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44" name="矩形 43"/>
          <p:cNvSpPr/>
          <p:nvPr/>
        </p:nvSpPr>
        <p:spPr>
          <a:xfrm>
            <a:off x="827584"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Hypervisor</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45" name="文本框 44"/>
          <p:cNvSpPr txBox="1"/>
          <p:nvPr/>
        </p:nvSpPr>
        <p:spPr>
          <a:xfrm>
            <a:off x="931877" y="2449795"/>
            <a:ext cx="1078118" cy="215444"/>
          </a:xfrm>
          <a:prstGeom prst="rect">
            <a:avLst/>
          </a:prstGeom>
          <a:noFill/>
        </p:spPr>
        <p:txBody>
          <a:bodyPr wrap="square" rtlCol="0">
            <a:spAutoFit/>
          </a:bodyPr>
          <a:lstStyle/>
          <a:p>
            <a:pPr algn="ctr"/>
            <a:r>
              <a:rPr kumimoji="1" lang="en-US" altLang="zh-CN" sz="800" b="1" dirty="0" err="1">
                <a:solidFill>
                  <a:prstClr val="black"/>
                </a:solidFill>
                <a:latin typeface="Arial" panose="020B0604020202020204" pitchFamily="34" charset="0"/>
                <a:ea typeface="DengXian" charset="0"/>
                <a:cs typeface="Arial" panose="020B0604020202020204" pitchFamily="34" charset="0"/>
              </a:rPr>
              <a:t>LibOS</a:t>
            </a:r>
            <a:endParaRPr kumimoji="1" lang="en-US" altLang="zh-CN" sz="800" b="1" dirty="0">
              <a:solidFill>
                <a:prstClr val="black"/>
              </a:solidFill>
              <a:latin typeface="Arial" panose="020B0604020202020204" pitchFamily="34" charset="0"/>
              <a:ea typeface="DengXian" charset="0"/>
              <a:cs typeface="Arial" panose="020B0604020202020204" pitchFamily="34" charset="0"/>
            </a:endParaRPr>
          </a:p>
        </p:txBody>
      </p:sp>
      <p:cxnSp>
        <p:nvCxnSpPr>
          <p:cNvPr id="46" name="直线连接符 45"/>
          <p:cNvCxnSpPr/>
          <p:nvPr/>
        </p:nvCxnSpPr>
        <p:spPr>
          <a:xfrm>
            <a:off x="944890" y="2223566"/>
            <a:ext cx="1095990" cy="0"/>
          </a:xfrm>
          <a:prstGeom prst="line">
            <a:avLst/>
          </a:prstGeom>
          <a:noFill/>
          <a:ln w="6350" cap="flat" cmpd="sng" algn="ctr">
            <a:solidFill>
              <a:srgbClr val="C00000"/>
            </a:solidFill>
            <a:prstDash val="dash"/>
            <a:miter lim="800000"/>
          </a:ln>
          <a:effectLst/>
        </p:spPr>
      </p:cxnSp>
      <p:sp>
        <p:nvSpPr>
          <p:cNvPr id="47" name="文本框 46"/>
          <p:cNvSpPr txBox="1"/>
          <p:nvPr/>
        </p:nvSpPr>
        <p:spPr>
          <a:xfrm>
            <a:off x="944889" y="1855052"/>
            <a:ext cx="1064362"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APP</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48" name="文本框 47"/>
          <p:cNvSpPr txBox="1"/>
          <p:nvPr/>
        </p:nvSpPr>
        <p:spPr>
          <a:xfrm>
            <a:off x="848545" y="1201316"/>
            <a:ext cx="1265744" cy="297454"/>
          </a:xfrm>
          <a:prstGeom prst="rect">
            <a:avLst/>
          </a:prstGeom>
          <a:noFill/>
        </p:spPr>
        <p:txBody>
          <a:bodyPr wrap="square" rtlCol="0">
            <a:spAutoFit/>
          </a:bodyPr>
          <a:lstStyle/>
          <a:p>
            <a:pPr algn="ctr"/>
            <a:r>
              <a:rPr kumimoji="1" lang="en-US" altLang="zh-CN" sz="1333" dirty="0" err="1">
                <a:solidFill>
                  <a:prstClr val="black"/>
                </a:solidFill>
                <a:latin typeface="Arial" panose="020B0604020202020204" pitchFamily="34" charset="0"/>
                <a:ea typeface="DengXian" charset="0"/>
                <a:cs typeface="Arial" panose="020B0604020202020204" pitchFamily="34" charset="0"/>
              </a:rPr>
              <a:t>LibOS</a:t>
            </a:r>
            <a:endParaRPr kumimoji="1" lang="zh-CN" altLang="en-US" sz="1333" dirty="0">
              <a:solidFill>
                <a:prstClr val="black"/>
              </a:solidFill>
              <a:latin typeface="Arial" panose="020B0604020202020204" pitchFamily="34" charset="0"/>
              <a:ea typeface="DengXian" charset="0"/>
              <a:cs typeface="Arial" panose="020B0604020202020204" pitchFamily="34" charset="0"/>
            </a:endParaRPr>
          </a:p>
        </p:txBody>
      </p:sp>
      <p:sp>
        <p:nvSpPr>
          <p:cNvPr id="49" name="文本框 48"/>
          <p:cNvSpPr txBox="1"/>
          <p:nvPr/>
        </p:nvSpPr>
        <p:spPr>
          <a:xfrm>
            <a:off x="2808112" y="1202625"/>
            <a:ext cx="1287263"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Arial" panose="020B0604020202020204" pitchFamily="34" charset="0"/>
                <a:ea typeface="DengXian" charset="0"/>
                <a:cs typeface="Arial" panose="020B0604020202020204" pitchFamily="34" charset="0"/>
              </a:rPr>
              <a:t>Container</a:t>
            </a:r>
            <a:endParaRPr lang="zh-CN" altLang="en-US" sz="1333" kern="0" dirty="0">
              <a:solidFill>
                <a:prstClr val="black"/>
              </a:solidFill>
              <a:latin typeface="Arial" panose="020B0604020202020204" pitchFamily="34" charset="0"/>
              <a:ea typeface="DengXian" charset="0"/>
              <a:cs typeface="Arial" panose="020B0604020202020204" pitchFamily="34" charset="0"/>
            </a:endParaRPr>
          </a:p>
        </p:txBody>
      </p:sp>
      <p:sp>
        <p:nvSpPr>
          <p:cNvPr id="50" name="文本框 49"/>
          <p:cNvSpPr txBox="1"/>
          <p:nvPr/>
        </p:nvSpPr>
        <p:spPr>
          <a:xfrm>
            <a:off x="827584" y="3086932"/>
            <a:ext cx="1265744"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Virtual Machine</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51" name="矩形 50"/>
          <p:cNvSpPr/>
          <p:nvPr/>
        </p:nvSpPr>
        <p:spPr>
          <a:xfrm>
            <a:off x="2816069"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52" name="文本框 51"/>
          <p:cNvSpPr txBox="1"/>
          <p:nvPr/>
        </p:nvSpPr>
        <p:spPr>
          <a:xfrm>
            <a:off x="2912413" y="2362943"/>
            <a:ext cx="1095991" cy="215444"/>
          </a:xfrm>
          <a:prstGeom prst="rect">
            <a:avLst/>
          </a:prstGeom>
          <a:noFill/>
        </p:spPr>
        <p:txBody>
          <a:bodyPr wrap="square" rtlCol="0">
            <a:spAutoFit/>
          </a:bodyPr>
          <a:lstStyle/>
          <a:p>
            <a:pPr algn="ctr"/>
            <a:r>
              <a:rPr kumimoji="1" lang="en-US" altLang="zh-CN" sz="800" b="1" dirty="0" err="1">
                <a:solidFill>
                  <a:prstClr val="black"/>
                </a:solidFill>
                <a:latin typeface="Arial" panose="020B0604020202020204" pitchFamily="34" charset="0"/>
                <a:ea typeface="DengXian" charset="0"/>
                <a:cs typeface="Arial" panose="020B0604020202020204" pitchFamily="34" charset="0"/>
              </a:rPr>
              <a:t>LibC</a:t>
            </a:r>
            <a:endParaRPr kumimoji="1" lang="en-US" altLang="zh-CN" sz="800" b="1" dirty="0">
              <a:solidFill>
                <a:prstClr val="black"/>
              </a:solidFill>
              <a:latin typeface="Arial" panose="020B0604020202020204" pitchFamily="34" charset="0"/>
              <a:ea typeface="DengXian" charset="0"/>
              <a:cs typeface="Arial" panose="020B0604020202020204" pitchFamily="34" charset="0"/>
            </a:endParaRPr>
          </a:p>
        </p:txBody>
      </p:sp>
      <p:cxnSp>
        <p:nvCxnSpPr>
          <p:cNvPr id="53" name="直线连接符 52"/>
          <p:cNvCxnSpPr/>
          <p:nvPr/>
        </p:nvCxnSpPr>
        <p:spPr>
          <a:xfrm>
            <a:off x="2912414" y="2234746"/>
            <a:ext cx="1078120" cy="1226"/>
          </a:xfrm>
          <a:prstGeom prst="line">
            <a:avLst/>
          </a:prstGeom>
          <a:noFill/>
          <a:ln w="6350" cap="flat" cmpd="sng" algn="ctr">
            <a:solidFill>
              <a:srgbClr val="7030A0"/>
            </a:solidFill>
            <a:prstDash val="dash"/>
            <a:miter lim="800000"/>
          </a:ln>
          <a:effectLst/>
        </p:spPr>
      </p:cxnSp>
      <p:sp>
        <p:nvSpPr>
          <p:cNvPr id="54" name="文本框 53"/>
          <p:cNvSpPr txBox="1"/>
          <p:nvPr/>
        </p:nvSpPr>
        <p:spPr>
          <a:xfrm>
            <a:off x="2912413" y="1866232"/>
            <a:ext cx="1064362"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APP</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55" name="文本框 54"/>
          <p:cNvSpPr txBox="1"/>
          <p:nvPr/>
        </p:nvSpPr>
        <p:spPr>
          <a:xfrm>
            <a:off x="4857492" y="2205163"/>
            <a:ext cx="1078121" cy="215444"/>
          </a:xfrm>
          <a:prstGeom prst="rect">
            <a:avLst/>
          </a:prstGeom>
          <a:noFill/>
        </p:spPr>
        <p:txBody>
          <a:bodyPr wrap="square" rtlCol="0">
            <a:spAutoFit/>
          </a:bodyPr>
          <a:lstStyle/>
          <a:p>
            <a:pPr algn="ctr"/>
            <a:r>
              <a:rPr kumimoji="1" lang="en-US" altLang="zh-CN" sz="800" b="1" dirty="0" err="1">
                <a:solidFill>
                  <a:prstClr val="black"/>
                </a:solidFill>
                <a:latin typeface="Arial" panose="020B0604020202020204" pitchFamily="34" charset="0"/>
                <a:ea typeface="DengXian" charset="0"/>
                <a:cs typeface="Arial" panose="020B0604020202020204" pitchFamily="34" charset="0"/>
              </a:rPr>
              <a:t>LibC</a:t>
            </a:r>
            <a:r>
              <a:rPr kumimoji="1" lang="en-US" altLang="zh-CN" sz="800" b="1" dirty="0">
                <a:solidFill>
                  <a:prstClr val="black"/>
                </a:solidFill>
                <a:latin typeface="Arial" panose="020B0604020202020204" pitchFamily="34" charset="0"/>
                <a:ea typeface="DengXian" charset="0"/>
                <a:cs typeface="Arial" panose="020B0604020202020204" pitchFamily="34" charset="0"/>
              </a:rPr>
              <a:t> interface</a:t>
            </a:r>
          </a:p>
        </p:txBody>
      </p:sp>
      <p:cxnSp>
        <p:nvCxnSpPr>
          <p:cNvPr id="56" name="直线连接符 55"/>
          <p:cNvCxnSpPr/>
          <p:nvPr/>
        </p:nvCxnSpPr>
        <p:spPr>
          <a:xfrm>
            <a:off x="4860361" y="2204397"/>
            <a:ext cx="1075252" cy="0"/>
          </a:xfrm>
          <a:prstGeom prst="line">
            <a:avLst/>
          </a:prstGeom>
          <a:noFill/>
          <a:ln w="6350" cap="flat" cmpd="sng" algn="ctr">
            <a:solidFill>
              <a:srgbClr val="7030A0"/>
            </a:solidFill>
            <a:prstDash val="dash"/>
            <a:miter lim="800000"/>
          </a:ln>
          <a:effectLst/>
        </p:spPr>
      </p:cxnSp>
      <p:sp>
        <p:nvSpPr>
          <p:cNvPr id="57" name="文本框 56"/>
          <p:cNvSpPr txBox="1"/>
          <p:nvPr/>
        </p:nvSpPr>
        <p:spPr>
          <a:xfrm>
            <a:off x="4855297" y="1835884"/>
            <a:ext cx="1069426"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APP</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58" name="文本框 57"/>
          <p:cNvSpPr txBox="1"/>
          <p:nvPr/>
        </p:nvSpPr>
        <p:spPr>
          <a:xfrm>
            <a:off x="4753192" y="1202625"/>
            <a:ext cx="1287262"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Arial" panose="020B0604020202020204" pitchFamily="34" charset="0"/>
                <a:ea typeface="DengXian" charset="0"/>
                <a:cs typeface="Arial" panose="020B0604020202020204" pitchFamily="34" charset="0"/>
              </a:rPr>
              <a:t>Application</a:t>
            </a:r>
            <a:endParaRPr lang="zh-CN" altLang="en-US" sz="1333" kern="0" dirty="0">
              <a:solidFill>
                <a:prstClr val="black"/>
              </a:solidFill>
              <a:latin typeface="Arial" panose="020B0604020202020204" pitchFamily="34" charset="0"/>
              <a:ea typeface="DengXian" charset="0"/>
              <a:cs typeface="Arial" panose="020B0604020202020204" pitchFamily="34" charset="0"/>
            </a:endParaRPr>
          </a:p>
        </p:txBody>
      </p:sp>
      <p:sp>
        <p:nvSpPr>
          <p:cNvPr id="59" name="文本框 58"/>
          <p:cNvSpPr txBox="1"/>
          <p:nvPr/>
        </p:nvSpPr>
        <p:spPr>
          <a:xfrm>
            <a:off x="2795108"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Virtual Machine</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60" name="矩形 59"/>
          <p:cNvSpPr/>
          <p:nvPr/>
        </p:nvSpPr>
        <p:spPr>
          <a:xfrm>
            <a:off x="2912413"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OS</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1" name="矩形 60"/>
          <p:cNvSpPr/>
          <p:nvPr/>
        </p:nvSpPr>
        <p:spPr>
          <a:xfrm>
            <a:off x="4855296" y="2471137"/>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err="1">
                <a:solidFill>
                  <a:prstClr val="white"/>
                </a:solidFill>
                <a:latin typeface="Arial" panose="020B0604020202020204" pitchFamily="34" charset="0"/>
                <a:ea typeface="DengXian" charset="0"/>
                <a:cs typeface="Arial" panose="020B0604020202020204" pitchFamily="34" charset="0"/>
              </a:rPr>
              <a:t>Libc</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2" name="矩形 61"/>
          <p:cNvSpPr/>
          <p:nvPr/>
        </p:nvSpPr>
        <p:spPr>
          <a:xfrm>
            <a:off x="2808113"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Hypervisor</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3" name="矩形 62"/>
          <p:cNvSpPr/>
          <p:nvPr/>
        </p:nvSpPr>
        <p:spPr>
          <a:xfrm>
            <a:off x="4761148"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4" name="文本框 63"/>
          <p:cNvSpPr txBox="1"/>
          <p:nvPr/>
        </p:nvSpPr>
        <p:spPr>
          <a:xfrm>
            <a:off x="4740187"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Virtual Machine</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65" name="矩形 64"/>
          <p:cNvSpPr/>
          <p:nvPr/>
        </p:nvSpPr>
        <p:spPr>
          <a:xfrm>
            <a:off x="4857492"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OS</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6" name="矩形 65"/>
          <p:cNvSpPr/>
          <p:nvPr/>
        </p:nvSpPr>
        <p:spPr>
          <a:xfrm>
            <a:off x="4753192"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Hypervisor</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7" name="文本框 66"/>
          <p:cNvSpPr txBox="1"/>
          <p:nvPr/>
        </p:nvSpPr>
        <p:spPr>
          <a:xfrm>
            <a:off x="6741122" y="1202625"/>
            <a:ext cx="1287262"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Arial" panose="020B0604020202020204" pitchFamily="34" charset="0"/>
                <a:ea typeface="DengXian" charset="0"/>
                <a:cs typeface="Arial" panose="020B0604020202020204" pitchFamily="34" charset="0"/>
              </a:rPr>
              <a:t>Code Snippet</a:t>
            </a:r>
            <a:endParaRPr lang="zh-CN" altLang="en-US" sz="1333" kern="0" dirty="0">
              <a:solidFill>
                <a:prstClr val="black"/>
              </a:solidFill>
              <a:latin typeface="Arial" panose="020B0604020202020204" pitchFamily="34" charset="0"/>
              <a:ea typeface="DengXian" charset="0"/>
              <a:cs typeface="Arial" panose="020B0604020202020204" pitchFamily="34" charset="0"/>
            </a:endParaRPr>
          </a:p>
        </p:txBody>
      </p:sp>
      <p:sp>
        <p:nvSpPr>
          <p:cNvPr id="68" name="矩形 67"/>
          <p:cNvSpPr/>
          <p:nvPr/>
        </p:nvSpPr>
        <p:spPr>
          <a:xfrm>
            <a:off x="6843226" y="2471137"/>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err="1">
                <a:solidFill>
                  <a:prstClr val="white"/>
                </a:solidFill>
                <a:latin typeface="Arial" panose="020B0604020202020204" pitchFamily="34" charset="0"/>
                <a:ea typeface="DengXian" charset="0"/>
                <a:cs typeface="Arial" panose="020B0604020202020204" pitchFamily="34" charset="0"/>
              </a:rPr>
              <a:t>Libc</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9" name="矩形 68"/>
          <p:cNvSpPr/>
          <p:nvPr/>
        </p:nvSpPr>
        <p:spPr>
          <a:xfrm>
            <a:off x="6749078"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70" name="文本框 69"/>
          <p:cNvSpPr txBox="1"/>
          <p:nvPr/>
        </p:nvSpPr>
        <p:spPr>
          <a:xfrm>
            <a:off x="6728117"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Virtual Machine</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71" name="矩形 70"/>
          <p:cNvSpPr/>
          <p:nvPr/>
        </p:nvSpPr>
        <p:spPr>
          <a:xfrm>
            <a:off x="6845422"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OS</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72" name="矩形 71"/>
          <p:cNvSpPr/>
          <p:nvPr/>
        </p:nvSpPr>
        <p:spPr>
          <a:xfrm>
            <a:off x="6741122"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Hypervisor</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73" name="矩形 72"/>
          <p:cNvSpPr/>
          <p:nvPr/>
        </p:nvSpPr>
        <p:spPr>
          <a:xfrm>
            <a:off x="6843226" y="2149984"/>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APP untrusted part</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74" name="文本框 73"/>
          <p:cNvSpPr txBox="1"/>
          <p:nvPr/>
        </p:nvSpPr>
        <p:spPr>
          <a:xfrm>
            <a:off x="6839975" y="1760585"/>
            <a:ext cx="1083568" cy="334436"/>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defPPr>
              <a:defRPr lang="zh-CN"/>
            </a:defPPr>
            <a:lvl1pPr algn="ctr">
              <a:defRPr kumimoji="1" sz="1200">
                <a:solidFill>
                  <a:schemeClr val="lt1"/>
                </a:solidFill>
                <a:latin typeface="微软雅黑 Light" panose="020B0502040204020203" pitchFamily="34" charset="-122"/>
                <a:ea typeface="微软雅黑 Light" panose="020B0502040204020203"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761970">
              <a:defRPr/>
            </a:pPr>
            <a:r>
              <a:rPr lang="en-US" altLang="zh-CN" sz="800" b="1" kern="0" dirty="0">
                <a:solidFill>
                  <a:prstClr val="black"/>
                </a:solidFill>
                <a:latin typeface="Arial" panose="020B0604020202020204" pitchFamily="34" charset="0"/>
                <a:ea typeface="DengXian" charset="0"/>
                <a:cs typeface="Arial" panose="020B0604020202020204" pitchFamily="34" charset="0"/>
              </a:rPr>
              <a:t>APP trusted part</a:t>
            </a:r>
            <a:endParaRPr lang="zh-CN" altLang="en-US" sz="800" b="1" kern="0" dirty="0">
              <a:solidFill>
                <a:prstClr val="black"/>
              </a:solidFill>
              <a:latin typeface="Arial" panose="020B0604020202020204" pitchFamily="34" charset="0"/>
              <a:ea typeface="DengXian" charset="0"/>
              <a:cs typeface="Arial" panose="020B0604020202020204" pitchFamily="34" charset="0"/>
            </a:endParaRPr>
          </a:p>
        </p:txBody>
      </p:sp>
      <p:graphicFrame>
        <p:nvGraphicFramePr>
          <p:cNvPr id="77" name="表格 76"/>
          <p:cNvGraphicFramePr>
            <a:graphicFrameLocks noGrp="1"/>
          </p:cNvGraphicFramePr>
          <p:nvPr/>
        </p:nvGraphicFramePr>
        <p:xfrm>
          <a:off x="827582" y="4146908"/>
          <a:ext cx="7200245" cy="1302880"/>
        </p:xfrm>
        <a:graphic>
          <a:graphicData uri="http://schemas.openxmlformats.org/drawingml/2006/table">
            <a:tbl>
              <a:tblPr firstRow="1" bandRow="1"/>
              <a:tblGrid>
                <a:gridCol w="1414327">
                  <a:extLst>
                    <a:ext uri="{9D8B030D-6E8A-4147-A177-3AD203B41FA5}">
                      <a16:colId xmlns:a16="http://schemas.microsoft.com/office/drawing/2014/main" val="20000"/>
                    </a:ext>
                  </a:extLst>
                </a:gridCol>
                <a:gridCol w="1008047">
                  <a:extLst>
                    <a:ext uri="{9D8B030D-6E8A-4147-A177-3AD203B41FA5}">
                      <a16:colId xmlns:a16="http://schemas.microsoft.com/office/drawing/2014/main" val="20001"/>
                    </a:ext>
                  </a:extLst>
                </a:gridCol>
                <a:gridCol w="1211187">
                  <a:extLst>
                    <a:ext uri="{9D8B030D-6E8A-4147-A177-3AD203B41FA5}">
                      <a16:colId xmlns:a16="http://schemas.microsoft.com/office/drawing/2014/main" val="20002"/>
                    </a:ext>
                  </a:extLst>
                </a:gridCol>
                <a:gridCol w="1211187">
                  <a:extLst>
                    <a:ext uri="{9D8B030D-6E8A-4147-A177-3AD203B41FA5}">
                      <a16:colId xmlns:a16="http://schemas.microsoft.com/office/drawing/2014/main" val="20003"/>
                    </a:ext>
                  </a:extLst>
                </a:gridCol>
                <a:gridCol w="1211187">
                  <a:extLst>
                    <a:ext uri="{9D8B030D-6E8A-4147-A177-3AD203B41FA5}">
                      <a16:colId xmlns:a16="http://schemas.microsoft.com/office/drawing/2014/main" val="20004"/>
                    </a:ext>
                  </a:extLst>
                </a:gridCol>
                <a:gridCol w="1144310">
                  <a:extLst>
                    <a:ext uri="{9D8B030D-6E8A-4147-A177-3AD203B41FA5}">
                      <a16:colId xmlns:a16="http://schemas.microsoft.com/office/drawing/2014/main" val="20005"/>
                    </a:ext>
                  </a:extLst>
                </a:gridCol>
              </a:tblGrid>
              <a:tr h="260576">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endParaRPr lang="zh-CN" altLang="en-US" sz="1100" b="1"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Compatibility</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TCB Size</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err="1">
                          <a:latin typeface="等线" panose="02010600030101010101" pitchFamily="2" charset="-122"/>
                          <a:ea typeface="等线" panose="02010600030101010101" pitchFamily="2" charset="-122"/>
                          <a:cs typeface="Microsoft YaHei" charset="0"/>
                        </a:rPr>
                        <a:t>Ocall</a:t>
                      </a:r>
                      <a:r>
                        <a:rPr lang="en-US" altLang="zh-CN" sz="1100" b="0" i="0" dirty="0">
                          <a:latin typeface="等线" panose="02010600030101010101" pitchFamily="2" charset="-122"/>
                          <a:ea typeface="等线" panose="02010600030101010101" pitchFamily="2" charset="-122"/>
                          <a:cs typeface="Microsoft YaHei" charset="0"/>
                        </a:rPr>
                        <a:t> </a:t>
                      </a:r>
                      <a:r>
                        <a:rPr lang="en-US" altLang="zh-CN" sz="1100" b="0" i="0" dirty="0" err="1">
                          <a:latin typeface="等线" panose="02010600030101010101" pitchFamily="2" charset="-122"/>
                          <a:ea typeface="等线" panose="02010600030101010101" pitchFamily="2" charset="-122"/>
                          <a:cs typeface="Microsoft YaHei" charset="0"/>
                        </a:rPr>
                        <a:t>Num</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Attack Surface</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Protect OS</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err="1">
                          <a:latin typeface="等线" panose="02010600030101010101" pitchFamily="2" charset="-122"/>
                          <a:ea typeface="等线" panose="02010600030101010101" pitchFamily="2" charset="-122"/>
                          <a:cs typeface="Microsoft YaHei" charset="0"/>
                        </a:rPr>
                        <a:t>LibOS</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chemeClr val="accent6"/>
                          </a:solidFill>
                          <a:latin typeface="等线" panose="02010600030101010101" pitchFamily="2" charset="-122"/>
                          <a:ea typeface="等线" panose="02010600030101010101" pitchFamily="2" charset="-122"/>
                          <a:cs typeface="Microsoft YaHei" charset="0"/>
                        </a:rPr>
                        <a:t>Part</a:t>
                      </a:r>
                      <a:endParaRPr lang="zh-CN" altLang="en-US" sz="1100" b="0" i="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Large</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Few</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Container</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algn="ctr" defTabSz="914400" rtl="0" eaLnBrk="1" latinLnBrk="0" hangingPunct="1"/>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algn="ctr" defTabSz="914400" rtl="0" eaLnBrk="1" latinLnBrk="0" hangingPunct="1"/>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Application</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Many</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Large</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Code Snippet</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Few</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1711806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SGX's Vulnerabilities</a:t>
            </a:r>
            <a:endParaRPr lang="zh-CN" altLang="en-US" dirty="0"/>
          </a:p>
        </p:txBody>
      </p:sp>
      <p:sp>
        <p:nvSpPr>
          <p:cNvPr id="3" name="内容占位符 2"/>
          <p:cNvSpPr>
            <a:spLocks noGrp="1"/>
          </p:cNvSpPr>
          <p:nvPr>
            <p:ph idx="1"/>
          </p:nvPr>
        </p:nvSpPr>
        <p:spPr>
          <a:xfrm>
            <a:off x="457200" y="1333501"/>
            <a:ext cx="4186808" cy="3771636"/>
          </a:xfrm>
        </p:spPr>
        <p:txBody>
          <a:bodyPr>
            <a:normAutofit fontScale="92500" lnSpcReduction="10000"/>
          </a:bodyPr>
          <a:lstStyle/>
          <a:p>
            <a:r>
              <a:rPr lang="en-US" altLang="zh-CN" sz="2800" dirty="0"/>
              <a:t>Side channel attack</a:t>
            </a:r>
          </a:p>
          <a:p>
            <a:pPr lvl="1"/>
            <a:r>
              <a:rPr lang="en-US" altLang="zh-CN" sz="2400" dirty="0"/>
              <a:t>Malicious OS still controls page fault handler</a:t>
            </a:r>
          </a:p>
          <a:p>
            <a:pPr lvl="1"/>
            <a:r>
              <a:rPr lang="en-US" altLang="zh-CN" sz="2400" dirty="0"/>
              <a:t>If know the photo processing algorithm, can get the image by monitoring page fault</a:t>
            </a:r>
          </a:p>
          <a:p>
            <a:pPr lvl="1"/>
            <a:r>
              <a:rPr lang="en-US" altLang="zh-CN" sz="2400" dirty="0"/>
              <a:t>Not 100% accurate, but still good enough</a:t>
            </a:r>
            <a:endParaRPr lang="zh-CN" altLang="en-US" sz="2400" dirty="0"/>
          </a:p>
        </p:txBody>
      </p:sp>
      <p:pic>
        <p:nvPicPr>
          <p:cNvPr id="4" name="图片 3"/>
          <p:cNvPicPr>
            <a:picLocks noChangeAspect="1"/>
          </p:cNvPicPr>
          <p:nvPr/>
        </p:nvPicPr>
        <p:blipFill>
          <a:blip r:embed="rId2"/>
          <a:stretch>
            <a:fillRect/>
          </a:stretch>
        </p:blipFill>
        <p:spPr>
          <a:xfrm>
            <a:off x="4716016" y="1417341"/>
            <a:ext cx="4298826" cy="3183308"/>
          </a:xfrm>
          <a:prstGeom prst="rect">
            <a:avLst/>
          </a:prstGeom>
        </p:spPr>
      </p:pic>
    </p:spTree>
    <p:extLst>
      <p:ext uri="{BB962C8B-B14F-4D97-AF65-F5344CB8AC3E}">
        <p14:creationId xmlns:p14="http://schemas.microsoft.com/office/powerpoint/2010/main" val="31349876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DEABDA-1A27-034D-A7B7-3BF97F539BA6}"/>
              </a:ext>
            </a:extLst>
          </p:cNvPr>
          <p:cNvSpPr>
            <a:spLocks noGrp="1"/>
          </p:cNvSpPr>
          <p:nvPr>
            <p:ph type="title"/>
          </p:nvPr>
        </p:nvSpPr>
        <p:spPr/>
        <p:txBody>
          <a:bodyPr/>
          <a:lstStyle/>
          <a:p>
            <a:r>
              <a:rPr kumimoji="1" lang="en-US" altLang="zh-CN" dirty="0"/>
              <a:t>Summary</a:t>
            </a:r>
            <a:endParaRPr kumimoji="1" lang="zh-CN" altLang="en-US" dirty="0"/>
          </a:p>
        </p:txBody>
      </p:sp>
      <p:sp>
        <p:nvSpPr>
          <p:cNvPr id="3" name="内容占位符 2">
            <a:extLst>
              <a:ext uri="{FF2B5EF4-FFF2-40B4-BE49-F238E27FC236}">
                <a16:creationId xmlns:a16="http://schemas.microsoft.com/office/drawing/2014/main" id="{705FA786-CE77-EC48-B537-E7F822AD5B1B}"/>
              </a:ext>
            </a:extLst>
          </p:cNvPr>
          <p:cNvSpPr>
            <a:spLocks noGrp="1"/>
          </p:cNvSpPr>
          <p:nvPr>
            <p:ph idx="1"/>
          </p:nvPr>
        </p:nvSpPr>
        <p:spPr/>
        <p:txBody>
          <a:bodyPr>
            <a:normAutofit fontScale="92500" lnSpcReduction="10000"/>
          </a:bodyPr>
          <a:lstStyle/>
          <a:p>
            <a:r>
              <a:rPr kumimoji="1" lang="en-US" altLang="zh-CN" b="1" dirty="0"/>
              <a:t>Complexity</a:t>
            </a:r>
            <a:r>
              <a:rPr kumimoji="1" lang="zh-CN" altLang="en-US" b="1" dirty="0"/>
              <a:t> </a:t>
            </a:r>
            <a:r>
              <a:rPr kumimoji="1" lang="en-US" altLang="zh-CN" b="1" dirty="0"/>
              <a:t>is</a:t>
            </a:r>
            <a:r>
              <a:rPr kumimoji="1" lang="zh-CN" altLang="en-US" b="1" dirty="0"/>
              <a:t> </a:t>
            </a:r>
            <a:r>
              <a:rPr kumimoji="1" lang="en-US" altLang="zh-CN" b="1" dirty="0"/>
              <a:t>inevitable</a:t>
            </a:r>
          </a:p>
          <a:p>
            <a:pPr lvl="1"/>
            <a:r>
              <a:rPr kumimoji="1" lang="en-US" altLang="zh-CN" dirty="0"/>
              <a:t>From</a:t>
            </a:r>
            <a:r>
              <a:rPr kumimoji="1" lang="zh-CN" altLang="en-US" dirty="0"/>
              <a:t> </a:t>
            </a:r>
            <a:r>
              <a:rPr kumimoji="1" lang="en-US" altLang="zh-CN" dirty="0"/>
              <a:t>one</a:t>
            </a:r>
            <a:r>
              <a:rPr kumimoji="1" lang="zh-CN" altLang="en-US" dirty="0"/>
              <a:t> </a:t>
            </a:r>
            <a:r>
              <a:rPr kumimoji="1" lang="en-US" altLang="zh-CN" dirty="0"/>
              <a:t>node</a:t>
            </a:r>
            <a:r>
              <a:rPr kumimoji="1" lang="zh-CN" altLang="en-US" dirty="0"/>
              <a:t> </a:t>
            </a:r>
            <a:r>
              <a:rPr kumimoji="1" lang="en-US" altLang="zh-CN" dirty="0"/>
              <a:t>to</a:t>
            </a:r>
            <a:r>
              <a:rPr kumimoji="1" lang="zh-CN" altLang="en-US" dirty="0"/>
              <a:t> </a:t>
            </a:r>
            <a:r>
              <a:rPr kumimoji="1" lang="en-US" altLang="zh-CN" dirty="0"/>
              <a:t>multiple</a:t>
            </a:r>
            <a:r>
              <a:rPr kumimoji="1" lang="zh-CN" altLang="en-US" dirty="0"/>
              <a:t> </a:t>
            </a:r>
            <a:r>
              <a:rPr kumimoji="1" lang="en-US" altLang="zh-CN" dirty="0"/>
              <a:t>nodes</a:t>
            </a:r>
          </a:p>
          <a:p>
            <a:pPr lvl="1"/>
            <a:r>
              <a:rPr kumimoji="1" lang="en-US" altLang="zh-CN" dirty="0"/>
              <a:t>From</a:t>
            </a:r>
            <a:r>
              <a:rPr kumimoji="1" lang="zh-CN" altLang="en-US" dirty="0"/>
              <a:t> </a:t>
            </a:r>
            <a:r>
              <a:rPr kumimoji="1" lang="en-US" altLang="zh-CN" dirty="0"/>
              <a:t>hundreds</a:t>
            </a:r>
            <a:r>
              <a:rPr kumimoji="1" lang="zh-CN" altLang="en-US" dirty="0"/>
              <a:t> </a:t>
            </a:r>
            <a:r>
              <a:rPr kumimoji="1" lang="en-US" altLang="zh-CN" dirty="0"/>
              <a:t>of</a:t>
            </a:r>
            <a:r>
              <a:rPr kumimoji="1" lang="zh-CN" altLang="en-US" dirty="0"/>
              <a:t> </a:t>
            </a:r>
            <a:r>
              <a:rPr kumimoji="1" lang="en-US" altLang="zh-CN" dirty="0"/>
              <a:t>LoC</a:t>
            </a:r>
            <a:r>
              <a:rPr kumimoji="1" lang="zh-CN" altLang="en-US" dirty="0"/>
              <a:t> </a:t>
            </a:r>
            <a:r>
              <a:rPr kumimoji="1" lang="en-US" altLang="zh-CN" dirty="0"/>
              <a:t>to</a:t>
            </a:r>
            <a:r>
              <a:rPr kumimoji="1" lang="zh-CN" altLang="en-US" dirty="0"/>
              <a:t> </a:t>
            </a:r>
            <a:r>
              <a:rPr kumimoji="1" lang="en-US" altLang="zh-CN" dirty="0"/>
              <a:t>millions</a:t>
            </a:r>
            <a:r>
              <a:rPr kumimoji="1" lang="zh-CN" altLang="en-US" dirty="0"/>
              <a:t> </a:t>
            </a:r>
            <a:r>
              <a:rPr kumimoji="1" lang="en-US" altLang="zh-CN" dirty="0"/>
              <a:t>of</a:t>
            </a:r>
            <a:r>
              <a:rPr kumimoji="1" lang="zh-CN" altLang="en-US" dirty="0"/>
              <a:t> </a:t>
            </a:r>
            <a:r>
              <a:rPr kumimoji="1" lang="en-US" altLang="zh-CN" dirty="0"/>
              <a:t>LoC</a:t>
            </a:r>
          </a:p>
          <a:p>
            <a:pPr lvl="1"/>
            <a:r>
              <a:rPr kumimoji="1" lang="en-US" altLang="zh-CN" dirty="0"/>
              <a:t>From</a:t>
            </a:r>
            <a:r>
              <a:rPr kumimoji="1" lang="zh-CN" altLang="en-US" dirty="0"/>
              <a:t> </a:t>
            </a:r>
            <a:r>
              <a:rPr kumimoji="1" lang="en-US" altLang="zh-CN" dirty="0"/>
              <a:t>reliable</a:t>
            </a:r>
            <a:r>
              <a:rPr kumimoji="1" lang="zh-CN" altLang="en-US" dirty="0"/>
              <a:t> </a:t>
            </a:r>
            <a:r>
              <a:rPr kumimoji="1" lang="en-US" altLang="zh-CN" dirty="0"/>
              <a:t>environment</a:t>
            </a:r>
            <a:r>
              <a:rPr kumimoji="1" lang="zh-CN" altLang="en-US" dirty="0"/>
              <a:t> </a:t>
            </a:r>
            <a:r>
              <a:rPr kumimoji="1" lang="en-US" altLang="zh-CN" dirty="0"/>
              <a:t>to</a:t>
            </a:r>
            <a:r>
              <a:rPr kumimoji="1" lang="zh-CN" altLang="en-US" dirty="0"/>
              <a:t> </a:t>
            </a:r>
            <a:r>
              <a:rPr kumimoji="1" lang="en-US" altLang="zh-CN" dirty="0"/>
              <a:t>unreliable</a:t>
            </a:r>
            <a:r>
              <a:rPr kumimoji="1" lang="zh-CN" altLang="en-US" dirty="0"/>
              <a:t> </a:t>
            </a:r>
            <a:r>
              <a:rPr kumimoji="1" lang="en-US" altLang="zh-CN" dirty="0"/>
              <a:t>environment</a:t>
            </a:r>
          </a:p>
          <a:p>
            <a:pPr lvl="1"/>
            <a:r>
              <a:rPr kumimoji="1" lang="en-US" altLang="zh-CN" dirty="0"/>
              <a:t>From</a:t>
            </a:r>
            <a:r>
              <a:rPr kumimoji="1" lang="zh-CN" altLang="en-US" dirty="0"/>
              <a:t> </a:t>
            </a:r>
            <a:r>
              <a:rPr kumimoji="1" lang="en-US" altLang="zh-CN" dirty="0"/>
              <a:t>trusted</a:t>
            </a:r>
            <a:r>
              <a:rPr kumimoji="1" lang="zh-CN" altLang="en-US" dirty="0"/>
              <a:t> </a:t>
            </a:r>
            <a:r>
              <a:rPr kumimoji="1" lang="en-US" altLang="zh-CN" dirty="0"/>
              <a:t>components</a:t>
            </a:r>
            <a:r>
              <a:rPr kumimoji="1" lang="zh-CN" altLang="en-US" dirty="0"/>
              <a:t> </a:t>
            </a:r>
            <a:r>
              <a:rPr kumimoji="1" lang="en-US" altLang="zh-CN" dirty="0"/>
              <a:t>to</a:t>
            </a:r>
            <a:r>
              <a:rPr kumimoji="1" lang="zh-CN" altLang="en-US" dirty="0"/>
              <a:t> </a:t>
            </a:r>
            <a:r>
              <a:rPr kumimoji="1" lang="en-US" altLang="zh-CN" dirty="0"/>
              <a:t>untrusted</a:t>
            </a:r>
            <a:r>
              <a:rPr kumimoji="1" lang="zh-CN" altLang="en-US" dirty="0"/>
              <a:t> </a:t>
            </a:r>
            <a:r>
              <a:rPr kumimoji="1" lang="en-US" altLang="zh-CN" dirty="0"/>
              <a:t>components</a:t>
            </a:r>
          </a:p>
          <a:p>
            <a:r>
              <a:rPr kumimoji="1" lang="en-US" altLang="zh-CN" b="1" dirty="0"/>
              <a:t>New</a:t>
            </a:r>
            <a:r>
              <a:rPr kumimoji="1" lang="zh-CN" altLang="en-US" b="1" dirty="0"/>
              <a:t> </a:t>
            </a:r>
            <a:r>
              <a:rPr kumimoji="1" lang="en-US" altLang="zh-CN" b="1" dirty="0"/>
              <a:t>properties</a:t>
            </a:r>
            <a:r>
              <a:rPr kumimoji="1" lang="zh-CN" altLang="en-US" b="1" dirty="0"/>
              <a:t> </a:t>
            </a:r>
            <a:r>
              <a:rPr kumimoji="1" lang="en-US" altLang="zh-CN" b="1" dirty="0"/>
              <a:t>from</a:t>
            </a:r>
            <a:r>
              <a:rPr kumimoji="1" lang="zh-CN" altLang="en-US" b="1" dirty="0"/>
              <a:t> </a:t>
            </a:r>
            <a:r>
              <a:rPr kumimoji="1" lang="en-US" altLang="zh-CN" b="1" dirty="0"/>
              <a:t>system's</a:t>
            </a:r>
            <a:r>
              <a:rPr kumimoji="1" lang="zh-CN" altLang="en-US" b="1" dirty="0"/>
              <a:t> </a:t>
            </a:r>
            <a:r>
              <a:rPr kumimoji="1" lang="en-US" altLang="zh-CN" b="1" dirty="0"/>
              <a:t>perspective</a:t>
            </a:r>
          </a:p>
          <a:p>
            <a:pPr lvl="1"/>
            <a:r>
              <a:rPr kumimoji="1" lang="en-US" altLang="zh-CN" dirty="0"/>
              <a:t>All-or-nothing,</a:t>
            </a:r>
            <a:r>
              <a:rPr kumimoji="1" lang="zh-CN" altLang="en-US" dirty="0"/>
              <a:t> </a:t>
            </a:r>
            <a:r>
              <a:rPr kumimoji="1" lang="en-US" altLang="zh-CN" dirty="0"/>
              <a:t>before-or-after,</a:t>
            </a:r>
            <a:r>
              <a:rPr kumimoji="1" lang="zh-CN" altLang="en-US" dirty="0"/>
              <a:t> </a:t>
            </a:r>
            <a:r>
              <a:rPr kumimoji="1" lang="en-US" altLang="zh-CN" dirty="0"/>
              <a:t>isolation,</a:t>
            </a:r>
            <a:r>
              <a:rPr kumimoji="1" lang="zh-CN" altLang="en-US" dirty="0"/>
              <a:t> </a:t>
            </a:r>
            <a:r>
              <a:rPr kumimoji="1" lang="en-US" altLang="zh-CN" dirty="0"/>
              <a:t>throughput,</a:t>
            </a:r>
            <a:r>
              <a:rPr kumimoji="1" lang="zh-CN" altLang="en-US" dirty="0"/>
              <a:t> </a:t>
            </a:r>
            <a:r>
              <a:rPr kumimoji="1" lang="en-US" altLang="zh-CN" dirty="0"/>
              <a:t>latency,</a:t>
            </a:r>
            <a:r>
              <a:rPr kumimoji="1" lang="zh-CN" altLang="en-US" dirty="0"/>
              <a:t> </a:t>
            </a:r>
            <a:r>
              <a:rPr kumimoji="1" lang="en-US" altLang="zh-CN" dirty="0"/>
              <a:t>utilization,</a:t>
            </a:r>
            <a:r>
              <a:rPr kumimoji="1" lang="zh-CN" altLang="en-US" dirty="0"/>
              <a:t> </a:t>
            </a:r>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security,</a:t>
            </a:r>
            <a:r>
              <a:rPr kumimoji="1" lang="zh-CN" altLang="en-US" dirty="0"/>
              <a:t> </a:t>
            </a:r>
            <a:r>
              <a:rPr kumimoji="1" lang="en-US" altLang="zh-CN" dirty="0"/>
              <a:t>scalability,</a:t>
            </a:r>
            <a:r>
              <a:rPr kumimoji="1" lang="zh-CN" altLang="en-US" dirty="0"/>
              <a:t> </a:t>
            </a:r>
            <a:r>
              <a:rPr kumimoji="1" lang="en-US" altLang="zh-CN" dirty="0"/>
              <a:t>TCB...</a:t>
            </a:r>
            <a:endParaRPr kumimoji="1" lang="zh-CN" altLang="en-US" dirty="0"/>
          </a:p>
        </p:txBody>
      </p:sp>
      <p:sp>
        <p:nvSpPr>
          <p:cNvPr id="4" name="椭圆 3">
            <a:extLst>
              <a:ext uri="{FF2B5EF4-FFF2-40B4-BE49-F238E27FC236}">
                <a16:creationId xmlns:a16="http://schemas.microsoft.com/office/drawing/2014/main" id="{C142177C-77A6-BB40-9443-429BE239FB45}"/>
              </a:ext>
            </a:extLst>
          </p:cNvPr>
          <p:cNvSpPr/>
          <p:nvPr/>
        </p:nvSpPr>
        <p:spPr>
          <a:xfrm>
            <a:off x="5467380" y="945806"/>
            <a:ext cx="184740" cy="18826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箭头连接符 6">
            <a:extLst>
              <a:ext uri="{FF2B5EF4-FFF2-40B4-BE49-F238E27FC236}">
                <a16:creationId xmlns:a16="http://schemas.microsoft.com/office/drawing/2014/main" id="{86105B3E-6F02-BE43-98F0-E9880BA693A8}"/>
              </a:ext>
            </a:extLst>
          </p:cNvPr>
          <p:cNvCxnSpPr>
            <a:cxnSpLocks/>
            <a:stCxn id="4" idx="6"/>
          </p:cNvCxnSpPr>
          <p:nvPr/>
        </p:nvCxnSpPr>
        <p:spPr>
          <a:xfrm>
            <a:off x="5652120" y="1039941"/>
            <a:ext cx="607348" cy="0"/>
          </a:xfrm>
          <a:prstGeom prst="straightConnector1">
            <a:avLst/>
          </a:prstGeom>
          <a:ln>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92D6B682-5B50-094E-8458-46F49E5E47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9448" y="284839"/>
            <a:ext cx="2135358" cy="18931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34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5288</TotalTime>
  <Words>5402</Words>
  <Application>Microsoft Macintosh PowerPoint</Application>
  <PresentationFormat>全屏显示(16:10)</PresentationFormat>
  <Paragraphs>1036</Paragraphs>
  <Slides>127</Slides>
  <Notes>13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127</vt:i4>
      </vt:variant>
    </vt:vector>
  </HeadingPairs>
  <TitlesOfParts>
    <vt:vector size="140" baseType="lpstr">
      <vt:lpstr>等线</vt:lpstr>
      <vt:lpstr>Microsoft YaHei</vt:lpstr>
      <vt:lpstr>Arial</vt:lpstr>
      <vt:lpstr>Calibri</vt:lpstr>
      <vt:lpstr>Calibri Light</vt:lpstr>
      <vt:lpstr>Candara</vt:lpstr>
      <vt:lpstr>Consolas</vt:lpstr>
      <vt:lpstr>Courier</vt:lpstr>
      <vt:lpstr>Eras Medium ITC</vt:lpstr>
      <vt:lpstr>Tahoma</vt:lpstr>
      <vt:lpstr>Times New Roman</vt:lpstr>
      <vt:lpstr>Verdana</vt:lpstr>
      <vt:lpstr>Office 主题​​</vt:lpstr>
      <vt:lpstr>Scalability in Practice</vt:lpstr>
      <vt:lpstr>a Highly scalable Website</vt:lpstr>
      <vt:lpstr>如何搭一个淘宝？从单机LAMP开始</vt:lpstr>
      <vt:lpstr>以数据为核心，不同的数据组织形式</vt:lpstr>
      <vt:lpstr>0. 如何搭一个淘宝？从单机LAMP开始</vt:lpstr>
      <vt:lpstr>例：单机文件系统</vt:lpstr>
      <vt:lpstr>1. 单机到多机：应用与数据分离</vt:lpstr>
      <vt:lpstr>2. 使用缓存改善服务器性能</vt:lpstr>
      <vt:lpstr>分布式缓存服务器：Memcached为例</vt:lpstr>
      <vt:lpstr>一致性Hash算法：Key到服务器的映射</vt:lpstr>
      <vt:lpstr>3. 使用集群改善应用服务器性能</vt:lpstr>
      <vt:lpstr>应用服务器：无状态</vt:lpstr>
      <vt:lpstr>为无状态应用服务器提供状态</vt:lpstr>
      <vt:lpstr>4. 数据库性能和容错：读写分离和分库分表</vt:lpstr>
      <vt:lpstr>5. 使用CDN / 反向代理提 高网站性能</vt:lpstr>
      <vt:lpstr>6. 分布式文件系统</vt:lpstr>
      <vt:lpstr>7. 使用NoSQL和搜索引擎（非系统层面）</vt:lpstr>
      <vt:lpstr>8. 将应用服务器进行业务拆分（非系统层面）</vt:lpstr>
      <vt:lpstr>Review</vt:lpstr>
      <vt:lpstr>Consensus</vt:lpstr>
      <vt:lpstr>Two-phase Commit</vt:lpstr>
      <vt:lpstr>Multiple-site Atomicity</vt:lpstr>
      <vt:lpstr>Why Replication?</vt:lpstr>
      <vt:lpstr>Replication Consistency</vt:lpstr>
      <vt:lpstr>Use of Time in Computer Systems</vt:lpstr>
      <vt:lpstr>Pessimistic Replication</vt:lpstr>
      <vt:lpstr>Quorum</vt:lpstr>
      <vt:lpstr>RSM: Replicated State Machines</vt:lpstr>
      <vt:lpstr>RSM: Replicated State Machines</vt:lpstr>
      <vt:lpstr>Primary/Backup Model</vt:lpstr>
      <vt:lpstr>View Server</vt:lpstr>
      <vt:lpstr>PowerPoint 演示文稿</vt:lpstr>
      <vt:lpstr>Paxos Summary</vt:lpstr>
      <vt:lpstr>Paxos for RSM</vt:lpstr>
      <vt:lpstr>PowerPoint 演示文稿</vt:lpstr>
      <vt:lpstr>Network</vt:lpstr>
      <vt:lpstr>Layers in Network</vt:lpstr>
      <vt:lpstr>OSI, TCP/IP &amp; Protocol Stack</vt:lpstr>
      <vt:lpstr>TCP/IP Architecture</vt:lpstr>
      <vt:lpstr>Signal Transmission on Analog Line</vt:lpstr>
      <vt:lpstr>Manchester Code</vt:lpstr>
      <vt:lpstr>Example-1: Simple Parity Check</vt:lpstr>
      <vt:lpstr>Example-2: 4-bit -&gt; 7-bit</vt:lpstr>
      <vt:lpstr>Control-plane VS. Data-plane</vt:lpstr>
      <vt:lpstr>Two Types of Routing Protocol</vt:lpstr>
      <vt:lpstr>PowerPoint 演示文稿</vt:lpstr>
      <vt:lpstr>NAT (Network Address Translation)</vt:lpstr>
      <vt:lpstr>Case Study: Mapping Internet to Ethernet</vt:lpstr>
      <vt:lpstr>Defenses against ARP Spoofing</vt:lpstr>
      <vt:lpstr>Assurance of End-to-end Protocol</vt:lpstr>
      <vt:lpstr>Handling Packet Loss</vt:lpstr>
      <vt:lpstr>Sliding Window Size</vt:lpstr>
      <vt:lpstr>Network Congestion</vt:lpstr>
      <vt:lpstr>AIMD (Additive Increase, Multiplicative Decrease)</vt:lpstr>
      <vt:lpstr>Problems with AIMD</vt:lpstr>
      <vt:lpstr>Retrofitting TCP</vt:lpstr>
      <vt:lpstr>Fairness between Links</vt:lpstr>
      <vt:lpstr>AIMD Leads to Efficiency and Fairness</vt:lpstr>
      <vt:lpstr>Weakness of TCP</vt:lpstr>
      <vt:lpstr>Summary of Congestion Window</vt:lpstr>
      <vt:lpstr>DNS Hierarchy (a partial view)</vt:lpstr>
      <vt:lpstr>DNS Request Process</vt:lpstr>
      <vt:lpstr>Three Enhancements on Look-up Algorithm</vt:lpstr>
      <vt:lpstr>Good Points on DNS Design</vt:lpstr>
      <vt:lpstr>Good Points on DNS Design</vt:lpstr>
      <vt:lpstr>Bad Points on DNS Design</vt:lpstr>
      <vt:lpstr>Naming Schemes</vt:lpstr>
      <vt:lpstr>Naming Model</vt:lpstr>
      <vt:lpstr>P2P (Peer-to-peer): No central servers!</vt:lpstr>
      <vt:lpstr>BitTorrent</vt:lpstr>
      <vt:lpstr>A DHT in Operation: get()</vt:lpstr>
      <vt:lpstr>Consistent Hashing</vt:lpstr>
      <vt:lpstr>Basic Lookup</vt:lpstr>
      <vt:lpstr>"Finger Table" allows log(N) lookups</vt:lpstr>
      <vt:lpstr>Finger i points to successor of n+2i</vt:lpstr>
      <vt:lpstr>Join (4)</vt:lpstr>
      <vt:lpstr>Virtual Nodes for Load Balance</vt:lpstr>
      <vt:lpstr>Overview of BitCoin</vt:lpstr>
      <vt:lpstr>Incentive</vt:lpstr>
      <vt:lpstr>Smart Contract</vt:lpstr>
      <vt:lpstr>It's all about Trust</vt:lpstr>
      <vt:lpstr>Performance</vt:lpstr>
      <vt:lpstr>Performance Matters!</vt:lpstr>
      <vt:lpstr>How to Improve Performance?</vt:lpstr>
      <vt:lpstr>How to Improve Performance</vt:lpstr>
      <vt:lpstr>Performance Metrics</vt:lpstr>
      <vt:lpstr>Performance Metrics: Capacity</vt:lpstr>
      <vt:lpstr>Performance Metrics: Latency</vt:lpstr>
      <vt:lpstr>Performance Metrics: Throughput</vt:lpstr>
      <vt:lpstr>Performance Metrics: Utilization</vt:lpstr>
      <vt:lpstr>Relationship between Latency &amp; Throughput</vt:lpstr>
      <vt:lpstr>Throughput and Latency</vt:lpstr>
      <vt:lpstr>Throughput and Latency</vt:lpstr>
      <vt:lpstr>Improving Performance at 3 Layers</vt:lpstr>
      <vt:lpstr>Analyzing Multilevel Memory Systems</vt:lpstr>
      <vt:lpstr>Locality of Reference and Working Sets</vt:lpstr>
      <vt:lpstr>Multilevel Memory Management Policies</vt:lpstr>
      <vt:lpstr>Belady's Anomaly</vt:lpstr>
      <vt:lpstr>Convoy Effect</vt:lpstr>
      <vt:lpstr>Security</vt:lpstr>
      <vt:lpstr>2 Steps towards a More Secure System</vt:lpstr>
      <vt:lpstr>Review: Policy: Goals</vt:lpstr>
      <vt:lpstr>Review: Threat Model: Assumptions</vt:lpstr>
      <vt:lpstr>Review: Complete Mediation</vt:lpstr>
      <vt:lpstr>Review: Designing the Guard</vt:lpstr>
      <vt:lpstr>An Example: Guessing Password (Tenex)</vt:lpstr>
      <vt:lpstr>Salting</vt:lpstr>
      <vt:lpstr>Users Make Mistakes</vt:lpstr>
      <vt:lpstr>Cost of Security</vt:lpstr>
      <vt:lpstr>Review: Stack Buffer Overflow</vt:lpstr>
      <vt:lpstr>Defense</vt:lpstr>
      <vt:lpstr>CFI: Control-Flow Integrity</vt:lpstr>
      <vt:lpstr>Possible Execution of Memory</vt:lpstr>
      <vt:lpstr>PowerPoint 演示文稿</vt:lpstr>
      <vt:lpstr>PowerPoint 演示文稿</vt:lpstr>
      <vt:lpstr>Tainting: Data Flow Tracking</vt:lpstr>
      <vt:lpstr>Two Usage of Data Flow Tracking</vt:lpstr>
      <vt:lpstr>TaintCheck Detection Modules</vt:lpstr>
      <vt:lpstr>Data Privacy</vt:lpstr>
      <vt:lpstr>What is a TEE?</vt:lpstr>
      <vt:lpstr>System Isolation</vt:lpstr>
      <vt:lpstr>TCB: Trusted Computing Base</vt:lpstr>
      <vt:lpstr>TEE Classification</vt:lpstr>
      <vt:lpstr>One Type of TEE/Enclave</vt:lpstr>
      <vt:lpstr>Software Architectures of SGX</vt:lpstr>
      <vt:lpstr>SGX's Vulnerabilities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202</cp:revision>
  <cp:lastPrinted>2016-06-13T07:55:34Z</cp:lastPrinted>
  <dcterms:created xsi:type="dcterms:W3CDTF">2017-05-12T06:55:38Z</dcterms:created>
  <dcterms:modified xsi:type="dcterms:W3CDTF">2020-12-24T00:42:34Z</dcterms:modified>
</cp:coreProperties>
</file>