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5"/>
  </p:notesMasterIdLst>
  <p:handoutMasterIdLst>
    <p:handoutMasterId r:id="rId86"/>
  </p:handoutMasterIdLst>
  <p:sldIdLst>
    <p:sldId id="2241" r:id="rId2"/>
    <p:sldId id="529" r:id="rId3"/>
    <p:sldId id="530" r:id="rId4"/>
    <p:sldId id="2242" r:id="rId5"/>
    <p:sldId id="258" r:id="rId6"/>
    <p:sldId id="1381" r:id="rId7"/>
    <p:sldId id="2244" r:id="rId8"/>
    <p:sldId id="549" r:id="rId9"/>
    <p:sldId id="1385" r:id="rId10"/>
    <p:sldId id="2243" r:id="rId11"/>
    <p:sldId id="1382" r:id="rId12"/>
    <p:sldId id="263" r:id="rId13"/>
    <p:sldId id="264" r:id="rId14"/>
    <p:sldId id="267" r:id="rId15"/>
    <p:sldId id="268" r:id="rId16"/>
    <p:sldId id="265" r:id="rId17"/>
    <p:sldId id="266" r:id="rId18"/>
    <p:sldId id="1388" r:id="rId19"/>
    <p:sldId id="1389" r:id="rId20"/>
    <p:sldId id="1390" r:id="rId21"/>
    <p:sldId id="509" r:id="rId22"/>
    <p:sldId id="510" r:id="rId23"/>
    <p:sldId id="512" r:id="rId24"/>
    <p:sldId id="1391" r:id="rId25"/>
    <p:sldId id="1392" r:id="rId26"/>
    <p:sldId id="1393" r:id="rId27"/>
    <p:sldId id="1395" r:id="rId28"/>
    <p:sldId id="1394" r:id="rId29"/>
    <p:sldId id="1396" r:id="rId30"/>
    <p:sldId id="1402" r:id="rId31"/>
    <p:sldId id="1403" r:id="rId32"/>
    <p:sldId id="1397" r:id="rId33"/>
    <p:sldId id="1398" r:id="rId34"/>
    <p:sldId id="364" r:id="rId35"/>
    <p:sldId id="366" r:id="rId36"/>
    <p:sldId id="365" r:id="rId37"/>
    <p:sldId id="1399" r:id="rId38"/>
    <p:sldId id="1404" r:id="rId39"/>
    <p:sldId id="1400" r:id="rId40"/>
    <p:sldId id="1401" r:id="rId41"/>
    <p:sldId id="1405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314" r:id="rId57"/>
    <p:sldId id="284" r:id="rId58"/>
    <p:sldId id="285" r:id="rId59"/>
    <p:sldId id="286" r:id="rId60"/>
    <p:sldId id="287" r:id="rId61"/>
    <p:sldId id="291" r:id="rId62"/>
    <p:sldId id="288" r:id="rId63"/>
    <p:sldId id="289" r:id="rId64"/>
    <p:sldId id="290" r:id="rId65"/>
    <p:sldId id="292" r:id="rId66"/>
    <p:sldId id="293" r:id="rId67"/>
    <p:sldId id="295" r:id="rId68"/>
    <p:sldId id="296" r:id="rId69"/>
    <p:sldId id="297" r:id="rId70"/>
    <p:sldId id="298" r:id="rId71"/>
    <p:sldId id="299" r:id="rId72"/>
    <p:sldId id="300" r:id="rId73"/>
    <p:sldId id="301" r:id="rId74"/>
    <p:sldId id="302" r:id="rId75"/>
    <p:sldId id="303" r:id="rId76"/>
    <p:sldId id="304" r:id="rId77"/>
    <p:sldId id="305" r:id="rId78"/>
    <p:sldId id="306" r:id="rId79"/>
    <p:sldId id="307" r:id="rId80"/>
    <p:sldId id="1406" r:id="rId81"/>
    <p:sldId id="309" r:id="rId82"/>
    <p:sldId id="311" r:id="rId83"/>
    <p:sldId id="312" r:id="rId8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0E2D-DF0A-234F-A78B-83EDEFBB7565}" v="580" dt="2021-09-08T04:26:45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0" autoAdjust="0"/>
    <p:restoredTop sz="79339" autoAdjust="0"/>
  </p:normalViewPr>
  <p:slideViewPr>
    <p:cSldViewPr>
      <p:cViewPr varScale="1">
        <p:scale>
          <a:sx n="119" d="100"/>
          <a:sy n="119" d="100"/>
        </p:scale>
        <p:origin x="528" y="184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ix.stackexchange.com/questions/223746/why-is-the-linux-kernel-15-million-lines-of-cod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ingress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622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http://www.informationisbeautiful.net/visualizations/million-lines-of-code/</a:t>
            </a:r>
          </a:p>
          <a:p>
            <a:r>
              <a:rPr lang="en" altLang="zh-CN" dirty="0">
                <a:hlinkClick r:id="rId3"/>
              </a:rPr>
              <a:t>https://unix.stackexchange.com/questions/223746/why-is-the-linux-kernel-15-million-lines-of-code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79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9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red.com/story/its-not-a-bug-its-a-feature/" TargetMode="Externa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microsoft.com/office/2007/relationships/hdphoto" Target="../media/hdphoto2.wdp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microsoft.com/office/2007/relationships/hdphoto" Target="../media/hdphoto4.wdp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mailto:lfm1012@sjtu.edu.cn" TargetMode="External"/><Relationship Id="rId3" Type="http://schemas.openxmlformats.org/officeDocument/2006/relationships/hyperlink" Target="mailto:xiayubin@sjtu.edu.cn" TargetMode="External"/><Relationship Id="rId7" Type="http://schemas.openxmlformats.org/officeDocument/2006/relationships/hyperlink" Target="mailto:mingconghan@sjtu.edu.c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xullee@sjtu.edu.cn" TargetMode="External"/><Relationship Id="rId11" Type="http://schemas.openxmlformats.org/officeDocument/2006/relationships/image" Target="../media/image69.jpeg"/><Relationship Id="rId5" Type="http://schemas.openxmlformats.org/officeDocument/2006/relationships/hyperlink" Target="mailto:wxdwfc@sjtu.edu.cn" TargetMode="External"/><Relationship Id="rId10" Type="http://schemas.openxmlformats.org/officeDocument/2006/relationships/hyperlink" Target="https://oc.sjtu.edu.cn/courses/34449" TargetMode="External"/><Relationship Id="rId4" Type="http://schemas.openxmlformats.org/officeDocument/2006/relationships/hyperlink" Target="mailto:zhaoguowang@sjtu.edu.cn" TargetMode="External"/><Relationship Id="rId9" Type="http://schemas.openxmlformats.org/officeDocument/2006/relationships/hyperlink" Target="mailto:shenjiahuan@sjtu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92992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dirty="0">
                <a:latin typeface="+mn-lt"/>
              </a:rPr>
              <a:t>Introduction</a:t>
            </a:r>
            <a:r>
              <a:rPr kumimoji="1" lang="zh-CN" altLang="en-US" sz="2800" dirty="0">
                <a:latin typeface="+mn-lt"/>
              </a:rPr>
              <a:t> </a:t>
            </a:r>
            <a:r>
              <a:rPr kumimoji="1" lang="en-US" altLang="zh-CN" sz="2800" dirty="0">
                <a:latin typeface="+mn-lt"/>
              </a:rPr>
              <a:t>to</a:t>
            </a:r>
            <a:r>
              <a:rPr kumimoji="1" lang="zh-CN" altLang="en-US" sz="2800" dirty="0">
                <a:latin typeface="+mn-lt"/>
              </a:rPr>
              <a:t> </a:t>
            </a:r>
            <a:r>
              <a:rPr kumimoji="1" lang="en-US" altLang="zh-CN" sz="2800" dirty="0">
                <a:latin typeface="+mn-lt"/>
              </a:rPr>
              <a:t>CSE: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>
                <a:latin typeface="+mn-lt"/>
              </a:rPr>
              <a:t>Coping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with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Complexity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4178"/>
            <a:ext cx="4624643" cy="27362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642" y="1424178"/>
            <a:ext cx="4624643" cy="273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6572"/>
            <a:ext cx="9144000" cy="510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6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A6BD0-92BD-084F-9C2B-F3EFA0C6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8" name="Picture 4" descr="Mark Zuckerberg has friends, they just live on the Metaverse">
            <a:extLst>
              <a:ext uri="{FF2B5EF4-FFF2-40B4-BE49-F238E27FC236}">
                <a16:creationId xmlns:a16="http://schemas.microsoft.com/office/drawing/2014/main" id="{6E8EF434-B1C1-7E43-8753-1804E42C4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273324"/>
            <a:ext cx="3182447" cy="179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7E80DD-715F-D847-98C0-CAF887D4E5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0212" y="1273324"/>
            <a:ext cx="4355976" cy="1790127"/>
          </a:xfrm>
          <a:prstGeom prst="rect">
            <a:avLst/>
          </a:prstGeom>
        </p:spPr>
      </p:pic>
      <p:pic>
        <p:nvPicPr>
          <p:cNvPr id="1030" name="Picture 6" descr="猴子“脑波打电玩”影片曝光马斯克如此调侃- 万维读者网">
            <a:extLst>
              <a:ext uri="{FF2B5EF4-FFF2-40B4-BE49-F238E27FC236}">
                <a16:creationId xmlns:a16="http://schemas.microsoft.com/office/drawing/2014/main" id="{E157C19A-AC92-A345-BDA0-64B441F07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420958"/>
            <a:ext cx="3182447" cy="202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斯克公布脑机接口系统：可iPhone控制，明年人体测试_10%公司_澎湃新闻-The Paper">
            <a:extLst>
              <a:ext uri="{FF2B5EF4-FFF2-40B4-BE49-F238E27FC236}">
                <a16:creationId xmlns:a16="http://schemas.microsoft.com/office/drawing/2014/main" id="{69E0F98C-FF3A-D047-8A84-DB17C34F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6480" y="3445184"/>
            <a:ext cx="3531096" cy="199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3">
            <a:extLst>
              <a:ext uri="{FF2B5EF4-FFF2-40B4-BE49-F238E27FC236}">
                <a16:creationId xmlns:a16="http://schemas.microsoft.com/office/drawing/2014/main" id="{8FDA8BA1-D39C-F746-BF43-54B4B940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Metaverse,</a:t>
            </a:r>
            <a:r>
              <a:rPr lang="zh-CN" altLang="en-US" dirty="0"/>
              <a:t> </a:t>
            </a:r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Interface…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41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AEDA3E-D665-F74D-BF64-8CFFCF1939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20" y="2462213"/>
            <a:ext cx="3233738" cy="27717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B17E44-E6A0-A545-80FF-EF406D4D0E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50"/>
            <a:ext cx="9144000" cy="2005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8806C9-B42A-0C42-B22B-09DC42F97E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12" y="2462212"/>
            <a:ext cx="3557588" cy="27757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EB478-E361-E148-A990-B169BC09D1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285" y="2462213"/>
            <a:ext cx="2095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D0C04-565F-7844-A37C-340BCF91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672ADD-66A8-DC45-B5B1-C116D1BD6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81" y="0"/>
            <a:ext cx="849663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9144000" cy="609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4016" y="4773524"/>
            <a:ext cx="8524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Jeep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自由光系统存在入侵风险，菲亚特克莱斯勒汽车公司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召回</a:t>
            </a:r>
            <a:r>
              <a:rPr lang="en-US" altLang="zh-CN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140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万辆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1235749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1C10F0-5716-4A48-B60E-EA0D2D19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28562"/>
            <a:ext cx="9144000" cy="57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42E6496-1951-0A43-BDA4-6F026E69549A}"/>
              </a:ext>
            </a:extLst>
          </p:cNvPr>
          <p:cNvSpPr/>
          <p:nvPr/>
        </p:nvSpPr>
        <p:spPr>
          <a:xfrm>
            <a:off x="3563888" y="265212"/>
            <a:ext cx="5382344" cy="1569660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Therac-25 (radiation therapy machine ) accidents (1985-1987)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 injured patients died from lethal dosage of radiation caused by a software bug</a:t>
            </a:r>
          </a:p>
        </p:txBody>
      </p:sp>
    </p:spTree>
    <p:extLst>
      <p:ext uri="{BB962C8B-B14F-4D97-AF65-F5344CB8AC3E}">
        <p14:creationId xmlns:p14="http://schemas.microsoft.com/office/powerpoint/2010/main" val="295287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iane 5&amp;#39; Rocket Launch Failure | Military.com">
            <a:extLst>
              <a:ext uri="{FF2B5EF4-FFF2-40B4-BE49-F238E27FC236}">
                <a16:creationId xmlns:a16="http://schemas.microsoft.com/office/drawing/2014/main" id="{1D0F1C39-BB89-014D-A1BA-4A71D6910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58452"/>
            <a:ext cx="10075795" cy="75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B5B19F2-42F6-854D-AF01-3F1879AEDBAB}"/>
              </a:ext>
            </a:extLst>
          </p:cNvPr>
          <p:cNvSpPr/>
          <p:nvPr/>
        </p:nvSpPr>
        <p:spPr>
          <a:xfrm>
            <a:off x="395536" y="4369668"/>
            <a:ext cx="3384376" cy="830997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Ariane 5 explosion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due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b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to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floating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point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bug</a:t>
            </a:r>
            <a:endParaRPr kumimoji="1" lang="en" altLang="zh-CN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8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A190384-A322-7F4D-B303-DB3B5CAB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E45A27-10EE-5444-BE24-9855FBB34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63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accent1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A web server, an</a:t>
            </a:r>
            <a:r>
              <a:rPr lang="zh-CN" altLang="en-US" dirty="0"/>
              <a:t> </a:t>
            </a:r>
            <a:r>
              <a:rPr lang="en-US" altLang="zh-CN" dirty="0"/>
              <a:t>Android</a:t>
            </a:r>
            <a:r>
              <a:rPr lang="zh-CN" altLang="en-US" dirty="0"/>
              <a:t> </a:t>
            </a:r>
            <a:r>
              <a:rPr lang="en-US" altLang="zh-CN" dirty="0"/>
              <a:t>phone, file systems,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9D67D7-A97E-4C42-87B6-66EF0B6C37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98089"/>
            <a:ext cx="3586026" cy="4503142"/>
          </a:xfrm>
          <a:prstGeom prst="rect">
            <a:avLst/>
          </a:prstGeom>
        </p:spPr>
      </p:pic>
      <p:sp>
        <p:nvSpPr>
          <p:cNvPr id="8" name="AutoShape 2" descr="Lines of code in the Linux kernel : linux">
            <a:extLst>
              <a:ext uri="{FF2B5EF4-FFF2-40B4-BE49-F238E27FC236}">
                <a16:creationId xmlns:a16="http://schemas.microsoft.com/office/drawing/2014/main" id="{D062F917-DA65-D140-978E-9E0CD7CF8E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9465" y="4376105"/>
            <a:ext cx="262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27072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Programming / Data Structure</a:t>
            </a:r>
          </a:p>
          <a:p>
            <a:pPr lvl="1"/>
            <a:r>
              <a:rPr lang="en-US" altLang="zh-CN" dirty="0" err="1"/>
              <a:t>LoC</a:t>
            </a:r>
            <a:r>
              <a:rPr lang="en-US" altLang="zh-CN" dirty="0"/>
              <a:t> (Lines of Code): From hundreds to millions</a:t>
            </a:r>
          </a:p>
          <a:p>
            <a:r>
              <a:rPr lang="en-US" altLang="zh-CN" sz="2000" dirty="0"/>
              <a:t>Operating System / Architecture</a:t>
            </a:r>
          </a:p>
          <a:p>
            <a:pPr lvl="1"/>
            <a:r>
              <a:rPr lang="en-US" altLang="zh-CN" dirty="0"/>
              <a:t>CPU cores: from one to hundreds</a:t>
            </a:r>
          </a:p>
          <a:p>
            <a:r>
              <a:rPr lang="en-US" altLang="zh-CN" sz="2000" dirty="0"/>
              <a:t>Network</a:t>
            </a:r>
          </a:p>
          <a:p>
            <a:pPr lvl="1"/>
            <a:r>
              <a:rPr lang="en-US" altLang="zh-CN" dirty="0"/>
              <a:t>Nodes: from two to millions</a:t>
            </a:r>
          </a:p>
          <a:p>
            <a:r>
              <a:rPr lang="en-US" altLang="zh-CN" sz="2000" dirty="0"/>
              <a:t>Web Service</a:t>
            </a:r>
          </a:p>
          <a:p>
            <a:pPr lvl="1"/>
            <a:r>
              <a:rPr lang="en-US" altLang="zh-CN" dirty="0"/>
              <a:t>Clients: from tens to millions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713484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F5A9FE5-AD4A-F94C-8398-5BB0C70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2BF03-0F6D-844B-85EE-1D3E099C9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55A1DD4-A3E1-C243-A3E6-CEFB10D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43F542-40F9-0042-972E-0CE33154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Correctness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Latency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Throughput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Utilization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3C33EFAB-25EB-B640-9AB4-6EBF7FCB4929}"/>
              </a:ext>
            </a:extLst>
          </p:cNvPr>
          <p:cNvSpPr txBox="1">
            <a:spLocks/>
          </p:cNvSpPr>
          <p:nvPr/>
        </p:nvSpPr>
        <p:spPr>
          <a:xfrm>
            <a:off x="4788024" y="1333501"/>
            <a:ext cx="3898776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Consistency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Fault</a:t>
            </a:r>
            <a:r>
              <a:rPr lang="zh-CN" altLang="en-US" sz="1800" b="1" dirty="0">
                <a:latin typeface="+mn-lt"/>
                <a:ea typeface="+mn-ea"/>
              </a:rPr>
              <a:t> </a:t>
            </a:r>
            <a:r>
              <a:rPr lang="en-US" altLang="zh-CN" sz="1800" b="1" dirty="0">
                <a:latin typeface="+mn-lt"/>
                <a:ea typeface="+mn-ea"/>
              </a:rPr>
              <a:t>Tolerance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Security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Privacy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Trust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Compatibility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54687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D23FE-84F4-CC4D-8347-F730AD2A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5B6B7-3B89-0641-97A3-A454CDC4E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2202"/>
            <a:ext cx="8229600" cy="3698741"/>
          </a:xfrm>
        </p:spPr>
        <p:txBody>
          <a:bodyPr/>
          <a:lstStyle/>
          <a:p>
            <a:r>
              <a:rPr kumimoji="1" lang="en-US" altLang="zh-CN" sz="2000" dirty="0"/>
              <a:t>Correctness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define</a:t>
            </a:r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functionalities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code?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4408D6-458A-BC48-9A18-78E6ED516C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48" y="3465981"/>
            <a:ext cx="7155904" cy="165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C81EFF-04BE-A64F-BA3C-386C4894C7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86" y="2713484"/>
            <a:ext cx="6825828" cy="5483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B6DB7-6A7C-8B4D-BB64-38D332AB18E3}"/>
              </a:ext>
            </a:extLst>
          </p:cNvPr>
          <p:cNvSpPr/>
          <p:nvPr/>
        </p:nvSpPr>
        <p:spPr>
          <a:xfrm>
            <a:off x="1700808" y="5194193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https://www.wired.com/story/its-not-a-bug-its-a-feature/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Piece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endParaRPr kumimoji="1"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202" y="1485900"/>
            <a:ext cx="7820148" cy="293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1838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Undefined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14" y="1609166"/>
            <a:ext cx="8153772" cy="278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Compilers’ Bug?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1" y="1424179"/>
            <a:ext cx="8032750" cy="312496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story: GCC bug #30475 (2007/01/15)</a:t>
            </a:r>
          </a:p>
          <a:p>
            <a:r>
              <a:rPr kumimoji="1" lang="en-US" altLang="zh-CN" dirty="0"/>
              <a:t>A GCC user</a:t>
            </a:r>
          </a:p>
          <a:p>
            <a:pPr lvl="1"/>
            <a:r>
              <a:rPr kumimoji="1" lang="en-US" altLang="zh-CN" dirty="0"/>
              <a:t>"This will create </a:t>
            </a:r>
            <a:r>
              <a:rPr kumimoji="1" lang="en-US" altLang="zh-CN" dirty="0">
                <a:solidFill>
                  <a:srgbClr val="C00000"/>
                </a:solidFill>
              </a:rPr>
              <a:t>MAJOR SECURITY ISSUES in ALL MANNER OF CODE</a:t>
            </a:r>
            <a:r>
              <a:rPr kumimoji="1" lang="en-US" altLang="zh-CN" dirty="0"/>
              <a:t>. I don’t care if your language lawyers tell you </a:t>
            </a:r>
            <a:r>
              <a:rPr kumimoji="1" lang="en-US" altLang="zh-CN" dirty="0" err="1"/>
              <a:t>gcc</a:t>
            </a:r>
            <a:r>
              <a:rPr kumimoji="1" lang="en-US" altLang="zh-CN" dirty="0"/>
              <a:t> is right. . . . </a:t>
            </a:r>
            <a:r>
              <a:rPr kumimoji="1" lang="en-US" altLang="zh-CN" dirty="0">
                <a:solidFill>
                  <a:srgbClr val="C00000"/>
                </a:solidFill>
              </a:rPr>
              <a:t>FIX THIS! NOW!</a:t>
            </a:r>
            <a:r>
              <a:rPr kumimoji="1" lang="en-US" altLang="zh-CN" dirty="0"/>
              <a:t>"</a:t>
            </a:r>
          </a:p>
          <a:p>
            <a:r>
              <a:rPr kumimoji="1" lang="en-US" altLang="zh-CN" dirty="0"/>
              <a:t>A GCC developer</a:t>
            </a:r>
          </a:p>
          <a:p>
            <a:pPr lvl="1"/>
            <a:r>
              <a:rPr kumimoji="1" lang="en-US" altLang="zh-CN" dirty="0"/>
              <a:t>"I am not joking, the C standard explicitly says signed integer overflow is undefined behavior. . . . </a:t>
            </a:r>
            <a:r>
              <a:rPr kumimoji="1" lang="en-US" altLang="zh-CN" dirty="0">
                <a:solidFill>
                  <a:schemeClr val="accent1"/>
                </a:solidFill>
              </a:rPr>
              <a:t>GCC is not going to change</a:t>
            </a:r>
            <a:r>
              <a:rPr kumimoji="1" lang="en-US" altLang="zh-CN" dirty="0"/>
              <a:t>."</a:t>
            </a:r>
          </a:p>
        </p:txBody>
      </p:sp>
      <p:sp>
        <p:nvSpPr>
          <p:cNvPr id="4" name="矩形 3"/>
          <p:cNvSpPr/>
          <p:nvPr/>
        </p:nvSpPr>
        <p:spPr>
          <a:xfrm>
            <a:off x="4327665" y="4918472"/>
            <a:ext cx="42198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http://gcc.gnu.org/bugzilla/show_bug.cgi?id=30475</a:t>
            </a:r>
          </a:p>
        </p:txBody>
      </p:sp>
    </p:spTree>
    <p:extLst>
      <p:ext uri="{BB962C8B-B14F-4D97-AF65-F5344CB8AC3E}">
        <p14:creationId xmlns:p14="http://schemas.microsoft.com/office/powerpoint/2010/main" val="914600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E1AD9D-F6A1-AA41-96B7-0E5CD87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454B7-95BA-5F41-B357-A6341717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994FB-9A5F-9645-9588-5CAF4F72E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192951"/>
            <a:ext cx="5040560" cy="31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98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755FD-F223-2747-A145-EF1575BC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8AB47-EB5D-D742-9A5D-518ACB4F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7nm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5nm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3nm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2nm...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next?</a:t>
            </a:r>
          </a:p>
          <a:p>
            <a:r>
              <a:rPr kumimoji="1" lang="en-US" altLang="zh-CN" dirty="0"/>
              <a:t>Once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221DA-9287-3F43-84CC-BEF9FEE160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041485"/>
            <a:ext cx="6732240" cy="20636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9434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6C8EEA-65CC-8B4D-9D2E-BE51772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Scalability</a:t>
            </a:r>
            <a:endParaRPr kumimoji="1" lang="zh-CN" altLang="en-US" dirty="0"/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122244A0-25F0-1D4E-80DF-4222A048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56947"/>
            <a:ext cx="6157216" cy="4104811"/>
          </a:xfrm>
          <a:prstGeom prst="rect">
            <a:avLst/>
          </a:prstGeom>
        </p:spPr>
      </p:pic>
      <p:cxnSp>
        <p:nvCxnSpPr>
          <p:cNvPr id="5" name="Straight Arrow Connector 11">
            <a:extLst>
              <a:ext uri="{FF2B5EF4-FFF2-40B4-BE49-F238E27FC236}">
                <a16:creationId xmlns:a16="http://schemas.microsoft.com/office/drawing/2014/main" id="{A6EE6AEE-7831-0D45-AB29-6ECF85AB6F25}"/>
              </a:ext>
            </a:extLst>
          </p:cNvPr>
          <p:cNvCxnSpPr>
            <a:cxnSpLocks/>
          </p:cNvCxnSpPr>
          <p:nvPr/>
        </p:nvCxnSpPr>
        <p:spPr>
          <a:xfrm flipV="1">
            <a:off x="2339752" y="1489348"/>
            <a:ext cx="3793805" cy="3265905"/>
          </a:xfrm>
          <a:prstGeom prst="straightConnector1">
            <a:avLst/>
          </a:prstGeom>
          <a:ln w="3810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68ECA85-7189-704C-AD81-75567B5BD3F0}"/>
              </a:ext>
            </a:extLst>
          </p:cNvPr>
          <p:cNvSpPr txBox="1"/>
          <p:nvPr/>
        </p:nvSpPr>
        <p:spPr>
          <a:xfrm>
            <a:off x="6133557" y="1089238"/>
            <a:ext cx="27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kumimoji="1" lang="zh-CN" altLang="en-US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9A3D41-D078-4349-B14E-DB079E26B412}"/>
              </a:ext>
            </a:extLst>
          </p:cNvPr>
          <p:cNvSpPr txBox="1"/>
          <p:nvPr/>
        </p:nvSpPr>
        <p:spPr>
          <a:xfrm>
            <a:off x="7236296" y="4225652"/>
            <a:ext cx="274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</a:p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53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E861-9003-E44D-A228-E1B3FA6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Property-5: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856368-373A-E245-8DCB-957B5E4E4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345332"/>
            <a:ext cx="8686800" cy="330699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22E6B-19EA-1F4B-BFE2-674422D64EBD}"/>
              </a:ext>
            </a:extLst>
          </p:cNvPr>
          <p:cNvSpPr/>
          <p:nvPr/>
        </p:nvSpPr>
        <p:spPr>
          <a:xfrm>
            <a:off x="305780" y="5180705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Iorgulescu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Călin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et al. "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Perfiso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: Performance isolation for commercial latency-sensitive services." 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USENIX</a:t>
            </a:r>
            <a:r>
              <a:rPr lang="zh-CN" alt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ATC'18.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0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8053F-F70F-A944-A0CF-4C2212F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Property-6:</a:t>
            </a:r>
            <a:r>
              <a:rPr kumimoji="1" lang="zh-CN" altLang="en-US" dirty="0"/>
              <a:t> </a:t>
            </a:r>
            <a:r>
              <a:rPr lang="en-US" altLang="zh-CN" dirty="0"/>
              <a:t>Utilization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68D57-1199-104F-98F0-1AEC8E0E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561969"/>
            <a:ext cx="7759700" cy="3314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397031-D5EE-4D4F-86E4-A412E7B8F5E8}"/>
              </a:ext>
            </a:extLst>
          </p:cNvPr>
          <p:cNvSpPr/>
          <p:nvPr/>
        </p:nvSpPr>
        <p:spPr>
          <a:xfrm>
            <a:off x="908983" y="5116802"/>
            <a:ext cx="73260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数据来源：“数据中心成本与利用率现状分析”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中国计算机学会通讯，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2015.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823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55707-22BC-714F-97CB-600D54FC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Property-7: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pic>
        <p:nvPicPr>
          <p:cNvPr id="4100" name="Picture 4" descr="Hybrid Energy Harvesters: Toward Sustainable Energy Harvesting - Ryu - 2019  - Advanced Materials - Wiley Online Library">
            <a:extLst>
              <a:ext uri="{FF2B5EF4-FFF2-40B4-BE49-F238E27FC236}">
                <a16:creationId xmlns:a16="http://schemas.microsoft.com/office/drawing/2014/main" id="{D430A00B-45AE-C942-BE84-315C642E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798" y="1540338"/>
            <a:ext cx="4158318" cy="39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uawei Mate 40 Pro with selfie cam in the display in a new concept">
            <a:extLst>
              <a:ext uri="{FF2B5EF4-FFF2-40B4-BE49-F238E27FC236}">
                <a16:creationId xmlns:a16="http://schemas.microsoft.com/office/drawing/2014/main" id="{0121815A-58F6-B442-B8B4-47CFB4BD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341978"/>
            <a:ext cx="3384376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Green Data Center Benefits Modern Business and Environment">
            <a:extLst>
              <a:ext uri="{FF2B5EF4-FFF2-40B4-BE49-F238E27FC236}">
                <a16:creationId xmlns:a16="http://schemas.microsoft.com/office/drawing/2014/main" id="{0D552BE4-C9D1-6C40-9A07-72CDA1CFF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40338"/>
            <a:ext cx="3474735" cy="18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22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0D7D4-69F8-AB43-BE9C-696D526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Property-8:</a:t>
            </a:r>
            <a:r>
              <a:rPr kumimoji="1" lang="zh-CN" altLang="en-US" dirty="0"/>
              <a:t> </a:t>
            </a:r>
            <a:r>
              <a:rPr lang="en-US" altLang="zh-CN" dirty="0"/>
              <a:t>Compatibility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5322FB-3924-DD4F-AAC7-92F19D7A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Itanium,</a:t>
            </a:r>
            <a:r>
              <a:rPr kumimoji="1" lang="zh-CN" altLang="en-US" dirty="0"/>
              <a:t> </a:t>
            </a:r>
            <a:r>
              <a:rPr kumimoji="1" lang="en-US" altLang="zh-CN" dirty="0"/>
              <a:t>64-bit,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compatible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x86,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died.</a:t>
            </a:r>
            <a:endParaRPr kumimoji="1" lang="zh-CN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FF51FFA-B5F2-9E4F-9380-D339BEF87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83168"/>
            <a:ext cx="5092501" cy="32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63F53F7-D705-5B4B-94A8-245870D393F0}"/>
              </a:ext>
            </a:extLst>
          </p:cNvPr>
          <p:cNvSpPr/>
          <p:nvPr/>
        </p:nvSpPr>
        <p:spPr>
          <a:xfrm>
            <a:off x="2563306" y="512466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Itanium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Process,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3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65485B-52CA-9448-BCA6-8C4913EE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Property-9: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Usability</a:t>
            </a:r>
            <a:endParaRPr kumimoji="1" lang="zh-CN" altLang="en-US" dirty="0"/>
          </a:p>
        </p:txBody>
      </p:sp>
      <p:pic>
        <p:nvPicPr>
          <p:cNvPr id="8194" name="Picture 2" descr="Windows Mobile 6.1 - Wikipedia">
            <a:extLst>
              <a:ext uri="{FF2B5EF4-FFF2-40B4-BE49-F238E27FC236}">
                <a16:creationId xmlns:a16="http://schemas.microsoft.com/office/drawing/2014/main" id="{83D38EA0-28FE-8C4E-9F12-37630F3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9348"/>
            <a:ext cx="2813670" cy="37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17CD71-68C3-7647-8C65-A43FD32F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39" y="1489348"/>
            <a:ext cx="2536676" cy="37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67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67E30-666A-3F4F-B5FA-263C4558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Property-10: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6BAE6DA-7615-E94F-AE1D-D963F3FC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5076" y="2101758"/>
            <a:ext cx="3834826" cy="27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767947-2CDF-FA4F-B50A-D25F5A1D1F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01316"/>
            <a:ext cx="4254837" cy="9004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5D50C3-418B-2B41-9E49-29B15C7213E9}"/>
              </a:ext>
            </a:extLst>
          </p:cNvPr>
          <p:cNvSpPr/>
          <p:nvPr/>
        </p:nvSpPr>
        <p:spPr>
          <a:xfrm>
            <a:off x="516929" y="2211817"/>
            <a:ext cx="38680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据时间视频消息，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日，北京南站，庞女士和丈夫乘坐</a:t>
            </a:r>
            <a:r>
              <a:rPr lang="en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G497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列车，上车后发现票面上的座位坐了人。庞女士和在座位上的乘客交涉后，发现除了身份证和姓名不一样之外，她们的票和自己手上的票一模一样。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两人均是在窗口购票，双方购票相差时间三分钟左右。双方在找到列车长之后，庞女士被安排到了另一个车厢。</a:t>
            </a:r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针对此事，</a:t>
            </a:r>
            <a:r>
              <a:rPr lang="en-US" altLang="zh-CN" sz="1600" dirty="0">
                <a:latin typeface="DengXian" panose="02010600030101010101" pitchFamily="2" charset="-122"/>
                <a:ea typeface="DengXian" panose="02010600030101010101" pitchFamily="2" charset="-122"/>
              </a:rPr>
              <a:t>12306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客服回应称这种情况很少见，可能是由于机器故障所致。</a:t>
            </a:r>
          </a:p>
        </p:txBody>
      </p:sp>
    </p:spTree>
    <p:extLst>
      <p:ext uri="{BB962C8B-B14F-4D97-AF65-F5344CB8AC3E}">
        <p14:creationId xmlns:p14="http://schemas.microsoft.com/office/powerpoint/2010/main" val="261162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1E1A8-447B-A64F-97A2-85EFFB6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FCFFB-AD93-E74D-B380-1D6B07D3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708"/>
            <a:ext cx="8229600" cy="3601236"/>
          </a:xfrm>
        </p:spPr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Cisco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br>
              <a:rPr kumimoji="1" lang="en-US" altLang="zh-CN" dirty="0"/>
            </a:br>
            <a:r>
              <a:rPr kumimoji="1" lang="en-US" altLang="zh-CN" dirty="0"/>
              <a:t>caused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cosmic</a:t>
            </a:r>
            <a:br>
              <a:rPr kumimoji="1" lang="en-US" altLang="zh-CN" dirty="0"/>
            </a:br>
            <a:r>
              <a:rPr kumimoji="1" lang="en-US" altLang="zh-CN" dirty="0"/>
              <a:t>radiation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18E24-A6BB-3E4D-84C8-622C0ABCA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299708"/>
            <a:ext cx="4892429" cy="44152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80F41A-6357-1740-AF60-936AEF74CE68}"/>
              </a:ext>
            </a:extLst>
          </p:cNvPr>
          <p:cNvSpPr/>
          <p:nvPr/>
        </p:nvSpPr>
        <p:spPr>
          <a:xfrm>
            <a:off x="6514158" y="520131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CCF24-EE9E-F540-8E76-394960276E5A}"/>
              </a:ext>
            </a:extLst>
          </p:cNvPr>
          <p:cNvSpPr txBox="1"/>
          <p:nvPr/>
        </p:nvSpPr>
        <p:spPr>
          <a:xfrm>
            <a:off x="5717043" y="4316824"/>
            <a:ext cx="3586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 </a:t>
            </a:r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radiation</a:t>
            </a:r>
            <a:endParaRPr kumimoji="1" lang="zh-CN" altLang="en-US" sz="2800" dirty="0">
              <a:highlight>
                <a:srgbClr val="FFFF00"/>
              </a:highlight>
              <a:latin typeface="Arial" panose="020B0604020202020204" pitchFamily="34" charset="0"/>
              <a:cs typeface="+mn-ea"/>
              <a:sym typeface="+mn-lt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1D9A2A0-9D3B-D242-B508-10A283699236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939660" y="4840044"/>
            <a:ext cx="570498" cy="3612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osmic rays could power subsurface life in the universe - ExtremeTech">
            <a:extLst>
              <a:ext uri="{FF2B5EF4-FFF2-40B4-BE49-F238E27FC236}">
                <a16:creationId xmlns:a16="http://schemas.microsoft.com/office/drawing/2014/main" id="{D8E93CF8-347F-2C40-9A86-4E1C2BA4A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569438"/>
            <a:ext cx="3127896" cy="17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5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8391D4F4-5B3A-7F44-9CF1-A57C0297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A46624-0788-2246-965D-28533831A389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5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E639410-8397-464F-B977-DEA078FE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F02986E-9470-9B40-8786-665F6152E21B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EF694A8B-8AD1-D649-8F53-1F0A4077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6937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solidFill>
            <a:srgbClr val="F23C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9" name="Content Placeholder 4">
            <a:extLst>
              <a:ext uri="{FF2B5EF4-FFF2-40B4-BE49-F238E27FC236}">
                <a16:creationId xmlns:a16="http://schemas.microsoft.com/office/drawing/2014/main" id="{69F31A2A-E5D8-044F-B0EC-727B8D44E9C7}"/>
              </a:ext>
            </a:extLst>
          </p:cNvPr>
          <p:cNvGraphicFramePr>
            <a:graphicFrameLocks/>
          </p:cNvGraphicFramePr>
          <p:nvPr/>
        </p:nvGraphicFramePr>
        <p:xfrm>
          <a:off x="5111986" y="134484"/>
          <a:ext cx="3899066" cy="16391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1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CPU Architecture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Access-Rate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Haswell (2013)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22.9K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Ivy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Bridge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20.7K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Sandy Bridge (2011)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16.1K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AMD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Piledriver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6CD35785-369C-CC49-B96C-EC3EE38D789A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0A35E-61F5-9C43-AA00-77B8AFB2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4" name="Picture 4" descr="5122f5683910f.jpg">
            <a:extLst>
              <a:ext uri="{FF2B5EF4-FFF2-40B4-BE49-F238E27FC236}">
                <a16:creationId xmlns:a16="http://schemas.microsoft.com/office/drawing/2014/main" id="{31AF44AA-B0EF-A14A-B610-697B194A2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081636"/>
            <a:ext cx="4655689" cy="1080120"/>
          </a:xfrm>
          <a:prstGeom prst="rect">
            <a:avLst/>
          </a:prstGeom>
        </p:spPr>
      </p:pic>
      <p:pic>
        <p:nvPicPr>
          <p:cNvPr id="5" name="Picture 2" descr="Recovering FDE encryption keys, with FROST">
            <a:extLst>
              <a:ext uri="{FF2B5EF4-FFF2-40B4-BE49-F238E27FC236}">
                <a16:creationId xmlns:a16="http://schemas.microsoft.com/office/drawing/2014/main" id="{656994AA-4344-DD40-B329-F5BBEE91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03160"/>
            <a:ext cx="1580468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alaxy Nexus in the freezer, preparing to give up its encryption keys">
            <a:extLst>
              <a:ext uri="{FF2B5EF4-FFF2-40B4-BE49-F238E27FC236}">
                <a16:creationId xmlns:a16="http://schemas.microsoft.com/office/drawing/2014/main" id="{F7E1BA4D-5D1A-FA4F-8F8B-E366E6C8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903160"/>
            <a:ext cx="2808624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0DC6460-F9D3-2346-A6EE-EFE967EE3782}"/>
              </a:ext>
            </a:extLst>
          </p:cNvPr>
          <p:cNvSpPr/>
          <p:nvPr/>
        </p:nvSpPr>
        <p:spPr>
          <a:xfrm>
            <a:off x="486592" y="1327096"/>
            <a:ext cx="847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Cold-boot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physically attack that can scan memory to get any plaintext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3C3E4B-FF77-9C4C-A909-56574C247937}"/>
              </a:ext>
            </a:extLst>
          </p:cNvPr>
          <p:cNvSpPr/>
          <p:nvPr/>
        </p:nvSpPr>
        <p:spPr>
          <a:xfrm>
            <a:off x="144016" y="5316805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Müller,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Michael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Spreitzenbarth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"Frost." </a:t>
            </a:r>
            <a:r>
              <a:rPr lang="en-US" altLang="zh-CN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Cryptography and Network Security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Springer Berlin Heidelberg, 2013.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C279-3094-B54B-AD41-5BDD5B5C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0B36650-81E6-1E43-9DF6-3D08B7C8AF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689983"/>
            <a:ext cx="1642441" cy="246366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E47B01D-6354-104A-9AB9-9C8199B5AD98}"/>
              </a:ext>
            </a:extLst>
          </p:cNvPr>
          <p:cNvSpPr/>
          <p:nvPr/>
        </p:nvSpPr>
        <p:spPr>
          <a:xfrm>
            <a:off x="0" y="5244796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Cai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, Liang, and 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Hao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 Chen. "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TouchLogger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: Inferring Keystrokes on Touch Screen from Smartphone motion." </a:t>
            </a:r>
            <a:r>
              <a:rPr lang="en-US" altLang="zh-CN" sz="1200" i="1" dirty="0" err="1">
                <a:solidFill>
                  <a:srgbClr val="000000"/>
                </a:solidFill>
                <a:latin typeface="等线" panose="02010600030101010101" pitchFamily="2" charset="-122"/>
              </a:rPr>
              <a:t>HotSec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. 2011.</a:t>
            </a:r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3ABD4F-F637-0640-88CF-3DEE364BE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8873" y="1689983"/>
            <a:ext cx="6053567" cy="2463661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A2110B39-33E5-B249-A1D3-0778B788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21353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Side-Channel: infer PIN code through motion-detector</a:t>
            </a:r>
          </a:p>
        </p:txBody>
      </p:sp>
    </p:spTree>
    <p:extLst>
      <p:ext uri="{BB962C8B-B14F-4D97-AF65-F5344CB8AC3E}">
        <p14:creationId xmlns:p14="http://schemas.microsoft.com/office/powerpoint/2010/main" val="535289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2B5A-5128-164E-8AAD-BC64E9F2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Property-13: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4B4282E-0E08-D741-AE22-5E11912731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1128854"/>
            <a:ext cx="7740352" cy="44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4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0C651-4FCC-CC40-84B0-7EE16D7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pic>
        <p:nvPicPr>
          <p:cNvPr id="6146" name="Picture 2" descr="buildings exploding - Google Search | Fight club, Where is my mind, Movies">
            <a:extLst>
              <a:ext uri="{FF2B5EF4-FFF2-40B4-BE49-F238E27FC236}">
                <a16:creationId xmlns:a16="http://schemas.microsoft.com/office/drawing/2014/main" id="{9B0C036C-7308-E44A-983A-C0DB1E50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28" y="1345332"/>
            <a:ext cx="5868144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9AF0D5-0711-5E40-B5FA-65AC1CB3CCCB}"/>
              </a:ext>
            </a:extLst>
          </p:cNvPr>
          <p:cNvSpPr txBox="1"/>
          <p:nvPr/>
        </p:nvSpPr>
        <p:spPr>
          <a:xfrm>
            <a:off x="2267743" y="51302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Fighting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Club,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77312C-63DF-824F-91F9-4E69A49BCBCF}"/>
              </a:ext>
            </a:extLst>
          </p:cNvPr>
          <p:cNvSpPr/>
          <p:nvPr/>
        </p:nvSpPr>
        <p:spPr>
          <a:xfrm>
            <a:off x="2985668" y="148934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Guess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where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is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your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money?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37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3F0C5-713F-504B-B18C-4276DCF3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Conflict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59240-6CAD-CD49-8538-2FEA50175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555612"/>
          </a:xfrm>
        </p:spPr>
        <p:txBody>
          <a:bodyPr/>
          <a:lstStyle/>
          <a:p>
            <a:r>
              <a:rPr kumimoji="1" lang="en-US" altLang="zh-CN" dirty="0"/>
              <a:t>Usability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r>
              <a:rPr kumimoji="1" lang="en-US" altLang="zh-CN" dirty="0"/>
              <a:t>...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u="sng" dirty="0"/>
              <a:t>Emergent properties</a:t>
            </a:r>
            <a:r>
              <a:rPr lang="en-US" altLang="zh-CN" sz="2000" dirty="0"/>
              <a:t> (</a:t>
            </a:r>
            <a:r>
              <a:rPr lang="en-US" altLang="zh-CN" sz="2000" dirty="0">
                <a:solidFill>
                  <a:srgbClr val="0096FF"/>
                </a:solidFill>
              </a:rPr>
              <a:t>surprise!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The properties that are not considered at design time</a:t>
            </a:r>
          </a:p>
          <a:p>
            <a:r>
              <a:rPr lang="en-US" altLang="zh-CN" sz="2000" u="sng" dirty="0"/>
              <a:t>Propagation of effects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butterfly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effort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Small change -&gt; big effect</a:t>
            </a:r>
          </a:p>
          <a:p>
            <a:r>
              <a:rPr lang="en-US" altLang="zh-CN" sz="2000" u="sng" dirty="0"/>
              <a:t>Incommensurate scaling</a:t>
            </a:r>
          </a:p>
          <a:p>
            <a:pPr lvl="1"/>
            <a:r>
              <a:rPr lang="en-US" altLang="zh-CN" dirty="0"/>
              <a:t>Design for small model may not scale</a:t>
            </a:r>
          </a:p>
          <a:p>
            <a:r>
              <a:rPr lang="en-US" altLang="zh-CN" sz="2000" u="sng" dirty="0"/>
              <a:t>Trade-offs</a:t>
            </a:r>
          </a:p>
          <a:p>
            <a:pPr lvl="1"/>
            <a:r>
              <a:rPr lang="en-US" altLang="zh-CN" dirty="0"/>
              <a:t>Waterbed effect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713484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46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907583" y="29978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dirty="0"/>
              <a:t>So things stop working</a:t>
            </a:r>
          </a:p>
          <a:p>
            <a:r>
              <a:rPr lang="en-US" altLang="zh-CN" sz="2000" dirty="0"/>
              <a:t>The mathematical description </a:t>
            </a:r>
          </a:p>
          <a:p>
            <a:pPr lvl="1"/>
            <a:r>
              <a:rPr lang="en-US" altLang="zh-CN" dirty="0"/>
              <a:t>Different parts of the system exhibit different orders of growth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Galileo in 1638</a:t>
            </a:r>
          </a:p>
          <a:p>
            <a:pPr lvl="1" algn="just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52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33556" y="160601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3395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1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346"/>
            <a:ext cx="8229600" cy="341159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55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C10BD69D-5D17-1641-8D24-6E865C37F4DE}"/>
              </a:ext>
            </a:extLst>
          </p:cNvPr>
          <p:cNvSpPr/>
          <p:nvPr/>
        </p:nvSpPr>
        <p:spPr bwMode="auto">
          <a:xfrm>
            <a:off x="7730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675471F6-45DA-EE43-8DFE-FC7233D7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34244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54850D24-19E9-694E-A86B-B3ACE43A1202}"/>
              </a:ext>
            </a:extLst>
          </p:cNvPr>
          <p:cNvSpPr/>
          <p:nvPr/>
        </p:nvSpPr>
        <p:spPr bwMode="auto">
          <a:xfrm>
            <a:off x="28304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15">
            <a:extLst>
              <a:ext uri="{FF2B5EF4-FFF2-40B4-BE49-F238E27FC236}">
                <a16:creationId xmlns:a16="http://schemas.microsoft.com/office/drawing/2014/main" id="{0C19FD5F-AB08-CE4A-923E-3E2B6E397BFE}"/>
              </a:ext>
            </a:extLst>
          </p:cNvPr>
          <p:cNvCxnSpPr>
            <a:cxnSpLocks noChangeShapeType="1"/>
            <a:stCxn id="47" idx="0"/>
            <a:endCxn id="51" idx="2"/>
          </p:cNvCxnSpPr>
          <p:nvPr/>
        </p:nvCxnSpPr>
        <p:spPr bwMode="auto">
          <a:xfrm flipV="1">
            <a:off x="1077888" y="31704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Rectangle 9">
            <a:extLst>
              <a:ext uri="{FF2B5EF4-FFF2-40B4-BE49-F238E27FC236}">
                <a16:creationId xmlns:a16="http://schemas.microsoft.com/office/drawing/2014/main" id="{D06C6DB8-27EC-4D4A-8CCD-8ABED2F42C9F}"/>
              </a:ext>
            </a:extLst>
          </p:cNvPr>
          <p:cNvSpPr/>
          <p:nvPr/>
        </p:nvSpPr>
        <p:spPr bwMode="auto">
          <a:xfrm>
            <a:off x="1306488" y="28529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C62AD4DF-5D2D-9546-987F-B58F15D1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488" y="28529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B8986155-6986-C247-9F5F-C94B8EC935E7}"/>
              </a:ext>
            </a:extLst>
          </p:cNvPr>
          <p:cNvSpPr/>
          <p:nvPr/>
        </p:nvSpPr>
        <p:spPr bwMode="auto">
          <a:xfrm>
            <a:off x="7730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FABE4DA9-F022-164C-AED0-58953F245850}"/>
              </a:ext>
            </a:extLst>
          </p:cNvPr>
          <p:cNvSpPr/>
          <p:nvPr/>
        </p:nvSpPr>
        <p:spPr bwMode="auto">
          <a:xfrm>
            <a:off x="17636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C59512CC-C746-A54C-9D22-338C1083A21F}"/>
              </a:ext>
            </a:extLst>
          </p:cNvPr>
          <p:cNvSpPr/>
          <p:nvPr/>
        </p:nvSpPr>
        <p:spPr bwMode="auto">
          <a:xfrm>
            <a:off x="28304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6F713F9A-45B1-C848-A4A6-F1DADC5D6874}"/>
              </a:ext>
            </a:extLst>
          </p:cNvPr>
          <p:cNvCxnSpPr>
            <a:cxnSpLocks noChangeShapeType="1"/>
            <a:stCxn id="51" idx="2"/>
            <a:endCxn id="48" idx="0"/>
          </p:cNvCxnSpPr>
          <p:nvPr/>
        </p:nvCxnSpPr>
        <p:spPr bwMode="auto">
          <a:xfrm>
            <a:off x="1611288" y="31704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Straight Arrow Connector 33">
            <a:extLst>
              <a:ext uri="{FF2B5EF4-FFF2-40B4-BE49-F238E27FC236}">
                <a16:creationId xmlns:a16="http://schemas.microsoft.com/office/drawing/2014/main" id="{11201394-1D04-2C45-88AC-D235B6A2EBF8}"/>
              </a:ext>
            </a:extLst>
          </p:cNvPr>
          <p:cNvCxnSpPr>
            <a:cxnSpLocks noChangeShapeType="1"/>
            <a:stCxn id="49" idx="0"/>
            <a:endCxn id="52" idx="2"/>
          </p:cNvCxnSpPr>
          <p:nvPr/>
        </p:nvCxnSpPr>
        <p:spPr bwMode="auto">
          <a:xfrm flipV="1">
            <a:off x="3135288" y="31704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Arrow Connector 36">
            <a:extLst>
              <a:ext uri="{FF2B5EF4-FFF2-40B4-BE49-F238E27FC236}">
                <a16:creationId xmlns:a16="http://schemas.microsoft.com/office/drawing/2014/main" id="{C3C9A718-207A-E84E-B83B-6D0D97914A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611288" y="25989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39">
            <a:extLst>
              <a:ext uri="{FF2B5EF4-FFF2-40B4-BE49-F238E27FC236}">
                <a16:creationId xmlns:a16="http://schemas.microsoft.com/office/drawing/2014/main" id="{B4610E85-9B34-DB48-8167-41E01D686DF2}"/>
              </a:ext>
            </a:extLst>
          </p:cNvPr>
          <p:cNvCxnSpPr>
            <a:cxnSpLocks noChangeShapeType="1"/>
            <a:stCxn id="53" idx="2"/>
            <a:endCxn id="51" idx="0"/>
          </p:cNvCxnSpPr>
          <p:nvPr/>
        </p:nvCxnSpPr>
        <p:spPr bwMode="auto">
          <a:xfrm>
            <a:off x="1077888" y="25989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Straight Arrow Connector 42">
            <a:extLst>
              <a:ext uri="{FF2B5EF4-FFF2-40B4-BE49-F238E27FC236}">
                <a16:creationId xmlns:a16="http://schemas.microsoft.com/office/drawing/2014/main" id="{2EC78F61-E63C-6247-B5C2-525C06770ACD}"/>
              </a:ext>
            </a:extLst>
          </p:cNvPr>
          <p:cNvCxnSpPr>
            <a:cxnSpLocks noChangeShapeType="1"/>
            <a:stCxn id="52" idx="0"/>
            <a:endCxn id="55" idx="2"/>
          </p:cNvCxnSpPr>
          <p:nvPr/>
        </p:nvCxnSpPr>
        <p:spPr bwMode="auto">
          <a:xfrm flipV="1">
            <a:off x="3135288" y="25989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Straight Arrow Connector 45">
            <a:extLst>
              <a:ext uri="{FF2B5EF4-FFF2-40B4-BE49-F238E27FC236}">
                <a16:creationId xmlns:a16="http://schemas.microsoft.com/office/drawing/2014/main" id="{B2C0C486-D8CD-664B-830C-2EA4A480E0A7}"/>
              </a:ext>
            </a:extLst>
          </p:cNvPr>
          <p:cNvCxnSpPr>
            <a:cxnSpLocks noChangeShapeType="1"/>
            <a:stCxn id="52" idx="0"/>
            <a:endCxn id="54" idx="2"/>
          </p:cNvCxnSpPr>
          <p:nvPr/>
        </p:nvCxnSpPr>
        <p:spPr bwMode="auto">
          <a:xfrm flipH="1" flipV="1">
            <a:off x="2068488" y="2598936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579613" y="4657700"/>
            <a:ext cx="22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mess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6121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”  </a:t>
            </a:r>
          </a:p>
          <a:p>
            <a:pPr lvl="2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“Principles of Computer System Design: An Introduction”</a:t>
            </a:r>
            <a:endParaRPr lang="en-US" dirty="0"/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systems are </a:t>
            </a:r>
            <a:r>
              <a:rPr lang="en-US" sz="20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dirty="0"/>
              <a:t>The deeper one digs, the more signs of complexity turn up</a:t>
            </a:r>
          </a:p>
          <a:p>
            <a:pPr lvl="1"/>
            <a:r>
              <a:rPr lang="en-US" dirty="0"/>
              <a:t>A computer -&gt; gates -&gt; electrons -&gt; quarks -&gt; …</a:t>
            </a:r>
          </a:p>
          <a:p>
            <a:endParaRPr lang="en-US" sz="2000" dirty="0"/>
          </a:p>
          <a:p>
            <a:r>
              <a:rPr lang="en-US" sz="2000" dirty="0"/>
              <a:t>Abstraction: </a:t>
            </a:r>
            <a:r>
              <a:rPr lang="en-US" sz="20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Layering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44008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Abstraction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Interface/Hiding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644008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Hierarchy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Reduce connections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dirty="0"/>
              <a:t>Analyze or design the system as a collection of interacting subsystems</a:t>
            </a:r>
          </a:p>
          <a:p>
            <a:pPr lvl="1"/>
            <a:r>
              <a:rPr lang="en-US" dirty="0"/>
              <a:t>Subsystems called </a:t>
            </a:r>
            <a:r>
              <a:rPr lang="en-US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dirty="0"/>
              <a:t>"</a:t>
            </a:r>
            <a:r>
              <a:rPr lang="en-US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dirty="0"/>
              <a:t>"</a:t>
            </a:r>
            <a:r>
              <a:rPr lang="en-US" dirty="0"/>
              <a:t> technique </a:t>
            </a:r>
          </a:p>
          <a:p>
            <a:pPr lvl="1"/>
            <a:endParaRPr lang="en-US" dirty="0"/>
          </a:p>
          <a:p>
            <a:r>
              <a:rPr lang="en-US" altLang="zh-CN" dirty="0"/>
              <a:t>Modularity is t</a:t>
            </a:r>
            <a:r>
              <a:rPr lang="en-US" dirty="0"/>
              <a:t>he </a:t>
            </a:r>
            <a:r>
              <a:rPr lang="en-US" dirty="0">
                <a:solidFill>
                  <a:srgbClr val="0096FF"/>
                </a:solidFill>
              </a:rPr>
              <a:t>simplest, most important tool </a:t>
            </a:r>
            <a:r>
              <a:rPr lang="en-US" dirty="0"/>
              <a:t>for reducing complexity</a:t>
            </a:r>
          </a:p>
          <a:p>
            <a:pPr lvl="1"/>
            <a:r>
              <a:rPr lang="en-US" altLang="zh-CN" dirty="0"/>
              <a:t>C</a:t>
            </a:r>
            <a:r>
              <a:rPr lang="en-US" dirty="0"/>
              <a:t>onsider interactions among the components within a module without simultaneously thinking about the components that are inside other modules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67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Abstraction</a:t>
            </a:r>
          </a:p>
          <a:p>
            <a:pPr lvl="1"/>
            <a:r>
              <a:rPr lang="en-US" dirty="0"/>
              <a:t>Treat a module based on external specifications, no need for details inside</a:t>
            </a:r>
          </a:p>
          <a:p>
            <a:r>
              <a:rPr lang="en-US" sz="2000" dirty="0"/>
              <a:t>Principles to divide a module</a:t>
            </a:r>
          </a:p>
          <a:p>
            <a:pPr lvl="1"/>
            <a:r>
              <a:rPr lang="en-US" dirty="0"/>
              <a:t>Follow natural or effective boundaries</a:t>
            </a:r>
          </a:p>
          <a:p>
            <a:pPr lvl="1"/>
            <a:r>
              <a:rPr lang="en-US" dirty="0"/>
              <a:t>Fewer interactions among modules (Chap.4 &amp; 5)</a:t>
            </a:r>
          </a:p>
          <a:p>
            <a:pPr lvl="1"/>
            <a:r>
              <a:rPr lang="en-US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Problem:</a:t>
            </a:r>
            <a:r>
              <a:rPr lang="zh-CN" altLang="en-US" sz="2000" dirty="0"/>
              <a:t> </a:t>
            </a:r>
            <a:r>
              <a:rPr lang="en-US" altLang="zh-CN" sz="2000" dirty="0"/>
              <a:t>m</a:t>
            </a:r>
            <a:r>
              <a:rPr lang="en-US" sz="2000" dirty="0"/>
              <a:t>inimizing interconnections among modules may be defeated </a:t>
            </a:r>
          </a:p>
          <a:p>
            <a:pPr lvl="1"/>
            <a:r>
              <a:rPr lang="en-US" dirty="0"/>
              <a:t>Unintentional or accidental interconnections, arising from implementation errors </a:t>
            </a:r>
          </a:p>
          <a:p>
            <a:pPr lvl="1"/>
            <a:r>
              <a:rPr lang="en-US" dirty="0"/>
              <a:t>Well-meaning design attempts to sneak past modular boundaries</a:t>
            </a:r>
          </a:p>
          <a:p>
            <a:pPr lvl="2"/>
            <a:r>
              <a:rPr lang="en-US" sz="1600" dirty="0"/>
              <a:t>Improve performance</a:t>
            </a:r>
          </a:p>
          <a:p>
            <a:pPr lvl="2"/>
            <a:r>
              <a:rPr lang="en-US" sz="1600" dirty="0"/>
              <a:t>Meet some other requirement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Software is particularly subject to this problem</a:t>
            </a:r>
          </a:p>
          <a:p>
            <a:pPr lvl="1"/>
            <a:r>
              <a:rPr lang="en-US" dirty="0"/>
              <a:t>The modular boundaries provided by the separately compiled subprograms are actually somewhat </a:t>
            </a:r>
            <a:r>
              <a:rPr lang="en-US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dirty="0"/>
              <a:t>Is easily penetrated by errors in:</a:t>
            </a:r>
          </a:p>
          <a:p>
            <a:pPr lvl="2"/>
            <a:r>
              <a:rPr lang="en-US" sz="1600" dirty="0"/>
              <a:t>using pointer;</a:t>
            </a:r>
          </a:p>
          <a:p>
            <a:pPr lvl="2"/>
            <a:r>
              <a:rPr lang="en-US" sz="1600" dirty="0"/>
              <a:t>filling buffer;</a:t>
            </a:r>
          </a:p>
          <a:p>
            <a:pPr lvl="2"/>
            <a:r>
              <a:rPr lang="en-US" sz="1600" dirty="0"/>
              <a:t>calculating array index;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Failure containment</a:t>
            </a:r>
          </a:p>
          <a:p>
            <a:pPr lvl="1"/>
            <a:r>
              <a:rPr lang="en-US" dirty="0"/>
              <a:t>When a module does not meet its abstract interface specifications</a:t>
            </a:r>
          </a:p>
          <a:p>
            <a:pPr lvl="1"/>
            <a:r>
              <a:rPr lang="en-US" dirty="0"/>
              <a:t>Limiting the impact of faults</a:t>
            </a:r>
          </a:p>
          <a:p>
            <a:pPr lvl="2"/>
            <a:r>
              <a:rPr lang="en-US" sz="1600" dirty="0"/>
              <a:t>Well-designed and properly enforced modular abstractions </a:t>
            </a:r>
          </a:p>
          <a:p>
            <a:pPr lvl="2"/>
            <a:r>
              <a:rPr lang="en-US" sz="1600" dirty="0"/>
              <a:t>Control propagation of effects</a:t>
            </a:r>
          </a:p>
          <a:p>
            <a:pPr lvl="1"/>
            <a:r>
              <a:rPr lang="en-US" dirty="0"/>
              <a:t>Modules are the units of fault containment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Goal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sz="2000" dirty="0"/>
              <a:t>Reduce module interconnections even more</a:t>
            </a:r>
          </a:p>
          <a:p>
            <a:r>
              <a:rPr lang="en-US" sz="2000" dirty="0"/>
              <a:t>How to do it?</a:t>
            </a:r>
          </a:p>
          <a:p>
            <a:pPr lvl="1"/>
            <a:r>
              <a:rPr lang="en-US" dirty="0"/>
              <a:t>Build a set of mechanisms first (a lower layer)</a:t>
            </a:r>
          </a:p>
          <a:p>
            <a:pPr lvl="1"/>
            <a:r>
              <a:rPr lang="en-US" dirty="0"/>
              <a:t>Use them to create a different complete set of mechanisms (an upper layer)</a:t>
            </a:r>
          </a:p>
          <a:p>
            <a:r>
              <a:rPr lang="en-US" sz="2000" dirty="0"/>
              <a:t>General rule: A module in one layer only interacts with:</a:t>
            </a:r>
          </a:p>
          <a:p>
            <a:pPr lvl="1"/>
            <a:r>
              <a:rPr lang="en-US" dirty="0"/>
              <a:t>its peers in the same layer, and</a:t>
            </a:r>
          </a:p>
          <a:p>
            <a:pPr lvl="1"/>
            <a:r>
              <a:rPr lang="en-US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Computer systems are </a:t>
            </a:r>
            <a:r>
              <a:rPr lang="en-US" sz="2800" u="sng" dirty="0"/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 systems are the same as all other systems</a:t>
            </a:r>
          </a:p>
          <a:p>
            <a:pPr lvl="1"/>
            <a:r>
              <a:rPr lang="en-US" dirty="0"/>
              <a:t>Certain common problems show up in all complex systems</a:t>
            </a:r>
          </a:p>
          <a:p>
            <a:pPr lvl="1"/>
            <a:r>
              <a:rPr lang="en-US" dirty="0"/>
              <a:t>The techniques that have been devised for coping with complexity are universal</a:t>
            </a:r>
          </a:p>
          <a:p>
            <a:r>
              <a:rPr lang="en-US" altLang="zh-CN" sz="2000" dirty="0"/>
              <a:t>Yet,</a:t>
            </a:r>
            <a:r>
              <a:rPr lang="zh-CN" altLang="en-US" sz="2000" dirty="0"/>
              <a:t> </a:t>
            </a:r>
            <a:r>
              <a:rPr lang="en-US" altLang="zh-CN" sz="2000" dirty="0"/>
              <a:t>c</a:t>
            </a:r>
            <a:r>
              <a:rPr lang="en-US" sz="2000" dirty="0"/>
              <a:t>omputer systems are </a:t>
            </a:r>
            <a:r>
              <a:rPr lang="en-US" sz="2000" dirty="0">
                <a:solidFill>
                  <a:srgbClr val="0096FF"/>
                </a:solidFill>
              </a:rPr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(sadly)</a:t>
            </a:r>
            <a:endParaRPr lang="en-US" sz="2000" dirty="0"/>
          </a:p>
          <a:p>
            <a:pPr lvl="1"/>
            <a:r>
              <a:rPr lang="en-US" dirty="0"/>
              <a:t>The complexity is not limited by physical laws</a:t>
            </a:r>
          </a:p>
          <a:p>
            <a:pPr lvl="1"/>
            <a:r>
              <a:rPr lang="en-US" dirty="0"/>
              <a:t>The rate of change of technology is unprecedented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M.A.L.H are NOT enough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modularity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abstraction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layer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hierarchy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3B96774-F972-4F41-BF0E-0882A12E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CF7B27-916D-D04B-A440-BF2061F27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4369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9208" y="1201316"/>
            <a:ext cx="8229600" cy="412394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Final-Exam: 35%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059832" y="1417340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59832" y="2738353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9832" y="3447207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61714" y="2065412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Instructors</a:t>
            </a:r>
          </a:p>
          <a:p>
            <a:pPr lvl="1"/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Yubin Xia: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3"/>
              </a:rPr>
              <a:t>xiayubin@sjtu.edu.cn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</a:p>
          <a:p>
            <a:pPr lvl="1"/>
            <a:r>
              <a:rPr lang="en-US" altLang="zh-CN" sz="17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Zhaoguo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Wang: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4"/>
              </a:rPr>
              <a:t>zhaoguowang@sjtu.edu.cn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zh-CN" sz="17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1"/>
            <a:r>
              <a:rPr lang="en-US" altLang="zh-CN" sz="17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Xingda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Wei: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5"/>
              </a:rPr>
              <a:t>wxdwfc@sjtu.edu.cn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zh-CN" sz="1700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en-US" altLang="zh-CN" sz="1700" dirty="0" err="1"/>
              <a:t>Mingyu</a:t>
            </a:r>
            <a:r>
              <a:rPr lang="en-US" altLang="zh-CN" sz="1700" dirty="0"/>
              <a:t> Li: </a:t>
            </a:r>
            <a:r>
              <a:rPr lang="en-US" altLang="zh-CN" sz="1700" dirty="0">
                <a:hlinkClick r:id="rId6"/>
              </a:rPr>
              <a:t>maxullee@sjtu.edu.cn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pPr lvl="1"/>
            <a:r>
              <a:rPr lang="en-US" altLang="zh-CN" sz="1700" dirty="0" err="1"/>
              <a:t>Mingcong</a:t>
            </a:r>
            <a:r>
              <a:rPr lang="en-US" altLang="zh-CN" sz="1700" dirty="0"/>
              <a:t> Han: </a:t>
            </a:r>
            <a:r>
              <a:rPr lang="en-US" altLang="zh-CN" sz="1700" dirty="0">
                <a:hlinkClick r:id="rId7"/>
              </a:rPr>
              <a:t>mingconghan@sjtu.edu.cn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pPr lvl="1"/>
            <a:r>
              <a:rPr lang="en-US" altLang="zh-CN" sz="1700" dirty="0" err="1"/>
              <a:t>Fangming</a:t>
            </a:r>
            <a:r>
              <a:rPr lang="en-US" altLang="zh-CN" sz="1700" dirty="0"/>
              <a:t> Lu: </a:t>
            </a:r>
            <a:r>
              <a:rPr lang="en-US" altLang="zh-CN" sz="1700" dirty="0">
                <a:hlinkClick r:id="rId8"/>
              </a:rPr>
              <a:t>lfm1012@sjtu.edu.cn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pPr lvl="1"/>
            <a:r>
              <a:rPr lang="en-US" altLang="zh-CN" sz="1700" dirty="0" err="1"/>
              <a:t>Jiahuan</a:t>
            </a:r>
            <a:r>
              <a:rPr lang="en-US" altLang="zh-CN" sz="1700" dirty="0"/>
              <a:t> Shen: </a:t>
            </a:r>
            <a:r>
              <a:rPr lang="en-US" altLang="zh-CN" sz="1700" dirty="0">
                <a:hlinkClick r:id="rId9"/>
              </a:rPr>
              <a:t>shenjiahuan@sjtu.edu.cn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r>
              <a:rPr lang="en-US" altLang="zh-CN" dirty="0"/>
              <a:t>Website</a:t>
            </a:r>
          </a:p>
          <a:p>
            <a:pPr lvl="1"/>
            <a:r>
              <a:rPr lang="en" altLang="zh-CN" sz="1700" dirty="0">
                <a:hlinkClick r:id="rId10"/>
              </a:rPr>
              <a:t>https://oc.sjtu.edu.cn/courses/34449</a:t>
            </a:r>
            <a:r>
              <a:rPr lang="zh-CN" altLang="en-US" sz="1700" dirty="0"/>
              <a:t> </a:t>
            </a:r>
            <a:endParaRPr lang="en-US" altLang="zh-CN" sz="1700" dirty="0"/>
          </a:p>
          <a:p>
            <a:pPr lvl="1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2FDFA0-8567-0B44-981C-F6D5C53203A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0112" y="769268"/>
            <a:ext cx="324690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38375</TotalTime>
  <Words>2891</Words>
  <Application>Microsoft Macintosh PowerPoint</Application>
  <PresentationFormat>全屏显示(16:10)</PresentationFormat>
  <Paragraphs>529</Paragraphs>
  <Slides>83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91" baseType="lpstr">
      <vt:lpstr>DengXian</vt:lpstr>
      <vt:lpstr>DengXian</vt:lpstr>
      <vt:lpstr>微软雅黑</vt:lpstr>
      <vt:lpstr>Microsoft YaHei UI Light</vt:lpstr>
      <vt:lpstr>Arial</vt:lpstr>
      <vt:lpstr>Calibri</vt:lpstr>
      <vt:lpstr>Times New Roman</vt:lpstr>
      <vt:lpstr>1_Office 主题​​</vt:lpstr>
      <vt:lpstr>Introduction to CSE: Coping with Complexity</vt:lpstr>
      <vt:lpstr>Digital-world VS. Real-world</vt:lpstr>
      <vt:lpstr>PowerPoint 演示文稿</vt:lpstr>
      <vt:lpstr>Metaverse, Human Computer Interface…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System &amp; Complexity</vt:lpstr>
      <vt:lpstr>What is a System?</vt:lpstr>
      <vt:lpstr>The Problem: Complexity of the Systems</vt:lpstr>
      <vt:lpstr>Example of Complex Systems: Linux Kernel</vt:lpstr>
      <vt:lpstr>LOC (Lines Of Code)</vt:lpstr>
      <vt:lpstr>An Example: The Gas System</vt:lpstr>
      <vt:lpstr>Compare with the Computer Systems</vt:lpstr>
      <vt:lpstr>14 Properties</vt:lpstr>
      <vt:lpstr>14 Properties of Computer Systems</vt:lpstr>
      <vt:lpstr>Property-1: Correctness</vt:lpstr>
      <vt:lpstr>A Piece of Code, Seems Normal</vt:lpstr>
      <vt:lpstr>Undefined Behavior</vt:lpstr>
      <vt:lpstr>Is This Compilers’ Bug?</vt:lpstr>
      <vt:lpstr>Property-2: Latency</vt:lpstr>
      <vt:lpstr>Property-3: Throughput</vt:lpstr>
      <vt:lpstr>Property-4: Scalability</vt:lpstr>
      <vt:lpstr>Property-5: Performance Isolation</vt:lpstr>
      <vt:lpstr>Property-6: Utilization</vt:lpstr>
      <vt:lpstr>Property-7: Energy Efficiency</vt:lpstr>
      <vt:lpstr>Property-8: Compatibility</vt:lpstr>
      <vt:lpstr>Property-9: Usability</vt:lpstr>
      <vt:lpstr>Property-10: Consistency</vt:lpstr>
      <vt:lpstr>Property-11: Fault Tolerance</vt:lpstr>
      <vt:lpstr>Property-11: Fault Tolerance</vt:lpstr>
      <vt:lpstr>Property-11: Fault Tolerance</vt:lpstr>
      <vt:lpstr>Property-11:  Fault Tolerance</vt:lpstr>
      <vt:lpstr>Property-12: Security</vt:lpstr>
      <vt:lpstr>Property-12: Security</vt:lpstr>
      <vt:lpstr>Property-13: Privacy</vt:lpstr>
      <vt:lpstr>Property-14: Trust</vt:lpstr>
      <vt:lpstr>Conflict between these Properties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Course Info</vt:lpstr>
      <vt:lpstr>Scores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1568</cp:revision>
  <cp:lastPrinted>2020-03-02T13:38:09Z</cp:lastPrinted>
  <dcterms:created xsi:type="dcterms:W3CDTF">2017-11-24T09:35:45Z</dcterms:created>
  <dcterms:modified xsi:type="dcterms:W3CDTF">2021-09-14T01:35:24Z</dcterms:modified>
</cp:coreProperties>
</file>