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100"/>
  </p:notesMasterIdLst>
  <p:handoutMasterIdLst>
    <p:handoutMasterId r:id="rId101"/>
  </p:handoutMasterIdLst>
  <p:sldIdLst>
    <p:sldId id="2241" r:id="rId2"/>
    <p:sldId id="2537" r:id="rId3"/>
    <p:sldId id="463" r:id="rId4"/>
    <p:sldId id="2551" r:id="rId5"/>
    <p:sldId id="2553" r:id="rId6"/>
    <p:sldId id="2280" r:id="rId7"/>
    <p:sldId id="335" r:id="rId8"/>
    <p:sldId id="2539" r:id="rId9"/>
    <p:sldId id="2566" r:id="rId10"/>
    <p:sldId id="2567" r:id="rId11"/>
    <p:sldId id="2568" r:id="rId12"/>
    <p:sldId id="2448" r:id="rId13"/>
    <p:sldId id="2449" r:id="rId14"/>
    <p:sldId id="2570" r:id="rId15"/>
    <p:sldId id="2572" r:id="rId16"/>
    <p:sldId id="2573" r:id="rId17"/>
    <p:sldId id="2574" r:id="rId18"/>
    <p:sldId id="2576" r:id="rId19"/>
    <p:sldId id="2577" r:id="rId20"/>
    <p:sldId id="2578" r:id="rId21"/>
    <p:sldId id="2580" r:id="rId22"/>
    <p:sldId id="2579" r:id="rId23"/>
    <p:sldId id="2581" r:id="rId24"/>
    <p:sldId id="2582" r:id="rId25"/>
    <p:sldId id="2583" r:id="rId26"/>
    <p:sldId id="2584" r:id="rId27"/>
    <p:sldId id="2585" r:id="rId28"/>
    <p:sldId id="2575" r:id="rId29"/>
    <p:sldId id="2587" r:id="rId30"/>
    <p:sldId id="2588" r:id="rId31"/>
    <p:sldId id="2590" r:id="rId32"/>
    <p:sldId id="2591" r:id="rId33"/>
    <p:sldId id="2592" r:id="rId34"/>
    <p:sldId id="2593" r:id="rId35"/>
    <p:sldId id="2594" r:id="rId36"/>
    <p:sldId id="2595" r:id="rId37"/>
    <p:sldId id="2596" r:id="rId38"/>
    <p:sldId id="2605" r:id="rId39"/>
    <p:sldId id="2636" r:id="rId40"/>
    <p:sldId id="2604" r:id="rId41"/>
    <p:sldId id="321" r:id="rId42"/>
    <p:sldId id="322" r:id="rId43"/>
    <p:sldId id="323" r:id="rId44"/>
    <p:sldId id="310" r:id="rId45"/>
    <p:sldId id="311" r:id="rId46"/>
    <p:sldId id="312" r:id="rId47"/>
    <p:sldId id="313" r:id="rId48"/>
    <p:sldId id="2606" r:id="rId49"/>
    <p:sldId id="2597" r:id="rId50"/>
    <p:sldId id="2637" r:id="rId51"/>
    <p:sldId id="2608" r:id="rId52"/>
    <p:sldId id="2609" r:id="rId53"/>
    <p:sldId id="2611" r:id="rId54"/>
    <p:sldId id="2610" r:id="rId55"/>
    <p:sldId id="2612" r:id="rId56"/>
    <p:sldId id="2613" r:id="rId57"/>
    <p:sldId id="2614" r:id="rId58"/>
    <p:sldId id="2615" r:id="rId59"/>
    <p:sldId id="2616" r:id="rId60"/>
    <p:sldId id="2617" r:id="rId61"/>
    <p:sldId id="2622" r:id="rId62"/>
    <p:sldId id="2618" r:id="rId63"/>
    <p:sldId id="2624" r:id="rId64"/>
    <p:sldId id="2621" r:id="rId65"/>
    <p:sldId id="2625" r:id="rId66"/>
    <p:sldId id="2626" r:id="rId67"/>
    <p:sldId id="2628" r:id="rId68"/>
    <p:sldId id="884" r:id="rId69"/>
    <p:sldId id="2630" r:id="rId70"/>
    <p:sldId id="972" r:id="rId71"/>
    <p:sldId id="971" r:id="rId72"/>
    <p:sldId id="970" r:id="rId73"/>
    <p:sldId id="969" r:id="rId74"/>
    <p:sldId id="973" r:id="rId75"/>
    <p:sldId id="974" r:id="rId76"/>
    <p:sldId id="2631" r:id="rId77"/>
    <p:sldId id="2633" r:id="rId78"/>
    <p:sldId id="2634" r:id="rId79"/>
    <p:sldId id="2632" r:id="rId80"/>
    <p:sldId id="2635" r:id="rId81"/>
    <p:sldId id="2323" r:id="rId82"/>
    <p:sldId id="276" r:id="rId83"/>
    <p:sldId id="277" r:id="rId84"/>
    <p:sldId id="278" r:id="rId85"/>
    <p:sldId id="279" r:id="rId86"/>
    <p:sldId id="280" r:id="rId87"/>
    <p:sldId id="282" r:id="rId88"/>
    <p:sldId id="286" r:id="rId89"/>
    <p:sldId id="285" r:id="rId90"/>
    <p:sldId id="287" r:id="rId91"/>
    <p:sldId id="288" r:id="rId92"/>
    <p:sldId id="314" r:id="rId93"/>
    <p:sldId id="315" r:id="rId94"/>
    <p:sldId id="316" r:id="rId95"/>
    <p:sldId id="317" r:id="rId96"/>
    <p:sldId id="318" r:id="rId97"/>
    <p:sldId id="319" r:id="rId98"/>
    <p:sldId id="320" r:id="rId99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3" pos="573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BE384B"/>
    <a:srgbClr val="E2EAF7"/>
    <a:srgbClr val="FF5F00"/>
    <a:srgbClr val="FF7E79"/>
    <a:srgbClr val="F6F9D6"/>
    <a:srgbClr val="B0FFD3"/>
    <a:srgbClr val="00FDFF"/>
    <a:srgbClr val="FFFC00"/>
    <a:srgbClr val="73F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812"/>
    <p:restoredTop sz="96327"/>
  </p:normalViewPr>
  <p:slideViewPr>
    <p:cSldViewPr snapToGrid="0">
      <p:cViewPr varScale="1">
        <p:scale>
          <a:sx n="149" d="100"/>
          <a:sy n="149" d="100"/>
        </p:scale>
        <p:origin x="1376" y="168"/>
      </p:cViewPr>
      <p:guideLst>
        <p:guide orient="horz" pos="2480"/>
        <p:guide pos="573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notesMaster" Target="notesMasters/notesMaster1.xml"/><Relationship Id="rId105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2021/10/21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2021/10/21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14370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09006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42280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/>
              <a:t>// mark </a:t>
            </a:r>
            <a:r>
              <a:rPr kumimoji="1" lang="zh-CN" altLang="en-US"/>
              <a:t>这页</a:t>
            </a:r>
            <a:r>
              <a:rPr kumimoji="1" lang="en-US" altLang="zh-CN"/>
              <a:t>ppt</a:t>
            </a:r>
            <a:r>
              <a:rPr kumimoji="1" lang="zh-CN" altLang="en-US"/>
              <a:t>啥意思？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94956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98218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69370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93402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80722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3036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98461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84166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726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4286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66223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84117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25896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29388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10850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28970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38779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90322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>
                <a:latin typeface="Times New Roman" charset="0"/>
                <a:ea typeface="宋体" charset="0"/>
              </a:rPr>
              <a:t>Why "Almost"?</a:t>
            </a:r>
          </a:p>
          <a:p>
            <a:r>
              <a:rPr lang="en-US" dirty="0">
                <a:latin typeface="Times New Roman" charset="0"/>
                <a:ea typeface="宋体" charset="0"/>
              </a:rPr>
              <a:t>- Not repair previous damage</a:t>
            </a:r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A52D8AF-5618-3B4E-8673-E40A78E5AE24}" type="slidenum">
              <a:rPr lang="zh-CN" altLang="en-US" sz="1200" b="0">
                <a:latin typeface="Times New Roman" charset="0"/>
              </a:rPr>
              <a:pPr/>
              <a:t>41</a:t>
            </a:fld>
            <a:endParaRPr lang="en-US" altLang="zh-CN" sz="1200" b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64081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choice of which to use is arbitrary; as shown the procedure copies the new value in sector </a:t>
            </a:r>
            <a:r>
              <a:rPr lang="en-US" altLang="zh-CN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S1 </a:t>
            </a:r>
            <a:r>
              <a:rPr lang="en-US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both sectors </a:t>
            </a:r>
            <a:r>
              <a:rPr lang="en-US" altLang="zh-CN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S2 </a:t>
            </a:r>
            <a:r>
              <a:rPr lang="en-US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</a:t>
            </a:r>
            <a:r>
              <a:rPr lang="en-US" altLang="zh-CN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S3</a:t>
            </a:r>
            <a:r>
              <a:rPr lang="en-US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n-US" altLang="zh-CN"/>
          </a:p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84831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48925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0521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37496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795257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801815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125324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/>
              <a:t>Why a long transaction is likely to aborted? Because its log content will be </a:t>
            </a:r>
            <a:r>
              <a:rPr kumimoji="1" lang="en-US" altLang="zh-CN" err="1"/>
              <a:t>undoed</a:t>
            </a:r>
            <a:r>
              <a:rPr kumimoji="1" lang="en-US" altLang="zh-CN"/>
              <a:t> 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415199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593167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488749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Nothing</a:t>
            </a:r>
            <a:r>
              <a:rPr lang="en-US" altLang="zh-CN" baseline="0"/>
              <a:t> to T5, it is loser and no need to UNDO (since no state in checkpoint)</a:t>
            </a: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68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1140100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70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3584301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71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3584301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72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3584301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73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3584301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74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3584301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75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3584301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266772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9034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2pPr>
            <a:lvl3pPr marL="895350" indent="-273050">
              <a:lnSpc>
                <a:spcPct val="120000"/>
              </a:lnSpc>
              <a:tabLst/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2021/10/21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2635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tiff"/><Relationship Id="rId4" Type="http://schemas.openxmlformats.org/officeDocument/2006/relationships/image" Target="../media/image20.tiff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238" y="1690127"/>
            <a:ext cx="7772400" cy="122502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dirty="0">
                <a:latin typeface="+mn-lt"/>
              </a:rPr>
              <a:t>Atomicity:</a:t>
            </a:r>
            <a:r>
              <a:rPr kumimoji="1" lang="zh-CN" altLang="en-US" sz="3600" dirty="0">
                <a:latin typeface="+mn-lt"/>
              </a:rPr>
              <a:t> </a:t>
            </a:r>
            <a:r>
              <a:rPr kumimoji="1" lang="en-US" altLang="zh-CN" sz="3600" dirty="0">
                <a:latin typeface="+mn-lt"/>
              </a:rPr>
              <a:t>All-or-Nothing</a:t>
            </a:r>
            <a:endParaRPr kumimoji="1" lang="zh-CN" altLang="en-US" sz="240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SE124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(2021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Fall)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ABA39C6C-2F6C-3946-AD08-09BB05996ADF}"/>
              </a:ext>
            </a:extLst>
          </p:cNvPr>
          <p:cNvSpPr txBox="1">
            <a:spLocks/>
          </p:cNvSpPr>
          <p:nvPr/>
        </p:nvSpPr>
        <p:spPr>
          <a:xfrm>
            <a:off x="-6647" y="5210411"/>
            <a:ext cx="8224524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Credits: 	Rong </a:t>
            </a:r>
            <a:r>
              <a:rPr kumimoji="1" lang="en-US" altLang="zh-CN" sz="180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Chen@IPADS</a:t>
            </a:r>
            <a:r>
              <a:rPr kumimoji="1" lang="en-US" altLang="zh-CN" sz="18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, </a:t>
            </a:r>
            <a:r>
              <a:rPr kumimoji="1" lang="en-US" altLang="zh-CN" sz="180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Jinyang</a:t>
            </a:r>
            <a:r>
              <a:rPr kumimoji="1" lang="en-US" altLang="zh-CN" sz="18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Li@NYU</a:t>
            </a:r>
            <a:endParaRPr kumimoji="1" lang="en-US" altLang="zh-CN" sz="180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endParaRPr kumimoji="1" lang="en-US" altLang="zh-CN" sz="180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endParaRPr kumimoji="1" lang="en" altLang="zh-CN" sz="180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57C1B5-8F23-D249-8C71-479D71C85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/>
              <a:t>Review</a:t>
            </a:r>
            <a:r>
              <a:rPr kumimoji="1" lang="en-US" altLang="zh-CN"/>
              <a:t>: Recovering Filesystem</a:t>
            </a:r>
            <a:r>
              <a:rPr kumimoji="1" lang="zh-CN" altLang="en-US"/>
              <a:t> </a:t>
            </a:r>
            <a:r>
              <a:rPr kumimoji="1" lang="en-US" altLang="zh-CN"/>
              <a:t>Metadata</a:t>
            </a:r>
            <a:r>
              <a:rPr kumimoji="1" lang="zh-CN" altLang="en-US"/>
              <a:t> </a:t>
            </a:r>
            <a:r>
              <a:rPr kumimoji="1" lang="en-US" altLang="zh-CN"/>
              <a:t>from Crash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0B14A7F-50B5-B541-A75D-97903C9B1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1. Synchronous meta-data update + </a:t>
            </a:r>
            <a:r>
              <a:rPr kumimoji="1" lang="en-US" altLang="zh-CN" err="1"/>
              <a:t>fsck</a:t>
            </a:r>
            <a:endParaRPr kumimoji="1" lang="en-US" altLang="zh-CN"/>
          </a:p>
          <a:p>
            <a:pPr lvl="1"/>
            <a:r>
              <a:rPr kumimoji="1" lang="en-US" altLang="zh-CN"/>
              <a:t>During check, synchronize metadata, such as file size</a:t>
            </a:r>
          </a:p>
          <a:p>
            <a:r>
              <a:rPr kumimoji="1" lang="en-US" altLang="zh-CN">
                <a:solidFill>
                  <a:schemeClr val="accent6"/>
                </a:solidFill>
              </a:rPr>
              <a:t>2. Soft update (FreeBSD fs modified on FFS)</a:t>
            </a:r>
          </a:p>
          <a:p>
            <a:pPr lvl="1"/>
            <a:r>
              <a:rPr kumimoji="1" lang="en-US" altLang="zh-CN">
                <a:solidFill>
                  <a:schemeClr val="accent6"/>
                </a:solidFill>
              </a:rPr>
              <a:t>not covered in this course</a:t>
            </a:r>
          </a:p>
          <a:p>
            <a:r>
              <a:rPr kumimoji="1" lang="en-US" altLang="zh-CN"/>
              <a:t>3. Logging (</a:t>
            </a:r>
            <a:r>
              <a:rPr kumimoji="1" lang="en-US" altLang="zh-CN" err="1"/>
              <a:t>ext</a:t>
            </a:r>
            <a:r>
              <a:rPr kumimoji="1" lang="en-US" altLang="zh-CN"/>
              <a:t> 3/4), and many others</a:t>
            </a:r>
          </a:p>
          <a:p>
            <a:pPr lvl="1"/>
            <a:r>
              <a:rPr kumimoji="1" lang="en-US" altLang="zh-CN"/>
              <a:t>Before doing actual meta-data update, log the event</a:t>
            </a:r>
          </a:p>
          <a:p>
            <a:pPr lvl="1"/>
            <a:r>
              <a:rPr kumimoji="1" lang="en-US" altLang="zh-CN"/>
              <a:t>After crash, recover from log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B964B8E-84FF-2B45-862D-C0FBFEFB2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7822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242A54-6DB0-5546-8BA1-6D47B46E8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Review:</a:t>
            </a:r>
            <a:r>
              <a:rPr lang="zh-CN" altLang="en-US" dirty="0"/>
              <a:t> </a:t>
            </a:r>
            <a:r>
              <a:rPr lang="en-US" altLang="zh-CN" dirty="0"/>
              <a:t>Ordinary perf. of sync meta-data update?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82207DA-0CB7-9E41-8A2F-AEAF926FA1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" altLang="zh-CN" b="0" dirty="0"/>
              <a:t>Creating a file and writing a few bytes </a:t>
            </a:r>
          </a:p>
          <a:p>
            <a:pPr lvl="1"/>
            <a:r>
              <a:rPr kumimoji="1" lang="en" altLang="zh-CN" dirty="0"/>
              <a:t>Takes </a:t>
            </a:r>
            <a:r>
              <a:rPr kumimoji="1" lang="en" altLang="zh-CN" b="1" dirty="0">
                <a:solidFill>
                  <a:srgbClr val="BE384B"/>
                </a:solidFill>
              </a:rPr>
              <a:t>8 </a:t>
            </a:r>
            <a:r>
              <a:rPr kumimoji="1" lang="en-US" altLang="zh-CN" b="1" dirty="0">
                <a:solidFill>
                  <a:srgbClr val="BE384B"/>
                </a:solidFill>
              </a:rPr>
              <a:t>disk</a:t>
            </a:r>
            <a:r>
              <a:rPr kumimoji="1" lang="zh-CN" altLang="en-US" b="1" dirty="0">
                <a:solidFill>
                  <a:srgbClr val="BE384B"/>
                </a:solidFill>
              </a:rPr>
              <a:t> </a:t>
            </a:r>
            <a:r>
              <a:rPr kumimoji="1" lang="en" altLang="zh-CN" b="1" dirty="0">
                <a:solidFill>
                  <a:srgbClr val="BE384B"/>
                </a:solidFill>
              </a:rPr>
              <a:t>writes</a:t>
            </a:r>
            <a:r>
              <a:rPr kumimoji="1" lang="en" altLang="zh-CN" dirty="0"/>
              <a:t>, probably </a:t>
            </a:r>
            <a:r>
              <a:rPr kumimoji="1" lang="en" altLang="zh-CN" b="1" dirty="0">
                <a:solidFill>
                  <a:srgbClr val="BE384B"/>
                </a:solidFill>
              </a:rPr>
              <a:t>80 </a:t>
            </a:r>
            <a:r>
              <a:rPr kumimoji="1" lang="en" altLang="zh-CN" b="1" dirty="0" err="1">
                <a:solidFill>
                  <a:srgbClr val="BE384B"/>
                </a:solidFill>
              </a:rPr>
              <a:t>ms</a:t>
            </a:r>
            <a:r>
              <a:rPr kumimoji="1" lang="en" altLang="zh-CN" b="1" dirty="0">
                <a:solidFill>
                  <a:srgbClr val="BE384B"/>
                </a:solidFill>
              </a:rPr>
              <a:t> </a:t>
            </a:r>
          </a:p>
          <a:p>
            <a:pPr lvl="1"/>
            <a:r>
              <a:rPr kumimoji="1" lang="en" altLang="zh-CN" dirty="0"/>
              <a:t>(</a:t>
            </a:r>
            <a:r>
              <a:rPr kumimoji="1" lang="en" altLang="zh-CN" dirty="0" err="1"/>
              <a:t>ialloc</a:t>
            </a:r>
            <a:r>
              <a:rPr kumimoji="1" lang="en" altLang="zh-CN" dirty="0"/>
              <a:t>, </a:t>
            </a:r>
            <a:r>
              <a:rPr kumimoji="1" lang="en" altLang="zh-CN" dirty="0" err="1"/>
              <a:t>init</a:t>
            </a:r>
            <a:r>
              <a:rPr kumimoji="1" lang="en" altLang="zh-CN" dirty="0"/>
              <a:t>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, write </a:t>
            </a:r>
            <a:r>
              <a:rPr kumimoji="1" lang="en" altLang="zh-CN" dirty="0" err="1"/>
              <a:t>dirent</a:t>
            </a:r>
            <a:r>
              <a:rPr kumimoji="1" lang="en" altLang="zh-CN" dirty="0"/>
              <a:t>, </a:t>
            </a:r>
            <a:r>
              <a:rPr kumimoji="1" lang="en" altLang="zh-CN" dirty="0" err="1"/>
              <a:t>alloc</a:t>
            </a:r>
            <a:r>
              <a:rPr kumimoji="1" lang="en" altLang="zh-CN" dirty="0"/>
              <a:t> data block, add to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, write data, set length in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, </a:t>
            </a:r>
            <a:r>
              <a:rPr kumimoji="1" lang="en-US" altLang="zh-CN" dirty="0"/>
              <a:t>...</a:t>
            </a:r>
            <a:r>
              <a:rPr kumimoji="1" lang="en" altLang="zh-CN" dirty="0"/>
              <a:t>) </a:t>
            </a:r>
          </a:p>
          <a:p>
            <a:r>
              <a:rPr kumimoji="1" lang="en-US" altLang="zh-CN" b="0" dirty="0"/>
              <a:t>C</a:t>
            </a:r>
            <a:r>
              <a:rPr kumimoji="1" lang="en" altLang="zh-CN" b="0" dirty="0"/>
              <a:t>an create only about a dozen small files per second! </a:t>
            </a:r>
          </a:p>
          <a:p>
            <a:pPr lvl="1"/>
            <a:r>
              <a:rPr kumimoji="1" lang="en" altLang="zh-CN" dirty="0"/>
              <a:t>Think about </a:t>
            </a:r>
            <a:r>
              <a:rPr kumimoji="1" lang="en" altLang="zh-CN" dirty="0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un-tar </a:t>
            </a:r>
            <a:r>
              <a:rPr kumimoji="1" lang="en" altLang="zh-CN" dirty="0"/>
              <a:t>or </a:t>
            </a:r>
            <a:r>
              <a:rPr kumimoji="1" lang="en" altLang="zh-CN" dirty="0" err="1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rm</a:t>
            </a:r>
            <a:r>
              <a:rPr kumimoji="1" lang="en" altLang="zh-CN" dirty="0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 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91162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A7E1DA-8F9F-684B-9B0B-5B6A8322B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</a:t>
            </a:r>
            <a:r>
              <a:rPr kumimoji="1" lang="zh-CN" altLang="en-US" dirty="0"/>
              <a:t> </a:t>
            </a:r>
            <a:r>
              <a:rPr kumimoji="1" lang="en" altLang="zh-CN" dirty="0"/>
              <a:t>What can go wrong with write-back cache?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938886E-6809-6D43-8AD9-354BCCF01D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 lnSpcReduction="10000"/>
          </a:bodyPr>
          <a:lstStyle/>
          <a:p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unlink() </a:t>
            </a:r>
            <a:r>
              <a:rPr kumimoji="1" lang="en" altLang="zh-CN" b="0" dirty="0"/>
              <a:t>followed by </a:t>
            </a:r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create() </a:t>
            </a:r>
            <a:r>
              <a:rPr kumimoji="1" lang="en" altLang="zh-CN" b="0" dirty="0"/>
              <a:t>an existing file x with some content, all safely on disk </a:t>
            </a:r>
          </a:p>
          <a:p>
            <a:r>
              <a:rPr kumimoji="1" lang="en-US" altLang="zh-CN" b="0" dirty="0"/>
              <a:t>O</a:t>
            </a:r>
            <a:r>
              <a:rPr kumimoji="1" lang="en" altLang="zh-CN" b="0" dirty="0"/>
              <a:t>ne user runs </a:t>
            </a:r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unlink(x) </a:t>
            </a:r>
          </a:p>
          <a:p>
            <a:pPr lvl="1"/>
            <a:r>
              <a:rPr kumimoji="1" lang="en" altLang="zh-CN" sz="1600" dirty="0">
                <a:highlight>
                  <a:srgbClr val="FFFF00"/>
                </a:highlight>
              </a:rPr>
              <a:t>1. </a:t>
            </a:r>
            <a:r>
              <a:rPr kumimoji="1" lang="en" altLang="zh-CN" sz="1600" dirty="0"/>
              <a:t>delete x's directory entry </a:t>
            </a:r>
            <a:r>
              <a:rPr kumimoji="1" lang="en" altLang="zh-CN" sz="1600" dirty="0">
                <a:solidFill>
                  <a:schemeClr val="accent1"/>
                </a:solidFill>
              </a:rPr>
              <a:t>**</a:t>
            </a:r>
            <a:r>
              <a:rPr kumimoji="1" lang="en" altLang="zh-CN" sz="1600" dirty="0"/>
              <a:t> </a:t>
            </a:r>
          </a:p>
          <a:p>
            <a:pPr lvl="1"/>
            <a:r>
              <a:rPr kumimoji="1" lang="en" altLang="zh-CN" sz="1600" dirty="0"/>
              <a:t>2. put blocks in free bitmap </a:t>
            </a:r>
          </a:p>
          <a:p>
            <a:pPr lvl="1"/>
            <a:r>
              <a:rPr kumimoji="1" lang="en" altLang="zh-CN" sz="1600" dirty="0"/>
              <a:t>3. mark x's </a:t>
            </a:r>
            <a:r>
              <a:rPr kumimoji="1" lang="en" altLang="zh-CN" sz="1600" dirty="0" err="1"/>
              <a:t>inode</a:t>
            </a:r>
            <a:r>
              <a:rPr kumimoji="1" lang="en" altLang="zh-CN" sz="1600" dirty="0"/>
              <a:t> free;  another user then runs </a:t>
            </a:r>
            <a:r>
              <a:rPr kumimoji="1" lang="en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create(y)</a:t>
            </a:r>
            <a:r>
              <a:rPr kumimoji="1" lang="en" altLang="zh-CN" sz="1600" dirty="0"/>
              <a:t> </a:t>
            </a:r>
          </a:p>
          <a:p>
            <a:pPr lvl="1"/>
            <a:r>
              <a:rPr kumimoji="1" lang="en" altLang="zh-CN" sz="1600" dirty="0"/>
              <a:t>4. allocate a free </a:t>
            </a:r>
            <a:r>
              <a:rPr kumimoji="1" lang="en" altLang="zh-CN" sz="1600" dirty="0" err="1"/>
              <a:t>inode</a:t>
            </a:r>
            <a:r>
              <a:rPr kumimoji="1" lang="en" altLang="zh-CN" sz="1600" dirty="0"/>
              <a:t> </a:t>
            </a:r>
          </a:p>
          <a:p>
            <a:pPr lvl="1"/>
            <a:r>
              <a:rPr kumimoji="1" lang="en" altLang="zh-CN" sz="1600" dirty="0"/>
              <a:t>5. initialize the </a:t>
            </a:r>
            <a:r>
              <a:rPr kumimoji="1" lang="en" altLang="zh-CN" sz="1600" dirty="0" err="1"/>
              <a:t>inode</a:t>
            </a:r>
            <a:r>
              <a:rPr kumimoji="1" lang="en" altLang="zh-CN" sz="1600" dirty="0"/>
              <a:t> to be in-use and zero-length </a:t>
            </a:r>
          </a:p>
          <a:p>
            <a:pPr lvl="1"/>
            <a:r>
              <a:rPr kumimoji="1" lang="en" altLang="zh-CN" sz="1600" dirty="0">
                <a:highlight>
                  <a:srgbClr val="FFFF00"/>
                </a:highlight>
              </a:rPr>
              <a:t>6. </a:t>
            </a:r>
            <a:r>
              <a:rPr kumimoji="1" lang="en" altLang="zh-CN" sz="1600" dirty="0"/>
              <a:t>create y's directory entry </a:t>
            </a:r>
            <a:r>
              <a:rPr kumimoji="1" lang="en" altLang="zh-CN" sz="1600" dirty="0">
                <a:solidFill>
                  <a:schemeClr val="accent1"/>
                </a:solidFill>
              </a:rPr>
              <a:t>**</a:t>
            </a:r>
            <a:r>
              <a:rPr kumimoji="1" lang="en" altLang="zh-CN" sz="1600" dirty="0"/>
              <a:t> </a:t>
            </a:r>
          </a:p>
          <a:p>
            <a:pPr lvl="1"/>
            <a:r>
              <a:rPr kumimoji="1" lang="en" altLang="zh-CN" sz="1600" dirty="0"/>
              <a:t>again, all writes initially just to disk buffer cache </a:t>
            </a:r>
          </a:p>
          <a:p>
            <a:pPr lvl="1"/>
            <a:r>
              <a:rPr kumimoji="1" lang="en" altLang="zh-CN" sz="1600" dirty="0">
                <a:solidFill>
                  <a:schemeClr val="accent1"/>
                </a:solidFill>
              </a:rPr>
              <a:t>suppose only ** writes forced to disk, then crash </a:t>
            </a:r>
          </a:p>
          <a:p>
            <a:r>
              <a:rPr kumimoji="1" lang="en-US" altLang="zh-CN" b="0" dirty="0"/>
              <a:t>W</a:t>
            </a:r>
            <a:r>
              <a:rPr kumimoji="1" lang="en" altLang="zh-CN" b="0" dirty="0"/>
              <a:t>hat is the </a:t>
            </a:r>
            <a:r>
              <a:rPr kumimoji="1" lang="en" altLang="zh-CN" dirty="0">
                <a:solidFill>
                  <a:srgbClr val="C00000"/>
                </a:solidFill>
              </a:rPr>
              <a:t>problem</a:t>
            </a:r>
            <a:r>
              <a:rPr kumimoji="1" lang="en" altLang="zh-CN" b="0" dirty="0"/>
              <a:t>? </a:t>
            </a:r>
            <a:r>
              <a:rPr kumimoji="1" lang="en-US" altLang="zh-CN" b="0" dirty="0"/>
              <a:t>C</a:t>
            </a:r>
            <a:r>
              <a:rPr kumimoji="1" lang="en" altLang="zh-CN" b="0" dirty="0"/>
              <a:t>an </a:t>
            </a:r>
            <a:r>
              <a:rPr kumimoji="1" lang="en" altLang="zh-CN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fsck</a:t>
            </a:r>
            <a:r>
              <a:rPr kumimoji="1" lang="en" altLang="zh-CN" b="0" dirty="0"/>
              <a:t> detect and fix this?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E6BEA6C-1050-9E47-AE89-7A89015FB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13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1C0D01-EA3D-D247-B9BC-0C753E3CB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</a:t>
            </a:r>
            <a:r>
              <a:rPr lang="en-CN" altLang="zh-CN"/>
              <a:t>: Ext4 Data Journaling Mode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6DD59D-A954-6D4B-BF89-F4AAD7944A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Writeback mode</a:t>
            </a:r>
          </a:p>
          <a:p>
            <a:pPr lvl="1"/>
            <a:r>
              <a:rPr lang="en-US" altLang="zh-CN" dirty="0"/>
              <a:t>Only</a:t>
            </a:r>
            <a:r>
              <a:rPr lang="zh-CN" altLang="en-US" dirty="0"/>
              <a:t> </a:t>
            </a:r>
            <a:r>
              <a:rPr lang="en" altLang="zh-CN" dirty="0"/>
              <a:t>the metadata is journaled</a:t>
            </a:r>
          </a:p>
          <a:p>
            <a:pPr lvl="1"/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" altLang="zh-CN" dirty="0"/>
              <a:t>data is written to the file on the disk</a:t>
            </a:r>
            <a:r>
              <a:rPr kumimoji="1" lang="en-US" altLang="zh-CN" dirty="0"/>
              <a:t> </a:t>
            </a:r>
          </a:p>
          <a:p>
            <a:r>
              <a:rPr kumimoji="1" lang="en-US" altLang="zh-CN" dirty="0"/>
              <a:t>Ordered mode</a:t>
            </a:r>
          </a:p>
          <a:p>
            <a:pPr lvl="1"/>
            <a:r>
              <a:rPr lang="en" altLang="zh-CN" dirty="0"/>
              <a:t>The data is written first before the metadata is journaled</a:t>
            </a:r>
            <a:endParaRPr kumimoji="1" lang="en-US" altLang="zh-CN" dirty="0"/>
          </a:p>
          <a:p>
            <a:r>
              <a:rPr kumimoji="1" lang="en-US" altLang="zh-CN" dirty="0"/>
              <a:t>Data mode: full journaling </a:t>
            </a:r>
          </a:p>
          <a:p>
            <a:pPr lvl="1"/>
            <a:r>
              <a:rPr lang="en-US" altLang="zh-CN" dirty="0"/>
              <a:t>Both</a:t>
            </a:r>
            <a:r>
              <a:rPr lang="zh-CN" altLang="en-US" dirty="0"/>
              <a:t> </a:t>
            </a:r>
            <a:r>
              <a:rPr lang="en-US" altLang="zh-CN" dirty="0"/>
              <a:t>the metadata and file contents are journaled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6ACAC13-85CF-C646-BF35-336AEDDD1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BEEA168-0304-9143-B472-44F358E0754F}"/>
              </a:ext>
            </a:extLst>
          </p:cNvPr>
          <p:cNvSpPr/>
          <p:nvPr/>
        </p:nvSpPr>
        <p:spPr>
          <a:xfrm>
            <a:off x="457200" y="2425452"/>
            <a:ext cx="8568952" cy="792088"/>
          </a:xfrm>
          <a:prstGeom prst="roundRect">
            <a:avLst>
              <a:gd name="adj" fmla="val 8604"/>
            </a:avLst>
          </a:prstGeom>
          <a:noFill/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F3B364-CCB8-8E4C-ACC4-1B3852F784D9}"/>
              </a:ext>
            </a:extLst>
          </p:cNvPr>
          <p:cNvSpPr txBox="1"/>
          <p:nvPr/>
        </p:nvSpPr>
        <p:spPr>
          <a:xfrm>
            <a:off x="5039163" y="2421386"/>
            <a:ext cx="39869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000" dirty="0">
                <a:solidFill>
                  <a:srgbClr val="C00000"/>
                </a:solidFill>
              </a:rPr>
              <a:t>Default and most commonly used</a:t>
            </a:r>
          </a:p>
        </p:txBody>
      </p:sp>
    </p:spTree>
    <p:extLst>
      <p:ext uri="{BB962C8B-B14F-4D97-AF65-F5344CB8AC3E}">
        <p14:creationId xmlns:p14="http://schemas.microsoft.com/office/powerpoint/2010/main" val="2985995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919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730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621230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>
                <a:solidFill>
                  <a:srgbClr val="C00000"/>
                </a:solidFill>
                <a:ea typeface="+mn-ea"/>
              </a:rPr>
              <a:t>All-or-nothing</a:t>
            </a:r>
            <a:endParaRPr kumimoji="0" lang="en-US" altLang="zh-CN" b="0" kern="0">
              <a:solidFill>
                <a:srgbClr val="C00000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96465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452B5A-DB5D-3343-AEAE-799290A2C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b="1"/>
              <a:t>Atomicity</a:t>
            </a:r>
            <a:r>
              <a:rPr kumimoji="1" lang="en" altLang="zh-CN"/>
              <a:t>: All-or-Nothing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228DA06-B1FB-4C4A-A22B-F5D3C2A632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507288" cy="3771636"/>
          </a:xfrm>
        </p:spPr>
        <p:txBody>
          <a:bodyPr/>
          <a:lstStyle/>
          <a:p>
            <a:r>
              <a:rPr kumimoji="1" lang="en" altLang="zh-CN" b="0"/>
              <a:t>An action is </a:t>
            </a:r>
            <a:r>
              <a:rPr kumimoji="1" lang="en" altLang="zh-CN">
                <a:solidFill>
                  <a:srgbClr val="BE384B"/>
                </a:solidFill>
              </a:rPr>
              <a:t>atomic</a:t>
            </a:r>
            <a:r>
              <a:rPr kumimoji="1" lang="en" altLang="zh-CN" b="0"/>
              <a:t> if </a:t>
            </a:r>
            <a:r>
              <a:rPr kumimoji="1" lang="en" altLang="zh-CN">
                <a:solidFill>
                  <a:srgbClr val="0432FF"/>
                </a:solidFill>
              </a:rPr>
              <a:t>happens completely </a:t>
            </a:r>
            <a:r>
              <a:rPr kumimoji="1" lang="en" altLang="zh-CN" b="0"/>
              <a:t>or </a:t>
            </a:r>
            <a:r>
              <a:rPr kumimoji="1" lang="en" altLang="zh-CN">
                <a:solidFill>
                  <a:srgbClr val="0432FF"/>
                </a:solidFill>
              </a:rPr>
              <a:t>not at all</a:t>
            </a:r>
          </a:p>
          <a:p>
            <a:pPr lvl="1"/>
            <a:r>
              <a:rPr kumimoji="1" lang="en" altLang="zh-CN"/>
              <a:t>Atomicity makes it much easier to reason about failures</a:t>
            </a:r>
          </a:p>
          <a:p>
            <a:pPr lvl="1"/>
            <a:r>
              <a:rPr kumimoji="1" lang="en" altLang="zh-CN"/>
              <a:t>Need to think about the consequences of the action happening or not happening, but not about the action </a:t>
            </a:r>
            <a:r>
              <a:rPr kumimoji="1" lang="en" altLang="zh-CN" b="1" i="1">
                <a:solidFill>
                  <a:srgbClr val="BE384B"/>
                </a:solidFill>
              </a:rPr>
              <a:t>partially</a:t>
            </a:r>
            <a:r>
              <a:rPr kumimoji="1" lang="en" altLang="zh-CN"/>
              <a:t> happening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EE3FE64-E44F-8F48-8922-CF9262F16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71235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452B5A-DB5D-3343-AEAE-799290A2C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b="1"/>
              <a:t>Atomicity</a:t>
            </a:r>
            <a:r>
              <a:rPr kumimoji="1" lang="en" altLang="zh-CN"/>
              <a:t>: All-or-Nothing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228DA06-B1FB-4C4A-A22B-F5D3C2A632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507288" cy="4585692"/>
          </a:xfrm>
        </p:spPr>
        <p:txBody>
          <a:bodyPr>
            <a:normAutofit/>
          </a:bodyPr>
          <a:lstStyle/>
          <a:p>
            <a:r>
              <a:rPr kumimoji="1" lang="en" altLang="zh-CN" b="0"/>
              <a:t>An action is </a:t>
            </a:r>
            <a:r>
              <a:rPr kumimoji="1" lang="en" altLang="zh-CN">
                <a:solidFill>
                  <a:srgbClr val="BE384B"/>
                </a:solidFill>
              </a:rPr>
              <a:t>atomic</a:t>
            </a:r>
            <a:r>
              <a:rPr kumimoji="1" lang="en" altLang="zh-CN" b="0"/>
              <a:t> if </a:t>
            </a:r>
            <a:r>
              <a:rPr kumimoji="1" lang="en" altLang="zh-CN">
                <a:solidFill>
                  <a:srgbClr val="0432FF"/>
                </a:solidFill>
              </a:rPr>
              <a:t>happens completely </a:t>
            </a:r>
            <a:r>
              <a:rPr kumimoji="1" lang="en" altLang="zh-CN" b="0"/>
              <a:t>or </a:t>
            </a:r>
            <a:r>
              <a:rPr kumimoji="1" lang="en" altLang="zh-CN">
                <a:solidFill>
                  <a:srgbClr val="0432FF"/>
                </a:solidFill>
              </a:rPr>
              <a:t>not at all</a:t>
            </a:r>
          </a:p>
          <a:p>
            <a:pPr lvl="1"/>
            <a:r>
              <a:rPr kumimoji="1" lang="en" altLang="zh-CN"/>
              <a:t>Atomicity makes it much easier to reason about failures</a:t>
            </a:r>
          </a:p>
          <a:p>
            <a:pPr lvl="1"/>
            <a:r>
              <a:rPr kumimoji="1" lang="en" altLang="zh-CN"/>
              <a:t>Need to think about the consequences of the action happening or not happening, but not about the action </a:t>
            </a:r>
            <a:r>
              <a:rPr kumimoji="1" lang="en" altLang="zh-CN" b="1" i="1">
                <a:solidFill>
                  <a:srgbClr val="BE384B"/>
                </a:solidFill>
              </a:rPr>
              <a:t>partially</a:t>
            </a:r>
            <a:r>
              <a:rPr kumimoji="1" lang="en" altLang="zh-CN"/>
              <a:t> happening </a:t>
            </a:r>
          </a:p>
          <a:p>
            <a:r>
              <a:rPr kumimoji="1" lang="en-US" altLang="zh-CN" b="0"/>
              <a:t>An action can be a group of other atomic actions </a:t>
            </a:r>
          </a:p>
          <a:p>
            <a:pPr lvl="1"/>
            <a:r>
              <a:rPr kumimoji="1" lang="en-US" altLang="zh-CN"/>
              <a:t>Under certain scenarios, a group of action is not atomic even all its sub-op is atomic! </a:t>
            </a:r>
            <a:endParaRPr kumimoji="1" lang="en-US" altLang="zh-CN" b="0"/>
          </a:p>
          <a:p>
            <a:pPr lvl="1"/>
            <a:r>
              <a:rPr kumimoji="1" lang="en-US" altLang="zh-CN" b="1">
                <a:solidFill>
                  <a:srgbClr val="BE384B"/>
                </a:solidFill>
              </a:rPr>
              <a:t>Example</a:t>
            </a:r>
            <a:r>
              <a:rPr kumimoji="1" lang="en-US" altLang="zh-CN"/>
              <a:t>: in the last course, </a:t>
            </a:r>
            <a:r>
              <a:rPr kumimoji="1" lang="en-US" altLang="zh-CN">
                <a:latin typeface="Courier New" panose="02070309020205020404" pitchFamily="49" charset="0"/>
                <a:cs typeface="Courier New" panose="02070309020205020404" pitchFamily="49" charset="0"/>
              </a:rPr>
              <a:t>unlink</a:t>
            </a:r>
            <a:r>
              <a:rPr kumimoji="1" lang="en-US" altLang="zh-CN"/>
              <a:t> &amp; </a:t>
            </a:r>
            <a:r>
              <a:rPr kumimoji="1" lang="en-US" altLang="zh-CN">
                <a:latin typeface="Courier New" panose="02070309020205020404" pitchFamily="49" charset="0"/>
                <a:cs typeface="Courier New" panose="02070309020205020404" pitchFamily="49" charset="0"/>
              </a:rPr>
              <a:t>link</a:t>
            </a:r>
            <a:r>
              <a:rPr kumimoji="1" lang="en-US" altLang="zh-CN"/>
              <a:t> is atomic with </a:t>
            </a:r>
            <a:r>
              <a:rPr kumimoji="1" lang="en-US" altLang="zh-CN" err="1"/>
              <a:t>fsck</a:t>
            </a:r>
            <a:r>
              <a:rPr kumimoji="1" lang="en-US" altLang="zh-CN"/>
              <a:t> / journaling</a:t>
            </a:r>
          </a:p>
          <a:p>
            <a:pPr lvl="2"/>
            <a:r>
              <a:rPr kumimoji="1" lang="en-US" altLang="zh-CN" b="0"/>
              <a:t>However, </a:t>
            </a:r>
            <a:r>
              <a:rPr kumimoji="1" lang="en-US" altLang="zh-CN" b="0" err="1">
                <a:latin typeface="Courier New" panose="02070309020205020404" pitchFamily="49" charset="0"/>
                <a:cs typeface="Courier New" panose="02070309020205020404" pitchFamily="49" charset="0"/>
              </a:rPr>
              <a:t>rename</a:t>
            </a:r>
            <a:r>
              <a:rPr kumimoji="1" lang="en-US" altLang="zh-CN" err="1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kumimoji="1" lang="en-US" altLang="zh-CN" err="1"/>
              <a:t>which</a:t>
            </a:r>
            <a:r>
              <a:rPr kumimoji="1" lang="en-US" altLang="zh-CN"/>
              <a:t> uses </a:t>
            </a:r>
            <a:r>
              <a:rPr kumimoji="1" lang="en-US" altLang="zh-CN">
                <a:latin typeface="Courier New" panose="02070309020205020404" pitchFamily="49" charset="0"/>
                <a:cs typeface="Courier New" panose="02070309020205020404" pitchFamily="49" charset="0"/>
              </a:rPr>
              <a:t>unlink</a:t>
            </a:r>
            <a:r>
              <a:rPr kumimoji="1" lang="en-US" altLang="zh-CN"/>
              <a:t> &amp; </a:t>
            </a:r>
            <a:r>
              <a:rPr kumimoji="1" lang="en-US" altLang="zh-CN">
                <a:latin typeface="Courier New" panose="02070309020205020404" pitchFamily="49" charset="0"/>
                <a:cs typeface="Courier New" panose="02070309020205020404" pitchFamily="49" charset="0"/>
              </a:rPr>
              <a:t>link</a:t>
            </a:r>
            <a:r>
              <a:rPr kumimoji="1" lang="en-US" altLang="zh-CN"/>
              <a:t> can be non-atomic under failure </a:t>
            </a:r>
            <a:endParaRPr kumimoji="1" lang="zh-CN" altLang="en-US" b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EE3FE64-E44F-8F48-8922-CF9262F16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87049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1F2B10-AB64-4E42-A784-9DE9DACCC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Atomicity</a:t>
            </a:r>
            <a:r>
              <a:rPr kumimoji="1" lang="zh-CN" altLang="en-US"/>
              <a:t> </a:t>
            </a:r>
            <a:r>
              <a:rPr kumimoji="1" lang="en-US" altLang="zh-CN"/>
              <a:t>Violation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C8BEE1F-CB60-D84E-B183-FCC09D6F5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/>
              <a:t>Crash</a:t>
            </a:r>
          </a:p>
          <a:p>
            <a:pPr lvl="1"/>
            <a:r>
              <a:rPr kumimoji="1" lang="en" altLang="zh-CN"/>
              <a:t>E.g., power failure</a:t>
            </a:r>
          </a:p>
          <a:p>
            <a:r>
              <a:rPr kumimoji="1" lang="en" altLang="zh-CN"/>
              <a:t>Interrupt</a:t>
            </a:r>
          </a:p>
          <a:p>
            <a:pPr lvl="1"/>
            <a:r>
              <a:rPr kumimoji="1" lang="en" altLang="zh-CN"/>
              <a:t>E.g., I/O device interrupts</a:t>
            </a:r>
          </a:p>
          <a:p>
            <a:r>
              <a:rPr kumimoji="1" lang="en" altLang="zh-CN"/>
              <a:t>Parallelization</a:t>
            </a:r>
          </a:p>
          <a:p>
            <a:pPr lvl="1"/>
            <a:r>
              <a:rPr kumimoji="1" lang="en" altLang="zh-CN"/>
              <a:t>E.g., two or more threads running concurrently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0DB693-20E7-B445-AE57-C4DB9873E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46719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65DD43-5768-604A-B745-3E56CEBDD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等线" panose="02010600030101010101" pitchFamily="2" charset="-122"/>
              </a:rPr>
              <a:t>Example: Renaming - 1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33DA0C1-BA23-6748-B92E-6F0AEA43A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7C01406-68E4-0741-BA0A-28FA6FFAB85E}"/>
              </a:ext>
            </a:extLst>
          </p:cNvPr>
          <p:cNvSpPr txBox="1"/>
          <p:nvPr/>
        </p:nvSpPr>
        <p:spPr>
          <a:xfrm>
            <a:off x="457200" y="1427783"/>
            <a:ext cx="383658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altLang="zh-CN" sz="1600">
                <a:latin typeface="Courier New" panose="02070309020205020404" pitchFamily="49" charset="0"/>
                <a:cs typeface="Courier New" panose="02070309020205020404" pitchFamily="49" charset="0"/>
              </a:rPr>
              <a:t>1 UNLINK(</a:t>
            </a:r>
            <a:r>
              <a:rPr kumimoji="1" lang="en-US" altLang="zh-CN" sz="160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sz="160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pPr>
              <a:spcAft>
                <a:spcPts val="600"/>
              </a:spcAft>
            </a:pPr>
            <a:r>
              <a:rPr kumimoji="1" lang="en-US" altLang="zh-CN" sz="1600">
                <a:latin typeface="Courier New" panose="02070309020205020404" pitchFamily="49" charset="0"/>
                <a:cs typeface="Courier New" panose="02070309020205020404" pitchFamily="49" charset="0"/>
              </a:rPr>
              <a:t>2 LINK(</a:t>
            </a:r>
            <a:r>
              <a:rPr kumimoji="1" lang="en-US" altLang="zh-CN" sz="160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r>
              <a:rPr kumimoji="1" lang="en-US" altLang="zh-CN" sz="160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60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sz="160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kumimoji="1" lang="en-US" altLang="zh-CN" sz="1600">
                <a:latin typeface="Courier New" panose="02070309020205020404" pitchFamily="49" charset="0"/>
                <a:cs typeface="Courier New" panose="02070309020205020404" pitchFamily="49" charset="0"/>
              </a:rPr>
              <a:t>3 UNLINK(</a:t>
            </a:r>
            <a:r>
              <a:rPr kumimoji="1" lang="en-US" altLang="zh-CN" sz="1600" err="1">
                <a:latin typeface="Courier New" panose="02070309020205020404" pitchFamily="49" charset="0"/>
                <a:cs typeface="Courier New" panose="02070309020205020404" pitchFamily="49" charset="0"/>
              </a:rPr>
              <a:t>frome_name</a:t>
            </a:r>
            <a:r>
              <a:rPr kumimoji="1" lang="en-US" altLang="zh-CN" sz="160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kumimoji="1" lang="zh-CN" altLang="en-US" sz="16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3B24ECB1-FA9C-014F-9BA2-66F2E6CC5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857500"/>
            <a:ext cx="8229600" cy="2124578"/>
          </a:xfrm>
        </p:spPr>
        <p:txBody>
          <a:bodyPr>
            <a:normAutofit/>
          </a:bodyPr>
          <a:lstStyle/>
          <a:p>
            <a:r>
              <a:rPr kumimoji="1" lang="en-US" altLang="zh-CN">
                <a:solidFill>
                  <a:srgbClr val="C00000"/>
                </a:solidFill>
              </a:rPr>
              <a:t>Text edit </a:t>
            </a:r>
            <a:r>
              <a:rPr kumimoji="1" lang="en-US" altLang="zh-CN" b="0"/>
              <a:t>usually save editing file in a </a:t>
            </a:r>
            <a:r>
              <a:rPr kumimoji="1" lang="en-US" altLang="zh-CN">
                <a:solidFill>
                  <a:srgbClr val="C00000"/>
                </a:solidFill>
              </a:rPr>
              <a:t>temp</a:t>
            </a:r>
            <a:r>
              <a:rPr kumimoji="1" lang="en-US" altLang="zh-CN" b="0"/>
              <a:t> file</a:t>
            </a:r>
          </a:p>
          <a:p>
            <a:pPr lvl="1"/>
            <a:r>
              <a:rPr kumimoji="1" lang="en-US" altLang="zh-CN"/>
              <a:t>Edit in </a:t>
            </a:r>
            <a:r>
              <a:rPr kumimoji="1" lang="en-US" altLang="zh-CN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1" lang="en-US" altLang="zh-CN" err="1">
                <a:latin typeface="Courier New" panose="02070309020205020404" pitchFamily="49" charset="0"/>
                <a:cs typeface="Courier New" panose="02070309020205020404" pitchFamily="49" charset="0"/>
              </a:rPr>
              <a:t>a.txt.swp</a:t>
            </a:r>
            <a:r>
              <a:rPr kumimoji="1" lang="en-US" altLang="zh-CN"/>
              <a:t>, then rename </a:t>
            </a:r>
            <a:r>
              <a:rPr kumimoji="1" lang="en-US" altLang="zh-CN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1" lang="en-US" altLang="zh-CN" err="1">
                <a:latin typeface="Courier New" panose="02070309020205020404" pitchFamily="49" charset="0"/>
                <a:cs typeface="Courier New" panose="02070309020205020404" pitchFamily="49" charset="0"/>
              </a:rPr>
              <a:t>a.txt.swp</a:t>
            </a:r>
            <a:r>
              <a:rPr kumimoji="1" lang="en-US" altLang="zh-CN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/>
              <a:t>to </a:t>
            </a:r>
            <a:r>
              <a:rPr kumimoji="1" lang="en-US" altLang="zh-CN" err="1">
                <a:latin typeface="Courier New" panose="02070309020205020404" pitchFamily="49" charset="0"/>
                <a:cs typeface="Courier New" panose="02070309020205020404" pitchFamily="49" charset="0"/>
              </a:rPr>
              <a:t>a.txt</a:t>
            </a:r>
            <a:endParaRPr kumimoji="1" lang="en-US" altLang="zh-CN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b="0"/>
              <a:t>What if the computer </a:t>
            </a:r>
            <a:r>
              <a:rPr kumimoji="1" lang="en-US" altLang="zh-CN">
                <a:solidFill>
                  <a:srgbClr val="C00000"/>
                </a:solidFill>
              </a:rPr>
              <a:t>fails between 1 &amp; 2</a:t>
            </a:r>
            <a:r>
              <a:rPr kumimoji="1" lang="en-US" altLang="zh-CN" b="0"/>
              <a:t>?</a:t>
            </a:r>
          </a:p>
          <a:p>
            <a:pPr lvl="1"/>
            <a:r>
              <a:rPr kumimoji="1" lang="en-US" altLang="zh-CN"/>
              <a:t>The file </a:t>
            </a:r>
            <a:r>
              <a:rPr kumimoji="1" lang="en-US" altLang="zh-CN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/>
              <a:t>will be lost, which will surprise the user</a:t>
            </a:r>
          </a:p>
          <a:p>
            <a:pPr lvl="1"/>
            <a:r>
              <a:rPr kumimoji="1" lang="en-US" altLang="zh-CN"/>
              <a:t>Need </a:t>
            </a:r>
            <a:r>
              <a:rPr kumimoji="1" lang="en-US" altLang="zh-CN" b="1">
                <a:solidFill>
                  <a:srgbClr val="C00000"/>
                </a:solidFill>
              </a:rPr>
              <a:t>atomic</a:t>
            </a:r>
            <a:r>
              <a:rPr kumimoji="1" lang="en-US" altLang="zh-CN"/>
              <a:t> action</a:t>
            </a:r>
          </a:p>
          <a:p>
            <a:endParaRPr kumimoji="1"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E05645C-06F0-1345-B6AC-0C13A3984ED3}"/>
              </a:ext>
            </a:extLst>
          </p:cNvPr>
          <p:cNvSpPr txBox="1"/>
          <p:nvPr/>
        </p:nvSpPr>
        <p:spPr>
          <a:xfrm>
            <a:off x="4572000" y="1427782"/>
            <a:ext cx="383658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altLang="zh-CN" sz="1600">
                <a:latin typeface="Courier New" panose="02070309020205020404" pitchFamily="49" charset="0"/>
                <a:cs typeface="Courier New" panose="02070309020205020404" pitchFamily="49" charset="0"/>
              </a:rPr>
              <a:t>1 UNLINK(</a:t>
            </a:r>
            <a:r>
              <a:rPr kumimoji="1" lang="en-US" altLang="zh-CN" sz="160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sz="160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pPr>
              <a:spcAft>
                <a:spcPts val="600"/>
              </a:spcAft>
            </a:pPr>
            <a:r>
              <a:rPr kumimoji="1" lang="en-US" altLang="zh-CN" sz="1600" strike="sngStrike">
                <a:latin typeface="Courier New" panose="02070309020205020404" pitchFamily="49" charset="0"/>
                <a:cs typeface="Courier New" panose="02070309020205020404" pitchFamily="49" charset="0"/>
              </a:rPr>
              <a:t>2 LINK(</a:t>
            </a:r>
            <a:r>
              <a:rPr kumimoji="1" lang="en-US" altLang="zh-CN" sz="1600" strike="sngStrike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r>
              <a:rPr kumimoji="1" lang="en-US" altLang="zh-CN" sz="1600" strike="sngStrike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600" strike="sngStrike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sz="1600" strike="sngStrike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kumimoji="1" lang="en-US" altLang="zh-CN" sz="1600" strike="sngStrike">
                <a:latin typeface="Courier New" panose="02070309020205020404" pitchFamily="49" charset="0"/>
                <a:cs typeface="Courier New" panose="02070309020205020404" pitchFamily="49" charset="0"/>
              </a:rPr>
              <a:t>3 UNLINK(</a:t>
            </a:r>
            <a:r>
              <a:rPr kumimoji="1" lang="en-US" altLang="zh-CN" sz="1600" strike="sngStrike" err="1">
                <a:latin typeface="Courier New" panose="02070309020205020404" pitchFamily="49" charset="0"/>
                <a:cs typeface="Courier New" panose="02070309020205020404" pitchFamily="49" charset="0"/>
              </a:rPr>
              <a:t>frome_name</a:t>
            </a:r>
            <a:r>
              <a:rPr kumimoji="1" lang="en-US" altLang="zh-CN" sz="1600" strike="sngStrike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kumimoji="1" lang="zh-CN" altLang="en-US" sz="1600" strike="sngStrike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80E08D72-CA4B-2F48-A157-EA4F37DB7DFB}"/>
              </a:ext>
            </a:extLst>
          </p:cNvPr>
          <p:cNvSpPr/>
          <p:nvPr/>
        </p:nvSpPr>
        <p:spPr>
          <a:xfrm>
            <a:off x="5436096" y="1078286"/>
            <a:ext cx="1512168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/>
              <a:t>Under failure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C9BA6722-398E-F44C-B7A8-581E86B98D05}"/>
              </a:ext>
            </a:extLst>
          </p:cNvPr>
          <p:cNvSpPr/>
          <p:nvPr/>
        </p:nvSpPr>
        <p:spPr>
          <a:xfrm>
            <a:off x="1177280" y="1124899"/>
            <a:ext cx="905272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/>
              <a:t>Normal</a:t>
            </a:r>
          </a:p>
        </p:txBody>
      </p:sp>
    </p:spTree>
    <p:extLst>
      <p:ext uri="{BB962C8B-B14F-4D97-AF65-F5344CB8AC3E}">
        <p14:creationId xmlns:p14="http://schemas.microsoft.com/office/powerpoint/2010/main" val="42134895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2A4658-191E-1046-9028-80F0A7D8F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等线" panose="02010600030101010101" pitchFamily="2" charset="-122"/>
              </a:rPr>
              <a:t>Example: Renaming - 2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DAED3A9-3B5A-F544-81C4-74057A0B8A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09428"/>
            <a:ext cx="8229600" cy="3276706"/>
          </a:xfrm>
        </p:spPr>
        <p:txBody>
          <a:bodyPr/>
          <a:lstStyle/>
          <a:p>
            <a:r>
              <a:rPr kumimoji="1" lang="en-US" altLang="zh-CN" b="0"/>
              <a:t>Weaker specification without atomic actions</a:t>
            </a:r>
          </a:p>
          <a:p>
            <a:pPr lvl="1"/>
            <a:r>
              <a:rPr kumimoji="1" lang="en-US" altLang="zh-CN"/>
              <a:t>1. Changes the </a:t>
            </a:r>
            <a:r>
              <a:rPr kumimoji="1" lang="en-US" altLang="zh-CN" err="1"/>
              <a:t>inode</a:t>
            </a:r>
            <a:r>
              <a:rPr kumimoji="1" lang="en-US" altLang="zh-CN"/>
              <a:t> number in for </a:t>
            </a:r>
            <a:r>
              <a:rPr kumimoji="1" lang="en-US" altLang="zh-CN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/>
              <a:t>to the </a:t>
            </a:r>
            <a:r>
              <a:rPr kumimoji="1" lang="en-US" altLang="zh-CN" err="1"/>
              <a:t>inode</a:t>
            </a:r>
            <a:r>
              <a:rPr kumimoji="1" lang="en-US" altLang="zh-CN"/>
              <a:t> number of </a:t>
            </a:r>
            <a:r>
              <a:rPr kumimoji="1" lang="en-US" altLang="zh-CN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endParaRPr kumimoji="1" lang="en-US" altLang="zh-CN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kumimoji="1" lang="en-US" altLang="zh-CN"/>
              <a:t>2. Removes the directory entry for </a:t>
            </a:r>
            <a:r>
              <a:rPr kumimoji="1" lang="en-US" altLang="zh-CN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endParaRPr kumimoji="1" lang="en-US" altLang="zh-CN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zh-CN" b="0">
                <a:ea typeface="等线" panose="02010600030101010101" pitchFamily="2" charset="-122"/>
              </a:rPr>
              <a:t>If fails between 1 &amp; 2</a:t>
            </a:r>
          </a:p>
          <a:p>
            <a:pPr lvl="1"/>
            <a:r>
              <a:rPr lang="en-US" altLang="zh-CN" sz="1600">
                <a:ea typeface="等线" panose="02010600030101010101" pitchFamily="2" charset="-122"/>
              </a:rPr>
              <a:t>What will happen after failure? The file </a:t>
            </a:r>
            <a:r>
              <a:rPr lang="en-US" altLang="zh-CN" sz="1600" err="1"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from_name</a:t>
            </a:r>
            <a:r>
              <a:rPr lang="en-US" altLang="zh-CN" sz="1600"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 </a:t>
            </a:r>
            <a:r>
              <a:rPr lang="en-US" altLang="zh-CN" sz="1600">
                <a:ea typeface="等线" panose="02010600030101010101" pitchFamily="2" charset="-122"/>
              </a:rPr>
              <a:t>still exists! </a:t>
            </a:r>
            <a:endParaRPr lang="en-US" altLang="zh-CN" sz="1600">
              <a:latin typeface="Courier New" panose="02070309020205020404" pitchFamily="49" charset="0"/>
              <a:ea typeface="等线" panose="02010600030101010101" pitchFamily="2" charset="-122"/>
              <a:cs typeface="Courier New" panose="02070309020205020404" pitchFamily="49" charset="0"/>
            </a:endParaRP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B0E7309-24B1-1A40-9F57-AF5FB3F5C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5AD88C1-24DC-1449-94F2-872644BEC815}"/>
              </a:ext>
            </a:extLst>
          </p:cNvPr>
          <p:cNvSpPr txBox="1"/>
          <p:nvPr/>
        </p:nvSpPr>
        <p:spPr>
          <a:xfrm>
            <a:off x="457200" y="1396753"/>
            <a:ext cx="3836588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altLang="zh-CN" sz="1600">
                <a:latin typeface="Courier New" panose="02070309020205020404" pitchFamily="49" charset="0"/>
                <a:cs typeface="Courier New" panose="02070309020205020404" pitchFamily="49" charset="0"/>
              </a:rPr>
              <a:t>1 LINK(</a:t>
            </a:r>
            <a:r>
              <a:rPr kumimoji="1" lang="en-US" altLang="zh-CN" sz="160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r>
              <a:rPr kumimoji="1" lang="en-US" altLang="zh-CN" sz="160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60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sz="160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kumimoji="1" lang="en-US" altLang="zh-CN" sz="1600">
                <a:latin typeface="Courier New" panose="02070309020205020404" pitchFamily="49" charset="0"/>
                <a:cs typeface="Courier New" panose="02070309020205020404" pitchFamily="49" charset="0"/>
              </a:rPr>
              <a:t>2 UNLINK(</a:t>
            </a:r>
            <a:r>
              <a:rPr kumimoji="1" lang="en-US" altLang="zh-CN" sz="1600" err="1">
                <a:latin typeface="Courier New" panose="02070309020205020404" pitchFamily="49" charset="0"/>
                <a:cs typeface="Courier New" panose="02070309020205020404" pitchFamily="49" charset="0"/>
              </a:rPr>
              <a:t>frome_name</a:t>
            </a:r>
            <a:r>
              <a:rPr kumimoji="1" lang="en-US" altLang="zh-CN" sz="160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kumimoji="1" lang="zh-CN" altLang="en-US" sz="16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CC879B5-63A1-8E4B-846B-01809461E7B6}"/>
              </a:ext>
            </a:extLst>
          </p:cNvPr>
          <p:cNvSpPr txBox="1"/>
          <p:nvPr/>
        </p:nvSpPr>
        <p:spPr>
          <a:xfrm>
            <a:off x="4572000" y="1396753"/>
            <a:ext cx="3836588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altLang="zh-CN" sz="1600">
                <a:latin typeface="Courier New" panose="02070309020205020404" pitchFamily="49" charset="0"/>
                <a:cs typeface="Courier New" panose="02070309020205020404" pitchFamily="49" charset="0"/>
              </a:rPr>
              <a:t>1 LINK(</a:t>
            </a:r>
            <a:r>
              <a:rPr kumimoji="1" lang="en-US" altLang="zh-CN" sz="160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r>
              <a:rPr kumimoji="1" lang="en-US" altLang="zh-CN" sz="160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60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sz="160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kumimoji="1" lang="en-US" altLang="zh-CN" sz="1600" strike="sngStrike">
                <a:latin typeface="Courier New" panose="02070309020205020404" pitchFamily="49" charset="0"/>
                <a:cs typeface="Courier New" panose="02070309020205020404" pitchFamily="49" charset="0"/>
              </a:rPr>
              <a:t>2 UNLINK(</a:t>
            </a:r>
            <a:r>
              <a:rPr kumimoji="1" lang="en-US" altLang="zh-CN" sz="1600" strike="sngStrike" err="1">
                <a:latin typeface="Courier New" panose="02070309020205020404" pitchFamily="49" charset="0"/>
                <a:cs typeface="Courier New" panose="02070309020205020404" pitchFamily="49" charset="0"/>
              </a:rPr>
              <a:t>frome_name</a:t>
            </a:r>
            <a:r>
              <a:rPr kumimoji="1" lang="en-US" altLang="zh-CN" sz="1600" strike="sngStrike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kumimoji="1" lang="zh-CN" altLang="en-US" sz="1600" strike="sngStrike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F02A98F5-EA17-B744-A5A6-A37AFE32D6C0}"/>
              </a:ext>
            </a:extLst>
          </p:cNvPr>
          <p:cNvSpPr/>
          <p:nvPr/>
        </p:nvSpPr>
        <p:spPr>
          <a:xfrm>
            <a:off x="5436096" y="1083047"/>
            <a:ext cx="1512168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/>
              <a:t>Under failure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8BD871CB-3E80-9C42-890A-075A3D6D1F38}"/>
              </a:ext>
            </a:extLst>
          </p:cNvPr>
          <p:cNvSpPr/>
          <p:nvPr/>
        </p:nvSpPr>
        <p:spPr>
          <a:xfrm>
            <a:off x="1434480" y="1083047"/>
            <a:ext cx="905272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/>
              <a:t>Normal</a:t>
            </a:r>
          </a:p>
        </p:txBody>
      </p:sp>
    </p:spTree>
    <p:extLst>
      <p:ext uri="{BB962C8B-B14F-4D97-AF65-F5344CB8AC3E}">
        <p14:creationId xmlns:p14="http://schemas.microsoft.com/office/powerpoint/2010/main" val="4536478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2A4658-191E-1046-9028-80F0A7D8F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等线" panose="02010600030101010101" pitchFamily="2" charset="-122"/>
              </a:rPr>
              <a:t>Example: Renaming - 2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DAED3A9-3B5A-F544-81C4-74057A0B8A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09428"/>
            <a:ext cx="8229600" cy="3276706"/>
          </a:xfrm>
        </p:spPr>
        <p:txBody>
          <a:bodyPr/>
          <a:lstStyle/>
          <a:p>
            <a:r>
              <a:rPr kumimoji="1" lang="en-US" altLang="zh-CN" b="0"/>
              <a:t>Weaker specification without atomic actions</a:t>
            </a:r>
          </a:p>
          <a:p>
            <a:pPr lvl="1"/>
            <a:r>
              <a:rPr kumimoji="1" lang="en-US" altLang="zh-CN"/>
              <a:t>1. Changes the </a:t>
            </a:r>
            <a:r>
              <a:rPr kumimoji="1" lang="en-US" altLang="zh-CN" err="1"/>
              <a:t>inode</a:t>
            </a:r>
            <a:r>
              <a:rPr kumimoji="1" lang="en-US" altLang="zh-CN"/>
              <a:t> number in for </a:t>
            </a:r>
            <a:r>
              <a:rPr kumimoji="1" lang="en-US" altLang="zh-CN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/>
              <a:t>to the </a:t>
            </a:r>
            <a:r>
              <a:rPr kumimoji="1" lang="en-US" altLang="zh-CN" err="1"/>
              <a:t>inode</a:t>
            </a:r>
            <a:r>
              <a:rPr kumimoji="1" lang="en-US" altLang="zh-CN"/>
              <a:t> number of </a:t>
            </a:r>
            <a:r>
              <a:rPr kumimoji="1" lang="en-US" altLang="zh-CN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endParaRPr kumimoji="1" lang="en-US" altLang="zh-CN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kumimoji="1" lang="en-US" altLang="zh-CN"/>
              <a:t>2. Removes the directory entry for </a:t>
            </a:r>
            <a:r>
              <a:rPr kumimoji="1" lang="en-US" altLang="zh-CN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endParaRPr kumimoji="1" lang="en-US" altLang="zh-CN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zh-CN" b="0">
                <a:ea typeface="等线" panose="02010600030101010101" pitchFamily="2" charset="-122"/>
              </a:rPr>
              <a:t>If fails between 1 &amp; 2</a:t>
            </a:r>
          </a:p>
          <a:p>
            <a:pPr lvl="1"/>
            <a:r>
              <a:rPr lang="en-US" altLang="zh-CN" sz="1600">
                <a:ea typeface="等线" panose="02010600030101010101" pitchFamily="2" charset="-122"/>
              </a:rPr>
              <a:t>What will happen after failure? The file </a:t>
            </a:r>
            <a:r>
              <a:rPr lang="en-US" altLang="zh-CN" sz="1600" err="1"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from_name</a:t>
            </a:r>
            <a:r>
              <a:rPr lang="en-US" altLang="zh-CN" sz="1600"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 </a:t>
            </a:r>
            <a:r>
              <a:rPr lang="en-US" altLang="zh-CN" sz="1600">
                <a:ea typeface="等线" panose="02010600030101010101" pitchFamily="2" charset="-122"/>
              </a:rPr>
              <a:t>still exists! </a:t>
            </a:r>
            <a:endParaRPr lang="en-US" altLang="zh-CN" sz="1600">
              <a:latin typeface="Courier New" panose="02070309020205020404" pitchFamily="49" charset="0"/>
              <a:ea typeface="等线" panose="02010600030101010101" pitchFamily="2" charset="-122"/>
              <a:cs typeface="Courier New" panose="02070309020205020404" pitchFamily="49" charset="0"/>
            </a:endParaRP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B0E7309-24B1-1A40-9F57-AF5FB3F5C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5AD88C1-24DC-1449-94F2-872644BEC815}"/>
              </a:ext>
            </a:extLst>
          </p:cNvPr>
          <p:cNvSpPr txBox="1"/>
          <p:nvPr/>
        </p:nvSpPr>
        <p:spPr>
          <a:xfrm>
            <a:off x="457200" y="1396753"/>
            <a:ext cx="3836588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altLang="zh-CN" sz="1600">
                <a:latin typeface="Courier New" panose="02070309020205020404" pitchFamily="49" charset="0"/>
                <a:cs typeface="Courier New" panose="02070309020205020404" pitchFamily="49" charset="0"/>
              </a:rPr>
              <a:t>1 LINK(</a:t>
            </a:r>
            <a:r>
              <a:rPr kumimoji="1" lang="en-US" altLang="zh-CN" sz="160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r>
              <a:rPr kumimoji="1" lang="en-US" altLang="zh-CN" sz="160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60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sz="160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kumimoji="1" lang="en-US" altLang="zh-CN" sz="1600">
                <a:latin typeface="Courier New" panose="02070309020205020404" pitchFamily="49" charset="0"/>
                <a:cs typeface="Courier New" panose="02070309020205020404" pitchFamily="49" charset="0"/>
              </a:rPr>
              <a:t>2 UNLINK(</a:t>
            </a:r>
            <a:r>
              <a:rPr kumimoji="1" lang="en-US" altLang="zh-CN" sz="1600" err="1">
                <a:latin typeface="Courier New" panose="02070309020205020404" pitchFamily="49" charset="0"/>
                <a:cs typeface="Courier New" panose="02070309020205020404" pitchFamily="49" charset="0"/>
              </a:rPr>
              <a:t>frome_name</a:t>
            </a:r>
            <a:r>
              <a:rPr kumimoji="1" lang="en-US" altLang="zh-CN" sz="160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kumimoji="1" lang="zh-CN" altLang="en-US" sz="16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CC879B5-63A1-8E4B-846B-01809461E7B6}"/>
              </a:ext>
            </a:extLst>
          </p:cNvPr>
          <p:cNvSpPr txBox="1"/>
          <p:nvPr/>
        </p:nvSpPr>
        <p:spPr>
          <a:xfrm>
            <a:off x="4572000" y="1396753"/>
            <a:ext cx="3836588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altLang="zh-CN" sz="1600">
                <a:latin typeface="Courier New" panose="02070309020205020404" pitchFamily="49" charset="0"/>
                <a:cs typeface="Courier New" panose="02070309020205020404" pitchFamily="49" charset="0"/>
              </a:rPr>
              <a:t>1 LINK(</a:t>
            </a:r>
            <a:r>
              <a:rPr kumimoji="1" lang="en-US" altLang="zh-CN" sz="160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r>
              <a:rPr kumimoji="1" lang="en-US" altLang="zh-CN" sz="160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60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sz="160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kumimoji="1" lang="en-US" altLang="zh-CN" sz="1600" strike="sngStrike">
                <a:latin typeface="Courier New" panose="02070309020205020404" pitchFamily="49" charset="0"/>
                <a:cs typeface="Courier New" panose="02070309020205020404" pitchFamily="49" charset="0"/>
              </a:rPr>
              <a:t>2 UNLINK(</a:t>
            </a:r>
            <a:r>
              <a:rPr kumimoji="1" lang="en-US" altLang="zh-CN" sz="1600" strike="sngStrike" err="1">
                <a:latin typeface="Courier New" panose="02070309020205020404" pitchFamily="49" charset="0"/>
                <a:cs typeface="Courier New" panose="02070309020205020404" pitchFamily="49" charset="0"/>
              </a:rPr>
              <a:t>frome_name</a:t>
            </a:r>
            <a:r>
              <a:rPr kumimoji="1" lang="en-US" altLang="zh-CN" sz="1600" strike="sngStrike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kumimoji="1" lang="zh-CN" altLang="en-US" sz="1600" strike="sngStrike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F02A98F5-EA17-B744-A5A6-A37AFE32D6C0}"/>
              </a:ext>
            </a:extLst>
          </p:cNvPr>
          <p:cNvSpPr/>
          <p:nvPr/>
        </p:nvSpPr>
        <p:spPr>
          <a:xfrm>
            <a:off x="5436096" y="1083047"/>
            <a:ext cx="1512168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/>
              <a:t>Under failure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8BD871CB-3E80-9C42-890A-075A3D6D1F38}"/>
              </a:ext>
            </a:extLst>
          </p:cNvPr>
          <p:cNvSpPr/>
          <p:nvPr/>
        </p:nvSpPr>
        <p:spPr>
          <a:xfrm>
            <a:off x="1434480" y="1083047"/>
            <a:ext cx="905272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/>
              <a:t>Normal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96BF1E9-549B-0C4C-BD77-FF253AD3D3FD}"/>
              </a:ext>
            </a:extLst>
          </p:cNvPr>
          <p:cNvSpPr/>
          <p:nvPr/>
        </p:nvSpPr>
        <p:spPr>
          <a:xfrm>
            <a:off x="4572000" y="1390339"/>
            <a:ext cx="3384376" cy="668134"/>
          </a:xfrm>
          <a:prstGeom prst="rect">
            <a:avLst/>
          </a:prstGeom>
          <a:noFill/>
          <a:ln w="1905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圆角矩形标注 5">
            <a:extLst>
              <a:ext uri="{FF2B5EF4-FFF2-40B4-BE49-F238E27FC236}">
                <a16:creationId xmlns:a16="http://schemas.microsoft.com/office/drawing/2014/main" id="{041912AE-1409-EA40-9675-DA1D0A85E564}"/>
              </a:ext>
            </a:extLst>
          </p:cNvPr>
          <p:cNvSpPr/>
          <p:nvPr/>
        </p:nvSpPr>
        <p:spPr>
          <a:xfrm>
            <a:off x="6802251" y="2281436"/>
            <a:ext cx="2031325" cy="369332"/>
          </a:xfrm>
          <a:prstGeom prst="wedgeRoundRectCallout">
            <a:avLst>
              <a:gd name="adj1" fmla="val -35685"/>
              <a:gd name="adj2" fmla="val -104724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87590CA-8107-094C-8C3F-AC834AB57245}"/>
              </a:ext>
            </a:extLst>
          </p:cNvPr>
          <p:cNvSpPr/>
          <p:nvPr/>
        </p:nvSpPr>
        <p:spPr>
          <a:xfrm>
            <a:off x="6770190" y="2272144"/>
            <a:ext cx="20954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/>
              <a:t>Should be </a:t>
            </a:r>
            <a:r>
              <a:rPr kumimoji="1" lang="en-US" altLang="zh-CN" b="1">
                <a:solidFill>
                  <a:srgbClr val="BE384B"/>
                </a:solidFill>
              </a:rPr>
              <a:t>atomic</a:t>
            </a:r>
            <a:r>
              <a:rPr kumimoji="1" lang="en-US" altLang="zh-CN"/>
              <a:t>!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0345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FDCB5A-6C07-574E-A08C-C3D258A00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More example: </a:t>
            </a:r>
            <a:r>
              <a:rPr lang="en-US" altLang="zh-CN">
                <a:sym typeface="+mn-lt"/>
              </a:rPr>
              <a:t>the IBM System/370</a:t>
            </a:r>
            <a:r>
              <a:rPr kumimoji="1" lang="en-US" altLang="zh-CN"/>
              <a:t>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72DC6EB-D893-184F-BCF8-DC320D253D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" altLang="zh-CN"/>
              <a:t>Multi-operand character-editing instruction</a:t>
            </a:r>
          </a:p>
          <a:p>
            <a:pPr lvl="1"/>
            <a:r>
              <a:rPr kumimoji="1" lang="en" altLang="zh-CN">
                <a:latin typeface="Courier New" panose="02070309020205020404" pitchFamily="49" charset="0"/>
                <a:cs typeface="Courier New" panose="02070309020205020404" pitchFamily="49" charset="0"/>
              </a:rPr>
              <a:t>TRANSLATE</a:t>
            </a:r>
            <a:r>
              <a:rPr kumimoji="1" lang="en" altLang="zh-CN"/>
              <a:t> contains 3 arguments</a:t>
            </a:r>
          </a:p>
          <a:p>
            <a:pPr lvl="2"/>
            <a:r>
              <a:rPr kumimoji="1" lang="en" altLang="zh-CN"/>
              <a:t>Two address: string and table, 8-bit counter: length</a:t>
            </a:r>
          </a:p>
          <a:p>
            <a:pPr lvl="2"/>
            <a:r>
              <a:rPr kumimoji="1" lang="en" altLang="zh-CN"/>
              <a:t>Takes 1 byte at a time from string, as an offset in table, get the byte in table, then replace the byte in string</a:t>
            </a:r>
          </a:p>
          <a:p>
            <a:pPr lvl="1"/>
            <a:r>
              <a:rPr kumimoji="1" lang="en" altLang="zh-CN" b="1">
                <a:solidFill>
                  <a:srgbClr val="BE384B"/>
                </a:solidFill>
              </a:rPr>
              <a:t>Problem</a:t>
            </a:r>
            <a:r>
              <a:rPr kumimoji="1" lang="en" altLang="zh-CN"/>
              <a:t>: page fault</a:t>
            </a:r>
          </a:p>
          <a:p>
            <a:pPr lvl="1"/>
            <a:r>
              <a:rPr kumimoji="1" lang="en" altLang="zh-CN" b="1">
                <a:solidFill>
                  <a:srgbClr val="BE384B"/>
                </a:solidFill>
              </a:rPr>
              <a:t>Solution</a:t>
            </a:r>
            <a:r>
              <a:rPr kumimoji="1" lang="en" altLang="zh-CN"/>
              <a:t>: dry run</a:t>
            </a:r>
          </a:p>
          <a:p>
            <a:pPr lvl="1"/>
            <a:r>
              <a:rPr kumimoji="1" lang="en" altLang="zh-CN"/>
              <a:t>Hidden copy of register make no change to memory</a:t>
            </a:r>
          </a:p>
          <a:p>
            <a:pPr lvl="1"/>
            <a:r>
              <a:rPr kumimoji="1" lang="en" altLang="zh-CN"/>
              <a:t>Maybe several dry run for one instruction, then run it again</a:t>
            </a:r>
          </a:p>
          <a:p>
            <a:pPr lvl="1"/>
            <a:r>
              <a:rPr kumimoji="1" lang="en" altLang="zh-CN"/>
              <a:t>Problem again: what if another process snatch a page?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24E13A1-91C8-024C-93F6-7401A1E8E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3613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D41B50-2654-6D4A-93E4-7B022FE96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File system journaling is insufficient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386528F-1D05-C94E-BCE9-DFD8A2B818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/>
              <a:t>1. Journaling only ensures the </a:t>
            </a:r>
            <a:r>
              <a:rPr kumimoji="1" lang="en-US" altLang="zh-CN">
                <a:solidFill>
                  <a:srgbClr val="BE384B"/>
                </a:solidFill>
              </a:rPr>
              <a:t>consistency</a:t>
            </a:r>
            <a:r>
              <a:rPr kumimoji="1" lang="en-US" altLang="zh-CN" b="0"/>
              <a:t>, but not atomicity </a:t>
            </a:r>
          </a:p>
          <a:p>
            <a:pPr lvl="1"/>
            <a:r>
              <a:rPr kumimoji="1" lang="en-US" altLang="zh-CN"/>
              <a:t>Our previous example of </a:t>
            </a:r>
            <a:r>
              <a:rPr kumimoji="1" lang="en-US" altLang="zh-CN">
                <a:latin typeface="Courier New" panose="02070309020205020404" pitchFamily="49" charset="0"/>
                <a:cs typeface="Courier New" panose="02070309020205020404" pitchFamily="49" charset="0"/>
              </a:rPr>
              <a:t>rename</a:t>
            </a:r>
            <a:r>
              <a:rPr kumimoji="1" lang="en-US" altLang="zh-CN"/>
              <a:t> </a:t>
            </a:r>
          </a:p>
          <a:p>
            <a:r>
              <a:rPr kumimoji="1" lang="en-US" altLang="zh-CN" b="0"/>
              <a:t>2. Even all file system operations (e.g., </a:t>
            </a:r>
            <a:r>
              <a:rPr kumimoji="1" lang="en-US" altLang="zh-CN" b="0">
                <a:latin typeface="Courier New" panose="02070309020205020404" pitchFamily="49" charset="0"/>
                <a:cs typeface="Courier New" panose="02070309020205020404" pitchFamily="49" charset="0"/>
              </a:rPr>
              <a:t>rename</a:t>
            </a:r>
            <a:r>
              <a:rPr kumimoji="1" lang="en-US" altLang="zh-CN" b="0"/>
              <a:t>) is atomic is still insufficient  </a:t>
            </a:r>
          </a:p>
          <a:p>
            <a:pPr lvl="1"/>
            <a:r>
              <a:rPr kumimoji="1" lang="en-US" altLang="zh-CN"/>
              <a:t>User can group different file operations in an arbitrary way </a:t>
            </a:r>
          </a:p>
          <a:p>
            <a:pPr lvl="2"/>
            <a:r>
              <a:rPr kumimoji="1" lang="en-US" altLang="zh-CN"/>
              <a:t>Write multiple records with file system API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96DD705-7507-764B-A340-4DC4A2C30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95614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sym typeface="+mn-lt"/>
              </a:rPr>
              <a:t>Commit Point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F865A71-3D1B-C949-8644-5C24E013A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4701"/>
            <a:ext cx="8101013" cy="3824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55877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621230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>
                <a:solidFill>
                  <a:srgbClr val="C00000"/>
                </a:solidFill>
                <a:ea typeface="+mn-ea"/>
              </a:rPr>
              <a:t>Shadow copy</a:t>
            </a:r>
            <a:endParaRPr kumimoji="0" lang="en-US" altLang="zh-CN" b="0" kern="0">
              <a:solidFill>
                <a:srgbClr val="C00000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700953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D41B50-2654-6D4A-93E4-7B022FE96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 study: bank transfer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386528F-1D05-C94E-BCE9-DFD8A2B818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>
                <a:solidFill>
                  <a:schemeClr val="bg1">
                    <a:lumMod val="85000"/>
                  </a:schemeClr>
                </a:solidFill>
              </a:rPr>
              <a:t>1. Journaling only ensures the </a:t>
            </a:r>
            <a:r>
              <a:rPr kumimoji="1" lang="en-US" altLang="zh-CN" dirty="0">
                <a:solidFill>
                  <a:schemeClr val="bg1">
                    <a:lumMod val="85000"/>
                  </a:schemeClr>
                </a:solidFill>
              </a:rPr>
              <a:t>consistency</a:t>
            </a:r>
            <a:r>
              <a:rPr kumimoji="1" lang="en-US" altLang="zh-CN" b="0" dirty="0">
                <a:solidFill>
                  <a:schemeClr val="bg1">
                    <a:lumMod val="85000"/>
                  </a:schemeClr>
                </a:solidFill>
              </a:rPr>
              <a:t>, but not atomicity </a:t>
            </a:r>
          </a:p>
          <a:p>
            <a:pPr lvl="1"/>
            <a:r>
              <a:rPr kumimoji="1" lang="en-US" altLang="zh-CN" b="0" dirty="0">
                <a:solidFill>
                  <a:schemeClr val="bg1">
                    <a:lumMod val="85000"/>
                  </a:schemeClr>
                </a:solidFill>
              </a:rPr>
              <a:t>Our previous example of </a:t>
            </a:r>
            <a:r>
              <a:rPr kumimoji="1" lang="en-US" altLang="zh-CN" b="0" dirty="0">
                <a:solidFill>
                  <a:schemeClr val="bg1">
                    <a:lumMod val="8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rename</a:t>
            </a:r>
            <a:r>
              <a:rPr kumimoji="1" lang="en-US" altLang="zh-CN" b="0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  <a:p>
            <a:r>
              <a:rPr kumimoji="1" lang="en-US" altLang="zh-CN" b="0" dirty="0"/>
              <a:t>2. Even all file system operations (e.g., </a:t>
            </a:r>
            <a:r>
              <a:rPr kumimoji="1" lang="en-US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rename</a:t>
            </a:r>
            <a:r>
              <a:rPr kumimoji="1" lang="en-US" altLang="zh-CN" b="0" dirty="0"/>
              <a:t>) are atomic is still insufficient  </a:t>
            </a:r>
          </a:p>
          <a:p>
            <a:pPr lvl="1"/>
            <a:r>
              <a:rPr kumimoji="1" lang="en-US" altLang="zh-CN" b="0" dirty="0"/>
              <a:t>User can group different file operations in an arbitrary way </a:t>
            </a:r>
          </a:p>
          <a:p>
            <a:pPr lvl="2"/>
            <a:r>
              <a:rPr kumimoji="1" lang="en-US" altLang="zh-CN" dirty="0"/>
              <a:t>Write multiple records with file system API</a:t>
            </a:r>
            <a:endParaRPr kumimoji="1" lang="en-US" altLang="zh-CN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96DD705-7507-764B-A340-4DC4A2C30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  <p:pic>
        <p:nvPicPr>
          <p:cNvPr id="1026" name="Picture 2" descr="支付宝怎么给朋友或者陌生人转账？ - 支付宝手机支付宝- 卡之国">
            <a:extLst>
              <a:ext uri="{FF2B5EF4-FFF2-40B4-BE49-F238E27FC236}">
                <a16:creationId xmlns:a16="http://schemas.microsoft.com/office/drawing/2014/main" id="{1325B265-5C62-4240-A3C3-540971A0E2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297" y="3558279"/>
            <a:ext cx="1973405" cy="3477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8887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D2485A-C939-5946-B655-1E60868CA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 study: bank transfer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13A48D0-9FD4-2E42-A77C-9321B0275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656184"/>
          </a:xfrm>
        </p:spPr>
        <p:txBody>
          <a:bodyPr/>
          <a:lstStyle/>
          <a:p>
            <a:r>
              <a:rPr kumimoji="1" lang="en" altLang="zh-CN" b="0"/>
              <a:t>transfer(bank, a, b, amt):</a:t>
            </a:r>
          </a:p>
          <a:p>
            <a:r>
              <a:rPr kumimoji="1" lang="en" altLang="zh-CN" b="0"/>
              <a:t>    bank[a] = bank[a] – amt</a:t>
            </a:r>
          </a:p>
          <a:p>
            <a:r>
              <a:rPr kumimoji="1" lang="en" altLang="zh-CN" b="0"/>
              <a:t>    bank[b] = bank[b] + amt 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5169FE7-D833-6C40-BD91-6AA10EF73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3570F23-AB59-A042-BC81-C02A1D99793C}"/>
              </a:ext>
            </a:extLst>
          </p:cNvPr>
          <p:cNvSpPr/>
          <p:nvPr/>
        </p:nvSpPr>
        <p:spPr>
          <a:xfrm>
            <a:off x="4643438" y="1201316"/>
            <a:ext cx="4177034" cy="584291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b="1">
                <a:solidFill>
                  <a:srgbClr val="BE384B"/>
                </a:solidFill>
              </a:rPr>
              <a:t>Invariant</a:t>
            </a:r>
            <a:r>
              <a:rPr lang="en-US" altLang="zh-CN"/>
              <a:t>: </a:t>
            </a:r>
          </a:p>
          <a:p>
            <a:pPr marL="223564" indent="-223564"/>
            <a:r>
              <a:rPr lang="en-US" altLang="zh-CN"/>
              <a:t>  bank(a) + bank(b) never changes</a:t>
            </a:r>
          </a:p>
        </p:txBody>
      </p:sp>
    </p:spTree>
    <p:extLst>
      <p:ext uri="{BB962C8B-B14F-4D97-AF65-F5344CB8AC3E}">
        <p14:creationId xmlns:p14="http://schemas.microsoft.com/office/powerpoint/2010/main" val="12528085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D2485A-C939-5946-B655-1E60868CA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Case study: bank transfer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13A48D0-9FD4-2E42-A77C-9321B0275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656184"/>
          </a:xfrm>
        </p:spPr>
        <p:txBody>
          <a:bodyPr/>
          <a:lstStyle/>
          <a:p>
            <a:r>
              <a:rPr kumimoji="1" lang="en" altLang="zh-CN" b="0"/>
              <a:t>transfer(bank, a, b, amt):</a:t>
            </a:r>
          </a:p>
          <a:p>
            <a:r>
              <a:rPr kumimoji="1" lang="en" altLang="zh-CN" b="0"/>
              <a:t>    bank[a] = bank[a] – amt</a:t>
            </a:r>
          </a:p>
          <a:p>
            <a:r>
              <a:rPr kumimoji="1" lang="en" altLang="zh-CN" b="0"/>
              <a:t>    bank[b] = bank[b] + amt 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5169FE7-D833-6C40-BD91-6AA10EF73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3570F23-AB59-A042-BC81-C02A1D99793C}"/>
              </a:ext>
            </a:extLst>
          </p:cNvPr>
          <p:cNvSpPr/>
          <p:nvPr/>
        </p:nvSpPr>
        <p:spPr>
          <a:xfrm>
            <a:off x="4643438" y="1201316"/>
            <a:ext cx="4177034" cy="584291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b="1">
                <a:solidFill>
                  <a:srgbClr val="BE384B"/>
                </a:solidFill>
              </a:rPr>
              <a:t>Invariant</a:t>
            </a:r>
            <a:r>
              <a:rPr lang="en-US" altLang="zh-CN"/>
              <a:t>: </a:t>
            </a:r>
          </a:p>
          <a:p>
            <a:pPr marL="223564" indent="-223564"/>
            <a:r>
              <a:rPr lang="en-US" altLang="zh-CN"/>
              <a:t>  bank(a) + bank(b) = 200</a:t>
            </a: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F1A38059-E61F-854B-80C3-F6015DE075BA}"/>
              </a:ext>
            </a:extLst>
          </p:cNvPr>
          <p:cNvSpPr txBox="1">
            <a:spLocks/>
          </p:cNvSpPr>
          <p:nvPr/>
        </p:nvSpPr>
        <p:spPr>
          <a:xfrm>
            <a:off x="457200" y="2722294"/>
            <a:ext cx="5050904" cy="1431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/>
              <a:t>Suppose the bank is stored in a single KV</a:t>
            </a:r>
          </a:p>
          <a:p>
            <a:pPr lvl="1"/>
            <a:r>
              <a:rPr kumimoji="1" lang="en-US" altLang="zh-CN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kumimoji="1" lang="en-US" altLang="zh-CN"/>
              <a:t> and </a:t>
            </a:r>
            <a:r>
              <a:rPr kumimoji="1" lang="en-US" altLang="zh-CN"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kumimoji="1" lang="en-US" altLang="zh-CN"/>
              <a:t> are stored in </a:t>
            </a:r>
            <a:r>
              <a:rPr kumimoji="1" lang="en-US" altLang="zh-CN" b="1">
                <a:solidFill>
                  <a:srgbClr val="BE384B"/>
                </a:solidFill>
              </a:rPr>
              <a:t>a single file</a:t>
            </a:r>
          </a:p>
          <a:p>
            <a:pPr lvl="1"/>
            <a:r>
              <a:rPr kumimoji="1" lang="en-US" altLang="zh-CN"/>
              <a:t>And their offsets are known  </a:t>
            </a:r>
          </a:p>
        </p:txBody>
      </p:sp>
      <p:sp>
        <p:nvSpPr>
          <p:cNvPr id="7" name="卡片 6">
            <a:extLst>
              <a:ext uri="{FF2B5EF4-FFF2-40B4-BE49-F238E27FC236}">
                <a16:creationId xmlns:a16="http://schemas.microsoft.com/office/drawing/2014/main" id="{61336280-2084-D343-B859-7BB108A8C2FA}"/>
              </a:ext>
            </a:extLst>
          </p:cNvPr>
          <p:cNvSpPr/>
          <p:nvPr/>
        </p:nvSpPr>
        <p:spPr>
          <a:xfrm>
            <a:off x="4572000" y="3195416"/>
            <a:ext cx="288032" cy="390974"/>
          </a:xfrm>
          <a:prstGeom prst="flowChartPunchedCard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FA50409-8855-764D-B1CD-1422B174EA2E}"/>
              </a:ext>
            </a:extLst>
          </p:cNvPr>
          <p:cNvSpPr txBox="1"/>
          <p:nvPr/>
        </p:nvSpPr>
        <p:spPr>
          <a:xfrm>
            <a:off x="5437480" y="2806456"/>
            <a:ext cx="1584176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A : 100</a:t>
            </a:r>
          </a:p>
          <a:p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B : 100</a:t>
            </a:r>
          </a:p>
          <a:p>
            <a:r>
              <a:rPr kumimoji="1" lang="en-US" altLang="zh-CN"/>
              <a:t> </a:t>
            </a:r>
            <a:endParaRPr kumimoji="1" lang="zh-CN" altLang="en-US"/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6654C8FA-F2BB-9942-BFDE-D079BD486245}"/>
              </a:ext>
            </a:extLst>
          </p:cNvPr>
          <p:cNvCxnSpPr>
            <a:cxnSpLocks/>
          </p:cNvCxnSpPr>
          <p:nvPr/>
        </p:nvCxnSpPr>
        <p:spPr>
          <a:xfrm flipV="1">
            <a:off x="4860032" y="2806457"/>
            <a:ext cx="577448" cy="38895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5FBA8117-D964-514E-BEBA-91CFBD14C90F}"/>
              </a:ext>
            </a:extLst>
          </p:cNvPr>
          <p:cNvCxnSpPr>
            <a:cxnSpLocks/>
          </p:cNvCxnSpPr>
          <p:nvPr/>
        </p:nvCxnSpPr>
        <p:spPr>
          <a:xfrm>
            <a:off x="4860032" y="3586390"/>
            <a:ext cx="571872" cy="143396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31451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D2485A-C939-5946-B655-1E60868CA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Case study: bank transfer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13A48D0-9FD4-2E42-A77C-9321B0275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656184"/>
          </a:xfrm>
        </p:spPr>
        <p:txBody>
          <a:bodyPr/>
          <a:lstStyle/>
          <a:p>
            <a:r>
              <a:rPr kumimoji="1" lang="en" altLang="zh-CN" b="0"/>
              <a:t>transfer(bank, a, b, amt):</a:t>
            </a:r>
          </a:p>
          <a:p>
            <a:r>
              <a:rPr kumimoji="1" lang="en" altLang="zh-CN" b="0"/>
              <a:t>    bank[a] = bank[a] – amt</a:t>
            </a:r>
          </a:p>
          <a:p>
            <a:r>
              <a:rPr kumimoji="1" lang="en" altLang="zh-CN" b="0"/>
              <a:t>    bank[b] = bank[b] + amt 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5169FE7-D833-6C40-BD91-6AA10EF73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3570F23-AB59-A042-BC81-C02A1D99793C}"/>
              </a:ext>
            </a:extLst>
          </p:cNvPr>
          <p:cNvSpPr/>
          <p:nvPr/>
        </p:nvSpPr>
        <p:spPr>
          <a:xfrm>
            <a:off x="4643438" y="1201316"/>
            <a:ext cx="4177034" cy="584291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b="1">
                <a:solidFill>
                  <a:srgbClr val="BE384B"/>
                </a:solidFill>
              </a:rPr>
              <a:t>Invariant</a:t>
            </a:r>
            <a:r>
              <a:rPr lang="en-US" altLang="zh-CN"/>
              <a:t>: </a:t>
            </a:r>
          </a:p>
          <a:p>
            <a:pPr marL="223564" indent="-223564"/>
            <a:r>
              <a:rPr lang="en-US" altLang="zh-CN"/>
              <a:t>  bank(a) + bank(b) = 200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BBBA3AF5-0D2A-DA49-8FE1-F1DD9DBD54B9}"/>
              </a:ext>
            </a:extLst>
          </p:cNvPr>
          <p:cNvSpPr/>
          <p:nvPr/>
        </p:nvSpPr>
        <p:spPr>
          <a:xfrm>
            <a:off x="624880" y="3121255"/>
            <a:ext cx="1944216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/>
              <a:t>Implementation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FCAB645-A3B0-BA46-980F-29C2CC5418D9}"/>
              </a:ext>
            </a:extLst>
          </p:cNvPr>
          <p:cNvSpPr txBox="1">
            <a:spLocks/>
          </p:cNvSpPr>
          <p:nvPr/>
        </p:nvSpPr>
        <p:spPr>
          <a:xfrm>
            <a:off x="470520" y="3428547"/>
            <a:ext cx="8229600" cy="1533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b="0">
                <a:latin typeface="Consolas" panose="020B0609020204030204" pitchFamily="49" charset="0"/>
                <a:cs typeface="+mn-ea"/>
                <a:sym typeface="+mn-lt"/>
              </a:rPr>
              <a:t>transfer(bank, a, b, amt):</a:t>
            </a:r>
          </a:p>
          <a:p>
            <a:pPr>
              <a:spcBef>
                <a:spcPts val="0"/>
              </a:spcBef>
            </a:pPr>
            <a:r>
              <a:rPr lang="en-US" b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err="1">
                <a:latin typeface="Consolas" panose="020B0609020204030204" pitchFamily="49" charset="0"/>
                <a:cs typeface="+mn-ea"/>
                <a:sym typeface="+mn-lt"/>
              </a:rPr>
              <a:t>bank_a</a:t>
            </a:r>
            <a:r>
              <a:rPr lang="en-US" b="0">
                <a:latin typeface="Consolas" panose="020B0609020204030204" pitchFamily="49" charset="0"/>
                <a:cs typeface="+mn-ea"/>
                <a:sym typeface="+mn-lt"/>
              </a:rPr>
              <a:t>, </a:t>
            </a:r>
            <a:r>
              <a:rPr lang="en-US" b="0" err="1">
                <a:latin typeface="Consolas" panose="020B0609020204030204" pitchFamily="49" charset="0"/>
                <a:cs typeface="+mn-ea"/>
                <a:sym typeface="+mn-lt"/>
              </a:rPr>
              <a:t>bank_b</a:t>
            </a:r>
            <a:r>
              <a:rPr lang="en-US" b="0">
                <a:latin typeface="Consolas" panose="020B0609020204030204" pitchFamily="49" charset="0"/>
                <a:cs typeface="+mn-ea"/>
                <a:sym typeface="+mn-lt"/>
              </a:rPr>
              <a:t> = </a:t>
            </a:r>
            <a:r>
              <a:rPr lang="en-US" b="0" err="1">
                <a:latin typeface="Consolas" panose="020B0609020204030204" pitchFamily="49" charset="0"/>
                <a:cs typeface="+mn-ea"/>
                <a:sym typeface="+mn-lt"/>
              </a:rPr>
              <a:t>read_accounts</a:t>
            </a:r>
            <a:r>
              <a:rPr lang="en-US" b="0"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b="0" err="1">
                <a:latin typeface="Consolas" panose="020B0609020204030204" pitchFamily="49" charset="0"/>
                <a:cs typeface="+mn-ea"/>
                <a:sym typeface="+mn-lt"/>
              </a:rPr>
              <a:t>bankfile</a:t>
            </a:r>
            <a:r>
              <a:rPr lang="en-US" b="0">
                <a:latin typeface="Consolas" panose="020B0609020204030204" pitchFamily="49" charset="0"/>
                <a:cs typeface="+mn-ea"/>
                <a:sym typeface="+mn-lt"/>
              </a:rPr>
              <a:t>)</a:t>
            </a:r>
          </a:p>
          <a:p>
            <a:pPr>
              <a:spcBef>
                <a:spcPts val="0"/>
              </a:spcBef>
            </a:pPr>
            <a:r>
              <a:rPr lang="en-US" b="0">
                <a:solidFill>
                  <a:srgbClr val="0096FF"/>
                </a:solidFill>
                <a:latin typeface="Consolas" panose="020B0609020204030204" pitchFamily="49" charset="0"/>
                <a:cs typeface="+mn-ea"/>
                <a:sym typeface="+mn-lt"/>
              </a:rPr>
              <a:t>    write(</a:t>
            </a:r>
            <a:r>
              <a:rPr lang="en-US" b="0" err="1">
                <a:solidFill>
                  <a:srgbClr val="0096FF"/>
                </a:solidFill>
                <a:latin typeface="Consolas" panose="020B0609020204030204" pitchFamily="49" charset="0"/>
                <a:cs typeface="+mn-ea"/>
                <a:sym typeface="+mn-lt"/>
              </a:rPr>
              <a:t>bankfile</a:t>
            </a:r>
            <a:r>
              <a:rPr lang="en-US" b="0">
                <a:solidFill>
                  <a:srgbClr val="0096FF"/>
                </a:solidFill>
                <a:latin typeface="Consolas" panose="020B0609020204030204" pitchFamily="49" charset="0"/>
                <a:cs typeface="+mn-ea"/>
                <a:sym typeface="+mn-lt"/>
              </a:rPr>
              <a:t>, a, </a:t>
            </a:r>
            <a:r>
              <a:rPr lang="en-US" b="0" err="1">
                <a:solidFill>
                  <a:srgbClr val="0096FF"/>
                </a:solidFill>
                <a:latin typeface="Consolas" panose="020B0609020204030204" pitchFamily="49" charset="0"/>
                <a:cs typeface="+mn-ea"/>
                <a:sym typeface="+mn-lt"/>
              </a:rPr>
              <a:t>bank_a</a:t>
            </a:r>
            <a:r>
              <a:rPr lang="en-US" b="0">
                <a:solidFill>
                  <a:srgbClr val="0096FF"/>
                </a:solidFill>
                <a:latin typeface="Consolas" panose="020B0609020204030204" pitchFamily="49" charset="0"/>
                <a:cs typeface="+mn-ea"/>
                <a:sym typeface="+mn-lt"/>
              </a:rPr>
              <a:t> - amt) </a:t>
            </a:r>
          </a:p>
          <a:p>
            <a:pPr>
              <a:spcBef>
                <a:spcPts val="0"/>
              </a:spcBef>
            </a:pPr>
            <a:r>
              <a:rPr lang="en-US" b="0">
                <a:solidFill>
                  <a:srgbClr val="0096FF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altLang="zh-CN" b="0">
                <a:solidFill>
                  <a:srgbClr val="0096FF"/>
                </a:solidFill>
                <a:latin typeface="Consolas" panose="020B0609020204030204" pitchFamily="49" charset="0"/>
                <a:cs typeface="+mn-ea"/>
                <a:sym typeface="+mn-lt"/>
              </a:rPr>
              <a:t>write(</a:t>
            </a:r>
            <a:r>
              <a:rPr lang="en-US" altLang="zh-CN" b="0" err="1">
                <a:solidFill>
                  <a:srgbClr val="0096FF"/>
                </a:solidFill>
                <a:latin typeface="Consolas" panose="020B0609020204030204" pitchFamily="49" charset="0"/>
                <a:cs typeface="+mn-ea"/>
                <a:sym typeface="+mn-lt"/>
              </a:rPr>
              <a:t>bankfile</a:t>
            </a:r>
            <a:r>
              <a:rPr lang="en-US" altLang="zh-CN" b="0">
                <a:solidFill>
                  <a:srgbClr val="0096FF"/>
                </a:solidFill>
                <a:latin typeface="Consolas" panose="020B0609020204030204" pitchFamily="49" charset="0"/>
                <a:cs typeface="+mn-ea"/>
                <a:sym typeface="+mn-lt"/>
              </a:rPr>
              <a:t>, b, </a:t>
            </a:r>
            <a:r>
              <a:rPr lang="en-US" altLang="zh-CN" b="0" err="1">
                <a:solidFill>
                  <a:srgbClr val="0096FF"/>
                </a:solidFill>
                <a:latin typeface="Consolas" panose="020B0609020204030204" pitchFamily="49" charset="0"/>
                <a:cs typeface="+mn-ea"/>
                <a:sym typeface="+mn-lt"/>
              </a:rPr>
              <a:t>bank_b</a:t>
            </a:r>
            <a:r>
              <a:rPr lang="en-US" altLang="zh-CN" b="0">
                <a:solidFill>
                  <a:srgbClr val="0096FF"/>
                </a:solidFill>
                <a:latin typeface="Consolas" panose="020B0609020204030204" pitchFamily="49" charset="0"/>
                <a:cs typeface="+mn-ea"/>
                <a:sym typeface="+mn-lt"/>
              </a:rPr>
              <a:t> + amt) </a:t>
            </a:r>
            <a:endParaRPr lang="en-US" sz="2400" b="0">
              <a:latin typeface="Consolas" panose="020B0609020204030204" pitchFamily="49" charset="0"/>
              <a:cs typeface="+mn-ea"/>
              <a:sym typeface="+mn-lt"/>
            </a:endParaRPr>
          </a:p>
          <a:p>
            <a:endParaRPr lang="en-US" sz="2400" b="0">
              <a:latin typeface="Consolas" panose="020B0609020204030204" pitchFamily="49" charset="0"/>
              <a:cs typeface="+mn-ea"/>
              <a:sym typeface="+mn-lt"/>
            </a:endParaRPr>
          </a:p>
        </p:txBody>
      </p:sp>
      <p:sp>
        <p:nvSpPr>
          <p:cNvPr id="20" name="卡片 19">
            <a:extLst>
              <a:ext uri="{FF2B5EF4-FFF2-40B4-BE49-F238E27FC236}">
                <a16:creationId xmlns:a16="http://schemas.microsoft.com/office/drawing/2014/main" id="{BF9D18CC-160B-E546-BD5B-46273DDBE9F0}"/>
              </a:ext>
            </a:extLst>
          </p:cNvPr>
          <p:cNvSpPr/>
          <p:nvPr/>
        </p:nvSpPr>
        <p:spPr>
          <a:xfrm>
            <a:off x="2985870" y="2856804"/>
            <a:ext cx="288032" cy="390974"/>
          </a:xfrm>
          <a:prstGeom prst="flowChartPunchedCard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B59B84D-F84B-864E-8DAC-1B0F1FC92518}"/>
              </a:ext>
            </a:extLst>
          </p:cNvPr>
          <p:cNvSpPr txBox="1"/>
          <p:nvPr/>
        </p:nvSpPr>
        <p:spPr>
          <a:xfrm>
            <a:off x="3851350" y="2467844"/>
            <a:ext cx="1584176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A : 100</a:t>
            </a:r>
          </a:p>
          <a:p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B : 100</a:t>
            </a:r>
          </a:p>
          <a:p>
            <a:r>
              <a:rPr kumimoji="1" lang="en-US" altLang="zh-CN"/>
              <a:t> </a:t>
            </a:r>
            <a:endParaRPr kumimoji="1" lang="zh-CN" altLang="en-US"/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FA18F8EA-7005-7346-98EC-560DA624DAD3}"/>
              </a:ext>
            </a:extLst>
          </p:cNvPr>
          <p:cNvCxnSpPr>
            <a:cxnSpLocks/>
          </p:cNvCxnSpPr>
          <p:nvPr/>
        </p:nvCxnSpPr>
        <p:spPr>
          <a:xfrm flipV="1">
            <a:off x="3273902" y="2467845"/>
            <a:ext cx="577448" cy="38895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530B6EF5-89DC-F543-8320-A5A198CA8A88}"/>
              </a:ext>
            </a:extLst>
          </p:cNvPr>
          <p:cNvCxnSpPr>
            <a:cxnSpLocks/>
          </p:cNvCxnSpPr>
          <p:nvPr/>
        </p:nvCxnSpPr>
        <p:spPr>
          <a:xfrm>
            <a:off x="3273902" y="3247778"/>
            <a:ext cx="571872" cy="143396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7F7ED8CA-DB5C-8B4D-995D-85028A05B87B}"/>
              </a:ext>
            </a:extLst>
          </p:cNvPr>
          <p:cNvSpPr/>
          <p:nvPr/>
        </p:nvSpPr>
        <p:spPr>
          <a:xfrm>
            <a:off x="971600" y="4441676"/>
            <a:ext cx="4176464" cy="304404"/>
          </a:xfrm>
          <a:prstGeom prst="rect">
            <a:avLst/>
          </a:prstGeom>
          <a:noFill/>
          <a:ln w="1905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圆角矩形标注 24">
            <a:extLst>
              <a:ext uri="{FF2B5EF4-FFF2-40B4-BE49-F238E27FC236}">
                <a16:creationId xmlns:a16="http://schemas.microsoft.com/office/drawing/2014/main" id="{85BAB04F-57FE-2340-9485-F307685C8558}"/>
              </a:ext>
            </a:extLst>
          </p:cNvPr>
          <p:cNvSpPr/>
          <p:nvPr/>
        </p:nvSpPr>
        <p:spPr>
          <a:xfrm>
            <a:off x="4751667" y="4945732"/>
            <a:ext cx="2602515" cy="369332"/>
          </a:xfrm>
          <a:prstGeom prst="wedgeRoundRectCallout">
            <a:avLst>
              <a:gd name="adj1" fmla="val -35685"/>
              <a:gd name="adj2" fmla="val -104724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A7BB7014-838A-FF4E-8C9D-7E6E94DD672B}"/>
              </a:ext>
            </a:extLst>
          </p:cNvPr>
          <p:cNvSpPr/>
          <p:nvPr/>
        </p:nvSpPr>
        <p:spPr>
          <a:xfrm>
            <a:off x="4779794" y="4945732"/>
            <a:ext cx="26725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/>
              <a:t>Assume write is </a:t>
            </a:r>
            <a:r>
              <a:rPr kumimoji="1" lang="en-US" altLang="zh-CN" b="1">
                <a:solidFill>
                  <a:srgbClr val="BE384B"/>
                </a:solidFill>
              </a:rPr>
              <a:t>atomic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80358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D2485A-C939-5946-B655-1E60868CA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Case study: bank transfer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13A48D0-9FD4-2E42-A77C-9321B0275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656184"/>
          </a:xfrm>
        </p:spPr>
        <p:txBody>
          <a:bodyPr/>
          <a:lstStyle/>
          <a:p>
            <a:r>
              <a:rPr kumimoji="1" lang="en" altLang="zh-CN" b="0"/>
              <a:t>transfer(bank, a, b, amt):</a:t>
            </a:r>
          </a:p>
          <a:p>
            <a:r>
              <a:rPr kumimoji="1" lang="en" altLang="zh-CN" b="0"/>
              <a:t>    bank[a] = bank[a] – amt</a:t>
            </a:r>
          </a:p>
          <a:p>
            <a:r>
              <a:rPr kumimoji="1" lang="en" altLang="zh-CN" b="0"/>
              <a:t>    bank[b] = bank[b] + amt 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5169FE7-D833-6C40-BD91-6AA10EF73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3570F23-AB59-A042-BC81-C02A1D99793C}"/>
              </a:ext>
            </a:extLst>
          </p:cNvPr>
          <p:cNvSpPr/>
          <p:nvPr/>
        </p:nvSpPr>
        <p:spPr>
          <a:xfrm>
            <a:off x="4643438" y="1201316"/>
            <a:ext cx="4177034" cy="584291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b="1">
                <a:solidFill>
                  <a:srgbClr val="BE384B"/>
                </a:solidFill>
              </a:rPr>
              <a:t>Invariant</a:t>
            </a:r>
            <a:r>
              <a:rPr lang="en-US" altLang="zh-CN"/>
              <a:t>: </a:t>
            </a:r>
          </a:p>
          <a:p>
            <a:pPr marL="223564" indent="-223564"/>
            <a:r>
              <a:rPr lang="en-US" altLang="zh-CN"/>
              <a:t>  bank(a) + bank(b) = 200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BBBA3AF5-0D2A-DA49-8FE1-F1DD9DBD54B9}"/>
              </a:ext>
            </a:extLst>
          </p:cNvPr>
          <p:cNvSpPr/>
          <p:nvPr/>
        </p:nvSpPr>
        <p:spPr>
          <a:xfrm>
            <a:off x="624880" y="3121255"/>
            <a:ext cx="1944216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/>
              <a:t>Implementation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FCAB645-A3B0-BA46-980F-29C2CC5418D9}"/>
              </a:ext>
            </a:extLst>
          </p:cNvPr>
          <p:cNvSpPr txBox="1">
            <a:spLocks/>
          </p:cNvSpPr>
          <p:nvPr/>
        </p:nvSpPr>
        <p:spPr>
          <a:xfrm>
            <a:off x="470520" y="3428547"/>
            <a:ext cx="8229600" cy="1533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b="0">
                <a:latin typeface="Consolas" panose="020B0609020204030204" pitchFamily="49" charset="0"/>
                <a:cs typeface="+mn-ea"/>
                <a:sym typeface="+mn-lt"/>
              </a:rPr>
              <a:t>transfer(bank, a, b, amt):</a:t>
            </a:r>
          </a:p>
          <a:p>
            <a:pPr>
              <a:spcBef>
                <a:spcPts val="0"/>
              </a:spcBef>
            </a:pPr>
            <a:r>
              <a:rPr lang="en-US" b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err="1">
                <a:latin typeface="Consolas" panose="020B0609020204030204" pitchFamily="49" charset="0"/>
                <a:cs typeface="+mn-ea"/>
                <a:sym typeface="+mn-lt"/>
              </a:rPr>
              <a:t>bank_a</a:t>
            </a:r>
            <a:r>
              <a:rPr lang="en-US" b="0">
                <a:latin typeface="Consolas" panose="020B0609020204030204" pitchFamily="49" charset="0"/>
                <a:cs typeface="+mn-ea"/>
                <a:sym typeface="+mn-lt"/>
              </a:rPr>
              <a:t>, </a:t>
            </a:r>
            <a:r>
              <a:rPr lang="en-US" b="0" err="1">
                <a:latin typeface="Consolas" panose="020B0609020204030204" pitchFamily="49" charset="0"/>
                <a:cs typeface="+mn-ea"/>
                <a:sym typeface="+mn-lt"/>
              </a:rPr>
              <a:t>bank_b</a:t>
            </a:r>
            <a:r>
              <a:rPr lang="en-US" b="0">
                <a:latin typeface="Consolas" panose="020B0609020204030204" pitchFamily="49" charset="0"/>
                <a:cs typeface="+mn-ea"/>
                <a:sym typeface="+mn-lt"/>
              </a:rPr>
              <a:t> = </a:t>
            </a:r>
            <a:r>
              <a:rPr lang="en-US" b="0" err="1">
                <a:latin typeface="Consolas" panose="020B0609020204030204" pitchFamily="49" charset="0"/>
                <a:cs typeface="+mn-ea"/>
                <a:sym typeface="+mn-lt"/>
              </a:rPr>
              <a:t>read_accounts</a:t>
            </a:r>
            <a:r>
              <a:rPr lang="en-US" b="0"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b="0" err="1">
                <a:latin typeface="Consolas" panose="020B0609020204030204" pitchFamily="49" charset="0"/>
                <a:cs typeface="+mn-ea"/>
                <a:sym typeface="+mn-lt"/>
              </a:rPr>
              <a:t>bankfile</a:t>
            </a:r>
            <a:r>
              <a:rPr lang="en-US" b="0">
                <a:latin typeface="Consolas" panose="020B0609020204030204" pitchFamily="49" charset="0"/>
                <a:cs typeface="+mn-ea"/>
                <a:sym typeface="+mn-lt"/>
              </a:rPr>
              <a:t>)</a:t>
            </a:r>
          </a:p>
          <a:p>
            <a:pPr>
              <a:spcBef>
                <a:spcPts val="0"/>
              </a:spcBef>
            </a:pPr>
            <a:r>
              <a:rPr lang="en-US" b="0">
                <a:solidFill>
                  <a:srgbClr val="0096FF"/>
                </a:solidFill>
                <a:latin typeface="Consolas" panose="020B0609020204030204" pitchFamily="49" charset="0"/>
                <a:cs typeface="+mn-ea"/>
                <a:sym typeface="+mn-lt"/>
              </a:rPr>
              <a:t>    write(</a:t>
            </a:r>
            <a:r>
              <a:rPr lang="en-US" b="0" err="1">
                <a:solidFill>
                  <a:srgbClr val="0096FF"/>
                </a:solidFill>
                <a:latin typeface="Consolas" panose="020B0609020204030204" pitchFamily="49" charset="0"/>
                <a:cs typeface="+mn-ea"/>
                <a:sym typeface="+mn-lt"/>
              </a:rPr>
              <a:t>bankfile</a:t>
            </a:r>
            <a:r>
              <a:rPr lang="en-US" b="0">
                <a:solidFill>
                  <a:srgbClr val="0096FF"/>
                </a:solidFill>
                <a:latin typeface="Consolas" panose="020B0609020204030204" pitchFamily="49" charset="0"/>
                <a:cs typeface="+mn-ea"/>
                <a:sym typeface="+mn-lt"/>
              </a:rPr>
              <a:t>, a, </a:t>
            </a:r>
            <a:r>
              <a:rPr lang="en-US" b="0" err="1">
                <a:solidFill>
                  <a:srgbClr val="0096FF"/>
                </a:solidFill>
                <a:latin typeface="Consolas" panose="020B0609020204030204" pitchFamily="49" charset="0"/>
                <a:cs typeface="+mn-ea"/>
                <a:sym typeface="+mn-lt"/>
              </a:rPr>
              <a:t>bank_a</a:t>
            </a:r>
            <a:r>
              <a:rPr lang="en-US" b="0">
                <a:solidFill>
                  <a:srgbClr val="0096FF"/>
                </a:solidFill>
                <a:latin typeface="Consolas" panose="020B0609020204030204" pitchFamily="49" charset="0"/>
                <a:cs typeface="+mn-ea"/>
                <a:sym typeface="+mn-lt"/>
              </a:rPr>
              <a:t> - amt) </a:t>
            </a:r>
          </a:p>
          <a:p>
            <a:pPr>
              <a:spcBef>
                <a:spcPts val="0"/>
              </a:spcBef>
            </a:pPr>
            <a:r>
              <a:rPr lang="en-US" b="0">
                <a:solidFill>
                  <a:srgbClr val="0096FF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altLang="zh-CN" b="0">
                <a:solidFill>
                  <a:srgbClr val="0096FF"/>
                </a:solidFill>
                <a:latin typeface="Consolas" panose="020B0609020204030204" pitchFamily="49" charset="0"/>
                <a:cs typeface="+mn-ea"/>
                <a:sym typeface="+mn-lt"/>
              </a:rPr>
              <a:t>write(</a:t>
            </a:r>
            <a:r>
              <a:rPr lang="en-US" altLang="zh-CN" b="0" err="1">
                <a:solidFill>
                  <a:srgbClr val="0096FF"/>
                </a:solidFill>
                <a:latin typeface="Consolas" panose="020B0609020204030204" pitchFamily="49" charset="0"/>
                <a:cs typeface="+mn-ea"/>
                <a:sym typeface="+mn-lt"/>
              </a:rPr>
              <a:t>bankfile</a:t>
            </a:r>
            <a:r>
              <a:rPr lang="en-US" altLang="zh-CN" b="0">
                <a:solidFill>
                  <a:srgbClr val="0096FF"/>
                </a:solidFill>
                <a:latin typeface="Consolas" panose="020B0609020204030204" pitchFamily="49" charset="0"/>
                <a:cs typeface="+mn-ea"/>
                <a:sym typeface="+mn-lt"/>
              </a:rPr>
              <a:t>, b, </a:t>
            </a:r>
            <a:r>
              <a:rPr lang="en-US" altLang="zh-CN" b="0" err="1">
                <a:solidFill>
                  <a:srgbClr val="0096FF"/>
                </a:solidFill>
                <a:latin typeface="Consolas" panose="020B0609020204030204" pitchFamily="49" charset="0"/>
                <a:cs typeface="+mn-ea"/>
                <a:sym typeface="+mn-lt"/>
              </a:rPr>
              <a:t>bank_b</a:t>
            </a:r>
            <a:r>
              <a:rPr lang="en-US" altLang="zh-CN" b="0">
                <a:solidFill>
                  <a:srgbClr val="0096FF"/>
                </a:solidFill>
                <a:latin typeface="Consolas" panose="020B0609020204030204" pitchFamily="49" charset="0"/>
                <a:cs typeface="+mn-ea"/>
                <a:sym typeface="+mn-lt"/>
              </a:rPr>
              <a:t> + amt) </a:t>
            </a:r>
            <a:endParaRPr lang="en-US" sz="2400" b="0">
              <a:latin typeface="Consolas" panose="020B0609020204030204" pitchFamily="49" charset="0"/>
              <a:cs typeface="+mn-ea"/>
              <a:sym typeface="+mn-lt"/>
            </a:endParaRPr>
          </a:p>
          <a:p>
            <a:endParaRPr lang="en-US" sz="2400" b="0">
              <a:latin typeface="Consolas" panose="020B0609020204030204" pitchFamily="49" charset="0"/>
              <a:cs typeface="+mn-ea"/>
              <a:sym typeface="+mn-lt"/>
            </a:endParaRPr>
          </a:p>
        </p:txBody>
      </p:sp>
      <p:sp>
        <p:nvSpPr>
          <p:cNvPr id="20" name="卡片 19">
            <a:extLst>
              <a:ext uri="{FF2B5EF4-FFF2-40B4-BE49-F238E27FC236}">
                <a16:creationId xmlns:a16="http://schemas.microsoft.com/office/drawing/2014/main" id="{BF9D18CC-160B-E546-BD5B-46273DDBE9F0}"/>
              </a:ext>
            </a:extLst>
          </p:cNvPr>
          <p:cNvSpPr/>
          <p:nvPr/>
        </p:nvSpPr>
        <p:spPr>
          <a:xfrm>
            <a:off x="2985870" y="2856804"/>
            <a:ext cx="288032" cy="390974"/>
          </a:xfrm>
          <a:prstGeom prst="flowChartPunchedCard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B59B84D-F84B-864E-8DAC-1B0F1FC92518}"/>
              </a:ext>
            </a:extLst>
          </p:cNvPr>
          <p:cNvSpPr txBox="1"/>
          <p:nvPr/>
        </p:nvSpPr>
        <p:spPr>
          <a:xfrm>
            <a:off x="3851350" y="2467844"/>
            <a:ext cx="1584176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A : 100</a:t>
            </a:r>
          </a:p>
          <a:p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B : 100</a:t>
            </a:r>
          </a:p>
          <a:p>
            <a:r>
              <a:rPr kumimoji="1" lang="en-US" altLang="zh-CN"/>
              <a:t> </a:t>
            </a:r>
            <a:endParaRPr kumimoji="1" lang="zh-CN" altLang="en-US"/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FA18F8EA-7005-7346-98EC-560DA624DAD3}"/>
              </a:ext>
            </a:extLst>
          </p:cNvPr>
          <p:cNvCxnSpPr>
            <a:cxnSpLocks/>
          </p:cNvCxnSpPr>
          <p:nvPr/>
        </p:nvCxnSpPr>
        <p:spPr>
          <a:xfrm flipV="1">
            <a:off x="3273902" y="2467845"/>
            <a:ext cx="577448" cy="38895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530B6EF5-89DC-F543-8320-A5A198CA8A88}"/>
              </a:ext>
            </a:extLst>
          </p:cNvPr>
          <p:cNvCxnSpPr>
            <a:cxnSpLocks/>
          </p:cNvCxnSpPr>
          <p:nvPr/>
        </p:nvCxnSpPr>
        <p:spPr>
          <a:xfrm>
            <a:off x="3273902" y="3247778"/>
            <a:ext cx="571872" cy="143396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9CEA37FE-8A1B-BB45-9370-8AF6154D3CCD}"/>
              </a:ext>
            </a:extLst>
          </p:cNvPr>
          <p:cNvCxnSpPr/>
          <p:nvPr/>
        </p:nvCxnSpPr>
        <p:spPr>
          <a:xfrm>
            <a:off x="755576" y="3793604"/>
            <a:ext cx="0" cy="1503358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47753F2E-C7DD-B44C-8A34-6016EFA8A765}"/>
              </a:ext>
            </a:extLst>
          </p:cNvPr>
          <p:cNvSpPr/>
          <p:nvPr/>
        </p:nvSpPr>
        <p:spPr>
          <a:xfrm>
            <a:off x="470520" y="5264431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" altLang="zh-CN"/>
              <a:t>Time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73232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D2485A-C939-5946-B655-1E60868CA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Case study: bank transfer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13A48D0-9FD4-2E42-A77C-9321B0275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656184"/>
          </a:xfrm>
        </p:spPr>
        <p:txBody>
          <a:bodyPr/>
          <a:lstStyle/>
          <a:p>
            <a:r>
              <a:rPr kumimoji="1" lang="en" altLang="zh-CN" b="0"/>
              <a:t>transfer(bank, a, b, amt):</a:t>
            </a:r>
          </a:p>
          <a:p>
            <a:r>
              <a:rPr kumimoji="1" lang="en" altLang="zh-CN" b="0"/>
              <a:t>    bank[a] = bank[a] – amt</a:t>
            </a:r>
          </a:p>
          <a:p>
            <a:r>
              <a:rPr kumimoji="1" lang="en" altLang="zh-CN" b="0"/>
              <a:t>    bank[b] = bank[b] + amt 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5169FE7-D833-6C40-BD91-6AA10EF73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3570F23-AB59-A042-BC81-C02A1D99793C}"/>
              </a:ext>
            </a:extLst>
          </p:cNvPr>
          <p:cNvSpPr/>
          <p:nvPr/>
        </p:nvSpPr>
        <p:spPr>
          <a:xfrm>
            <a:off x="4643438" y="1201316"/>
            <a:ext cx="4177034" cy="584291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b="1">
                <a:solidFill>
                  <a:srgbClr val="BE384B"/>
                </a:solidFill>
              </a:rPr>
              <a:t>Invariant</a:t>
            </a:r>
            <a:r>
              <a:rPr lang="en-US" altLang="zh-CN"/>
              <a:t>: </a:t>
            </a:r>
          </a:p>
          <a:p>
            <a:pPr marL="223564" indent="-223564"/>
            <a:r>
              <a:rPr lang="en-US" altLang="zh-CN"/>
              <a:t>  bank(a) + bank(b) = 200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BBBA3AF5-0D2A-DA49-8FE1-F1DD9DBD54B9}"/>
              </a:ext>
            </a:extLst>
          </p:cNvPr>
          <p:cNvSpPr/>
          <p:nvPr/>
        </p:nvSpPr>
        <p:spPr>
          <a:xfrm>
            <a:off x="624880" y="3121255"/>
            <a:ext cx="1944216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/>
              <a:t>Implementation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FCAB645-A3B0-BA46-980F-29C2CC5418D9}"/>
              </a:ext>
            </a:extLst>
          </p:cNvPr>
          <p:cNvSpPr txBox="1">
            <a:spLocks/>
          </p:cNvSpPr>
          <p:nvPr/>
        </p:nvSpPr>
        <p:spPr>
          <a:xfrm>
            <a:off x="470520" y="3428547"/>
            <a:ext cx="8229600" cy="1533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b="0">
                <a:latin typeface="Consolas" panose="020B0609020204030204" pitchFamily="49" charset="0"/>
                <a:cs typeface="+mn-ea"/>
                <a:sym typeface="+mn-lt"/>
              </a:rPr>
              <a:t>transfer(bank, a, b, amt):</a:t>
            </a:r>
          </a:p>
          <a:p>
            <a:pPr>
              <a:spcBef>
                <a:spcPts val="0"/>
              </a:spcBef>
            </a:pPr>
            <a:r>
              <a:rPr lang="en-US" b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err="1">
                <a:latin typeface="Consolas" panose="020B0609020204030204" pitchFamily="49" charset="0"/>
                <a:cs typeface="+mn-ea"/>
                <a:sym typeface="+mn-lt"/>
              </a:rPr>
              <a:t>bank_a</a:t>
            </a:r>
            <a:r>
              <a:rPr lang="en-US" b="0">
                <a:latin typeface="Consolas" panose="020B0609020204030204" pitchFamily="49" charset="0"/>
                <a:cs typeface="+mn-ea"/>
                <a:sym typeface="+mn-lt"/>
              </a:rPr>
              <a:t>, </a:t>
            </a:r>
            <a:r>
              <a:rPr lang="en-US" b="0" err="1">
                <a:latin typeface="Consolas" panose="020B0609020204030204" pitchFamily="49" charset="0"/>
                <a:cs typeface="+mn-ea"/>
                <a:sym typeface="+mn-lt"/>
              </a:rPr>
              <a:t>bank_b</a:t>
            </a:r>
            <a:r>
              <a:rPr lang="en-US" b="0">
                <a:latin typeface="Consolas" panose="020B0609020204030204" pitchFamily="49" charset="0"/>
                <a:cs typeface="+mn-ea"/>
                <a:sym typeface="+mn-lt"/>
              </a:rPr>
              <a:t> = </a:t>
            </a:r>
            <a:r>
              <a:rPr lang="en-US" b="0" err="1">
                <a:latin typeface="Consolas" panose="020B0609020204030204" pitchFamily="49" charset="0"/>
                <a:cs typeface="+mn-ea"/>
                <a:sym typeface="+mn-lt"/>
              </a:rPr>
              <a:t>read_accounts</a:t>
            </a:r>
            <a:r>
              <a:rPr lang="en-US" b="0"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b="0" err="1">
                <a:latin typeface="Consolas" panose="020B0609020204030204" pitchFamily="49" charset="0"/>
                <a:cs typeface="+mn-ea"/>
                <a:sym typeface="+mn-lt"/>
              </a:rPr>
              <a:t>bankfile</a:t>
            </a:r>
            <a:r>
              <a:rPr lang="en-US" b="0">
                <a:latin typeface="Consolas" panose="020B0609020204030204" pitchFamily="49" charset="0"/>
                <a:cs typeface="+mn-ea"/>
                <a:sym typeface="+mn-lt"/>
              </a:rPr>
              <a:t>)</a:t>
            </a:r>
          </a:p>
          <a:p>
            <a:pPr>
              <a:spcBef>
                <a:spcPts val="0"/>
              </a:spcBef>
            </a:pPr>
            <a:r>
              <a:rPr lang="en-US" b="0">
                <a:solidFill>
                  <a:schemeClr val="accent6"/>
                </a:solidFill>
                <a:latin typeface="Consolas" panose="020B0609020204030204" pitchFamily="49" charset="0"/>
                <a:cs typeface="+mn-ea"/>
                <a:sym typeface="+mn-lt"/>
              </a:rPr>
              <a:t>    write(</a:t>
            </a:r>
            <a:r>
              <a:rPr lang="en-US" b="0" err="1">
                <a:solidFill>
                  <a:schemeClr val="accent6"/>
                </a:solidFill>
                <a:latin typeface="Consolas" panose="020B0609020204030204" pitchFamily="49" charset="0"/>
                <a:cs typeface="+mn-ea"/>
                <a:sym typeface="+mn-lt"/>
              </a:rPr>
              <a:t>bankfile</a:t>
            </a:r>
            <a:r>
              <a:rPr lang="en-US" b="0">
                <a:solidFill>
                  <a:schemeClr val="accent6"/>
                </a:solidFill>
                <a:latin typeface="Consolas" panose="020B0609020204030204" pitchFamily="49" charset="0"/>
                <a:cs typeface="+mn-ea"/>
                <a:sym typeface="+mn-lt"/>
              </a:rPr>
              <a:t>, a, </a:t>
            </a:r>
            <a:r>
              <a:rPr lang="en-US" b="0" err="1">
                <a:solidFill>
                  <a:schemeClr val="accent6"/>
                </a:solidFill>
                <a:latin typeface="Consolas" panose="020B0609020204030204" pitchFamily="49" charset="0"/>
                <a:cs typeface="+mn-ea"/>
                <a:sym typeface="+mn-lt"/>
              </a:rPr>
              <a:t>bank_a</a:t>
            </a:r>
            <a:r>
              <a:rPr lang="en-US" b="0">
                <a:solidFill>
                  <a:schemeClr val="accent6"/>
                </a:solidFill>
                <a:latin typeface="Consolas" panose="020B0609020204030204" pitchFamily="49" charset="0"/>
                <a:cs typeface="+mn-ea"/>
                <a:sym typeface="+mn-lt"/>
              </a:rPr>
              <a:t> - amt) </a:t>
            </a:r>
          </a:p>
          <a:p>
            <a:pPr>
              <a:spcBef>
                <a:spcPts val="0"/>
              </a:spcBef>
            </a:pPr>
            <a:r>
              <a:rPr lang="en-US" b="0">
                <a:solidFill>
                  <a:schemeClr val="accent6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altLang="zh-CN" b="0">
                <a:solidFill>
                  <a:schemeClr val="accent6"/>
                </a:solidFill>
                <a:latin typeface="Consolas" panose="020B0609020204030204" pitchFamily="49" charset="0"/>
                <a:cs typeface="+mn-ea"/>
                <a:sym typeface="+mn-lt"/>
              </a:rPr>
              <a:t>write(</a:t>
            </a:r>
            <a:r>
              <a:rPr lang="en-US" altLang="zh-CN" b="0" err="1">
                <a:solidFill>
                  <a:schemeClr val="accent6"/>
                </a:solidFill>
                <a:latin typeface="Consolas" panose="020B0609020204030204" pitchFamily="49" charset="0"/>
                <a:cs typeface="+mn-ea"/>
                <a:sym typeface="+mn-lt"/>
              </a:rPr>
              <a:t>bankfile</a:t>
            </a:r>
            <a:r>
              <a:rPr lang="en-US" altLang="zh-CN" b="0">
                <a:solidFill>
                  <a:schemeClr val="accent6"/>
                </a:solidFill>
                <a:latin typeface="Consolas" panose="020B0609020204030204" pitchFamily="49" charset="0"/>
                <a:cs typeface="+mn-ea"/>
                <a:sym typeface="+mn-lt"/>
              </a:rPr>
              <a:t>, b, </a:t>
            </a:r>
            <a:r>
              <a:rPr lang="en-US" altLang="zh-CN" b="0" err="1">
                <a:solidFill>
                  <a:schemeClr val="accent6"/>
                </a:solidFill>
                <a:latin typeface="Consolas" panose="020B0609020204030204" pitchFamily="49" charset="0"/>
                <a:cs typeface="+mn-ea"/>
                <a:sym typeface="+mn-lt"/>
              </a:rPr>
              <a:t>bank_b</a:t>
            </a:r>
            <a:r>
              <a:rPr lang="en-US" altLang="zh-CN" b="0">
                <a:solidFill>
                  <a:schemeClr val="accent6"/>
                </a:solidFill>
                <a:latin typeface="Consolas" panose="020B0609020204030204" pitchFamily="49" charset="0"/>
                <a:cs typeface="+mn-ea"/>
                <a:sym typeface="+mn-lt"/>
              </a:rPr>
              <a:t> + amt) </a:t>
            </a:r>
            <a:endParaRPr lang="en-US" sz="2400" b="0">
              <a:solidFill>
                <a:schemeClr val="accent6"/>
              </a:solidFill>
              <a:latin typeface="Consolas" panose="020B0609020204030204" pitchFamily="49" charset="0"/>
              <a:cs typeface="+mn-ea"/>
              <a:sym typeface="+mn-lt"/>
            </a:endParaRPr>
          </a:p>
          <a:p>
            <a:endParaRPr lang="en-US" sz="2400" b="0">
              <a:latin typeface="Consolas" panose="020B0609020204030204" pitchFamily="49" charset="0"/>
              <a:cs typeface="+mn-ea"/>
              <a:sym typeface="+mn-lt"/>
            </a:endParaRPr>
          </a:p>
        </p:txBody>
      </p:sp>
      <p:sp>
        <p:nvSpPr>
          <p:cNvPr id="20" name="卡片 19">
            <a:extLst>
              <a:ext uri="{FF2B5EF4-FFF2-40B4-BE49-F238E27FC236}">
                <a16:creationId xmlns:a16="http://schemas.microsoft.com/office/drawing/2014/main" id="{BF9D18CC-160B-E546-BD5B-46273DDBE9F0}"/>
              </a:ext>
            </a:extLst>
          </p:cNvPr>
          <p:cNvSpPr/>
          <p:nvPr/>
        </p:nvSpPr>
        <p:spPr>
          <a:xfrm>
            <a:off x="2985870" y="2856804"/>
            <a:ext cx="288032" cy="390974"/>
          </a:xfrm>
          <a:prstGeom prst="flowChartPunchedCard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B59B84D-F84B-864E-8DAC-1B0F1FC92518}"/>
              </a:ext>
            </a:extLst>
          </p:cNvPr>
          <p:cNvSpPr txBox="1"/>
          <p:nvPr/>
        </p:nvSpPr>
        <p:spPr>
          <a:xfrm>
            <a:off x="3851350" y="2467844"/>
            <a:ext cx="1584176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A : 100</a:t>
            </a:r>
          </a:p>
          <a:p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B : 100</a:t>
            </a:r>
          </a:p>
          <a:p>
            <a:r>
              <a:rPr kumimoji="1" lang="en-US" altLang="zh-CN"/>
              <a:t> </a:t>
            </a:r>
            <a:endParaRPr kumimoji="1" lang="zh-CN" altLang="en-US"/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FA18F8EA-7005-7346-98EC-560DA624DAD3}"/>
              </a:ext>
            </a:extLst>
          </p:cNvPr>
          <p:cNvCxnSpPr>
            <a:cxnSpLocks/>
          </p:cNvCxnSpPr>
          <p:nvPr/>
        </p:nvCxnSpPr>
        <p:spPr>
          <a:xfrm flipV="1">
            <a:off x="3273902" y="2467845"/>
            <a:ext cx="577448" cy="38895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530B6EF5-89DC-F543-8320-A5A198CA8A88}"/>
              </a:ext>
            </a:extLst>
          </p:cNvPr>
          <p:cNvCxnSpPr>
            <a:cxnSpLocks/>
          </p:cNvCxnSpPr>
          <p:nvPr/>
        </p:nvCxnSpPr>
        <p:spPr>
          <a:xfrm>
            <a:off x="3273902" y="3247778"/>
            <a:ext cx="571872" cy="143396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9CEA37FE-8A1B-BB45-9370-8AF6154D3CCD}"/>
              </a:ext>
            </a:extLst>
          </p:cNvPr>
          <p:cNvCxnSpPr/>
          <p:nvPr/>
        </p:nvCxnSpPr>
        <p:spPr>
          <a:xfrm>
            <a:off x="755576" y="3793604"/>
            <a:ext cx="0" cy="1503358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47753F2E-C7DD-B44C-8A34-6016EFA8A765}"/>
              </a:ext>
            </a:extLst>
          </p:cNvPr>
          <p:cNvSpPr/>
          <p:nvPr/>
        </p:nvSpPr>
        <p:spPr>
          <a:xfrm>
            <a:off x="470520" y="5264431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" altLang="zh-CN"/>
              <a:t>Time</a:t>
            </a:r>
            <a:endParaRPr lang="zh-CN" altLang="en-US"/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DE925647-B801-8D46-AC94-08FB08D194CB}"/>
              </a:ext>
            </a:extLst>
          </p:cNvPr>
          <p:cNvSpPr/>
          <p:nvPr/>
        </p:nvSpPr>
        <p:spPr>
          <a:xfrm>
            <a:off x="6204228" y="3712304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&lt;- sum=200</a:t>
            </a:r>
          </a:p>
        </p:txBody>
      </p:sp>
    </p:spTree>
    <p:extLst>
      <p:ext uri="{BB962C8B-B14F-4D97-AF65-F5344CB8AC3E}">
        <p14:creationId xmlns:p14="http://schemas.microsoft.com/office/powerpoint/2010/main" val="3506313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D2485A-C939-5946-B655-1E60868CA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Case study: bank transfer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13A48D0-9FD4-2E42-A77C-9321B0275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656184"/>
          </a:xfrm>
        </p:spPr>
        <p:txBody>
          <a:bodyPr/>
          <a:lstStyle/>
          <a:p>
            <a:r>
              <a:rPr kumimoji="1" lang="en" altLang="zh-CN" b="0"/>
              <a:t>transfer(bank, a, b, amt):</a:t>
            </a:r>
          </a:p>
          <a:p>
            <a:r>
              <a:rPr kumimoji="1" lang="en" altLang="zh-CN" b="0"/>
              <a:t>    bank[a] = bank[a] – amt</a:t>
            </a:r>
          </a:p>
          <a:p>
            <a:r>
              <a:rPr kumimoji="1" lang="en" altLang="zh-CN" b="0"/>
              <a:t>    bank[b] = bank[b] + amt 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5169FE7-D833-6C40-BD91-6AA10EF73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3570F23-AB59-A042-BC81-C02A1D99793C}"/>
              </a:ext>
            </a:extLst>
          </p:cNvPr>
          <p:cNvSpPr/>
          <p:nvPr/>
        </p:nvSpPr>
        <p:spPr>
          <a:xfrm>
            <a:off x="4643438" y="1201316"/>
            <a:ext cx="4177034" cy="584291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b="1">
                <a:solidFill>
                  <a:srgbClr val="BE384B"/>
                </a:solidFill>
              </a:rPr>
              <a:t>Invariant</a:t>
            </a:r>
            <a:r>
              <a:rPr lang="en-US" altLang="zh-CN"/>
              <a:t>: </a:t>
            </a:r>
          </a:p>
          <a:p>
            <a:pPr marL="223564" indent="-223564"/>
            <a:r>
              <a:rPr lang="en-US" altLang="zh-CN"/>
              <a:t>  bank(a) + bank(b) = 200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BBBA3AF5-0D2A-DA49-8FE1-F1DD9DBD54B9}"/>
              </a:ext>
            </a:extLst>
          </p:cNvPr>
          <p:cNvSpPr/>
          <p:nvPr/>
        </p:nvSpPr>
        <p:spPr>
          <a:xfrm>
            <a:off x="624880" y="3121255"/>
            <a:ext cx="1944216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/>
              <a:t>Implementation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FCAB645-A3B0-BA46-980F-29C2CC5418D9}"/>
              </a:ext>
            </a:extLst>
          </p:cNvPr>
          <p:cNvSpPr txBox="1">
            <a:spLocks/>
          </p:cNvSpPr>
          <p:nvPr/>
        </p:nvSpPr>
        <p:spPr>
          <a:xfrm>
            <a:off x="470520" y="3428547"/>
            <a:ext cx="8229600" cy="1533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b="0">
                <a:latin typeface="Consolas" panose="020B0609020204030204" pitchFamily="49" charset="0"/>
                <a:cs typeface="+mn-ea"/>
                <a:sym typeface="+mn-lt"/>
              </a:rPr>
              <a:t>transfer(bank, a, b, amt):</a:t>
            </a:r>
          </a:p>
          <a:p>
            <a:pPr>
              <a:spcBef>
                <a:spcPts val="0"/>
              </a:spcBef>
            </a:pPr>
            <a:r>
              <a:rPr lang="en-US" b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err="1">
                <a:latin typeface="Consolas" panose="020B0609020204030204" pitchFamily="49" charset="0"/>
                <a:cs typeface="+mn-ea"/>
                <a:sym typeface="+mn-lt"/>
              </a:rPr>
              <a:t>bank_a</a:t>
            </a:r>
            <a:r>
              <a:rPr lang="en-US" b="0">
                <a:latin typeface="Consolas" panose="020B0609020204030204" pitchFamily="49" charset="0"/>
                <a:cs typeface="+mn-ea"/>
                <a:sym typeface="+mn-lt"/>
              </a:rPr>
              <a:t>, </a:t>
            </a:r>
            <a:r>
              <a:rPr lang="en-US" b="0" err="1">
                <a:latin typeface="Consolas" panose="020B0609020204030204" pitchFamily="49" charset="0"/>
                <a:cs typeface="+mn-ea"/>
                <a:sym typeface="+mn-lt"/>
              </a:rPr>
              <a:t>bank_b</a:t>
            </a:r>
            <a:r>
              <a:rPr lang="en-US" b="0">
                <a:latin typeface="Consolas" panose="020B0609020204030204" pitchFamily="49" charset="0"/>
                <a:cs typeface="+mn-ea"/>
                <a:sym typeface="+mn-lt"/>
              </a:rPr>
              <a:t> = </a:t>
            </a:r>
            <a:r>
              <a:rPr lang="en-US" b="0" err="1">
                <a:latin typeface="Consolas" panose="020B0609020204030204" pitchFamily="49" charset="0"/>
                <a:cs typeface="+mn-ea"/>
                <a:sym typeface="+mn-lt"/>
              </a:rPr>
              <a:t>read_accounts</a:t>
            </a:r>
            <a:r>
              <a:rPr lang="en-US" b="0"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b="0" err="1">
                <a:latin typeface="Consolas" panose="020B0609020204030204" pitchFamily="49" charset="0"/>
                <a:cs typeface="+mn-ea"/>
                <a:sym typeface="+mn-lt"/>
              </a:rPr>
              <a:t>bankfile</a:t>
            </a:r>
            <a:r>
              <a:rPr lang="en-US" b="0">
                <a:latin typeface="Consolas" panose="020B0609020204030204" pitchFamily="49" charset="0"/>
                <a:cs typeface="+mn-ea"/>
                <a:sym typeface="+mn-lt"/>
              </a:rPr>
              <a:t>)</a:t>
            </a:r>
          </a:p>
          <a:p>
            <a:pPr>
              <a:spcBef>
                <a:spcPts val="0"/>
              </a:spcBef>
            </a:pPr>
            <a:r>
              <a:rPr lang="en-US" b="0">
                <a:solidFill>
                  <a:schemeClr val="accent6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write(</a:t>
            </a:r>
            <a:r>
              <a:rPr lang="en-US" b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bankfile</a:t>
            </a:r>
            <a:r>
              <a:rPr lang="en-US" b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, a, </a:t>
            </a:r>
            <a:r>
              <a:rPr lang="en-US" b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bank_a</a:t>
            </a:r>
            <a:r>
              <a:rPr lang="en-US" b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- amt) </a:t>
            </a:r>
          </a:p>
          <a:p>
            <a:pPr>
              <a:spcBef>
                <a:spcPts val="0"/>
              </a:spcBef>
            </a:pPr>
            <a:r>
              <a:rPr lang="en-US" b="0">
                <a:solidFill>
                  <a:schemeClr val="accent6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altLang="zh-CN" b="0">
                <a:solidFill>
                  <a:schemeClr val="accent6"/>
                </a:solidFill>
                <a:latin typeface="Consolas" panose="020B0609020204030204" pitchFamily="49" charset="0"/>
                <a:cs typeface="+mn-ea"/>
                <a:sym typeface="+mn-lt"/>
              </a:rPr>
              <a:t>write(</a:t>
            </a:r>
            <a:r>
              <a:rPr lang="en-US" altLang="zh-CN" b="0" err="1">
                <a:solidFill>
                  <a:schemeClr val="accent6"/>
                </a:solidFill>
                <a:latin typeface="Consolas" panose="020B0609020204030204" pitchFamily="49" charset="0"/>
                <a:cs typeface="+mn-ea"/>
                <a:sym typeface="+mn-lt"/>
              </a:rPr>
              <a:t>bankfile</a:t>
            </a:r>
            <a:r>
              <a:rPr lang="en-US" altLang="zh-CN" b="0">
                <a:solidFill>
                  <a:schemeClr val="accent6"/>
                </a:solidFill>
                <a:latin typeface="Consolas" panose="020B0609020204030204" pitchFamily="49" charset="0"/>
                <a:cs typeface="+mn-ea"/>
                <a:sym typeface="+mn-lt"/>
              </a:rPr>
              <a:t>, b, </a:t>
            </a:r>
            <a:r>
              <a:rPr lang="en-US" altLang="zh-CN" b="0" err="1">
                <a:solidFill>
                  <a:schemeClr val="accent6"/>
                </a:solidFill>
                <a:latin typeface="Consolas" panose="020B0609020204030204" pitchFamily="49" charset="0"/>
                <a:cs typeface="+mn-ea"/>
                <a:sym typeface="+mn-lt"/>
              </a:rPr>
              <a:t>bank_b</a:t>
            </a:r>
            <a:r>
              <a:rPr lang="en-US" altLang="zh-CN" b="0">
                <a:solidFill>
                  <a:schemeClr val="accent6"/>
                </a:solidFill>
                <a:latin typeface="Consolas" panose="020B0609020204030204" pitchFamily="49" charset="0"/>
                <a:cs typeface="+mn-ea"/>
                <a:sym typeface="+mn-lt"/>
              </a:rPr>
              <a:t> + amt) </a:t>
            </a:r>
            <a:endParaRPr lang="en-US" sz="2400" b="0">
              <a:solidFill>
                <a:schemeClr val="accent6"/>
              </a:solidFill>
              <a:latin typeface="Consolas" panose="020B0609020204030204" pitchFamily="49" charset="0"/>
              <a:cs typeface="+mn-ea"/>
              <a:sym typeface="+mn-lt"/>
            </a:endParaRPr>
          </a:p>
          <a:p>
            <a:endParaRPr lang="en-US" sz="2400" b="0">
              <a:latin typeface="Consolas" panose="020B0609020204030204" pitchFamily="49" charset="0"/>
              <a:cs typeface="+mn-ea"/>
              <a:sym typeface="+mn-lt"/>
            </a:endParaRPr>
          </a:p>
        </p:txBody>
      </p:sp>
      <p:sp>
        <p:nvSpPr>
          <p:cNvPr id="20" name="卡片 19">
            <a:extLst>
              <a:ext uri="{FF2B5EF4-FFF2-40B4-BE49-F238E27FC236}">
                <a16:creationId xmlns:a16="http://schemas.microsoft.com/office/drawing/2014/main" id="{BF9D18CC-160B-E546-BD5B-46273DDBE9F0}"/>
              </a:ext>
            </a:extLst>
          </p:cNvPr>
          <p:cNvSpPr/>
          <p:nvPr/>
        </p:nvSpPr>
        <p:spPr>
          <a:xfrm>
            <a:off x="2985870" y="2856804"/>
            <a:ext cx="288032" cy="390974"/>
          </a:xfrm>
          <a:prstGeom prst="flowChartPunchedCard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B59B84D-F84B-864E-8DAC-1B0F1FC92518}"/>
              </a:ext>
            </a:extLst>
          </p:cNvPr>
          <p:cNvSpPr txBox="1"/>
          <p:nvPr/>
        </p:nvSpPr>
        <p:spPr>
          <a:xfrm>
            <a:off x="3851350" y="2467844"/>
            <a:ext cx="1584176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A : 100</a:t>
            </a:r>
          </a:p>
          <a:p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B : 100</a:t>
            </a:r>
          </a:p>
          <a:p>
            <a:r>
              <a:rPr kumimoji="1" lang="en-US" altLang="zh-CN"/>
              <a:t> </a:t>
            </a:r>
            <a:endParaRPr kumimoji="1" lang="zh-CN" altLang="en-US"/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FA18F8EA-7005-7346-98EC-560DA624DAD3}"/>
              </a:ext>
            </a:extLst>
          </p:cNvPr>
          <p:cNvCxnSpPr>
            <a:cxnSpLocks/>
          </p:cNvCxnSpPr>
          <p:nvPr/>
        </p:nvCxnSpPr>
        <p:spPr>
          <a:xfrm flipV="1">
            <a:off x="3273902" y="2467845"/>
            <a:ext cx="577448" cy="38895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530B6EF5-89DC-F543-8320-A5A198CA8A88}"/>
              </a:ext>
            </a:extLst>
          </p:cNvPr>
          <p:cNvCxnSpPr>
            <a:cxnSpLocks/>
          </p:cNvCxnSpPr>
          <p:nvPr/>
        </p:nvCxnSpPr>
        <p:spPr>
          <a:xfrm>
            <a:off x="3273902" y="3247778"/>
            <a:ext cx="571872" cy="143396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9CEA37FE-8A1B-BB45-9370-8AF6154D3CCD}"/>
              </a:ext>
            </a:extLst>
          </p:cNvPr>
          <p:cNvCxnSpPr/>
          <p:nvPr/>
        </p:nvCxnSpPr>
        <p:spPr>
          <a:xfrm>
            <a:off x="755576" y="3793604"/>
            <a:ext cx="0" cy="1503358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47753F2E-C7DD-B44C-8A34-6016EFA8A765}"/>
              </a:ext>
            </a:extLst>
          </p:cNvPr>
          <p:cNvSpPr/>
          <p:nvPr/>
        </p:nvSpPr>
        <p:spPr>
          <a:xfrm>
            <a:off x="470520" y="5264431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" altLang="zh-CN"/>
              <a:t>Time</a:t>
            </a:r>
            <a:endParaRPr lang="zh-CN" altLang="en-US"/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DE925647-B801-8D46-AC94-08FB08D194CB}"/>
              </a:ext>
            </a:extLst>
          </p:cNvPr>
          <p:cNvSpPr/>
          <p:nvPr/>
        </p:nvSpPr>
        <p:spPr>
          <a:xfrm>
            <a:off x="6204228" y="3712304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&lt;- sum=200</a:t>
            </a:r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3E291FDC-ED00-3340-917E-0766B1B303FE}"/>
              </a:ext>
            </a:extLst>
          </p:cNvPr>
          <p:cNvSpPr/>
          <p:nvPr/>
        </p:nvSpPr>
        <p:spPr>
          <a:xfrm>
            <a:off x="5124785" y="4075927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&lt;- sum=</a:t>
            </a:r>
            <a:r>
              <a:rPr lang="en-US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150</a:t>
            </a:r>
          </a:p>
        </p:txBody>
      </p:sp>
    </p:spTree>
    <p:extLst>
      <p:ext uri="{BB962C8B-B14F-4D97-AF65-F5344CB8AC3E}">
        <p14:creationId xmlns:p14="http://schemas.microsoft.com/office/powerpoint/2010/main" val="4815816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D2485A-C939-5946-B655-1E60868CA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Case study: bank transfer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13A48D0-9FD4-2E42-A77C-9321B0275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656184"/>
          </a:xfrm>
        </p:spPr>
        <p:txBody>
          <a:bodyPr/>
          <a:lstStyle/>
          <a:p>
            <a:r>
              <a:rPr kumimoji="1" lang="en" altLang="zh-CN" b="0"/>
              <a:t>transfer(bank, a, b, amt):</a:t>
            </a:r>
          </a:p>
          <a:p>
            <a:r>
              <a:rPr kumimoji="1" lang="en" altLang="zh-CN" b="0"/>
              <a:t>    bank[a] = bank[a] – amt</a:t>
            </a:r>
          </a:p>
          <a:p>
            <a:r>
              <a:rPr kumimoji="1" lang="en" altLang="zh-CN" b="0"/>
              <a:t>    bank[b] = bank[b] + amt 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5169FE7-D833-6C40-BD91-6AA10EF73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3570F23-AB59-A042-BC81-C02A1D99793C}"/>
              </a:ext>
            </a:extLst>
          </p:cNvPr>
          <p:cNvSpPr/>
          <p:nvPr/>
        </p:nvSpPr>
        <p:spPr>
          <a:xfrm>
            <a:off x="4643438" y="1201316"/>
            <a:ext cx="4177034" cy="584291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b="1">
                <a:solidFill>
                  <a:srgbClr val="BE384B"/>
                </a:solidFill>
              </a:rPr>
              <a:t>Invariant</a:t>
            </a:r>
            <a:r>
              <a:rPr lang="en-US" altLang="zh-CN"/>
              <a:t>: </a:t>
            </a:r>
          </a:p>
          <a:p>
            <a:pPr marL="223564" indent="-223564"/>
            <a:r>
              <a:rPr lang="en-US" altLang="zh-CN"/>
              <a:t>  bank(a) + bank(b) = 200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BBBA3AF5-0D2A-DA49-8FE1-F1DD9DBD54B9}"/>
              </a:ext>
            </a:extLst>
          </p:cNvPr>
          <p:cNvSpPr/>
          <p:nvPr/>
        </p:nvSpPr>
        <p:spPr>
          <a:xfrm>
            <a:off x="624880" y="3121255"/>
            <a:ext cx="1944216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/>
              <a:t>Implementation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FCAB645-A3B0-BA46-980F-29C2CC5418D9}"/>
              </a:ext>
            </a:extLst>
          </p:cNvPr>
          <p:cNvSpPr txBox="1">
            <a:spLocks/>
          </p:cNvSpPr>
          <p:nvPr/>
        </p:nvSpPr>
        <p:spPr>
          <a:xfrm>
            <a:off x="470520" y="3428547"/>
            <a:ext cx="8229600" cy="1533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b="0">
                <a:latin typeface="Consolas" panose="020B0609020204030204" pitchFamily="49" charset="0"/>
                <a:cs typeface="+mn-ea"/>
                <a:sym typeface="+mn-lt"/>
              </a:rPr>
              <a:t>transfer(bank, a, b, amt):</a:t>
            </a:r>
          </a:p>
          <a:p>
            <a:pPr>
              <a:spcBef>
                <a:spcPts val="0"/>
              </a:spcBef>
            </a:pPr>
            <a:r>
              <a:rPr lang="en-US" b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err="1">
                <a:latin typeface="Consolas" panose="020B0609020204030204" pitchFamily="49" charset="0"/>
                <a:cs typeface="+mn-ea"/>
                <a:sym typeface="+mn-lt"/>
              </a:rPr>
              <a:t>bank_a</a:t>
            </a:r>
            <a:r>
              <a:rPr lang="en-US" b="0">
                <a:latin typeface="Consolas" panose="020B0609020204030204" pitchFamily="49" charset="0"/>
                <a:cs typeface="+mn-ea"/>
                <a:sym typeface="+mn-lt"/>
              </a:rPr>
              <a:t>, </a:t>
            </a:r>
            <a:r>
              <a:rPr lang="en-US" b="0" err="1">
                <a:latin typeface="Consolas" panose="020B0609020204030204" pitchFamily="49" charset="0"/>
                <a:cs typeface="+mn-ea"/>
                <a:sym typeface="+mn-lt"/>
              </a:rPr>
              <a:t>bank_b</a:t>
            </a:r>
            <a:r>
              <a:rPr lang="en-US" b="0">
                <a:latin typeface="Consolas" panose="020B0609020204030204" pitchFamily="49" charset="0"/>
                <a:cs typeface="+mn-ea"/>
                <a:sym typeface="+mn-lt"/>
              </a:rPr>
              <a:t> = </a:t>
            </a:r>
            <a:r>
              <a:rPr lang="en-US" b="0" err="1">
                <a:latin typeface="Consolas" panose="020B0609020204030204" pitchFamily="49" charset="0"/>
                <a:cs typeface="+mn-ea"/>
                <a:sym typeface="+mn-lt"/>
              </a:rPr>
              <a:t>read_accounts</a:t>
            </a:r>
            <a:r>
              <a:rPr lang="en-US" b="0"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b="0" err="1">
                <a:latin typeface="Consolas" panose="020B0609020204030204" pitchFamily="49" charset="0"/>
                <a:cs typeface="+mn-ea"/>
                <a:sym typeface="+mn-lt"/>
              </a:rPr>
              <a:t>bankfile</a:t>
            </a:r>
            <a:r>
              <a:rPr lang="en-US" b="0">
                <a:latin typeface="Consolas" panose="020B0609020204030204" pitchFamily="49" charset="0"/>
                <a:cs typeface="+mn-ea"/>
                <a:sym typeface="+mn-lt"/>
              </a:rPr>
              <a:t>)</a:t>
            </a:r>
          </a:p>
          <a:p>
            <a:pPr>
              <a:spcBef>
                <a:spcPts val="0"/>
              </a:spcBef>
            </a:pPr>
            <a:r>
              <a:rPr lang="en-US" b="0">
                <a:solidFill>
                  <a:schemeClr val="accent6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write(</a:t>
            </a:r>
            <a:r>
              <a:rPr lang="en-US" b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bankfile</a:t>
            </a:r>
            <a:r>
              <a:rPr lang="en-US" b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, a, </a:t>
            </a:r>
            <a:r>
              <a:rPr lang="en-US" b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bank_a</a:t>
            </a:r>
            <a:r>
              <a:rPr lang="en-US" b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- amt) </a:t>
            </a:r>
          </a:p>
          <a:p>
            <a:pPr>
              <a:spcBef>
                <a:spcPts val="0"/>
              </a:spcBef>
            </a:pPr>
            <a:r>
              <a:rPr lang="en-US" altLang="zh-CN" b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altLang="zh-CN" b="0" strike="sngStrike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write(</a:t>
            </a:r>
            <a:r>
              <a:rPr lang="en-US" altLang="zh-CN" b="0" strike="sngStrike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bankfile</a:t>
            </a:r>
            <a:r>
              <a:rPr lang="en-US" altLang="zh-CN" b="0" strike="sngStrike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, b, </a:t>
            </a:r>
            <a:r>
              <a:rPr lang="en-US" altLang="zh-CN" b="0" strike="sngStrike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bank_b</a:t>
            </a:r>
            <a:r>
              <a:rPr lang="en-US" altLang="zh-CN" b="0" strike="sngStrike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 + amt) </a:t>
            </a:r>
            <a:endParaRPr lang="en-US" sz="2400" b="0" strike="sngStrike">
              <a:solidFill>
                <a:srgbClr val="C00000"/>
              </a:solidFill>
              <a:latin typeface="Consolas" panose="020B0609020204030204" pitchFamily="49" charset="0"/>
              <a:cs typeface="+mn-ea"/>
              <a:sym typeface="+mn-lt"/>
            </a:endParaRPr>
          </a:p>
          <a:p>
            <a:endParaRPr lang="en-US" sz="2400" b="0">
              <a:latin typeface="Consolas" panose="020B0609020204030204" pitchFamily="49" charset="0"/>
              <a:cs typeface="+mn-ea"/>
              <a:sym typeface="+mn-lt"/>
            </a:endParaRPr>
          </a:p>
        </p:txBody>
      </p:sp>
      <p:sp>
        <p:nvSpPr>
          <p:cNvPr id="20" name="卡片 19">
            <a:extLst>
              <a:ext uri="{FF2B5EF4-FFF2-40B4-BE49-F238E27FC236}">
                <a16:creationId xmlns:a16="http://schemas.microsoft.com/office/drawing/2014/main" id="{BF9D18CC-160B-E546-BD5B-46273DDBE9F0}"/>
              </a:ext>
            </a:extLst>
          </p:cNvPr>
          <p:cNvSpPr/>
          <p:nvPr/>
        </p:nvSpPr>
        <p:spPr>
          <a:xfrm>
            <a:off x="2985870" y="2856804"/>
            <a:ext cx="288032" cy="390974"/>
          </a:xfrm>
          <a:prstGeom prst="flowChartPunchedCard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B59B84D-F84B-864E-8DAC-1B0F1FC92518}"/>
              </a:ext>
            </a:extLst>
          </p:cNvPr>
          <p:cNvSpPr txBox="1"/>
          <p:nvPr/>
        </p:nvSpPr>
        <p:spPr>
          <a:xfrm>
            <a:off x="3851350" y="2467844"/>
            <a:ext cx="1584176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A : 100</a:t>
            </a:r>
          </a:p>
          <a:p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B : 100</a:t>
            </a:r>
          </a:p>
          <a:p>
            <a:r>
              <a:rPr kumimoji="1" lang="en-US" altLang="zh-CN"/>
              <a:t> </a:t>
            </a:r>
            <a:endParaRPr kumimoji="1" lang="zh-CN" altLang="en-US"/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FA18F8EA-7005-7346-98EC-560DA624DAD3}"/>
              </a:ext>
            </a:extLst>
          </p:cNvPr>
          <p:cNvCxnSpPr>
            <a:cxnSpLocks/>
          </p:cNvCxnSpPr>
          <p:nvPr/>
        </p:nvCxnSpPr>
        <p:spPr>
          <a:xfrm flipV="1">
            <a:off x="3273902" y="2467845"/>
            <a:ext cx="577448" cy="38895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530B6EF5-89DC-F543-8320-A5A198CA8A88}"/>
              </a:ext>
            </a:extLst>
          </p:cNvPr>
          <p:cNvCxnSpPr>
            <a:cxnSpLocks/>
          </p:cNvCxnSpPr>
          <p:nvPr/>
        </p:nvCxnSpPr>
        <p:spPr>
          <a:xfrm>
            <a:off x="3273902" y="3247778"/>
            <a:ext cx="571872" cy="143396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9CEA37FE-8A1B-BB45-9370-8AF6154D3CCD}"/>
              </a:ext>
            </a:extLst>
          </p:cNvPr>
          <p:cNvCxnSpPr/>
          <p:nvPr/>
        </p:nvCxnSpPr>
        <p:spPr>
          <a:xfrm>
            <a:off x="755576" y="3793604"/>
            <a:ext cx="0" cy="1503358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47753F2E-C7DD-B44C-8A34-6016EFA8A765}"/>
              </a:ext>
            </a:extLst>
          </p:cNvPr>
          <p:cNvSpPr/>
          <p:nvPr/>
        </p:nvSpPr>
        <p:spPr>
          <a:xfrm>
            <a:off x="470520" y="5264431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" altLang="zh-CN"/>
              <a:t>Time</a:t>
            </a:r>
            <a:endParaRPr lang="zh-CN" altLang="en-US"/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DE925647-B801-8D46-AC94-08FB08D194CB}"/>
              </a:ext>
            </a:extLst>
          </p:cNvPr>
          <p:cNvSpPr/>
          <p:nvPr/>
        </p:nvSpPr>
        <p:spPr>
          <a:xfrm>
            <a:off x="6204228" y="3712304"/>
            <a:ext cx="14350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← sum=200</a:t>
            </a:r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3E291FDC-ED00-3340-917E-0766B1B303FE}"/>
              </a:ext>
            </a:extLst>
          </p:cNvPr>
          <p:cNvSpPr/>
          <p:nvPr/>
        </p:nvSpPr>
        <p:spPr>
          <a:xfrm>
            <a:off x="5124785" y="4075927"/>
            <a:ext cx="14350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← sum=</a:t>
            </a: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150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02E8D282-E70E-AF42-8BE8-AB085F84E6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1039" y="4472997"/>
            <a:ext cx="488974" cy="488974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D06E6619-ADA0-C34B-AB76-6401B7FEBAF9}"/>
              </a:ext>
            </a:extLst>
          </p:cNvPr>
          <p:cNvSpPr/>
          <p:nvPr/>
        </p:nvSpPr>
        <p:spPr>
          <a:xfrm>
            <a:off x="5746410" y="4445259"/>
            <a:ext cx="9156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Crash!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30876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D2485A-C939-5946-B655-1E60868CA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Case study: bank transfer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13A48D0-9FD4-2E42-A77C-9321B0275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656184"/>
          </a:xfrm>
        </p:spPr>
        <p:txBody>
          <a:bodyPr/>
          <a:lstStyle/>
          <a:p>
            <a:r>
              <a:rPr kumimoji="1" lang="en" altLang="zh-CN" b="0"/>
              <a:t>transfer(bank, a, b, amt):</a:t>
            </a:r>
          </a:p>
          <a:p>
            <a:r>
              <a:rPr kumimoji="1" lang="en" altLang="zh-CN" b="0"/>
              <a:t>    bank[a] = bank[a] – amt</a:t>
            </a:r>
          </a:p>
          <a:p>
            <a:r>
              <a:rPr kumimoji="1" lang="en" altLang="zh-CN" b="0"/>
              <a:t>    bank[b] = bank[b] + amt 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5169FE7-D833-6C40-BD91-6AA10EF73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3570F23-AB59-A042-BC81-C02A1D99793C}"/>
              </a:ext>
            </a:extLst>
          </p:cNvPr>
          <p:cNvSpPr/>
          <p:nvPr/>
        </p:nvSpPr>
        <p:spPr>
          <a:xfrm>
            <a:off x="4643438" y="1201316"/>
            <a:ext cx="4177034" cy="584291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b="1">
                <a:solidFill>
                  <a:srgbClr val="BE384B"/>
                </a:solidFill>
              </a:rPr>
              <a:t>Invariant</a:t>
            </a:r>
            <a:r>
              <a:rPr lang="en-US" altLang="zh-CN"/>
              <a:t>: </a:t>
            </a:r>
          </a:p>
          <a:p>
            <a:pPr marL="223564" indent="-223564"/>
            <a:r>
              <a:rPr lang="en-US" altLang="zh-CN"/>
              <a:t>  bank(a) + bank(b) = 200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BBBA3AF5-0D2A-DA49-8FE1-F1DD9DBD54B9}"/>
              </a:ext>
            </a:extLst>
          </p:cNvPr>
          <p:cNvSpPr/>
          <p:nvPr/>
        </p:nvSpPr>
        <p:spPr>
          <a:xfrm>
            <a:off x="624880" y="3121255"/>
            <a:ext cx="1944216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/>
              <a:t>Implementation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FCAB645-A3B0-BA46-980F-29C2CC5418D9}"/>
              </a:ext>
            </a:extLst>
          </p:cNvPr>
          <p:cNvSpPr txBox="1">
            <a:spLocks/>
          </p:cNvSpPr>
          <p:nvPr/>
        </p:nvSpPr>
        <p:spPr>
          <a:xfrm>
            <a:off x="470520" y="3428547"/>
            <a:ext cx="8229600" cy="1533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b="0">
                <a:latin typeface="Consolas" panose="020B0609020204030204" pitchFamily="49" charset="0"/>
                <a:cs typeface="+mn-ea"/>
                <a:sym typeface="+mn-lt"/>
              </a:rPr>
              <a:t>transfer(bank, a, b, amt):</a:t>
            </a:r>
          </a:p>
          <a:p>
            <a:pPr>
              <a:spcBef>
                <a:spcPts val="0"/>
              </a:spcBef>
            </a:pPr>
            <a:r>
              <a:rPr lang="en-US" b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err="1">
                <a:latin typeface="Consolas" panose="020B0609020204030204" pitchFamily="49" charset="0"/>
                <a:cs typeface="+mn-ea"/>
                <a:sym typeface="+mn-lt"/>
              </a:rPr>
              <a:t>bank_a</a:t>
            </a:r>
            <a:r>
              <a:rPr lang="en-US" b="0">
                <a:latin typeface="Consolas" panose="020B0609020204030204" pitchFamily="49" charset="0"/>
                <a:cs typeface="+mn-ea"/>
                <a:sym typeface="+mn-lt"/>
              </a:rPr>
              <a:t>, </a:t>
            </a:r>
            <a:r>
              <a:rPr lang="en-US" b="0" err="1">
                <a:latin typeface="Consolas" panose="020B0609020204030204" pitchFamily="49" charset="0"/>
                <a:cs typeface="+mn-ea"/>
                <a:sym typeface="+mn-lt"/>
              </a:rPr>
              <a:t>bank_b</a:t>
            </a:r>
            <a:r>
              <a:rPr lang="en-US" b="0">
                <a:latin typeface="Consolas" panose="020B0609020204030204" pitchFamily="49" charset="0"/>
                <a:cs typeface="+mn-ea"/>
                <a:sym typeface="+mn-lt"/>
              </a:rPr>
              <a:t> = </a:t>
            </a:r>
            <a:r>
              <a:rPr lang="en-US" b="0" err="1">
                <a:latin typeface="Consolas" panose="020B0609020204030204" pitchFamily="49" charset="0"/>
                <a:cs typeface="+mn-ea"/>
                <a:sym typeface="+mn-lt"/>
              </a:rPr>
              <a:t>read_accounts</a:t>
            </a:r>
            <a:r>
              <a:rPr lang="en-US" b="0"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b="0" err="1">
                <a:latin typeface="Consolas" panose="020B0609020204030204" pitchFamily="49" charset="0"/>
                <a:cs typeface="+mn-ea"/>
                <a:sym typeface="+mn-lt"/>
              </a:rPr>
              <a:t>bankfile</a:t>
            </a:r>
            <a:r>
              <a:rPr lang="en-US" b="0">
                <a:latin typeface="Consolas" panose="020B0609020204030204" pitchFamily="49" charset="0"/>
                <a:cs typeface="+mn-ea"/>
                <a:sym typeface="+mn-lt"/>
              </a:rPr>
              <a:t>)</a:t>
            </a:r>
          </a:p>
          <a:p>
            <a:pPr>
              <a:spcBef>
                <a:spcPts val="0"/>
              </a:spcBef>
            </a:pPr>
            <a:r>
              <a:rPr lang="en-US" b="0">
                <a:solidFill>
                  <a:schemeClr val="accent6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write(</a:t>
            </a:r>
            <a:r>
              <a:rPr lang="en-US" b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bankfile</a:t>
            </a:r>
            <a:r>
              <a:rPr lang="en-US" b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, a, </a:t>
            </a:r>
            <a:r>
              <a:rPr lang="en-US" b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bank_a</a:t>
            </a:r>
            <a:r>
              <a:rPr lang="en-US" b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- amt) </a:t>
            </a:r>
          </a:p>
          <a:p>
            <a:pPr>
              <a:spcBef>
                <a:spcPts val="0"/>
              </a:spcBef>
            </a:pPr>
            <a:r>
              <a:rPr lang="en-US" altLang="zh-CN" b="0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altLang="zh-CN" b="0" strike="sngStrike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write(</a:t>
            </a:r>
            <a:r>
              <a:rPr lang="en-US" altLang="zh-CN" b="0" strike="sngStrike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bankfile</a:t>
            </a:r>
            <a:r>
              <a:rPr lang="en-US" altLang="zh-CN" b="0" strike="sngStrike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, b, </a:t>
            </a:r>
            <a:r>
              <a:rPr lang="en-US" altLang="zh-CN" b="0" strike="sngStrike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bank_b</a:t>
            </a:r>
            <a:r>
              <a:rPr lang="en-US" altLang="zh-CN" b="0" strike="sngStrike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 + amt) </a:t>
            </a:r>
            <a:endParaRPr lang="en-US" sz="2400" b="0" strike="sngStrike">
              <a:solidFill>
                <a:srgbClr val="C00000"/>
              </a:solidFill>
              <a:latin typeface="Consolas" panose="020B0609020204030204" pitchFamily="49" charset="0"/>
              <a:cs typeface="+mn-ea"/>
              <a:sym typeface="+mn-lt"/>
            </a:endParaRPr>
          </a:p>
          <a:p>
            <a:endParaRPr lang="en-US" sz="2400" b="0">
              <a:latin typeface="Consolas" panose="020B0609020204030204" pitchFamily="49" charset="0"/>
              <a:cs typeface="+mn-ea"/>
              <a:sym typeface="+mn-lt"/>
            </a:endParaRPr>
          </a:p>
        </p:txBody>
      </p:sp>
      <p:sp>
        <p:nvSpPr>
          <p:cNvPr id="20" name="卡片 19">
            <a:extLst>
              <a:ext uri="{FF2B5EF4-FFF2-40B4-BE49-F238E27FC236}">
                <a16:creationId xmlns:a16="http://schemas.microsoft.com/office/drawing/2014/main" id="{BF9D18CC-160B-E546-BD5B-46273DDBE9F0}"/>
              </a:ext>
            </a:extLst>
          </p:cNvPr>
          <p:cNvSpPr/>
          <p:nvPr/>
        </p:nvSpPr>
        <p:spPr>
          <a:xfrm>
            <a:off x="2985870" y="2856804"/>
            <a:ext cx="288032" cy="390974"/>
          </a:xfrm>
          <a:prstGeom prst="flowChartPunchedCard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B59B84D-F84B-864E-8DAC-1B0F1FC92518}"/>
              </a:ext>
            </a:extLst>
          </p:cNvPr>
          <p:cNvSpPr txBox="1"/>
          <p:nvPr/>
        </p:nvSpPr>
        <p:spPr>
          <a:xfrm>
            <a:off x="3851350" y="2467844"/>
            <a:ext cx="1584176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A : 100</a:t>
            </a:r>
          </a:p>
          <a:p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B : 100</a:t>
            </a:r>
          </a:p>
          <a:p>
            <a:r>
              <a:rPr kumimoji="1" lang="en-US" altLang="zh-CN"/>
              <a:t> </a:t>
            </a:r>
            <a:endParaRPr kumimoji="1" lang="zh-CN" altLang="en-US"/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FA18F8EA-7005-7346-98EC-560DA624DAD3}"/>
              </a:ext>
            </a:extLst>
          </p:cNvPr>
          <p:cNvCxnSpPr>
            <a:cxnSpLocks/>
          </p:cNvCxnSpPr>
          <p:nvPr/>
        </p:nvCxnSpPr>
        <p:spPr>
          <a:xfrm flipV="1">
            <a:off x="3273902" y="2467845"/>
            <a:ext cx="577448" cy="38895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530B6EF5-89DC-F543-8320-A5A198CA8A88}"/>
              </a:ext>
            </a:extLst>
          </p:cNvPr>
          <p:cNvCxnSpPr>
            <a:cxnSpLocks/>
          </p:cNvCxnSpPr>
          <p:nvPr/>
        </p:nvCxnSpPr>
        <p:spPr>
          <a:xfrm>
            <a:off x="3273902" y="3247778"/>
            <a:ext cx="571872" cy="143396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9CEA37FE-8A1B-BB45-9370-8AF6154D3CCD}"/>
              </a:ext>
            </a:extLst>
          </p:cNvPr>
          <p:cNvCxnSpPr/>
          <p:nvPr/>
        </p:nvCxnSpPr>
        <p:spPr>
          <a:xfrm>
            <a:off x="755576" y="3793604"/>
            <a:ext cx="0" cy="1503358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47753F2E-C7DD-B44C-8A34-6016EFA8A765}"/>
              </a:ext>
            </a:extLst>
          </p:cNvPr>
          <p:cNvSpPr/>
          <p:nvPr/>
        </p:nvSpPr>
        <p:spPr>
          <a:xfrm>
            <a:off x="470520" y="5264431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" altLang="zh-CN"/>
              <a:t>Time</a:t>
            </a:r>
            <a:endParaRPr lang="zh-CN" altLang="en-US"/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DE925647-B801-8D46-AC94-08FB08D194CB}"/>
              </a:ext>
            </a:extLst>
          </p:cNvPr>
          <p:cNvSpPr/>
          <p:nvPr/>
        </p:nvSpPr>
        <p:spPr>
          <a:xfrm>
            <a:off x="6204228" y="3712304"/>
            <a:ext cx="14350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←</a:t>
            </a:r>
            <a:r>
              <a:rPr lang="en-US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sum=200</a:t>
            </a:r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3E291FDC-ED00-3340-917E-0766B1B303FE}"/>
              </a:ext>
            </a:extLst>
          </p:cNvPr>
          <p:cNvSpPr/>
          <p:nvPr/>
        </p:nvSpPr>
        <p:spPr>
          <a:xfrm>
            <a:off x="5124785" y="4075927"/>
            <a:ext cx="14350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←</a:t>
            </a:r>
            <a:r>
              <a:rPr lang="en-US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sum=</a:t>
            </a: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150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02E8D282-E70E-AF42-8BE8-AB085F84E6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1039" y="4472997"/>
            <a:ext cx="488974" cy="488974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D06E6619-ADA0-C34B-AB76-6401B7FEBAF9}"/>
              </a:ext>
            </a:extLst>
          </p:cNvPr>
          <p:cNvSpPr/>
          <p:nvPr/>
        </p:nvSpPr>
        <p:spPr>
          <a:xfrm>
            <a:off x="5746410" y="4445259"/>
            <a:ext cx="9156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Crash!</a:t>
            </a:r>
            <a:endParaRPr lang="zh-CN" altLang="en-US"/>
          </a:p>
        </p:txBody>
      </p:sp>
      <p:sp>
        <p:nvSpPr>
          <p:cNvPr id="24" name="圆角矩形标注 23">
            <a:extLst>
              <a:ext uri="{FF2B5EF4-FFF2-40B4-BE49-F238E27FC236}">
                <a16:creationId xmlns:a16="http://schemas.microsoft.com/office/drawing/2014/main" id="{1C7320E8-9F59-E241-B825-07D20B31E904}"/>
              </a:ext>
            </a:extLst>
          </p:cNvPr>
          <p:cNvSpPr/>
          <p:nvPr/>
        </p:nvSpPr>
        <p:spPr>
          <a:xfrm>
            <a:off x="5428157" y="5124801"/>
            <a:ext cx="3470089" cy="369332"/>
          </a:xfrm>
          <a:prstGeom prst="wedgeRoundRectCallout">
            <a:avLst>
              <a:gd name="adj1" fmla="val -35685"/>
              <a:gd name="adj2" fmla="val -104724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0D68A719-E593-4048-93DF-585370CD2F21}"/>
              </a:ext>
            </a:extLst>
          </p:cNvPr>
          <p:cNvSpPr/>
          <p:nvPr/>
        </p:nvSpPr>
        <p:spPr>
          <a:xfrm>
            <a:off x="5456284" y="5124801"/>
            <a:ext cx="34419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/>
              <a:t>What is the sum after recovery?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9461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0A5BF1-0DFB-434C-A0A7-C2501651A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Shadow copy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9ABC223-9DC1-8D4D-90A5-29976BC8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FB45A2D9-C484-0445-B879-B6D203C4D20B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8229600" cy="1656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" altLang="zh-CN" b="0"/>
              <a:t>transfer(bank, a, b, amt):</a:t>
            </a:r>
          </a:p>
          <a:p>
            <a:r>
              <a:rPr kumimoji="1" lang="en" altLang="zh-CN" b="0"/>
              <a:t>    bank[a] = bank[a] – amt</a:t>
            </a:r>
          </a:p>
          <a:p>
            <a:r>
              <a:rPr kumimoji="1" lang="en" altLang="zh-CN" b="0"/>
              <a:t>    bank[b] = bank[b] + amt </a:t>
            </a:r>
          </a:p>
          <a:p>
            <a:endParaRPr kumimoji="1" lang="zh-CN" alt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91477F3D-BD33-7E4D-836C-A225F72985B5}"/>
              </a:ext>
            </a:extLst>
          </p:cNvPr>
          <p:cNvSpPr/>
          <p:nvPr/>
        </p:nvSpPr>
        <p:spPr>
          <a:xfrm>
            <a:off x="539552" y="3121255"/>
            <a:ext cx="1944216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/>
              <a:t>Implementation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3258989-3E32-8743-A357-67AB54ED9C65}"/>
              </a:ext>
            </a:extLst>
          </p:cNvPr>
          <p:cNvSpPr txBox="1">
            <a:spLocks/>
          </p:cNvSpPr>
          <p:nvPr/>
        </p:nvSpPr>
        <p:spPr>
          <a:xfrm>
            <a:off x="470520" y="3428547"/>
            <a:ext cx="8229600" cy="21726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b="0">
                <a:latin typeface="Consolas" panose="020B0609020204030204" pitchFamily="49" charset="0"/>
                <a:cs typeface="+mn-ea"/>
                <a:sym typeface="+mn-lt"/>
              </a:rPr>
              <a:t>transfer(bank, a, b, amt):</a:t>
            </a:r>
          </a:p>
          <a:p>
            <a:pPr>
              <a:spcBef>
                <a:spcPts val="0"/>
              </a:spcBef>
            </a:pPr>
            <a:r>
              <a:rPr lang="en-US" b="0"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err="1">
                <a:latin typeface="Consolas" panose="020B0609020204030204" pitchFamily="49" charset="0"/>
                <a:cs typeface="+mn-ea"/>
                <a:sym typeface="+mn-lt"/>
              </a:rPr>
              <a:t>bank_a</a:t>
            </a:r>
            <a:r>
              <a:rPr lang="en-US" b="0">
                <a:latin typeface="Consolas" panose="020B0609020204030204" pitchFamily="49" charset="0"/>
                <a:cs typeface="+mn-ea"/>
                <a:sym typeface="+mn-lt"/>
              </a:rPr>
              <a:t>, </a:t>
            </a:r>
            <a:r>
              <a:rPr lang="en-US" b="0" err="1">
                <a:latin typeface="Consolas" panose="020B0609020204030204" pitchFamily="49" charset="0"/>
                <a:cs typeface="+mn-ea"/>
                <a:sym typeface="+mn-lt"/>
              </a:rPr>
              <a:t>bank_b</a:t>
            </a:r>
            <a:r>
              <a:rPr lang="en-US" b="0">
                <a:latin typeface="Consolas" panose="020B0609020204030204" pitchFamily="49" charset="0"/>
                <a:cs typeface="+mn-ea"/>
                <a:sym typeface="+mn-lt"/>
              </a:rPr>
              <a:t> = </a:t>
            </a:r>
            <a:r>
              <a:rPr lang="en-US" b="0" err="1">
                <a:latin typeface="Consolas" panose="020B0609020204030204" pitchFamily="49" charset="0"/>
                <a:cs typeface="+mn-ea"/>
                <a:sym typeface="+mn-lt"/>
              </a:rPr>
              <a:t>read_accounts</a:t>
            </a:r>
            <a:r>
              <a:rPr lang="en-US" b="0"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b="0" err="1">
                <a:latin typeface="Consolas" panose="020B0609020204030204" pitchFamily="49" charset="0"/>
                <a:cs typeface="+mn-ea"/>
                <a:sym typeface="+mn-lt"/>
              </a:rPr>
              <a:t>bankfile</a:t>
            </a:r>
            <a:r>
              <a:rPr lang="en-US" b="0">
                <a:latin typeface="Consolas" panose="020B0609020204030204" pitchFamily="49" charset="0"/>
                <a:cs typeface="+mn-ea"/>
                <a:sym typeface="+mn-lt"/>
              </a:rPr>
              <a:t>)</a:t>
            </a:r>
          </a:p>
          <a:p>
            <a:pPr>
              <a:spcBef>
                <a:spcPts val="0"/>
              </a:spcBef>
            </a:pPr>
            <a:r>
              <a:rPr lang="en-US" b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write(#</a:t>
            </a:r>
            <a:r>
              <a:rPr lang="en-US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bankfile</a:t>
            </a:r>
            <a:r>
              <a:rPr lang="en-US" b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, </a:t>
            </a:r>
            <a:r>
              <a:rPr lang="en-US" altLang="zh-CN" b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a, </a:t>
            </a:r>
            <a:r>
              <a:rPr lang="en-US" altLang="zh-CN" b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bank_a</a:t>
            </a:r>
            <a:r>
              <a:rPr lang="en-US" altLang="zh-CN" b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– amt)</a:t>
            </a:r>
          </a:p>
          <a:p>
            <a:pPr>
              <a:spcBef>
                <a:spcPts val="0"/>
              </a:spcBef>
            </a:pPr>
            <a:r>
              <a:rPr lang="en-US" b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   write(#</a:t>
            </a:r>
            <a:r>
              <a:rPr lang="en-US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bankfile</a:t>
            </a:r>
            <a:r>
              <a:rPr lang="en-US" b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, b, </a:t>
            </a:r>
            <a:r>
              <a:rPr lang="en-US" b="0" err="1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bank_b</a:t>
            </a:r>
            <a:r>
              <a:rPr lang="en-US" b="0">
                <a:solidFill>
                  <a:schemeClr val="tx1"/>
                </a:solidFill>
                <a:latin typeface="Consolas" panose="020B0609020204030204" pitchFamily="49" charset="0"/>
                <a:cs typeface="+mn-ea"/>
                <a:sym typeface="+mn-lt"/>
              </a:rPr>
              <a:t> + amt) </a:t>
            </a:r>
          </a:p>
          <a:p>
            <a:pPr>
              <a:spcBef>
                <a:spcPts val="0"/>
              </a:spcBef>
            </a:pPr>
            <a:r>
              <a:rPr lang="en-US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    rename(#</a:t>
            </a:r>
            <a:r>
              <a:rPr lang="en-US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bankfile</a:t>
            </a:r>
            <a:r>
              <a:rPr lang="en-US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, </a:t>
            </a:r>
            <a:r>
              <a:rPr lang="en-US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bankfile</a:t>
            </a:r>
            <a:r>
              <a:rPr lang="en-US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)  </a:t>
            </a:r>
            <a:endParaRPr lang="en-US" sz="2400">
              <a:solidFill>
                <a:srgbClr val="C00000"/>
              </a:solidFill>
              <a:latin typeface="Consolas" panose="020B0609020204030204" pitchFamily="49" charset="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632901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0A5BF1-0DFB-434C-A0A7-C2501651A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Shadow copy: </a:t>
            </a:r>
            <a:r>
              <a:rPr kumimoji="1" lang="en-US" altLang="zh-CN">
                <a:latin typeface="Courier New" panose="02070309020205020404" pitchFamily="49" charset="0"/>
                <a:cs typeface="Courier New" panose="02070309020205020404" pitchFamily="49" charset="0"/>
              </a:rPr>
              <a:t>rename</a:t>
            </a:r>
            <a:r>
              <a:rPr kumimoji="1" lang="en-US" altLang="zh-CN"/>
              <a:t> should be atomic!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9ABC223-9DC1-8D4D-90A5-29976BC8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FB45A2D9-C484-0445-B879-B6D203C4D20B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8229600" cy="1656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" altLang="zh-CN" b="0"/>
              <a:t>transfer(bank, a, b, amt):</a:t>
            </a:r>
          </a:p>
          <a:p>
            <a:r>
              <a:rPr kumimoji="1" lang="en" altLang="zh-CN" b="0"/>
              <a:t>    bank[a] = bank[a] – amt</a:t>
            </a:r>
          </a:p>
          <a:p>
            <a:r>
              <a:rPr kumimoji="1" lang="en" altLang="zh-CN" b="0"/>
              <a:t>    bank[b] = bank[b] + amt </a:t>
            </a:r>
          </a:p>
          <a:p>
            <a:endParaRPr kumimoji="1" lang="zh-CN" alt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91477F3D-BD33-7E4D-836C-A225F72985B5}"/>
              </a:ext>
            </a:extLst>
          </p:cNvPr>
          <p:cNvSpPr/>
          <p:nvPr/>
        </p:nvSpPr>
        <p:spPr>
          <a:xfrm>
            <a:off x="539552" y="3121255"/>
            <a:ext cx="1944216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/>
              <a:t>Implementation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3258989-3E32-8743-A357-67AB54ED9C65}"/>
              </a:ext>
            </a:extLst>
          </p:cNvPr>
          <p:cNvSpPr txBox="1">
            <a:spLocks/>
          </p:cNvSpPr>
          <p:nvPr/>
        </p:nvSpPr>
        <p:spPr>
          <a:xfrm>
            <a:off x="470520" y="3428547"/>
            <a:ext cx="8229600" cy="21726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b="0">
                <a:solidFill>
                  <a:schemeClr val="accent6"/>
                </a:solidFill>
                <a:latin typeface="Consolas" panose="020B0609020204030204" pitchFamily="49" charset="0"/>
                <a:cs typeface="+mn-ea"/>
                <a:sym typeface="+mn-lt"/>
              </a:rPr>
              <a:t>transfer(bank, a, b, amt):</a:t>
            </a:r>
          </a:p>
          <a:p>
            <a:pPr>
              <a:spcBef>
                <a:spcPts val="0"/>
              </a:spcBef>
            </a:pPr>
            <a:r>
              <a:rPr lang="en-US" b="0">
                <a:solidFill>
                  <a:schemeClr val="accent6"/>
                </a:solidFill>
                <a:latin typeface="Consolas" panose="020B0609020204030204" pitchFamily="49" charset="0"/>
                <a:cs typeface="+mn-ea"/>
                <a:sym typeface="+mn-lt"/>
              </a:rPr>
              <a:t>    </a:t>
            </a:r>
            <a:r>
              <a:rPr lang="en-US" b="0" err="1">
                <a:solidFill>
                  <a:schemeClr val="accent6"/>
                </a:solidFill>
                <a:latin typeface="Consolas" panose="020B0609020204030204" pitchFamily="49" charset="0"/>
                <a:cs typeface="+mn-ea"/>
                <a:sym typeface="+mn-lt"/>
              </a:rPr>
              <a:t>bank_a</a:t>
            </a:r>
            <a:r>
              <a:rPr lang="en-US" b="0">
                <a:solidFill>
                  <a:schemeClr val="accent6"/>
                </a:solidFill>
                <a:latin typeface="Consolas" panose="020B0609020204030204" pitchFamily="49" charset="0"/>
                <a:cs typeface="+mn-ea"/>
                <a:sym typeface="+mn-lt"/>
              </a:rPr>
              <a:t>, </a:t>
            </a:r>
            <a:r>
              <a:rPr lang="en-US" b="0" err="1">
                <a:solidFill>
                  <a:schemeClr val="accent6"/>
                </a:solidFill>
                <a:latin typeface="Consolas" panose="020B0609020204030204" pitchFamily="49" charset="0"/>
                <a:cs typeface="+mn-ea"/>
                <a:sym typeface="+mn-lt"/>
              </a:rPr>
              <a:t>bank_b</a:t>
            </a:r>
            <a:r>
              <a:rPr lang="en-US" b="0">
                <a:solidFill>
                  <a:schemeClr val="accent6"/>
                </a:solidFill>
                <a:latin typeface="Consolas" panose="020B0609020204030204" pitchFamily="49" charset="0"/>
                <a:cs typeface="+mn-ea"/>
                <a:sym typeface="+mn-lt"/>
              </a:rPr>
              <a:t> = </a:t>
            </a:r>
            <a:r>
              <a:rPr lang="en-US" b="0" err="1">
                <a:solidFill>
                  <a:schemeClr val="accent6"/>
                </a:solidFill>
                <a:latin typeface="Consolas" panose="020B0609020204030204" pitchFamily="49" charset="0"/>
                <a:cs typeface="+mn-ea"/>
                <a:sym typeface="+mn-lt"/>
              </a:rPr>
              <a:t>read_accounts</a:t>
            </a:r>
            <a:r>
              <a:rPr lang="en-US" b="0">
                <a:solidFill>
                  <a:schemeClr val="accent6"/>
                </a:solidFill>
                <a:latin typeface="Consolas" panose="020B0609020204030204" pitchFamily="49" charset="0"/>
                <a:cs typeface="+mn-ea"/>
                <a:sym typeface="+mn-lt"/>
              </a:rPr>
              <a:t>(</a:t>
            </a:r>
            <a:r>
              <a:rPr lang="en-US" b="0" err="1">
                <a:solidFill>
                  <a:schemeClr val="accent6"/>
                </a:solidFill>
                <a:latin typeface="Consolas" panose="020B0609020204030204" pitchFamily="49" charset="0"/>
                <a:cs typeface="+mn-ea"/>
                <a:sym typeface="+mn-lt"/>
              </a:rPr>
              <a:t>bankfile</a:t>
            </a:r>
            <a:r>
              <a:rPr lang="en-US" b="0">
                <a:solidFill>
                  <a:schemeClr val="accent6"/>
                </a:solidFill>
                <a:latin typeface="Consolas" panose="020B0609020204030204" pitchFamily="49" charset="0"/>
                <a:cs typeface="+mn-ea"/>
                <a:sym typeface="+mn-lt"/>
              </a:rPr>
              <a:t>)</a:t>
            </a:r>
          </a:p>
          <a:p>
            <a:pPr>
              <a:spcBef>
                <a:spcPts val="0"/>
              </a:spcBef>
            </a:pPr>
            <a:r>
              <a:rPr lang="en-US" b="0">
                <a:solidFill>
                  <a:schemeClr val="accent6"/>
                </a:solidFill>
                <a:latin typeface="Consolas" panose="020B0609020204030204" pitchFamily="49" charset="0"/>
                <a:cs typeface="+mn-ea"/>
                <a:sym typeface="+mn-lt"/>
              </a:rPr>
              <a:t>    write(#</a:t>
            </a:r>
            <a:r>
              <a:rPr lang="en-US" err="1">
                <a:solidFill>
                  <a:schemeClr val="accent6"/>
                </a:solidFill>
                <a:latin typeface="Consolas" panose="020B0609020204030204" pitchFamily="49" charset="0"/>
                <a:cs typeface="+mn-ea"/>
                <a:sym typeface="+mn-lt"/>
              </a:rPr>
              <a:t>bankfile</a:t>
            </a:r>
            <a:r>
              <a:rPr lang="en-US" b="0">
                <a:solidFill>
                  <a:schemeClr val="accent6"/>
                </a:solidFill>
                <a:latin typeface="Consolas" panose="020B0609020204030204" pitchFamily="49" charset="0"/>
                <a:cs typeface="+mn-ea"/>
                <a:sym typeface="+mn-lt"/>
              </a:rPr>
              <a:t>, </a:t>
            </a:r>
            <a:r>
              <a:rPr lang="en-US" altLang="zh-CN" b="0">
                <a:solidFill>
                  <a:schemeClr val="accent6"/>
                </a:solidFill>
                <a:latin typeface="Consolas" panose="020B0609020204030204" pitchFamily="49" charset="0"/>
                <a:cs typeface="+mn-ea"/>
                <a:sym typeface="+mn-lt"/>
              </a:rPr>
              <a:t>a, </a:t>
            </a:r>
            <a:r>
              <a:rPr lang="en-US" altLang="zh-CN" b="0" err="1">
                <a:solidFill>
                  <a:schemeClr val="accent6"/>
                </a:solidFill>
                <a:latin typeface="Consolas" panose="020B0609020204030204" pitchFamily="49" charset="0"/>
                <a:cs typeface="+mn-ea"/>
                <a:sym typeface="+mn-lt"/>
              </a:rPr>
              <a:t>bank_a</a:t>
            </a:r>
            <a:r>
              <a:rPr lang="en-US" altLang="zh-CN" b="0">
                <a:solidFill>
                  <a:schemeClr val="accent6"/>
                </a:solidFill>
                <a:latin typeface="Consolas" panose="020B0609020204030204" pitchFamily="49" charset="0"/>
                <a:cs typeface="+mn-ea"/>
                <a:sym typeface="+mn-lt"/>
              </a:rPr>
              <a:t> – amt)</a:t>
            </a:r>
          </a:p>
          <a:p>
            <a:pPr>
              <a:spcBef>
                <a:spcPts val="0"/>
              </a:spcBef>
            </a:pPr>
            <a:r>
              <a:rPr lang="en-US" b="0">
                <a:solidFill>
                  <a:schemeClr val="accent6"/>
                </a:solidFill>
                <a:latin typeface="Consolas" panose="020B0609020204030204" pitchFamily="49" charset="0"/>
                <a:cs typeface="+mn-ea"/>
                <a:sym typeface="+mn-lt"/>
              </a:rPr>
              <a:t>    write(#</a:t>
            </a:r>
            <a:r>
              <a:rPr lang="en-US" err="1">
                <a:solidFill>
                  <a:schemeClr val="accent6"/>
                </a:solidFill>
                <a:latin typeface="Consolas" panose="020B0609020204030204" pitchFamily="49" charset="0"/>
                <a:cs typeface="+mn-ea"/>
                <a:sym typeface="+mn-lt"/>
              </a:rPr>
              <a:t>bankfile</a:t>
            </a:r>
            <a:r>
              <a:rPr lang="en-US" b="0">
                <a:solidFill>
                  <a:schemeClr val="accent6"/>
                </a:solidFill>
                <a:latin typeface="Consolas" panose="020B0609020204030204" pitchFamily="49" charset="0"/>
                <a:cs typeface="+mn-ea"/>
                <a:sym typeface="+mn-lt"/>
              </a:rPr>
              <a:t>, b, </a:t>
            </a:r>
            <a:r>
              <a:rPr lang="en-US" b="0" err="1">
                <a:solidFill>
                  <a:schemeClr val="accent6"/>
                </a:solidFill>
                <a:latin typeface="Consolas" panose="020B0609020204030204" pitchFamily="49" charset="0"/>
                <a:cs typeface="+mn-ea"/>
                <a:sym typeface="+mn-lt"/>
              </a:rPr>
              <a:t>bank_b</a:t>
            </a:r>
            <a:r>
              <a:rPr lang="en-US" b="0">
                <a:solidFill>
                  <a:schemeClr val="accent6"/>
                </a:solidFill>
                <a:latin typeface="Consolas" panose="020B0609020204030204" pitchFamily="49" charset="0"/>
                <a:cs typeface="+mn-ea"/>
                <a:sym typeface="+mn-lt"/>
              </a:rPr>
              <a:t> + amt) </a:t>
            </a:r>
          </a:p>
          <a:p>
            <a:pPr>
              <a:spcBef>
                <a:spcPts val="0"/>
              </a:spcBef>
            </a:pPr>
            <a:r>
              <a:rPr lang="en-US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    rename(#</a:t>
            </a:r>
            <a:r>
              <a:rPr lang="en-US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bankfile</a:t>
            </a:r>
            <a:r>
              <a:rPr lang="en-US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, </a:t>
            </a:r>
            <a:r>
              <a:rPr lang="en-US" err="1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bankfile</a:t>
            </a:r>
            <a:r>
              <a:rPr lang="en-US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)  </a:t>
            </a:r>
            <a:endParaRPr lang="en-US" sz="2400">
              <a:solidFill>
                <a:srgbClr val="C00000"/>
              </a:solidFill>
              <a:latin typeface="Consolas" panose="020B0609020204030204" pitchFamily="49" charset="0"/>
              <a:cs typeface="+mn-ea"/>
              <a:sym typeface="+mn-lt"/>
            </a:endParaRPr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2EE9E7C3-D5F4-F949-AB83-A7A1906E8767}"/>
              </a:ext>
            </a:extLst>
          </p:cNvPr>
          <p:cNvSpPr/>
          <p:nvPr/>
        </p:nvSpPr>
        <p:spPr>
          <a:xfrm>
            <a:off x="665096" y="5106722"/>
            <a:ext cx="7632848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Question: how to make rename atomic? </a:t>
            </a:r>
          </a:p>
        </p:txBody>
      </p:sp>
    </p:spTree>
    <p:extLst>
      <p:ext uri="{BB962C8B-B14F-4D97-AF65-F5344CB8AC3E}">
        <p14:creationId xmlns:p14="http://schemas.microsoft.com/office/powerpoint/2010/main" val="1409734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350200-57DF-4546-BEBB-8D3D741BA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sym typeface="+mn-lt"/>
              </a:rPr>
              <a:t>rename("#bank", "bank")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49FA66-07EC-D64E-9197-11BFB70F2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" altLang="zh-CN"/>
              <a:t>Directory data blocks:</a:t>
            </a:r>
          </a:p>
          <a:p>
            <a:pPr lvl="1"/>
            <a:r>
              <a:rPr kumimoji="1" lang="en" altLang="zh-CN"/>
              <a:t>filename "bank" → </a:t>
            </a:r>
            <a:r>
              <a:rPr kumimoji="1" lang="en" altLang="zh-CN" err="1"/>
              <a:t>inode</a:t>
            </a:r>
            <a:r>
              <a:rPr kumimoji="1" lang="en" altLang="zh-CN"/>
              <a:t> 12</a:t>
            </a:r>
          </a:p>
          <a:p>
            <a:pPr lvl="1"/>
            <a:r>
              <a:rPr kumimoji="1" lang="en" altLang="zh-CN"/>
              <a:t>filename "#bank" → </a:t>
            </a:r>
            <a:r>
              <a:rPr kumimoji="1" lang="en" altLang="zh-CN" err="1"/>
              <a:t>inode</a:t>
            </a:r>
            <a:r>
              <a:rPr kumimoji="1" lang="en" altLang="zh-CN"/>
              <a:t> 13</a:t>
            </a:r>
          </a:p>
          <a:p>
            <a:r>
              <a:rPr kumimoji="1" lang="en" altLang="zh-CN" err="1"/>
              <a:t>inode</a:t>
            </a:r>
            <a:r>
              <a:rPr kumimoji="1" lang="en" altLang="zh-CN"/>
              <a:t> 12:</a:t>
            </a:r>
          </a:p>
          <a:p>
            <a:pPr lvl="1"/>
            <a:r>
              <a:rPr kumimoji="1" lang="en" altLang="zh-CN"/>
              <a:t>data blocks: 3, 4, 5</a:t>
            </a:r>
          </a:p>
          <a:p>
            <a:pPr lvl="1"/>
            <a:r>
              <a:rPr kumimoji="1" lang="en" altLang="zh-CN" err="1"/>
              <a:t>refcount</a:t>
            </a:r>
            <a:r>
              <a:rPr kumimoji="1" lang="en" altLang="zh-CN"/>
              <a:t>: 1</a:t>
            </a:r>
          </a:p>
          <a:p>
            <a:r>
              <a:rPr kumimoji="1" lang="en" altLang="zh-CN" err="1"/>
              <a:t>inode</a:t>
            </a:r>
            <a:r>
              <a:rPr kumimoji="1" lang="en" altLang="zh-CN"/>
              <a:t> 13:</a:t>
            </a:r>
          </a:p>
          <a:p>
            <a:pPr lvl="1"/>
            <a:r>
              <a:rPr kumimoji="1" lang="en" altLang="zh-CN"/>
              <a:t>data blocks: 6, 7, 8</a:t>
            </a:r>
          </a:p>
          <a:p>
            <a:pPr lvl="1"/>
            <a:r>
              <a:rPr kumimoji="1" lang="en" altLang="zh-CN" err="1"/>
              <a:t>refcount</a:t>
            </a:r>
            <a:r>
              <a:rPr kumimoji="1" lang="en" altLang="zh-CN"/>
              <a:t>: 1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621C941-6FFB-8D48-B60E-342E33144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02225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350200-57DF-4546-BEBB-8D3D741BA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sym typeface="+mn-lt"/>
              </a:rPr>
              <a:t>rename("#bank", "bank")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49FA66-07EC-D64E-9197-11BFB70F2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" altLang="zh-CN"/>
              <a:t>Directory data blocks:</a:t>
            </a:r>
          </a:p>
          <a:p>
            <a:pPr lvl="1"/>
            <a:r>
              <a:rPr kumimoji="1" lang="en" altLang="zh-CN"/>
              <a:t>filename "bank" → </a:t>
            </a:r>
            <a:r>
              <a:rPr kumimoji="1" lang="en" altLang="zh-CN" err="1"/>
              <a:t>inode</a:t>
            </a:r>
            <a:r>
              <a:rPr kumimoji="1" lang="en" altLang="zh-CN"/>
              <a:t> </a:t>
            </a:r>
            <a:r>
              <a:rPr kumimoji="1" lang="en" altLang="zh-CN" b="1">
                <a:solidFill>
                  <a:srgbClr val="C00000"/>
                </a:solidFill>
              </a:rPr>
              <a:t>13</a:t>
            </a:r>
          </a:p>
          <a:p>
            <a:pPr lvl="1"/>
            <a:r>
              <a:rPr kumimoji="1" lang="en" altLang="zh-CN"/>
              <a:t>filename "#bank" → </a:t>
            </a:r>
            <a:r>
              <a:rPr kumimoji="1" lang="en" altLang="zh-CN" err="1"/>
              <a:t>inode</a:t>
            </a:r>
            <a:r>
              <a:rPr kumimoji="1" lang="en" altLang="zh-CN"/>
              <a:t> 13</a:t>
            </a:r>
          </a:p>
          <a:p>
            <a:r>
              <a:rPr kumimoji="1" lang="en" altLang="zh-CN" err="1"/>
              <a:t>inode</a:t>
            </a:r>
            <a:r>
              <a:rPr kumimoji="1" lang="en" altLang="zh-CN"/>
              <a:t> 12:</a:t>
            </a:r>
          </a:p>
          <a:p>
            <a:pPr lvl="1"/>
            <a:r>
              <a:rPr kumimoji="1" lang="en" altLang="zh-CN"/>
              <a:t>data blocks: 3, 4, 5</a:t>
            </a:r>
          </a:p>
          <a:p>
            <a:pPr lvl="1"/>
            <a:r>
              <a:rPr kumimoji="1" lang="en" altLang="zh-CN" err="1"/>
              <a:t>refcount</a:t>
            </a:r>
            <a:r>
              <a:rPr kumimoji="1" lang="en" altLang="zh-CN"/>
              <a:t>: 1</a:t>
            </a:r>
          </a:p>
          <a:p>
            <a:r>
              <a:rPr kumimoji="1" lang="en" altLang="zh-CN" err="1"/>
              <a:t>inode</a:t>
            </a:r>
            <a:r>
              <a:rPr kumimoji="1" lang="en" altLang="zh-CN"/>
              <a:t> 13:</a:t>
            </a:r>
          </a:p>
          <a:p>
            <a:pPr lvl="1"/>
            <a:r>
              <a:rPr kumimoji="1" lang="en" altLang="zh-CN"/>
              <a:t>data blocks: 6, 7, 8</a:t>
            </a:r>
          </a:p>
          <a:p>
            <a:pPr lvl="1"/>
            <a:r>
              <a:rPr kumimoji="1" lang="en" altLang="zh-CN" err="1"/>
              <a:t>refcount</a:t>
            </a:r>
            <a:r>
              <a:rPr kumimoji="1" lang="en" altLang="zh-CN"/>
              <a:t>: 1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621C941-6FFB-8D48-B60E-342E33144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B98403AA-5D99-FF44-901D-1361E16E4115}"/>
              </a:ext>
            </a:extLst>
          </p:cNvPr>
          <p:cNvCxnSpPr>
            <a:cxnSpLocks/>
          </p:cNvCxnSpPr>
          <p:nvPr/>
        </p:nvCxnSpPr>
        <p:spPr>
          <a:xfrm>
            <a:off x="4932040" y="1278071"/>
            <a:ext cx="0" cy="3307621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9FE6B741-2605-614B-AB73-FB7552D99845}"/>
              </a:ext>
            </a:extLst>
          </p:cNvPr>
          <p:cNvSpPr/>
          <p:nvPr/>
        </p:nvSpPr>
        <p:spPr>
          <a:xfrm>
            <a:off x="4597220" y="1129308"/>
            <a:ext cx="68903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/>
              <a:t>Time</a:t>
            </a:r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A5FDB43-E2F7-B24A-9CA0-F75F33BEE271}"/>
              </a:ext>
            </a:extLst>
          </p:cNvPr>
          <p:cNvSpPr/>
          <p:nvPr/>
        </p:nvSpPr>
        <p:spPr>
          <a:xfrm>
            <a:off x="4427984" y="1777380"/>
            <a:ext cx="1080120" cy="3519582"/>
          </a:xfrm>
          <a:prstGeom prst="rect">
            <a:avLst/>
          </a:prstGeom>
          <a:solidFill>
            <a:schemeClr val="bg1"/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850559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350200-57DF-4546-BEBB-8D3D741BA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sym typeface="+mn-lt"/>
              </a:rPr>
              <a:t>rename("#bank", "bank")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49FA66-07EC-D64E-9197-11BFB70F2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" altLang="zh-CN"/>
              <a:t>Directory data blocks:</a:t>
            </a:r>
          </a:p>
          <a:p>
            <a:pPr lvl="1"/>
            <a:r>
              <a:rPr kumimoji="1" lang="en" altLang="zh-CN"/>
              <a:t>filename "bank" → </a:t>
            </a:r>
            <a:r>
              <a:rPr kumimoji="1" lang="en" altLang="zh-CN" err="1"/>
              <a:t>inode</a:t>
            </a:r>
            <a:r>
              <a:rPr kumimoji="1" lang="en" altLang="zh-CN"/>
              <a:t> </a:t>
            </a:r>
            <a:r>
              <a:rPr kumimoji="1" lang="en" altLang="zh-CN">
                <a:solidFill>
                  <a:schemeClr val="tx1"/>
                </a:solidFill>
              </a:rPr>
              <a:t>13</a:t>
            </a:r>
          </a:p>
          <a:p>
            <a:pPr lvl="1"/>
            <a:r>
              <a:rPr kumimoji="1" lang="en" altLang="zh-CN"/>
              <a:t>filename "#bank" → </a:t>
            </a:r>
            <a:r>
              <a:rPr kumimoji="1" lang="en" altLang="zh-CN" err="1"/>
              <a:t>inode</a:t>
            </a:r>
            <a:r>
              <a:rPr kumimoji="1" lang="en" altLang="zh-CN"/>
              <a:t> 13</a:t>
            </a:r>
          </a:p>
          <a:p>
            <a:r>
              <a:rPr kumimoji="1" lang="en" altLang="zh-CN" err="1"/>
              <a:t>inode</a:t>
            </a:r>
            <a:r>
              <a:rPr kumimoji="1" lang="en" altLang="zh-CN"/>
              <a:t> 12:</a:t>
            </a:r>
          </a:p>
          <a:p>
            <a:pPr lvl="1"/>
            <a:r>
              <a:rPr kumimoji="1" lang="en" altLang="zh-CN"/>
              <a:t>data blocks: 3, 4, 5</a:t>
            </a:r>
          </a:p>
          <a:p>
            <a:pPr lvl="1"/>
            <a:r>
              <a:rPr kumimoji="1" lang="en" altLang="zh-CN" err="1"/>
              <a:t>refcount</a:t>
            </a:r>
            <a:r>
              <a:rPr kumimoji="1" lang="en" altLang="zh-CN"/>
              <a:t>: 1</a:t>
            </a:r>
          </a:p>
          <a:p>
            <a:r>
              <a:rPr kumimoji="1" lang="en" altLang="zh-CN" err="1"/>
              <a:t>inode</a:t>
            </a:r>
            <a:r>
              <a:rPr kumimoji="1" lang="en" altLang="zh-CN"/>
              <a:t> 13:</a:t>
            </a:r>
          </a:p>
          <a:p>
            <a:pPr lvl="1"/>
            <a:r>
              <a:rPr kumimoji="1" lang="en" altLang="zh-CN"/>
              <a:t>data blocks: 6, 7, 8</a:t>
            </a:r>
          </a:p>
          <a:p>
            <a:pPr lvl="1"/>
            <a:r>
              <a:rPr kumimoji="1" lang="en" altLang="zh-CN" err="1"/>
              <a:t>refcount</a:t>
            </a:r>
            <a:r>
              <a:rPr kumimoji="1" lang="en" altLang="zh-CN"/>
              <a:t>: </a:t>
            </a:r>
            <a:r>
              <a:rPr kumimoji="1" lang="en" altLang="zh-CN" b="1">
                <a:solidFill>
                  <a:srgbClr val="C00000"/>
                </a:solidFill>
              </a:rPr>
              <a:t>2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621C941-6FFB-8D48-B60E-342E33144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B98403AA-5D99-FF44-901D-1361E16E4115}"/>
              </a:ext>
            </a:extLst>
          </p:cNvPr>
          <p:cNvCxnSpPr>
            <a:cxnSpLocks/>
          </p:cNvCxnSpPr>
          <p:nvPr/>
        </p:nvCxnSpPr>
        <p:spPr>
          <a:xfrm>
            <a:off x="4932040" y="1278071"/>
            <a:ext cx="0" cy="3307621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9FE6B741-2605-614B-AB73-FB7552D99845}"/>
              </a:ext>
            </a:extLst>
          </p:cNvPr>
          <p:cNvSpPr/>
          <p:nvPr/>
        </p:nvSpPr>
        <p:spPr>
          <a:xfrm>
            <a:off x="4597220" y="1129308"/>
            <a:ext cx="68903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/>
              <a:t>Time</a:t>
            </a:r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A5FDB43-E2F7-B24A-9CA0-F75F33BEE271}"/>
              </a:ext>
            </a:extLst>
          </p:cNvPr>
          <p:cNvSpPr/>
          <p:nvPr/>
        </p:nvSpPr>
        <p:spPr>
          <a:xfrm>
            <a:off x="4427984" y="2281436"/>
            <a:ext cx="1080120" cy="3015526"/>
          </a:xfrm>
          <a:prstGeom prst="rect">
            <a:avLst/>
          </a:prstGeom>
          <a:solidFill>
            <a:schemeClr val="bg1"/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077214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350200-57DF-4546-BEBB-8D3D741BA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sym typeface="+mn-lt"/>
              </a:rPr>
              <a:t>rename("#bank", "bank")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49FA66-07EC-D64E-9197-11BFB70F2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" altLang="zh-CN"/>
              <a:t>Directory data blocks:</a:t>
            </a:r>
          </a:p>
          <a:p>
            <a:pPr lvl="1"/>
            <a:r>
              <a:rPr kumimoji="1" lang="en" altLang="zh-CN"/>
              <a:t>filename "bank" → </a:t>
            </a:r>
            <a:r>
              <a:rPr kumimoji="1" lang="en" altLang="zh-CN" err="1"/>
              <a:t>inode</a:t>
            </a:r>
            <a:r>
              <a:rPr kumimoji="1" lang="en" altLang="zh-CN"/>
              <a:t> </a:t>
            </a:r>
            <a:r>
              <a:rPr kumimoji="1" lang="en" altLang="zh-CN" b="1">
                <a:solidFill>
                  <a:srgbClr val="C00000"/>
                </a:solidFill>
              </a:rPr>
              <a:t>13</a:t>
            </a:r>
          </a:p>
          <a:p>
            <a:pPr lvl="1"/>
            <a:r>
              <a:rPr kumimoji="1" lang="en" altLang="zh-CN"/>
              <a:t>filename "#bank" → </a:t>
            </a:r>
            <a:r>
              <a:rPr kumimoji="1" lang="en" altLang="zh-CN" err="1"/>
              <a:t>inode</a:t>
            </a:r>
            <a:r>
              <a:rPr kumimoji="1" lang="en" altLang="zh-CN"/>
              <a:t> 13</a:t>
            </a:r>
          </a:p>
          <a:p>
            <a:r>
              <a:rPr kumimoji="1" lang="en" altLang="zh-CN" err="1"/>
              <a:t>inode</a:t>
            </a:r>
            <a:r>
              <a:rPr kumimoji="1" lang="en" altLang="zh-CN"/>
              <a:t> 12:</a:t>
            </a:r>
          </a:p>
          <a:p>
            <a:pPr lvl="1"/>
            <a:r>
              <a:rPr kumimoji="1" lang="en" altLang="zh-CN"/>
              <a:t>data blocks: 3, 4, 5</a:t>
            </a:r>
          </a:p>
          <a:p>
            <a:pPr lvl="1"/>
            <a:r>
              <a:rPr kumimoji="1" lang="en" altLang="zh-CN" err="1"/>
              <a:t>refcount</a:t>
            </a:r>
            <a:r>
              <a:rPr kumimoji="1" lang="en" altLang="zh-CN"/>
              <a:t>: </a:t>
            </a:r>
            <a:r>
              <a:rPr kumimoji="1" lang="en" altLang="zh-CN" b="1">
                <a:solidFill>
                  <a:srgbClr val="C00000"/>
                </a:solidFill>
              </a:rPr>
              <a:t>0</a:t>
            </a:r>
          </a:p>
          <a:p>
            <a:r>
              <a:rPr kumimoji="1" lang="en" altLang="zh-CN" err="1"/>
              <a:t>inode</a:t>
            </a:r>
            <a:r>
              <a:rPr kumimoji="1" lang="en" altLang="zh-CN"/>
              <a:t> 13:</a:t>
            </a:r>
          </a:p>
          <a:p>
            <a:pPr lvl="1"/>
            <a:r>
              <a:rPr kumimoji="1" lang="en" altLang="zh-CN"/>
              <a:t>data blocks: 6, 7, 8</a:t>
            </a:r>
          </a:p>
          <a:p>
            <a:pPr lvl="1"/>
            <a:r>
              <a:rPr kumimoji="1" lang="en" altLang="zh-CN" err="1"/>
              <a:t>refcount</a:t>
            </a:r>
            <a:r>
              <a:rPr kumimoji="1" lang="en" altLang="zh-CN"/>
              <a:t>: </a:t>
            </a:r>
            <a:r>
              <a:rPr kumimoji="1" lang="en" altLang="zh-CN">
                <a:solidFill>
                  <a:schemeClr val="tx1"/>
                </a:solidFill>
              </a:rPr>
              <a:t>2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621C941-6FFB-8D48-B60E-342E33144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B98403AA-5D99-FF44-901D-1361E16E4115}"/>
              </a:ext>
            </a:extLst>
          </p:cNvPr>
          <p:cNvCxnSpPr>
            <a:cxnSpLocks/>
          </p:cNvCxnSpPr>
          <p:nvPr/>
        </p:nvCxnSpPr>
        <p:spPr>
          <a:xfrm>
            <a:off x="4932040" y="1278071"/>
            <a:ext cx="0" cy="3307621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9FE6B741-2605-614B-AB73-FB7552D99845}"/>
              </a:ext>
            </a:extLst>
          </p:cNvPr>
          <p:cNvSpPr/>
          <p:nvPr/>
        </p:nvSpPr>
        <p:spPr>
          <a:xfrm>
            <a:off x="4597220" y="1129308"/>
            <a:ext cx="68903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/>
              <a:t>Time</a:t>
            </a:r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A5FDB43-E2F7-B24A-9CA0-F75F33BEE271}"/>
              </a:ext>
            </a:extLst>
          </p:cNvPr>
          <p:cNvSpPr/>
          <p:nvPr/>
        </p:nvSpPr>
        <p:spPr>
          <a:xfrm>
            <a:off x="4427984" y="2713484"/>
            <a:ext cx="1080120" cy="2583478"/>
          </a:xfrm>
          <a:prstGeom prst="rect">
            <a:avLst/>
          </a:prstGeom>
          <a:solidFill>
            <a:schemeClr val="bg1"/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866751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350200-57DF-4546-BEBB-8D3D741BA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sym typeface="+mn-lt"/>
              </a:rPr>
              <a:t>rename("#bank", "bank")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49FA66-07EC-D64E-9197-11BFB70F2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" altLang="zh-CN"/>
              <a:t>Directory data blocks:</a:t>
            </a:r>
          </a:p>
          <a:p>
            <a:pPr lvl="1"/>
            <a:r>
              <a:rPr kumimoji="1" lang="en" altLang="zh-CN"/>
              <a:t>filename "bank" → </a:t>
            </a:r>
            <a:r>
              <a:rPr kumimoji="1" lang="en" altLang="zh-CN" err="1"/>
              <a:t>inode</a:t>
            </a:r>
            <a:r>
              <a:rPr kumimoji="1" lang="en" altLang="zh-CN"/>
              <a:t> </a:t>
            </a:r>
            <a:r>
              <a:rPr kumimoji="1" lang="en" altLang="zh-CN" b="1">
                <a:solidFill>
                  <a:srgbClr val="C00000"/>
                </a:solidFill>
              </a:rPr>
              <a:t>13</a:t>
            </a:r>
          </a:p>
          <a:p>
            <a:pPr lvl="1"/>
            <a:r>
              <a:rPr kumimoji="1" lang="en" altLang="zh-CN" b="1" strike="sngStrike">
                <a:solidFill>
                  <a:srgbClr val="C00000"/>
                </a:solidFill>
              </a:rPr>
              <a:t>filename "#bank" → </a:t>
            </a:r>
            <a:r>
              <a:rPr kumimoji="1" lang="en" altLang="zh-CN" b="1" strike="sngStrike" err="1">
                <a:solidFill>
                  <a:srgbClr val="C00000"/>
                </a:solidFill>
              </a:rPr>
              <a:t>inode</a:t>
            </a:r>
            <a:r>
              <a:rPr kumimoji="1" lang="en" altLang="zh-CN" b="1" strike="sngStrike">
                <a:solidFill>
                  <a:srgbClr val="C00000"/>
                </a:solidFill>
              </a:rPr>
              <a:t> 13</a:t>
            </a:r>
          </a:p>
          <a:p>
            <a:r>
              <a:rPr kumimoji="1" lang="en" altLang="zh-CN" err="1"/>
              <a:t>inode</a:t>
            </a:r>
            <a:r>
              <a:rPr kumimoji="1" lang="en" altLang="zh-CN"/>
              <a:t> 12:</a:t>
            </a:r>
          </a:p>
          <a:p>
            <a:pPr lvl="1"/>
            <a:r>
              <a:rPr kumimoji="1" lang="en" altLang="zh-CN"/>
              <a:t>data blocks: 3, 4, 5</a:t>
            </a:r>
          </a:p>
          <a:p>
            <a:pPr lvl="1"/>
            <a:r>
              <a:rPr kumimoji="1" lang="en" altLang="zh-CN" err="1"/>
              <a:t>refcount</a:t>
            </a:r>
            <a:r>
              <a:rPr kumimoji="1" lang="en" altLang="zh-CN"/>
              <a:t>:</a:t>
            </a:r>
            <a:r>
              <a:rPr kumimoji="1" lang="en" altLang="zh-CN" b="1">
                <a:solidFill>
                  <a:schemeClr val="tx1"/>
                </a:solidFill>
              </a:rPr>
              <a:t> </a:t>
            </a:r>
            <a:r>
              <a:rPr kumimoji="1" lang="en" altLang="zh-CN">
                <a:solidFill>
                  <a:schemeClr val="tx1"/>
                </a:solidFill>
              </a:rPr>
              <a:t>0</a:t>
            </a:r>
          </a:p>
          <a:p>
            <a:r>
              <a:rPr kumimoji="1" lang="en" altLang="zh-CN" err="1"/>
              <a:t>inode</a:t>
            </a:r>
            <a:r>
              <a:rPr kumimoji="1" lang="en" altLang="zh-CN"/>
              <a:t> 13:</a:t>
            </a:r>
          </a:p>
          <a:p>
            <a:pPr lvl="1"/>
            <a:r>
              <a:rPr kumimoji="1" lang="en" altLang="zh-CN"/>
              <a:t>data blocks: 6, 7, 8</a:t>
            </a:r>
          </a:p>
          <a:p>
            <a:pPr lvl="1"/>
            <a:r>
              <a:rPr kumimoji="1" lang="en" altLang="zh-CN" err="1"/>
              <a:t>refcount</a:t>
            </a:r>
            <a:r>
              <a:rPr kumimoji="1" lang="en" altLang="zh-CN"/>
              <a:t>: </a:t>
            </a:r>
            <a:r>
              <a:rPr kumimoji="1" lang="en" altLang="zh-CN">
                <a:solidFill>
                  <a:schemeClr val="tx1"/>
                </a:solidFill>
              </a:rPr>
              <a:t>2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621C941-6FFB-8D48-B60E-342E33144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B98403AA-5D99-FF44-901D-1361E16E4115}"/>
              </a:ext>
            </a:extLst>
          </p:cNvPr>
          <p:cNvCxnSpPr>
            <a:cxnSpLocks/>
          </p:cNvCxnSpPr>
          <p:nvPr/>
        </p:nvCxnSpPr>
        <p:spPr>
          <a:xfrm>
            <a:off x="4932040" y="1278071"/>
            <a:ext cx="0" cy="3307621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9FE6B741-2605-614B-AB73-FB7552D99845}"/>
              </a:ext>
            </a:extLst>
          </p:cNvPr>
          <p:cNvSpPr/>
          <p:nvPr/>
        </p:nvSpPr>
        <p:spPr>
          <a:xfrm>
            <a:off x="4597220" y="1129308"/>
            <a:ext cx="68903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/>
              <a:t>Time</a:t>
            </a:r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A5FDB43-E2F7-B24A-9CA0-F75F33BEE271}"/>
              </a:ext>
            </a:extLst>
          </p:cNvPr>
          <p:cNvSpPr/>
          <p:nvPr/>
        </p:nvSpPr>
        <p:spPr>
          <a:xfrm>
            <a:off x="4427984" y="3433564"/>
            <a:ext cx="1080120" cy="1863398"/>
          </a:xfrm>
          <a:prstGeom prst="rect">
            <a:avLst/>
          </a:prstGeom>
          <a:solidFill>
            <a:schemeClr val="bg1"/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873273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350200-57DF-4546-BEBB-8D3D741BA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sym typeface="+mn-lt"/>
              </a:rPr>
              <a:t>rename("#bank", "bank")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49FA66-07EC-D64E-9197-11BFB70F2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" altLang="zh-CN"/>
              <a:t>Directory data blocks:</a:t>
            </a:r>
          </a:p>
          <a:p>
            <a:pPr lvl="1"/>
            <a:r>
              <a:rPr kumimoji="1" lang="en" altLang="zh-CN"/>
              <a:t>filename "bank" → </a:t>
            </a:r>
            <a:r>
              <a:rPr kumimoji="1" lang="en" altLang="zh-CN" err="1"/>
              <a:t>inode</a:t>
            </a:r>
            <a:r>
              <a:rPr kumimoji="1" lang="en" altLang="zh-CN"/>
              <a:t> </a:t>
            </a:r>
            <a:r>
              <a:rPr kumimoji="1" lang="en" altLang="zh-CN" b="1">
                <a:solidFill>
                  <a:srgbClr val="C00000"/>
                </a:solidFill>
              </a:rPr>
              <a:t>13</a:t>
            </a:r>
          </a:p>
          <a:p>
            <a:pPr lvl="1"/>
            <a:r>
              <a:rPr kumimoji="1" lang="en" altLang="zh-CN" strike="sngStrike">
                <a:solidFill>
                  <a:schemeClr val="tx1"/>
                </a:solidFill>
              </a:rPr>
              <a:t>filename "#bank" → </a:t>
            </a:r>
            <a:r>
              <a:rPr kumimoji="1" lang="en" altLang="zh-CN" strike="sngStrike" err="1">
                <a:solidFill>
                  <a:schemeClr val="tx1"/>
                </a:solidFill>
              </a:rPr>
              <a:t>inode</a:t>
            </a:r>
            <a:r>
              <a:rPr kumimoji="1" lang="en" altLang="zh-CN" strike="sngStrike">
                <a:solidFill>
                  <a:schemeClr val="tx1"/>
                </a:solidFill>
              </a:rPr>
              <a:t> 13</a:t>
            </a:r>
          </a:p>
          <a:p>
            <a:r>
              <a:rPr kumimoji="1" lang="en" altLang="zh-CN" err="1"/>
              <a:t>inode</a:t>
            </a:r>
            <a:r>
              <a:rPr kumimoji="1" lang="en" altLang="zh-CN"/>
              <a:t> 12:</a:t>
            </a:r>
          </a:p>
          <a:p>
            <a:pPr lvl="1"/>
            <a:r>
              <a:rPr kumimoji="1" lang="en" altLang="zh-CN"/>
              <a:t>data blocks: 3, 4, 5</a:t>
            </a:r>
          </a:p>
          <a:p>
            <a:pPr lvl="1"/>
            <a:r>
              <a:rPr kumimoji="1" lang="en" altLang="zh-CN" err="1"/>
              <a:t>refcount</a:t>
            </a:r>
            <a:r>
              <a:rPr kumimoji="1" lang="en" altLang="zh-CN"/>
              <a:t>:</a:t>
            </a:r>
            <a:r>
              <a:rPr kumimoji="1" lang="en" altLang="zh-CN" b="1">
                <a:solidFill>
                  <a:schemeClr val="tx1"/>
                </a:solidFill>
              </a:rPr>
              <a:t> </a:t>
            </a:r>
            <a:r>
              <a:rPr kumimoji="1" lang="en" altLang="zh-CN">
                <a:solidFill>
                  <a:schemeClr val="tx1"/>
                </a:solidFill>
              </a:rPr>
              <a:t>0</a:t>
            </a:r>
          </a:p>
          <a:p>
            <a:r>
              <a:rPr kumimoji="1" lang="en" altLang="zh-CN" err="1"/>
              <a:t>inode</a:t>
            </a:r>
            <a:r>
              <a:rPr kumimoji="1" lang="en" altLang="zh-CN"/>
              <a:t> 13:</a:t>
            </a:r>
          </a:p>
          <a:p>
            <a:pPr lvl="1"/>
            <a:r>
              <a:rPr kumimoji="1" lang="en" altLang="zh-CN"/>
              <a:t>data blocks: 6, 7, 8</a:t>
            </a:r>
          </a:p>
          <a:p>
            <a:pPr lvl="1"/>
            <a:r>
              <a:rPr kumimoji="1" lang="en" altLang="zh-CN" err="1"/>
              <a:t>refcount</a:t>
            </a:r>
            <a:r>
              <a:rPr kumimoji="1" lang="en" altLang="zh-CN"/>
              <a:t>: </a:t>
            </a:r>
            <a:r>
              <a:rPr kumimoji="1" lang="en" altLang="zh-CN" b="1">
                <a:solidFill>
                  <a:srgbClr val="C00000"/>
                </a:solidFill>
              </a:rPr>
              <a:t>1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621C941-6FFB-8D48-B60E-342E33144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B98403AA-5D99-FF44-901D-1361E16E4115}"/>
              </a:ext>
            </a:extLst>
          </p:cNvPr>
          <p:cNvCxnSpPr>
            <a:cxnSpLocks/>
          </p:cNvCxnSpPr>
          <p:nvPr/>
        </p:nvCxnSpPr>
        <p:spPr>
          <a:xfrm>
            <a:off x="4932040" y="1278071"/>
            <a:ext cx="0" cy="270000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9FE6B741-2605-614B-AB73-FB7552D99845}"/>
              </a:ext>
            </a:extLst>
          </p:cNvPr>
          <p:cNvSpPr/>
          <p:nvPr/>
        </p:nvSpPr>
        <p:spPr>
          <a:xfrm>
            <a:off x="4597220" y="1129308"/>
            <a:ext cx="68903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/>
              <a:t>Time</a:t>
            </a:r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A5FDB43-E2F7-B24A-9CA0-F75F33BEE271}"/>
              </a:ext>
            </a:extLst>
          </p:cNvPr>
          <p:cNvSpPr/>
          <p:nvPr/>
        </p:nvSpPr>
        <p:spPr>
          <a:xfrm>
            <a:off x="4427984" y="4081636"/>
            <a:ext cx="1080120" cy="1215326"/>
          </a:xfrm>
          <a:prstGeom prst="rect">
            <a:avLst/>
          </a:prstGeom>
          <a:solidFill>
            <a:schemeClr val="bg1"/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926191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621230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>
                <a:solidFill>
                  <a:srgbClr val="C00000"/>
                </a:solidFill>
                <a:ea typeface="+mn-ea"/>
              </a:rPr>
              <a:t>If crash, what step will cause problem?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026" name="Picture 2" descr="Computer That Never Crashes Mimics Biology | Ubergizmo">
            <a:extLst>
              <a:ext uri="{FF2B5EF4-FFF2-40B4-BE49-F238E27FC236}">
                <a16:creationId xmlns:a16="http://schemas.microsoft.com/office/drawing/2014/main" id="{29ACEB01-BBF9-284E-9FAC-58022EF7B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0" y="678107"/>
            <a:ext cx="3619500" cy="22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06104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350200-57DF-4546-BEBB-8D3D741BA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>
                <a:sym typeface="+mn-lt"/>
              </a:rPr>
              <a:t>Problem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49FA66-07EC-D64E-9197-11BFB70F2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" altLang="zh-CN"/>
              <a:t>Directory data blocks:</a:t>
            </a:r>
          </a:p>
          <a:p>
            <a:pPr lvl="1"/>
            <a:r>
              <a:rPr kumimoji="1" lang="en" altLang="zh-CN"/>
              <a:t>filename "bank" → </a:t>
            </a:r>
            <a:r>
              <a:rPr kumimoji="1" lang="en" altLang="zh-CN" b="1" err="1">
                <a:solidFill>
                  <a:srgbClr val="C00000"/>
                </a:solidFill>
              </a:rPr>
              <a:t>inode</a:t>
            </a:r>
            <a:r>
              <a:rPr kumimoji="1" lang="en" altLang="zh-CN" b="1">
                <a:solidFill>
                  <a:srgbClr val="C00000"/>
                </a:solidFill>
              </a:rPr>
              <a:t> 13</a:t>
            </a:r>
          </a:p>
          <a:p>
            <a:pPr lvl="1"/>
            <a:r>
              <a:rPr kumimoji="1" lang="en" altLang="zh-CN"/>
              <a:t>filename "#bank" → </a:t>
            </a:r>
            <a:r>
              <a:rPr kumimoji="1" lang="en" altLang="zh-CN" b="1" err="1">
                <a:solidFill>
                  <a:srgbClr val="C00000"/>
                </a:solidFill>
              </a:rPr>
              <a:t>inode</a:t>
            </a:r>
            <a:r>
              <a:rPr kumimoji="1" lang="en" altLang="zh-CN" b="1">
                <a:solidFill>
                  <a:srgbClr val="C00000"/>
                </a:solidFill>
              </a:rPr>
              <a:t> 13</a:t>
            </a:r>
          </a:p>
          <a:p>
            <a:r>
              <a:rPr kumimoji="1" lang="en" altLang="zh-CN" err="1"/>
              <a:t>inode</a:t>
            </a:r>
            <a:r>
              <a:rPr kumimoji="1" lang="en" altLang="zh-CN"/>
              <a:t> 12:</a:t>
            </a:r>
          </a:p>
          <a:p>
            <a:pPr lvl="1"/>
            <a:r>
              <a:rPr kumimoji="1" lang="en" altLang="zh-CN"/>
              <a:t>data blocks: 3, 4, 5</a:t>
            </a:r>
          </a:p>
          <a:p>
            <a:pPr lvl="1"/>
            <a:r>
              <a:rPr kumimoji="1" lang="en" altLang="zh-CN" err="1"/>
              <a:t>refcount</a:t>
            </a:r>
            <a:r>
              <a:rPr kumimoji="1" lang="en" altLang="zh-CN"/>
              <a:t>: 1</a:t>
            </a:r>
          </a:p>
          <a:p>
            <a:r>
              <a:rPr kumimoji="1" lang="en" altLang="zh-CN" err="1"/>
              <a:t>inode</a:t>
            </a:r>
            <a:r>
              <a:rPr kumimoji="1" lang="en" altLang="zh-CN"/>
              <a:t> 13:</a:t>
            </a:r>
          </a:p>
          <a:p>
            <a:pPr lvl="1"/>
            <a:r>
              <a:rPr kumimoji="1" lang="en" altLang="zh-CN"/>
              <a:t>data blocks: 6, 7, 8</a:t>
            </a:r>
          </a:p>
          <a:p>
            <a:pPr lvl="1"/>
            <a:r>
              <a:rPr kumimoji="1" lang="en" altLang="zh-CN" b="1" err="1">
                <a:solidFill>
                  <a:srgbClr val="C00000"/>
                </a:solidFill>
              </a:rPr>
              <a:t>refcount</a:t>
            </a:r>
            <a:r>
              <a:rPr kumimoji="1" lang="en" altLang="zh-CN" b="1">
                <a:solidFill>
                  <a:srgbClr val="C00000"/>
                </a:solidFill>
              </a:rPr>
              <a:t>: 1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621C941-6FFB-8D48-B60E-342E33144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B98403AA-5D99-FF44-901D-1361E16E4115}"/>
              </a:ext>
            </a:extLst>
          </p:cNvPr>
          <p:cNvCxnSpPr>
            <a:cxnSpLocks/>
          </p:cNvCxnSpPr>
          <p:nvPr/>
        </p:nvCxnSpPr>
        <p:spPr>
          <a:xfrm>
            <a:off x="4932040" y="1278071"/>
            <a:ext cx="0" cy="3307621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9FE6B741-2605-614B-AB73-FB7552D99845}"/>
              </a:ext>
            </a:extLst>
          </p:cNvPr>
          <p:cNvSpPr/>
          <p:nvPr/>
        </p:nvSpPr>
        <p:spPr>
          <a:xfrm>
            <a:off x="4597220" y="1129308"/>
            <a:ext cx="68903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/>
              <a:t>Time</a:t>
            </a:r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A5FDB43-E2F7-B24A-9CA0-F75F33BEE271}"/>
              </a:ext>
            </a:extLst>
          </p:cNvPr>
          <p:cNvSpPr/>
          <p:nvPr/>
        </p:nvSpPr>
        <p:spPr>
          <a:xfrm>
            <a:off x="4427984" y="1777380"/>
            <a:ext cx="1080120" cy="3519582"/>
          </a:xfrm>
          <a:prstGeom prst="rect">
            <a:avLst/>
          </a:prstGeom>
          <a:solidFill>
            <a:schemeClr val="bg1"/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050" name="Picture 2" descr="闪电图片-卡通手绘闪电素材免费下载-PS123">
            <a:extLst>
              <a:ext uri="{FF2B5EF4-FFF2-40B4-BE49-F238E27FC236}">
                <a16:creationId xmlns:a16="http://schemas.microsoft.com/office/drawing/2014/main" id="{7BFB2B3D-7B7D-2647-A87C-2B39B62A74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4272" y="1769482"/>
            <a:ext cx="1080120" cy="1084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4472DD85-9067-F74B-9B37-CA71CD096E36}"/>
              </a:ext>
            </a:extLst>
          </p:cNvPr>
          <p:cNvSpPr/>
          <p:nvPr/>
        </p:nvSpPr>
        <p:spPr>
          <a:xfrm>
            <a:off x="3095328" y="3441120"/>
            <a:ext cx="5869157" cy="645846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r>
              <a:rPr lang="en-US" altLang="zh-CN" sz="2000">
                <a:sym typeface="+mn-lt"/>
              </a:rPr>
              <a:t>Two names point</a:t>
            </a:r>
            <a:r>
              <a:rPr lang="zh-CN" altLang="en-US" sz="2000">
                <a:sym typeface="+mn-lt"/>
              </a:rPr>
              <a:t> </a:t>
            </a:r>
            <a:r>
              <a:rPr lang="en-US" altLang="zh-CN" sz="2000">
                <a:sym typeface="+mn-lt"/>
              </a:rPr>
              <a:t>to </a:t>
            </a:r>
            <a:r>
              <a:rPr lang="en-US" altLang="zh-CN" sz="2000" err="1">
                <a:solidFill>
                  <a:srgbClr val="0096FF"/>
                </a:solidFill>
                <a:sym typeface="+mn-lt"/>
              </a:rPr>
              <a:t>fnew</a:t>
            </a:r>
            <a:r>
              <a:rPr lang="en-US" altLang="zh-CN" sz="2000" err="1">
                <a:ea typeface="Arial" charset="0"/>
                <a:sym typeface="+mn-lt"/>
              </a:rPr>
              <a:t>’</a:t>
            </a:r>
            <a:r>
              <a:rPr lang="en-US" altLang="zh-CN" sz="2000" err="1">
                <a:sym typeface="+mn-lt"/>
              </a:rPr>
              <a:t>s</a:t>
            </a:r>
            <a:r>
              <a:rPr lang="en-US" altLang="zh-CN" sz="2000">
                <a:sym typeface="+mn-lt"/>
              </a:rPr>
              <a:t> </a:t>
            </a:r>
            <a:r>
              <a:rPr lang="en-US" altLang="zh-CN" sz="2000" err="1">
                <a:sym typeface="+mn-lt"/>
              </a:rPr>
              <a:t>inode</a:t>
            </a:r>
            <a:r>
              <a:rPr lang="en-US" altLang="zh-CN" sz="2000">
                <a:sym typeface="+mn-lt"/>
              </a:rPr>
              <a:t>, but </a:t>
            </a:r>
            <a:r>
              <a:rPr lang="en-US" altLang="zh-CN" sz="2000" err="1">
                <a:solidFill>
                  <a:srgbClr val="0096FF"/>
                </a:solidFill>
                <a:sym typeface="+mn-lt"/>
              </a:rPr>
              <a:t>refcount</a:t>
            </a:r>
            <a:r>
              <a:rPr lang="en-US" altLang="zh-CN" sz="2000">
                <a:solidFill>
                  <a:srgbClr val="0096FF"/>
                </a:solidFill>
                <a:sym typeface="+mn-lt"/>
              </a:rPr>
              <a:t> </a:t>
            </a:r>
            <a:r>
              <a:rPr lang="en-US" altLang="zh-CN" sz="2000">
                <a:sym typeface="+mn-lt"/>
              </a:rPr>
              <a:t>is 1</a:t>
            </a:r>
          </a:p>
          <a:p>
            <a:pPr lvl="1"/>
            <a:r>
              <a:rPr lang="en-US" altLang="zh-CN" sz="2000">
                <a:solidFill>
                  <a:srgbClr val="C00000"/>
                </a:solidFill>
                <a:sym typeface="+mn-lt"/>
              </a:rPr>
              <a:t>which reference is the correct one?</a:t>
            </a:r>
          </a:p>
        </p:txBody>
      </p:sp>
    </p:spTree>
    <p:extLst>
      <p:ext uri="{BB962C8B-B14F-4D97-AF65-F5344CB8AC3E}">
        <p14:creationId xmlns:p14="http://schemas.microsoft.com/office/powerpoint/2010/main" val="217816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E6565-A24D-6949-B525-9521BAA63B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E628DC-C2D7-4D45-A170-0F313FE508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8C94AF-1E79-6845-B4D7-4EEA16D31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4A844F-5EBA-5448-A6EC-56F432159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Solution#2: file system ensures the rename is atomic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E6C1D4D-2634-644B-8B4F-7AA959E1BF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e.g., using journaling (see the last lecture)</a:t>
            </a:r>
          </a:p>
          <a:p>
            <a:pPr lvl="1"/>
            <a:r>
              <a:rPr kumimoji="1" lang="en-US" altLang="zh-CN" dirty="0"/>
              <a:t>So shadow copy is decoupled from file system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9CE3BC0-1512-9047-BAA2-F00F9A74C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57130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A38F8C-AE24-614A-8FA8-57756C342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/>
              <a:t>What if crash during the commit point?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C100CD5-D78A-F049-AEA5-28FD3E5780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b="0"/>
              <a:t>Assume that </a:t>
            </a:r>
            <a:r>
              <a:rPr kumimoji="1" lang="en" altLang="zh-CN">
                <a:solidFill>
                  <a:srgbClr val="C00000"/>
                </a:solidFill>
              </a:rPr>
              <a:t>writing to one sector </a:t>
            </a:r>
            <a:r>
              <a:rPr kumimoji="1" lang="en" altLang="zh-CN" b="0"/>
              <a:t>on disk is </a:t>
            </a:r>
            <a:r>
              <a:rPr kumimoji="1" lang="en" altLang="zh-CN">
                <a:solidFill>
                  <a:srgbClr val="C00000"/>
                </a:solidFill>
              </a:rPr>
              <a:t>all-or-nothing</a:t>
            </a:r>
          </a:p>
          <a:p>
            <a:pPr lvl="1"/>
            <a:r>
              <a:rPr kumimoji="1" lang="en" altLang="zh-CN"/>
              <a:t>Disk saves enough energy to complete one sector write</a:t>
            </a:r>
          </a:p>
          <a:p>
            <a:pPr lvl="1"/>
            <a:r>
              <a:rPr kumimoji="1" lang="en" altLang="zh-CN"/>
              <a:t>Time spent writing a sector is small</a:t>
            </a:r>
          </a:p>
          <a:p>
            <a:pPr lvl="1"/>
            <a:r>
              <a:rPr kumimoji="1" lang="en" altLang="zh-CN"/>
              <a:t>Small capacitor suffices to power disk for a few microseconds</a:t>
            </a:r>
          </a:p>
          <a:p>
            <a:pPr lvl="1"/>
            <a:r>
              <a:rPr kumimoji="1" lang="en" altLang="zh-CN"/>
              <a:t>If write did not start, no need to complete it</a:t>
            </a:r>
          </a:p>
          <a:p>
            <a:pPr lvl="2"/>
            <a:r>
              <a:rPr kumimoji="1" lang="en" altLang="zh-CN"/>
              <a:t>Still all-or-nothing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DD4ACB-9331-B542-A90A-C4008BDB1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5168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458200" cy="762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ct val="10000"/>
              </a:spcBef>
            </a:pPr>
            <a:r>
              <a:rPr lang="en-US" altLang="zh-CN" dirty="0">
                <a:ea typeface="MS PGothic" charset="0"/>
              </a:rPr>
              <a:t>ALL_OR_NOTHING_PUT</a:t>
            </a:r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>
          <a:xfrm>
            <a:off x="323528" y="1206500"/>
            <a:ext cx="9448800" cy="3937000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Calibri" charset="0"/>
              <a:buAutoNum type="arabicPeriod"/>
            </a:pPr>
            <a:r>
              <a:rPr lang="en-US" altLang="zh-CN" sz="2000" b="1" dirty="0">
                <a:latin typeface="Times New Roman" charset="0"/>
                <a:ea typeface="MS PGothic" charset="0"/>
                <a:cs typeface="Times New Roman" charset="0"/>
              </a:rPr>
              <a:t>procedure 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ALMOST_ALL_OR_NOTHING_PUT (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data, </a:t>
            </a:r>
            <a:r>
              <a:rPr lang="en-US" altLang="zh-CN" sz="2000" i="1" dirty="0" err="1">
                <a:latin typeface="Times New Roman" charset="0"/>
                <a:ea typeface="MS PGothic" charset="0"/>
                <a:cs typeface="Times New Roman" charset="0"/>
              </a:rPr>
              <a:t>all_or_nothing_sector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Calibri" charset="0"/>
              <a:buAutoNum type="arabicPeriod"/>
            </a:pP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		CAREFUL_PUT(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, 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all_or_nothing_sector.S1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Calibri" charset="0"/>
              <a:buAutoNum type="arabicPeriod"/>
            </a:pP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 	CAREFUL_PUT (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, 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all_or_nothing_sector.S2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)	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Calibri" charset="0"/>
              <a:buAutoNum type="arabicPeriod"/>
            </a:pP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 	CAREFUL_PUT (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, 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all_or_nothing_sector.S3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Calibri" charset="0"/>
              <a:buAutoNum type="arabicPeriod"/>
            </a:pPr>
            <a:r>
              <a:rPr lang="en-US" altLang="zh-CN" sz="2000" b="1" dirty="0">
                <a:latin typeface="Times New Roman" charset="0"/>
                <a:ea typeface="MS PGothic" charset="0"/>
                <a:cs typeface="Times New Roman" charset="0"/>
              </a:rPr>
              <a:t>procedure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 ALL_OR_NOTHING_GET (</a:t>
            </a:r>
            <a:r>
              <a:rPr lang="en-US" altLang="zh-CN" sz="2000" b="1" dirty="0">
                <a:latin typeface="Times New Roman" charset="0"/>
                <a:ea typeface="MS PGothic" charset="0"/>
                <a:cs typeface="Times New Roman" charset="0"/>
              </a:rPr>
              <a:t>reference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 </a:t>
            </a:r>
            <a:r>
              <a:rPr lang="en-US" altLang="zh-CN" sz="2000" i="1" dirty="0" err="1">
                <a:latin typeface="Times New Roman" charset="0"/>
                <a:ea typeface="MS PGothic" charset="0"/>
                <a:cs typeface="Times New Roman" charset="0"/>
              </a:rPr>
              <a:t>date,all_or_nothing_sector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Calibri" charset="0"/>
              <a:buAutoNum type="arabicPeriod"/>
            </a:pP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 	CAREFUL_GET (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data1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, 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all_or_nothing_sector.S1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Calibri" charset="0"/>
              <a:buAutoNum type="arabicPeriod"/>
            </a:pP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 	CAREFUL_GET (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data2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, 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all_or_nothing_sector.S2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Calibri" charset="0"/>
              <a:buAutoNum type="arabicPeriod"/>
            </a:pP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 	CAREFUL_GET (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data3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, 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all_or_nothing_sector.S3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Calibri" charset="0"/>
              <a:buAutoNum type="arabicPeriod"/>
            </a:pPr>
            <a:r>
              <a:rPr lang="en-US" altLang="zh-CN" sz="2000" b="1" dirty="0">
                <a:latin typeface="Times New Roman" charset="0"/>
                <a:ea typeface="MS PGothic" charset="0"/>
                <a:cs typeface="Times New Roman" charset="0"/>
              </a:rPr>
              <a:t> 	if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 (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data1 = data2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) 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 </a:t>
            </a:r>
            <a:r>
              <a:rPr lang="en-US" altLang="zh-CN" sz="2000" i="1" dirty="0">
                <a:latin typeface="仿宋_GB2312" charset="0"/>
                <a:ea typeface="MS PGothic" charset="0"/>
                <a:cs typeface="Times New Roman" charset="0"/>
              </a:rPr>
              <a:t>← 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data1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Calibri" charset="0"/>
              <a:buAutoNum type="arabicPeriod"/>
            </a:pP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 	</a:t>
            </a:r>
            <a:r>
              <a:rPr lang="en-US" altLang="zh-CN" sz="2000" b="1" dirty="0">
                <a:latin typeface="Times New Roman" charset="0"/>
                <a:ea typeface="MS PGothic" charset="0"/>
                <a:cs typeface="Times New Roman" charset="0"/>
              </a:rPr>
              <a:t>else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  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 </a:t>
            </a:r>
            <a:r>
              <a:rPr lang="en-US" altLang="zh-CN" sz="2000" i="1" dirty="0">
                <a:latin typeface="仿宋_GB2312" charset="0"/>
                <a:ea typeface="仿宋_GB2312" charset="0"/>
                <a:cs typeface="仿宋_GB2312" charset="0"/>
              </a:rPr>
              <a:t>← 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data3</a:t>
            </a:r>
            <a:endParaRPr lang="en-US" altLang="zh-CN" sz="2000" dirty="0">
              <a:latin typeface="Times New Roman" charset="0"/>
              <a:ea typeface="MS PGothic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4896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458200" cy="762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altLang="zh-CN" dirty="0">
                <a:ea typeface="MS PGothic" charset="0"/>
              </a:rPr>
              <a:t>ALL_OR_NOTHING_PUT</a:t>
            </a:r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381000" y="1206500"/>
            <a:ext cx="8610600" cy="3937000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lnSpc>
                <a:spcPct val="150000"/>
              </a:lnSpc>
              <a:spcBef>
                <a:spcPts val="300"/>
              </a:spcBef>
              <a:buFont typeface="Calibri" charset="0"/>
              <a:buAutoNum type="arabicPeriod"/>
            </a:pPr>
            <a:r>
              <a:rPr lang="en-US" altLang="zh-CN" sz="2000" b="1">
                <a:latin typeface="Times New Roman" charset="0"/>
                <a:ea typeface="MS PGothic" charset="0"/>
                <a:cs typeface="Times New Roman" charset="0"/>
              </a:rPr>
              <a:t>procedure 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ALL_OR_NOTHING_PUT (</a:t>
            </a:r>
            <a:r>
              <a:rPr lang="en-US" altLang="zh-CN" sz="2000" i="1">
                <a:latin typeface="Times New Roman" charset="0"/>
                <a:ea typeface="MS PGothic" charset="0"/>
                <a:cs typeface="Times New Roman" charset="0"/>
              </a:rPr>
              <a:t>data, all_or_nothing_sector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ts val="300"/>
              </a:spcBef>
              <a:buFont typeface="Calibri" charset="0"/>
              <a:buAutoNum type="arabicPeriod"/>
            </a:pP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 	CHECK_AND_REPAIR (</a:t>
            </a:r>
            <a:r>
              <a:rPr lang="en-US" altLang="zh-CN" sz="2000" i="1">
                <a:latin typeface="Times New Roman" charset="0"/>
                <a:ea typeface="MS PGothic" charset="0"/>
                <a:cs typeface="Times New Roman" charset="0"/>
              </a:rPr>
              <a:t>all_or_nothing_sector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ts val="300"/>
              </a:spcBef>
              <a:buFont typeface="Calibri" charset="0"/>
              <a:buAutoNum type="arabicPeriod"/>
            </a:pP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 	ALMOST_ALL_OR_NOTHING_PUT (</a:t>
            </a:r>
            <a:r>
              <a:rPr lang="en-US" altLang="zh-CN" sz="2000" i="1">
                <a:latin typeface="Times New Roman" charset="0"/>
                <a:ea typeface="MS PGothic" charset="0"/>
                <a:cs typeface="Times New Roman" charset="0"/>
              </a:rPr>
              <a:t>data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, </a:t>
            </a:r>
            <a:r>
              <a:rPr lang="en-US" altLang="zh-CN" sz="2000" i="1">
                <a:latin typeface="Times New Roman" charset="0"/>
                <a:ea typeface="MS PGothic" charset="0"/>
                <a:cs typeface="Times New Roman" charset="0"/>
              </a:rPr>
              <a:t>all_or_nothing_sector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ts val="300"/>
              </a:spcBef>
              <a:buFont typeface="Calibri" charset="0"/>
              <a:buAutoNum type="arabicPeriod"/>
            </a:pPr>
            <a:endParaRPr lang="en-US" altLang="zh-CN" sz="2000">
              <a:latin typeface="Times New Roman" charset="0"/>
              <a:ea typeface="MS PGothic" charset="0"/>
              <a:cs typeface="Times New Roman" charset="0"/>
            </a:endParaRPr>
          </a:p>
          <a:p>
            <a:pPr marL="457200" indent="-457200">
              <a:lnSpc>
                <a:spcPct val="150000"/>
              </a:lnSpc>
              <a:spcBef>
                <a:spcPts val="300"/>
              </a:spcBef>
              <a:buFont typeface="Calibri" charset="0"/>
              <a:buAutoNum type="arabicPeriod"/>
            </a:pPr>
            <a:r>
              <a:rPr lang="en-US" altLang="zh-CN" sz="2000" b="1">
                <a:latin typeface="Times New Roman" charset="0"/>
                <a:ea typeface="MS PGothic" charset="0"/>
                <a:cs typeface="Times New Roman" charset="0"/>
              </a:rPr>
              <a:t>procedure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 CHECK_AND_REPAIR (</a:t>
            </a:r>
            <a:r>
              <a:rPr lang="en-US" altLang="zh-CN" sz="2000" i="1">
                <a:latin typeface="Times New Roman" charset="0"/>
                <a:ea typeface="MS PGothic" charset="0"/>
                <a:cs typeface="Times New Roman" charset="0"/>
              </a:rPr>
              <a:t>all_or_nothing_sector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)				                             // Ensure copies match</a:t>
            </a:r>
          </a:p>
          <a:p>
            <a:pPr marL="457200" indent="-457200">
              <a:lnSpc>
                <a:spcPct val="150000"/>
              </a:lnSpc>
              <a:spcBef>
                <a:spcPts val="300"/>
              </a:spcBef>
              <a:buFont typeface="Calibri" charset="0"/>
              <a:buAutoNum type="arabicPeriod"/>
            </a:pP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 	CAREFUL_GET (</a:t>
            </a:r>
            <a:r>
              <a:rPr lang="en-US" altLang="zh-CN" sz="2000" i="1">
                <a:latin typeface="Times New Roman" charset="0"/>
                <a:ea typeface="MS PGothic" charset="0"/>
                <a:cs typeface="Times New Roman" charset="0"/>
              </a:rPr>
              <a:t>data1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, </a:t>
            </a:r>
            <a:r>
              <a:rPr lang="en-US" altLang="zh-CN" sz="2000" i="1">
                <a:latin typeface="Times New Roman" charset="0"/>
                <a:ea typeface="MS PGothic" charset="0"/>
                <a:cs typeface="Times New Roman" charset="0"/>
              </a:rPr>
              <a:t>all_or_nothing_sector.S1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ts val="300"/>
              </a:spcBef>
              <a:buFont typeface="Calibri" charset="0"/>
              <a:buAutoNum type="arabicPeriod"/>
            </a:pP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 	CAREFUL_GET (</a:t>
            </a:r>
            <a:r>
              <a:rPr lang="en-US" altLang="zh-CN" sz="2000" i="1">
                <a:latin typeface="Times New Roman" charset="0"/>
                <a:ea typeface="MS PGothic" charset="0"/>
                <a:cs typeface="Times New Roman" charset="0"/>
              </a:rPr>
              <a:t>data2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, </a:t>
            </a:r>
            <a:r>
              <a:rPr lang="en-US" altLang="zh-CN" sz="2000" i="1">
                <a:latin typeface="Times New Roman" charset="0"/>
                <a:ea typeface="MS PGothic" charset="0"/>
                <a:cs typeface="Times New Roman" charset="0"/>
              </a:rPr>
              <a:t>all_or_nothing_sector.S2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ts val="300"/>
              </a:spcBef>
              <a:buFont typeface="Calibri" charset="0"/>
              <a:buAutoNum type="arabicPeriod"/>
            </a:pP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 	CAREFUL_GET (</a:t>
            </a:r>
            <a:r>
              <a:rPr lang="en-US" altLang="zh-CN" sz="2000" i="1">
                <a:latin typeface="Times New Roman" charset="0"/>
                <a:ea typeface="MS PGothic" charset="0"/>
                <a:cs typeface="Times New Roman" charset="0"/>
              </a:rPr>
              <a:t>data3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, </a:t>
            </a:r>
            <a:r>
              <a:rPr lang="en-US" altLang="zh-CN" sz="2000" i="1">
                <a:latin typeface="Times New Roman" charset="0"/>
                <a:ea typeface="MS PGothic" charset="0"/>
                <a:cs typeface="Times New Roman" charset="0"/>
              </a:rPr>
              <a:t>all_or_nothing_sector.S3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236358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458200" cy="762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altLang="zh-CN" dirty="0">
                <a:ea typeface="MS PGothic" charset="0"/>
              </a:rPr>
              <a:t>ALL_OR_NOTHING_PUT</a:t>
            </a:r>
          </a:p>
        </p:txBody>
      </p:sp>
      <p:sp>
        <p:nvSpPr>
          <p:cNvPr id="28674" name="Content Placeholder 2"/>
          <p:cNvSpPr>
            <a:spLocks noGrp="1"/>
          </p:cNvSpPr>
          <p:nvPr>
            <p:ph idx="1"/>
          </p:nvPr>
        </p:nvSpPr>
        <p:spPr>
          <a:xfrm>
            <a:off x="381000" y="1333500"/>
            <a:ext cx="8610600" cy="3810000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buFont typeface="Calibri" charset="0"/>
              <a:buAutoNum type="arabicPeriod" startAt="8"/>
            </a:pPr>
            <a:r>
              <a:rPr lang="en-US" altLang="zh-CN" sz="1600" b="1" dirty="0">
                <a:latin typeface="Times New Roman" charset="0"/>
                <a:ea typeface="MS PGothic" charset="0"/>
                <a:cs typeface="Times New Roman" charset="0"/>
              </a:rPr>
              <a:t>if 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(</a:t>
            </a:r>
            <a:r>
              <a:rPr lang="en-US" altLang="zh-CN" sz="1600" i="1" dirty="0">
                <a:latin typeface="Times New Roman" charset="0"/>
                <a:ea typeface="MS PGothic" charset="0"/>
                <a:cs typeface="Times New Roman" charset="0"/>
              </a:rPr>
              <a:t>data1 = data2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)</a:t>
            </a:r>
            <a:r>
              <a:rPr lang="en-US" altLang="zh-CN" sz="1600" b="1" dirty="0">
                <a:latin typeface="Times New Roman" charset="0"/>
                <a:ea typeface="MS PGothic" charset="0"/>
                <a:cs typeface="Times New Roman" charset="0"/>
              </a:rPr>
              <a:t> and 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(</a:t>
            </a:r>
            <a:r>
              <a:rPr lang="en-US" altLang="zh-CN" sz="1600" i="1" dirty="0">
                <a:latin typeface="Times New Roman" charset="0"/>
                <a:ea typeface="MS PGothic" charset="0"/>
                <a:cs typeface="Times New Roman" charset="0"/>
              </a:rPr>
              <a:t>data2 = data3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) </a:t>
            </a:r>
            <a:r>
              <a:rPr lang="en-US" altLang="zh-CN" sz="1600" b="1" dirty="0">
                <a:solidFill>
                  <a:schemeClr val="accent2"/>
                </a:solidFill>
                <a:latin typeface="Times New Roman" charset="0"/>
                <a:ea typeface="MS PGothic" charset="0"/>
                <a:cs typeface="Times New Roman" charset="0"/>
              </a:rPr>
              <a:t>return</a:t>
            </a:r>
            <a:r>
              <a:rPr lang="en-US" altLang="zh-CN" sz="1600" b="1" dirty="0">
                <a:latin typeface="Times New Roman" charset="0"/>
                <a:ea typeface="MS PGothic" charset="0"/>
                <a:cs typeface="Times New Roman" charset="0"/>
              </a:rPr>
              <a:t>	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// State 1 or 7, no repair</a:t>
            </a:r>
          </a:p>
          <a:p>
            <a:pPr marL="457200" indent="-457200">
              <a:lnSpc>
                <a:spcPct val="100000"/>
              </a:lnSpc>
              <a:buFont typeface="Calibri" charset="0"/>
              <a:buAutoNum type="arabicPeriod" startAt="8"/>
            </a:pPr>
            <a:r>
              <a:rPr lang="en-US" altLang="zh-CN" sz="1600" b="1" dirty="0">
                <a:latin typeface="Times New Roman" charset="0"/>
                <a:ea typeface="MS PGothic" charset="0"/>
                <a:cs typeface="Times New Roman" charset="0"/>
              </a:rPr>
              <a:t>if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 (</a:t>
            </a:r>
            <a:r>
              <a:rPr lang="en-US" altLang="zh-CN" sz="1600" i="1" dirty="0">
                <a:latin typeface="Times New Roman" charset="0"/>
                <a:ea typeface="MS PGothic" charset="0"/>
                <a:cs typeface="Times New Roman" charset="0"/>
              </a:rPr>
              <a:t>data1 = data2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00000"/>
              </a:lnSpc>
              <a:buFont typeface="Calibri" charset="0"/>
              <a:buAutoNum type="arabicPeriod" startAt="8"/>
            </a:pP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     CAREFUL_PUT (</a:t>
            </a:r>
            <a:r>
              <a:rPr lang="en-US" altLang="zh-CN" sz="1600" i="1" dirty="0">
                <a:latin typeface="Times New Roman" charset="0"/>
                <a:ea typeface="MS PGothic" charset="0"/>
                <a:cs typeface="Times New Roman" charset="0"/>
              </a:rPr>
              <a:t>data1, all_or_nothing_sector.S3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) </a:t>
            </a:r>
            <a:r>
              <a:rPr lang="en-US" altLang="zh-CN" sz="1600" b="1" dirty="0">
                <a:solidFill>
                  <a:srgbClr val="3333CC"/>
                </a:solidFill>
                <a:latin typeface="Times New Roman" charset="0"/>
                <a:ea typeface="MS PGothic" charset="0"/>
                <a:cs typeface="Times New Roman" charset="0"/>
              </a:rPr>
              <a:t>return</a:t>
            </a:r>
            <a:r>
              <a:rPr lang="en-US" altLang="zh-CN" sz="1600" b="1" dirty="0">
                <a:latin typeface="Times New Roman" charset="0"/>
                <a:ea typeface="MS PGothic" charset="0"/>
                <a:cs typeface="Times New Roman" charset="0"/>
              </a:rPr>
              <a:t>  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// State 5 or 6.</a:t>
            </a:r>
          </a:p>
          <a:p>
            <a:pPr marL="457200" indent="-457200">
              <a:lnSpc>
                <a:spcPct val="100000"/>
              </a:lnSpc>
              <a:buFont typeface="Calibri" charset="0"/>
              <a:buAutoNum type="arabicPeriod" startAt="8"/>
            </a:pPr>
            <a:r>
              <a:rPr lang="en-US" altLang="zh-CN" sz="1600" b="1" dirty="0">
                <a:latin typeface="Times New Roman" charset="0"/>
                <a:ea typeface="MS PGothic" charset="0"/>
                <a:cs typeface="Times New Roman" charset="0"/>
              </a:rPr>
              <a:t>if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 (</a:t>
            </a:r>
            <a:r>
              <a:rPr lang="en-US" altLang="zh-CN" sz="1600" i="1" dirty="0">
                <a:latin typeface="Times New Roman" charset="0"/>
                <a:ea typeface="MS PGothic" charset="0"/>
                <a:cs typeface="Times New Roman" charset="0"/>
              </a:rPr>
              <a:t>data2 = data3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00000"/>
              </a:lnSpc>
              <a:buFont typeface="Calibri" charset="0"/>
              <a:buAutoNum type="arabicPeriod" startAt="8"/>
            </a:pP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     CAREFUL_PUT (</a:t>
            </a:r>
            <a:r>
              <a:rPr lang="en-US" altLang="zh-CN" sz="1600" i="1" dirty="0">
                <a:latin typeface="Times New Roman" charset="0"/>
                <a:ea typeface="MS PGothic" charset="0"/>
                <a:cs typeface="Times New Roman" charset="0"/>
              </a:rPr>
              <a:t>data2, all_or_nothing_sector.S1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) </a:t>
            </a:r>
            <a:r>
              <a:rPr lang="en-US" altLang="zh-CN" sz="1600" b="1" dirty="0">
                <a:solidFill>
                  <a:srgbClr val="3333CC"/>
                </a:solidFill>
                <a:latin typeface="Times New Roman" charset="0"/>
                <a:ea typeface="MS PGothic" charset="0"/>
                <a:cs typeface="Times New Roman" charset="0"/>
              </a:rPr>
              <a:t>return</a:t>
            </a:r>
            <a:r>
              <a:rPr lang="en-US" altLang="zh-CN" sz="1600" b="1" dirty="0">
                <a:latin typeface="Times New Roman" charset="0"/>
                <a:ea typeface="MS PGothic" charset="0"/>
                <a:cs typeface="Times New Roman" charset="0"/>
              </a:rPr>
              <a:t>  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// State 2 or 3.</a:t>
            </a:r>
          </a:p>
          <a:p>
            <a:pPr marL="457200" indent="-457200">
              <a:lnSpc>
                <a:spcPct val="100000"/>
              </a:lnSpc>
              <a:buFont typeface="Calibri" charset="0"/>
              <a:buAutoNum type="arabicPeriod" startAt="8"/>
            </a:pP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CAREFUL_PUT (</a:t>
            </a:r>
            <a:r>
              <a:rPr lang="en-US" altLang="zh-CN" sz="1600" i="1" dirty="0">
                <a:latin typeface="Times New Roman" charset="0"/>
                <a:ea typeface="MS PGothic" charset="0"/>
                <a:cs typeface="Times New Roman" charset="0"/>
              </a:rPr>
              <a:t>data1, all_or_nothing_sector.S2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) // State 4, go to state 5</a:t>
            </a:r>
          </a:p>
          <a:p>
            <a:pPr marL="457200" indent="-457200">
              <a:lnSpc>
                <a:spcPct val="100000"/>
              </a:lnSpc>
              <a:buFont typeface="Calibri" charset="0"/>
              <a:buAutoNum type="arabicPeriod" startAt="8"/>
            </a:pP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CAREFUL_PUT (</a:t>
            </a:r>
            <a:r>
              <a:rPr lang="en-US" altLang="zh-CN" sz="1600" i="1" dirty="0">
                <a:latin typeface="Times New Roman" charset="0"/>
                <a:ea typeface="MS PGothic" charset="0"/>
                <a:cs typeface="Times New Roman" charset="0"/>
              </a:rPr>
              <a:t>data1, all_or_nothing_sector.S3  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// State 5, go to state 7</a:t>
            </a:r>
          </a:p>
        </p:txBody>
      </p:sp>
      <p:pic>
        <p:nvPicPr>
          <p:cNvPr id="2867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225652"/>
            <a:ext cx="6192688" cy="122577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42420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dirty="0">
                <a:ea typeface="+mn-ea"/>
                <a:sym typeface="+mn-lt"/>
              </a:rPr>
              <a:t>Durable Storage: RAID 1</a:t>
            </a:r>
          </a:p>
        </p:txBody>
      </p:sp>
      <p:sp>
        <p:nvSpPr>
          <p:cNvPr id="7680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ea typeface="+mn-ea"/>
                <a:sym typeface="+mn-lt"/>
              </a:rPr>
              <a:t>Tolerate error</a:t>
            </a:r>
          </a:p>
          <a:p>
            <a:pPr lvl="1"/>
            <a:r>
              <a:rPr lang="en-US" sz="2000" dirty="0">
                <a:ea typeface="+mn-ea"/>
                <a:sym typeface="+mn-lt"/>
              </a:rPr>
              <a:t>Hard errors reported by careful layer are </a:t>
            </a:r>
            <a:br>
              <a:rPr lang="en-US" sz="2000" dirty="0">
                <a:ea typeface="+mn-ea"/>
                <a:sym typeface="+mn-lt"/>
              </a:rPr>
            </a:br>
            <a:r>
              <a:rPr lang="en-US" sz="2000" dirty="0">
                <a:ea typeface="+mn-ea"/>
                <a:sym typeface="+mn-lt"/>
              </a:rPr>
              <a:t>masked by reading from other replicas</a:t>
            </a:r>
          </a:p>
          <a:p>
            <a:r>
              <a:rPr lang="en-US" sz="2400" dirty="0" err="1">
                <a:ea typeface="+mn-ea"/>
                <a:sym typeface="+mn-lt"/>
              </a:rPr>
              <a:t>Untolerated</a:t>
            </a:r>
            <a:r>
              <a:rPr lang="en-US" sz="2400" dirty="0">
                <a:ea typeface="+mn-ea"/>
                <a:sym typeface="+mn-lt"/>
              </a:rPr>
              <a:t> error</a:t>
            </a:r>
          </a:p>
          <a:p>
            <a:pPr lvl="1"/>
            <a:r>
              <a:rPr lang="en-US" sz="2000" dirty="0">
                <a:ea typeface="+mn-ea"/>
                <a:sym typeface="+mn-lt"/>
              </a:rPr>
              <a:t>Decay on the same sector of all the replicas, </a:t>
            </a:r>
            <a:br>
              <a:rPr lang="en-US" sz="2000" dirty="0">
                <a:ea typeface="+mn-ea"/>
                <a:sym typeface="+mn-lt"/>
              </a:rPr>
            </a:br>
            <a:r>
              <a:rPr lang="en-US" sz="2000" dirty="0">
                <a:ea typeface="+mn-ea"/>
                <a:sym typeface="+mn-lt"/>
              </a:rPr>
              <a:t>status = BAD</a:t>
            </a:r>
          </a:p>
          <a:p>
            <a:pPr lvl="1"/>
            <a:r>
              <a:rPr lang="en-US" sz="2000" dirty="0">
                <a:ea typeface="+mn-ea"/>
                <a:sym typeface="+mn-lt"/>
              </a:rPr>
              <a:t>OS crashes during a DURABLE_PUT</a:t>
            </a:r>
          </a:p>
          <a:p>
            <a:pPr lvl="1"/>
            <a:r>
              <a:rPr lang="en-US" sz="2000" dirty="0">
                <a:ea typeface="+mn-ea"/>
                <a:sym typeface="+mn-lt"/>
              </a:rPr>
              <a:t>Decay in a way that is undetectable</a:t>
            </a:r>
          </a:p>
        </p:txBody>
      </p:sp>
      <p:sp>
        <p:nvSpPr>
          <p:cNvPr id="7680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83BD96D-0051-5E45-8078-16F4CFBE0968}" type="slidenum">
              <a:rPr lang="zh-CN" altLang="en-US" sz="1400" b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pPr/>
              <a:t>44</a:t>
            </a:fld>
            <a:endParaRPr lang="en-US" altLang="zh-CN" sz="1400" b="0"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  <p:pic>
        <p:nvPicPr>
          <p:cNvPr id="7680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5088508"/>
            <a:ext cx="5308600" cy="505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4162" y="2057269"/>
            <a:ext cx="1971675" cy="116205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441150" y="3219319"/>
            <a:ext cx="2357698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Redundant Array of </a:t>
            </a:r>
          </a:p>
          <a:p>
            <a:pPr algn="ctr"/>
            <a:r>
              <a:rPr lang="en-US" altLang="zh-CN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Independent Disks</a:t>
            </a:r>
            <a:endParaRPr lang="zh-CN" altLang="en-US" sz="19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60681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dirty="0">
                <a:ea typeface="+mn-ea"/>
                <a:sym typeface="+mn-lt"/>
              </a:rPr>
              <a:t>Improving on RAID-1</a:t>
            </a:r>
          </a:p>
        </p:txBody>
      </p:sp>
      <p:sp>
        <p:nvSpPr>
          <p:cNvPr id="77826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1800" dirty="0">
                <a:ea typeface="+mn-ea"/>
                <a:sym typeface="+mn-lt"/>
              </a:rPr>
              <a:t>Clerk: periodically checks for decays</a:t>
            </a:r>
          </a:p>
          <a:p>
            <a:pPr lvl="1"/>
            <a:r>
              <a:rPr lang="en-US" sz="1600" dirty="0">
                <a:ea typeface="+mn-ea"/>
                <a:sym typeface="+mn-lt"/>
              </a:rPr>
              <a:t>T</a:t>
            </a:r>
            <a:r>
              <a:rPr lang="en-US" sz="1600" baseline="-25000" dirty="0">
                <a:ea typeface="+mn-ea"/>
                <a:sym typeface="+mn-lt"/>
              </a:rPr>
              <a:t>d</a:t>
            </a:r>
            <a:r>
              <a:rPr lang="en-US" sz="1600" dirty="0">
                <a:ea typeface="+mn-ea"/>
                <a:sym typeface="+mn-lt"/>
              </a:rPr>
              <a:t> as the period, must short enough</a:t>
            </a:r>
          </a:p>
          <a:p>
            <a:r>
              <a:rPr lang="en-US" sz="1800" dirty="0">
                <a:ea typeface="+mn-ea"/>
                <a:sym typeface="+mn-lt"/>
              </a:rPr>
              <a:t>Tolerated error</a:t>
            </a:r>
          </a:p>
          <a:p>
            <a:pPr lvl="1"/>
            <a:r>
              <a:rPr lang="en-US" sz="1600" dirty="0">
                <a:ea typeface="+mn-ea"/>
                <a:sym typeface="+mn-lt"/>
              </a:rPr>
              <a:t>Hard errors reported by careful layer are masked by reading from one of the other replicas</a:t>
            </a:r>
          </a:p>
          <a:p>
            <a:pPr lvl="1"/>
            <a:r>
              <a:rPr lang="en-US" sz="1600" dirty="0">
                <a:ea typeface="+mn-ea"/>
                <a:sym typeface="+mn-lt"/>
              </a:rPr>
              <a:t>Data of a single decay set decays, is discovered by the clerk, and is repaired, all within T</a:t>
            </a:r>
            <a:r>
              <a:rPr lang="en-US" sz="1600" baseline="-25000" dirty="0">
                <a:ea typeface="+mn-ea"/>
                <a:sym typeface="+mn-lt"/>
              </a:rPr>
              <a:t>d</a:t>
            </a:r>
            <a:r>
              <a:rPr lang="en-US" sz="1600" dirty="0">
                <a:ea typeface="+mn-ea"/>
                <a:sym typeface="+mn-lt"/>
              </a:rPr>
              <a:t> of the decay event</a:t>
            </a:r>
          </a:p>
          <a:p>
            <a:r>
              <a:rPr lang="en-US" sz="1800" dirty="0" err="1">
                <a:ea typeface="+mn-ea"/>
                <a:sym typeface="+mn-lt"/>
              </a:rPr>
              <a:t>Untolerated</a:t>
            </a:r>
            <a:r>
              <a:rPr lang="en-US" sz="1800" dirty="0">
                <a:ea typeface="+mn-ea"/>
                <a:sym typeface="+mn-lt"/>
              </a:rPr>
              <a:t> error</a:t>
            </a:r>
          </a:p>
          <a:p>
            <a:pPr lvl="1"/>
            <a:r>
              <a:rPr lang="en-US" sz="1600" dirty="0">
                <a:ea typeface="+mn-ea"/>
                <a:sym typeface="+mn-lt"/>
              </a:rPr>
              <a:t>The OS crashes during DURABLE_PUT</a:t>
            </a:r>
          </a:p>
          <a:p>
            <a:pPr lvl="1"/>
            <a:r>
              <a:rPr lang="en-US" sz="1600" dirty="0">
                <a:ea typeface="+mn-ea"/>
                <a:sym typeface="+mn-lt"/>
              </a:rPr>
              <a:t>All decay sets fail with T</a:t>
            </a:r>
            <a:r>
              <a:rPr lang="en-US" sz="1600" baseline="-25000" dirty="0">
                <a:ea typeface="+mn-ea"/>
                <a:sym typeface="+mn-lt"/>
              </a:rPr>
              <a:t>d</a:t>
            </a:r>
            <a:endParaRPr lang="en-US" sz="1600" dirty="0">
              <a:ea typeface="+mn-ea"/>
              <a:sym typeface="+mn-lt"/>
            </a:endParaRPr>
          </a:p>
          <a:p>
            <a:pPr lvl="1"/>
            <a:r>
              <a:rPr lang="en-US" sz="1600" dirty="0">
                <a:ea typeface="+mn-ea"/>
                <a:sym typeface="+mn-lt"/>
              </a:rPr>
              <a:t>The data of some sector decays in a way undetectable</a:t>
            </a:r>
          </a:p>
        </p:txBody>
      </p:sp>
    </p:spTree>
    <p:extLst>
      <p:ext uri="{BB962C8B-B14F-4D97-AF65-F5344CB8AC3E}">
        <p14:creationId xmlns:p14="http://schemas.microsoft.com/office/powerpoint/2010/main" val="294549595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RAID 4 (Dedicated Parity Disk)</a:t>
            </a:r>
            <a:endParaRPr lang="zh-CN" altLang="en-US" dirty="0">
              <a:ea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3361556"/>
            <a:ext cx="8229600" cy="2088232"/>
          </a:xfrm>
        </p:spPr>
        <p:txBody>
          <a:bodyPr>
            <a:noAutofit/>
          </a:bodyPr>
          <a:lstStyle/>
          <a:p>
            <a:r>
              <a:rPr lang="en-US" altLang="zh-CN" sz="2000" dirty="0">
                <a:ea typeface="+mn-ea"/>
                <a:sym typeface="+mn-lt"/>
              </a:rPr>
              <a:t>Can recover from single-disk failure</a:t>
            </a:r>
          </a:p>
          <a:p>
            <a:r>
              <a:rPr lang="en-US" altLang="zh-CN" sz="2000" dirty="0">
                <a:ea typeface="+mn-ea"/>
                <a:sym typeface="+mn-lt"/>
              </a:rPr>
              <a:t>Requires N+1 disks (not 2N)</a:t>
            </a:r>
          </a:p>
          <a:p>
            <a:r>
              <a:rPr lang="en-US" altLang="zh-CN" sz="2000" dirty="0">
                <a:ea typeface="+mn-ea"/>
                <a:sym typeface="+mn-lt"/>
              </a:rPr>
              <a:t>Performance benefits if stripe a single file across multiple data disks</a:t>
            </a:r>
          </a:p>
          <a:p>
            <a:r>
              <a:rPr lang="en-US" altLang="zh-CN" sz="2000" dirty="0">
                <a:ea typeface="+mn-ea"/>
                <a:sym typeface="+mn-lt"/>
              </a:rPr>
              <a:t>-</a:t>
            </a:r>
            <a:r>
              <a:rPr lang="zh-CN" altLang="en-US" sz="2000" dirty="0">
                <a:ea typeface="+mn-ea"/>
                <a:sym typeface="+mn-lt"/>
              </a:rPr>
              <a:t> </a:t>
            </a:r>
            <a:r>
              <a:rPr lang="en-US" altLang="zh-CN" sz="2000" dirty="0">
                <a:ea typeface="+mn-ea"/>
                <a:sym typeface="+mn-lt"/>
              </a:rPr>
              <a:t>All writes hit the parity disk</a:t>
            </a:r>
            <a:endParaRPr lang="zh-CN" altLang="en-US" sz="2000" dirty="0">
              <a:ea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735" y="1200502"/>
            <a:ext cx="8124825" cy="178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3246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+mn-ea"/>
                <a:sym typeface="+mn-lt"/>
              </a:rPr>
              <a:t>RAID 5 (Spread Out the Parity)</a:t>
            </a:r>
            <a:endParaRPr lang="zh-CN" altLang="en-US" dirty="0">
              <a:ea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3001516"/>
            <a:ext cx="8229600" cy="2103620"/>
          </a:xfrm>
        </p:spPr>
        <p:txBody>
          <a:bodyPr>
            <a:noAutofit/>
          </a:bodyPr>
          <a:lstStyle/>
          <a:p>
            <a:r>
              <a:rPr lang="en-US" altLang="zh-CN" sz="2000" dirty="0">
                <a:ea typeface="+mn-ea"/>
                <a:sym typeface="+mn-lt"/>
              </a:rPr>
              <a:t>Can recover from single-disk failure</a:t>
            </a:r>
          </a:p>
          <a:p>
            <a:r>
              <a:rPr lang="en-US" altLang="zh-CN" sz="2000" dirty="0">
                <a:ea typeface="+mn-ea"/>
                <a:sym typeface="+mn-lt"/>
              </a:rPr>
              <a:t>Requires N+1 disks (not 2N)</a:t>
            </a:r>
          </a:p>
          <a:p>
            <a:r>
              <a:rPr lang="en-US" altLang="zh-CN" sz="2000" dirty="0">
                <a:ea typeface="+mn-ea"/>
                <a:sym typeface="+mn-lt"/>
              </a:rPr>
              <a:t>Better</a:t>
            </a:r>
            <a:r>
              <a:rPr lang="zh-CN" altLang="en-US" sz="2000" dirty="0">
                <a:ea typeface="+mn-ea"/>
                <a:sym typeface="+mn-lt"/>
              </a:rPr>
              <a:t> </a:t>
            </a:r>
            <a:r>
              <a:rPr lang="en-US" altLang="zh-CN" sz="2000" dirty="0">
                <a:ea typeface="+mn-ea"/>
                <a:sym typeface="+mn-lt"/>
              </a:rPr>
              <a:t>performance if stripe a single file across multiple data disks</a:t>
            </a:r>
          </a:p>
          <a:p>
            <a:r>
              <a:rPr lang="en-US" altLang="zh-CN" sz="2000" dirty="0">
                <a:ea typeface="+mn-ea"/>
                <a:sym typeface="+mn-lt"/>
              </a:rPr>
              <a:t>Writes are spread across disks</a:t>
            </a:r>
            <a:endParaRPr lang="zh-CN" altLang="en-US" sz="2000" dirty="0">
              <a:ea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375" y="1333062"/>
            <a:ext cx="4667250" cy="122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0017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44ACE9-4A09-D94E-9D20-AA3232E21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Back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Shadow Copy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0AB28E4-D364-F94A-BBA6-9756B35963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" altLang="zh-CN" b="0" dirty="0"/>
              <a:t>Write to a copy of data, </a:t>
            </a:r>
            <a:r>
              <a:rPr kumimoji="1" lang="en" altLang="zh-CN" dirty="0">
                <a:solidFill>
                  <a:srgbClr val="C00000"/>
                </a:solidFill>
              </a:rPr>
              <a:t>atomically switch</a:t>
            </a:r>
            <a:r>
              <a:rPr kumimoji="1" lang="en" altLang="zh-CN" b="0" dirty="0"/>
              <a:t> to new copy</a:t>
            </a:r>
          </a:p>
          <a:p>
            <a:r>
              <a:rPr kumimoji="1" lang="en" altLang="zh-CN" b="0" dirty="0"/>
              <a:t>Switching can be done with one all-or-nothing operation</a:t>
            </a:r>
          </a:p>
          <a:p>
            <a:pPr lvl="1"/>
            <a:r>
              <a:rPr kumimoji="1" lang="en" altLang="zh-CN" b="0" dirty="0"/>
              <a:t> Sector write</a:t>
            </a:r>
          </a:p>
          <a:p>
            <a:r>
              <a:rPr kumimoji="1" lang="en" altLang="zh-CN" b="0" dirty="0"/>
              <a:t>Requires a small amount of all-or-nothing atomicity from lower layer (disk)</a:t>
            </a:r>
          </a:p>
          <a:p>
            <a:pPr lvl="1"/>
            <a:r>
              <a:rPr kumimoji="1" lang="en" altLang="zh-CN" dirty="0"/>
              <a:t>Or requires the rename to be atomic</a:t>
            </a:r>
            <a:endParaRPr kumimoji="1" lang="en" altLang="zh-CN" b="0" dirty="0"/>
          </a:p>
          <a:p>
            <a:r>
              <a:rPr kumimoji="1" lang="en" altLang="zh-CN" dirty="0">
                <a:solidFill>
                  <a:srgbClr val="C00000"/>
                </a:solidFill>
              </a:rPr>
              <a:t>Main rule</a:t>
            </a:r>
            <a:r>
              <a:rPr kumimoji="1" lang="en" altLang="zh-CN" b="0" dirty="0"/>
              <a:t>: </a:t>
            </a:r>
            <a:r>
              <a:rPr kumimoji="1" lang="en" altLang="zh-CN" b="0" i="1" dirty="0"/>
              <a:t>only make one write to current/live copy of data</a:t>
            </a:r>
          </a:p>
          <a:p>
            <a:pPr lvl="1"/>
            <a:r>
              <a:rPr kumimoji="1" lang="en" altLang="zh-CN" dirty="0"/>
              <a:t>In our example, sector write for rename</a:t>
            </a:r>
          </a:p>
          <a:p>
            <a:pPr lvl="1"/>
            <a:r>
              <a:rPr kumimoji="1" lang="en" altLang="zh-CN" dirty="0"/>
              <a:t>Creates a well-defined commit point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1C1E994-E779-8647-93B9-1880C3A72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108008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861FA1-A918-6D47-B59F-0220FD3BA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sym typeface="+mn-lt"/>
              </a:rPr>
              <a:t>Does the shadow copy approach </a:t>
            </a:r>
            <a:r>
              <a:rPr lang="en-US" altLang="zh-CN" b="1">
                <a:sym typeface="+mn-lt"/>
              </a:rPr>
              <a:t>work in general</a:t>
            </a:r>
            <a:r>
              <a:rPr lang="en-US" altLang="zh-CN">
                <a:sym typeface="+mn-lt"/>
              </a:rPr>
              <a:t>?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66C1F19-D27C-D84B-9614-1FE646D296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Clr>
                <a:srgbClr val="BE384B"/>
              </a:buClr>
              <a:buSzPct val="120000"/>
              <a:buFont typeface="Wingdings" pitchFamily="2" charset="2"/>
              <a:buChar char="ü"/>
            </a:pPr>
            <a:r>
              <a:rPr kumimoji="1" lang="en" altLang="zh-CN" b="0"/>
              <a:t>Works well for a single file</a:t>
            </a:r>
          </a:p>
          <a:p>
            <a:pPr lvl="1">
              <a:buClr>
                <a:srgbClr val="0432FF"/>
              </a:buClr>
              <a:buSzPct val="150000"/>
              <a:buFont typeface="系统字体常规体"/>
              <a:buChar char="✘"/>
            </a:pPr>
            <a:r>
              <a:rPr kumimoji="1" lang="en" altLang="zh-CN" b="0"/>
              <a:t>Hard to </a:t>
            </a:r>
            <a:r>
              <a:rPr kumimoji="1" lang="en" altLang="zh-CN" b="1">
                <a:solidFill>
                  <a:srgbClr val="C00000"/>
                </a:solidFill>
              </a:rPr>
              <a:t>generalize to multiple files </a:t>
            </a:r>
            <a:r>
              <a:rPr kumimoji="1" lang="en" altLang="zh-CN" b="0"/>
              <a:t>or directories</a:t>
            </a:r>
          </a:p>
          <a:p>
            <a:pPr lvl="2">
              <a:buClr>
                <a:schemeClr val="tx1"/>
              </a:buClr>
              <a:buSzPct val="100000"/>
            </a:pPr>
            <a:r>
              <a:rPr kumimoji="1" lang="en" altLang="zh-CN" b="0"/>
              <a:t>Have to place all files in a single directory, or rename subdirs</a:t>
            </a:r>
          </a:p>
          <a:p>
            <a:pPr lvl="1">
              <a:buClr>
                <a:srgbClr val="0432FF"/>
              </a:buClr>
              <a:buSzPct val="150000"/>
              <a:buFont typeface="系统字体常规体"/>
              <a:buChar char="✘"/>
            </a:pPr>
            <a:r>
              <a:rPr kumimoji="1" lang="en" altLang="zh-CN" b="0"/>
              <a:t>Requires copying the entire file for any (small) change</a:t>
            </a:r>
          </a:p>
          <a:p>
            <a:pPr lvl="1">
              <a:buClr>
                <a:srgbClr val="0432FF"/>
              </a:buClr>
              <a:buSzPct val="150000"/>
              <a:buFont typeface="系统字体常规体"/>
              <a:buChar char="✘"/>
            </a:pPr>
            <a:r>
              <a:rPr kumimoji="1" lang="en" altLang="zh-CN" b="0"/>
              <a:t>Only one operation can happen at a time</a:t>
            </a:r>
          </a:p>
          <a:p>
            <a:pPr lvl="1">
              <a:buClr>
                <a:srgbClr val="0432FF"/>
              </a:buClr>
              <a:buSzPct val="150000"/>
              <a:buFont typeface="系统字体常规体"/>
              <a:buChar char="✘"/>
            </a:pPr>
            <a:r>
              <a:rPr kumimoji="1" lang="en" altLang="zh-CN" b="0"/>
              <a:t>Only works for operations that happen on a single computer, single disk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DBC3857-4131-F748-870C-C52D6CA82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07505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621230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C00000"/>
                </a:solidFill>
                <a:ea typeface="+mn-ea"/>
              </a:rPr>
              <a:t>Redo</a:t>
            </a:r>
            <a:r>
              <a:rPr lang="zh-CN" altLang="en-US" kern="0" dirty="0">
                <a:solidFill>
                  <a:srgbClr val="C00000"/>
                </a:solidFill>
                <a:ea typeface="+mn-ea"/>
              </a:rPr>
              <a:t> </a:t>
            </a:r>
            <a:r>
              <a:rPr lang="en-US" altLang="zh-CN" kern="0" dirty="0">
                <a:solidFill>
                  <a:srgbClr val="C00000"/>
                </a:solidFill>
                <a:ea typeface="+mn-ea"/>
              </a:rPr>
              <a:t>Log</a:t>
            </a:r>
            <a:r>
              <a:rPr lang="zh-CN" altLang="en-US" kern="0" dirty="0">
                <a:solidFill>
                  <a:srgbClr val="C00000"/>
                </a:solidFill>
                <a:ea typeface="+mn-ea"/>
              </a:rPr>
              <a:t> </a:t>
            </a:r>
            <a:r>
              <a:rPr lang="en-US" altLang="zh-CN" kern="0" dirty="0">
                <a:solidFill>
                  <a:srgbClr val="C00000"/>
                </a:solidFill>
                <a:ea typeface="+mn-ea"/>
              </a:rPr>
              <a:t>&amp;</a:t>
            </a:r>
            <a:r>
              <a:rPr lang="zh-CN" altLang="en-US" kern="0" dirty="0">
                <a:solidFill>
                  <a:srgbClr val="C00000"/>
                </a:solidFill>
                <a:ea typeface="+mn-ea"/>
              </a:rPr>
              <a:t> </a:t>
            </a:r>
            <a:r>
              <a:rPr lang="en-US" altLang="zh-CN" kern="0" dirty="0">
                <a:solidFill>
                  <a:srgbClr val="C00000"/>
                </a:solidFill>
                <a:ea typeface="+mn-ea"/>
              </a:rPr>
              <a:t>Undo</a:t>
            </a:r>
            <a:r>
              <a:rPr lang="zh-CN" altLang="en-US" kern="0" dirty="0">
                <a:solidFill>
                  <a:srgbClr val="C00000"/>
                </a:solidFill>
                <a:ea typeface="+mn-ea"/>
              </a:rPr>
              <a:t> </a:t>
            </a:r>
            <a:r>
              <a:rPr lang="en-US" altLang="zh-CN" kern="0" dirty="0">
                <a:solidFill>
                  <a:srgbClr val="C00000"/>
                </a:solidFill>
                <a:ea typeface="+mn-ea"/>
              </a:rPr>
              <a:t>Log</a:t>
            </a:r>
          </a:p>
          <a:p>
            <a:pPr algn="ctr"/>
            <a:endParaRPr lang="en-US" altLang="zh-CN" b="0" kern="0" dirty="0">
              <a:solidFill>
                <a:srgbClr val="C00000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algn="ctr"/>
            <a:r>
              <a:rPr lang="en-US" altLang="zh-CN" b="0" kern="0" dirty="0" err="1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SysR</a:t>
            </a:r>
            <a:r>
              <a:rPr lang="en-US" altLang="zh-CN" b="0" kern="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: The Recovery Manager of </a:t>
            </a:r>
            <a:br>
              <a:rPr lang="en-US" altLang="zh-CN" b="0" kern="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</a:br>
            <a:r>
              <a:rPr lang="en-US" altLang="zh-CN" b="0" kern="0" dirty="0">
                <a:solidFill>
                  <a:srgbClr val="C00000"/>
                </a:solidFill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the System R database Manger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241726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A8C571-443D-D54D-AABD-75B38AD5E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sym typeface="+mn-lt"/>
              </a:rPr>
              <a:t>Introducing Transaction Terminology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640E62D-3A40-7643-8D49-7318E5D8B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BE88069-1CDC-9140-BC56-3980B2FAA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333501"/>
            <a:ext cx="4139952" cy="3771636"/>
          </a:xfrm>
          <a:ln>
            <a:solidFill>
              <a:schemeClr val="accent2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transfer(bank, a, b, amt):</a:t>
            </a:r>
          </a:p>
          <a:p>
            <a:pPr marL="0" indent="0">
              <a:buNone/>
            </a:pPr>
            <a:r>
              <a:rPr lang="nl-NL" sz="1800" b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  </a:t>
            </a:r>
            <a:r>
              <a:rPr lang="nl-NL" sz="1800" b="1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begin</a:t>
            </a:r>
          </a:p>
          <a:p>
            <a:pPr marL="0" indent="0">
              <a:buNone/>
            </a:pPr>
            <a:r>
              <a:rPr lang="en-US" sz="1800" b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bank[a] = bank[a] – </a:t>
            </a:r>
            <a:r>
              <a:rPr lang="en-US" sz="1800" b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amt</a:t>
            </a:r>
            <a:endParaRPr lang="en-US" sz="1800" b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r>
              <a:rPr lang="en-US" sz="180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en-US" sz="1800" b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bank[b] = bank[b] + </a:t>
            </a:r>
            <a:r>
              <a:rPr lang="en-US" sz="1800" b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amt</a:t>
            </a:r>
            <a:endParaRPr lang="en-US" sz="1800" b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r>
              <a:rPr lang="da-DK" sz="180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da-DK" sz="1800" b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if bank[a] &lt; 0:</a:t>
            </a:r>
          </a:p>
          <a:p>
            <a:pPr marL="0" indent="0">
              <a:buNone/>
            </a:pPr>
            <a:r>
              <a:rPr lang="en-US" sz="1800" b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</a:t>
            </a:r>
            <a:r>
              <a:rPr lang="en-US" sz="1800" b="1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abort</a:t>
            </a:r>
            <a:r>
              <a:rPr lang="en-US" sz="1800" b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r>
              <a:rPr lang="en-US" sz="1800" i="1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//</a:t>
            </a:r>
            <a:r>
              <a:rPr lang="en-US" altLang="zh-CN" sz="1800" i="1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Not enough funds</a:t>
            </a:r>
            <a:endParaRPr lang="en-US" sz="1800" b="0" i="1">
              <a:solidFill>
                <a:schemeClr val="accent3">
                  <a:lumMod val="75000"/>
                </a:schemeClr>
              </a:solidFill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r>
              <a:rPr lang="da-DK" sz="180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da-DK" sz="1800" b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else:</a:t>
            </a:r>
          </a:p>
          <a:p>
            <a:pPr marL="0" indent="0">
              <a:buNone/>
            </a:pPr>
            <a:r>
              <a:rPr lang="fr-FR" sz="180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</a:t>
            </a:r>
            <a:r>
              <a:rPr lang="fr-FR" sz="1800" b="1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commit</a:t>
            </a:r>
          </a:p>
          <a:p>
            <a:pPr marL="0" indent="0">
              <a:buNone/>
            </a:pPr>
            <a:endParaRPr lang="en-US" sz="1800" b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</p:txBody>
      </p:sp>
      <p:sp>
        <p:nvSpPr>
          <p:cNvPr id="6" name="右箭头 5">
            <a:extLst>
              <a:ext uri="{FF2B5EF4-FFF2-40B4-BE49-F238E27FC236}">
                <a16:creationId xmlns:a16="http://schemas.microsoft.com/office/drawing/2014/main" id="{9AC77969-1466-1D42-AC89-1E0C4A0A1BAA}"/>
              </a:ext>
            </a:extLst>
          </p:cNvPr>
          <p:cNvSpPr/>
          <p:nvPr/>
        </p:nvSpPr>
        <p:spPr>
          <a:xfrm>
            <a:off x="4355976" y="2785492"/>
            <a:ext cx="504056" cy="433827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6D6E06A-161C-8E4A-9122-58DEAA3C0769}"/>
              </a:ext>
            </a:extLst>
          </p:cNvPr>
          <p:cNvSpPr txBox="1">
            <a:spLocks/>
          </p:cNvSpPr>
          <p:nvPr/>
        </p:nvSpPr>
        <p:spPr>
          <a:xfrm>
            <a:off x="4589264" y="1333501"/>
            <a:ext cx="4139952" cy="3771636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  <a:ea typeface="+mn-ea"/>
                <a:cs typeface="+mn-ea"/>
                <a:sym typeface="+mn-lt"/>
              </a:rPr>
              <a:t>transfer(bank, a, b, amt):</a:t>
            </a:r>
          </a:p>
          <a:p>
            <a:pPr marL="0" indent="0">
              <a:buFont typeface="Arial" pitchFamily="34" charset="0"/>
              <a:buNone/>
            </a:pPr>
            <a:r>
              <a:rPr lang="nl-NL" sz="1800">
                <a:latin typeface="Consolas" panose="020B0609020204030204" pitchFamily="49" charset="0"/>
                <a:ea typeface="+mn-ea"/>
                <a:cs typeface="+mn-ea"/>
                <a:sym typeface="+mn-lt"/>
              </a:rPr>
              <a:t>  </a:t>
            </a:r>
            <a:r>
              <a:rPr lang="nl-NL" sz="1800" b="1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begin</a:t>
            </a:r>
          </a:p>
          <a:p>
            <a:pPr marL="0" indent="0"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en-US" sz="1800" b="1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write</a:t>
            </a:r>
            <a:r>
              <a:rPr lang="en-US" sz="180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(a, </a:t>
            </a:r>
            <a:r>
              <a:rPr lang="en-US" sz="1800" b="1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read</a:t>
            </a:r>
            <a:r>
              <a:rPr lang="en-US" sz="180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(a) – </a:t>
            </a:r>
            <a:r>
              <a:rPr lang="en-US" sz="180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amt</a:t>
            </a:r>
            <a:r>
              <a:rPr lang="en-US" sz="180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</a:t>
            </a:r>
          </a:p>
          <a:p>
            <a:pPr marL="0" indent="0">
              <a:buNone/>
            </a:pPr>
            <a:r>
              <a:rPr lang="en-US" sz="180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write</a:t>
            </a:r>
            <a:r>
              <a:rPr lang="en-US" altLang="zh-CN" sz="180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(b, </a:t>
            </a: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read</a:t>
            </a:r>
            <a:r>
              <a:rPr lang="en-US" altLang="zh-CN" sz="180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(b) – </a:t>
            </a:r>
            <a:r>
              <a:rPr lang="en-US" altLang="zh-CN" sz="180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amt</a:t>
            </a:r>
            <a:r>
              <a:rPr lang="en-US" altLang="zh-CN" sz="180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</a:t>
            </a:r>
            <a:endParaRPr lang="en-US" sz="180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Font typeface="Arial" pitchFamily="34" charset="0"/>
              <a:buNone/>
            </a:pPr>
            <a:r>
              <a:rPr lang="da-DK" sz="180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if </a:t>
            </a:r>
            <a:r>
              <a:rPr lang="da-DK" sz="1800" b="1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read </a:t>
            </a:r>
            <a:r>
              <a:rPr lang="da-DK" sz="180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(a) &lt; 0:</a:t>
            </a:r>
          </a:p>
          <a:p>
            <a:pPr marL="0" indent="0">
              <a:buFont typeface="Arial" pitchFamily="34" charset="0"/>
              <a:buNone/>
            </a:pPr>
            <a:r>
              <a:rPr lang="en-US" sz="180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</a:t>
            </a:r>
            <a:r>
              <a:rPr lang="en-US" sz="1800" b="1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abort</a:t>
            </a:r>
            <a:r>
              <a:rPr lang="en-US" sz="180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r>
              <a:rPr lang="en-US" sz="1800" i="1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//</a:t>
            </a:r>
            <a:r>
              <a:rPr lang="en-US" altLang="zh-CN" sz="1800" i="1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Not enough funds</a:t>
            </a:r>
            <a:endParaRPr lang="en-US" sz="1800" i="1">
              <a:solidFill>
                <a:schemeClr val="accent3">
                  <a:lumMod val="75000"/>
                </a:schemeClr>
              </a:solidFill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Font typeface="Arial" pitchFamily="34" charset="0"/>
              <a:buNone/>
            </a:pPr>
            <a:r>
              <a:rPr lang="da-DK" sz="180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else:</a:t>
            </a:r>
          </a:p>
          <a:p>
            <a:pPr marL="0" indent="0">
              <a:buFont typeface="Arial" pitchFamily="34" charset="0"/>
              <a:buNone/>
            </a:pPr>
            <a:r>
              <a:rPr lang="fr-FR" sz="180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</a:t>
            </a:r>
            <a:r>
              <a:rPr lang="fr-FR" sz="1800" b="1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commit</a:t>
            </a:r>
          </a:p>
        </p:txBody>
      </p:sp>
    </p:spTree>
    <p:extLst>
      <p:ext uri="{BB962C8B-B14F-4D97-AF65-F5344CB8AC3E}">
        <p14:creationId xmlns:p14="http://schemas.microsoft.com/office/powerpoint/2010/main" val="398765776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A2A467-D395-704A-B7D1-0B7C730EB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sym typeface="+mn-lt"/>
              </a:rPr>
              <a:t>Consider the Bank Account Example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0C87EEA-ACEB-3D49-A6E8-7133EF5DFA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r>
              <a:rPr kumimoji="1" lang="en" altLang="zh-CN"/>
              <a:t>Two accounts: A and B</a:t>
            </a:r>
          </a:p>
          <a:p>
            <a:pPr lvl="1"/>
            <a:r>
              <a:rPr kumimoji="1" lang="en" altLang="zh-CN"/>
              <a:t>Accounts start out empty</a:t>
            </a:r>
          </a:p>
          <a:p>
            <a:pPr lvl="1"/>
            <a:r>
              <a:rPr kumimoji="1" lang="en" altLang="zh-CN"/>
              <a:t>Run these all-or-nothing actions</a:t>
            </a:r>
          </a:p>
          <a:p>
            <a:r>
              <a:rPr kumimoji="1" lang="en" altLang="zh-CN"/>
              <a:t>Problem</a:t>
            </a:r>
          </a:p>
          <a:p>
            <a:pPr lvl="1"/>
            <a:r>
              <a:rPr kumimoji="1" lang="en" altLang="zh-CN"/>
              <a:t>After crash, </a:t>
            </a:r>
            <a:r>
              <a:rPr kumimoji="1" lang="en" altLang="zh-CN" b="1">
                <a:solidFill>
                  <a:srgbClr val="C00000"/>
                </a:solidFill>
              </a:rPr>
              <a:t>A=3000</a:t>
            </a:r>
            <a:r>
              <a:rPr kumimoji="1" lang="en" altLang="zh-CN"/>
              <a:t>, but T3 never committed</a:t>
            </a:r>
          </a:p>
          <a:p>
            <a:r>
              <a:rPr kumimoji="1" lang="en" altLang="zh-CN"/>
              <a:t>Solution</a:t>
            </a:r>
          </a:p>
          <a:p>
            <a:pPr lvl="1"/>
            <a:r>
              <a:rPr kumimoji="1" lang="en" altLang="zh-CN" b="1">
                <a:solidFill>
                  <a:srgbClr val="C00000"/>
                </a:solidFill>
              </a:rPr>
              <a:t>Undo to A’s previous committed value</a:t>
            </a:r>
          </a:p>
          <a:p>
            <a:pPr lvl="1"/>
            <a:r>
              <a:rPr kumimoji="1" lang="en" altLang="zh-CN"/>
              <a:t>T1 and T2: "All"</a:t>
            </a:r>
          </a:p>
          <a:p>
            <a:pPr lvl="1"/>
            <a:r>
              <a:rPr kumimoji="1" lang="en" altLang="zh-CN"/>
              <a:t>T3: "Nothing"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22A56D9-A2A9-2A4B-996E-902D3B881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CBFE49A-B2F9-7748-8D75-5DB434C27E9C}"/>
              </a:ext>
            </a:extLst>
          </p:cNvPr>
          <p:cNvSpPr/>
          <p:nvPr/>
        </p:nvSpPr>
        <p:spPr>
          <a:xfrm>
            <a:off x="5508104" y="1396429"/>
            <a:ext cx="3384376" cy="369331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nl-NL" altLang="zh-CN">
                <a:latin typeface="Consolas" panose="020B0609020204030204" pitchFamily="49" charset="0"/>
                <a:cs typeface="+mn-ea"/>
                <a:sym typeface="+mn-lt"/>
              </a:rPr>
              <a:t> begin  </a:t>
            </a:r>
            <a:r>
              <a:rPr lang="nl-NL" altLang="zh-CN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// T1</a:t>
            </a:r>
          </a:p>
          <a:p>
            <a:r>
              <a:rPr lang="en-US" altLang="zh-CN">
                <a:latin typeface="Consolas" panose="020B0609020204030204" pitchFamily="49" charset="0"/>
                <a:cs typeface="+mn-ea"/>
                <a:sym typeface="+mn-lt"/>
              </a:rPr>
              <a:t> A = 3000</a:t>
            </a:r>
          </a:p>
          <a:p>
            <a:r>
              <a:rPr lang="en-US" altLang="zh-CN">
                <a:latin typeface="Consolas" panose="020B0609020204030204" pitchFamily="49" charset="0"/>
                <a:cs typeface="+mn-ea"/>
                <a:sym typeface="+mn-lt"/>
              </a:rPr>
              <a:t> B = 2000</a:t>
            </a:r>
          </a:p>
          <a:p>
            <a:r>
              <a:rPr lang="fr-FR" altLang="zh-CN">
                <a:latin typeface="Consolas" panose="020B0609020204030204" pitchFamily="49" charset="0"/>
                <a:cs typeface="+mn-ea"/>
                <a:sym typeface="+mn-lt"/>
              </a:rPr>
              <a:t>"commit </a:t>
            </a:r>
            <a:r>
              <a:rPr lang="en-US" altLang="zh-CN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// A=3000; B=2000</a:t>
            </a:r>
            <a:endParaRPr lang="fr-FR" altLang="zh-CN">
              <a:solidFill>
                <a:srgbClr val="C00000"/>
              </a:solidFill>
              <a:latin typeface="Consolas" panose="020B0609020204030204" pitchFamily="49" charset="0"/>
              <a:cs typeface="+mn-ea"/>
              <a:sym typeface="+mn-lt"/>
            </a:endParaRPr>
          </a:p>
          <a:p>
            <a:endParaRPr lang="en-US" altLang="zh-CN">
              <a:latin typeface="Consolas" panose="020B0609020204030204" pitchFamily="49" charset="0"/>
              <a:cs typeface="+mn-ea"/>
              <a:sym typeface="+mn-lt"/>
            </a:endParaRPr>
          </a:p>
          <a:p>
            <a:r>
              <a:rPr lang="nl-NL" altLang="zh-CN">
                <a:latin typeface="Consolas" panose="020B0609020204030204" pitchFamily="49" charset="0"/>
                <a:cs typeface="+mn-ea"/>
                <a:sym typeface="+mn-lt"/>
              </a:rPr>
              <a:t> begin  </a:t>
            </a:r>
            <a:r>
              <a:rPr lang="nl-NL" altLang="zh-CN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// T2</a:t>
            </a:r>
          </a:p>
          <a:p>
            <a:r>
              <a:rPr lang="en-US" altLang="zh-CN">
                <a:latin typeface="Consolas" panose="020B0609020204030204" pitchFamily="49" charset="0"/>
                <a:cs typeface="+mn-ea"/>
                <a:sym typeface="+mn-lt"/>
              </a:rPr>
              <a:t> A = A - 1000</a:t>
            </a:r>
          </a:p>
          <a:p>
            <a:r>
              <a:rPr lang="en-US" altLang="zh-CN">
                <a:latin typeface="Consolas" panose="020B0609020204030204" pitchFamily="49" charset="0"/>
                <a:cs typeface="+mn-ea"/>
                <a:sym typeface="+mn-lt"/>
              </a:rPr>
              <a:t> B = B + 1000</a:t>
            </a:r>
          </a:p>
          <a:p>
            <a:r>
              <a:rPr lang="fr-FR" altLang="zh-CN">
                <a:latin typeface="Consolas" panose="020B0609020204030204" pitchFamily="49" charset="0"/>
                <a:cs typeface="+mn-ea"/>
                <a:sym typeface="+mn-lt"/>
              </a:rPr>
              <a:t>"commit </a:t>
            </a:r>
            <a:r>
              <a:rPr lang="en-US" altLang="zh-CN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// A=2000; B=3000</a:t>
            </a:r>
            <a:endParaRPr lang="fr-FR" altLang="zh-CN">
              <a:solidFill>
                <a:srgbClr val="C00000"/>
              </a:solidFill>
              <a:latin typeface="Consolas" panose="020B0609020204030204" pitchFamily="49" charset="0"/>
              <a:cs typeface="+mn-ea"/>
              <a:sym typeface="+mn-lt"/>
            </a:endParaRPr>
          </a:p>
          <a:p>
            <a:endParaRPr lang="en-US" altLang="zh-CN">
              <a:latin typeface="Consolas" panose="020B0609020204030204" pitchFamily="49" charset="0"/>
              <a:cs typeface="+mn-ea"/>
              <a:sym typeface="+mn-lt"/>
            </a:endParaRPr>
          </a:p>
          <a:p>
            <a:r>
              <a:rPr lang="nl-NL" altLang="zh-CN">
                <a:latin typeface="Consolas" panose="020B0609020204030204" pitchFamily="49" charset="0"/>
                <a:cs typeface="+mn-ea"/>
                <a:sym typeface="+mn-lt"/>
              </a:rPr>
              <a:t> begin  </a:t>
            </a:r>
            <a:r>
              <a:rPr lang="nl-NL" altLang="zh-CN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// T3</a:t>
            </a:r>
          </a:p>
          <a:p>
            <a:r>
              <a:rPr lang="en-US" altLang="zh-CN">
                <a:latin typeface="Consolas" panose="020B0609020204030204" pitchFamily="49" charset="0"/>
                <a:cs typeface="+mn-ea"/>
                <a:sym typeface="+mn-lt"/>
              </a:rPr>
              <a:t> A = A + 1000 </a:t>
            </a:r>
            <a:r>
              <a:rPr lang="en-US" altLang="zh-CN">
                <a:solidFill>
                  <a:srgbClr val="C00000"/>
                </a:solidFill>
                <a:latin typeface="Consolas" panose="020B0609020204030204" pitchFamily="49" charset="0"/>
                <a:cs typeface="+mn-ea"/>
                <a:sym typeface="+mn-lt"/>
              </a:rPr>
              <a:t>// A=3000</a:t>
            </a:r>
          </a:p>
          <a:p>
            <a:r>
              <a:rPr lang="en-US" altLang="zh-CN">
                <a:latin typeface="Consolas" panose="020B0609020204030204" pitchFamily="49" charset="0"/>
                <a:cs typeface="+mn-ea"/>
                <a:sym typeface="+mn-lt"/>
              </a:rPr>
              <a:t> --CRASH--</a:t>
            </a:r>
          </a:p>
        </p:txBody>
      </p:sp>
      <p:sp>
        <p:nvSpPr>
          <p:cNvPr id="10" name="爆炸形 1 9">
            <a:extLst>
              <a:ext uri="{FF2B5EF4-FFF2-40B4-BE49-F238E27FC236}">
                <a16:creationId xmlns:a16="http://schemas.microsoft.com/office/drawing/2014/main" id="{A621B04B-5306-C345-817B-EA3B4B1510BF}"/>
              </a:ext>
            </a:extLst>
          </p:cNvPr>
          <p:cNvSpPr/>
          <p:nvPr/>
        </p:nvSpPr>
        <p:spPr>
          <a:xfrm>
            <a:off x="6228184" y="4933731"/>
            <a:ext cx="792088" cy="504056"/>
          </a:xfrm>
          <a:prstGeom prst="irregularSeal1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9790206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E8928B-6EC1-7A45-8F68-A83B9A6DF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More general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B2C724E-FD17-CD4E-B062-48EC8896D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29308"/>
            <a:ext cx="8651875" cy="1932705"/>
          </a:xfrm>
        </p:spPr>
        <p:txBody>
          <a:bodyPr>
            <a:normAutofit/>
          </a:bodyPr>
          <a:lstStyle/>
          <a:p>
            <a:r>
              <a:rPr kumimoji="1" lang="en-US" altLang="zh-CN" b="0"/>
              <a:t>Files states are transferred based on application, </a:t>
            </a:r>
            <a:r>
              <a:rPr kumimoji="1" lang="en-US" altLang="zh-CN">
                <a:solidFill>
                  <a:srgbClr val="C00000"/>
                </a:solidFill>
              </a:rPr>
              <a:t>internal states may be illegal </a:t>
            </a:r>
          </a:p>
          <a:p>
            <a:pPr lvl="1"/>
            <a:r>
              <a:rPr kumimoji="1" lang="en-US" altLang="zh-CN"/>
              <a:t>E.g., bank transfer</a:t>
            </a:r>
          </a:p>
          <a:p>
            <a:pPr lvl="1"/>
            <a:r>
              <a:rPr kumimoji="1" lang="en-US" altLang="zh-CN"/>
              <a:t>Goal: transfer between legal state to legal states </a:t>
            </a:r>
          </a:p>
          <a:p>
            <a:r>
              <a:rPr kumimoji="1" lang="en-US" altLang="zh-CN" b="0">
                <a:solidFill>
                  <a:schemeClr val="tx1"/>
                </a:solidFill>
              </a:rPr>
              <a:t>However, </a:t>
            </a:r>
            <a:r>
              <a:rPr kumimoji="1" lang="en-US" altLang="zh-CN">
                <a:solidFill>
                  <a:srgbClr val="C00000"/>
                </a:solidFill>
              </a:rPr>
              <a:t>Crash</a:t>
            </a:r>
            <a:r>
              <a:rPr kumimoji="1" lang="en-US" altLang="zh-CN" b="0"/>
              <a:t> may occur at </a:t>
            </a:r>
            <a:r>
              <a:rPr kumimoji="1" lang="en-US" altLang="zh-CN">
                <a:solidFill>
                  <a:srgbClr val="C00000"/>
                </a:solidFill>
              </a:rPr>
              <a:t>any time </a:t>
            </a:r>
            <a:endParaRPr kumimoji="1" lang="zh-CN" altLang="en-US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F1DDE9D-A305-D145-85D2-8AC5B9285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53</a:t>
            </a:fld>
            <a:endParaRPr lang="zh-CN" altLang="en-US"/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AA046023-1100-BB49-94E2-4F6D5C7129E4}"/>
              </a:ext>
            </a:extLst>
          </p:cNvPr>
          <p:cNvSpPr/>
          <p:nvPr/>
        </p:nvSpPr>
        <p:spPr>
          <a:xfrm>
            <a:off x="3330600" y="3962455"/>
            <a:ext cx="900000" cy="468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rtlCol="0" anchor="ctr"/>
          <a:lstStyle/>
          <a:p>
            <a:pPr algn="ctr"/>
            <a:r>
              <a:rPr lang="en-US" altLang="zh-CN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illegal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Rounded Rectangle 6">
            <a:extLst>
              <a:ext uri="{FF2B5EF4-FFF2-40B4-BE49-F238E27FC236}">
                <a16:creationId xmlns:a16="http://schemas.microsoft.com/office/drawing/2014/main" id="{7C944333-6621-3043-87D7-796C51A9CA7A}"/>
              </a:ext>
            </a:extLst>
          </p:cNvPr>
          <p:cNvSpPr/>
          <p:nvPr/>
        </p:nvSpPr>
        <p:spPr>
          <a:xfrm>
            <a:off x="4904400" y="3962455"/>
            <a:ext cx="900000" cy="468000"/>
          </a:xfrm>
          <a:prstGeom prst="roundRect">
            <a:avLst/>
          </a:prstGeom>
          <a:solidFill>
            <a:srgbClr val="FFCCCC"/>
          </a:solidFill>
          <a:ln w="285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rtlCol="0" anchor="ctr"/>
          <a:lstStyle/>
          <a:p>
            <a:pPr algn="ctr"/>
            <a:r>
              <a:rPr lang="en-US" altLang="zh-CN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illegal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Rounded Rectangle 8">
            <a:extLst>
              <a:ext uri="{FF2B5EF4-FFF2-40B4-BE49-F238E27FC236}">
                <a16:creationId xmlns:a16="http://schemas.microsoft.com/office/drawing/2014/main" id="{225733AD-D07B-A046-87D1-1EE5A31BBE75}"/>
              </a:ext>
            </a:extLst>
          </p:cNvPr>
          <p:cNvSpPr/>
          <p:nvPr/>
        </p:nvSpPr>
        <p:spPr>
          <a:xfrm>
            <a:off x="6553200" y="3962455"/>
            <a:ext cx="1080000" cy="504000"/>
          </a:xfrm>
          <a:prstGeom prst="roundRect">
            <a:avLst/>
          </a:prstGeom>
          <a:solidFill>
            <a:srgbClr val="FF0066"/>
          </a:solidFill>
          <a:ln w="571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rtlCol="0" anchor="ctr"/>
          <a:lstStyle/>
          <a:p>
            <a:pPr algn="ctr"/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legal</a:t>
            </a:r>
            <a:endParaRPr lang="zh-CN" altLang="en-US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Rounded Rectangle 11">
            <a:extLst>
              <a:ext uri="{FF2B5EF4-FFF2-40B4-BE49-F238E27FC236}">
                <a16:creationId xmlns:a16="http://schemas.microsoft.com/office/drawing/2014/main" id="{9EA9F8F9-5578-664B-A673-B869B779813A}"/>
              </a:ext>
            </a:extLst>
          </p:cNvPr>
          <p:cNvSpPr/>
          <p:nvPr/>
        </p:nvSpPr>
        <p:spPr>
          <a:xfrm>
            <a:off x="1543800" y="3944455"/>
            <a:ext cx="1080000" cy="504000"/>
          </a:xfrm>
          <a:prstGeom prst="roundRect">
            <a:avLst/>
          </a:prstGeom>
          <a:solidFill>
            <a:srgbClr val="00B0F0"/>
          </a:solidFill>
          <a:ln w="5715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rtlCol="0" anchor="ctr"/>
          <a:lstStyle/>
          <a:p>
            <a:pPr algn="ctr"/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legal</a:t>
            </a:r>
            <a:endParaRPr lang="zh-CN" altLang="en-US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F7E1ED73-92CA-474B-9B58-B723DB728597}"/>
              </a:ext>
            </a:extLst>
          </p:cNvPr>
          <p:cNvSpPr/>
          <p:nvPr/>
        </p:nvSpPr>
        <p:spPr>
          <a:xfrm>
            <a:off x="2598745" y="3538510"/>
            <a:ext cx="819807" cy="441842"/>
          </a:xfrm>
          <a:custGeom>
            <a:avLst/>
            <a:gdLst>
              <a:gd name="connsiteX0" fmla="*/ 0 w 819807"/>
              <a:gd name="connsiteY0" fmla="*/ 378779 h 441842"/>
              <a:gd name="connsiteX1" fmla="*/ 378372 w 819807"/>
              <a:gd name="connsiteY1" fmla="*/ 407 h 441842"/>
              <a:gd name="connsiteX2" fmla="*/ 819807 w 819807"/>
              <a:gd name="connsiteY2" fmla="*/ 441842 h 441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19807" h="441842">
                <a:moveTo>
                  <a:pt x="0" y="378779"/>
                </a:moveTo>
                <a:cubicBezTo>
                  <a:pt x="120869" y="184338"/>
                  <a:pt x="241738" y="-10103"/>
                  <a:pt x="378372" y="407"/>
                </a:cubicBezTo>
                <a:cubicBezTo>
                  <a:pt x="515006" y="10917"/>
                  <a:pt x="667406" y="226379"/>
                  <a:pt x="819807" y="441842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E04435E8-71DE-4945-B469-1412CABA964E}"/>
              </a:ext>
            </a:extLst>
          </p:cNvPr>
          <p:cNvSpPr/>
          <p:nvPr/>
        </p:nvSpPr>
        <p:spPr>
          <a:xfrm>
            <a:off x="4197600" y="3538510"/>
            <a:ext cx="819807" cy="441842"/>
          </a:xfrm>
          <a:custGeom>
            <a:avLst/>
            <a:gdLst>
              <a:gd name="connsiteX0" fmla="*/ 0 w 819807"/>
              <a:gd name="connsiteY0" fmla="*/ 378779 h 441842"/>
              <a:gd name="connsiteX1" fmla="*/ 378372 w 819807"/>
              <a:gd name="connsiteY1" fmla="*/ 407 h 441842"/>
              <a:gd name="connsiteX2" fmla="*/ 819807 w 819807"/>
              <a:gd name="connsiteY2" fmla="*/ 441842 h 441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19807" h="441842">
                <a:moveTo>
                  <a:pt x="0" y="378779"/>
                </a:moveTo>
                <a:cubicBezTo>
                  <a:pt x="120869" y="184338"/>
                  <a:pt x="241738" y="-10103"/>
                  <a:pt x="378372" y="407"/>
                </a:cubicBezTo>
                <a:cubicBezTo>
                  <a:pt x="515006" y="10917"/>
                  <a:pt x="667406" y="226379"/>
                  <a:pt x="819807" y="441842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54E0DFFB-71BD-7841-89EB-347EE349F2CE}"/>
              </a:ext>
            </a:extLst>
          </p:cNvPr>
          <p:cNvSpPr/>
          <p:nvPr/>
        </p:nvSpPr>
        <p:spPr>
          <a:xfrm>
            <a:off x="5771400" y="3538510"/>
            <a:ext cx="819807" cy="441842"/>
          </a:xfrm>
          <a:custGeom>
            <a:avLst/>
            <a:gdLst>
              <a:gd name="connsiteX0" fmla="*/ 0 w 819807"/>
              <a:gd name="connsiteY0" fmla="*/ 378779 h 441842"/>
              <a:gd name="connsiteX1" fmla="*/ 378372 w 819807"/>
              <a:gd name="connsiteY1" fmla="*/ 407 h 441842"/>
              <a:gd name="connsiteX2" fmla="*/ 819807 w 819807"/>
              <a:gd name="connsiteY2" fmla="*/ 441842 h 441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19807" h="441842">
                <a:moveTo>
                  <a:pt x="0" y="378779"/>
                </a:moveTo>
                <a:cubicBezTo>
                  <a:pt x="120869" y="184338"/>
                  <a:pt x="241738" y="-10103"/>
                  <a:pt x="378372" y="407"/>
                </a:cubicBezTo>
                <a:cubicBezTo>
                  <a:pt x="515006" y="10917"/>
                  <a:pt x="667406" y="226379"/>
                  <a:pt x="819807" y="441842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Picture 3" descr="Z:\Teaching\sjtu\DS\2013\slides\lec8-log\classic-lightning-storm-weather-icon_design.png">
            <a:extLst>
              <a:ext uri="{FF2B5EF4-FFF2-40B4-BE49-F238E27FC236}">
                <a16:creationId xmlns:a16="http://schemas.microsoft.com/office/drawing/2014/main" id="{0037F908-DB23-D946-B739-2D99D0EF2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800" y="2790055"/>
            <a:ext cx="1065455" cy="10654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AED51170-E031-6F44-A24A-CB129853F7E7}"/>
              </a:ext>
            </a:extLst>
          </p:cNvPr>
          <p:cNvSpPr/>
          <p:nvPr/>
        </p:nvSpPr>
        <p:spPr>
          <a:xfrm>
            <a:off x="1494600" y="4647893"/>
            <a:ext cx="14212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>
                <a:latin typeface="Consolas" panose="020B0609020204030204" pitchFamily="49" charset="0"/>
                <a:cs typeface="+mn-ea"/>
                <a:sym typeface="+mn-lt"/>
              </a:rPr>
              <a:t> A = 2000</a:t>
            </a:r>
          </a:p>
          <a:p>
            <a:r>
              <a:rPr lang="en-US" altLang="zh-CN">
                <a:latin typeface="Consolas" panose="020B0609020204030204" pitchFamily="49" charset="0"/>
                <a:cs typeface="+mn-ea"/>
                <a:sym typeface="+mn-lt"/>
              </a:rPr>
              <a:t> B = 3000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B32F61B4-A9D6-A340-B63B-8B41595C044D}"/>
              </a:ext>
            </a:extLst>
          </p:cNvPr>
          <p:cNvSpPr/>
          <p:nvPr/>
        </p:nvSpPr>
        <p:spPr>
          <a:xfrm>
            <a:off x="3159652" y="4647893"/>
            <a:ext cx="16283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>
                <a:latin typeface="Consolas" panose="020B0609020204030204" pitchFamily="49" charset="0"/>
                <a:cs typeface="+mn-ea"/>
                <a:sym typeface="+mn-lt"/>
              </a:rPr>
              <a:t> A += 1000</a:t>
            </a:r>
          </a:p>
        </p:txBody>
      </p:sp>
    </p:spTree>
    <p:extLst>
      <p:ext uri="{BB962C8B-B14F-4D97-AF65-F5344CB8AC3E}">
        <p14:creationId xmlns:p14="http://schemas.microsoft.com/office/powerpoint/2010/main" val="162274714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F61AEE-B845-DE4D-9D11-A0C033FF9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Solution: logging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60199AA-C60A-DA40-98A8-C20F7AA0A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296144"/>
          </a:xfrm>
        </p:spPr>
        <p:txBody>
          <a:bodyPr/>
          <a:lstStyle/>
          <a:p>
            <a:r>
              <a:rPr kumimoji="1" lang="en" altLang="zh-CN"/>
              <a:t>Keep a </a:t>
            </a:r>
            <a:r>
              <a:rPr kumimoji="1" lang="en" altLang="zh-CN">
                <a:solidFill>
                  <a:srgbClr val="C00000"/>
                </a:solidFill>
              </a:rPr>
              <a:t>log</a:t>
            </a:r>
            <a:r>
              <a:rPr kumimoji="1" lang="en" altLang="zh-CN"/>
              <a:t> of all update actions</a:t>
            </a:r>
          </a:p>
          <a:p>
            <a:pPr lvl="1"/>
            <a:r>
              <a:rPr kumimoji="1" lang="en" altLang="zh-CN"/>
              <a:t>Each action has 3 required operations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E51397D-5BE5-ED4D-816C-B02338451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/>
          </a:p>
        </p:txBody>
      </p:sp>
      <p:sp>
        <p:nvSpPr>
          <p:cNvPr id="5" name="Rounded Rectangle 54">
            <a:extLst>
              <a:ext uri="{FF2B5EF4-FFF2-40B4-BE49-F238E27FC236}">
                <a16:creationId xmlns:a16="http://schemas.microsoft.com/office/drawing/2014/main" id="{D1CAC13F-B54B-154A-9057-FC9707DC4163}"/>
              </a:ext>
            </a:extLst>
          </p:cNvPr>
          <p:cNvSpPr/>
          <p:nvPr/>
        </p:nvSpPr>
        <p:spPr>
          <a:xfrm>
            <a:off x="4283968" y="1129308"/>
            <a:ext cx="914400" cy="324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en-US" altLang="zh-CN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7">
            <a:extLst>
              <a:ext uri="{FF2B5EF4-FFF2-40B4-BE49-F238E27FC236}">
                <a16:creationId xmlns:a16="http://schemas.microsoft.com/office/drawing/2014/main" id="{A2A22998-4E14-0E4D-BA05-00438C8E73A7}"/>
              </a:ext>
            </a:extLst>
          </p:cNvPr>
          <p:cNvSpPr/>
          <p:nvPr/>
        </p:nvSpPr>
        <p:spPr>
          <a:xfrm>
            <a:off x="3852858" y="2119750"/>
            <a:ext cx="1152000" cy="468000"/>
          </a:xfrm>
          <a:prstGeom prst="roundRect">
            <a:avLst/>
          </a:prstGeom>
          <a:gradFill flip="none" rotWithShape="1">
            <a:gsLst>
              <a:gs pos="0">
                <a:srgbClr val="D9F5FF"/>
              </a:gs>
              <a:gs pos="100000">
                <a:srgbClr val="FFCCCC"/>
              </a:gs>
            </a:gsLst>
            <a:lin ang="0" scaled="1"/>
            <a:tileRect/>
          </a:gra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DO</a:t>
            </a:r>
            <a:endParaRPr lang="zh-CN" altLang="en-US" b="1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8">
            <a:extLst>
              <a:ext uri="{FF2B5EF4-FFF2-40B4-BE49-F238E27FC236}">
                <a16:creationId xmlns:a16="http://schemas.microsoft.com/office/drawing/2014/main" id="{310F87AC-7D2F-EE4E-A4B3-C210AA627B68}"/>
              </a:ext>
            </a:extLst>
          </p:cNvPr>
          <p:cNvSpPr/>
          <p:nvPr/>
        </p:nvSpPr>
        <p:spPr>
          <a:xfrm>
            <a:off x="5995200" y="2011750"/>
            <a:ext cx="1116000" cy="684000"/>
          </a:xfrm>
          <a:prstGeom prst="roundRect">
            <a:avLst/>
          </a:prstGeom>
          <a:solidFill>
            <a:srgbClr val="FF0066"/>
          </a:solidFill>
          <a:ln w="571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New</a:t>
            </a:r>
          </a:p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State</a:t>
            </a:r>
            <a:endParaRPr lang="zh-CN" altLang="en-US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ounded Rectangle 9">
            <a:extLst>
              <a:ext uri="{FF2B5EF4-FFF2-40B4-BE49-F238E27FC236}">
                <a16:creationId xmlns:a16="http://schemas.microsoft.com/office/drawing/2014/main" id="{6E342BDC-1E1F-7D4C-8279-5051B4F0A827}"/>
              </a:ext>
            </a:extLst>
          </p:cNvPr>
          <p:cNvSpPr/>
          <p:nvPr/>
        </p:nvSpPr>
        <p:spPr>
          <a:xfrm>
            <a:off x="1853400" y="2011750"/>
            <a:ext cx="1116000" cy="684000"/>
          </a:xfrm>
          <a:prstGeom prst="roundRect">
            <a:avLst/>
          </a:prstGeom>
          <a:solidFill>
            <a:srgbClr val="00B0F0"/>
          </a:solidFill>
          <a:ln w="5715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Old</a:t>
            </a:r>
          </a:p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State</a:t>
            </a:r>
            <a:endParaRPr lang="zh-CN" altLang="en-US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9" name="Straight Arrow Connector 12">
            <a:extLst>
              <a:ext uri="{FF2B5EF4-FFF2-40B4-BE49-F238E27FC236}">
                <a16:creationId xmlns:a16="http://schemas.microsoft.com/office/drawing/2014/main" id="{F340B507-CC6B-C24C-8F60-DB849EDA3305}"/>
              </a:ext>
            </a:extLst>
          </p:cNvPr>
          <p:cNvCxnSpPr>
            <a:stCxn id="8" idx="3"/>
            <a:endCxn id="6" idx="1"/>
          </p:cNvCxnSpPr>
          <p:nvPr/>
        </p:nvCxnSpPr>
        <p:spPr>
          <a:xfrm>
            <a:off x="2969400" y="2353750"/>
            <a:ext cx="88345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16">
            <a:extLst>
              <a:ext uri="{FF2B5EF4-FFF2-40B4-BE49-F238E27FC236}">
                <a16:creationId xmlns:a16="http://schemas.microsoft.com/office/drawing/2014/main" id="{4FA11EFB-37CF-2D43-959F-D13E6999C1B9}"/>
              </a:ext>
            </a:extLst>
          </p:cNvPr>
          <p:cNvCxnSpPr>
            <a:stCxn id="6" idx="3"/>
            <a:endCxn id="7" idx="1"/>
          </p:cNvCxnSpPr>
          <p:nvPr/>
        </p:nvCxnSpPr>
        <p:spPr>
          <a:xfrm>
            <a:off x="5004858" y="2353750"/>
            <a:ext cx="990342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20">
            <a:extLst>
              <a:ext uri="{FF2B5EF4-FFF2-40B4-BE49-F238E27FC236}">
                <a16:creationId xmlns:a16="http://schemas.microsoft.com/office/drawing/2014/main" id="{5D6BA898-4FA4-6C4B-BDEB-EC1226F90DB8}"/>
              </a:ext>
            </a:extLst>
          </p:cNvPr>
          <p:cNvSpPr/>
          <p:nvPr/>
        </p:nvSpPr>
        <p:spPr>
          <a:xfrm>
            <a:off x="5995200" y="2849950"/>
            <a:ext cx="914400" cy="324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en-US" altLang="zh-CN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2" name="Straight Arrow Connector 21">
            <a:extLst>
              <a:ext uri="{FF2B5EF4-FFF2-40B4-BE49-F238E27FC236}">
                <a16:creationId xmlns:a16="http://schemas.microsoft.com/office/drawing/2014/main" id="{2552E7AE-155B-054F-A816-DCD771B1DE06}"/>
              </a:ext>
            </a:extLst>
          </p:cNvPr>
          <p:cNvCxnSpPr>
            <a:endCxn id="11" idx="1"/>
          </p:cNvCxnSpPr>
          <p:nvPr/>
        </p:nvCxnSpPr>
        <p:spPr>
          <a:xfrm>
            <a:off x="5004858" y="2463550"/>
            <a:ext cx="990342" cy="548400"/>
          </a:xfrm>
          <a:prstGeom prst="straightConnector1">
            <a:avLst/>
          </a:prstGeom>
          <a:ln w="28575">
            <a:solidFill>
              <a:srgbClr val="FF0066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26">
            <a:extLst>
              <a:ext uri="{FF2B5EF4-FFF2-40B4-BE49-F238E27FC236}">
                <a16:creationId xmlns:a16="http://schemas.microsoft.com/office/drawing/2014/main" id="{67570110-4D25-454F-A945-0C8EDDADE017}"/>
              </a:ext>
            </a:extLst>
          </p:cNvPr>
          <p:cNvSpPr/>
          <p:nvPr/>
        </p:nvSpPr>
        <p:spPr>
          <a:xfrm>
            <a:off x="3879858" y="4428250"/>
            <a:ext cx="1152000" cy="468000"/>
          </a:xfrm>
          <a:prstGeom prst="roundRect">
            <a:avLst/>
          </a:prstGeom>
          <a:gradFill flip="none" rotWithShape="1">
            <a:gsLst>
              <a:gs pos="0">
                <a:srgbClr val="D9F5FF"/>
              </a:gs>
              <a:gs pos="100000">
                <a:srgbClr val="FFCCCC"/>
              </a:gs>
            </a:gsLst>
            <a:lin ang="0" scaled="1"/>
            <a:tileRect/>
          </a:gra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REDO</a:t>
            </a:r>
            <a:endParaRPr lang="zh-CN" altLang="en-US" b="1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Rounded Rectangle 27">
            <a:extLst>
              <a:ext uri="{FF2B5EF4-FFF2-40B4-BE49-F238E27FC236}">
                <a16:creationId xmlns:a16="http://schemas.microsoft.com/office/drawing/2014/main" id="{C637FA2B-16D3-0E44-AF7A-03842C4B9074}"/>
              </a:ext>
            </a:extLst>
          </p:cNvPr>
          <p:cNvSpPr/>
          <p:nvPr/>
        </p:nvSpPr>
        <p:spPr>
          <a:xfrm>
            <a:off x="5995200" y="4612962"/>
            <a:ext cx="1116000" cy="684000"/>
          </a:xfrm>
          <a:prstGeom prst="roundRect">
            <a:avLst/>
          </a:prstGeom>
          <a:solidFill>
            <a:srgbClr val="FF0066"/>
          </a:solidFill>
          <a:ln w="571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New</a:t>
            </a:r>
          </a:p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State</a:t>
            </a:r>
            <a:endParaRPr lang="zh-CN" altLang="en-US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Rounded Rectangle 28">
            <a:extLst>
              <a:ext uri="{FF2B5EF4-FFF2-40B4-BE49-F238E27FC236}">
                <a16:creationId xmlns:a16="http://schemas.microsoft.com/office/drawing/2014/main" id="{5745E5D0-E072-E049-9E9A-D7CEC3927948}"/>
              </a:ext>
            </a:extLst>
          </p:cNvPr>
          <p:cNvSpPr/>
          <p:nvPr/>
        </p:nvSpPr>
        <p:spPr>
          <a:xfrm>
            <a:off x="1800516" y="4320250"/>
            <a:ext cx="1116000" cy="684000"/>
          </a:xfrm>
          <a:prstGeom prst="roundRect">
            <a:avLst/>
          </a:prstGeom>
          <a:solidFill>
            <a:srgbClr val="00B0F0"/>
          </a:solidFill>
          <a:ln w="5715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Old</a:t>
            </a:r>
          </a:p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State</a:t>
            </a:r>
            <a:endParaRPr lang="zh-CN" altLang="en-US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6" name="Straight Arrow Connector 29">
            <a:extLst>
              <a:ext uri="{FF2B5EF4-FFF2-40B4-BE49-F238E27FC236}">
                <a16:creationId xmlns:a16="http://schemas.microsoft.com/office/drawing/2014/main" id="{1175471D-7E68-5341-8A3E-B77ABE7B6848}"/>
              </a:ext>
            </a:extLst>
          </p:cNvPr>
          <p:cNvCxnSpPr>
            <a:cxnSpLocks/>
            <a:stCxn id="15" idx="3"/>
            <a:endCxn id="13" idx="1"/>
          </p:cNvCxnSpPr>
          <p:nvPr/>
        </p:nvCxnSpPr>
        <p:spPr>
          <a:xfrm>
            <a:off x="2916516" y="4662250"/>
            <a:ext cx="963342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30">
            <a:extLst>
              <a:ext uri="{FF2B5EF4-FFF2-40B4-BE49-F238E27FC236}">
                <a16:creationId xmlns:a16="http://schemas.microsoft.com/office/drawing/2014/main" id="{CDDE1ED8-7065-264F-B3B3-D3A0048AA19C}"/>
              </a:ext>
            </a:extLst>
          </p:cNvPr>
          <p:cNvCxnSpPr>
            <a:stCxn id="13" idx="3"/>
            <a:endCxn id="14" idx="1"/>
          </p:cNvCxnSpPr>
          <p:nvPr/>
        </p:nvCxnSpPr>
        <p:spPr>
          <a:xfrm>
            <a:off x="5031858" y="4662250"/>
            <a:ext cx="963342" cy="292712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31">
            <a:extLst>
              <a:ext uri="{FF2B5EF4-FFF2-40B4-BE49-F238E27FC236}">
                <a16:creationId xmlns:a16="http://schemas.microsoft.com/office/drawing/2014/main" id="{F47F7BDB-6EFA-8441-A43F-8FE249E4112F}"/>
              </a:ext>
            </a:extLst>
          </p:cNvPr>
          <p:cNvSpPr/>
          <p:nvPr/>
        </p:nvSpPr>
        <p:spPr>
          <a:xfrm>
            <a:off x="1800516" y="5050150"/>
            <a:ext cx="914400" cy="324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en-US" altLang="zh-CN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9" name="Straight Arrow Connector 32">
            <a:extLst>
              <a:ext uri="{FF2B5EF4-FFF2-40B4-BE49-F238E27FC236}">
                <a16:creationId xmlns:a16="http://schemas.microsoft.com/office/drawing/2014/main" id="{2145E37C-1C0A-3B4C-9E21-44D18D27F30D}"/>
              </a:ext>
            </a:extLst>
          </p:cNvPr>
          <p:cNvCxnSpPr>
            <a:cxnSpLocks/>
          </p:cNvCxnSpPr>
          <p:nvPr/>
        </p:nvCxnSpPr>
        <p:spPr>
          <a:xfrm flipV="1">
            <a:off x="2687916" y="4775200"/>
            <a:ext cx="1164942" cy="549900"/>
          </a:xfrm>
          <a:prstGeom prst="straightConnector1">
            <a:avLst/>
          </a:prstGeom>
          <a:ln w="28575">
            <a:solidFill>
              <a:srgbClr val="FF0066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37">
            <a:extLst>
              <a:ext uri="{FF2B5EF4-FFF2-40B4-BE49-F238E27FC236}">
                <a16:creationId xmlns:a16="http://schemas.microsoft.com/office/drawing/2014/main" id="{1447283B-14AF-9745-BF09-201773523510}"/>
              </a:ext>
            </a:extLst>
          </p:cNvPr>
          <p:cNvSpPr/>
          <p:nvPr/>
        </p:nvSpPr>
        <p:spPr>
          <a:xfrm>
            <a:off x="3906300" y="3219850"/>
            <a:ext cx="1152000" cy="468000"/>
          </a:xfrm>
          <a:prstGeom prst="roundRect">
            <a:avLst/>
          </a:prstGeom>
          <a:gradFill flip="none" rotWithShape="1">
            <a:gsLst>
              <a:gs pos="0">
                <a:srgbClr val="FFCCCC"/>
              </a:gs>
              <a:gs pos="100000">
                <a:srgbClr val="D9F5FF"/>
              </a:gs>
            </a:gsLst>
            <a:lin ang="0" scaled="1"/>
            <a:tileRect/>
          </a:gra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UNDO</a:t>
            </a:r>
            <a:endParaRPr lang="zh-CN" altLang="en-US" b="1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1" name="Rounded Rectangle 39">
            <a:extLst>
              <a:ext uri="{FF2B5EF4-FFF2-40B4-BE49-F238E27FC236}">
                <a16:creationId xmlns:a16="http://schemas.microsoft.com/office/drawing/2014/main" id="{7FC21A8A-511E-E449-9221-D7CF086217C0}"/>
              </a:ext>
            </a:extLst>
          </p:cNvPr>
          <p:cNvSpPr/>
          <p:nvPr/>
        </p:nvSpPr>
        <p:spPr>
          <a:xfrm>
            <a:off x="5995200" y="3411539"/>
            <a:ext cx="1116000" cy="684000"/>
          </a:xfrm>
          <a:prstGeom prst="roundRect">
            <a:avLst/>
          </a:prstGeom>
          <a:solidFill>
            <a:srgbClr val="00B0F0"/>
          </a:solidFill>
          <a:ln w="5715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Old</a:t>
            </a:r>
          </a:p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State</a:t>
            </a:r>
            <a:endParaRPr lang="zh-CN" altLang="en-US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Rounded Rectangle 41">
            <a:extLst>
              <a:ext uri="{FF2B5EF4-FFF2-40B4-BE49-F238E27FC236}">
                <a16:creationId xmlns:a16="http://schemas.microsoft.com/office/drawing/2014/main" id="{824475E0-CB28-0C4D-AEC8-4723ECA36D07}"/>
              </a:ext>
            </a:extLst>
          </p:cNvPr>
          <p:cNvSpPr/>
          <p:nvPr/>
        </p:nvSpPr>
        <p:spPr>
          <a:xfrm>
            <a:off x="1853400" y="3004150"/>
            <a:ext cx="1116000" cy="684000"/>
          </a:xfrm>
          <a:prstGeom prst="roundRect">
            <a:avLst/>
          </a:prstGeom>
          <a:solidFill>
            <a:srgbClr val="FF0066"/>
          </a:solidFill>
          <a:ln w="571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New</a:t>
            </a:r>
          </a:p>
          <a:p>
            <a:pPr algn="ctr">
              <a:lnSpc>
                <a:spcPct val="80000"/>
              </a:lnSpc>
            </a:pPr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State</a:t>
            </a:r>
            <a:endParaRPr lang="zh-CN" altLang="en-US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3" name="Rounded Rectangle 42">
            <a:extLst>
              <a:ext uri="{FF2B5EF4-FFF2-40B4-BE49-F238E27FC236}">
                <a16:creationId xmlns:a16="http://schemas.microsoft.com/office/drawing/2014/main" id="{FCF6D766-8B25-AC4D-8815-E53D4FB30A3C}"/>
              </a:ext>
            </a:extLst>
          </p:cNvPr>
          <p:cNvSpPr/>
          <p:nvPr/>
        </p:nvSpPr>
        <p:spPr>
          <a:xfrm>
            <a:off x="2055000" y="3868150"/>
            <a:ext cx="914400" cy="324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r>
              <a:rPr lang="en-US" altLang="zh-CN" sz="2000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4" name="Straight Arrow Connector 43">
            <a:extLst>
              <a:ext uri="{FF2B5EF4-FFF2-40B4-BE49-F238E27FC236}">
                <a16:creationId xmlns:a16="http://schemas.microsoft.com/office/drawing/2014/main" id="{3ACD5F7B-6DF4-6445-B426-2EDE720D5C3C}"/>
              </a:ext>
            </a:extLst>
          </p:cNvPr>
          <p:cNvCxnSpPr>
            <a:cxnSpLocks/>
            <a:stCxn id="22" idx="3"/>
          </p:cNvCxnSpPr>
          <p:nvPr/>
        </p:nvCxnSpPr>
        <p:spPr>
          <a:xfrm>
            <a:off x="2969400" y="3346150"/>
            <a:ext cx="883458" cy="750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44">
            <a:extLst>
              <a:ext uri="{FF2B5EF4-FFF2-40B4-BE49-F238E27FC236}">
                <a16:creationId xmlns:a16="http://schemas.microsoft.com/office/drawing/2014/main" id="{B66D4894-5420-B246-B61D-F5F47B6E5369}"/>
              </a:ext>
            </a:extLst>
          </p:cNvPr>
          <p:cNvCxnSpPr>
            <a:stCxn id="20" idx="3"/>
            <a:endCxn id="21" idx="1"/>
          </p:cNvCxnSpPr>
          <p:nvPr/>
        </p:nvCxnSpPr>
        <p:spPr>
          <a:xfrm>
            <a:off x="5058300" y="3453850"/>
            <a:ext cx="936900" cy="299689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45">
            <a:extLst>
              <a:ext uri="{FF2B5EF4-FFF2-40B4-BE49-F238E27FC236}">
                <a16:creationId xmlns:a16="http://schemas.microsoft.com/office/drawing/2014/main" id="{EDFE4E85-4649-824D-BFD6-5D2A656D1B5E}"/>
              </a:ext>
            </a:extLst>
          </p:cNvPr>
          <p:cNvCxnSpPr>
            <a:stCxn id="23" idx="3"/>
            <a:endCxn id="20" idx="1"/>
          </p:cNvCxnSpPr>
          <p:nvPr/>
        </p:nvCxnSpPr>
        <p:spPr>
          <a:xfrm flipV="1">
            <a:off x="2969400" y="3453850"/>
            <a:ext cx="936900" cy="576300"/>
          </a:xfrm>
          <a:prstGeom prst="straightConnector1">
            <a:avLst/>
          </a:prstGeom>
          <a:ln w="28575">
            <a:solidFill>
              <a:srgbClr val="FF0066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074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  <p:bldP spid="13" grpId="0" animBg="1"/>
      <p:bldP spid="14" grpId="0" animBg="1"/>
      <p:bldP spid="15" grpId="0" animBg="1"/>
      <p:bldP spid="18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A2662A8-C7DC-AE4B-922F-6C1AA39DF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b="1"/>
              <a:t>DO-UNDO-REDO</a:t>
            </a:r>
            <a:r>
              <a:rPr kumimoji="1" lang="en" altLang="zh-CN"/>
              <a:t> Protocol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A1D6308-C2AA-654F-8528-1192B7D24B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b="0"/>
              <a:t>Each operations between </a:t>
            </a:r>
            <a:r>
              <a:rPr kumimoji="1" lang="en" altLang="zh-CN" b="0">
                <a:latin typeface="Courier New" panose="02070309020205020404" pitchFamily="49" charset="0"/>
                <a:cs typeface="Courier New" panose="02070309020205020404" pitchFamily="49" charset="0"/>
              </a:rPr>
              <a:t>begin ... commit </a:t>
            </a:r>
            <a:r>
              <a:rPr kumimoji="1" lang="en" altLang="zh-CN" b="0"/>
              <a:t>is recorded in a log</a:t>
            </a:r>
          </a:p>
          <a:p>
            <a:pPr lvl="1"/>
            <a:r>
              <a:rPr kumimoji="1" lang="en" altLang="zh-CN"/>
              <a:t>Append-only reduce random access</a:t>
            </a:r>
          </a:p>
          <a:p>
            <a:r>
              <a:rPr kumimoji="1" lang="en" altLang="zh-CN" b="0"/>
              <a:t>The</a:t>
            </a:r>
            <a:r>
              <a:rPr kumimoji="1" lang="en" altLang="zh-CN"/>
              <a:t> </a:t>
            </a:r>
            <a:r>
              <a:rPr kumimoji="1" lang="en" altLang="zh-CN" b="0">
                <a:latin typeface="Courier New" panose="02070309020205020404" pitchFamily="49" charset="0"/>
                <a:cs typeface="Courier New" panose="02070309020205020404" pitchFamily="49" charset="0"/>
              </a:rPr>
              <a:t>begin ... commit </a:t>
            </a:r>
            <a:r>
              <a:rPr kumimoji="1" lang="en" altLang="zh-CN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called </a:t>
            </a:r>
          </a:p>
          <a:p>
            <a:pPr lvl="1"/>
            <a:r>
              <a:rPr kumimoji="1" lang="en" altLang="zh-CN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Transaction</a:t>
            </a:r>
            <a:r>
              <a:rPr kumimoji="1" lang="en" altLang="zh-CN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kumimoji="1" lang="en" altLang="zh-CN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04CED6A-1973-DF4C-B339-0BA62B6BD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9FEEDAC-184C-864B-A294-4FBE43A57070}"/>
              </a:ext>
            </a:extLst>
          </p:cNvPr>
          <p:cNvSpPr txBox="1">
            <a:spLocks/>
          </p:cNvSpPr>
          <p:nvPr/>
        </p:nvSpPr>
        <p:spPr>
          <a:xfrm>
            <a:off x="4969123" y="1824763"/>
            <a:ext cx="4139952" cy="3771636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transfer(bank, a, b, amt):</a:t>
            </a:r>
          </a:p>
          <a:p>
            <a:pPr marL="0" indent="0">
              <a:buFont typeface="Arial" pitchFamily="34" charset="0"/>
              <a:buNone/>
            </a:pPr>
            <a:r>
              <a:rPr lang="nl-NL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  </a:t>
            </a:r>
            <a:r>
              <a:rPr lang="nl-NL" sz="1800" b="1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begin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en-US" sz="1800" b="1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write</a:t>
            </a:r>
            <a:r>
              <a:rPr lang="en-US" sz="18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 (a, </a:t>
            </a:r>
            <a:r>
              <a:rPr lang="en-US" sz="1800" b="1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read</a:t>
            </a:r>
            <a:r>
              <a:rPr lang="en-US" sz="18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(a) – amt)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en-US" altLang="zh-CN" sz="1800" b="1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write</a:t>
            </a:r>
            <a:r>
              <a:rPr lang="en-US" altLang="zh-CN" sz="18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 (b, </a:t>
            </a:r>
            <a:r>
              <a:rPr lang="en-US" altLang="zh-CN" sz="1800" b="1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read</a:t>
            </a:r>
            <a:r>
              <a:rPr lang="en-US" altLang="zh-CN" sz="18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(b) – amt)</a:t>
            </a:r>
            <a:endParaRPr lang="en-US" sz="18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Font typeface="Arial" pitchFamily="34" charset="0"/>
              <a:buNone/>
            </a:pPr>
            <a:r>
              <a:rPr lang="da-DK" sz="18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if </a:t>
            </a:r>
            <a:r>
              <a:rPr lang="da-DK" sz="1800" b="1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read</a:t>
            </a:r>
            <a:r>
              <a:rPr lang="da-DK" sz="1800" b="1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r>
              <a:rPr lang="da-DK" sz="18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(a) &lt; 0: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</a:t>
            </a:r>
            <a:r>
              <a:rPr lang="en-US" sz="1800" b="1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abort</a:t>
            </a:r>
            <a:r>
              <a:rPr lang="en-US" sz="18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r>
              <a:rPr lang="en-US" sz="1800" i="1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//</a:t>
            </a:r>
            <a:r>
              <a:rPr lang="en-US" altLang="zh-CN" sz="1800" i="1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Not enough funds</a:t>
            </a:r>
            <a:endParaRPr lang="en-US" sz="1800" i="1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Font typeface="Arial" pitchFamily="34" charset="0"/>
              <a:buNone/>
            </a:pPr>
            <a:r>
              <a:rPr lang="da-DK" sz="18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da-DK" sz="1800" dirty="0" err="1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else</a:t>
            </a:r>
            <a:r>
              <a:rPr lang="da-DK" sz="18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:</a:t>
            </a:r>
          </a:p>
          <a:p>
            <a:pPr marL="0" indent="0">
              <a:buFont typeface="Arial" pitchFamily="34" charset="0"/>
              <a:buNone/>
            </a:pPr>
            <a:r>
              <a:rPr lang="fr-FR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</a:t>
            </a:r>
            <a:r>
              <a:rPr lang="fr-FR" sz="1800" b="1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commit</a:t>
            </a:r>
          </a:p>
        </p:txBody>
      </p:sp>
      <p:sp>
        <p:nvSpPr>
          <p:cNvPr id="6" name="左大括号 5">
            <a:extLst>
              <a:ext uri="{FF2B5EF4-FFF2-40B4-BE49-F238E27FC236}">
                <a16:creationId xmlns:a16="http://schemas.microsoft.com/office/drawing/2014/main" id="{23A336F4-03C1-7C4F-B14A-CD9190CF047D}"/>
              </a:ext>
            </a:extLst>
          </p:cNvPr>
          <p:cNvSpPr/>
          <p:nvPr/>
        </p:nvSpPr>
        <p:spPr>
          <a:xfrm>
            <a:off x="4918400" y="2986096"/>
            <a:ext cx="402044" cy="1872208"/>
          </a:xfrm>
          <a:prstGeom prst="leftBrace">
            <a:avLst>
              <a:gd name="adj1" fmla="val 32814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91964D0-63BE-AE41-9A93-AD0156DA63DF}"/>
              </a:ext>
            </a:extLst>
          </p:cNvPr>
          <p:cNvSpPr/>
          <p:nvPr/>
        </p:nvSpPr>
        <p:spPr>
          <a:xfrm rot="16200000">
            <a:off x="4041302" y="3806029"/>
            <a:ext cx="10182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" altLang="zh-CN"/>
              <a:t> Logged</a:t>
            </a:r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08166DA2-6E3F-A048-B5D2-7E9BC8C9FD34}"/>
              </a:ext>
            </a:extLst>
          </p:cNvPr>
          <p:cNvSpPr/>
          <p:nvPr/>
        </p:nvSpPr>
        <p:spPr>
          <a:xfrm>
            <a:off x="1162749" y="3719026"/>
            <a:ext cx="2467342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" altLang="zh-CN"/>
              <a:t>write(a, read(a) – amt)</a:t>
            </a:r>
            <a:endParaRPr lang="zh-CN" altLang="en-US"/>
          </a:p>
        </p:txBody>
      </p:sp>
      <p:sp>
        <p:nvSpPr>
          <p:cNvPr id="26" name="任意形状 25">
            <a:extLst>
              <a:ext uri="{FF2B5EF4-FFF2-40B4-BE49-F238E27FC236}">
                <a16:creationId xmlns:a16="http://schemas.microsoft.com/office/drawing/2014/main" id="{592E4765-6E32-5A43-9108-78ADC02E20CD}"/>
              </a:ext>
            </a:extLst>
          </p:cNvPr>
          <p:cNvSpPr/>
          <p:nvPr/>
        </p:nvSpPr>
        <p:spPr>
          <a:xfrm>
            <a:off x="1590261" y="4041913"/>
            <a:ext cx="39756" cy="450574"/>
          </a:xfrm>
          <a:custGeom>
            <a:avLst/>
            <a:gdLst>
              <a:gd name="connsiteX0" fmla="*/ 0 w 39756"/>
              <a:gd name="connsiteY0" fmla="*/ 0 h 450574"/>
              <a:gd name="connsiteX1" fmla="*/ 26504 w 39756"/>
              <a:gd name="connsiteY1" fmla="*/ 225287 h 450574"/>
              <a:gd name="connsiteX2" fmla="*/ 39756 w 39756"/>
              <a:gd name="connsiteY2" fmla="*/ 450574 h 450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756" h="450574">
                <a:moveTo>
                  <a:pt x="0" y="0"/>
                </a:moveTo>
                <a:cubicBezTo>
                  <a:pt x="9939" y="75095"/>
                  <a:pt x="19878" y="150191"/>
                  <a:pt x="26504" y="225287"/>
                </a:cubicBezTo>
                <a:cubicBezTo>
                  <a:pt x="33130" y="300383"/>
                  <a:pt x="36443" y="375478"/>
                  <a:pt x="39756" y="450574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Rounded Rectangle 4">
            <a:extLst>
              <a:ext uri="{FF2B5EF4-FFF2-40B4-BE49-F238E27FC236}">
                <a16:creationId xmlns:a16="http://schemas.microsoft.com/office/drawing/2014/main" id="{F7564F21-8D11-0542-8549-CE95D5E3DFEF}"/>
              </a:ext>
            </a:extLst>
          </p:cNvPr>
          <p:cNvSpPr/>
          <p:nvPr/>
        </p:nvSpPr>
        <p:spPr>
          <a:xfrm>
            <a:off x="902338" y="4571447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" name="Rectangle 5">
            <a:extLst>
              <a:ext uri="{FF2B5EF4-FFF2-40B4-BE49-F238E27FC236}">
                <a16:creationId xmlns:a16="http://schemas.microsoft.com/office/drawing/2014/main" id="{08CDA268-C395-6446-8570-E3B4AED4218A}"/>
              </a:ext>
            </a:extLst>
          </p:cNvPr>
          <p:cNvSpPr/>
          <p:nvPr/>
        </p:nvSpPr>
        <p:spPr>
          <a:xfrm>
            <a:off x="128699" y="4333917"/>
            <a:ext cx="7040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/>
          </a:p>
        </p:txBody>
      </p:sp>
      <p:sp>
        <p:nvSpPr>
          <p:cNvPr id="29" name="Rounded Rectangle 6">
            <a:extLst>
              <a:ext uri="{FF2B5EF4-FFF2-40B4-BE49-F238E27FC236}">
                <a16:creationId xmlns:a16="http://schemas.microsoft.com/office/drawing/2014/main" id="{DFE7A046-DF58-5940-860B-FBAE6163D925}"/>
              </a:ext>
            </a:extLst>
          </p:cNvPr>
          <p:cNvSpPr/>
          <p:nvPr/>
        </p:nvSpPr>
        <p:spPr>
          <a:xfrm>
            <a:off x="1435738" y="4571447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" name="Rounded Rectangle 7">
            <a:extLst>
              <a:ext uri="{FF2B5EF4-FFF2-40B4-BE49-F238E27FC236}">
                <a16:creationId xmlns:a16="http://schemas.microsoft.com/office/drawing/2014/main" id="{34954F98-D80D-DF43-86E3-DCFFCE258961}"/>
              </a:ext>
            </a:extLst>
          </p:cNvPr>
          <p:cNvSpPr/>
          <p:nvPr/>
        </p:nvSpPr>
        <p:spPr>
          <a:xfrm>
            <a:off x="1969138" y="4571447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" name="Rounded Rectangle 8">
            <a:extLst>
              <a:ext uri="{FF2B5EF4-FFF2-40B4-BE49-F238E27FC236}">
                <a16:creationId xmlns:a16="http://schemas.microsoft.com/office/drawing/2014/main" id="{493CECBC-38CC-FC47-9CCC-CB8938BEFC29}"/>
              </a:ext>
            </a:extLst>
          </p:cNvPr>
          <p:cNvSpPr/>
          <p:nvPr/>
        </p:nvSpPr>
        <p:spPr>
          <a:xfrm>
            <a:off x="2502538" y="4571447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5" name="Rounded Rectangle 12">
            <a:extLst>
              <a:ext uri="{FF2B5EF4-FFF2-40B4-BE49-F238E27FC236}">
                <a16:creationId xmlns:a16="http://schemas.microsoft.com/office/drawing/2014/main" id="{8EC3CE73-2E22-EA4F-8452-DBFA3248A852}"/>
              </a:ext>
            </a:extLst>
          </p:cNvPr>
          <p:cNvSpPr/>
          <p:nvPr/>
        </p:nvSpPr>
        <p:spPr>
          <a:xfrm>
            <a:off x="3019445" y="4571447"/>
            <a:ext cx="540000" cy="36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7" name="Curved Connector 32">
            <a:extLst>
              <a:ext uri="{FF2B5EF4-FFF2-40B4-BE49-F238E27FC236}">
                <a16:creationId xmlns:a16="http://schemas.microsoft.com/office/drawing/2014/main" id="{A3F9D304-203F-7040-B071-17149B7CE2C6}"/>
              </a:ext>
            </a:extLst>
          </p:cNvPr>
          <p:cNvCxnSpPr>
            <a:stCxn id="27" idx="0"/>
          </p:cNvCxnSpPr>
          <p:nvPr/>
        </p:nvCxnSpPr>
        <p:spPr>
          <a:xfrm rot="16200000" flipH="1">
            <a:off x="1615738" y="4128047"/>
            <a:ext cx="180000" cy="1066800"/>
          </a:xfrm>
          <a:prstGeom prst="curvedConnector4">
            <a:avLst>
              <a:gd name="adj1" fmla="val -179917"/>
              <a:gd name="adj2" fmla="val 87655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urved Connector 43">
            <a:extLst>
              <a:ext uri="{FF2B5EF4-FFF2-40B4-BE49-F238E27FC236}">
                <a16:creationId xmlns:a16="http://schemas.microsoft.com/office/drawing/2014/main" id="{6CF43FE7-0605-2C4A-94C1-A53C1AE57E69}"/>
              </a:ext>
            </a:extLst>
          </p:cNvPr>
          <p:cNvCxnSpPr>
            <a:stCxn id="29" idx="2"/>
          </p:cNvCxnSpPr>
          <p:nvPr/>
        </p:nvCxnSpPr>
        <p:spPr>
          <a:xfrm rot="5400000" flipH="1" flipV="1">
            <a:off x="2152313" y="4304872"/>
            <a:ext cx="180000" cy="1073150"/>
          </a:xfrm>
          <a:prstGeom prst="curvedConnector4">
            <a:avLst>
              <a:gd name="adj1" fmla="val -127000"/>
              <a:gd name="adj2" fmla="val 945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60">
            <a:extLst>
              <a:ext uri="{FF2B5EF4-FFF2-40B4-BE49-F238E27FC236}">
                <a16:creationId xmlns:a16="http://schemas.microsoft.com/office/drawing/2014/main" id="{58543DE5-09A2-614E-9509-6D3CEB1E4E1E}"/>
              </a:ext>
            </a:extLst>
          </p:cNvPr>
          <p:cNvCxnSpPr>
            <a:endCxn id="35" idx="3"/>
          </p:cNvCxnSpPr>
          <p:nvPr/>
        </p:nvCxnSpPr>
        <p:spPr>
          <a:xfrm flipH="1">
            <a:off x="3559445" y="4751447"/>
            <a:ext cx="609600" cy="0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63">
            <a:extLst>
              <a:ext uri="{FF2B5EF4-FFF2-40B4-BE49-F238E27FC236}">
                <a16:creationId xmlns:a16="http://schemas.microsoft.com/office/drawing/2014/main" id="{55C4CBE4-3A56-3F45-B85A-00B50D829FC3}"/>
              </a:ext>
            </a:extLst>
          </p:cNvPr>
          <p:cNvSpPr/>
          <p:nvPr/>
        </p:nvSpPr>
        <p:spPr>
          <a:xfrm>
            <a:off x="3535715" y="4851651"/>
            <a:ext cx="119936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Append</a:t>
            </a:r>
            <a:endParaRPr lang="zh-CN" altLang="en-US" sz="2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337506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7DC261-82DF-3F41-B8CC-65B8A5117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b="1"/>
              <a:t>DO-UNDO-REDO</a:t>
            </a:r>
            <a:r>
              <a:rPr kumimoji="1" lang="en" altLang="zh-CN"/>
              <a:t> Protocol: </a:t>
            </a:r>
            <a:r>
              <a:rPr kumimoji="1" lang="en" altLang="zh-CN">
                <a:solidFill>
                  <a:schemeClr val="tx1"/>
                </a:solidFill>
              </a:rPr>
              <a:t>log content </a:t>
            </a:r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5A44E1-20B6-6240-94BD-2B5B53FC7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807692"/>
          </a:xfrm>
        </p:spPr>
        <p:txBody>
          <a:bodyPr/>
          <a:lstStyle/>
          <a:p>
            <a:r>
              <a:rPr kumimoji="1" lang="en" altLang="zh-CN"/>
              <a:t>Each log record consists of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/>
              <a:t>Transaction ID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/>
              <a:t>Action ID</a:t>
            </a:r>
          </a:p>
          <a:p>
            <a:pPr marL="417150" lvl="1" indent="-342900">
              <a:buFont typeface="+mj-lt"/>
              <a:buAutoNum type="arabicPeriod"/>
            </a:pPr>
            <a:r>
              <a:rPr lang="en-US" altLang="zh-CN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Pointer to previous record in this transaction</a:t>
            </a:r>
            <a:endParaRPr kumimoji="1" lang="en" altLang="zh-CN"/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/>
              <a:t>Action (file name, offset, old &amp; new value)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/>
              <a:t>…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BD86F3B-B9A6-8F4C-8887-4E4DE5549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/>
          </a:p>
        </p:txBody>
      </p:sp>
      <p:cxnSp>
        <p:nvCxnSpPr>
          <p:cNvPr id="17" name="Straight Connector 22">
            <a:extLst>
              <a:ext uri="{FF2B5EF4-FFF2-40B4-BE49-F238E27FC236}">
                <a16:creationId xmlns:a16="http://schemas.microsoft.com/office/drawing/2014/main" id="{0C7023D2-7DD2-9C4A-8A8B-824559F091B8}"/>
              </a:ext>
            </a:extLst>
          </p:cNvPr>
          <p:cNvCxnSpPr/>
          <p:nvPr/>
        </p:nvCxnSpPr>
        <p:spPr>
          <a:xfrm>
            <a:off x="457200" y="3721596"/>
            <a:ext cx="8001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27">
            <a:extLst>
              <a:ext uri="{FF2B5EF4-FFF2-40B4-BE49-F238E27FC236}">
                <a16:creationId xmlns:a16="http://schemas.microsoft.com/office/drawing/2014/main" id="{6A32B99E-C2F1-FD4E-8C39-F1E6919D77F7}"/>
              </a:ext>
            </a:extLst>
          </p:cNvPr>
          <p:cNvSpPr/>
          <p:nvPr/>
        </p:nvSpPr>
        <p:spPr>
          <a:xfrm>
            <a:off x="1801165" y="4435019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ectangle 28">
            <a:extLst>
              <a:ext uri="{FF2B5EF4-FFF2-40B4-BE49-F238E27FC236}">
                <a16:creationId xmlns:a16="http://schemas.microsoft.com/office/drawing/2014/main" id="{51A7AE1A-D140-C442-969F-C3BAA2A41185}"/>
              </a:ext>
            </a:extLst>
          </p:cNvPr>
          <p:cNvSpPr/>
          <p:nvPr/>
        </p:nvSpPr>
        <p:spPr>
          <a:xfrm>
            <a:off x="1027526" y="4197489"/>
            <a:ext cx="7040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/>
          </a:p>
        </p:txBody>
      </p:sp>
      <p:sp>
        <p:nvSpPr>
          <p:cNvPr id="20" name="Rounded Rectangle 29">
            <a:extLst>
              <a:ext uri="{FF2B5EF4-FFF2-40B4-BE49-F238E27FC236}">
                <a16:creationId xmlns:a16="http://schemas.microsoft.com/office/drawing/2014/main" id="{DFB4D3AF-BF05-7845-BEB7-49E75CCF92B4}"/>
              </a:ext>
            </a:extLst>
          </p:cNvPr>
          <p:cNvSpPr/>
          <p:nvPr/>
        </p:nvSpPr>
        <p:spPr>
          <a:xfrm>
            <a:off x="2334565" y="4435019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1" name="Rounded Rectangle 30">
            <a:extLst>
              <a:ext uri="{FF2B5EF4-FFF2-40B4-BE49-F238E27FC236}">
                <a16:creationId xmlns:a16="http://schemas.microsoft.com/office/drawing/2014/main" id="{E5CE18FE-EF82-1047-8AA6-4D2CC16D649B}"/>
              </a:ext>
            </a:extLst>
          </p:cNvPr>
          <p:cNvSpPr/>
          <p:nvPr/>
        </p:nvSpPr>
        <p:spPr>
          <a:xfrm>
            <a:off x="2867965" y="4435019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Rounded Rectangle 31">
            <a:extLst>
              <a:ext uri="{FF2B5EF4-FFF2-40B4-BE49-F238E27FC236}">
                <a16:creationId xmlns:a16="http://schemas.microsoft.com/office/drawing/2014/main" id="{3EA68017-0FB8-3A45-8DCC-D6040FDA3E22}"/>
              </a:ext>
            </a:extLst>
          </p:cNvPr>
          <p:cNvSpPr/>
          <p:nvPr/>
        </p:nvSpPr>
        <p:spPr>
          <a:xfrm>
            <a:off x="3401365" y="4435019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3" name="Rounded Rectangle 32">
            <a:extLst>
              <a:ext uri="{FF2B5EF4-FFF2-40B4-BE49-F238E27FC236}">
                <a16:creationId xmlns:a16="http://schemas.microsoft.com/office/drawing/2014/main" id="{9C9F082E-F8AE-2344-B1C0-ECBD1F50D7DB}"/>
              </a:ext>
            </a:extLst>
          </p:cNvPr>
          <p:cNvSpPr/>
          <p:nvPr/>
        </p:nvSpPr>
        <p:spPr>
          <a:xfrm>
            <a:off x="3934765" y="4435019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4" name="Curved Connector 33">
            <a:extLst>
              <a:ext uri="{FF2B5EF4-FFF2-40B4-BE49-F238E27FC236}">
                <a16:creationId xmlns:a16="http://schemas.microsoft.com/office/drawing/2014/main" id="{A169D6DF-AC23-A945-B14B-73911E477194}"/>
              </a:ext>
            </a:extLst>
          </p:cNvPr>
          <p:cNvCxnSpPr>
            <a:stCxn id="22" idx="0"/>
          </p:cNvCxnSpPr>
          <p:nvPr/>
        </p:nvCxnSpPr>
        <p:spPr>
          <a:xfrm rot="16200000" flipH="1">
            <a:off x="3851240" y="4255144"/>
            <a:ext cx="180000" cy="539750"/>
          </a:xfrm>
          <a:prstGeom prst="curvedConnector4">
            <a:avLst>
              <a:gd name="adj1" fmla="val -127000"/>
              <a:gd name="adj2" fmla="val 7501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urved Connector 34">
            <a:extLst>
              <a:ext uri="{FF2B5EF4-FFF2-40B4-BE49-F238E27FC236}">
                <a16:creationId xmlns:a16="http://schemas.microsoft.com/office/drawing/2014/main" id="{D9E41626-E715-A940-B589-85C5CE7D033D}"/>
              </a:ext>
            </a:extLst>
          </p:cNvPr>
          <p:cNvCxnSpPr>
            <a:stCxn id="18" idx="0"/>
          </p:cNvCxnSpPr>
          <p:nvPr/>
        </p:nvCxnSpPr>
        <p:spPr>
          <a:xfrm rot="16200000" flipH="1">
            <a:off x="2514565" y="3991619"/>
            <a:ext cx="180000" cy="1066800"/>
          </a:xfrm>
          <a:prstGeom prst="curvedConnector4">
            <a:avLst>
              <a:gd name="adj1" fmla="val -179917"/>
              <a:gd name="adj2" fmla="val 87655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urved Connector 35">
            <a:extLst>
              <a:ext uri="{FF2B5EF4-FFF2-40B4-BE49-F238E27FC236}">
                <a16:creationId xmlns:a16="http://schemas.microsoft.com/office/drawing/2014/main" id="{6C48E601-47D8-9649-B869-BDFF980B67A3}"/>
              </a:ext>
            </a:extLst>
          </p:cNvPr>
          <p:cNvCxnSpPr>
            <a:stCxn id="20" idx="2"/>
          </p:cNvCxnSpPr>
          <p:nvPr/>
        </p:nvCxnSpPr>
        <p:spPr>
          <a:xfrm rot="5400000" flipH="1" flipV="1">
            <a:off x="3051140" y="4168444"/>
            <a:ext cx="180000" cy="1073150"/>
          </a:xfrm>
          <a:prstGeom prst="curvedConnector4">
            <a:avLst>
              <a:gd name="adj1" fmla="val -127000"/>
              <a:gd name="adj2" fmla="val 945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10">
            <a:extLst>
              <a:ext uri="{FF2B5EF4-FFF2-40B4-BE49-F238E27FC236}">
                <a16:creationId xmlns:a16="http://schemas.microsoft.com/office/drawing/2014/main" id="{A2BA555B-C2D7-B24D-91E4-059939EEA305}"/>
              </a:ext>
            </a:extLst>
          </p:cNvPr>
          <p:cNvGrpSpPr/>
          <p:nvPr/>
        </p:nvGrpSpPr>
        <p:grpSpPr>
          <a:xfrm>
            <a:off x="4685126" y="4585692"/>
            <a:ext cx="3736148" cy="830997"/>
            <a:chOff x="4953000" y="5190530"/>
            <a:chExt cx="3736148" cy="830997"/>
          </a:xfrm>
        </p:grpSpPr>
        <p:sp>
          <p:nvSpPr>
            <p:cNvPr id="28" name="Rounded Rectangular Callout 5">
              <a:extLst>
                <a:ext uri="{FF2B5EF4-FFF2-40B4-BE49-F238E27FC236}">
                  <a16:creationId xmlns:a16="http://schemas.microsoft.com/office/drawing/2014/main" id="{00A5BBCD-DF22-054C-922A-119BAB84FACF}"/>
                </a:ext>
              </a:extLst>
            </p:cNvPr>
            <p:cNvSpPr/>
            <p:nvPr/>
          </p:nvSpPr>
          <p:spPr>
            <a:xfrm>
              <a:off x="4953000" y="5190530"/>
              <a:ext cx="3636000" cy="829270"/>
            </a:xfrm>
            <a:prstGeom prst="wedgeRoundRectCallout">
              <a:avLst>
                <a:gd name="adj1" fmla="val -59097"/>
                <a:gd name="adj2" fmla="val -49834"/>
                <a:gd name="adj3" fmla="val 16667"/>
              </a:avLst>
            </a:prstGeom>
            <a:solidFill>
              <a:srgbClr val="FFFFDD"/>
            </a:solidFill>
            <a:ln w="31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Rectangle 36">
              <a:extLst>
                <a:ext uri="{FF2B5EF4-FFF2-40B4-BE49-F238E27FC236}">
                  <a16:creationId xmlns:a16="http://schemas.microsoft.com/office/drawing/2014/main" id="{345841B5-12D3-2840-8114-8B089762C331}"/>
                </a:ext>
              </a:extLst>
            </p:cNvPr>
            <p:cNvSpPr/>
            <p:nvPr/>
          </p:nvSpPr>
          <p:spPr>
            <a:xfrm>
              <a:off x="5021156" y="5190530"/>
              <a:ext cx="3667992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>
                  <a:solidFill>
                    <a:schemeClr val="tx1">
                      <a:lumMod val="75000"/>
                      <a:lumOff val="25000"/>
                    </a:schemeClr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TID=1, AID=2, PTR=80, </a:t>
              </a:r>
              <a:br>
                <a:rPr lang="en-US" altLang="zh-CN">
                  <a:solidFill>
                    <a:schemeClr val="tx1">
                      <a:lumMod val="75000"/>
                      <a:lumOff val="25000"/>
                    </a:schemeClr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rPr>
              </a:br>
              <a:r>
                <a:rPr lang="en-US" altLang="zh-CN">
                  <a:solidFill>
                    <a:schemeClr val="tx1">
                      <a:lumMod val="75000"/>
                      <a:lumOff val="25000"/>
                    </a:schemeClr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ACT={A, 23, 3000, 2000}</a:t>
              </a: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864912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5EB85-95B7-2F42-A9F0-DD3E3FB63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Logging rules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E701DA9-AC46-4D46-B5AF-096BD11015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944216"/>
          </a:xfrm>
        </p:spPr>
        <p:txBody>
          <a:bodyPr/>
          <a:lstStyle/>
          <a:p>
            <a:r>
              <a:rPr kumimoji="1" lang="en" altLang="zh-CN" b="0"/>
              <a:t>Write log record to disk before modifying persistent state (e.g., replace A’s value) </a:t>
            </a:r>
          </a:p>
          <a:p>
            <a:pPr lvl="1"/>
            <a:r>
              <a:rPr kumimoji="1" lang="en" altLang="zh-CN" b="0"/>
              <a:t>Write Ahead Log (WAL) protocol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4E4E325-D073-B049-9972-321C7AD8D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/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B88CE68E-91DC-844B-ACC5-0C1C06A04ECF}"/>
              </a:ext>
            </a:extLst>
          </p:cNvPr>
          <p:cNvSpPr/>
          <p:nvPr/>
        </p:nvSpPr>
        <p:spPr>
          <a:xfrm>
            <a:off x="2627784" y="476246"/>
            <a:ext cx="2376264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algn="ctr"/>
            <a:r>
              <a:rPr lang="en-US" altLang="zh-CN" sz="2400">
                <a:latin typeface="Eras Medium ITC" pitchFamily="34" charset="0"/>
              </a:rPr>
              <a:t>How to </a:t>
            </a:r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commit</a:t>
            </a:r>
            <a:r>
              <a:rPr lang="en-US" altLang="zh-CN" sz="2400">
                <a:latin typeface="Eras Medium ITC" pitchFamily="34" charset="0"/>
              </a:rPr>
              <a:t>?</a:t>
            </a:r>
          </a:p>
        </p:txBody>
      </p:sp>
      <p:sp>
        <p:nvSpPr>
          <p:cNvPr id="7" name="Can 10">
            <a:extLst>
              <a:ext uri="{FF2B5EF4-FFF2-40B4-BE49-F238E27FC236}">
                <a16:creationId xmlns:a16="http://schemas.microsoft.com/office/drawing/2014/main" id="{7C1F6F5C-E3C9-BB4F-80F5-5CC6DF5230C4}"/>
              </a:ext>
            </a:extLst>
          </p:cNvPr>
          <p:cNvSpPr/>
          <p:nvPr/>
        </p:nvSpPr>
        <p:spPr>
          <a:xfrm>
            <a:off x="3448563" y="4286765"/>
            <a:ext cx="459600" cy="372782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rtlCol="0" anchor="ctr"/>
          <a:lstStyle/>
          <a:p>
            <a:pPr algn="ctr"/>
            <a:endParaRPr lang="zh-CN" altLang="en-US" sz="28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ectangle 21">
            <a:extLst>
              <a:ext uri="{FF2B5EF4-FFF2-40B4-BE49-F238E27FC236}">
                <a16:creationId xmlns:a16="http://schemas.microsoft.com/office/drawing/2014/main" id="{63D594D8-AB4E-1E41-9B15-825EEA2F1187}"/>
              </a:ext>
            </a:extLst>
          </p:cNvPr>
          <p:cNvSpPr/>
          <p:nvPr/>
        </p:nvSpPr>
        <p:spPr>
          <a:xfrm>
            <a:off x="4136763" y="4286765"/>
            <a:ext cx="7040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/>
          </a:p>
        </p:txBody>
      </p:sp>
      <p:cxnSp>
        <p:nvCxnSpPr>
          <p:cNvPr id="17" name="Straight Connector 4">
            <a:extLst>
              <a:ext uri="{FF2B5EF4-FFF2-40B4-BE49-F238E27FC236}">
                <a16:creationId xmlns:a16="http://schemas.microsoft.com/office/drawing/2014/main" id="{C96DA338-8C1B-4A44-B450-757B0721693C}"/>
              </a:ext>
            </a:extLst>
          </p:cNvPr>
          <p:cNvCxnSpPr>
            <a:stCxn id="7" idx="4"/>
          </p:cNvCxnSpPr>
          <p:nvPr/>
        </p:nvCxnSpPr>
        <p:spPr>
          <a:xfrm flipV="1">
            <a:off x="3908163" y="4188018"/>
            <a:ext cx="452400" cy="285138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33">
            <a:extLst>
              <a:ext uri="{FF2B5EF4-FFF2-40B4-BE49-F238E27FC236}">
                <a16:creationId xmlns:a16="http://schemas.microsoft.com/office/drawing/2014/main" id="{D802A57B-5699-0D45-86C8-99D3239A02AF}"/>
              </a:ext>
            </a:extLst>
          </p:cNvPr>
          <p:cNvCxnSpPr>
            <a:stCxn id="7" idx="3"/>
          </p:cNvCxnSpPr>
          <p:nvPr/>
        </p:nvCxnSpPr>
        <p:spPr>
          <a:xfrm>
            <a:off x="3678363" y="4659547"/>
            <a:ext cx="682200" cy="12600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2">
            <a:extLst>
              <a:ext uri="{FF2B5EF4-FFF2-40B4-BE49-F238E27FC236}">
                <a16:creationId xmlns:a16="http://schemas.microsoft.com/office/drawing/2014/main" id="{919EFF74-114B-2C4A-AAFD-00A692821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400" y="3960000"/>
            <a:ext cx="2002143" cy="111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" name="Straight Connector 78">
            <a:extLst>
              <a:ext uri="{FF2B5EF4-FFF2-40B4-BE49-F238E27FC236}">
                <a16:creationId xmlns:a16="http://schemas.microsoft.com/office/drawing/2014/main" id="{100F5B3B-3193-ED47-9D57-09EF2BBD0E58}"/>
              </a:ext>
            </a:extLst>
          </p:cNvPr>
          <p:cNvCxnSpPr/>
          <p:nvPr/>
        </p:nvCxnSpPr>
        <p:spPr>
          <a:xfrm>
            <a:off x="323528" y="3821347"/>
            <a:ext cx="8001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0">
            <a:extLst>
              <a:ext uri="{FF2B5EF4-FFF2-40B4-BE49-F238E27FC236}">
                <a16:creationId xmlns:a16="http://schemas.microsoft.com/office/drawing/2014/main" id="{D32A7C79-7C14-AF4D-A61B-46E1A4036285}"/>
              </a:ext>
            </a:extLst>
          </p:cNvPr>
          <p:cNvSpPr/>
          <p:nvPr/>
        </p:nvSpPr>
        <p:spPr>
          <a:xfrm>
            <a:off x="5075783" y="4535264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7" name="Rounded Rectangle 24">
            <a:extLst>
              <a:ext uri="{FF2B5EF4-FFF2-40B4-BE49-F238E27FC236}">
                <a16:creationId xmlns:a16="http://schemas.microsoft.com/office/drawing/2014/main" id="{13AF321A-5362-B643-965F-C86A50B11C43}"/>
              </a:ext>
            </a:extLst>
          </p:cNvPr>
          <p:cNvSpPr/>
          <p:nvPr/>
        </p:nvSpPr>
        <p:spPr>
          <a:xfrm>
            <a:off x="5609183" y="4535264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" name="Rounded Rectangle 25">
            <a:extLst>
              <a:ext uri="{FF2B5EF4-FFF2-40B4-BE49-F238E27FC236}">
                <a16:creationId xmlns:a16="http://schemas.microsoft.com/office/drawing/2014/main" id="{FF0CA0A3-C646-4246-A766-052E48AD6607}"/>
              </a:ext>
            </a:extLst>
          </p:cNvPr>
          <p:cNvSpPr/>
          <p:nvPr/>
        </p:nvSpPr>
        <p:spPr>
          <a:xfrm>
            <a:off x="6142583" y="4535264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9" name="Rounded Rectangle 26">
            <a:extLst>
              <a:ext uri="{FF2B5EF4-FFF2-40B4-BE49-F238E27FC236}">
                <a16:creationId xmlns:a16="http://schemas.microsoft.com/office/drawing/2014/main" id="{0C38A6B8-97DB-9143-B739-1DCFAE5FE680}"/>
              </a:ext>
            </a:extLst>
          </p:cNvPr>
          <p:cNvSpPr/>
          <p:nvPr/>
        </p:nvSpPr>
        <p:spPr>
          <a:xfrm>
            <a:off x="6675983" y="4535264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2" name="Curved Connector 31">
            <a:extLst>
              <a:ext uri="{FF2B5EF4-FFF2-40B4-BE49-F238E27FC236}">
                <a16:creationId xmlns:a16="http://schemas.microsoft.com/office/drawing/2014/main" id="{7CE15FE3-C287-6C4D-A0AD-5B6FA676AE57}"/>
              </a:ext>
            </a:extLst>
          </p:cNvPr>
          <p:cNvCxnSpPr>
            <a:stCxn id="26" idx="0"/>
          </p:cNvCxnSpPr>
          <p:nvPr/>
        </p:nvCxnSpPr>
        <p:spPr>
          <a:xfrm rot="16200000" flipH="1">
            <a:off x="5789183" y="4091864"/>
            <a:ext cx="180000" cy="1066800"/>
          </a:xfrm>
          <a:prstGeom prst="curvedConnector4">
            <a:avLst>
              <a:gd name="adj1" fmla="val -179917"/>
              <a:gd name="adj2" fmla="val 87655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urved Connector 32">
            <a:extLst>
              <a:ext uri="{FF2B5EF4-FFF2-40B4-BE49-F238E27FC236}">
                <a16:creationId xmlns:a16="http://schemas.microsoft.com/office/drawing/2014/main" id="{50211AA6-F78A-914B-8E81-C3F07B4E41E5}"/>
              </a:ext>
            </a:extLst>
          </p:cNvPr>
          <p:cNvCxnSpPr>
            <a:stCxn id="27" idx="2"/>
          </p:cNvCxnSpPr>
          <p:nvPr/>
        </p:nvCxnSpPr>
        <p:spPr>
          <a:xfrm rot="5400000" flipH="1" flipV="1">
            <a:off x="6325758" y="4268689"/>
            <a:ext cx="180000" cy="1073150"/>
          </a:xfrm>
          <a:prstGeom prst="curvedConnector4">
            <a:avLst>
              <a:gd name="adj1" fmla="val -127000"/>
              <a:gd name="adj2" fmla="val 945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156686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5EB85-95B7-2F42-A9F0-DD3E3FB63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Logging rules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E701DA9-AC46-4D46-B5AF-096BD11015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944216"/>
          </a:xfrm>
        </p:spPr>
        <p:txBody>
          <a:bodyPr/>
          <a:lstStyle/>
          <a:p>
            <a:r>
              <a:rPr kumimoji="1" lang="en" altLang="zh-CN" b="0"/>
              <a:t>Write log record to disk before modifying persistent state (e.g., replace A’s value) </a:t>
            </a:r>
          </a:p>
          <a:p>
            <a:pPr lvl="1"/>
            <a:r>
              <a:rPr kumimoji="1" lang="en" altLang="zh-CN" b="0"/>
              <a:t>Write Ahead Log (WAL) protocol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4E4E325-D073-B049-9972-321C7AD8D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58</a:t>
            </a:fld>
            <a:endParaRPr lang="zh-CN" altLang="en-US"/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B88CE68E-91DC-844B-ACC5-0C1C06A04ECF}"/>
              </a:ext>
            </a:extLst>
          </p:cNvPr>
          <p:cNvSpPr/>
          <p:nvPr/>
        </p:nvSpPr>
        <p:spPr>
          <a:xfrm>
            <a:off x="2627784" y="476246"/>
            <a:ext cx="2376264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algn="ctr"/>
            <a:r>
              <a:rPr lang="en-US" altLang="zh-CN" sz="2400">
                <a:latin typeface="Eras Medium ITC" pitchFamily="34" charset="0"/>
              </a:rPr>
              <a:t>How to </a:t>
            </a:r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commit</a:t>
            </a:r>
            <a:r>
              <a:rPr lang="en-US" altLang="zh-CN" sz="2400">
                <a:latin typeface="Eras Medium ITC" pitchFamily="34" charset="0"/>
              </a:rPr>
              <a:t>?</a:t>
            </a:r>
          </a:p>
        </p:txBody>
      </p:sp>
      <p:sp>
        <p:nvSpPr>
          <p:cNvPr id="7" name="Can 10">
            <a:extLst>
              <a:ext uri="{FF2B5EF4-FFF2-40B4-BE49-F238E27FC236}">
                <a16:creationId xmlns:a16="http://schemas.microsoft.com/office/drawing/2014/main" id="{7C1F6F5C-E3C9-BB4F-80F5-5CC6DF5230C4}"/>
              </a:ext>
            </a:extLst>
          </p:cNvPr>
          <p:cNvSpPr/>
          <p:nvPr/>
        </p:nvSpPr>
        <p:spPr>
          <a:xfrm>
            <a:off x="3448563" y="4286765"/>
            <a:ext cx="459600" cy="372782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rtlCol="0" anchor="ctr"/>
          <a:lstStyle/>
          <a:p>
            <a:pPr algn="ctr"/>
            <a:endParaRPr lang="zh-CN" altLang="en-US" sz="28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ectangle 21">
            <a:extLst>
              <a:ext uri="{FF2B5EF4-FFF2-40B4-BE49-F238E27FC236}">
                <a16:creationId xmlns:a16="http://schemas.microsoft.com/office/drawing/2014/main" id="{63D594D8-AB4E-1E41-9B15-825EEA2F1187}"/>
              </a:ext>
            </a:extLst>
          </p:cNvPr>
          <p:cNvSpPr/>
          <p:nvPr/>
        </p:nvSpPr>
        <p:spPr>
          <a:xfrm>
            <a:off x="4136763" y="4286765"/>
            <a:ext cx="7040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/>
          </a:p>
        </p:txBody>
      </p:sp>
      <p:cxnSp>
        <p:nvCxnSpPr>
          <p:cNvPr id="17" name="Straight Connector 4">
            <a:extLst>
              <a:ext uri="{FF2B5EF4-FFF2-40B4-BE49-F238E27FC236}">
                <a16:creationId xmlns:a16="http://schemas.microsoft.com/office/drawing/2014/main" id="{C96DA338-8C1B-4A44-B450-757B0721693C}"/>
              </a:ext>
            </a:extLst>
          </p:cNvPr>
          <p:cNvCxnSpPr>
            <a:stCxn id="7" idx="4"/>
          </p:cNvCxnSpPr>
          <p:nvPr/>
        </p:nvCxnSpPr>
        <p:spPr>
          <a:xfrm flipV="1">
            <a:off x="3908163" y="4188018"/>
            <a:ext cx="452400" cy="285138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33">
            <a:extLst>
              <a:ext uri="{FF2B5EF4-FFF2-40B4-BE49-F238E27FC236}">
                <a16:creationId xmlns:a16="http://schemas.microsoft.com/office/drawing/2014/main" id="{D802A57B-5699-0D45-86C8-99D3239A02AF}"/>
              </a:ext>
            </a:extLst>
          </p:cNvPr>
          <p:cNvCxnSpPr>
            <a:stCxn id="7" idx="3"/>
          </p:cNvCxnSpPr>
          <p:nvPr/>
        </p:nvCxnSpPr>
        <p:spPr>
          <a:xfrm>
            <a:off x="3678363" y="4659547"/>
            <a:ext cx="682200" cy="12600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78">
            <a:extLst>
              <a:ext uri="{FF2B5EF4-FFF2-40B4-BE49-F238E27FC236}">
                <a16:creationId xmlns:a16="http://schemas.microsoft.com/office/drawing/2014/main" id="{100F5B3B-3193-ED47-9D57-09EF2BBD0E58}"/>
              </a:ext>
            </a:extLst>
          </p:cNvPr>
          <p:cNvCxnSpPr/>
          <p:nvPr/>
        </p:nvCxnSpPr>
        <p:spPr>
          <a:xfrm>
            <a:off x="323528" y="3821347"/>
            <a:ext cx="8001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3">
            <a:extLst>
              <a:ext uri="{FF2B5EF4-FFF2-40B4-BE49-F238E27FC236}">
                <a16:creationId xmlns:a16="http://schemas.microsoft.com/office/drawing/2014/main" id="{D64310F7-F6FD-FC47-A4D4-DD86E38DA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400" y="3960000"/>
            <a:ext cx="2002143" cy="111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ounded Rectangle 20">
            <a:extLst>
              <a:ext uri="{FF2B5EF4-FFF2-40B4-BE49-F238E27FC236}">
                <a16:creationId xmlns:a16="http://schemas.microsoft.com/office/drawing/2014/main" id="{C8247DCA-DEF7-554A-AA6C-41335AE57FE8}"/>
              </a:ext>
            </a:extLst>
          </p:cNvPr>
          <p:cNvSpPr/>
          <p:nvPr/>
        </p:nvSpPr>
        <p:spPr>
          <a:xfrm>
            <a:off x="5075783" y="4535264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6" name="Rounded Rectangle 24">
            <a:extLst>
              <a:ext uri="{FF2B5EF4-FFF2-40B4-BE49-F238E27FC236}">
                <a16:creationId xmlns:a16="http://schemas.microsoft.com/office/drawing/2014/main" id="{353857E2-9E72-CF40-AA07-AAB1882DA2A0}"/>
              </a:ext>
            </a:extLst>
          </p:cNvPr>
          <p:cNvSpPr/>
          <p:nvPr/>
        </p:nvSpPr>
        <p:spPr>
          <a:xfrm>
            <a:off x="5609183" y="4535264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7" name="Rounded Rectangle 25">
            <a:extLst>
              <a:ext uri="{FF2B5EF4-FFF2-40B4-BE49-F238E27FC236}">
                <a16:creationId xmlns:a16="http://schemas.microsoft.com/office/drawing/2014/main" id="{CEA779F9-755E-4246-B904-6CA748EFB443}"/>
              </a:ext>
            </a:extLst>
          </p:cNvPr>
          <p:cNvSpPr/>
          <p:nvPr/>
        </p:nvSpPr>
        <p:spPr>
          <a:xfrm>
            <a:off x="6142583" y="4535264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" name="Rounded Rectangle 26">
            <a:extLst>
              <a:ext uri="{FF2B5EF4-FFF2-40B4-BE49-F238E27FC236}">
                <a16:creationId xmlns:a16="http://schemas.microsoft.com/office/drawing/2014/main" id="{FB33FAE6-BA7A-7B40-887C-C1969CFCA03E}"/>
              </a:ext>
            </a:extLst>
          </p:cNvPr>
          <p:cNvSpPr/>
          <p:nvPr/>
        </p:nvSpPr>
        <p:spPr>
          <a:xfrm>
            <a:off x="6675983" y="4535264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4EF48430-594B-384D-B595-E5138F3536DE}"/>
              </a:ext>
            </a:extLst>
          </p:cNvPr>
          <p:cNvSpPr/>
          <p:nvPr/>
        </p:nvSpPr>
        <p:spPr>
          <a:xfrm>
            <a:off x="7209383" y="4535264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0" name="Curved Connector 29">
            <a:extLst>
              <a:ext uri="{FF2B5EF4-FFF2-40B4-BE49-F238E27FC236}">
                <a16:creationId xmlns:a16="http://schemas.microsoft.com/office/drawing/2014/main" id="{2C3B1A50-026F-3E40-9C2D-3A957B4263AF}"/>
              </a:ext>
            </a:extLst>
          </p:cNvPr>
          <p:cNvCxnSpPr>
            <a:stCxn id="28" idx="0"/>
          </p:cNvCxnSpPr>
          <p:nvPr/>
        </p:nvCxnSpPr>
        <p:spPr>
          <a:xfrm rot="16200000" flipH="1">
            <a:off x="7125858" y="4355389"/>
            <a:ext cx="180000" cy="539750"/>
          </a:xfrm>
          <a:prstGeom prst="curvedConnector4">
            <a:avLst>
              <a:gd name="adj1" fmla="val -127000"/>
              <a:gd name="adj2" fmla="val 7501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31">
            <a:extLst>
              <a:ext uri="{FF2B5EF4-FFF2-40B4-BE49-F238E27FC236}">
                <a16:creationId xmlns:a16="http://schemas.microsoft.com/office/drawing/2014/main" id="{9AAC6C17-3CDD-604C-908B-00E04EF6C7F7}"/>
              </a:ext>
            </a:extLst>
          </p:cNvPr>
          <p:cNvCxnSpPr>
            <a:stCxn id="25" idx="0"/>
          </p:cNvCxnSpPr>
          <p:nvPr/>
        </p:nvCxnSpPr>
        <p:spPr>
          <a:xfrm rot="16200000" flipH="1">
            <a:off x="5789183" y="4091864"/>
            <a:ext cx="180000" cy="1066800"/>
          </a:xfrm>
          <a:prstGeom prst="curvedConnector4">
            <a:avLst>
              <a:gd name="adj1" fmla="val -179917"/>
              <a:gd name="adj2" fmla="val 87655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urved Connector 32">
            <a:extLst>
              <a:ext uri="{FF2B5EF4-FFF2-40B4-BE49-F238E27FC236}">
                <a16:creationId xmlns:a16="http://schemas.microsoft.com/office/drawing/2014/main" id="{4631467B-1514-4A45-9125-0A1F43819380}"/>
              </a:ext>
            </a:extLst>
          </p:cNvPr>
          <p:cNvCxnSpPr>
            <a:stCxn id="26" idx="2"/>
          </p:cNvCxnSpPr>
          <p:nvPr/>
        </p:nvCxnSpPr>
        <p:spPr>
          <a:xfrm rot="5400000" flipH="1" flipV="1">
            <a:off x="6325758" y="4268689"/>
            <a:ext cx="180000" cy="1073150"/>
          </a:xfrm>
          <a:prstGeom prst="curvedConnector4">
            <a:avLst>
              <a:gd name="adj1" fmla="val -127000"/>
              <a:gd name="adj2" fmla="val 945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9576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5EB85-95B7-2F42-A9F0-DD3E3FB63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Logging rules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E701DA9-AC46-4D46-B5AF-096BD11015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2505645"/>
          </a:xfrm>
        </p:spPr>
        <p:txBody>
          <a:bodyPr/>
          <a:lstStyle/>
          <a:p>
            <a:r>
              <a:rPr kumimoji="1" lang="en" altLang="zh-CN" b="0"/>
              <a:t>Write log record to disk before modifying persistent state (e.g., replace A’s value) </a:t>
            </a:r>
          </a:p>
          <a:p>
            <a:pPr lvl="1"/>
            <a:r>
              <a:rPr kumimoji="1" lang="en" altLang="zh-CN" b="0"/>
              <a:t>Write Ahead Log (WAL) protocol</a:t>
            </a:r>
          </a:p>
          <a:p>
            <a:r>
              <a:rPr kumimoji="1" lang="en" altLang="zh-CN" b="0"/>
              <a:t>At </a:t>
            </a:r>
            <a:r>
              <a:rPr kumimoji="1" lang="en" altLang="zh-CN">
                <a:solidFill>
                  <a:srgbClr val="C00000"/>
                </a:solidFill>
              </a:rPr>
              <a:t>commit point</a:t>
            </a:r>
            <a:r>
              <a:rPr kumimoji="1" lang="en" altLang="zh-CN" b="0"/>
              <a:t>, append a commit record to </a:t>
            </a:r>
            <a:r>
              <a:rPr kumimoji="1" lang="en-US" altLang="zh-CN" b="0"/>
              <a:t>the</a:t>
            </a:r>
            <a:r>
              <a:rPr kumimoji="1" lang="en" altLang="zh-CN" b="0"/>
              <a:t> </a:t>
            </a:r>
            <a:r>
              <a:rPr kumimoji="1" lang="en-US" altLang="zh-CN">
                <a:solidFill>
                  <a:srgbClr val="C00000"/>
                </a:solidFill>
              </a:rPr>
              <a:t>log last </a:t>
            </a:r>
            <a:endParaRPr kumimoji="1" lang="en-US" altLang="zh-CN" b="0"/>
          </a:p>
          <a:p>
            <a:pPr lvl="1"/>
            <a:r>
              <a:rPr kumimoji="1" lang="en-US" altLang="zh-CN"/>
              <a:t>E.g., when user calls commit </a:t>
            </a:r>
            <a:endParaRPr kumimoji="1" lang="en" altLang="zh-CN" b="0"/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4E4E325-D073-B049-9972-321C7AD8D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59</a:t>
            </a:fld>
            <a:endParaRPr lang="zh-CN" altLang="en-US"/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B88CE68E-91DC-844B-ACC5-0C1C06A04ECF}"/>
              </a:ext>
            </a:extLst>
          </p:cNvPr>
          <p:cNvSpPr/>
          <p:nvPr/>
        </p:nvSpPr>
        <p:spPr>
          <a:xfrm>
            <a:off x="2627784" y="476246"/>
            <a:ext cx="2376264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algn="ctr"/>
            <a:r>
              <a:rPr lang="en-US" altLang="zh-CN" sz="2400">
                <a:latin typeface="Eras Medium ITC" pitchFamily="34" charset="0"/>
              </a:rPr>
              <a:t>How to </a:t>
            </a:r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commit</a:t>
            </a:r>
            <a:r>
              <a:rPr lang="en-US" altLang="zh-CN" sz="2400">
                <a:latin typeface="Eras Medium ITC" pitchFamily="34" charset="0"/>
              </a:rPr>
              <a:t>?</a:t>
            </a:r>
          </a:p>
        </p:txBody>
      </p:sp>
      <p:sp>
        <p:nvSpPr>
          <p:cNvPr id="7" name="Can 10">
            <a:extLst>
              <a:ext uri="{FF2B5EF4-FFF2-40B4-BE49-F238E27FC236}">
                <a16:creationId xmlns:a16="http://schemas.microsoft.com/office/drawing/2014/main" id="{7C1F6F5C-E3C9-BB4F-80F5-5CC6DF5230C4}"/>
              </a:ext>
            </a:extLst>
          </p:cNvPr>
          <p:cNvSpPr/>
          <p:nvPr/>
        </p:nvSpPr>
        <p:spPr>
          <a:xfrm>
            <a:off x="3448563" y="4286765"/>
            <a:ext cx="459600" cy="372782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6000" rIns="0" rtlCol="0" anchor="ctr"/>
          <a:lstStyle/>
          <a:p>
            <a:pPr algn="ctr"/>
            <a:endParaRPr lang="zh-CN" altLang="en-US" sz="28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ectangle 21">
            <a:extLst>
              <a:ext uri="{FF2B5EF4-FFF2-40B4-BE49-F238E27FC236}">
                <a16:creationId xmlns:a16="http://schemas.microsoft.com/office/drawing/2014/main" id="{63D594D8-AB4E-1E41-9B15-825EEA2F1187}"/>
              </a:ext>
            </a:extLst>
          </p:cNvPr>
          <p:cNvSpPr/>
          <p:nvPr/>
        </p:nvSpPr>
        <p:spPr>
          <a:xfrm>
            <a:off x="4136763" y="4286765"/>
            <a:ext cx="7040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/>
          </a:p>
        </p:txBody>
      </p:sp>
      <p:cxnSp>
        <p:nvCxnSpPr>
          <p:cNvPr id="17" name="Straight Connector 4">
            <a:extLst>
              <a:ext uri="{FF2B5EF4-FFF2-40B4-BE49-F238E27FC236}">
                <a16:creationId xmlns:a16="http://schemas.microsoft.com/office/drawing/2014/main" id="{C96DA338-8C1B-4A44-B450-757B0721693C}"/>
              </a:ext>
            </a:extLst>
          </p:cNvPr>
          <p:cNvCxnSpPr>
            <a:stCxn id="7" idx="4"/>
          </p:cNvCxnSpPr>
          <p:nvPr/>
        </p:nvCxnSpPr>
        <p:spPr>
          <a:xfrm flipV="1">
            <a:off x="3908163" y="4188018"/>
            <a:ext cx="452400" cy="285138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33">
            <a:extLst>
              <a:ext uri="{FF2B5EF4-FFF2-40B4-BE49-F238E27FC236}">
                <a16:creationId xmlns:a16="http://schemas.microsoft.com/office/drawing/2014/main" id="{D802A57B-5699-0D45-86C8-99D3239A02AF}"/>
              </a:ext>
            </a:extLst>
          </p:cNvPr>
          <p:cNvCxnSpPr>
            <a:stCxn id="7" idx="3"/>
          </p:cNvCxnSpPr>
          <p:nvPr/>
        </p:nvCxnSpPr>
        <p:spPr>
          <a:xfrm>
            <a:off x="3678363" y="4659547"/>
            <a:ext cx="682200" cy="12600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78">
            <a:extLst>
              <a:ext uri="{FF2B5EF4-FFF2-40B4-BE49-F238E27FC236}">
                <a16:creationId xmlns:a16="http://schemas.microsoft.com/office/drawing/2014/main" id="{100F5B3B-3193-ED47-9D57-09EF2BBD0E58}"/>
              </a:ext>
            </a:extLst>
          </p:cNvPr>
          <p:cNvCxnSpPr/>
          <p:nvPr/>
        </p:nvCxnSpPr>
        <p:spPr>
          <a:xfrm>
            <a:off x="323528" y="3821347"/>
            <a:ext cx="8001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3">
            <a:extLst>
              <a:ext uri="{FF2B5EF4-FFF2-40B4-BE49-F238E27FC236}">
                <a16:creationId xmlns:a16="http://schemas.microsoft.com/office/drawing/2014/main" id="{D64310F7-F6FD-FC47-A4D4-DD86E38DA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400" y="3960000"/>
            <a:ext cx="2002143" cy="111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ounded Rectangle 20">
            <a:extLst>
              <a:ext uri="{FF2B5EF4-FFF2-40B4-BE49-F238E27FC236}">
                <a16:creationId xmlns:a16="http://schemas.microsoft.com/office/drawing/2014/main" id="{39716487-90A3-8649-90DF-721BD052916B}"/>
              </a:ext>
            </a:extLst>
          </p:cNvPr>
          <p:cNvSpPr/>
          <p:nvPr/>
        </p:nvSpPr>
        <p:spPr>
          <a:xfrm>
            <a:off x="5073552" y="4407531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" name="Rounded Rectangle 24">
            <a:extLst>
              <a:ext uri="{FF2B5EF4-FFF2-40B4-BE49-F238E27FC236}">
                <a16:creationId xmlns:a16="http://schemas.microsoft.com/office/drawing/2014/main" id="{03657017-19BA-BA4D-8BD7-224B8C19C3F6}"/>
              </a:ext>
            </a:extLst>
          </p:cNvPr>
          <p:cNvSpPr/>
          <p:nvPr/>
        </p:nvSpPr>
        <p:spPr>
          <a:xfrm>
            <a:off x="5606952" y="4407531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9" name="Rounded Rectangle 25">
            <a:extLst>
              <a:ext uri="{FF2B5EF4-FFF2-40B4-BE49-F238E27FC236}">
                <a16:creationId xmlns:a16="http://schemas.microsoft.com/office/drawing/2014/main" id="{C2B77CEA-158D-D446-AA9C-9365C3ED565F}"/>
              </a:ext>
            </a:extLst>
          </p:cNvPr>
          <p:cNvSpPr/>
          <p:nvPr/>
        </p:nvSpPr>
        <p:spPr>
          <a:xfrm>
            <a:off x="6140352" y="4407531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" name="Rounded Rectangle 26">
            <a:extLst>
              <a:ext uri="{FF2B5EF4-FFF2-40B4-BE49-F238E27FC236}">
                <a16:creationId xmlns:a16="http://schemas.microsoft.com/office/drawing/2014/main" id="{EAEA0EA8-EED8-464D-9C63-E0EC163D5D60}"/>
              </a:ext>
            </a:extLst>
          </p:cNvPr>
          <p:cNvSpPr/>
          <p:nvPr/>
        </p:nvSpPr>
        <p:spPr>
          <a:xfrm>
            <a:off x="6673752" y="4407531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" name="Rounded Rectangle 28">
            <a:extLst>
              <a:ext uri="{FF2B5EF4-FFF2-40B4-BE49-F238E27FC236}">
                <a16:creationId xmlns:a16="http://schemas.microsoft.com/office/drawing/2014/main" id="{CAF5C485-D36B-124D-B582-A7698EE6A688}"/>
              </a:ext>
            </a:extLst>
          </p:cNvPr>
          <p:cNvSpPr/>
          <p:nvPr/>
        </p:nvSpPr>
        <p:spPr>
          <a:xfrm>
            <a:off x="7207152" y="4407531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2" name="Curved Connector 29">
            <a:extLst>
              <a:ext uri="{FF2B5EF4-FFF2-40B4-BE49-F238E27FC236}">
                <a16:creationId xmlns:a16="http://schemas.microsoft.com/office/drawing/2014/main" id="{4D42FA09-D00F-424C-BC4E-8CA5C603BA6E}"/>
              </a:ext>
            </a:extLst>
          </p:cNvPr>
          <p:cNvCxnSpPr>
            <a:stCxn id="30" idx="0"/>
          </p:cNvCxnSpPr>
          <p:nvPr/>
        </p:nvCxnSpPr>
        <p:spPr>
          <a:xfrm rot="16200000" flipH="1">
            <a:off x="7123627" y="4227656"/>
            <a:ext cx="180000" cy="539750"/>
          </a:xfrm>
          <a:prstGeom prst="curvedConnector4">
            <a:avLst>
              <a:gd name="adj1" fmla="val -127000"/>
              <a:gd name="adj2" fmla="val 7501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urved Connector 31">
            <a:extLst>
              <a:ext uri="{FF2B5EF4-FFF2-40B4-BE49-F238E27FC236}">
                <a16:creationId xmlns:a16="http://schemas.microsoft.com/office/drawing/2014/main" id="{2E656D14-A8BC-3242-9CE6-DB9369F43B92}"/>
              </a:ext>
            </a:extLst>
          </p:cNvPr>
          <p:cNvCxnSpPr>
            <a:stCxn id="27" idx="0"/>
          </p:cNvCxnSpPr>
          <p:nvPr/>
        </p:nvCxnSpPr>
        <p:spPr>
          <a:xfrm rot="16200000" flipH="1">
            <a:off x="5786952" y="3964131"/>
            <a:ext cx="180000" cy="1066800"/>
          </a:xfrm>
          <a:prstGeom prst="curvedConnector4">
            <a:avLst>
              <a:gd name="adj1" fmla="val -179917"/>
              <a:gd name="adj2" fmla="val 87655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urved Connector 32">
            <a:extLst>
              <a:ext uri="{FF2B5EF4-FFF2-40B4-BE49-F238E27FC236}">
                <a16:creationId xmlns:a16="http://schemas.microsoft.com/office/drawing/2014/main" id="{9836B67F-0521-F84F-B2F3-01DB4497F076}"/>
              </a:ext>
            </a:extLst>
          </p:cNvPr>
          <p:cNvCxnSpPr>
            <a:stCxn id="28" idx="2"/>
          </p:cNvCxnSpPr>
          <p:nvPr/>
        </p:nvCxnSpPr>
        <p:spPr>
          <a:xfrm rot="5400000" flipH="1" flipV="1">
            <a:off x="6323527" y="4140956"/>
            <a:ext cx="180000" cy="1073150"/>
          </a:xfrm>
          <a:prstGeom prst="curvedConnector4">
            <a:avLst>
              <a:gd name="adj1" fmla="val -127000"/>
              <a:gd name="adj2" fmla="val 945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56">
            <a:extLst>
              <a:ext uri="{FF2B5EF4-FFF2-40B4-BE49-F238E27FC236}">
                <a16:creationId xmlns:a16="http://schemas.microsoft.com/office/drawing/2014/main" id="{638F29C0-EDBC-0E4E-B307-599E28BBD6E7}"/>
              </a:ext>
            </a:extLst>
          </p:cNvPr>
          <p:cNvSpPr/>
          <p:nvPr/>
        </p:nvSpPr>
        <p:spPr>
          <a:xfrm>
            <a:off x="7747152" y="4407531"/>
            <a:ext cx="270000" cy="360000"/>
          </a:xfrm>
          <a:prstGeom prst="roundRect">
            <a:avLst/>
          </a:prstGeom>
          <a:solidFill>
            <a:srgbClr val="3366FF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6" name="Curved Connector 57">
            <a:extLst>
              <a:ext uri="{FF2B5EF4-FFF2-40B4-BE49-F238E27FC236}">
                <a16:creationId xmlns:a16="http://schemas.microsoft.com/office/drawing/2014/main" id="{83093BF3-5D5E-7147-B88B-0D1E5C1EFD4E}"/>
              </a:ext>
            </a:extLst>
          </p:cNvPr>
          <p:cNvCxnSpPr>
            <a:stCxn id="31" idx="2"/>
            <a:endCxn id="35" idx="3"/>
          </p:cNvCxnSpPr>
          <p:nvPr/>
        </p:nvCxnSpPr>
        <p:spPr>
          <a:xfrm rot="5400000" flipH="1" flipV="1">
            <a:off x="7657152" y="4407531"/>
            <a:ext cx="180000" cy="540000"/>
          </a:xfrm>
          <a:prstGeom prst="curvedConnector4">
            <a:avLst>
              <a:gd name="adj1" fmla="val -127000"/>
              <a:gd name="adj2" fmla="val 1423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58">
            <a:extLst>
              <a:ext uri="{FF2B5EF4-FFF2-40B4-BE49-F238E27FC236}">
                <a16:creationId xmlns:a16="http://schemas.microsoft.com/office/drawing/2014/main" id="{66631E06-FEB4-D24E-AD8A-352BD6B891C6}"/>
              </a:ext>
            </a:extLst>
          </p:cNvPr>
          <p:cNvCxnSpPr/>
          <p:nvPr/>
        </p:nvCxnSpPr>
        <p:spPr>
          <a:xfrm>
            <a:off x="7882152" y="4098531"/>
            <a:ext cx="0" cy="288000"/>
          </a:xfrm>
          <a:prstGeom prst="straightConnector1">
            <a:avLst/>
          </a:prstGeom>
          <a:ln w="3175">
            <a:solidFill>
              <a:schemeClr val="tx1"/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59">
            <a:extLst>
              <a:ext uri="{FF2B5EF4-FFF2-40B4-BE49-F238E27FC236}">
                <a16:creationId xmlns:a16="http://schemas.microsoft.com/office/drawing/2014/main" id="{D9324527-5D97-0940-AE23-B9C369CCE243}"/>
              </a:ext>
            </a:extLst>
          </p:cNvPr>
          <p:cNvSpPr/>
          <p:nvPr/>
        </p:nvSpPr>
        <p:spPr>
          <a:xfrm>
            <a:off x="7647389" y="3788599"/>
            <a:ext cx="9893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Commit</a:t>
            </a:r>
            <a:endParaRPr lang="zh-CN" altLang="en-US" sz="1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17638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84B8C0-7577-764E-A50C-FADBFC5ED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Recovery rules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492064-E57D-5B4F-9B96-BCE4C4C28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664296"/>
          </a:xfrm>
        </p:spPr>
        <p:txBody>
          <a:bodyPr/>
          <a:lstStyle/>
          <a:p>
            <a:r>
              <a:rPr kumimoji="1" lang="en-US" altLang="zh-CN" b="0"/>
              <a:t>Read the log and recover states according to its content</a:t>
            </a:r>
          </a:p>
          <a:p>
            <a:r>
              <a:rPr kumimoji="1" lang="en-US" altLang="zh-CN" b="0"/>
              <a:t>Rules: </a:t>
            </a:r>
          </a:p>
          <a:p>
            <a:pPr marL="702900" lvl="1" indent="-342900">
              <a:buFont typeface="+mj-lt"/>
              <a:buAutoNum type="arabicPeriod"/>
            </a:pPr>
            <a:r>
              <a:rPr kumimoji="1" lang="en-US" altLang="zh-CN"/>
              <a:t>Travel from end to start  </a:t>
            </a:r>
          </a:p>
          <a:p>
            <a:endParaRPr kumimoji="1" lang="zh-CN" altLang="en-US" b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906DCF7-EE7A-8544-9F4C-9B834EE88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/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id="{10143CBC-7FD4-034E-AE29-4EC0FC55F4B8}"/>
              </a:ext>
            </a:extLst>
          </p:cNvPr>
          <p:cNvSpPr/>
          <p:nvPr/>
        </p:nvSpPr>
        <p:spPr>
          <a:xfrm>
            <a:off x="2843808" y="476246"/>
            <a:ext cx="4320480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algn="ctr"/>
            <a:r>
              <a:rPr lang="en-US" altLang="zh-CN" sz="2400">
                <a:latin typeface="Eras Medium ITC" pitchFamily="34" charset="0"/>
              </a:rPr>
              <a:t>How to </a:t>
            </a:r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recovery from crash</a:t>
            </a:r>
            <a:r>
              <a:rPr lang="en-US" altLang="zh-CN" sz="2400">
                <a:latin typeface="Eras Medium ITC" pitchFamily="34" charset="0"/>
              </a:rPr>
              <a:t>?</a:t>
            </a:r>
          </a:p>
        </p:txBody>
      </p:sp>
      <p:sp>
        <p:nvSpPr>
          <p:cNvPr id="32" name="Rounded Rectangle 27">
            <a:extLst>
              <a:ext uri="{FF2B5EF4-FFF2-40B4-BE49-F238E27FC236}">
                <a16:creationId xmlns:a16="http://schemas.microsoft.com/office/drawing/2014/main" id="{23FCB921-72B3-8B44-AE03-8E5EA415B037}"/>
              </a:ext>
            </a:extLst>
          </p:cNvPr>
          <p:cNvSpPr/>
          <p:nvPr/>
        </p:nvSpPr>
        <p:spPr>
          <a:xfrm>
            <a:off x="5247408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3" name="Rounded Rectangle 20">
            <a:extLst>
              <a:ext uri="{FF2B5EF4-FFF2-40B4-BE49-F238E27FC236}">
                <a16:creationId xmlns:a16="http://schemas.microsoft.com/office/drawing/2014/main" id="{65C6375A-4FEF-DB4A-8800-19EBEE76C1E2}"/>
              </a:ext>
            </a:extLst>
          </p:cNvPr>
          <p:cNvSpPr/>
          <p:nvPr/>
        </p:nvSpPr>
        <p:spPr>
          <a:xfrm>
            <a:off x="2303808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4" name="Rectangle 21">
            <a:extLst>
              <a:ext uri="{FF2B5EF4-FFF2-40B4-BE49-F238E27FC236}">
                <a16:creationId xmlns:a16="http://schemas.microsoft.com/office/drawing/2014/main" id="{64F8125D-015D-BC47-8616-1746529A0EEB}"/>
              </a:ext>
            </a:extLst>
          </p:cNvPr>
          <p:cNvSpPr/>
          <p:nvPr/>
        </p:nvSpPr>
        <p:spPr>
          <a:xfrm>
            <a:off x="1551643" y="4376464"/>
            <a:ext cx="7040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/>
          </a:p>
        </p:txBody>
      </p:sp>
      <p:sp>
        <p:nvSpPr>
          <p:cNvPr id="35" name="Rounded Rectangle 24">
            <a:extLst>
              <a:ext uri="{FF2B5EF4-FFF2-40B4-BE49-F238E27FC236}">
                <a16:creationId xmlns:a16="http://schemas.microsoft.com/office/drawing/2014/main" id="{55724B55-E421-9243-B12D-923A9CC74317}"/>
              </a:ext>
            </a:extLst>
          </p:cNvPr>
          <p:cNvSpPr/>
          <p:nvPr/>
        </p:nvSpPr>
        <p:spPr>
          <a:xfrm>
            <a:off x="2837208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6" name="Rounded Rectangle 25">
            <a:extLst>
              <a:ext uri="{FF2B5EF4-FFF2-40B4-BE49-F238E27FC236}">
                <a16:creationId xmlns:a16="http://schemas.microsoft.com/office/drawing/2014/main" id="{1689A31D-9360-EE48-AEE4-AE8E8A536E73}"/>
              </a:ext>
            </a:extLst>
          </p:cNvPr>
          <p:cNvSpPr/>
          <p:nvPr/>
        </p:nvSpPr>
        <p:spPr>
          <a:xfrm>
            <a:off x="3370608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7" name="Rounded Rectangle 26">
            <a:extLst>
              <a:ext uri="{FF2B5EF4-FFF2-40B4-BE49-F238E27FC236}">
                <a16:creationId xmlns:a16="http://schemas.microsoft.com/office/drawing/2014/main" id="{3D4CC56A-C79F-0F40-9E72-66010B7B9BCE}"/>
              </a:ext>
            </a:extLst>
          </p:cNvPr>
          <p:cNvSpPr/>
          <p:nvPr/>
        </p:nvSpPr>
        <p:spPr>
          <a:xfrm>
            <a:off x="3904008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8" name="Rounded Rectangle 28">
            <a:extLst>
              <a:ext uri="{FF2B5EF4-FFF2-40B4-BE49-F238E27FC236}">
                <a16:creationId xmlns:a16="http://schemas.microsoft.com/office/drawing/2014/main" id="{AFC1DD12-1BAC-674D-A21D-D3A34BD607C7}"/>
              </a:ext>
            </a:extLst>
          </p:cNvPr>
          <p:cNvSpPr/>
          <p:nvPr/>
        </p:nvSpPr>
        <p:spPr>
          <a:xfrm>
            <a:off x="4437408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9" name="Curved Connector 29">
            <a:extLst>
              <a:ext uri="{FF2B5EF4-FFF2-40B4-BE49-F238E27FC236}">
                <a16:creationId xmlns:a16="http://schemas.microsoft.com/office/drawing/2014/main" id="{C453E3BC-BCD4-DA46-A004-694E343BD122}"/>
              </a:ext>
            </a:extLst>
          </p:cNvPr>
          <p:cNvCxnSpPr>
            <a:stCxn id="37" idx="0"/>
          </p:cNvCxnSpPr>
          <p:nvPr/>
        </p:nvCxnSpPr>
        <p:spPr>
          <a:xfrm rot="16200000" flipH="1">
            <a:off x="4353883" y="4514171"/>
            <a:ext cx="180000" cy="539750"/>
          </a:xfrm>
          <a:prstGeom prst="curvedConnector4">
            <a:avLst>
              <a:gd name="adj1" fmla="val -127000"/>
              <a:gd name="adj2" fmla="val 7501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urved Connector 31">
            <a:extLst>
              <a:ext uri="{FF2B5EF4-FFF2-40B4-BE49-F238E27FC236}">
                <a16:creationId xmlns:a16="http://schemas.microsoft.com/office/drawing/2014/main" id="{693C27A1-28B0-9140-9775-FDAD0C6FD341}"/>
              </a:ext>
            </a:extLst>
          </p:cNvPr>
          <p:cNvCxnSpPr>
            <a:stCxn id="33" idx="0"/>
          </p:cNvCxnSpPr>
          <p:nvPr/>
        </p:nvCxnSpPr>
        <p:spPr>
          <a:xfrm rot="16200000" flipH="1">
            <a:off x="3017208" y="4250646"/>
            <a:ext cx="180000" cy="1066800"/>
          </a:xfrm>
          <a:prstGeom prst="curvedConnector4">
            <a:avLst>
              <a:gd name="adj1" fmla="val -179917"/>
              <a:gd name="adj2" fmla="val 87655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urved Connector 32">
            <a:extLst>
              <a:ext uri="{FF2B5EF4-FFF2-40B4-BE49-F238E27FC236}">
                <a16:creationId xmlns:a16="http://schemas.microsoft.com/office/drawing/2014/main" id="{1B954C87-DEA7-4548-A99A-55D3BA515810}"/>
              </a:ext>
            </a:extLst>
          </p:cNvPr>
          <p:cNvCxnSpPr>
            <a:stCxn id="35" idx="2"/>
          </p:cNvCxnSpPr>
          <p:nvPr/>
        </p:nvCxnSpPr>
        <p:spPr>
          <a:xfrm rot="5400000" flipH="1" flipV="1">
            <a:off x="3553783" y="4427471"/>
            <a:ext cx="180000" cy="1073150"/>
          </a:xfrm>
          <a:prstGeom prst="curvedConnector4">
            <a:avLst>
              <a:gd name="adj1" fmla="val -127000"/>
              <a:gd name="adj2" fmla="val 945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ounded Rectangle 56">
            <a:extLst>
              <a:ext uri="{FF2B5EF4-FFF2-40B4-BE49-F238E27FC236}">
                <a16:creationId xmlns:a16="http://schemas.microsoft.com/office/drawing/2014/main" id="{8E39A7CE-C0C8-F74F-9FBE-5B8A8AF19400}"/>
              </a:ext>
            </a:extLst>
          </p:cNvPr>
          <p:cNvSpPr/>
          <p:nvPr/>
        </p:nvSpPr>
        <p:spPr>
          <a:xfrm>
            <a:off x="4977408" y="4694046"/>
            <a:ext cx="270000" cy="360000"/>
          </a:xfrm>
          <a:prstGeom prst="roundRect">
            <a:avLst/>
          </a:prstGeom>
          <a:solidFill>
            <a:srgbClr val="3366FF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3" name="Curved Connector 57">
            <a:extLst>
              <a:ext uri="{FF2B5EF4-FFF2-40B4-BE49-F238E27FC236}">
                <a16:creationId xmlns:a16="http://schemas.microsoft.com/office/drawing/2014/main" id="{A81AFED0-8385-5F4F-9855-DFE9BB7F61B5}"/>
              </a:ext>
            </a:extLst>
          </p:cNvPr>
          <p:cNvCxnSpPr>
            <a:stCxn id="38" idx="2"/>
          </p:cNvCxnSpPr>
          <p:nvPr/>
        </p:nvCxnSpPr>
        <p:spPr>
          <a:xfrm rot="5400000" flipH="1" flipV="1">
            <a:off x="4819908" y="4761546"/>
            <a:ext cx="180000" cy="405000"/>
          </a:xfrm>
          <a:prstGeom prst="curvedConnector4">
            <a:avLst>
              <a:gd name="adj1" fmla="val -127000"/>
              <a:gd name="adj2" fmla="val 833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ounded Rectangle 30">
            <a:extLst>
              <a:ext uri="{FF2B5EF4-FFF2-40B4-BE49-F238E27FC236}">
                <a16:creationId xmlns:a16="http://schemas.microsoft.com/office/drawing/2014/main" id="{31B78970-F4BC-FE43-BF11-BED69BAE7B8D}"/>
              </a:ext>
            </a:extLst>
          </p:cNvPr>
          <p:cNvSpPr/>
          <p:nvPr/>
        </p:nvSpPr>
        <p:spPr>
          <a:xfrm>
            <a:off x="5785913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5" name="Curved Connector 35">
            <a:extLst>
              <a:ext uri="{FF2B5EF4-FFF2-40B4-BE49-F238E27FC236}">
                <a16:creationId xmlns:a16="http://schemas.microsoft.com/office/drawing/2014/main" id="{D80E5E8F-4379-5F4F-8417-586E304834FD}"/>
              </a:ext>
            </a:extLst>
          </p:cNvPr>
          <p:cNvCxnSpPr>
            <a:stCxn id="36" idx="2"/>
          </p:cNvCxnSpPr>
          <p:nvPr/>
        </p:nvCxnSpPr>
        <p:spPr>
          <a:xfrm rot="5400000" flipH="1" flipV="1">
            <a:off x="4507900" y="4006753"/>
            <a:ext cx="180000" cy="1914585"/>
          </a:xfrm>
          <a:prstGeom prst="curvedConnector4">
            <a:avLst>
              <a:gd name="adj1" fmla="val -170794"/>
              <a:gd name="adj2" fmla="val 10069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urved Connector 36">
            <a:extLst>
              <a:ext uri="{FF2B5EF4-FFF2-40B4-BE49-F238E27FC236}">
                <a16:creationId xmlns:a16="http://schemas.microsoft.com/office/drawing/2014/main" id="{71300CD3-4850-2A49-A6F2-CECFDB2CA537}"/>
              </a:ext>
            </a:extLst>
          </p:cNvPr>
          <p:cNvCxnSpPr/>
          <p:nvPr/>
        </p:nvCxnSpPr>
        <p:spPr>
          <a:xfrm rot="16200000" flipH="1">
            <a:off x="5728718" y="4514171"/>
            <a:ext cx="180000" cy="539750"/>
          </a:xfrm>
          <a:prstGeom prst="curvedConnector4">
            <a:avLst>
              <a:gd name="adj1" fmla="val -127000"/>
              <a:gd name="adj2" fmla="val 7501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37">
            <a:extLst>
              <a:ext uri="{FF2B5EF4-FFF2-40B4-BE49-F238E27FC236}">
                <a16:creationId xmlns:a16="http://schemas.microsoft.com/office/drawing/2014/main" id="{CE39693F-2F5F-1D42-BF8B-580B0226CE1C}"/>
              </a:ext>
            </a:extLst>
          </p:cNvPr>
          <p:cNvCxnSpPr/>
          <p:nvPr/>
        </p:nvCxnSpPr>
        <p:spPr>
          <a:xfrm>
            <a:off x="6084431" y="4385046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22">
            <a:extLst>
              <a:ext uri="{FF2B5EF4-FFF2-40B4-BE49-F238E27FC236}">
                <a16:creationId xmlns:a16="http://schemas.microsoft.com/office/drawing/2014/main" id="{EB848BDF-B3FB-0F44-BB55-C058C12D4BD2}"/>
              </a:ext>
            </a:extLst>
          </p:cNvPr>
          <p:cNvCxnSpPr/>
          <p:nvPr/>
        </p:nvCxnSpPr>
        <p:spPr>
          <a:xfrm>
            <a:off x="685800" y="3937000"/>
            <a:ext cx="8001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171972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84B8C0-7577-764E-A50C-FADBFC5ED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Recovery rules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492064-E57D-5B4F-9B96-BCE4C4C28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664296"/>
          </a:xfrm>
        </p:spPr>
        <p:txBody>
          <a:bodyPr/>
          <a:lstStyle/>
          <a:p>
            <a:r>
              <a:rPr kumimoji="1" lang="en-US" altLang="zh-CN" b="0"/>
              <a:t>Read the log and recover states according to its content</a:t>
            </a:r>
          </a:p>
          <a:p>
            <a:r>
              <a:rPr kumimoji="1" lang="en-US" altLang="zh-CN" b="0"/>
              <a:t>Rules: </a:t>
            </a:r>
          </a:p>
          <a:p>
            <a:pPr marL="702900" lvl="1" indent="-342900">
              <a:buFont typeface="+mj-lt"/>
              <a:buAutoNum type="arabicPeriod"/>
            </a:pPr>
            <a:r>
              <a:rPr kumimoji="1" lang="en-US" altLang="zh-CN" b="0"/>
              <a:t>Travel from end to start  </a:t>
            </a:r>
          </a:p>
          <a:p>
            <a:pPr marL="702900" lvl="1" indent="-342900">
              <a:buFont typeface="+mj-lt"/>
              <a:buAutoNum type="arabicPeriod"/>
            </a:pPr>
            <a:r>
              <a:rPr kumimoji="1" lang="en" altLang="zh-CN" b="0"/>
              <a:t>Mark all transaction’s log record </a:t>
            </a:r>
            <a:r>
              <a:rPr kumimoji="1" lang="en" altLang="zh-CN">
                <a:solidFill>
                  <a:srgbClr val="C00000"/>
                </a:solidFill>
              </a:rPr>
              <a:t>w/o CMT </a:t>
            </a:r>
            <a:r>
              <a:rPr kumimoji="1" lang="en" altLang="zh-CN" b="0"/>
              <a:t>log and append </a:t>
            </a:r>
            <a:r>
              <a:rPr kumimoji="1" lang="en" altLang="zh-CN">
                <a:solidFill>
                  <a:srgbClr val="C00000"/>
                </a:solidFill>
              </a:rPr>
              <a:t>ABORT log</a:t>
            </a:r>
          </a:p>
          <a:p>
            <a:endParaRPr kumimoji="1" lang="zh-CN" altLang="en-US" b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906DCF7-EE7A-8544-9F4C-9B834EE88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61</a:t>
            </a:fld>
            <a:endParaRPr lang="zh-CN" altLang="en-US"/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id="{10143CBC-7FD4-034E-AE29-4EC0FC55F4B8}"/>
              </a:ext>
            </a:extLst>
          </p:cNvPr>
          <p:cNvSpPr/>
          <p:nvPr/>
        </p:nvSpPr>
        <p:spPr>
          <a:xfrm>
            <a:off x="2843808" y="476246"/>
            <a:ext cx="4320480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algn="ctr"/>
            <a:r>
              <a:rPr lang="en-US" altLang="zh-CN" sz="2400">
                <a:latin typeface="Eras Medium ITC" pitchFamily="34" charset="0"/>
              </a:rPr>
              <a:t>How to </a:t>
            </a:r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recovery from crash</a:t>
            </a:r>
            <a:r>
              <a:rPr lang="en-US" altLang="zh-CN" sz="2400">
                <a:latin typeface="Eras Medium ITC" pitchFamily="34" charset="0"/>
              </a:rPr>
              <a:t>?</a:t>
            </a:r>
          </a:p>
        </p:txBody>
      </p:sp>
      <p:cxnSp>
        <p:nvCxnSpPr>
          <p:cNvPr id="48" name="Straight Connector 22">
            <a:extLst>
              <a:ext uri="{FF2B5EF4-FFF2-40B4-BE49-F238E27FC236}">
                <a16:creationId xmlns:a16="http://schemas.microsoft.com/office/drawing/2014/main" id="{EB848BDF-B3FB-0F44-BB55-C058C12D4BD2}"/>
              </a:ext>
            </a:extLst>
          </p:cNvPr>
          <p:cNvCxnSpPr/>
          <p:nvPr/>
        </p:nvCxnSpPr>
        <p:spPr>
          <a:xfrm>
            <a:off x="685800" y="3937000"/>
            <a:ext cx="8001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7">
            <a:extLst>
              <a:ext uri="{FF2B5EF4-FFF2-40B4-BE49-F238E27FC236}">
                <a16:creationId xmlns:a16="http://schemas.microsoft.com/office/drawing/2014/main" id="{5298EFD5-5D87-D945-9058-CFECEE0DA1E0}"/>
              </a:ext>
            </a:extLst>
          </p:cNvPr>
          <p:cNvSpPr/>
          <p:nvPr/>
        </p:nvSpPr>
        <p:spPr>
          <a:xfrm>
            <a:off x="4842000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" name="Rounded Rectangle 20">
            <a:extLst>
              <a:ext uri="{FF2B5EF4-FFF2-40B4-BE49-F238E27FC236}">
                <a16:creationId xmlns:a16="http://schemas.microsoft.com/office/drawing/2014/main" id="{A93A82F9-CFF3-F74F-A9EF-77176F38E234}"/>
              </a:ext>
            </a:extLst>
          </p:cNvPr>
          <p:cNvSpPr/>
          <p:nvPr/>
        </p:nvSpPr>
        <p:spPr>
          <a:xfrm>
            <a:off x="1898400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5" name="Rectangle 21">
            <a:extLst>
              <a:ext uri="{FF2B5EF4-FFF2-40B4-BE49-F238E27FC236}">
                <a16:creationId xmlns:a16="http://schemas.microsoft.com/office/drawing/2014/main" id="{F9B3C568-2A33-D246-9A39-5CAD905ABA42}"/>
              </a:ext>
            </a:extLst>
          </p:cNvPr>
          <p:cNvSpPr/>
          <p:nvPr/>
        </p:nvSpPr>
        <p:spPr>
          <a:xfrm>
            <a:off x="1146235" y="4376464"/>
            <a:ext cx="7040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/>
          </a:p>
        </p:txBody>
      </p:sp>
      <p:sp>
        <p:nvSpPr>
          <p:cNvPr id="26" name="Rounded Rectangle 24">
            <a:extLst>
              <a:ext uri="{FF2B5EF4-FFF2-40B4-BE49-F238E27FC236}">
                <a16:creationId xmlns:a16="http://schemas.microsoft.com/office/drawing/2014/main" id="{45095C5D-5F56-4240-852D-00E4FC5C2A1B}"/>
              </a:ext>
            </a:extLst>
          </p:cNvPr>
          <p:cNvSpPr/>
          <p:nvPr/>
        </p:nvSpPr>
        <p:spPr>
          <a:xfrm>
            <a:off x="2431800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7" name="Rounded Rectangle 25">
            <a:extLst>
              <a:ext uri="{FF2B5EF4-FFF2-40B4-BE49-F238E27FC236}">
                <a16:creationId xmlns:a16="http://schemas.microsoft.com/office/drawing/2014/main" id="{7D7AA77E-3DA5-DD47-B61C-55DBA8363886}"/>
              </a:ext>
            </a:extLst>
          </p:cNvPr>
          <p:cNvSpPr/>
          <p:nvPr/>
        </p:nvSpPr>
        <p:spPr>
          <a:xfrm>
            <a:off x="2965200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" name="Rounded Rectangle 26">
            <a:extLst>
              <a:ext uri="{FF2B5EF4-FFF2-40B4-BE49-F238E27FC236}">
                <a16:creationId xmlns:a16="http://schemas.microsoft.com/office/drawing/2014/main" id="{B1F0597F-7E70-2344-99E1-5480C562E18A}"/>
              </a:ext>
            </a:extLst>
          </p:cNvPr>
          <p:cNvSpPr/>
          <p:nvPr/>
        </p:nvSpPr>
        <p:spPr>
          <a:xfrm>
            <a:off x="3498600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19C4F1DB-534D-1949-8CEA-37E867721871}"/>
              </a:ext>
            </a:extLst>
          </p:cNvPr>
          <p:cNvSpPr/>
          <p:nvPr/>
        </p:nvSpPr>
        <p:spPr>
          <a:xfrm>
            <a:off x="4032000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0" name="Curved Connector 29">
            <a:extLst>
              <a:ext uri="{FF2B5EF4-FFF2-40B4-BE49-F238E27FC236}">
                <a16:creationId xmlns:a16="http://schemas.microsoft.com/office/drawing/2014/main" id="{AE635B58-1752-ED4D-86B4-80D638CD7915}"/>
              </a:ext>
            </a:extLst>
          </p:cNvPr>
          <p:cNvCxnSpPr>
            <a:stCxn id="28" idx="0"/>
          </p:cNvCxnSpPr>
          <p:nvPr/>
        </p:nvCxnSpPr>
        <p:spPr>
          <a:xfrm rot="16200000" flipH="1">
            <a:off x="3948475" y="4514171"/>
            <a:ext cx="180000" cy="539750"/>
          </a:xfrm>
          <a:prstGeom prst="curvedConnector4">
            <a:avLst>
              <a:gd name="adj1" fmla="val -127000"/>
              <a:gd name="adj2" fmla="val 7501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31">
            <a:extLst>
              <a:ext uri="{FF2B5EF4-FFF2-40B4-BE49-F238E27FC236}">
                <a16:creationId xmlns:a16="http://schemas.microsoft.com/office/drawing/2014/main" id="{F4032AAA-3016-8E4A-AC29-67A671ED1400}"/>
              </a:ext>
            </a:extLst>
          </p:cNvPr>
          <p:cNvCxnSpPr>
            <a:stCxn id="24" idx="0"/>
          </p:cNvCxnSpPr>
          <p:nvPr/>
        </p:nvCxnSpPr>
        <p:spPr>
          <a:xfrm rot="16200000" flipH="1">
            <a:off x="2611800" y="4250646"/>
            <a:ext cx="180000" cy="1066800"/>
          </a:xfrm>
          <a:prstGeom prst="curvedConnector4">
            <a:avLst>
              <a:gd name="adj1" fmla="val -179917"/>
              <a:gd name="adj2" fmla="val 87655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urved Connector 32">
            <a:extLst>
              <a:ext uri="{FF2B5EF4-FFF2-40B4-BE49-F238E27FC236}">
                <a16:creationId xmlns:a16="http://schemas.microsoft.com/office/drawing/2014/main" id="{9B5A5601-F7BE-4340-BD26-9DF3AD3A2FD3}"/>
              </a:ext>
            </a:extLst>
          </p:cNvPr>
          <p:cNvCxnSpPr>
            <a:stCxn id="26" idx="2"/>
          </p:cNvCxnSpPr>
          <p:nvPr/>
        </p:nvCxnSpPr>
        <p:spPr>
          <a:xfrm rot="5400000" flipH="1" flipV="1">
            <a:off x="3148375" y="4427471"/>
            <a:ext cx="180000" cy="1073150"/>
          </a:xfrm>
          <a:prstGeom prst="curvedConnector4">
            <a:avLst>
              <a:gd name="adj1" fmla="val -127000"/>
              <a:gd name="adj2" fmla="val 945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ounded Rectangle 56">
            <a:extLst>
              <a:ext uri="{FF2B5EF4-FFF2-40B4-BE49-F238E27FC236}">
                <a16:creationId xmlns:a16="http://schemas.microsoft.com/office/drawing/2014/main" id="{0E8E8B21-659B-5543-8384-DA9A0619FF65}"/>
              </a:ext>
            </a:extLst>
          </p:cNvPr>
          <p:cNvSpPr/>
          <p:nvPr/>
        </p:nvSpPr>
        <p:spPr>
          <a:xfrm>
            <a:off x="4572000" y="4694046"/>
            <a:ext cx="270000" cy="360000"/>
          </a:xfrm>
          <a:prstGeom prst="roundRect">
            <a:avLst/>
          </a:prstGeom>
          <a:solidFill>
            <a:srgbClr val="3366FF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51" name="Curved Connector 57">
            <a:extLst>
              <a:ext uri="{FF2B5EF4-FFF2-40B4-BE49-F238E27FC236}">
                <a16:creationId xmlns:a16="http://schemas.microsoft.com/office/drawing/2014/main" id="{D3F5D2FF-3075-634F-82F1-DFC2D45007F7}"/>
              </a:ext>
            </a:extLst>
          </p:cNvPr>
          <p:cNvCxnSpPr>
            <a:stCxn id="29" idx="2"/>
          </p:cNvCxnSpPr>
          <p:nvPr/>
        </p:nvCxnSpPr>
        <p:spPr>
          <a:xfrm rot="5400000" flipH="1" flipV="1">
            <a:off x="4414500" y="4761546"/>
            <a:ext cx="180000" cy="405000"/>
          </a:xfrm>
          <a:prstGeom prst="curvedConnector4">
            <a:avLst>
              <a:gd name="adj1" fmla="val -127000"/>
              <a:gd name="adj2" fmla="val 833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ounded Rectangle 30">
            <a:extLst>
              <a:ext uri="{FF2B5EF4-FFF2-40B4-BE49-F238E27FC236}">
                <a16:creationId xmlns:a16="http://schemas.microsoft.com/office/drawing/2014/main" id="{B4BEE1AA-5E1C-7F43-B408-1BD3381A45DC}"/>
              </a:ext>
            </a:extLst>
          </p:cNvPr>
          <p:cNvSpPr/>
          <p:nvPr/>
        </p:nvSpPr>
        <p:spPr>
          <a:xfrm>
            <a:off x="5380505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53" name="Curved Connector 35">
            <a:extLst>
              <a:ext uri="{FF2B5EF4-FFF2-40B4-BE49-F238E27FC236}">
                <a16:creationId xmlns:a16="http://schemas.microsoft.com/office/drawing/2014/main" id="{9C7F5DA8-1EE5-AD4C-BF67-DBE701553109}"/>
              </a:ext>
            </a:extLst>
          </p:cNvPr>
          <p:cNvCxnSpPr>
            <a:stCxn id="27" idx="2"/>
          </p:cNvCxnSpPr>
          <p:nvPr/>
        </p:nvCxnSpPr>
        <p:spPr>
          <a:xfrm rot="5400000" flipH="1" flipV="1">
            <a:off x="4102492" y="4006753"/>
            <a:ext cx="180000" cy="1914585"/>
          </a:xfrm>
          <a:prstGeom prst="curvedConnector4">
            <a:avLst>
              <a:gd name="adj1" fmla="val -170794"/>
              <a:gd name="adj2" fmla="val 10069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urved Connector 36">
            <a:extLst>
              <a:ext uri="{FF2B5EF4-FFF2-40B4-BE49-F238E27FC236}">
                <a16:creationId xmlns:a16="http://schemas.microsoft.com/office/drawing/2014/main" id="{526B9234-7B41-1746-80E5-F5AA7DFB5AB3}"/>
              </a:ext>
            </a:extLst>
          </p:cNvPr>
          <p:cNvCxnSpPr/>
          <p:nvPr/>
        </p:nvCxnSpPr>
        <p:spPr>
          <a:xfrm rot="16200000" flipH="1">
            <a:off x="5323310" y="4514171"/>
            <a:ext cx="180000" cy="539750"/>
          </a:xfrm>
          <a:prstGeom prst="curvedConnector4">
            <a:avLst>
              <a:gd name="adj1" fmla="val -127000"/>
              <a:gd name="adj2" fmla="val 7501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ounded Rectangle 37">
            <a:extLst>
              <a:ext uri="{FF2B5EF4-FFF2-40B4-BE49-F238E27FC236}">
                <a16:creationId xmlns:a16="http://schemas.microsoft.com/office/drawing/2014/main" id="{3B32D3BD-29CE-4442-91D2-A32C9605E26E}"/>
              </a:ext>
            </a:extLst>
          </p:cNvPr>
          <p:cNvSpPr/>
          <p:nvPr/>
        </p:nvSpPr>
        <p:spPr>
          <a:xfrm>
            <a:off x="5934285" y="4694046"/>
            <a:ext cx="270000" cy="360000"/>
          </a:xfrm>
          <a:prstGeom prst="roundRect">
            <a:avLst/>
          </a:prstGeom>
          <a:solidFill>
            <a:srgbClr val="92D050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6" name="Picture 2" descr="Prohibited Sign Forbidden Sign Abort Clipart | i2Clipart - Royalty Free  Public Domain Clipart">
            <a:extLst>
              <a:ext uri="{FF2B5EF4-FFF2-40B4-BE49-F238E27FC236}">
                <a16:creationId xmlns:a16="http://schemas.microsoft.com/office/drawing/2014/main" id="{F9B20726-9787-1B45-A18D-7A9ACE667B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435" y="4758233"/>
            <a:ext cx="231624" cy="23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089628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84B8C0-7577-764E-A50C-FADBFC5ED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Recovery rules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492064-E57D-5B4F-9B96-BCE4C4C28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664296"/>
          </a:xfrm>
        </p:spPr>
        <p:txBody>
          <a:bodyPr/>
          <a:lstStyle/>
          <a:p>
            <a:r>
              <a:rPr kumimoji="1" lang="en-US" altLang="zh-CN" b="0"/>
              <a:t>Read the log and recover states according to its content</a:t>
            </a:r>
          </a:p>
          <a:p>
            <a:r>
              <a:rPr kumimoji="1" lang="en-US" altLang="zh-CN" b="0"/>
              <a:t>Rules: </a:t>
            </a:r>
          </a:p>
          <a:p>
            <a:pPr marL="702900" lvl="1" indent="-342900">
              <a:buAutoNum type="arabicPeriod"/>
            </a:pPr>
            <a:r>
              <a:rPr kumimoji="1" lang="en-US" altLang="zh-CN" b="0"/>
              <a:t>Travel from end to start  </a:t>
            </a:r>
          </a:p>
          <a:p>
            <a:pPr marL="702900" lvl="1" indent="-342900">
              <a:buAutoNum type="arabicPeriod"/>
            </a:pPr>
            <a:r>
              <a:rPr kumimoji="1" lang="en" altLang="zh-CN" b="0"/>
              <a:t>Mark all transaction’s log record </a:t>
            </a:r>
            <a:r>
              <a:rPr kumimoji="1" lang="en" altLang="zh-CN">
                <a:solidFill>
                  <a:srgbClr val="C00000"/>
                </a:solidFill>
              </a:rPr>
              <a:t>w/o CMT </a:t>
            </a:r>
            <a:r>
              <a:rPr kumimoji="1" lang="en" altLang="zh-CN" b="0"/>
              <a:t>log and append </a:t>
            </a:r>
            <a:r>
              <a:rPr kumimoji="1" lang="en" altLang="zh-CN">
                <a:solidFill>
                  <a:srgbClr val="C00000"/>
                </a:solidFill>
              </a:rPr>
              <a:t>ABORT log</a:t>
            </a:r>
          </a:p>
          <a:p>
            <a:pPr marL="702900" lvl="1" indent="-342900">
              <a:buFontTx/>
              <a:buAutoNum type="arabicPeriod"/>
            </a:pPr>
            <a:r>
              <a:rPr kumimoji="1" lang="en" altLang="zh-CN" b="0">
                <a:solidFill>
                  <a:schemeClr val="tx1"/>
                </a:solidFill>
              </a:rPr>
              <a:t>UNDO ABORT logs from end to start </a:t>
            </a:r>
          </a:p>
          <a:p>
            <a:pPr marL="342900" indent="-342900">
              <a:buAutoNum type="arabicPeriod"/>
            </a:pPr>
            <a:endParaRPr kumimoji="1" lang="zh-CN" altLang="en-US" b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906DCF7-EE7A-8544-9F4C-9B834EE88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62</a:t>
            </a:fld>
            <a:endParaRPr lang="zh-CN" altLang="en-US"/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id="{10143CBC-7FD4-034E-AE29-4EC0FC55F4B8}"/>
              </a:ext>
            </a:extLst>
          </p:cNvPr>
          <p:cNvSpPr/>
          <p:nvPr/>
        </p:nvSpPr>
        <p:spPr>
          <a:xfrm>
            <a:off x="2843808" y="476246"/>
            <a:ext cx="4320480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algn="ctr"/>
            <a:r>
              <a:rPr lang="en-US" altLang="zh-CN" sz="2400">
                <a:latin typeface="Eras Medium ITC" pitchFamily="34" charset="0"/>
              </a:rPr>
              <a:t>How to </a:t>
            </a:r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recovery from crash</a:t>
            </a:r>
            <a:r>
              <a:rPr lang="en-US" altLang="zh-CN" sz="2400">
                <a:latin typeface="Eras Medium ITC" pitchFamily="34" charset="0"/>
              </a:rPr>
              <a:t>?</a:t>
            </a:r>
          </a:p>
        </p:txBody>
      </p:sp>
      <p:cxnSp>
        <p:nvCxnSpPr>
          <p:cNvPr id="21" name="Straight Connector 22">
            <a:extLst>
              <a:ext uri="{FF2B5EF4-FFF2-40B4-BE49-F238E27FC236}">
                <a16:creationId xmlns:a16="http://schemas.microsoft.com/office/drawing/2014/main" id="{BB8C8E53-5E07-5047-91E1-AD2F81046A01}"/>
              </a:ext>
            </a:extLst>
          </p:cNvPr>
          <p:cNvCxnSpPr/>
          <p:nvPr/>
        </p:nvCxnSpPr>
        <p:spPr>
          <a:xfrm>
            <a:off x="685800" y="3937000"/>
            <a:ext cx="8001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7">
            <a:extLst>
              <a:ext uri="{FF2B5EF4-FFF2-40B4-BE49-F238E27FC236}">
                <a16:creationId xmlns:a16="http://schemas.microsoft.com/office/drawing/2014/main" id="{8FEE81EC-B43D-914F-99FC-76C7697C80D3}"/>
              </a:ext>
            </a:extLst>
          </p:cNvPr>
          <p:cNvSpPr/>
          <p:nvPr/>
        </p:nvSpPr>
        <p:spPr>
          <a:xfrm>
            <a:off x="4842000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3" name="Rounded Rectangle 20">
            <a:extLst>
              <a:ext uri="{FF2B5EF4-FFF2-40B4-BE49-F238E27FC236}">
                <a16:creationId xmlns:a16="http://schemas.microsoft.com/office/drawing/2014/main" id="{0D0839D0-551C-D347-B724-326E9803D664}"/>
              </a:ext>
            </a:extLst>
          </p:cNvPr>
          <p:cNvSpPr/>
          <p:nvPr/>
        </p:nvSpPr>
        <p:spPr>
          <a:xfrm>
            <a:off x="1898400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" name="Rectangle 21">
            <a:extLst>
              <a:ext uri="{FF2B5EF4-FFF2-40B4-BE49-F238E27FC236}">
                <a16:creationId xmlns:a16="http://schemas.microsoft.com/office/drawing/2014/main" id="{17173B51-D81D-EA4F-9BA2-C2FEE6F419B7}"/>
              </a:ext>
            </a:extLst>
          </p:cNvPr>
          <p:cNvSpPr/>
          <p:nvPr/>
        </p:nvSpPr>
        <p:spPr>
          <a:xfrm>
            <a:off x="1146235" y="4376464"/>
            <a:ext cx="7040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EFF2E828-D1D3-BD48-80F6-04B09A4A8372}"/>
              </a:ext>
            </a:extLst>
          </p:cNvPr>
          <p:cNvSpPr/>
          <p:nvPr/>
        </p:nvSpPr>
        <p:spPr>
          <a:xfrm>
            <a:off x="2431800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0E0614A9-6058-CA40-9951-424D8C0AF3B4}"/>
              </a:ext>
            </a:extLst>
          </p:cNvPr>
          <p:cNvSpPr/>
          <p:nvPr/>
        </p:nvSpPr>
        <p:spPr>
          <a:xfrm>
            <a:off x="2965200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459C9BC6-F71D-8740-8335-F99F68521730}"/>
              </a:ext>
            </a:extLst>
          </p:cNvPr>
          <p:cNvSpPr/>
          <p:nvPr/>
        </p:nvSpPr>
        <p:spPr>
          <a:xfrm>
            <a:off x="3498600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" name="Rounded Rectangle 28">
            <a:extLst>
              <a:ext uri="{FF2B5EF4-FFF2-40B4-BE49-F238E27FC236}">
                <a16:creationId xmlns:a16="http://schemas.microsoft.com/office/drawing/2014/main" id="{17AF8A48-407C-4E41-A8AD-67D8CB1DFD66}"/>
              </a:ext>
            </a:extLst>
          </p:cNvPr>
          <p:cNvSpPr/>
          <p:nvPr/>
        </p:nvSpPr>
        <p:spPr>
          <a:xfrm>
            <a:off x="4032000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9" name="Curved Connector 29">
            <a:extLst>
              <a:ext uri="{FF2B5EF4-FFF2-40B4-BE49-F238E27FC236}">
                <a16:creationId xmlns:a16="http://schemas.microsoft.com/office/drawing/2014/main" id="{2A500979-B6B4-3E40-AC02-1B63336A25D5}"/>
              </a:ext>
            </a:extLst>
          </p:cNvPr>
          <p:cNvCxnSpPr>
            <a:stCxn id="27" idx="0"/>
          </p:cNvCxnSpPr>
          <p:nvPr/>
        </p:nvCxnSpPr>
        <p:spPr>
          <a:xfrm rot="16200000" flipH="1">
            <a:off x="3948475" y="4514171"/>
            <a:ext cx="180000" cy="539750"/>
          </a:xfrm>
          <a:prstGeom prst="curvedConnector4">
            <a:avLst>
              <a:gd name="adj1" fmla="val -127000"/>
              <a:gd name="adj2" fmla="val 7501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urved Connector 31">
            <a:extLst>
              <a:ext uri="{FF2B5EF4-FFF2-40B4-BE49-F238E27FC236}">
                <a16:creationId xmlns:a16="http://schemas.microsoft.com/office/drawing/2014/main" id="{D35B0D67-838F-C441-AFE7-07735473C31F}"/>
              </a:ext>
            </a:extLst>
          </p:cNvPr>
          <p:cNvCxnSpPr>
            <a:stCxn id="23" idx="0"/>
          </p:cNvCxnSpPr>
          <p:nvPr/>
        </p:nvCxnSpPr>
        <p:spPr>
          <a:xfrm rot="16200000" flipH="1">
            <a:off x="2611800" y="4250646"/>
            <a:ext cx="180000" cy="1066800"/>
          </a:xfrm>
          <a:prstGeom prst="curvedConnector4">
            <a:avLst>
              <a:gd name="adj1" fmla="val -179917"/>
              <a:gd name="adj2" fmla="val 87655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32">
            <a:extLst>
              <a:ext uri="{FF2B5EF4-FFF2-40B4-BE49-F238E27FC236}">
                <a16:creationId xmlns:a16="http://schemas.microsoft.com/office/drawing/2014/main" id="{1CAFF6DD-C5ED-8F46-BB9C-D290E8D6F207}"/>
              </a:ext>
            </a:extLst>
          </p:cNvPr>
          <p:cNvCxnSpPr>
            <a:stCxn id="25" idx="2"/>
          </p:cNvCxnSpPr>
          <p:nvPr/>
        </p:nvCxnSpPr>
        <p:spPr>
          <a:xfrm rot="5400000" flipH="1" flipV="1">
            <a:off x="3148375" y="4427471"/>
            <a:ext cx="180000" cy="1073150"/>
          </a:xfrm>
          <a:prstGeom prst="curvedConnector4">
            <a:avLst>
              <a:gd name="adj1" fmla="val -127000"/>
              <a:gd name="adj2" fmla="val 945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56">
            <a:extLst>
              <a:ext uri="{FF2B5EF4-FFF2-40B4-BE49-F238E27FC236}">
                <a16:creationId xmlns:a16="http://schemas.microsoft.com/office/drawing/2014/main" id="{2AECB343-2E30-044B-A0DC-A08790C905DE}"/>
              </a:ext>
            </a:extLst>
          </p:cNvPr>
          <p:cNvSpPr/>
          <p:nvPr/>
        </p:nvSpPr>
        <p:spPr>
          <a:xfrm>
            <a:off x="4572000" y="4694046"/>
            <a:ext cx="270000" cy="360000"/>
          </a:xfrm>
          <a:prstGeom prst="roundRect">
            <a:avLst/>
          </a:prstGeom>
          <a:solidFill>
            <a:srgbClr val="3366FF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3" name="Curved Connector 57">
            <a:extLst>
              <a:ext uri="{FF2B5EF4-FFF2-40B4-BE49-F238E27FC236}">
                <a16:creationId xmlns:a16="http://schemas.microsoft.com/office/drawing/2014/main" id="{C1166D85-57FC-2F49-AF26-00A0DB431B1C}"/>
              </a:ext>
            </a:extLst>
          </p:cNvPr>
          <p:cNvCxnSpPr>
            <a:stCxn id="28" idx="2"/>
          </p:cNvCxnSpPr>
          <p:nvPr/>
        </p:nvCxnSpPr>
        <p:spPr>
          <a:xfrm rot="5400000" flipH="1" flipV="1">
            <a:off x="4414500" y="4761546"/>
            <a:ext cx="180000" cy="405000"/>
          </a:xfrm>
          <a:prstGeom prst="curvedConnector4">
            <a:avLst>
              <a:gd name="adj1" fmla="val -127000"/>
              <a:gd name="adj2" fmla="val 833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ounded Rectangle 30">
            <a:extLst>
              <a:ext uri="{FF2B5EF4-FFF2-40B4-BE49-F238E27FC236}">
                <a16:creationId xmlns:a16="http://schemas.microsoft.com/office/drawing/2014/main" id="{1B6A4DAD-11DF-9649-A2A4-00B22F2F8240}"/>
              </a:ext>
            </a:extLst>
          </p:cNvPr>
          <p:cNvSpPr/>
          <p:nvPr/>
        </p:nvSpPr>
        <p:spPr>
          <a:xfrm>
            <a:off x="5380505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5" name="Curved Connector 35">
            <a:extLst>
              <a:ext uri="{FF2B5EF4-FFF2-40B4-BE49-F238E27FC236}">
                <a16:creationId xmlns:a16="http://schemas.microsoft.com/office/drawing/2014/main" id="{DBC6EBDA-3D54-2649-AA42-9146702B4837}"/>
              </a:ext>
            </a:extLst>
          </p:cNvPr>
          <p:cNvCxnSpPr>
            <a:stCxn id="26" idx="2"/>
          </p:cNvCxnSpPr>
          <p:nvPr/>
        </p:nvCxnSpPr>
        <p:spPr>
          <a:xfrm rot="5400000" flipH="1" flipV="1">
            <a:off x="4102492" y="4006753"/>
            <a:ext cx="180000" cy="1914585"/>
          </a:xfrm>
          <a:prstGeom prst="curvedConnector4">
            <a:avLst>
              <a:gd name="adj1" fmla="val -170794"/>
              <a:gd name="adj2" fmla="val 10069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urved Connector 36">
            <a:extLst>
              <a:ext uri="{FF2B5EF4-FFF2-40B4-BE49-F238E27FC236}">
                <a16:creationId xmlns:a16="http://schemas.microsoft.com/office/drawing/2014/main" id="{3821F7A3-0A72-1644-851A-5FB39F612D0C}"/>
              </a:ext>
            </a:extLst>
          </p:cNvPr>
          <p:cNvCxnSpPr/>
          <p:nvPr/>
        </p:nvCxnSpPr>
        <p:spPr>
          <a:xfrm rot="16200000" flipH="1">
            <a:off x="5323310" y="4514171"/>
            <a:ext cx="180000" cy="539750"/>
          </a:xfrm>
          <a:prstGeom prst="curvedConnector4">
            <a:avLst>
              <a:gd name="adj1" fmla="val -127000"/>
              <a:gd name="adj2" fmla="val 7501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57C177A7-1EBF-8142-A463-0CC192EF2403}"/>
              </a:ext>
            </a:extLst>
          </p:cNvPr>
          <p:cNvSpPr/>
          <p:nvPr/>
        </p:nvSpPr>
        <p:spPr>
          <a:xfrm>
            <a:off x="5934285" y="4694046"/>
            <a:ext cx="270000" cy="360000"/>
          </a:xfrm>
          <a:prstGeom prst="roundRect">
            <a:avLst/>
          </a:prstGeom>
          <a:solidFill>
            <a:srgbClr val="92D050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1" name="Straight Arrow Connector 34">
            <a:extLst>
              <a:ext uri="{FF2B5EF4-FFF2-40B4-BE49-F238E27FC236}">
                <a16:creationId xmlns:a16="http://schemas.microsoft.com/office/drawing/2014/main" id="{E0FB02FD-B160-E644-98F6-5B52E97E5965}"/>
              </a:ext>
            </a:extLst>
          </p:cNvPr>
          <p:cNvCxnSpPr/>
          <p:nvPr/>
        </p:nvCxnSpPr>
        <p:spPr>
          <a:xfrm>
            <a:off x="5615268" y="4317064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39">
            <a:extLst>
              <a:ext uri="{FF2B5EF4-FFF2-40B4-BE49-F238E27FC236}">
                <a16:creationId xmlns:a16="http://schemas.microsoft.com/office/drawing/2014/main" id="{DE4D33F6-F8B8-E34A-9A12-6179E749475F}"/>
              </a:ext>
            </a:extLst>
          </p:cNvPr>
          <p:cNvSpPr/>
          <p:nvPr/>
        </p:nvSpPr>
        <p:spPr>
          <a:xfrm>
            <a:off x="5380505" y="4007132"/>
            <a:ext cx="8835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UNDO</a:t>
            </a:r>
            <a:endParaRPr lang="zh-CN" altLang="en-US" sz="1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pic>
        <p:nvPicPr>
          <p:cNvPr id="43" name="Picture 2" descr="Prohibited Sign Forbidden Sign Abort Clipart | i2Clipart - Royalty Free  Public Domain Clipart">
            <a:extLst>
              <a:ext uri="{FF2B5EF4-FFF2-40B4-BE49-F238E27FC236}">
                <a16:creationId xmlns:a16="http://schemas.microsoft.com/office/drawing/2014/main" id="{EB1DFAC0-052D-0341-8FE2-561DAC295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435" y="4758233"/>
            <a:ext cx="231624" cy="23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553210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84B8C0-7577-764E-A50C-FADBFC5ED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Recovery rules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492064-E57D-5B4F-9B96-BCE4C4C28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3098775"/>
          </a:xfrm>
        </p:spPr>
        <p:txBody>
          <a:bodyPr>
            <a:normAutofit/>
          </a:bodyPr>
          <a:lstStyle/>
          <a:p>
            <a:r>
              <a:rPr kumimoji="1" lang="en-US" altLang="zh-CN" b="0"/>
              <a:t>Read the log and recover states according to its content</a:t>
            </a:r>
          </a:p>
          <a:p>
            <a:r>
              <a:rPr kumimoji="1" lang="en-US" altLang="zh-CN" b="0"/>
              <a:t>Rules: </a:t>
            </a:r>
          </a:p>
          <a:p>
            <a:pPr marL="702900" lvl="1" indent="-342900">
              <a:buAutoNum type="arabicPeriod"/>
            </a:pPr>
            <a:r>
              <a:rPr kumimoji="1" lang="en-US" altLang="zh-CN" b="0"/>
              <a:t>Travel from end to start  </a:t>
            </a:r>
          </a:p>
          <a:p>
            <a:pPr marL="702900" lvl="1" indent="-342900">
              <a:buAutoNum type="arabicPeriod"/>
            </a:pPr>
            <a:r>
              <a:rPr kumimoji="1" lang="en" altLang="zh-CN" b="0"/>
              <a:t>Mark all transaction’s log record </a:t>
            </a:r>
            <a:r>
              <a:rPr kumimoji="1" lang="en" altLang="zh-CN">
                <a:solidFill>
                  <a:srgbClr val="C00000"/>
                </a:solidFill>
              </a:rPr>
              <a:t>w/o CMT </a:t>
            </a:r>
            <a:r>
              <a:rPr kumimoji="1" lang="en" altLang="zh-CN" b="0"/>
              <a:t>log and append </a:t>
            </a:r>
            <a:r>
              <a:rPr kumimoji="1" lang="en" altLang="zh-CN">
                <a:solidFill>
                  <a:srgbClr val="C00000"/>
                </a:solidFill>
              </a:rPr>
              <a:t>ABORT log</a:t>
            </a:r>
          </a:p>
          <a:p>
            <a:pPr marL="702900" lvl="1" indent="-342900">
              <a:buFontTx/>
              <a:buAutoNum type="arabicPeriod"/>
            </a:pPr>
            <a:r>
              <a:rPr kumimoji="1" lang="en" altLang="zh-CN" b="0">
                <a:solidFill>
                  <a:schemeClr val="tx1"/>
                </a:solidFill>
              </a:rPr>
              <a:t>UNDO ABORT logs from end to start </a:t>
            </a:r>
          </a:p>
          <a:p>
            <a:pPr marL="702900" lvl="1" indent="-342900">
              <a:buFontTx/>
              <a:buAutoNum type="arabicPeriod"/>
            </a:pPr>
            <a:r>
              <a:rPr kumimoji="1" lang="en-US" altLang="zh-CN" b="0"/>
              <a:t>REDO CMT logs from start to end</a:t>
            </a:r>
          </a:p>
          <a:p>
            <a:pPr marL="342900" indent="-342900">
              <a:buFontTx/>
              <a:buAutoNum type="arabicPeriod"/>
            </a:pPr>
            <a:endParaRPr kumimoji="1" lang="en" altLang="zh-CN" b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endParaRPr kumimoji="1" lang="zh-CN" altLang="en-US" b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906DCF7-EE7A-8544-9F4C-9B834EE88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63</a:t>
            </a:fld>
            <a:endParaRPr lang="zh-CN" altLang="en-US"/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id="{10143CBC-7FD4-034E-AE29-4EC0FC55F4B8}"/>
              </a:ext>
            </a:extLst>
          </p:cNvPr>
          <p:cNvSpPr/>
          <p:nvPr/>
        </p:nvSpPr>
        <p:spPr>
          <a:xfrm>
            <a:off x="2843808" y="476246"/>
            <a:ext cx="4320480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algn="ctr"/>
            <a:r>
              <a:rPr lang="en-US" altLang="zh-CN" sz="2400">
                <a:latin typeface="Eras Medium ITC" pitchFamily="34" charset="0"/>
              </a:rPr>
              <a:t>How to </a:t>
            </a:r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recovery from crash</a:t>
            </a:r>
            <a:r>
              <a:rPr lang="en-US" altLang="zh-CN" sz="2400">
                <a:latin typeface="Eras Medium ITC" pitchFamily="34" charset="0"/>
              </a:rPr>
              <a:t>?</a:t>
            </a:r>
          </a:p>
        </p:txBody>
      </p:sp>
      <p:cxnSp>
        <p:nvCxnSpPr>
          <p:cNvPr id="21" name="Straight Connector 22">
            <a:extLst>
              <a:ext uri="{FF2B5EF4-FFF2-40B4-BE49-F238E27FC236}">
                <a16:creationId xmlns:a16="http://schemas.microsoft.com/office/drawing/2014/main" id="{BB8C8E53-5E07-5047-91E1-AD2F81046A01}"/>
              </a:ext>
            </a:extLst>
          </p:cNvPr>
          <p:cNvCxnSpPr/>
          <p:nvPr/>
        </p:nvCxnSpPr>
        <p:spPr>
          <a:xfrm>
            <a:off x="685800" y="3937000"/>
            <a:ext cx="8001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ounded Rectangle 27">
            <a:extLst>
              <a:ext uri="{FF2B5EF4-FFF2-40B4-BE49-F238E27FC236}">
                <a16:creationId xmlns:a16="http://schemas.microsoft.com/office/drawing/2014/main" id="{E8DA7B5F-C4DD-424E-9E1F-4047309928DC}"/>
              </a:ext>
            </a:extLst>
          </p:cNvPr>
          <p:cNvSpPr/>
          <p:nvPr/>
        </p:nvSpPr>
        <p:spPr>
          <a:xfrm>
            <a:off x="4842000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4" name="Rounded Rectangle 20">
            <a:extLst>
              <a:ext uri="{FF2B5EF4-FFF2-40B4-BE49-F238E27FC236}">
                <a16:creationId xmlns:a16="http://schemas.microsoft.com/office/drawing/2014/main" id="{2F141FA0-6D3D-2046-BDBE-425E6846514C}"/>
              </a:ext>
            </a:extLst>
          </p:cNvPr>
          <p:cNvSpPr/>
          <p:nvPr/>
        </p:nvSpPr>
        <p:spPr>
          <a:xfrm>
            <a:off x="1898400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5" name="Rectangle 21">
            <a:extLst>
              <a:ext uri="{FF2B5EF4-FFF2-40B4-BE49-F238E27FC236}">
                <a16:creationId xmlns:a16="http://schemas.microsoft.com/office/drawing/2014/main" id="{B0F41C36-9435-284B-8552-20CA1491C98E}"/>
              </a:ext>
            </a:extLst>
          </p:cNvPr>
          <p:cNvSpPr/>
          <p:nvPr/>
        </p:nvSpPr>
        <p:spPr>
          <a:xfrm>
            <a:off x="1146235" y="4376464"/>
            <a:ext cx="7040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/>
          </a:p>
        </p:txBody>
      </p:sp>
      <p:sp>
        <p:nvSpPr>
          <p:cNvPr id="46" name="Rounded Rectangle 24">
            <a:extLst>
              <a:ext uri="{FF2B5EF4-FFF2-40B4-BE49-F238E27FC236}">
                <a16:creationId xmlns:a16="http://schemas.microsoft.com/office/drawing/2014/main" id="{F2436DA7-0422-F541-AB6F-EC9404528883}"/>
              </a:ext>
            </a:extLst>
          </p:cNvPr>
          <p:cNvSpPr/>
          <p:nvPr/>
        </p:nvSpPr>
        <p:spPr>
          <a:xfrm>
            <a:off x="2431800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7" name="Rounded Rectangle 25">
            <a:extLst>
              <a:ext uri="{FF2B5EF4-FFF2-40B4-BE49-F238E27FC236}">
                <a16:creationId xmlns:a16="http://schemas.microsoft.com/office/drawing/2014/main" id="{BB5B12A7-8F19-0D46-B7BB-CD907D3CB565}"/>
              </a:ext>
            </a:extLst>
          </p:cNvPr>
          <p:cNvSpPr/>
          <p:nvPr/>
        </p:nvSpPr>
        <p:spPr>
          <a:xfrm>
            <a:off x="2965200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8" name="Rounded Rectangle 26">
            <a:extLst>
              <a:ext uri="{FF2B5EF4-FFF2-40B4-BE49-F238E27FC236}">
                <a16:creationId xmlns:a16="http://schemas.microsoft.com/office/drawing/2014/main" id="{493D608C-B88B-D046-8E48-630429870FF5}"/>
              </a:ext>
            </a:extLst>
          </p:cNvPr>
          <p:cNvSpPr/>
          <p:nvPr/>
        </p:nvSpPr>
        <p:spPr>
          <a:xfrm>
            <a:off x="3498600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9" name="Rounded Rectangle 28">
            <a:extLst>
              <a:ext uri="{FF2B5EF4-FFF2-40B4-BE49-F238E27FC236}">
                <a16:creationId xmlns:a16="http://schemas.microsoft.com/office/drawing/2014/main" id="{A600750B-0CB1-4C45-A745-E667F18534E8}"/>
              </a:ext>
            </a:extLst>
          </p:cNvPr>
          <p:cNvSpPr/>
          <p:nvPr/>
        </p:nvSpPr>
        <p:spPr>
          <a:xfrm>
            <a:off x="4032000" y="4694046"/>
            <a:ext cx="540000" cy="36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50" name="Curved Connector 29">
            <a:extLst>
              <a:ext uri="{FF2B5EF4-FFF2-40B4-BE49-F238E27FC236}">
                <a16:creationId xmlns:a16="http://schemas.microsoft.com/office/drawing/2014/main" id="{2389ECB3-C545-C447-A5E1-B163F827764C}"/>
              </a:ext>
            </a:extLst>
          </p:cNvPr>
          <p:cNvCxnSpPr>
            <a:stCxn id="48" idx="0"/>
          </p:cNvCxnSpPr>
          <p:nvPr/>
        </p:nvCxnSpPr>
        <p:spPr>
          <a:xfrm rot="16200000" flipH="1">
            <a:off x="3948475" y="4514171"/>
            <a:ext cx="180000" cy="539750"/>
          </a:xfrm>
          <a:prstGeom prst="curvedConnector4">
            <a:avLst>
              <a:gd name="adj1" fmla="val -127000"/>
              <a:gd name="adj2" fmla="val 7501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urved Connector 31">
            <a:extLst>
              <a:ext uri="{FF2B5EF4-FFF2-40B4-BE49-F238E27FC236}">
                <a16:creationId xmlns:a16="http://schemas.microsoft.com/office/drawing/2014/main" id="{EB1E1C69-AEB8-B04D-87CA-75CBEFB92D4D}"/>
              </a:ext>
            </a:extLst>
          </p:cNvPr>
          <p:cNvCxnSpPr>
            <a:stCxn id="44" idx="0"/>
          </p:cNvCxnSpPr>
          <p:nvPr/>
        </p:nvCxnSpPr>
        <p:spPr>
          <a:xfrm rot="16200000" flipH="1">
            <a:off x="2611800" y="4250646"/>
            <a:ext cx="180000" cy="1066800"/>
          </a:xfrm>
          <a:prstGeom prst="curvedConnector4">
            <a:avLst>
              <a:gd name="adj1" fmla="val -179917"/>
              <a:gd name="adj2" fmla="val 87655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urved Connector 32">
            <a:extLst>
              <a:ext uri="{FF2B5EF4-FFF2-40B4-BE49-F238E27FC236}">
                <a16:creationId xmlns:a16="http://schemas.microsoft.com/office/drawing/2014/main" id="{74BA113B-1862-7F47-8DD9-7AC0C0461725}"/>
              </a:ext>
            </a:extLst>
          </p:cNvPr>
          <p:cNvCxnSpPr>
            <a:stCxn id="46" idx="2"/>
          </p:cNvCxnSpPr>
          <p:nvPr/>
        </p:nvCxnSpPr>
        <p:spPr>
          <a:xfrm rot="5400000" flipH="1" flipV="1">
            <a:off x="3148375" y="4427471"/>
            <a:ext cx="180000" cy="1073150"/>
          </a:xfrm>
          <a:prstGeom prst="curvedConnector4">
            <a:avLst>
              <a:gd name="adj1" fmla="val -127000"/>
              <a:gd name="adj2" fmla="val 945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ounded Rectangle 56">
            <a:extLst>
              <a:ext uri="{FF2B5EF4-FFF2-40B4-BE49-F238E27FC236}">
                <a16:creationId xmlns:a16="http://schemas.microsoft.com/office/drawing/2014/main" id="{C8B71D50-FE09-7749-96BE-39095DDB86F2}"/>
              </a:ext>
            </a:extLst>
          </p:cNvPr>
          <p:cNvSpPr/>
          <p:nvPr/>
        </p:nvSpPr>
        <p:spPr>
          <a:xfrm>
            <a:off x="4572000" y="4694046"/>
            <a:ext cx="270000" cy="360000"/>
          </a:xfrm>
          <a:prstGeom prst="roundRect">
            <a:avLst/>
          </a:prstGeom>
          <a:solidFill>
            <a:srgbClr val="3366FF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54" name="Curved Connector 57">
            <a:extLst>
              <a:ext uri="{FF2B5EF4-FFF2-40B4-BE49-F238E27FC236}">
                <a16:creationId xmlns:a16="http://schemas.microsoft.com/office/drawing/2014/main" id="{A231C768-049E-0843-A607-76E5455090C0}"/>
              </a:ext>
            </a:extLst>
          </p:cNvPr>
          <p:cNvCxnSpPr>
            <a:stCxn id="49" idx="2"/>
          </p:cNvCxnSpPr>
          <p:nvPr/>
        </p:nvCxnSpPr>
        <p:spPr>
          <a:xfrm rot="5400000" flipH="1" flipV="1">
            <a:off x="4414500" y="4761546"/>
            <a:ext cx="180000" cy="405000"/>
          </a:xfrm>
          <a:prstGeom prst="curvedConnector4">
            <a:avLst>
              <a:gd name="adj1" fmla="val -127000"/>
              <a:gd name="adj2" fmla="val 8333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ounded Rectangle 30">
            <a:extLst>
              <a:ext uri="{FF2B5EF4-FFF2-40B4-BE49-F238E27FC236}">
                <a16:creationId xmlns:a16="http://schemas.microsoft.com/office/drawing/2014/main" id="{31275ED0-884B-F240-98A8-C6C5732DA4A4}"/>
              </a:ext>
            </a:extLst>
          </p:cNvPr>
          <p:cNvSpPr/>
          <p:nvPr/>
        </p:nvSpPr>
        <p:spPr>
          <a:xfrm>
            <a:off x="5380505" y="4694046"/>
            <a:ext cx="540000" cy="36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56" name="Curved Connector 35">
            <a:extLst>
              <a:ext uri="{FF2B5EF4-FFF2-40B4-BE49-F238E27FC236}">
                <a16:creationId xmlns:a16="http://schemas.microsoft.com/office/drawing/2014/main" id="{F98EBF8E-52C4-E14F-A5BE-9DD444C9D242}"/>
              </a:ext>
            </a:extLst>
          </p:cNvPr>
          <p:cNvCxnSpPr>
            <a:stCxn id="47" idx="2"/>
          </p:cNvCxnSpPr>
          <p:nvPr/>
        </p:nvCxnSpPr>
        <p:spPr>
          <a:xfrm rot="5400000" flipH="1" flipV="1">
            <a:off x="4102492" y="4006753"/>
            <a:ext cx="180000" cy="1914585"/>
          </a:xfrm>
          <a:prstGeom prst="curvedConnector4">
            <a:avLst>
              <a:gd name="adj1" fmla="val -170794"/>
              <a:gd name="adj2" fmla="val 100693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urved Connector 36">
            <a:extLst>
              <a:ext uri="{FF2B5EF4-FFF2-40B4-BE49-F238E27FC236}">
                <a16:creationId xmlns:a16="http://schemas.microsoft.com/office/drawing/2014/main" id="{C792192D-89E1-1645-BF84-181929730D25}"/>
              </a:ext>
            </a:extLst>
          </p:cNvPr>
          <p:cNvCxnSpPr/>
          <p:nvPr/>
        </p:nvCxnSpPr>
        <p:spPr>
          <a:xfrm rot="16200000" flipH="1">
            <a:off x="5323310" y="4514171"/>
            <a:ext cx="180000" cy="539750"/>
          </a:xfrm>
          <a:prstGeom prst="curvedConnector4">
            <a:avLst>
              <a:gd name="adj1" fmla="val -127000"/>
              <a:gd name="adj2" fmla="val 7501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ounded Rectangle 37">
            <a:extLst>
              <a:ext uri="{FF2B5EF4-FFF2-40B4-BE49-F238E27FC236}">
                <a16:creationId xmlns:a16="http://schemas.microsoft.com/office/drawing/2014/main" id="{824AFC03-2947-1244-AB3C-47E342724FEC}"/>
              </a:ext>
            </a:extLst>
          </p:cNvPr>
          <p:cNvSpPr/>
          <p:nvPr/>
        </p:nvSpPr>
        <p:spPr>
          <a:xfrm>
            <a:off x="5934285" y="4694046"/>
            <a:ext cx="270000" cy="360000"/>
          </a:xfrm>
          <a:prstGeom prst="roundRect">
            <a:avLst/>
          </a:prstGeom>
          <a:solidFill>
            <a:srgbClr val="92D050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6000" rtlCol="0" anchor="ctr"/>
          <a:lstStyle/>
          <a:p>
            <a:pPr algn="ctr"/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62" name="Straight Arrow Connector 34">
            <a:extLst>
              <a:ext uri="{FF2B5EF4-FFF2-40B4-BE49-F238E27FC236}">
                <a16:creationId xmlns:a16="http://schemas.microsoft.com/office/drawing/2014/main" id="{DBB49FE6-66CE-624B-B439-C7ABEEC76223}"/>
              </a:ext>
            </a:extLst>
          </p:cNvPr>
          <p:cNvCxnSpPr/>
          <p:nvPr/>
        </p:nvCxnSpPr>
        <p:spPr>
          <a:xfrm>
            <a:off x="4273363" y="4359980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39">
            <a:extLst>
              <a:ext uri="{FF2B5EF4-FFF2-40B4-BE49-F238E27FC236}">
                <a16:creationId xmlns:a16="http://schemas.microsoft.com/office/drawing/2014/main" id="{586A3E41-6DDC-A74B-A341-71B7E877D984}"/>
              </a:ext>
            </a:extLst>
          </p:cNvPr>
          <p:cNvSpPr/>
          <p:nvPr/>
        </p:nvSpPr>
        <p:spPr>
          <a:xfrm>
            <a:off x="4038600" y="4050048"/>
            <a:ext cx="801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REDO</a:t>
            </a:r>
            <a:endParaRPr lang="zh-CN" altLang="en-US" sz="1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pic>
        <p:nvPicPr>
          <p:cNvPr id="28" name="Picture 2" descr="Prohibited Sign Forbidden Sign Abort Clipart | i2Clipart - Royalty Free  Public Domain Clipart">
            <a:extLst>
              <a:ext uri="{FF2B5EF4-FFF2-40B4-BE49-F238E27FC236}">
                <a16:creationId xmlns:a16="http://schemas.microsoft.com/office/drawing/2014/main" id="{F2740C8D-4351-C046-BB91-6BDB9C41B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435" y="4758233"/>
            <a:ext cx="231624" cy="23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59190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62CF08-2E53-A047-8201-EA410CA9F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/>
              <a:t>Checkpoint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63F57CD-586C-0D40-AE89-DC75784BAD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Avoid log size from growing too large</a:t>
            </a:r>
          </a:p>
          <a:p>
            <a:r>
              <a:rPr kumimoji="1" lang="en-US" altLang="zh-CN" b="0" dirty="0"/>
              <a:t>Avoid recovery from a blank state </a:t>
            </a:r>
          </a:p>
          <a:p>
            <a:pPr lvl="1"/>
            <a:r>
              <a:rPr kumimoji="1" lang="en-US" altLang="zh-CN" b="0" dirty="0"/>
              <a:t>Inevitably </a:t>
            </a:r>
            <a:r>
              <a:rPr kumimoji="1" lang="en-US" altLang="zh-CN" dirty="0"/>
              <a:t>slow </a:t>
            </a:r>
            <a:r>
              <a:rPr kumimoji="1" lang="en-US" altLang="zh-CN" b="0" dirty="0"/>
              <a:t> 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7CE518-0C2E-1349-B1FC-F78ED1669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64</a:t>
            </a:fld>
            <a:endParaRPr lang="zh-CN" altLang="en-US"/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id="{EE08C588-5411-064B-AE19-5C9FBC4CB818}"/>
              </a:ext>
            </a:extLst>
          </p:cNvPr>
          <p:cNvSpPr/>
          <p:nvPr/>
        </p:nvSpPr>
        <p:spPr>
          <a:xfrm>
            <a:off x="2286024" y="476246"/>
            <a:ext cx="3510112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algn="ctr"/>
            <a:r>
              <a:rPr lang="en-US" altLang="zh-CN" sz="2400">
                <a:latin typeface="Eras Medium ITC" pitchFamily="34" charset="0"/>
              </a:rPr>
              <a:t>Why we need </a:t>
            </a:r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it</a:t>
            </a:r>
            <a:r>
              <a:rPr lang="en-US" altLang="zh-CN" sz="2400">
                <a:latin typeface="Eras Medium ITC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6360279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474220-D263-6045-A127-A333FDE61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How to checkpoint?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B3C1BC0-13B2-BD4B-A41C-241311E931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/>
              <a:t>CKPT_ROOT</a:t>
            </a:r>
            <a:endParaRPr kumimoji="1" lang="en-US" altLang="zh-CN"/>
          </a:p>
          <a:p>
            <a:pPr lvl="1"/>
            <a:r>
              <a:rPr kumimoji="1" lang="en" altLang="zh-CN"/>
              <a:t>Points to the last checkpointed log file</a:t>
            </a:r>
          </a:p>
          <a:p>
            <a:pPr lvl="1"/>
            <a:r>
              <a:rPr kumimoji="1" lang="en" altLang="zh-CN"/>
              <a:t>Log content before can be safely </a:t>
            </a:r>
            <a:r>
              <a:rPr kumimoji="1" lang="en" altLang="zh-CN" err="1"/>
              <a:t>discared</a:t>
            </a:r>
            <a:r>
              <a:rPr kumimoji="1" lang="en" altLang="zh-CN"/>
              <a:t>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94694B8-54AA-7B4F-A160-F4D69923B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65</a:t>
            </a:fld>
            <a:endParaRPr lang="zh-CN" altLang="en-US"/>
          </a:p>
        </p:txBody>
      </p:sp>
      <p:sp>
        <p:nvSpPr>
          <p:cNvPr id="16" name="Rectangle 16">
            <a:extLst>
              <a:ext uri="{FF2B5EF4-FFF2-40B4-BE49-F238E27FC236}">
                <a16:creationId xmlns:a16="http://schemas.microsoft.com/office/drawing/2014/main" id="{F066F060-B045-D34B-810D-59616772C3FD}"/>
              </a:ext>
            </a:extLst>
          </p:cNvPr>
          <p:cNvSpPr/>
          <p:nvPr/>
        </p:nvSpPr>
        <p:spPr>
          <a:xfrm>
            <a:off x="1905000" y="4238575"/>
            <a:ext cx="1358064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67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CKPT_ROOT</a:t>
            </a:r>
            <a:endParaRPr lang="zh-CN" altLang="en-US" sz="1667"/>
          </a:p>
        </p:txBody>
      </p:sp>
      <p:cxnSp>
        <p:nvCxnSpPr>
          <p:cNvPr id="17" name="Curved Connector 17">
            <a:extLst>
              <a:ext uri="{FF2B5EF4-FFF2-40B4-BE49-F238E27FC236}">
                <a16:creationId xmlns:a16="http://schemas.microsoft.com/office/drawing/2014/main" id="{B4FBF1C5-D5C3-C84E-BD86-794FD51C95C9}"/>
              </a:ext>
            </a:extLst>
          </p:cNvPr>
          <p:cNvCxnSpPr>
            <a:stCxn id="23" idx="0"/>
            <a:endCxn id="18" idx="6"/>
          </p:cNvCxnSpPr>
          <p:nvPr/>
        </p:nvCxnSpPr>
        <p:spPr>
          <a:xfrm rot="5400000" flipH="1" flipV="1">
            <a:off x="3133000" y="4657001"/>
            <a:ext cx="519500" cy="72499"/>
          </a:xfrm>
          <a:prstGeom prst="curvedConnector4">
            <a:avLst>
              <a:gd name="adj1" fmla="val 42782"/>
              <a:gd name="adj2" fmla="val 36276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8">
            <a:extLst>
              <a:ext uri="{FF2B5EF4-FFF2-40B4-BE49-F238E27FC236}">
                <a16:creationId xmlns:a16="http://schemas.microsoft.com/office/drawing/2014/main" id="{17DE4149-7172-5242-B2A9-B4EE67FC1AC2}"/>
              </a:ext>
            </a:extLst>
          </p:cNvPr>
          <p:cNvSpPr/>
          <p:nvPr/>
        </p:nvSpPr>
        <p:spPr>
          <a:xfrm>
            <a:off x="3279000" y="4358500"/>
            <a:ext cx="150000" cy="150000"/>
          </a:xfrm>
          <a:prstGeom prst="ellipse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endParaRPr lang="zh-CN" altLang="en-US" sz="15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ectangle 19">
            <a:extLst>
              <a:ext uri="{FF2B5EF4-FFF2-40B4-BE49-F238E27FC236}">
                <a16:creationId xmlns:a16="http://schemas.microsoft.com/office/drawing/2014/main" id="{A56BCD7C-8FF5-2041-9709-5F10B9297C0C}"/>
              </a:ext>
            </a:extLst>
          </p:cNvPr>
          <p:cNvSpPr/>
          <p:nvPr/>
        </p:nvSpPr>
        <p:spPr>
          <a:xfrm>
            <a:off x="1430989" y="4953001"/>
            <a:ext cx="114165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LAST_CKPT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0" name="Rounded Rectangle 20">
            <a:extLst>
              <a:ext uri="{FF2B5EF4-FFF2-40B4-BE49-F238E27FC236}">
                <a16:creationId xmlns:a16="http://schemas.microsoft.com/office/drawing/2014/main" id="{57A2E379-7A1D-EC49-8BC7-17B5AD6E9D31}"/>
              </a:ext>
            </a:extLst>
          </p:cNvPr>
          <p:cNvSpPr/>
          <p:nvPr/>
        </p:nvSpPr>
        <p:spPr>
          <a:xfrm>
            <a:off x="2794001" y="4953000"/>
            <a:ext cx="450000" cy="30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1" name="Rounded Rectangle 21">
            <a:extLst>
              <a:ext uri="{FF2B5EF4-FFF2-40B4-BE49-F238E27FC236}">
                <a16:creationId xmlns:a16="http://schemas.microsoft.com/office/drawing/2014/main" id="{BE6CD43E-5163-0D49-86B0-F777CC26DD8F}"/>
              </a:ext>
            </a:extLst>
          </p:cNvPr>
          <p:cNvSpPr/>
          <p:nvPr/>
        </p:nvSpPr>
        <p:spPr>
          <a:xfrm>
            <a:off x="2569001" y="4953000"/>
            <a:ext cx="225000" cy="300000"/>
          </a:xfrm>
          <a:prstGeom prst="roundRect">
            <a:avLst/>
          </a:prstGeom>
          <a:solidFill>
            <a:srgbClr val="3366FF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2" name="Group 23">
            <a:extLst>
              <a:ext uri="{FF2B5EF4-FFF2-40B4-BE49-F238E27FC236}">
                <a16:creationId xmlns:a16="http://schemas.microsoft.com/office/drawing/2014/main" id="{A853CEE6-8D3F-B841-9330-9A8528B62593}"/>
              </a:ext>
            </a:extLst>
          </p:cNvPr>
          <p:cNvGrpSpPr/>
          <p:nvPr/>
        </p:nvGrpSpPr>
        <p:grpSpPr>
          <a:xfrm>
            <a:off x="3244001" y="4953000"/>
            <a:ext cx="225000" cy="300000"/>
            <a:chOff x="6511800" y="5943600"/>
            <a:chExt cx="270000" cy="360000"/>
          </a:xfrm>
          <a:solidFill>
            <a:srgbClr val="66FF66"/>
          </a:solidFill>
        </p:grpSpPr>
        <p:sp>
          <p:nvSpPr>
            <p:cNvPr id="23" name="Rounded Rectangle 24">
              <a:extLst>
                <a:ext uri="{FF2B5EF4-FFF2-40B4-BE49-F238E27FC236}">
                  <a16:creationId xmlns:a16="http://schemas.microsoft.com/office/drawing/2014/main" id="{76A82B64-6ADE-5849-BD59-9F03D57FE9F7}"/>
                </a:ext>
              </a:extLst>
            </p:cNvPr>
            <p:cNvSpPr/>
            <p:nvPr/>
          </p:nvSpPr>
          <p:spPr>
            <a:xfrm>
              <a:off x="6511800" y="5943600"/>
              <a:ext cx="270000" cy="360000"/>
            </a:xfrm>
            <a:prstGeom prst="roundRect">
              <a:avLst/>
            </a:prstGeom>
            <a:grpFill/>
            <a:ln w="12700">
              <a:solidFill>
                <a:schemeClr val="tx1"/>
              </a:solidFill>
              <a:prstDash val="soli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0000" rtlCol="0" anchor="ctr"/>
            <a:lstStyle/>
            <a:p>
              <a:pPr algn="ctr"/>
              <a:endParaRPr lang="zh-CN" altLang="en-US" sz="1667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cxnSp>
          <p:nvCxnSpPr>
            <p:cNvPr id="24" name="Straight Connector 25">
              <a:extLst>
                <a:ext uri="{FF2B5EF4-FFF2-40B4-BE49-F238E27FC236}">
                  <a16:creationId xmlns:a16="http://schemas.microsoft.com/office/drawing/2014/main" id="{36076CDF-05DB-6B45-BFA2-8719F3A2DE09}"/>
                </a:ext>
              </a:extLst>
            </p:cNvPr>
            <p:cNvCxnSpPr/>
            <p:nvPr/>
          </p:nvCxnSpPr>
          <p:spPr>
            <a:xfrm flipH="1">
              <a:off x="6511800" y="5943600"/>
              <a:ext cx="270000" cy="349344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6">
              <a:extLst>
                <a:ext uri="{FF2B5EF4-FFF2-40B4-BE49-F238E27FC236}">
                  <a16:creationId xmlns:a16="http://schemas.microsoft.com/office/drawing/2014/main" id="{9E4C8345-A28C-614F-90C0-E29CA1F77425}"/>
                </a:ext>
              </a:extLst>
            </p:cNvPr>
            <p:cNvCxnSpPr/>
            <p:nvPr/>
          </p:nvCxnSpPr>
          <p:spPr>
            <a:xfrm>
              <a:off x="6511800" y="5943600"/>
              <a:ext cx="270000" cy="349344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Straight Connector 37">
            <a:extLst>
              <a:ext uri="{FF2B5EF4-FFF2-40B4-BE49-F238E27FC236}">
                <a16:creationId xmlns:a16="http://schemas.microsoft.com/office/drawing/2014/main" id="{58AD5710-5E21-B945-9A7E-27C49CF2E1E0}"/>
              </a:ext>
            </a:extLst>
          </p:cNvPr>
          <p:cNvCxnSpPr/>
          <p:nvPr/>
        </p:nvCxnSpPr>
        <p:spPr>
          <a:xfrm>
            <a:off x="1270000" y="4127500"/>
            <a:ext cx="66675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066589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56B2F6-5BE2-9347-9FB8-122097C04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How to checkpoint?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34FEFB-3C6D-984C-AD98-734263530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507288" cy="3771636"/>
          </a:xfrm>
        </p:spPr>
        <p:txBody>
          <a:bodyPr/>
          <a:lstStyle/>
          <a:p>
            <a:r>
              <a:rPr kumimoji="1" lang="en" altLang="zh-CN"/>
              <a:t>How to checkpoint?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/>
              <a:t>Wait till no transactions are in progress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C1E7B4F-2449-904F-99CC-619F3C754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66</a:t>
            </a:fld>
            <a:endParaRPr lang="zh-CN" altLang="en-US"/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22C3AE75-7690-4E41-9788-19DF25B7A1A1}"/>
              </a:ext>
            </a:extLst>
          </p:cNvPr>
          <p:cNvSpPr/>
          <p:nvPr/>
        </p:nvSpPr>
        <p:spPr>
          <a:xfrm>
            <a:off x="1905000" y="4238575"/>
            <a:ext cx="1358064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67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CKPT_ROOT</a:t>
            </a:r>
            <a:endParaRPr lang="zh-CN" altLang="en-US" sz="1667"/>
          </a:p>
        </p:txBody>
      </p:sp>
      <p:cxnSp>
        <p:nvCxnSpPr>
          <p:cNvPr id="6" name="Curved Connector 17">
            <a:extLst>
              <a:ext uri="{FF2B5EF4-FFF2-40B4-BE49-F238E27FC236}">
                <a16:creationId xmlns:a16="http://schemas.microsoft.com/office/drawing/2014/main" id="{2DD2CA9C-E024-DA4F-9C14-A59E35286109}"/>
              </a:ext>
            </a:extLst>
          </p:cNvPr>
          <p:cNvCxnSpPr>
            <a:stCxn id="12" idx="0"/>
            <a:endCxn id="7" idx="6"/>
          </p:cNvCxnSpPr>
          <p:nvPr/>
        </p:nvCxnSpPr>
        <p:spPr>
          <a:xfrm rot="5400000" flipH="1" flipV="1">
            <a:off x="3133000" y="4657001"/>
            <a:ext cx="519500" cy="72499"/>
          </a:xfrm>
          <a:prstGeom prst="curvedConnector4">
            <a:avLst>
              <a:gd name="adj1" fmla="val 42782"/>
              <a:gd name="adj2" fmla="val 36276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18">
            <a:extLst>
              <a:ext uri="{FF2B5EF4-FFF2-40B4-BE49-F238E27FC236}">
                <a16:creationId xmlns:a16="http://schemas.microsoft.com/office/drawing/2014/main" id="{C76EFC45-AFA1-914E-9831-1509A6D36122}"/>
              </a:ext>
            </a:extLst>
          </p:cNvPr>
          <p:cNvSpPr/>
          <p:nvPr/>
        </p:nvSpPr>
        <p:spPr>
          <a:xfrm>
            <a:off x="3279000" y="4358500"/>
            <a:ext cx="150000" cy="150000"/>
          </a:xfrm>
          <a:prstGeom prst="ellipse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endParaRPr lang="zh-CN" altLang="en-US" sz="15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ectangle 19">
            <a:extLst>
              <a:ext uri="{FF2B5EF4-FFF2-40B4-BE49-F238E27FC236}">
                <a16:creationId xmlns:a16="http://schemas.microsoft.com/office/drawing/2014/main" id="{27A4C9EB-5840-7C47-A873-00A7338A6A41}"/>
              </a:ext>
            </a:extLst>
          </p:cNvPr>
          <p:cNvSpPr/>
          <p:nvPr/>
        </p:nvSpPr>
        <p:spPr>
          <a:xfrm>
            <a:off x="1430989" y="4953001"/>
            <a:ext cx="114165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LAST_CKPT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9" name="Rounded Rectangle 20">
            <a:extLst>
              <a:ext uri="{FF2B5EF4-FFF2-40B4-BE49-F238E27FC236}">
                <a16:creationId xmlns:a16="http://schemas.microsoft.com/office/drawing/2014/main" id="{59A9348D-627F-6C41-A067-1AF9EC41A471}"/>
              </a:ext>
            </a:extLst>
          </p:cNvPr>
          <p:cNvSpPr/>
          <p:nvPr/>
        </p:nvSpPr>
        <p:spPr>
          <a:xfrm>
            <a:off x="2794001" y="4953000"/>
            <a:ext cx="450000" cy="30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21">
            <a:extLst>
              <a:ext uri="{FF2B5EF4-FFF2-40B4-BE49-F238E27FC236}">
                <a16:creationId xmlns:a16="http://schemas.microsoft.com/office/drawing/2014/main" id="{A8C8EE45-59EC-564B-9479-6ADE45652C9B}"/>
              </a:ext>
            </a:extLst>
          </p:cNvPr>
          <p:cNvSpPr/>
          <p:nvPr/>
        </p:nvSpPr>
        <p:spPr>
          <a:xfrm>
            <a:off x="2569001" y="4953000"/>
            <a:ext cx="225000" cy="300000"/>
          </a:xfrm>
          <a:prstGeom prst="roundRect">
            <a:avLst/>
          </a:prstGeom>
          <a:solidFill>
            <a:srgbClr val="3366FF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1" name="Group 23">
            <a:extLst>
              <a:ext uri="{FF2B5EF4-FFF2-40B4-BE49-F238E27FC236}">
                <a16:creationId xmlns:a16="http://schemas.microsoft.com/office/drawing/2014/main" id="{5D104686-55CE-A04B-B362-FD7A5C3E133F}"/>
              </a:ext>
            </a:extLst>
          </p:cNvPr>
          <p:cNvGrpSpPr/>
          <p:nvPr/>
        </p:nvGrpSpPr>
        <p:grpSpPr>
          <a:xfrm>
            <a:off x="3244001" y="4953000"/>
            <a:ext cx="225000" cy="300000"/>
            <a:chOff x="6511800" y="5943600"/>
            <a:chExt cx="270000" cy="360000"/>
          </a:xfrm>
          <a:solidFill>
            <a:srgbClr val="66FF66"/>
          </a:solidFill>
        </p:grpSpPr>
        <p:sp>
          <p:nvSpPr>
            <p:cNvPr id="12" name="Rounded Rectangle 24">
              <a:extLst>
                <a:ext uri="{FF2B5EF4-FFF2-40B4-BE49-F238E27FC236}">
                  <a16:creationId xmlns:a16="http://schemas.microsoft.com/office/drawing/2014/main" id="{9A3A06CA-11E9-844B-B74C-720262143DC5}"/>
                </a:ext>
              </a:extLst>
            </p:cNvPr>
            <p:cNvSpPr/>
            <p:nvPr/>
          </p:nvSpPr>
          <p:spPr>
            <a:xfrm>
              <a:off x="6511800" y="5943600"/>
              <a:ext cx="270000" cy="360000"/>
            </a:xfrm>
            <a:prstGeom prst="roundRect">
              <a:avLst/>
            </a:prstGeom>
            <a:grpFill/>
            <a:ln w="12700">
              <a:solidFill>
                <a:schemeClr val="tx1"/>
              </a:solidFill>
              <a:prstDash val="soli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0000" rtlCol="0" anchor="ctr"/>
            <a:lstStyle/>
            <a:p>
              <a:pPr algn="ctr"/>
              <a:endParaRPr lang="zh-CN" altLang="en-US" sz="1667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cxnSp>
          <p:nvCxnSpPr>
            <p:cNvPr id="13" name="Straight Connector 25">
              <a:extLst>
                <a:ext uri="{FF2B5EF4-FFF2-40B4-BE49-F238E27FC236}">
                  <a16:creationId xmlns:a16="http://schemas.microsoft.com/office/drawing/2014/main" id="{48F83E42-B2AA-3D45-8C82-FB0EBB2C1822}"/>
                </a:ext>
              </a:extLst>
            </p:cNvPr>
            <p:cNvCxnSpPr/>
            <p:nvPr/>
          </p:nvCxnSpPr>
          <p:spPr>
            <a:xfrm flipH="1">
              <a:off x="6511800" y="5943600"/>
              <a:ext cx="270000" cy="349344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26">
              <a:extLst>
                <a:ext uri="{FF2B5EF4-FFF2-40B4-BE49-F238E27FC236}">
                  <a16:creationId xmlns:a16="http://schemas.microsoft.com/office/drawing/2014/main" id="{6BC82901-C9FB-B140-B6DB-F088AE8199A0}"/>
                </a:ext>
              </a:extLst>
            </p:cNvPr>
            <p:cNvCxnSpPr/>
            <p:nvPr/>
          </p:nvCxnSpPr>
          <p:spPr>
            <a:xfrm>
              <a:off x="6511800" y="5943600"/>
              <a:ext cx="270000" cy="349344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Straight Connector 37">
            <a:extLst>
              <a:ext uri="{FF2B5EF4-FFF2-40B4-BE49-F238E27FC236}">
                <a16:creationId xmlns:a16="http://schemas.microsoft.com/office/drawing/2014/main" id="{F91BF335-6BB5-0348-861E-2186CB7DE4F5}"/>
              </a:ext>
            </a:extLst>
          </p:cNvPr>
          <p:cNvCxnSpPr/>
          <p:nvPr/>
        </p:nvCxnSpPr>
        <p:spPr>
          <a:xfrm>
            <a:off x="1270000" y="4127500"/>
            <a:ext cx="66675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462242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56B2F6-5BE2-9347-9FB8-122097C04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How to checkpoint?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34FEFB-3C6D-984C-AD98-734263530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507288" cy="3771636"/>
          </a:xfrm>
        </p:spPr>
        <p:txBody>
          <a:bodyPr/>
          <a:lstStyle/>
          <a:p>
            <a:r>
              <a:rPr kumimoji="1" lang="en" altLang="zh-CN"/>
              <a:t>How to checkpoint?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/>
              <a:t>Wait till no </a:t>
            </a:r>
            <a:r>
              <a:rPr kumimoji="1" lang="en" altLang="zh-CN" strike="sngStrike"/>
              <a:t>transactions</a:t>
            </a:r>
            <a:r>
              <a:rPr kumimoji="1" lang="en" altLang="zh-CN"/>
              <a:t> are in progress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/>
              <a:t>Write a </a:t>
            </a:r>
            <a:r>
              <a:rPr kumimoji="1" lang="en" altLang="zh-CN" b="1">
                <a:solidFill>
                  <a:srgbClr val="C00000"/>
                </a:solidFill>
              </a:rPr>
              <a:t>CKPT</a:t>
            </a:r>
            <a:r>
              <a:rPr kumimoji="1" lang="en" altLang="zh-CN"/>
              <a:t> record to log</a:t>
            </a:r>
          </a:p>
          <a:p>
            <a:pPr lvl="2"/>
            <a:r>
              <a:rPr kumimoji="1" lang="en" altLang="zh-CN"/>
              <a:t>Contains a list of all transaction in process </a:t>
            </a:r>
            <a:br>
              <a:rPr kumimoji="1" lang="en" altLang="zh-CN"/>
            </a:br>
            <a:r>
              <a:rPr kumimoji="1" lang="en" altLang="zh-CN"/>
              <a:t>and pointers to their most recent log records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/>
              <a:t>Save all files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/>
              <a:t>Atomically save checkpoint by updating checkpoint root to new CKPT record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C1E7B4F-2449-904F-99CC-619F3C754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67</a:t>
            </a:fld>
            <a:endParaRPr lang="zh-CN" altLang="en-US"/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F45C14E6-88E7-D146-ACCA-BAE88916DC5F}"/>
              </a:ext>
            </a:extLst>
          </p:cNvPr>
          <p:cNvSpPr/>
          <p:nvPr/>
        </p:nvSpPr>
        <p:spPr>
          <a:xfrm>
            <a:off x="2921575" y="1074490"/>
            <a:ext cx="1094852" cy="369332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CN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actions</a:t>
            </a:r>
            <a:endParaRPr lang="zh-CN" altLang="en-US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Freeform 5">
            <a:extLst>
              <a:ext uri="{FF2B5EF4-FFF2-40B4-BE49-F238E27FC236}">
                <a16:creationId xmlns:a16="http://schemas.microsoft.com/office/drawing/2014/main" id="{C70E27ED-0D57-154C-AF60-F2A93738A97A}"/>
              </a:ext>
            </a:extLst>
          </p:cNvPr>
          <p:cNvSpPr/>
          <p:nvPr/>
        </p:nvSpPr>
        <p:spPr>
          <a:xfrm>
            <a:off x="3194844" y="1293576"/>
            <a:ext cx="1056290" cy="622477"/>
          </a:xfrm>
          <a:custGeom>
            <a:avLst/>
            <a:gdLst>
              <a:gd name="connsiteX0" fmla="*/ 0 w 1056290"/>
              <a:gd name="connsiteY0" fmla="*/ 622477 h 622477"/>
              <a:gd name="connsiteX1" fmla="*/ 141890 w 1056290"/>
              <a:gd name="connsiteY1" fmla="*/ 464821 h 622477"/>
              <a:gd name="connsiteX2" fmla="*/ 141890 w 1056290"/>
              <a:gd name="connsiteY2" fmla="*/ 228339 h 622477"/>
              <a:gd name="connsiteX3" fmla="*/ 488731 w 1056290"/>
              <a:gd name="connsiteY3" fmla="*/ 149511 h 622477"/>
              <a:gd name="connsiteX4" fmla="*/ 914400 w 1056290"/>
              <a:gd name="connsiteY4" fmla="*/ 117980 h 622477"/>
              <a:gd name="connsiteX5" fmla="*/ 1008993 w 1056290"/>
              <a:gd name="connsiteY5" fmla="*/ 7621 h 622477"/>
              <a:gd name="connsiteX6" fmla="*/ 1056290 w 1056290"/>
              <a:gd name="connsiteY6" fmla="*/ 7621 h 622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6290" h="622477">
                <a:moveTo>
                  <a:pt x="0" y="622477"/>
                </a:moveTo>
                <a:cubicBezTo>
                  <a:pt x="59121" y="576494"/>
                  <a:pt x="118242" y="530511"/>
                  <a:pt x="141890" y="464821"/>
                </a:cubicBezTo>
                <a:cubicBezTo>
                  <a:pt x="165538" y="399131"/>
                  <a:pt x="84083" y="280891"/>
                  <a:pt x="141890" y="228339"/>
                </a:cubicBezTo>
                <a:cubicBezTo>
                  <a:pt x="199697" y="175787"/>
                  <a:pt x="359979" y="167904"/>
                  <a:pt x="488731" y="149511"/>
                </a:cubicBezTo>
                <a:cubicBezTo>
                  <a:pt x="617483" y="131118"/>
                  <a:pt x="827690" y="141628"/>
                  <a:pt x="914400" y="117980"/>
                </a:cubicBezTo>
                <a:cubicBezTo>
                  <a:pt x="1001110" y="94332"/>
                  <a:pt x="985345" y="26014"/>
                  <a:pt x="1008993" y="7621"/>
                </a:cubicBezTo>
                <a:cubicBezTo>
                  <a:pt x="1032641" y="-10772"/>
                  <a:pt x="1027387" y="10248"/>
                  <a:pt x="1056290" y="7621"/>
                </a:cubicBezTo>
              </a:path>
            </a:pathLst>
          </a:custGeom>
          <a:noFill/>
          <a:ln w="3175">
            <a:solidFill>
              <a:srgbClr val="FF00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2BD1C736-3439-2941-9B29-B0B4E79CDA8D}"/>
              </a:ext>
            </a:extLst>
          </p:cNvPr>
          <p:cNvSpPr/>
          <p:nvPr/>
        </p:nvSpPr>
        <p:spPr>
          <a:xfrm>
            <a:off x="3052954" y="1443822"/>
            <a:ext cx="268014" cy="109624"/>
          </a:xfrm>
          <a:custGeom>
            <a:avLst/>
            <a:gdLst>
              <a:gd name="connsiteX0" fmla="*/ 536027 w 536027"/>
              <a:gd name="connsiteY0" fmla="*/ 252249 h 252249"/>
              <a:gd name="connsiteX1" fmla="*/ 236482 w 536027"/>
              <a:gd name="connsiteY1" fmla="*/ 204952 h 252249"/>
              <a:gd name="connsiteX2" fmla="*/ 78827 w 536027"/>
              <a:gd name="connsiteY2" fmla="*/ 110359 h 252249"/>
              <a:gd name="connsiteX3" fmla="*/ 0 w 536027"/>
              <a:gd name="connsiteY3" fmla="*/ 0 h 25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6027" h="252249">
                <a:moveTo>
                  <a:pt x="536027" y="252249"/>
                </a:moveTo>
                <a:cubicBezTo>
                  <a:pt x="424354" y="240424"/>
                  <a:pt x="312682" y="228600"/>
                  <a:pt x="236482" y="204952"/>
                </a:cubicBezTo>
                <a:cubicBezTo>
                  <a:pt x="160282" y="181304"/>
                  <a:pt x="118241" y="144518"/>
                  <a:pt x="78827" y="110359"/>
                </a:cubicBezTo>
                <a:cubicBezTo>
                  <a:pt x="39413" y="76200"/>
                  <a:pt x="19706" y="38100"/>
                  <a:pt x="0" y="0"/>
                </a:cubicBezTo>
              </a:path>
            </a:pathLst>
          </a:custGeom>
          <a:noFill/>
          <a:ln w="3175">
            <a:solidFill>
              <a:srgbClr val="FF00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Freeform 7">
            <a:extLst>
              <a:ext uri="{FF2B5EF4-FFF2-40B4-BE49-F238E27FC236}">
                <a16:creationId xmlns:a16="http://schemas.microsoft.com/office/drawing/2014/main" id="{52D69A45-C5E7-BB43-9C69-5155F294C618}"/>
              </a:ext>
            </a:extLst>
          </p:cNvPr>
          <p:cNvSpPr/>
          <p:nvPr/>
        </p:nvSpPr>
        <p:spPr>
          <a:xfrm>
            <a:off x="3320968" y="1793871"/>
            <a:ext cx="141889" cy="110358"/>
          </a:xfrm>
          <a:custGeom>
            <a:avLst/>
            <a:gdLst>
              <a:gd name="connsiteX0" fmla="*/ 0 w 141889"/>
              <a:gd name="connsiteY0" fmla="*/ 0 h 110358"/>
              <a:gd name="connsiteX1" fmla="*/ 141889 w 141889"/>
              <a:gd name="connsiteY1" fmla="*/ 110358 h 11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1889" h="110358">
                <a:moveTo>
                  <a:pt x="0" y="0"/>
                </a:moveTo>
                <a:lnTo>
                  <a:pt x="141889" y="110358"/>
                </a:lnTo>
              </a:path>
            </a:pathLst>
          </a:custGeom>
          <a:noFill/>
          <a:ln w="3175">
            <a:solidFill>
              <a:srgbClr val="FF00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1F6A14C7-8FFB-C54D-8D05-DDF72FABDAF2}"/>
              </a:ext>
            </a:extLst>
          </p:cNvPr>
          <p:cNvSpPr/>
          <p:nvPr/>
        </p:nvSpPr>
        <p:spPr>
          <a:xfrm>
            <a:off x="4367198" y="4838638"/>
            <a:ext cx="450000" cy="30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1" name="Rectangle 11">
            <a:extLst>
              <a:ext uri="{FF2B5EF4-FFF2-40B4-BE49-F238E27FC236}">
                <a16:creationId xmlns:a16="http://schemas.microsoft.com/office/drawing/2014/main" id="{222EC821-C45C-4042-B866-3A1B75F36529}"/>
              </a:ext>
            </a:extLst>
          </p:cNvPr>
          <p:cNvSpPr/>
          <p:nvPr/>
        </p:nvSpPr>
        <p:spPr>
          <a:xfrm>
            <a:off x="1905000" y="4238575"/>
            <a:ext cx="1358064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67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CKPT_ROOT</a:t>
            </a:r>
            <a:endParaRPr lang="zh-CN" altLang="en-US" sz="1667"/>
          </a:p>
        </p:txBody>
      </p:sp>
      <p:sp>
        <p:nvSpPr>
          <p:cNvPr id="22" name="Rounded Rectangle 18">
            <a:extLst>
              <a:ext uri="{FF2B5EF4-FFF2-40B4-BE49-F238E27FC236}">
                <a16:creationId xmlns:a16="http://schemas.microsoft.com/office/drawing/2014/main" id="{7A171C94-14D8-644D-A2A6-7121372271CE}"/>
              </a:ext>
            </a:extLst>
          </p:cNvPr>
          <p:cNvSpPr/>
          <p:nvPr/>
        </p:nvSpPr>
        <p:spPr>
          <a:xfrm>
            <a:off x="4142198" y="4838638"/>
            <a:ext cx="225000" cy="300000"/>
          </a:xfrm>
          <a:prstGeom prst="roundRect">
            <a:avLst/>
          </a:prstGeom>
          <a:solidFill>
            <a:srgbClr val="3366FF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3" name="Curved Connector 19">
            <a:extLst>
              <a:ext uri="{FF2B5EF4-FFF2-40B4-BE49-F238E27FC236}">
                <a16:creationId xmlns:a16="http://schemas.microsoft.com/office/drawing/2014/main" id="{C9C18529-BDC2-1F4B-8AB3-B20B3F93314C}"/>
              </a:ext>
            </a:extLst>
          </p:cNvPr>
          <p:cNvCxnSpPr>
            <a:stCxn id="38" idx="0"/>
            <a:endCxn id="31" idx="6"/>
          </p:cNvCxnSpPr>
          <p:nvPr/>
        </p:nvCxnSpPr>
        <p:spPr>
          <a:xfrm rot="5400000" flipH="1" flipV="1">
            <a:off x="3133000" y="4657001"/>
            <a:ext cx="519500" cy="72499"/>
          </a:xfrm>
          <a:prstGeom prst="curvedConnector4">
            <a:avLst>
              <a:gd name="adj1" fmla="val 42782"/>
              <a:gd name="adj2" fmla="val 362762"/>
            </a:avLst>
          </a:prstGeom>
          <a:ln w="3175">
            <a:solidFill>
              <a:schemeClr val="tx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0">
            <a:extLst>
              <a:ext uri="{FF2B5EF4-FFF2-40B4-BE49-F238E27FC236}">
                <a16:creationId xmlns:a16="http://schemas.microsoft.com/office/drawing/2014/main" id="{27D6CACC-CA65-3F46-A835-F957EE29932A}"/>
              </a:ext>
            </a:extLst>
          </p:cNvPr>
          <p:cNvSpPr/>
          <p:nvPr/>
        </p:nvSpPr>
        <p:spPr>
          <a:xfrm>
            <a:off x="4815952" y="4838638"/>
            <a:ext cx="450000" cy="30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5" name="Group 23">
            <a:extLst>
              <a:ext uri="{FF2B5EF4-FFF2-40B4-BE49-F238E27FC236}">
                <a16:creationId xmlns:a16="http://schemas.microsoft.com/office/drawing/2014/main" id="{93F9892A-7911-E649-87A8-7CE51FCD9323}"/>
              </a:ext>
            </a:extLst>
          </p:cNvPr>
          <p:cNvGrpSpPr/>
          <p:nvPr/>
        </p:nvGrpSpPr>
        <p:grpSpPr>
          <a:xfrm>
            <a:off x="5277435" y="4838638"/>
            <a:ext cx="225000" cy="300000"/>
            <a:chOff x="6511800" y="5943600"/>
            <a:chExt cx="270000" cy="360000"/>
          </a:xfrm>
          <a:solidFill>
            <a:srgbClr val="66FF66"/>
          </a:solidFill>
        </p:grpSpPr>
        <p:sp>
          <p:nvSpPr>
            <p:cNvPr id="26" name="Rounded Rectangle 24">
              <a:extLst>
                <a:ext uri="{FF2B5EF4-FFF2-40B4-BE49-F238E27FC236}">
                  <a16:creationId xmlns:a16="http://schemas.microsoft.com/office/drawing/2014/main" id="{5A2B592E-3477-DA4E-A127-0FFFBCE89CC0}"/>
                </a:ext>
              </a:extLst>
            </p:cNvPr>
            <p:cNvSpPr/>
            <p:nvPr/>
          </p:nvSpPr>
          <p:spPr>
            <a:xfrm>
              <a:off x="6511800" y="5943600"/>
              <a:ext cx="270000" cy="360000"/>
            </a:xfrm>
            <a:prstGeom prst="roundRect">
              <a:avLst/>
            </a:prstGeom>
            <a:grpFill/>
            <a:ln w="12700">
              <a:solidFill>
                <a:schemeClr val="tx1"/>
              </a:solidFill>
              <a:prstDash val="soli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0000" rtlCol="0" anchor="ctr"/>
            <a:lstStyle/>
            <a:p>
              <a:pPr algn="ctr"/>
              <a:endParaRPr lang="zh-CN" altLang="en-US" sz="1667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cxnSp>
          <p:nvCxnSpPr>
            <p:cNvPr id="27" name="Straight Connector 25">
              <a:extLst>
                <a:ext uri="{FF2B5EF4-FFF2-40B4-BE49-F238E27FC236}">
                  <a16:creationId xmlns:a16="http://schemas.microsoft.com/office/drawing/2014/main" id="{2C473BBE-E352-AA4D-95FE-E63C03DDC7E5}"/>
                </a:ext>
              </a:extLst>
            </p:cNvPr>
            <p:cNvCxnSpPr/>
            <p:nvPr/>
          </p:nvCxnSpPr>
          <p:spPr>
            <a:xfrm flipH="1">
              <a:off x="6511800" y="5943600"/>
              <a:ext cx="270000" cy="349344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6">
              <a:extLst>
                <a:ext uri="{FF2B5EF4-FFF2-40B4-BE49-F238E27FC236}">
                  <a16:creationId xmlns:a16="http://schemas.microsoft.com/office/drawing/2014/main" id="{0BB1771E-A2E9-834B-85D1-36A961D7D0F5}"/>
                </a:ext>
              </a:extLst>
            </p:cNvPr>
            <p:cNvCxnSpPr/>
            <p:nvPr/>
          </p:nvCxnSpPr>
          <p:spPr>
            <a:xfrm>
              <a:off x="6511800" y="5943600"/>
              <a:ext cx="270000" cy="349344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2E88603-0446-0640-959B-B260847881DF}"/>
              </a:ext>
            </a:extLst>
          </p:cNvPr>
          <p:cNvCxnSpPr>
            <a:endCxn id="22" idx="2"/>
          </p:cNvCxnSpPr>
          <p:nvPr/>
        </p:nvCxnSpPr>
        <p:spPr>
          <a:xfrm flipV="1">
            <a:off x="4254698" y="5138638"/>
            <a:ext cx="0" cy="258862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7F1375F3-E569-1444-8AD2-2E2AE80D9C49}"/>
              </a:ext>
            </a:extLst>
          </p:cNvPr>
          <p:cNvSpPr/>
          <p:nvPr/>
        </p:nvSpPr>
        <p:spPr>
          <a:xfrm>
            <a:off x="4064000" y="5334000"/>
            <a:ext cx="1136850" cy="2974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33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START_CKPT</a:t>
            </a:r>
            <a:endParaRPr lang="zh-CN" altLang="en-US" sz="1333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AA9A3AA7-9713-0A42-94A6-5844287AE085}"/>
              </a:ext>
            </a:extLst>
          </p:cNvPr>
          <p:cNvSpPr/>
          <p:nvPr/>
        </p:nvSpPr>
        <p:spPr>
          <a:xfrm>
            <a:off x="3279000" y="4358500"/>
            <a:ext cx="150000" cy="150000"/>
          </a:xfrm>
          <a:prstGeom prst="ellipse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endParaRPr lang="zh-CN" altLang="en-US" sz="15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2" name="Rectangle 33">
            <a:extLst>
              <a:ext uri="{FF2B5EF4-FFF2-40B4-BE49-F238E27FC236}">
                <a16:creationId xmlns:a16="http://schemas.microsoft.com/office/drawing/2014/main" id="{64AA011F-0A2C-D749-914B-035EEA89DAAD}"/>
              </a:ext>
            </a:extLst>
          </p:cNvPr>
          <p:cNvSpPr/>
          <p:nvPr/>
        </p:nvSpPr>
        <p:spPr>
          <a:xfrm>
            <a:off x="5828739" y="4834750"/>
            <a:ext cx="1013419" cy="2974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33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END_CKPT</a:t>
            </a:r>
            <a:endParaRPr lang="zh-CN" altLang="en-US" sz="1333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33" name="Straight Arrow Connector 34">
            <a:extLst>
              <a:ext uri="{FF2B5EF4-FFF2-40B4-BE49-F238E27FC236}">
                <a16:creationId xmlns:a16="http://schemas.microsoft.com/office/drawing/2014/main" id="{7E04E5D7-A561-E044-AD47-64F37AEB876E}"/>
              </a:ext>
            </a:extLst>
          </p:cNvPr>
          <p:cNvCxnSpPr/>
          <p:nvPr/>
        </p:nvCxnSpPr>
        <p:spPr>
          <a:xfrm flipH="1">
            <a:off x="5502435" y="4988638"/>
            <a:ext cx="326303" cy="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7">
            <a:extLst>
              <a:ext uri="{FF2B5EF4-FFF2-40B4-BE49-F238E27FC236}">
                <a16:creationId xmlns:a16="http://schemas.microsoft.com/office/drawing/2014/main" id="{F2C7ACDA-F181-6945-B660-E3CC4A1C6EBE}"/>
              </a:ext>
            </a:extLst>
          </p:cNvPr>
          <p:cNvSpPr/>
          <p:nvPr/>
        </p:nvSpPr>
        <p:spPr>
          <a:xfrm>
            <a:off x="1430989" y="4953001"/>
            <a:ext cx="114165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LAST_CKPT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5" name="Rounded Rectangle 38">
            <a:extLst>
              <a:ext uri="{FF2B5EF4-FFF2-40B4-BE49-F238E27FC236}">
                <a16:creationId xmlns:a16="http://schemas.microsoft.com/office/drawing/2014/main" id="{2825988E-49AB-8A4A-9EC2-EAFBA51B4744}"/>
              </a:ext>
            </a:extLst>
          </p:cNvPr>
          <p:cNvSpPr/>
          <p:nvPr/>
        </p:nvSpPr>
        <p:spPr>
          <a:xfrm>
            <a:off x="2794001" y="4953000"/>
            <a:ext cx="450000" cy="30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6" name="Rounded Rectangle 39">
            <a:extLst>
              <a:ext uri="{FF2B5EF4-FFF2-40B4-BE49-F238E27FC236}">
                <a16:creationId xmlns:a16="http://schemas.microsoft.com/office/drawing/2014/main" id="{7DFB0151-2C39-0246-A2FD-32A9F459EA5D}"/>
              </a:ext>
            </a:extLst>
          </p:cNvPr>
          <p:cNvSpPr/>
          <p:nvPr/>
        </p:nvSpPr>
        <p:spPr>
          <a:xfrm>
            <a:off x="2569001" y="4953000"/>
            <a:ext cx="225000" cy="300000"/>
          </a:xfrm>
          <a:prstGeom prst="roundRect">
            <a:avLst/>
          </a:prstGeom>
          <a:solidFill>
            <a:srgbClr val="3366FF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37" name="Group 41">
            <a:extLst>
              <a:ext uri="{FF2B5EF4-FFF2-40B4-BE49-F238E27FC236}">
                <a16:creationId xmlns:a16="http://schemas.microsoft.com/office/drawing/2014/main" id="{013C4538-BC6F-9E4C-BF03-013943C00CA3}"/>
              </a:ext>
            </a:extLst>
          </p:cNvPr>
          <p:cNvGrpSpPr/>
          <p:nvPr/>
        </p:nvGrpSpPr>
        <p:grpSpPr>
          <a:xfrm>
            <a:off x="3244001" y="4953000"/>
            <a:ext cx="225000" cy="300000"/>
            <a:chOff x="6511800" y="5943600"/>
            <a:chExt cx="270000" cy="360000"/>
          </a:xfrm>
          <a:solidFill>
            <a:srgbClr val="66FF66"/>
          </a:solidFill>
        </p:grpSpPr>
        <p:sp>
          <p:nvSpPr>
            <p:cNvPr id="38" name="Rounded Rectangle 42">
              <a:extLst>
                <a:ext uri="{FF2B5EF4-FFF2-40B4-BE49-F238E27FC236}">
                  <a16:creationId xmlns:a16="http://schemas.microsoft.com/office/drawing/2014/main" id="{D330AA49-3167-E040-8BE5-DBA376CB5C2C}"/>
                </a:ext>
              </a:extLst>
            </p:cNvPr>
            <p:cNvSpPr/>
            <p:nvPr/>
          </p:nvSpPr>
          <p:spPr>
            <a:xfrm>
              <a:off x="6511800" y="5943600"/>
              <a:ext cx="270000" cy="360000"/>
            </a:xfrm>
            <a:prstGeom prst="roundRect">
              <a:avLst/>
            </a:prstGeom>
            <a:grpFill/>
            <a:ln w="12700">
              <a:solidFill>
                <a:schemeClr val="tx1"/>
              </a:solidFill>
              <a:prstDash val="soli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0000" rtlCol="0" anchor="ctr"/>
            <a:lstStyle/>
            <a:p>
              <a:pPr algn="ctr"/>
              <a:endParaRPr lang="zh-CN" altLang="en-US" sz="1667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cxnSp>
          <p:nvCxnSpPr>
            <p:cNvPr id="39" name="Straight Connector 43">
              <a:extLst>
                <a:ext uri="{FF2B5EF4-FFF2-40B4-BE49-F238E27FC236}">
                  <a16:creationId xmlns:a16="http://schemas.microsoft.com/office/drawing/2014/main" id="{43D42EAC-1C38-4642-9B62-5696262DAF40}"/>
                </a:ext>
              </a:extLst>
            </p:cNvPr>
            <p:cNvCxnSpPr/>
            <p:nvPr/>
          </p:nvCxnSpPr>
          <p:spPr>
            <a:xfrm flipH="1">
              <a:off x="6511800" y="5943600"/>
              <a:ext cx="270000" cy="349344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44">
              <a:extLst>
                <a:ext uri="{FF2B5EF4-FFF2-40B4-BE49-F238E27FC236}">
                  <a16:creationId xmlns:a16="http://schemas.microsoft.com/office/drawing/2014/main" id="{D5B9572D-F2C9-5646-8338-F8D0B7E1B593}"/>
                </a:ext>
              </a:extLst>
            </p:cNvPr>
            <p:cNvCxnSpPr/>
            <p:nvPr/>
          </p:nvCxnSpPr>
          <p:spPr>
            <a:xfrm>
              <a:off x="6511800" y="5943600"/>
              <a:ext cx="270000" cy="349344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1" name="Curved Connector 53">
            <a:extLst>
              <a:ext uri="{FF2B5EF4-FFF2-40B4-BE49-F238E27FC236}">
                <a16:creationId xmlns:a16="http://schemas.microsoft.com/office/drawing/2014/main" id="{6E10B0DC-6854-7F4E-9CDD-52E924640485}"/>
              </a:ext>
            </a:extLst>
          </p:cNvPr>
          <p:cNvCxnSpPr>
            <a:stCxn id="26" idx="0"/>
            <a:endCxn id="31" idx="7"/>
          </p:cNvCxnSpPr>
          <p:nvPr/>
        </p:nvCxnSpPr>
        <p:spPr>
          <a:xfrm rot="16200000" flipV="1">
            <a:off x="4169398" y="3618102"/>
            <a:ext cx="458172" cy="1982902"/>
          </a:xfrm>
          <a:prstGeom prst="curvedConnector3">
            <a:avLst>
              <a:gd name="adj1" fmla="val 117698"/>
            </a:avLst>
          </a:prstGeom>
          <a:ln w="3175">
            <a:solidFill>
              <a:srgbClr val="FF0066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59">
            <a:extLst>
              <a:ext uri="{FF2B5EF4-FFF2-40B4-BE49-F238E27FC236}">
                <a16:creationId xmlns:a16="http://schemas.microsoft.com/office/drawing/2014/main" id="{4D47A485-1F6B-FE4C-9DD7-847719007F28}"/>
              </a:ext>
            </a:extLst>
          </p:cNvPr>
          <p:cNvCxnSpPr/>
          <p:nvPr/>
        </p:nvCxnSpPr>
        <p:spPr>
          <a:xfrm>
            <a:off x="1270000" y="4127500"/>
            <a:ext cx="66675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5436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4" grpId="0" animBg="1"/>
      <p:bldP spid="30" grpId="0"/>
      <p:bldP spid="32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" name="Straight Connector 58"/>
          <p:cNvCxnSpPr/>
          <p:nvPr/>
        </p:nvCxnSpPr>
        <p:spPr>
          <a:xfrm flipV="1">
            <a:off x="4381500" y="1270000"/>
            <a:ext cx="0" cy="227636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2228500" y="1567510"/>
            <a:ext cx="300000" cy="15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2707500" y="1567510"/>
            <a:ext cx="300000" cy="15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3342500" y="1567510"/>
            <a:ext cx="300000" cy="150000"/>
          </a:xfrm>
          <a:prstGeom prst="roundRect">
            <a:avLst/>
          </a:prstGeom>
          <a:solidFill>
            <a:srgbClr val="D5FFD5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6" name="Straight Arrow Connector 15"/>
          <p:cNvCxnSpPr>
            <a:stCxn id="28" idx="3"/>
            <a:endCxn id="31" idx="1"/>
          </p:cNvCxnSpPr>
          <p:nvPr/>
        </p:nvCxnSpPr>
        <p:spPr>
          <a:xfrm>
            <a:off x="2528500" y="1642510"/>
            <a:ext cx="179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31" idx="3"/>
            <a:endCxn id="44" idx="1"/>
          </p:cNvCxnSpPr>
          <p:nvPr/>
        </p:nvCxnSpPr>
        <p:spPr>
          <a:xfrm>
            <a:off x="3007500" y="1642510"/>
            <a:ext cx="335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>
          <a:xfrm>
            <a:off x="1922500" y="1567510"/>
            <a:ext cx="150000" cy="150000"/>
          </a:xfrm>
          <a:prstGeom prst="ellipse">
            <a:avLst/>
          </a:prstGeom>
          <a:solidFill>
            <a:srgbClr val="D5FFD5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8" name="Straight Arrow Connector 47"/>
          <p:cNvCxnSpPr>
            <a:stCxn id="47" idx="6"/>
            <a:endCxn id="28" idx="1"/>
          </p:cNvCxnSpPr>
          <p:nvPr/>
        </p:nvCxnSpPr>
        <p:spPr>
          <a:xfrm>
            <a:off x="2072500" y="1642510"/>
            <a:ext cx="156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/>
          <p:cNvSpPr/>
          <p:nvPr/>
        </p:nvSpPr>
        <p:spPr>
          <a:xfrm>
            <a:off x="3850500" y="1567510"/>
            <a:ext cx="150000" cy="150000"/>
          </a:xfrm>
          <a:prstGeom prst="ellipse">
            <a:avLst/>
          </a:prstGeom>
          <a:solidFill>
            <a:srgbClr val="D5FFD5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51" name="Straight Arrow Connector 50"/>
          <p:cNvCxnSpPr>
            <a:stCxn id="44" idx="3"/>
            <a:endCxn id="50" idx="2"/>
          </p:cNvCxnSpPr>
          <p:nvPr/>
        </p:nvCxnSpPr>
        <p:spPr>
          <a:xfrm>
            <a:off x="3642500" y="1642510"/>
            <a:ext cx="208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>
            <a:stCxn id="50" idx="7"/>
            <a:endCxn id="50" idx="3"/>
          </p:cNvCxnSpPr>
          <p:nvPr/>
        </p:nvCxnSpPr>
        <p:spPr>
          <a:xfrm flipH="1">
            <a:off x="3872467" y="1589477"/>
            <a:ext cx="106067" cy="10606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>
            <a:stCxn id="50" idx="1"/>
            <a:endCxn id="50" idx="5"/>
          </p:cNvCxnSpPr>
          <p:nvPr/>
        </p:nvCxnSpPr>
        <p:spPr>
          <a:xfrm>
            <a:off x="3872467" y="1589477"/>
            <a:ext cx="106067" cy="10606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ounded Rectangle 70"/>
          <p:cNvSpPr/>
          <p:nvPr/>
        </p:nvSpPr>
        <p:spPr>
          <a:xfrm>
            <a:off x="3435000" y="1986000"/>
            <a:ext cx="300000" cy="15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4000500" y="1986000"/>
            <a:ext cx="300000" cy="15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3" name="Rounded Rectangle 72"/>
          <p:cNvSpPr/>
          <p:nvPr/>
        </p:nvSpPr>
        <p:spPr>
          <a:xfrm>
            <a:off x="4549000" y="1986000"/>
            <a:ext cx="300000" cy="15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74" name="Straight Arrow Connector 73"/>
          <p:cNvCxnSpPr>
            <a:stCxn id="71" idx="3"/>
            <a:endCxn id="72" idx="1"/>
          </p:cNvCxnSpPr>
          <p:nvPr/>
        </p:nvCxnSpPr>
        <p:spPr>
          <a:xfrm>
            <a:off x="3735000" y="2061000"/>
            <a:ext cx="2655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stCxn id="72" idx="3"/>
            <a:endCxn id="73" idx="1"/>
          </p:cNvCxnSpPr>
          <p:nvPr/>
        </p:nvCxnSpPr>
        <p:spPr>
          <a:xfrm>
            <a:off x="4300500" y="2061000"/>
            <a:ext cx="2485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Oval 77"/>
          <p:cNvSpPr/>
          <p:nvPr/>
        </p:nvSpPr>
        <p:spPr>
          <a:xfrm>
            <a:off x="5057000" y="1986000"/>
            <a:ext cx="150000" cy="150000"/>
          </a:xfrm>
          <a:prstGeom prst="ellipse">
            <a:avLst/>
          </a:prstGeom>
          <a:solidFill>
            <a:srgbClr val="FF0066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79" name="Straight Arrow Connector 78"/>
          <p:cNvCxnSpPr>
            <a:stCxn id="73" idx="3"/>
            <a:endCxn id="78" idx="2"/>
          </p:cNvCxnSpPr>
          <p:nvPr/>
        </p:nvCxnSpPr>
        <p:spPr>
          <a:xfrm>
            <a:off x="4849000" y="2061000"/>
            <a:ext cx="208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>
            <a:stCxn id="78" idx="7"/>
            <a:endCxn id="78" idx="3"/>
          </p:cNvCxnSpPr>
          <p:nvPr/>
        </p:nvCxnSpPr>
        <p:spPr>
          <a:xfrm flipH="1">
            <a:off x="5078967" y="2007967"/>
            <a:ext cx="106067" cy="10606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>
            <a:stCxn id="78" idx="1"/>
            <a:endCxn id="78" idx="5"/>
          </p:cNvCxnSpPr>
          <p:nvPr/>
        </p:nvCxnSpPr>
        <p:spPr>
          <a:xfrm>
            <a:off x="5078967" y="2007967"/>
            <a:ext cx="106067" cy="10606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ounded Rectangle 81"/>
          <p:cNvSpPr/>
          <p:nvPr/>
        </p:nvSpPr>
        <p:spPr>
          <a:xfrm>
            <a:off x="5224500" y="2390000"/>
            <a:ext cx="300000" cy="15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5842000" y="2390000"/>
            <a:ext cx="300000" cy="150000"/>
          </a:xfrm>
          <a:prstGeom prst="roundRect">
            <a:avLst/>
          </a:prstGeom>
          <a:solidFill>
            <a:srgbClr val="66FF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86" name="Straight Arrow Connector 85"/>
          <p:cNvCxnSpPr>
            <a:stCxn id="82" idx="3"/>
            <a:endCxn id="84" idx="1"/>
          </p:cNvCxnSpPr>
          <p:nvPr/>
        </p:nvCxnSpPr>
        <p:spPr>
          <a:xfrm>
            <a:off x="5524500" y="2465000"/>
            <a:ext cx="3175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Oval 86"/>
          <p:cNvSpPr/>
          <p:nvPr/>
        </p:nvSpPr>
        <p:spPr>
          <a:xfrm>
            <a:off x="4918500" y="2390000"/>
            <a:ext cx="150000" cy="150000"/>
          </a:xfrm>
          <a:prstGeom prst="ellipse">
            <a:avLst/>
          </a:prstGeom>
          <a:solidFill>
            <a:srgbClr val="66FFFF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88" name="Straight Arrow Connector 87"/>
          <p:cNvCxnSpPr>
            <a:stCxn id="87" idx="6"/>
            <a:endCxn id="82" idx="1"/>
          </p:cNvCxnSpPr>
          <p:nvPr/>
        </p:nvCxnSpPr>
        <p:spPr>
          <a:xfrm>
            <a:off x="5068500" y="2465000"/>
            <a:ext cx="156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6350000" y="2390000"/>
            <a:ext cx="150000" cy="150000"/>
          </a:xfrm>
          <a:prstGeom prst="ellipse">
            <a:avLst/>
          </a:prstGeom>
          <a:solidFill>
            <a:srgbClr val="66FFFF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90" name="Straight Arrow Connector 89"/>
          <p:cNvCxnSpPr>
            <a:stCxn id="84" idx="3"/>
            <a:endCxn id="89" idx="2"/>
          </p:cNvCxnSpPr>
          <p:nvPr/>
        </p:nvCxnSpPr>
        <p:spPr>
          <a:xfrm>
            <a:off x="6142000" y="2465000"/>
            <a:ext cx="208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stCxn id="89" idx="7"/>
            <a:endCxn id="89" idx="3"/>
          </p:cNvCxnSpPr>
          <p:nvPr/>
        </p:nvCxnSpPr>
        <p:spPr>
          <a:xfrm flipH="1">
            <a:off x="6371967" y="2411967"/>
            <a:ext cx="106067" cy="10606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>
            <a:stCxn id="89" idx="1"/>
            <a:endCxn id="89" idx="5"/>
          </p:cNvCxnSpPr>
          <p:nvPr/>
        </p:nvCxnSpPr>
        <p:spPr>
          <a:xfrm>
            <a:off x="6371967" y="2411967"/>
            <a:ext cx="106067" cy="10606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ounded Rectangle 92"/>
          <p:cNvSpPr/>
          <p:nvPr/>
        </p:nvSpPr>
        <p:spPr>
          <a:xfrm>
            <a:off x="2782500" y="1986000"/>
            <a:ext cx="300000" cy="15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94" name="Straight Arrow Connector 93"/>
          <p:cNvCxnSpPr>
            <a:stCxn id="93" idx="3"/>
            <a:endCxn id="71" idx="1"/>
          </p:cNvCxnSpPr>
          <p:nvPr/>
        </p:nvCxnSpPr>
        <p:spPr>
          <a:xfrm>
            <a:off x="3082500" y="2061000"/>
            <a:ext cx="3525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Oval 94"/>
          <p:cNvSpPr/>
          <p:nvPr/>
        </p:nvSpPr>
        <p:spPr>
          <a:xfrm>
            <a:off x="2476500" y="1986000"/>
            <a:ext cx="150000" cy="150000"/>
          </a:xfrm>
          <a:prstGeom prst="ellipse">
            <a:avLst/>
          </a:prstGeom>
          <a:solidFill>
            <a:srgbClr val="FF0066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96" name="Straight Arrow Connector 95"/>
          <p:cNvCxnSpPr>
            <a:stCxn id="95" idx="6"/>
            <a:endCxn id="93" idx="1"/>
          </p:cNvCxnSpPr>
          <p:nvPr/>
        </p:nvCxnSpPr>
        <p:spPr>
          <a:xfrm>
            <a:off x="2626500" y="2061000"/>
            <a:ext cx="156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Rounded Rectangle 98"/>
          <p:cNvSpPr/>
          <p:nvPr/>
        </p:nvSpPr>
        <p:spPr>
          <a:xfrm>
            <a:off x="2673000" y="2811500"/>
            <a:ext cx="300000" cy="150000"/>
          </a:xfrm>
          <a:prstGeom prst="roundRect">
            <a:avLst/>
          </a:prstGeom>
          <a:solidFill>
            <a:srgbClr val="FFC000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0" name="Rounded Rectangle 99"/>
          <p:cNvSpPr/>
          <p:nvPr/>
        </p:nvSpPr>
        <p:spPr>
          <a:xfrm>
            <a:off x="4526000" y="2811500"/>
            <a:ext cx="300000" cy="150000"/>
          </a:xfrm>
          <a:prstGeom prst="roundRect">
            <a:avLst/>
          </a:prstGeom>
          <a:solidFill>
            <a:srgbClr val="FFC000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02" name="Straight Arrow Connector 101"/>
          <p:cNvCxnSpPr>
            <a:stCxn id="99" idx="3"/>
            <a:endCxn id="100" idx="1"/>
          </p:cNvCxnSpPr>
          <p:nvPr/>
        </p:nvCxnSpPr>
        <p:spPr>
          <a:xfrm>
            <a:off x="2973000" y="2886500"/>
            <a:ext cx="1553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>
            <a:stCxn id="100" idx="3"/>
            <a:endCxn id="112" idx="1"/>
          </p:cNvCxnSpPr>
          <p:nvPr/>
        </p:nvCxnSpPr>
        <p:spPr>
          <a:xfrm>
            <a:off x="4826000" y="2886500"/>
            <a:ext cx="9755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ounded Rectangle 107"/>
          <p:cNvSpPr/>
          <p:nvPr/>
        </p:nvSpPr>
        <p:spPr>
          <a:xfrm>
            <a:off x="2020500" y="2811500"/>
            <a:ext cx="300000" cy="150000"/>
          </a:xfrm>
          <a:prstGeom prst="roundRect">
            <a:avLst/>
          </a:prstGeom>
          <a:solidFill>
            <a:srgbClr val="FFC000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09" name="Straight Arrow Connector 108"/>
          <p:cNvCxnSpPr>
            <a:stCxn id="108" idx="3"/>
            <a:endCxn id="99" idx="1"/>
          </p:cNvCxnSpPr>
          <p:nvPr/>
        </p:nvCxnSpPr>
        <p:spPr>
          <a:xfrm>
            <a:off x="2320500" y="2886500"/>
            <a:ext cx="3525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Oval 109"/>
          <p:cNvSpPr/>
          <p:nvPr/>
        </p:nvSpPr>
        <p:spPr>
          <a:xfrm>
            <a:off x="1714500" y="2811500"/>
            <a:ext cx="150000" cy="150000"/>
          </a:xfrm>
          <a:prstGeom prst="ellipse">
            <a:avLst/>
          </a:prstGeom>
          <a:solidFill>
            <a:srgbClr val="FFC000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11" name="Straight Arrow Connector 110"/>
          <p:cNvCxnSpPr>
            <a:stCxn id="110" idx="6"/>
            <a:endCxn id="108" idx="1"/>
          </p:cNvCxnSpPr>
          <p:nvPr/>
        </p:nvCxnSpPr>
        <p:spPr>
          <a:xfrm>
            <a:off x="1864500" y="2886500"/>
            <a:ext cx="156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Rounded Rectangle 111"/>
          <p:cNvSpPr/>
          <p:nvPr/>
        </p:nvSpPr>
        <p:spPr>
          <a:xfrm>
            <a:off x="5801500" y="2811500"/>
            <a:ext cx="300000" cy="150000"/>
          </a:xfrm>
          <a:prstGeom prst="roundRect">
            <a:avLst/>
          </a:prstGeom>
          <a:solidFill>
            <a:srgbClr val="FFC000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13" name="Straight Arrow Connector 112"/>
          <p:cNvCxnSpPr>
            <a:stCxn id="112" idx="3"/>
            <a:endCxn id="115" idx="1"/>
          </p:cNvCxnSpPr>
          <p:nvPr/>
        </p:nvCxnSpPr>
        <p:spPr>
          <a:xfrm>
            <a:off x="6101500" y="2886500"/>
            <a:ext cx="520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Rounded Rectangle 114"/>
          <p:cNvSpPr/>
          <p:nvPr/>
        </p:nvSpPr>
        <p:spPr>
          <a:xfrm>
            <a:off x="6621500" y="2811500"/>
            <a:ext cx="300000" cy="150000"/>
          </a:xfrm>
          <a:prstGeom prst="roundRect">
            <a:avLst/>
          </a:prstGeom>
          <a:solidFill>
            <a:srgbClr val="FFC000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8" name="Rounded Rectangle 117"/>
          <p:cNvSpPr/>
          <p:nvPr/>
        </p:nvSpPr>
        <p:spPr>
          <a:xfrm>
            <a:off x="6378373" y="3279000"/>
            <a:ext cx="300000" cy="150000"/>
          </a:xfrm>
          <a:prstGeom prst="roundRect">
            <a:avLst/>
          </a:prstGeom>
          <a:solidFill>
            <a:srgbClr val="3366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19" name="Straight Arrow Connector 118"/>
          <p:cNvCxnSpPr>
            <a:stCxn id="118" idx="3"/>
          </p:cNvCxnSpPr>
          <p:nvPr/>
        </p:nvCxnSpPr>
        <p:spPr>
          <a:xfrm>
            <a:off x="6678373" y="3354000"/>
            <a:ext cx="3525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Oval 119"/>
          <p:cNvSpPr/>
          <p:nvPr/>
        </p:nvSpPr>
        <p:spPr>
          <a:xfrm>
            <a:off x="6072373" y="3279000"/>
            <a:ext cx="150000" cy="150000"/>
          </a:xfrm>
          <a:prstGeom prst="ellipse">
            <a:avLst/>
          </a:prstGeom>
          <a:solidFill>
            <a:srgbClr val="3366FF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21" name="Straight Arrow Connector 120"/>
          <p:cNvCxnSpPr>
            <a:stCxn id="120" idx="6"/>
            <a:endCxn id="118" idx="1"/>
          </p:cNvCxnSpPr>
          <p:nvPr/>
        </p:nvCxnSpPr>
        <p:spPr>
          <a:xfrm>
            <a:off x="6222373" y="3354000"/>
            <a:ext cx="156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>
            <a:endCxn id="133" idx="2"/>
          </p:cNvCxnSpPr>
          <p:nvPr/>
        </p:nvCxnSpPr>
        <p:spPr>
          <a:xfrm flipV="1">
            <a:off x="6793940" y="1836658"/>
            <a:ext cx="0" cy="20368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Rectangle 130"/>
          <p:cNvSpPr/>
          <p:nvPr/>
        </p:nvSpPr>
        <p:spPr>
          <a:xfrm>
            <a:off x="3566231" y="948780"/>
            <a:ext cx="120738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Checkpoint 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pic>
        <p:nvPicPr>
          <p:cNvPr id="133" name="Picture 3" descr="Z:\Teaching\sjtu\DS\2013\slides\lec8-log\classic-lightning-storm-weather-icon_desig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01" y="948780"/>
            <a:ext cx="887879" cy="8878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" name="内容占位符 2"/>
          <p:cNvSpPr>
            <a:spLocks noGrp="1"/>
          </p:cNvSpPr>
          <p:nvPr>
            <p:ph idx="1"/>
          </p:nvPr>
        </p:nvSpPr>
        <p:spPr>
          <a:xfrm>
            <a:off x="1206500" y="3644125"/>
            <a:ext cx="6919000" cy="1880375"/>
          </a:xfrm>
        </p:spPr>
        <p:txBody>
          <a:bodyPr>
            <a:normAutofit/>
          </a:bodyPr>
          <a:lstStyle/>
          <a:p>
            <a:pPr marL="415379" lvl="1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Read latest checkpoint </a:t>
            </a:r>
            <a:br>
              <a:rPr lang="en-US" altLang="zh-CN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</a:br>
            <a:r>
              <a:rPr lang="en-US" altLang="zh-CN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  <a:sym typeface="Wingdings" pitchFamily="2" charset="2"/>
              </a:rPr>
              <a:t></a:t>
            </a:r>
            <a:r>
              <a:rPr lang="en-US" altLang="zh-CN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en-US" altLang="zh-CN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T2</a:t>
            </a:r>
            <a:r>
              <a:rPr lang="en-US" altLang="zh-CN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, </a:t>
            </a:r>
            <a:r>
              <a:rPr lang="en-US" altLang="zh-CN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T4</a:t>
            </a:r>
            <a:r>
              <a:rPr lang="en-US" altLang="zh-CN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are </a:t>
            </a:r>
            <a:r>
              <a:rPr lang="en-US" altLang="zh-CN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ongoing</a:t>
            </a:r>
            <a:r>
              <a:rPr lang="en-US" altLang="zh-CN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transactions</a:t>
            </a:r>
          </a:p>
          <a:p>
            <a:pPr marL="415379" lvl="1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Read log </a:t>
            </a:r>
            <a:r>
              <a:rPr lang="en-US" altLang="zh-CN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  <a:sym typeface="Wingdings" pitchFamily="2" charset="2"/>
              </a:rPr>
              <a:t> </a:t>
            </a:r>
            <a:r>
              <a:rPr lang="en-US" altLang="zh-CN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  <a:sym typeface="Wingdings" pitchFamily="2" charset="2"/>
              </a:rPr>
              <a:t>T2</a:t>
            </a:r>
            <a:r>
              <a:rPr lang="en-US" altLang="zh-CN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  <a:sym typeface="Wingdings" pitchFamily="2" charset="2"/>
              </a:rPr>
              <a:t>, </a:t>
            </a:r>
            <a:r>
              <a:rPr lang="en-US" altLang="zh-CN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  <a:sym typeface="Wingdings" pitchFamily="2" charset="2"/>
              </a:rPr>
              <a:t>T3</a:t>
            </a:r>
            <a:r>
              <a:rPr lang="en-US" altLang="zh-CN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  <a:sym typeface="Wingdings" pitchFamily="2" charset="2"/>
              </a:rPr>
              <a:t> are winners and </a:t>
            </a:r>
            <a:r>
              <a:rPr lang="en-US" altLang="zh-CN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  <a:sym typeface="Wingdings" pitchFamily="2" charset="2"/>
              </a:rPr>
              <a:t>T4</a:t>
            </a:r>
            <a:r>
              <a:rPr lang="en-US" altLang="zh-CN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  <a:sym typeface="Wingdings" pitchFamily="2" charset="2"/>
              </a:rPr>
              <a:t> is a loser</a:t>
            </a:r>
            <a:endParaRPr lang="en-US" altLang="zh-CN">
              <a:solidFill>
                <a:prstClr val="black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415379" lvl="1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Read log to </a:t>
            </a:r>
            <a:r>
              <a:rPr lang="en-US" altLang="zh-CN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UNDO</a:t>
            </a:r>
            <a:r>
              <a:rPr lang="en-US" altLang="zh-CN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loser (</a:t>
            </a:r>
            <a:r>
              <a:rPr lang="en-US" altLang="zh-CN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T4</a:t>
            </a:r>
            <a:r>
              <a:rPr lang="en-US" altLang="zh-CN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)</a:t>
            </a:r>
          </a:p>
          <a:p>
            <a:pPr marL="415379" lvl="1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Read log to </a:t>
            </a:r>
            <a:r>
              <a:rPr lang="en-US" altLang="zh-CN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REDO</a:t>
            </a:r>
            <a:r>
              <a:rPr lang="en-US" altLang="zh-CN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winners (</a:t>
            </a:r>
            <a:r>
              <a:rPr lang="en-US" altLang="zh-CN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T2</a:t>
            </a:r>
            <a:r>
              <a:rPr lang="en-US" altLang="zh-CN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and </a:t>
            </a:r>
            <a:r>
              <a:rPr lang="en-US" altLang="zh-CN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T3</a:t>
            </a:r>
            <a:r>
              <a:rPr lang="en-US" altLang="zh-CN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38" name="Rectangle 137"/>
          <p:cNvSpPr/>
          <p:nvPr/>
        </p:nvSpPr>
        <p:spPr>
          <a:xfrm>
            <a:off x="6793940" y="1587501"/>
            <a:ext cx="67037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Crash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39" name="Rectangle 138"/>
          <p:cNvSpPr/>
          <p:nvPr/>
        </p:nvSpPr>
        <p:spPr>
          <a:xfrm>
            <a:off x="1460500" y="1450150"/>
            <a:ext cx="39626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T1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40" name="Rectangle 139"/>
          <p:cNvSpPr/>
          <p:nvPr/>
        </p:nvSpPr>
        <p:spPr>
          <a:xfrm>
            <a:off x="1968500" y="1868640"/>
            <a:ext cx="39626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T2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41" name="Rectangle 140"/>
          <p:cNvSpPr/>
          <p:nvPr/>
        </p:nvSpPr>
        <p:spPr>
          <a:xfrm>
            <a:off x="4445000" y="2272640"/>
            <a:ext cx="39626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T3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42" name="Rectangle 141"/>
          <p:cNvSpPr/>
          <p:nvPr/>
        </p:nvSpPr>
        <p:spPr>
          <a:xfrm>
            <a:off x="1206500" y="2694140"/>
            <a:ext cx="39626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T4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43" name="Rectangle 142"/>
          <p:cNvSpPr/>
          <p:nvPr/>
        </p:nvSpPr>
        <p:spPr>
          <a:xfrm>
            <a:off x="5584293" y="3161640"/>
            <a:ext cx="39626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T5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44" name="Rectangle 143"/>
          <p:cNvSpPr/>
          <p:nvPr/>
        </p:nvSpPr>
        <p:spPr>
          <a:xfrm>
            <a:off x="6275000" y="3683000"/>
            <a:ext cx="1920000" cy="38930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algn="ctr"/>
            <a:r>
              <a:rPr lang="en-US" altLang="zh-CN" sz="1500">
                <a:latin typeface="Eras Medium ITC" pitchFamily="34" charset="0"/>
              </a:rPr>
              <a:t>How about </a:t>
            </a:r>
            <a:r>
              <a:rPr lang="en-US" altLang="zh-CN" sz="2333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T5</a:t>
            </a:r>
            <a:r>
              <a:rPr lang="en-US" altLang="zh-CN" sz="2333">
                <a:latin typeface="Eras Medium ITC" pitchFamily="34" charset="0"/>
              </a:rPr>
              <a:t>?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45456E47-874B-FD4D-9A5D-B9C38FADD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Recovery with checkpoint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5200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3AA328-221A-144F-A3B7-AC87F7FE8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/>
              <a:t>Example: logging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D9EFCDF-5F05-3748-8158-3DCE26DB9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69</a:t>
            </a:fld>
            <a:endParaRPr lang="zh-CN" alt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810ECC60-FF03-344B-9256-123AC0D39E9F}"/>
              </a:ext>
            </a:extLst>
          </p:cNvPr>
          <p:cNvSpPr/>
          <p:nvPr/>
        </p:nvSpPr>
        <p:spPr>
          <a:xfrm>
            <a:off x="5313423" y="1361116"/>
            <a:ext cx="528578" cy="797884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60000" rIns="60000" rtlCol="0" anchor="t" anchorCtr="0"/>
          <a:lstStyle/>
          <a:p>
            <a:endParaRPr lang="en-US" altLang="zh-CN" sz="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altLang="zh-CN" sz="1500">
                <a:latin typeface="Eras Medium ITC" pitchFamily="34" charset="0"/>
                <a:ea typeface="Verdana" pitchFamily="34" charset="0"/>
                <a:cs typeface="Verdana" pitchFamily="34" charset="0"/>
              </a:rPr>
              <a:t>File</a:t>
            </a:r>
            <a:endParaRPr lang="zh-CN" altLang="en-US" sz="1500" baseline="-2500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6" name="Rounded Rectangle 15">
            <a:extLst>
              <a:ext uri="{FF2B5EF4-FFF2-40B4-BE49-F238E27FC236}">
                <a16:creationId xmlns:a16="http://schemas.microsoft.com/office/drawing/2014/main" id="{81DEA061-20F2-3E45-8E9D-16B30392D4E5}"/>
              </a:ext>
            </a:extLst>
          </p:cNvPr>
          <p:cNvSpPr/>
          <p:nvPr/>
        </p:nvSpPr>
        <p:spPr>
          <a:xfrm>
            <a:off x="2816500" y="2413000"/>
            <a:ext cx="780000" cy="390000"/>
          </a:xfrm>
          <a:prstGeom prst="roundRect">
            <a:avLst/>
          </a:prstGeom>
          <a:solidFill>
            <a:srgbClr val="B9EDFF"/>
          </a:solidFill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b="1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SysR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7" name="Straight Arrow Connector 20">
            <a:extLst>
              <a:ext uri="{FF2B5EF4-FFF2-40B4-BE49-F238E27FC236}">
                <a16:creationId xmlns:a16="http://schemas.microsoft.com/office/drawing/2014/main" id="{804D89D5-8BBD-8847-A2C8-1FBB5B496F39}"/>
              </a:ext>
            </a:extLst>
          </p:cNvPr>
          <p:cNvCxnSpPr/>
          <p:nvPr/>
        </p:nvCxnSpPr>
        <p:spPr>
          <a:xfrm>
            <a:off x="2803500" y="2032000"/>
            <a:ext cx="217500" cy="415145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22">
            <a:extLst>
              <a:ext uri="{FF2B5EF4-FFF2-40B4-BE49-F238E27FC236}">
                <a16:creationId xmlns:a16="http://schemas.microsoft.com/office/drawing/2014/main" id="{3E22A31C-B08E-AE43-B40B-4E64743E5570}"/>
              </a:ext>
            </a:extLst>
          </p:cNvPr>
          <p:cNvSpPr/>
          <p:nvPr/>
        </p:nvSpPr>
        <p:spPr>
          <a:xfrm>
            <a:off x="6148078" y="1511342"/>
            <a:ext cx="741423" cy="524379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>
              <a:lnSpc>
                <a:spcPct val="80000"/>
              </a:lnSpc>
            </a:pPr>
            <a:r>
              <a:rPr lang="en-US" altLang="zh-CN" sz="1667">
                <a:latin typeface="Eras Medium ITC" pitchFamily="34" charset="0"/>
                <a:ea typeface="Verdana" pitchFamily="34" charset="0"/>
                <a:cs typeface="Verdana" pitchFamily="34" charset="0"/>
              </a:rPr>
              <a:t>Page Table</a:t>
            </a:r>
            <a:endParaRPr lang="zh-CN" altLang="en-US" sz="1667">
              <a:latin typeface="Eras Medium ITC" pitchFamily="34" charset="0"/>
              <a:cs typeface="Verdana" pitchFamily="34" charset="0"/>
            </a:endParaRPr>
          </a:p>
        </p:txBody>
      </p:sp>
      <p:cxnSp>
        <p:nvCxnSpPr>
          <p:cNvPr id="9" name="Straight Arrow Connector 23">
            <a:extLst>
              <a:ext uri="{FF2B5EF4-FFF2-40B4-BE49-F238E27FC236}">
                <a16:creationId xmlns:a16="http://schemas.microsoft.com/office/drawing/2014/main" id="{000E0A18-3865-254C-96F3-0DEFBB652BA9}"/>
              </a:ext>
            </a:extLst>
          </p:cNvPr>
          <p:cNvCxnSpPr/>
          <p:nvPr/>
        </p:nvCxnSpPr>
        <p:spPr>
          <a:xfrm>
            <a:off x="5767078" y="1654721"/>
            <a:ext cx="378524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28">
            <a:extLst>
              <a:ext uri="{FF2B5EF4-FFF2-40B4-BE49-F238E27FC236}">
                <a16:creationId xmlns:a16="http://schemas.microsoft.com/office/drawing/2014/main" id="{614429C4-0EDE-6742-B5AB-F99C68135430}"/>
              </a:ext>
            </a:extLst>
          </p:cNvPr>
          <p:cNvSpPr/>
          <p:nvPr/>
        </p:nvSpPr>
        <p:spPr>
          <a:xfrm>
            <a:off x="7418078" y="1143000"/>
            <a:ext cx="540000" cy="42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0000" tIns="60000" bIns="60000" rtlCol="0" anchor="t" anchorCtr="0"/>
          <a:lstStyle/>
          <a:p>
            <a:pPr>
              <a:lnSpc>
                <a:spcPct val="80000"/>
              </a:lnSpc>
            </a:pPr>
            <a:r>
              <a:rPr lang="en-US" altLang="zh-CN" sz="1667">
                <a:latin typeface="Eras Medium ITC" pitchFamily="34" charset="0"/>
                <a:ea typeface="Verdana" pitchFamily="34" charset="0"/>
                <a:cs typeface="Verdana" pitchFamily="34" charset="0"/>
              </a:rPr>
              <a:t>B D</a:t>
            </a:r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ectangle 29">
            <a:extLst>
              <a:ext uri="{FF2B5EF4-FFF2-40B4-BE49-F238E27FC236}">
                <a16:creationId xmlns:a16="http://schemas.microsoft.com/office/drawing/2014/main" id="{D9D73FE1-2B5E-BE41-A4CC-FABE49AF1D6F}"/>
              </a:ext>
            </a:extLst>
          </p:cNvPr>
          <p:cNvSpPr/>
          <p:nvPr/>
        </p:nvSpPr>
        <p:spPr>
          <a:xfrm>
            <a:off x="7588000" y="1374379"/>
            <a:ext cx="540000" cy="42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0000" tIns="60000" bIns="60000" rtlCol="0" anchor="t" anchorCtr="0"/>
          <a:lstStyle/>
          <a:p>
            <a:pPr>
              <a:lnSpc>
                <a:spcPct val="80000"/>
              </a:lnSpc>
            </a:pPr>
            <a:r>
              <a:rPr lang="en-US" altLang="zh-CN" sz="1667">
                <a:latin typeface="Eras Medium ITC" pitchFamily="34" charset="0"/>
                <a:ea typeface="Verdana" pitchFamily="34" charset="0"/>
                <a:cs typeface="Verdana" pitchFamily="34" charset="0"/>
              </a:rPr>
              <a:t>A C</a:t>
            </a:r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Freeform 34">
            <a:extLst>
              <a:ext uri="{FF2B5EF4-FFF2-40B4-BE49-F238E27FC236}">
                <a16:creationId xmlns:a16="http://schemas.microsoft.com/office/drawing/2014/main" id="{D247E5DE-2281-A44A-8445-A2E61B860632}"/>
              </a:ext>
            </a:extLst>
          </p:cNvPr>
          <p:cNvSpPr/>
          <p:nvPr/>
        </p:nvSpPr>
        <p:spPr>
          <a:xfrm>
            <a:off x="6904828" y="1361117"/>
            <a:ext cx="513250" cy="406378"/>
          </a:xfrm>
          <a:custGeom>
            <a:avLst/>
            <a:gdLst>
              <a:gd name="connsiteX0" fmla="*/ 0 w 378373"/>
              <a:gd name="connsiteY0" fmla="*/ 268014 h 289252"/>
              <a:gd name="connsiteX1" fmla="*/ 141890 w 378373"/>
              <a:gd name="connsiteY1" fmla="*/ 268014 h 289252"/>
              <a:gd name="connsiteX2" fmla="*/ 141890 w 378373"/>
              <a:gd name="connsiteY2" fmla="*/ 47297 h 289252"/>
              <a:gd name="connsiteX3" fmla="*/ 378373 w 378373"/>
              <a:gd name="connsiteY3" fmla="*/ 0 h 289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373" h="289252">
                <a:moveTo>
                  <a:pt x="0" y="268014"/>
                </a:moveTo>
                <a:cubicBezTo>
                  <a:pt x="59121" y="286407"/>
                  <a:pt x="118242" y="304800"/>
                  <a:pt x="141890" y="268014"/>
                </a:cubicBezTo>
                <a:cubicBezTo>
                  <a:pt x="165538" y="231228"/>
                  <a:pt x="102476" y="91966"/>
                  <a:pt x="141890" y="47297"/>
                </a:cubicBezTo>
                <a:cubicBezTo>
                  <a:pt x="181304" y="2628"/>
                  <a:pt x="279838" y="1314"/>
                  <a:pt x="378373" y="0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cxnSp>
        <p:nvCxnSpPr>
          <p:cNvPr id="13" name="Straight Arrow Connector 36">
            <a:extLst>
              <a:ext uri="{FF2B5EF4-FFF2-40B4-BE49-F238E27FC236}">
                <a16:creationId xmlns:a16="http://schemas.microsoft.com/office/drawing/2014/main" id="{0DAE4ED7-135C-BF4F-9121-602D521014C4}"/>
              </a:ext>
            </a:extLst>
          </p:cNvPr>
          <p:cNvCxnSpPr>
            <a:endCxn id="33" idx="2"/>
          </p:cNvCxnSpPr>
          <p:nvPr/>
        </p:nvCxnSpPr>
        <p:spPr>
          <a:xfrm flipV="1">
            <a:off x="2294037" y="4833221"/>
            <a:ext cx="0" cy="317721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27">
            <a:extLst>
              <a:ext uri="{FF2B5EF4-FFF2-40B4-BE49-F238E27FC236}">
                <a16:creationId xmlns:a16="http://schemas.microsoft.com/office/drawing/2014/main" id="{EF0613A6-C584-8648-B49F-8BAC55134051}"/>
              </a:ext>
            </a:extLst>
          </p:cNvPr>
          <p:cNvSpPr/>
          <p:nvPr/>
        </p:nvSpPr>
        <p:spPr>
          <a:xfrm>
            <a:off x="1079500" y="1016000"/>
            <a:ext cx="2040000" cy="850967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r>
              <a:rPr lang="en-US" altLang="zh-CN" sz="2333">
                <a:latin typeface="Eras Medium ITC" pitchFamily="34" charset="0"/>
              </a:rPr>
              <a:t>Transfer</a:t>
            </a:r>
            <a:r>
              <a:rPr lang="en-US" altLang="zh-CN" sz="1500">
                <a:latin typeface="Eras Medium ITC" pitchFamily="34" charset="0"/>
              </a:rPr>
              <a:t> </a:t>
            </a:r>
            <a:r>
              <a:rPr lang="en-US" altLang="zh-CN" sz="1500" b="1">
                <a:solidFill>
                  <a:srgbClr val="FF0066"/>
                </a:solidFill>
                <a:latin typeface="Eras Medium ITC" pitchFamily="34" charset="0"/>
              </a:rPr>
              <a:t>$1000</a:t>
            </a:r>
            <a:r>
              <a:rPr lang="en-US" altLang="zh-CN" sz="1500">
                <a:latin typeface="Eras Medium ITC" pitchFamily="34" charset="0"/>
              </a:rPr>
              <a:t> </a:t>
            </a:r>
            <a:br>
              <a:rPr lang="en-US" altLang="zh-CN" sz="1500">
                <a:latin typeface="Eras Medium ITC" pitchFamily="34" charset="0"/>
              </a:rPr>
            </a:br>
            <a:r>
              <a:rPr lang="en-US" altLang="zh-CN" sz="1500">
                <a:latin typeface="Eras Medium ITC" pitchFamily="34" charset="0"/>
              </a:rPr>
              <a:t>  From </a:t>
            </a:r>
            <a:r>
              <a:rPr lang="en-US" altLang="zh-CN" sz="1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A</a:t>
            </a:r>
            <a:r>
              <a:rPr lang="en-US" altLang="zh-CN" sz="1500">
                <a:latin typeface="Eras Medium ITC" pitchFamily="34" charset="0"/>
              </a:rPr>
              <a:t>: $3000</a:t>
            </a:r>
            <a:br>
              <a:rPr lang="en-US" altLang="zh-CN" sz="1500">
                <a:latin typeface="Eras Medium ITC" pitchFamily="34" charset="0"/>
              </a:rPr>
            </a:br>
            <a:r>
              <a:rPr lang="en-US" altLang="zh-CN" sz="1500">
                <a:latin typeface="Eras Medium ITC" pitchFamily="34" charset="0"/>
              </a:rPr>
              <a:t>       To </a:t>
            </a:r>
            <a:r>
              <a:rPr lang="en-US" altLang="zh-CN" sz="1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B</a:t>
            </a:r>
            <a:r>
              <a:rPr lang="en-US" altLang="zh-CN" sz="1500">
                <a:latin typeface="Eras Medium ITC" pitchFamily="34" charset="0"/>
              </a:rPr>
              <a:t>: $2000</a:t>
            </a:r>
          </a:p>
        </p:txBody>
      </p:sp>
      <p:sp>
        <p:nvSpPr>
          <p:cNvPr id="15" name="Rectangle 37">
            <a:extLst>
              <a:ext uri="{FF2B5EF4-FFF2-40B4-BE49-F238E27FC236}">
                <a16:creationId xmlns:a16="http://schemas.microsoft.com/office/drawing/2014/main" id="{8C8E1983-2393-F042-9690-B6A521CDF165}"/>
              </a:ext>
            </a:extLst>
          </p:cNvPr>
          <p:cNvSpPr/>
          <p:nvPr/>
        </p:nvSpPr>
        <p:spPr>
          <a:xfrm>
            <a:off x="3324000" y="1027081"/>
            <a:ext cx="1778788" cy="850967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r>
              <a:rPr lang="en-US" altLang="zh-CN" sz="2333">
                <a:latin typeface="Eras Medium ITC" pitchFamily="34" charset="0"/>
              </a:rPr>
              <a:t>Transfer</a:t>
            </a:r>
            <a:r>
              <a:rPr lang="en-US" altLang="zh-CN" sz="1500">
                <a:latin typeface="Eras Medium ITC" pitchFamily="34" charset="0"/>
              </a:rPr>
              <a:t> </a:t>
            </a:r>
            <a:r>
              <a:rPr lang="en-US" altLang="zh-CN" sz="1500" b="1">
                <a:solidFill>
                  <a:srgbClr val="FF0066"/>
                </a:solidFill>
                <a:latin typeface="Eras Medium ITC" pitchFamily="34" charset="0"/>
              </a:rPr>
              <a:t>$10</a:t>
            </a:r>
            <a:br>
              <a:rPr lang="en-US" altLang="zh-CN" sz="1500">
                <a:latin typeface="Eras Medium ITC" pitchFamily="34" charset="0"/>
              </a:rPr>
            </a:br>
            <a:r>
              <a:rPr lang="en-US" altLang="zh-CN" sz="1500">
                <a:latin typeface="Eras Medium ITC" pitchFamily="34" charset="0"/>
              </a:rPr>
              <a:t>  From </a:t>
            </a:r>
            <a:r>
              <a:rPr lang="en-US" altLang="zh-CN" sz="1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C</a:t>
            </a:r>
            <a:r>
              <a:rPr lang="en-US" altLang="zh-CN" sz="1500">
                <a:latin typeface="Eras Medium ITC" pitchFamily="34" charset="0"/>
              </a:rPr>
              <a:t>: $10</a:t>
            </a:r>
            <a:br>
              <a:rPr lang="en-US" altLang="zh-CN" sz="1500">
                <a:latin typeface="Eras Medium ITC" pitchFamily="34" charset="0"/>
              </a:rPr>
            </a:br>
            <a:r>
              <a:rPr lang="en-US" altLang="zh-CN" sz="1500">
                <a:latin typeface="Eras Medium ITC" pitchFamily="34" charset="0"/>
              </a:rPr>
              <a:t>       To </a:t>
            </a:r>
            <a:r>
              <a:rPr lang="en-US" altLang="zh-CN" sz="1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D</a:t>
            </a:r>
            <a:r>
              <a:rPr lang="en-US" altLang="zh-CN" sz="1500">
                <a:latin typeface="Eras Medium ITC" pitchFamily="34" charset="0"/>
              </a:rPr>
              <a:t>: $0</a:t>
            </a:r>
          </a:p>
        </p:txBody>
      </p:sp>
      <p:cxnSp>
        <p:nvCxnSpPr>
          <p:cNvPr id="16" name="Straight Arrow Connector 39">
            <a:extLst>
              <a:ext uri="{FF2B5EF4-FFF2-40B4-BE49-F238E27FC236}">
                <a16:creationId xmlns:a16="http://schemas.microsoft.com/office/drawing/2014/main" id="{E06699A2-E78F-2E48-B431-1E8F632E42A2}"/>
              </a:ext>
            </a:extLst>
          </p:cNvPr>
          <p:cNvCxnSpPr/>
          <p:nvPr/>
        </p:nvCxnSpPr>
        <p:spPr>
          <a:xfrm flipH="1">
            <a:off x="3354500" y="2045480"/>
            <a:ext cx="489250" cy="401665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60">
            <a:extLst>
              <a:ext uri="{FF2B5EF4-FFF2-40B4-BE49-F238E27FC236}">
                <a16:creationId xmlns:a16="http://schemas.microsoft.com/office/drawing/2014/main" id="{E0B0C9D3-A501-EE43-9B5B-A39451E05E31}"/>
              </a:ext>
            </a:extLst>
          </p:cNvPr>
          <p:cNvSpPr/>
          <p:nvPr/>
        </p:nvSpPr>
        <p:spPr>
          <a:xfrm>
            <a:off x="3359733" y="3232582"/>
            <a:ext cx="300000" cy="150000"/>
          </a:xfrm>
          <a:prstGeom prst="roundRect">
            <a:avLst/>
          </a:prstGeom>
          <a:solidFill>
            <a:srgbClr val="3366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8" name="Straight Arrow Connector 61">
            <a:extLst>
              <a:ext uri="{FF2B5EF4-FFF2-40B4-BE49-F238E27FC236}">
                <a16:creationId xmlns:a16="http://schemas.microsoft.com/office/drawing/2014/main" id="{62A3C5AD-BC44-ED44-B77D-E2750FCA2E52}"/>
              </a:ext>
            </a:extLst>
          </p:cNvPr>
          <p:cNvCxnSpPr>
            <a:stCxn id="17" idx="3"/>
          </p:cNvCxnSpPr>
          <p:nvPr/>
        </p:nvCxnSpPr>
        <p:spPr>
          <a:xfrm>
            <a:off x="3659733" y="3307582"/>
            <a:ext cx="600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62">
            <a:extLst>
              <a:ext uri="{FF2B5EF4-FFF2-40B4-BE49-F238E27FC236}">
                <a16:creationId xmlns:a16="http://schemas.microsoft.com/office/drawing/2014/main" id="{B2D0D9C8-DFBD-8543-8091-EEDB7A85CBC3}"/>
              </a:ext>
            </a:extLst>
          </p:cNvPr>
          <p:cNvSpPr/>
          <p:nvPr/>
        </p:nvSpPr>
        <p:spPr>
          <a:xfrm>
            <a:off x="2839233" y="3232582"/>
            <a:ext cx="150000" cy="150000"/>
          </a:xfrm>
          <a:prstGeom prst="ellipse">
            <a:avLst/>
          </a:prstGeom>
          <a:solidFill>
            <a:srgbClr val="3366FF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0" name="Straight Arrow Connector 63">
            <a:extLst>
              <a:ext uri="{FF2B5EF4-FFF2-40B4-BE49-F238E27FC236}">
                <a16:creationId xmlns:a16="http://schemas.microsoft.com/office/drawing/2014/main" id="{9E02CDF6-E75A-5546-B8BF-E72C863530A1}"/>
              </a:ext>
            </a:extLst>
          </p:cNvPr>
          <p:cNvCxnSpPr>
            <a:stCxn id="19" idx="6"/>
            <a:endCxn id="17" idx="1"/>
          </p:cNvCxnSpPr>
          <p:nvPr/>
        </p:nvCxnSpPr>
        <p:spPr>
          <a:xfrm>
            <a:off x="2989233" y="3307582"/>
            <a:ext cx="3705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67">
            <a:extLst>
              <a:ext uri="{FF2B5EF4-FFF2-40B4-BE49-F238E27FC236}">
                <a16:creationId xmlns:a16="http://schemas.microsoft.com/office/drawing/2014/main" id="{A0E0B167-6F37-B14F-8C9B-916A51E7E918}"/>
              </a:ext>
            </a:extLst>
          </p:cNvPr>
          <p:cNvSpPr/>
          <p:nvPr/>
        </p:nvSpPr>
        <p:spPr>
          <a:xfrm>
            <a:off x="2331233" y="3115221"/>
            <a:ext cx="39626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T2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2" name="Rounded Rectangle 68">
            <a:extLst>
              <a:ext uri="{FF2B5EF4-FFF2-40B4-BE49-F238E27FC236}">
                <a16:creationId xmlns:a16="http://schemas.microsoft.com/office/drawing/2014/main" id="{B68EB618-09DE-8643-ABCD-E1E0681C8126}"/>
              </a:ext>
            </a:extLst>
          </p:cNvPr>
          <p:cNvSpPr/>
          <p:nvPr/>
        </p:nvSpPr>
        <p:spPr>
          <a:xfrm>
            <a:off x="1827000" y="3563442"/>
            <a:ext cx="960000" cy="1020000"/>
          </a:xfrm>
          <a:prstGeom prst="roundRect">
            <a:avLst>
              <a:gd name="adj" fmla="val 8399"/>
            </a:avLst>
          </a:prstGeom>
          <a:solidFill>
            <a:srgbClr val="FF0066"/>
          </a:solidFill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File: F</a:t>
            </a:r>
          </a:p>
          <a:p>
            <a:pPr algn="ctr">
              <a:lnSpc>
                <a:spcPct val="80000"/>
              </a:lnSpc>
            </a:pPr>
            <a:r>
              <a:rPr lang="en-US" altLang="zh-CN" sz="15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ID: A</a:t>
            </a:r>
          </a:p>
          <a:p>
            <a:pPr algn="ctr">
              <a:lnSpc>
                <a:spcPct val="80000"/>
              </a:lnSpc>
            </a:pPr>
            <a:endParaRPr lang="en-US" altLang="zh-CN" sz="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US" altLang="zh-CN" sz="1667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O: 3000</a:t>
            </a:r>
          </a:p>
          <a:p>
            <a:pPr algn="ctr">
              <a:lnSpc>
                <a:spcPct val="80000"/>
              </a:lnSpc>
            </a:pPr>
            <a:r>
              <a:rPr lang="en-US" altLang="zh-CN" sz="1667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N:2000</a:t>
            </a:r>
            <a:endParaRPr lang="zh-CN" altLang="en-US" sz="1667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3" name="Rounded Rectangle 70">
            <a:extLst>
              <a:ext uri="{FF2B5EF4-FFF2-40B4-BE49-F238E27FC236}">
                <a16:creationId xmlns:a16="http://schemas.microsoft.com/office/drawing/2014/main" id="{DBA1ECC6-6646-CB43-8809-687A1D6AC4EC}"/>
              </a:ext>
            </a:extLst>
          </p:cNvPr>
          <p:cNvSpPr/>
          <p:nvPr/>
        </p:nvSpPr>
        <p:spPr>
          <a:xfrm>
            <a:off x="3029733" y="3563442"/>
            <a:ext cx="960000" cy="1020000"/>
          </a:xfrm>
          <a:prstGeom prst="roundRect">
            <a:avLst>
              <a:gd name="adj" fmla="val 8399"/>
            </a:avLst>
          </a:prstGeom>
          <a:solidFill>
            <a:srgbClr val="3366FF"/>
          </a:solidFill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File: F</a:t>
            </a:r>
          </a:p>
          <a:p>
            <a:pPr algn="ctr">
              <a:lnSpc>
                <a:spcPct val="80000"/>
              </a:lnSpc>
            </a:pPr>
            <a:r>
              <a:rPr lang="en-US" altLang="zh-CN" sz="15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ID: C</a:t>
            </a:r>
          </a:p>
          <a:p>
            <a:pPr algn="ctr">
              <a:lnSpc>
                <a:spcPct val="80000"/>
              </a:lnSpc>
            </a:pPr>
            <a:endParaRPr lang="en-US" altLang="zh-CN" sz="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US" altLang="zh-CN" sz="1667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O: 10</a:t>
            </a:r>
          </a:p>
          <a:p>
            <a:pPr algn="ctr">
              <a:lnSpc>
                <a:spcPct val="80000"/>
              </a:lnSpc>
            </a:pPr>
            <a:r>
              <a:rPr lang="en-US" altLang="zh-CN" sz="1667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N:0</a:t>
            </a:r>
            <a:endParaRPr lang="zh-CN" altLang="en-US" sz="1667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4" name="Straight Connector 72">
            <a:extLst>
              <a:ext uri="{FF2B5EF4-FFF2-40B4-BE49-F238E27FC236}">
                <a16:creationId xmlns:a16="http://schemas.microsoft.com/office/drawing/2014/main" id="{55DA2ED5-4419-C849-97ED-D60B1180E9F5}"/>
              </a:ext>
            </a:extLst>
          </p:cNvPr>
          <p:cNvCxnSpPr/>
          <p:nvPr/>
        </p:nvCxnSpPr>
        <p:spPr>
          <a:xfrm>
            <a:off x="1887000" y="4119067"/>
            <a:ext cx="84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73">
            <a:extLst>
              <a:ext uri="{FF2B5EF4-FFF2-40B4-BE49-F238E27FC236}">
                <a16:creationId xmlns:a16="http://schemas.microsoft.com/office/drawing/2014/main" id="{12DDD312-FD23-EC45-9D5B-B62543639782}"/>
              </a:ext>
            </a:extLst>
          </p:cNvPr>
          <p:cNvCxnSpPr/>
          <p:nvPr/>
        </p:nvCxnSpPr>
        <p:spPr>
          <a:xfrm>
            <a:off x="3089733" y="4119067"/>
            <a:ext cx="84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94">
            <a:extLst>
              <a:ext uri="{FF2B5EF4-FFF2-40B4-BE49-F238E27FC236}">
                <a16:creationId xmlns:a16="http://schemas.microsoft.com/office/drawing/2014/main" id="{E6086F3C-A722-B141-A303-1E070D129B58}"/>
              </a:ext>
            </a:extLst>
          </p:cNvPr>
          <p:cNvSpPr/>
          <p:nvPr/>
        </p:nvSpPr>
        <p:spPr>
          <a:xfrm>
            <a:off x="2158233" y="2974861"/>
            <a:ext cx="300000" cy="15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7" name="Straight Arrow Connector 95">
            <a:extLst>
              <a:ext uri="{FF2B5EF4-FFF2-40B4-BE49-F238E27FC236}">
                <a16:creationId xmlns:a16="http://schemas.microsoft.com/office/drawing/2014/main" id="{C5D3EAEF-9424-B04A-B659-05474E3B5C04}"/>
              </a:ext>
            </a:extLst>
          </p:cNvPr>
          <p:cNvCxnSpPr>
            <a:stCxn id="26" idx="3"/>
          </p:cNvCxnSpPr>
          <p:nvPr/>
        </p:nvCxnSpPr>
        <p:spPr>
          <a:xfrm>
            <a:off x="2458233" y="3049861"/>
            <a:ext cx="1800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96">
            <a:extLst>
              <a:ext uri="{FF2B5EF4-FFF2-40B4-BE49-F238E27FC236}">
                <a16:creationId xmlns:a16="http://schemas.microsoft.com/office/drawing/2014/main" id="{556232D9-6C98-F646-A4C0-CE5E936630B2}"/>
              </a:ext>
            </a:extLst>
          </p:cNvPr>
          <p:cNvSpPr/>
          <p:nvPr/>
        </p:nvSpPr>
        <p:spPr>
          <a:xfrm>
            <a:off x="1759733" y="2974861"/>
            <a:ext cx="150000" cy="150000"/>
          </a:xfrm>
          <a:prstGeom prst="ellipse">
            <a:avLst/>
          </a:prstGeom>
          <a:solidFill>
            <a:srgbClr val="FF0066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9" name="Straight Arrow Connector 97">
            <a:extLst>
              <a:ext uri="{FF2B5EF4-FFF2-40B4-BE49-F238E27FC236}">
                <a16:creationId xmlns:a16="http://schemas.microsoft.com/office/drawing/2014/main" id="{19A85A4F-965B-4147-9E2C-1D0944E903C3}"/>
              </a:ext>
            </a:extLst>
          </p:cNvPr>
          <p:cNvCxnSpPr>
            <a:stCxn id="28" idx="6"/>
            <a:endCxn id="26" idx="1"/>
          </p:cNvCxnSpPr>
          <p:nvPr/>
        </p:nvCxnSpPr>
        <p:spPr>
          <a:xfrm>
            <a:off x="1909733" y="3049861"/>
            <a:ext cx="2485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98">
            <a:extLst>
              <a:ext uri="{FF2B5EF4-FFF2-40B4-BE49-F238E27FC236}">
                <a16:creationId xmlns:a16="http://schemas.microsoft.com/office/drawing/2014/main" id="{C0337464-0AF8-8D44-BC8E-A4B01BB412A7}"/>
              </a:ext>
            </a:extLst>
          </p:cNvPr>
          <p:cNvSpPr/>
          <p:nvPr/>
        </p:nvSpPr>
        <p:spPr>
          <a:xfrm>
            <a:off x="1251733" y="2857501"/>
            <a:ext cx="39626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T1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31" name="Straight Arrow Connector 112">
            <a:extLst>
              <a:ext uri="{FF2B5EF4-FFF2-40B4-BE49-F238E27FC236}">
                <a16:creationId xmlns:a16="http://schemas.microsoft.com/office/drawing/2014/main" id="{5A3B5B04-8AAF-FB4E-88DE-5C25B0ED506B}"/>
              </a:ext>
            </a:extLst>
          </p:cNvPr>
          <p:cNvCxnSpPr/>
          <p:nvPr/>
        </p:nvCxnSpPr>
        <p:spPr>
          <a:xfrm>
            <a:off x="1587500" y="4766221"/>
            <a:ext cx="6057160" cy="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115">
            <a:extLst>
              <a:ext uri="{FF2B5EF4-FFF2-40B4-BE49-F238E27FC236}">
                <a16:creationId xmlns:a16="http://schemas.microsoft.com/office/drawing/2014/main" id="{CB1EDAD3-EDA5-9A4D-928C-8BE904E04358}"/>
              </a:ext>
            </a:extLst>
          </p:cNvPr>
          <p:cNvSpPr/>
          <p:nvPr/>
        </p:nvSpPr>
        <p:spPr>
          <a:xfrm>
            <a:off x="7299419" y="4381501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33" name="Rounded Rectangle 120">
            <a:extLst>
              <a:ext uri="{FF2B5EF4-FFF2-40B4-BE49-F238E27FC236}">
                <a16:creationId xmlns:a16="http://schemas.microsoft.com/office/drawing/2014/main" id="{A5363C3F-79C0-BC42-AB9D-4B9931CE38EF}"/>
              </a:ext>
            </a:extLst>
          </p:cNvPr>
          <p:cNvSpPr/>
          <p:nvPr/>
        </p:nvSpPr>
        <p:spPr>
          <a:xfrm>
            <a:off x="2069037" y="4683221"/>
            <a:ext cx="450000" cy="150000"/>
          </a:xfrm>
          <a:prstGeom prst="roundRect">
            <a:avLst/>
          </a:prstGeom>
          <a:solidFill>
            <a:srgbClr val="FFCDDE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4" name="Rounded Rectangle 122">
            <a:extLst>
              <a:ext uri="{FF2B5EF4-FFF2-40B4-BE49-F238E27FC236}">
                <a16:creationId xmlns:a16="http://schemas.microsoft.com/office/drawing/2014/main" id="{0A751967-03B4-4F4C-9C25-9D20FB838CDD}"/>
              </a:ext>
            </a:extLst>
          </p:cNvPr>
          <p:cNvSpPr/>
          <p:nvPr/>
        </p:nvSpPr>
        <p:spPr>
          <a:xfrm>
            <a:off x="3284733" y="4683221"/>
            <a:ext cx="450000" cy="150000"/>
          </a:xfrm>
          <a:prstGeom prst="roundRect">
            <a:avLst/>
          </a:prstGeom>
          <a:solidFill>
            <a:srgbClr val="B7DB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5" name="Rectangle 142">
            <a:extLst>
              <a:ext uri="{FF2B5EF4-FFF2-40B4-BE49-F238E27FC236}">
                <a16:creationId xmlns:a16="http://schemas.microsoft.com/office/drawing/2014/main" id="{1112EE06-85F4-8542-A72C-5FBB9B7558CD}"/>
              </a:ext>
            </a:extLst>
          </p:cNvPr>
          <p:cNvSpPr/>
          <p:nvPr/>
        </p:nvSpPr>
        <p:spPr>
          <a:xfrm>
            <a:off x="1841037" y="5083721"/>
            <a:ext cx="927811" cy="23083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30000" tIns="0" rIns="30000" bIns="0">
            <a:spAutoFit/>
          </a:bodyPr>
          <a:lstStyle/>
          <a:p>
            <a:pPr algn="ctr"/>
            <a:r>
              <a:rPr lang="en-US" altLang="zh-CN" sz="1500">
                <a:solidFill>
                  <a:schemeClr val="bg1"/>
                </a:solidFill>
                <a:latin typeface="Eras Medium ITC" pitchFamily="34" charset="0"/>
              </a:rPr>
              <a:t>A=A-1000</a:t>
            </a:r>
            <a:endParaRPr lang="en-US" altLang="zh-CN" sz="1500" b="1" baseline="-25000">
              <a:solidFill>
                <a:schemeClr val="bg1"/>
              </a:solidFill>
              <a:latin typeface="Eras Medium ITC" pitchFamily="34" charset="0"/>
            </a:endParaRPr>
          </a:p>
        </p:txBody>
      </p:sp>
      <p:sp>
        <p:nvSpPr>
          <p:cNvPr id="36" name="Rectangle 143">
            <a:extLst>
              <a:ext uri="{FF2B5EF4-FFF2-40B4-BE49-F238E27FC236}">
                <a16:creationId xmlns:a16="http://schemas.microsoft.com/office/drawing/2014/main" id="{AA890AA7-D23C-6541-97D1-B302208DEC60}"/>
              </a:ext>
            </a:extLst>
          </p:cNvPr>
          <p:cNvSpPr/>
          <p:nvPr/>
        </p:nvSpPr>
        <p:spPr>
          <a:xfrm>
            <a:off x="3169259" y="5083721"/>
            <a:ext cx="680949" cy="23083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30000" tIns="0" rIns="30000" bIns="0">
            <a:spAutoFit/>
          </a:bodyPr>
          <a:lstStyle/>
          <a:p>
            <a:pPr algn="ctr"/>
            <a:r>
              <a:rPr lang="en-US" altLang="zh-CN" sz="1500">
                <a:solidFill>
                  <a:schemeClr val="bg1"/>
                </a:solidFill>
                <a:latin typeface="Eras Medium ITC" pitchFamily="34" charset="0"/>
              </a:rPr>
              <a:t>C=C-10</a:t>
            </a:r>
            <a:endParaRPr lang="en-US" altLang="zh-CN" sz="1500" b="1" baseline="-25000">
              <a:solidFill>
                <a:schemeClr val="bg1"/>
              </a:solidFill>
              <a:latin typeface="Eras Medium ITC" pitchFamily="34" charset="0"/>
            </a:endParaRPr>
          </a:p>
        </p:txBody>
      </p:sp>
      <p:cxnSp>
        <p:nvCxnSpPr>
          <p:cNvPr id="37" name="Straight Arrow Connector 147">
            <a:extLst>
              <a:ext uri="{FF2B5EF4-FFF2-40B4-BE49-F238E27FC236}">
                <a16:creationId xmlns:a16="http://schemas.microsoft.com/office/drawing/2014/main" id="{FC4E38AB-1DFD-1444-B8A6-46D5806CB949}"/>
              </a:ext>
            </a:extLst>
          </p:cNvPr>
          <p:cNvCxnSpPr/>
          <p:nvPr/>
        </p:nvCxnSpPr>
        <p:spPr>
          <a:xfrm flipV="1">
            <a:off x="3509733" y="4829721"/>
            <a:ext cx="0" cy="317721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912534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5313423" y="1361116"/>
            <a:ext cx="528578" cy="797884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60000" rIns="60000" rtlCol="0" anchor="t" anchorCtr="0"/>
          <a:lstStyle/>
          <a:p>
            <a:endParaRPr lang="en-US" altLang="zh-CN" sz="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altLang="zh-CN" sz="1500">
                <a:latin typeface="Eras Medium ITC" pitchFamily="34" charset="0"/>
                <a:ea typeface="Verdana" pitchFamily="34" charset="0"/>
                <a:cs typeface="Verdana" pitchFamily="34" charset="0"/>
              </a:rPr>
              <a:t>File</a:t>
            </a:r>
            <a:endParaRPr lang="zh-CN" altLang="en-US" sz="1500" baseline="-2500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816500" y="2413000"/>
            <a:ext cx="780000" cy="390000"/>
          </a:xfrm>
          <a:prstGeom prst="roundRect">
            <a:avLst/>
          </a:prstGeom>
          <a:solidFill>
            <a:srgbClr val="B9EDFF"/>
          </a:solidFill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b="1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SysR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2803500" y="2032000"/>
            <a:ext cx="217500" cy="415145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6148078" y="1511342"/>
            <a:ext cx="741423" cy="524379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>
              <a:lnSpc>
                <a:spcPct val="80000"/>
              </a:lnSpc>
            </a:pPr>
            <a:r>
              <a:rPr lang="en-US" altLang="zh-CN" sz="1667">
                <a:latin typeface="Eras Medium ITC" pitchFamily="34" charset="0"/>
                <a:ea typeface="Verdana" pitchFamily="34" charset="0"/>
                <a:cs typeface="Verdana" pitchFamily="34" charset="0"/>
              </a:rPr>
              <a:t>Page Table</a:t>
            </a:r>
            <a:endParaRPr lang="zh-CN" altLang="en-US" sz="1667">
              <a:latin typeface="Eras Medium ITC" pitchFamily="34" charset="0"/>
              <a:cs typeface="Verdana" pitchFamily="34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5767078" y="1654721"/>
            <a:ext cx="378524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7418078" y="1143000"/>
            <a:ext cx="540000" cy="42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0000" tIns="60000" bIns="60000" rtlCol="0" anchor="t" anchorCtr="0"/>
          <a:lstStyle/>
          <a:p>
            <a:pPr>
              <a:lnSpc>
                <a:spcPct val="80000"/>
              </a:lnSpc>
            </a:pPr>
            <a:r>
              <a:rPr lang="en-US" altLang="zh-CN" sz="1667">
                <a:latin typeface="Eras Medium ITC" pitchFamily="34" charset="0"/>
                <a:ea typeface="Verdana" pitchFamily="34" charset="0"/>
                <a:cs typeface="Verdana" pitchFamily="34" charset="0"/>
              </a:rPr>
              <a:t>B D</a:t>
            </a:r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588000" y="1374379"/>
            <a:ext cx="540000" cy="42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0000" tIns="60000" bIns="60000" rtlCol="0" anchor="t" anchorCtr="0"/>
          <a:lstStyle/>
          <a:p>
            <a:pPr>
              <a:lnSpc>
                <a:spcPct val="80000"/>
              </a:lnSpc>
            </a:pPr>
            <a:r>
              <a:rPr lang="en-US" altLang="zh-CN" sz="1667">
                <a:latin typeface="Eras Medium ITC" pitchFamily="34" charset="0"/>
                <a:ea typeface="Verdana" pitchFamily="34" charset="0"/>
                <a:cs typeface="Verdana" pitchFamily="34" charset="0"/>
              </a:rPr>
              <a:t>A C</a:t>
            </a:r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5" name="Freeform 34"/>
          <p:cNvSpPr/>
          <p:nvPr/>
        </p:nvSpPr>
        <p:spPr>
          <a:xfrm>
            <a:off x="6904828" y="1361117"/>
            <a:ext cx="513250" cy="406378"/>
          </a:xfrm>
          <a:custGeom>
            <a:avLst/>
            <a:gdLst>
              <a:gd name="connsiteX0" fmla="*/ 0 w 378373"/>
              <a:gd name="connsiteY0" fmla="*/ 268014 h 289252"/>
              <a:gd name="connsiteX1" fmla="*/ 141890 w 378373"/>
              <a:gd name="connsiteY1" fmla="*/ 268014 h 289252"/>
              <a:gd name="connsiteX2" fmla="*/ 141890 w 378373"/>
              <a:gd name="connsiteY2" fmla="*/ 47297 h 289252"/>
              <a:gd name="connsiteX3" fmla="*/ 378373 w 378373"/>
              <a:gd name="connsiteY3" fmla="*/ 0 h 289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373" h="289252">
                <a:moveTo>
                  <a:pt x="0" y="268014"/>
                </a:moveTo>
                <a:cubicBezTo>
                  <a:pt x="59121" y="286407"/>
                  <a:pt x="118242" y="304800"/>
                  <a:pt x="141890" y="268014"/>
                </a:cubicBezTo>
                <a:cubicBezTo>
                  <a:pt x="165538" y="231228"/>
                  <a:pt x="102476" y="91966"/>
                  <a:pt x="141890" y="47297"/>
                </a:cubicBezTo>
                <a:cubicBezTo>
                  <a:pt x="181304" y="2628"/>
                  <a:pt x="279838" y="1314"/>
                  <a:pt x="378373" y="0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8" name="Rectangle 27"/>
          <p:cNvSpPr/>
          <p:nvPr/>
        </p:nvSpPr>
        <p:spPr>
          <a:xfrm>
            <a:off x="1079500" y="1016000"/>
            <a:ext cx="2040000" cy="850967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r>
              <a:rPr lang="en-US" altLang="zh-CN" sz="2333">
                <a:latin typeface="Eras Medium ITC" pitchFamily="34" charset="0"/>
              </a:rPr>
              <a:t>Transfer</a:t>
            </a:r>
            <a:r>
              <a:rPr lang="en-US" altLang="zh-CN" sz="1500">
                <a:latin typeface="Eras Medium ITC" pitchFamily="34" charset="0"/>
              </a:rPr>
              <a:t> </a:t>
            </a:r>
            <a:r>
              <a:rPr lang="en-US" altLang="zh-CN" sz="1500" b="1">
                <a:solidFill>
                  <a:srgbClr val="FF0066"/>
                </a:solidFill>
                <a:latin typeface="Eras Medium ITC" pitchFamily="34" charset="0"/>
              </a:rPr>
              <a:t>$1000</a:t>
            </a:r>
            <a:r>
              <a:rPr lang="en-US" altLang="zh-CN" sz="1500">
                <a:latin typeface="Eras Medium ITC" pitchFamily="34" charset="0"/>
              </a:rPr>
              <a:t> </a:t>
            </a:r>
            <a:br>
              <a:rPr lang="en-US" altLang="zh-CN" sz="1500">
                <a:latin typeface="Eras Medium ITC" pitchFamily="34" charset="0"/>
              </a:rPr>
            </a:br>
            <a:r>
              <a:rPr lang="en-US" altLang="zh-CN" sz="1500">
                <a:latin typeface="Eras Medium ITC" pitchFamily="34" charset="0"/>
              </a:rPr>
              <a:t>  From </a:t>
            </a:r>
            <a:r>
              <a:rPr lang="en-US" altLang="zh-CN" sz="1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A</a:t>
            </a:r>
            <a:r>
              <a:rPr lang="en-US" altLang="zh-CN" sz="1500">
                <a:latin typeface="Eras Medium ITC" pitchFamily="34" charset="0"/>
              </a:rPr>
              <a:t>: $3000</a:t>
            </a:r>
            <a:br>
              <a:rPr lang="en-US" altLang="zh-CN" sz="1500">
                <a:latin typeface="Eras Medium ITC" pitchFamily="34" charset="0"/>
              </a:rPr>
            </a:br>
            <a:r>
              <a:rPr lang="en-US" altLang="zh-CN" sz="1500">
                <a:latin typeface="Eras Medium ITC" pitchFamily="34" charset="0"/>
              </a:rPr>
              <a:t>       To </a:t>
            </a:r>
            <a:r>
              <a:rPr lang="en-US" altLang="zh-CN" sz="1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B</a:t>
            </a:r>
            <a:r>
              <a:rPr lang="en-US" altLang="zh-CN" sz="1500">
                <a:latin typeface="Eras Medium ITC" pitchFamily="34" charset="0"/>
              </a:rPr>
              <a:t>: $2000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324000" y="1027081"/>
            <a:ext cx="1778788" cy="850967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r>
              <a:rPr lang="en-US" altLang="zh-CN" sz="2333">
                <a:latin typeface="Eras Medium ITC" pitchFamily="34" charset="0"/>
              </a:rPr>
              <a:t>Transfer</a:t>
            </a:r>
            <a:r>
              <a:rPr lang="en-US" altLang="zh-CN" sz="1500">
                <a:latin typeface="Eras Medium ITC" pitchFamily="34" charset="0"/>
              </a:rPr>
              <a:t> </a:t>
            </a:r>
            <a:r>
              <a:rPr lang="en-US" altLang="zh-CN" sz="1500" b="1">
                <a:solidFill>
                  <a:srgbClr val="FF0066"/>
                </a:solidFill>
                <a:latin typeface="Eras Medium ITC" pitchFamily="34" charset="0"/>
              </a:rPr>
              <a:t>$10</a:t>
            </a:r>
            <a:br>
              <a:rPr lang="en-US" altLang="zh-CN" sz="1500">
                <a:latin typeface="Eras Medium ITC" pitchFamily="34" charset="0"/>
              </a:rPr>
            </a:br>
            <a:r>
              <a:rPr lang="en-US" altLang="zh-CN" sz="1500">
                <a:latin typeface="Eras Medium ITC" pitchFamily="34" charset="0"/>
              </a:rPr>
              <a:t>  From </a:t>
            </a:r>
            <a:r>
              <a:rPr lang="en-US" altLang="zh-CN" sz="1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C</a:t>
            </a:r>
            <a:r>
              <a:rPr lang="en-US" altLang="zh-CN" sz="1500">
                <a:latin typeface="Eras Medium ITC" pitchFamily="34" charset="0"/>
              </a:rPr>
              <a:t>: $10</a:t>
            </a:r>
            <a:br>
              <a:rPr lang="en-US" altLang="zh-CN" sz="1500">
                <a:latin typeface="Eras Medium ITC" pitchFamily="34" charset="0"/>
              </a:rPr>
            </a:br>
            <a:r>
              <a:rPr lang="en-US" altLang="zh-CN" sz="1500">
                <a:latin typeface="Eras Medium ITC" pitchFamily="34" charset="0"/>
              </a:rPr>
              <a:t>       To </a:t>
            </a:r>
            <a:r>
              <a:rPr lang="en-US" altLang="zh-CN" sz="1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D</a:t>
            </a:r>
            <a:r>
              <a:rPr lang="en-US" altLang="zh-CN" sz="1500">
                <a:latin typeface="Eras Medium ITC" pitchFamily="34" charset="0"/>
              </a:rPr>
              <a:t>: $0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 flipH="1">
            <a:off x="3354500" y="2045480"/>
            <a:ext cx="489250" cy="401665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ounded Rectangle 60"/>
          <p:cNvSpPr/>
          <p:nvPr/>
        </p:nvSpPr>
        <p:spPr>
          <a:xfrm>
            <a:off x="3359733" y="3232582"/>
            <a:ext cx="300000" cy="150000"/>
          </a:xfrm>
          <a:prstGeom prst="roundRect">
            <a:avLst/>
          </a:prstGeom>
          <a:solidFill>
            <a:srgbClr val="3366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62" name="Straight Arrow Connector 61"/>
          <p:cNvCxnSpPr>
            <a:stCxn id="61" idx="3"/>
          </p:cNvCxnSpPr>
          <p:nvPr/>
        </p:nvCxnSpPr>
        <p:spPr>
          <a:xfrm flipV="1">
            <a:off x="3659733" y="3307581"/>
            <a:ext cx="809500" cy="1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Oval 62"/>
          <p:cNvSpPr/>
          <p:nvPr/>
        </p:nvSpPr>
        <p:spPr>
          <a:xfrm>
            <a:off x="2839233" y="3232582"/>
            <a:ext cx="150000" cy="150000"/>
          </a:xfrm>
          <a:prstGeom prst="ellipse">
            <a:avLst/>
          </a:prstGeom>
          <a:solidFill>
            <a:srgbClr val="3366FF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64" name="Straight Arrow Connector 63"/>
          <p:cNvCxnSpPr>
            <a:stCxn id="63" idx="6"/>
            <a:endCxn id="61" idx="1"/>
          </p:cNvCxnSpPr>
          <p:nvPr/>
        </p:nvCxnSpPr>
        <p:spPr>
          <a:xfrm>
            <a:off x="2989233" y="3307582"/>
            <a:ext cx="3705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67"/>
          <p:cNvSpPr/>
          <p:nvPr/>
        </p:nvSpPr>
        <p:spPr>
          <a:xfrm>
            <a:off x="2331233" y="3115221"/>
            <a:ext cx="39626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T2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69" name="Rounded Rectangle 68"/>
          <p:cNvSpPr/>
          <p:nvPr/>
        </p:nvSpPr>
        <p:spPr>
          <a:xfrm>
            <a:off x="1827000" y="3563442"/>
            <a:ext cx="960000" cy="1020000"/>
          </a:xfrm>
          <a:prstGeom prst="roundRect">
            <a:avLst>
              <a:gd name="adj" fmla="val 8399"/>
            </a:avLst>
          </a:prstGeom>
          <a:solidFill>
            <a:srgbClr val="FF0066"/>
          </a:solidFill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File: F</a:t>
            </a:r>
          </a:p>
          <a:p>
            <a:pPr algn="ctr">
              <a:lnSpc>
                <a:spcPct val="80000"/>
              </a:lnSpc>
            </a:pPr>
            <a:r>
              <a:rPr lang="en-US" altLang="zh-CN" sz="15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ID: A</a:t>
            </a:r>
          </a:p>
          <a:p>
            <a:pPr algn="ctr">
              <a:lnSpc>
                <a:spcPct val="80000"/>
              </a:lnSpc>
            </a:pPr>
            <a:endParaRPr lang="en-US" altLang="zh-CN" sz="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US" altLang="zh-CN" sz="1667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O: 3000</a:t>
            </a:r>
          </a:p>
          <a:p>
            <a:pPr algn="ctr">
              <a:lnSpc>
                <a:spcPct val="80000"/>
              </a:lnSpc>
            </a:pPr>
            <a:r>
              <a:rPr lang="en-US" altLang="zh-CN" sz="1667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N:2000</a:t>
            </a:r>
            <a:endParaRPr lang="zh-CN" altLang="en-US" sz="1667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1" name="Rounded Rectangle 70"/>
          <p:cNvSpPr/>
          <p:nvPr/>
        </p:nvSpPr>
        <p:spPr>
          <a:xfrm>
            <a:off x="3029733" y="3563442"/>
            <a:ext cx="960000" cy="1020000"/>
          </a:xfrm>
          <a:prstGeom prst="roundRect">
            <a:avLst>
              <a:gd name="adj" fmla="val 8399"/>
            </a:avLst>
          </a:prstGeom>
          <a:solidFill>
            <a:srgbClr val="3366FF"/>
          </a:solidFill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File: F</a:t>
            </a:r>
          </a:p>
          <a:p>
            <a:pPr algn="ctr">
              <a:lnSpc>
                <a:spcPct val="80000"/>
              </a:lnSpc>
            </a:pPr>
            <a:r>
              <a:rPr lang="en-US" altLang="zh-CN" sz="15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ID: C</a:t>
            </a:r>
          </a:p>
          <a:p>
            <a:pPr algn="ctr">
              <a:lnSpc>
                <a:spcPct val="80000"/>
              </a:lnSpc>
            </a:pPr>
            <a:endParaRPr lang="en-US" altLang="zh-CN" sz="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US" altLang="zh-CN" sz="1667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O: 10</a:t>
            </a:r>
          </a:p>
          <a:p>
            <a:pPr algn="ctr">
              <a:lnSpc>
                <a:spcPct val="80000"/>
              </a:lnSpc>
            </a:pPr>
            <a:r>
              <a:rPr lang="en-US" altLang="zh-CN" sz="1667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N:0</a:t>
            </a:r>
            <a:endParaRPr lang="zh-CN" altLang="en-US" sz="1667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73" name="Straight Connector 72"/>
          <p:cNvCxnSpPr/>
          <p:nvPr/>
        </p:nvCxnSpPr>
        <p:spPr>
          <a:xfrm>
            <a:off x="1887000" y="4119067"/>
            <a:ext cx="84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3089733" y="4119067"/>
            <a:ext cx="84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ounded Rectangle 74"/>
          <p:cNvSpPr/>
          <p:nvPr/>
        </p:nvSpPr>
        <p:spPr>
          <a:xfrm>
            <a:off x="4109233" y="3563442"/>
            <a:ext cx="720000" cy="750000"/>
          </a:xfrm>
          <a:prstGeom prst="roundRect">
            <a:avLst>
              <a:gd name="adj" fmla="val 8399"/>
            </a:avLst>
          </a:prstGeom>
          <a:solidFill>
            <a:srgbClr val="00B050"/>
          </a:solidFill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CKPT</a:t>
            </a:r>
          </a:p>
          <a:p>
            <a:pPr algn="ctr">
              <a:lnSpc>
                <a:spcPct val="80000"/>
              </a:lnSpc>
            </a:pPr>
            <a:endParaRPr lang="en-US" altLang="zh-CN" sz="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US" altLang="zh-CN" sz="1667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T1, T2</a:t>
            </a:r>
            <a:endParaRPr lang="zh-CN" altLang="en-US" sz="1667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5" name="Rounded Rectangle 94"/>
          <p:cNvSpPr/>
          <p:nvPr/>
        </p:nvSpPr>
        <p:spPr>
          <a:xfrm>
            <a:off x="2158233" y="2974861"/>
            <a:ext cx="300000" cy="15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96" name="Straight Arrow Connector 95"/>
          <p:cNvCxnSpPr>
            <a:stCxn id="95" idx="3"/>
          </p:cNvCxnSpPr>
          <p:nvPr/>
        </p:nvCxnSpPr>
        <p:spPr>
          <a:xfrm>
            <a:off x="2458233" y="3049861"/>
            <a:ext cx="2011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Oval 96"/>
          <p:cNvSpPr/>
          <p:nvPr/>
        </p:nvSpPr>
        <p:spPr>
          <a:xfrm>
            <a:off x="1759733" y="2974861"/>
            <a:ext cx="150000" cy="150000"/>
          </a:xfrm>
          <a:prstGeom prst="ellipse">
            <a:avLst/>
          </a:prstGeom>
          <a:solidFill>
            <a:srgbClr val="FF0066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98" name="Straight Arrow Connector 97"/>
          <p:cNvCxnSpPr>
            <a:stCxn id="97" idx="6"/>
            <a:endCxn id="95" idx="1"/>
          </p:cNvCxnSpPr>
          <p:nvPr/>
        </p:nvCxnSpPr>
        <p:spPr>
          <a:xfrm>
            <a:off x="1909733" y="3049861"/>
            <a:ext cx="2485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Rectangle 98"/>
          <p:cNvSpPr/>
          <p:nvPr/>
        </p:nvSpPr>
        <p:spPr>
          <a:xfrm>
            <a:off x="1251733" y="2857501"/>
            <a:ext cx="39626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T1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113" name="Straight Arrow Connector 112"/>
          <p:cNvCxnSpPr/>
          <p:nvPr/>
        </p:nvCxnSpPr>
        <p:spPr>
          <a:xfrm>
            <a:off x="1587500" y="4766221"/>
            <a:ext cx="6057160" cy="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Rectangle 115"/>
          <p:cNvSpPr/>
          <p:nvPr/>
        </p:nvSpPr>
        <p:spPr>
          <a:xfrm>
            <a:off x="7299419" y="4381501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28" name="Rounded Rectangle 127"/>
          <p:cNvSpPr/>
          <p:nvPr/>
        </p:nvSpPr>
        <p:spPr>
          <a:xfrm>
            <a:off x="4356733" y="4683221"/>
            <a:ext cx="225000" cy="150000"/>
          </a:xfrm>
          <a:prstGeom prst="roundRect">
            <a:avLst/>
          </a:prstGeom>
          <a:solidFill>
            <a:srgbClr val="66FF66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3" name="Rectangle 142"/>
          <p:cNvSpPr/>
          <p:nvPr/>
        </p:nvSpPr>
        <p:spPr>
          <a:xfrm>
            <a:off x="1848385" y="5083721"/>
            <a:ext cx="927811" cy="23083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30000" tIns="0" rIns="30000" bIns="0">
            <a:spAutoFit/>
          </a:bodyPr>
          <a:lstStyle/>
          <a:p>
            <a:pPr algn="ctr"/>
            <a:r>
              <a:rPr lang="en-US" altLang="zh-CN" sz="1500">
                <a:solidFill>
                  <a:schemeClr val="bg1"/>
                </a:solidFill>
                <a:latin typeface="Eras Medium ITC" pitchFamily="34" charset="0"/>
              </a:rPr>
              <a:t>A=A-1000</a:t>
            </a:r>
            <a:endParaRPr lang="en-US" altLang="zh-CN" sz="1500" b="1" baseline="-25000">
              <a:solidFill>
                <a:schemeClr val="bg1"/>
              </a:solidFill>
              <a:latin typeface="Eras Medium ITC" pitchFamily="34" charset="0"/>
            </a:endParaRPr>
          </a:p>
        </p:txBody>
      </p:sp>
      <p:sp>
        <p:nvSpPr>
          <p:cNvPr id="144" name="Rectangle 143"/>
          <p:cNvSpPr/>
          <p:nvPr/>
        </p:nvSpPr>
        <p:spPr>
          <a:xfrm>
            <a:off x="3169259" y="5083721"/>
            <a:ext cx="680949" cy="23083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30000" tIns="0" rIns="30000" bIns="0">
            <a:spAutoFit/>
          </a:bodyPr>
          <a:lstStyle/>
          <a:p>
            <a:pPr algn="ctr"/>
            <a:r>
              <a:rPr lang="en-US" altLang="zh-CN" sz="1500">
                <a:solidFill>
                  <a:schemeClr val="bg1"/>
                </a:solidFill>
                <a:latin typeface="Eras Medium ITC" pitchFamily="34" charset="0"/>
              </a:rPr>
              <a:t>C=C-10</a:t>
            </a:r>
            <a:endParaRPr lang="en-US" altLang="zh-CN" sz="1500" b="1" baseline="-25000">
              <a:solidFill>
                <a:schemeClr val="bg1"/>
              </a:solidFill>
              <a:latin typeface="Eras Medium ITC" pitchFamily="34" charset="0"/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4220130" y="5083721"/>
            <a:ext cx="498206" cy="23083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30000" tIns="0" rIns="30000" bIns="0">
            <a:spAutoFit/>
          </a:bodyPr>
          <a:lstStyle/>
          <a:p>
            <a:pPr algn="ctr"/>
            <a:r>
              <a:rPr lang="en-US" altLang="zh-CN" sz="1500">
                <a:solidFill>
                  <a:schemeClr val="bg1"/>
                </a:solidFill>
                <a:latin typeface="Eras Medium ITC" pitchFamily="34" charset="0"/>
              </a:rPr>
              <a:t>CKPT</a:t>
            </a:r>
            <a:endParaRPr lang="en-US" altLang="zh-CN" sz="1500" b="1" baseline="-25000">
              <a:solidFill>
                <a:schemeClr val="bg1"/>
              </a:solidFill>
              <a:latin typeface="Eras Medium ITC" pitchFamily="34" charset="0"/>
            </a:endParaRPr>
          </a:p>
        </p:txBody>
      </p:sp>
      <p:cxnSp>
        <p:nvCxnSpPr>
          <p:cNvPr id="149" name="Straight Arrow Connector 148"/>
          <p:cNvCxnSpPr/>
          <p:nvPr/>
        </p:nvCxnSpPr>
        <p:spPr>
          <a:xfrm flipV="1">
            <a:off x="4469233" y="4829721"/>
            <a:ext cx="0" cy="317721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 16"/>
          <p:cNvSpPr/>
          <p:nvPr/>
        </p:nvSpPr>
        <p:spPr>
          <a:xfrm>
            <a:off x="3571875" y="4840112"/>
            <a:ext cx="539750" cy="366888"/>
          </a:xfrm>
          <a:custGeom>
            <a:avLst/>
            <a:gdLst>
              <a:gd name="connsiteX0" fmla="*/ 647700 w 647700"/>
              <a:gd name="connsiteY0" fmla="*/ 440266 h 440266"/>
              <a:gd name="connsiteX1" fmla="*/ 552450 w 647700"/>
              <a:gd name="connsiteY1" fmla="*/ 345016 h 440266"/>
              <a:gd name="connsiteX2" fmla="*/ 628650 w 647700"/>
              <a:gd name="connsiteY2" fmla="*/ 154516 h 440266"/>
              <a:gd name="connsiteX3" fmla="*/ 133350 w 647700"/>
              <a:gd name="connsiteY3" fmla="*/ 2116 h 440266"/>
              <a:gd name="connsiteX4" fmla="*/ 0 w 647700"/>
              <a:gd name="connsiteY4" fmla="*/ 268816 h 4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7700" h="440266">
                <a:moveTo>
                  <a:pt x="647700" y="440266"/>
                </a:moveTo>
                <a:cubicBezTo>
                  <a:pt x="601662" y="416453"/>
                  <a:pt x="555625" y="392641"/>
                  <a:pt x="552450" y="345016"/>
                </a:cubicBezTo>
                <a:cubicBezTo>
                  <a:pt x="549275" y="297391"/>
                  <a:pt x="698500" y="211666"/>
                  <a:pt x="628650" y="154516"/>
                </a:cubicBezTo>
                <a:cubicBezTo>
                  <a:pt x="558800" y="97366"/>
                  <a:pt x="238125" y="-16934"/>
                  <a:pt x="133350" y="2116"/>
                </a:cubicBezTo>
                <a:cubicBezTo>
                  <a:pt x="28575" y="21166"/>
                  <a:pt x="14287" y="144991"/>
                  <a:pt x="0" y="268816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76" name="Freeform 75"/>
          <p:cNvSpPr/>
          <p:nvPr/>
        </p:nvSpPr>
        <p:spPr>
          <a:xfrm>
            <a:off x="2508250" y="4829721"/>
            <a:ext cx="539750" cy="366888"/>
          </a:xfrm>
          <a:custGeom>
            <a:avLst/>
            <a:gdLst>
              <a:gd name="connsiteX0" fmla="*/ 647700 w 647700"/>
              <a:gd name="connsiteY0" fmla="*/ 440266 h 440266"/>
              <a:gd name="connsiteX1" fmla="*/ 552450 w 647700"/>
              <a:gd name="connsiteY1" fmla="*/ 345016 h 440266"/>
              <a:gd name="connsiteX2" fmla="*/ 628650 w 647700"/>
              <a:gd name="connsiteY2" fmla="*/ 154516 h 440266"/>
              <a:gd name="connsiteX3" fmla="*/ 133350 w 647700"/>
              <a:gd name="connsiteY3" fmla="*/ 2116 h 440266"/>
              <a:gd name="connsiteX4" fmla="*/ 0 w 647700"/>
              <a:gd name="connsiteY4" fmla="*/ 268816 h 4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7700" h="440266">
                <a:moveTo>
                  <a:pt x="647700" y="440266"/>
                </a:moveTo>
                <a:cubicBezTo>
                  <a:pt x="601662" y="416453"/>
                  <a:pt x="555625" y="392641"/>
                  <a:pt x="552450" y="345016"/>
                </a:cubicBezTo>
                <a:cubicBezTo>
                  <a:pt x="549275" y="297391"/>
                  <a:pt x="698500" y="211666"/>
                  <a:pt x="628650" y="154516"/>
                </a:cubicBezTo>
                <a:cubicBezTo>
                  <a:pt x="558800" y="97366"/>
                  <a:pt x="238125" y="-16934"/>
                  <a:pt x="133350" y="2116"/>
                </a:cubicBezTo>
                <a:cubicBezTo>
                  <a:pt x="28575" y="21166"/>
                  <a:pt x="14287" y="144991"/>
                  <a:pt x="0" y="268816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23B5E102-3B66-B64B-B881-C2FD14784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/>
              <a:t>Example: logging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023820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5313423" y="1361116"/>
            <a:ext cx="528578" cy="797884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60000" rIns="60000" rtlCol="0" anchor="t" anchorCtr="0"/>
          <a:lstStyle/>
          <a:p>
            <a:endParaRPr lang="en-US" altLang="zh-CN" sz="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altLang="zh-CN" sz="1500">
                <a:latin typeface="Eras Medium ITC" pitchFamily="34" charset="0"/>
                <a:ea typeface="Verdana" pitchFamily="34" charset="0"/>
                <a:cs typeface="Verdana" pitchFamily="34" charset="0"/>
              </a:rPr>
              <a:t>File</a:t>
            </a:r>
            <a:endParaRPr lang="zh-CN" altLang="en-US" sz="1500" baseline="-2500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816500" y="2413000"/>
            <a:ext cx="780000" cy="390000"/>
          </a:xfrm>
          <a:prstGeom prst="roundRect">
            <a:avLst/>
          </a:prstGeom>
          <a:solidFill>
            <a:srgbClr val="B9EDFF"/>
          </a:solidFill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b="1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SysR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2803500" y="2032000"/>
            <a:ext cx="217500" cy="415145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6148078" y="1511342"/>
            <a:ext cx="741423" cy="524379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>
              <a:lnSpc>
                <a:spcPct val="80000"/>
              </a:lnSpc>
            </a:pPr>
            <a:r>
              <a:rPr lang="en-US" altLang="zh-CN" sz="1667">
                <a:latin typeface="Eras Medium ITC" pitchFamily="34" charset="0"/>
                <a:ea typeface="Verdana" pitchFamily="34" charset="0"/>
                <a:cs typeface="Verdana" pitchFamily="34" charset="0"/>
              </a:rPr>
              <a:t>Page Table</a:t>
            </a:r>
            <a:endParaRPr lang="zh-CN" altLang="en-US" sz="1667">
              <a:latin typeface="Eras Medium ITC" pitchFamily="34" charset="0"/>
              <a:cs typeface="Verdana" pitchFamily="34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5767078" y="1654721"/>
            <a:ext cx="378524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7418078" y="1143000"/>
            <a:ext cx="540000" cy="42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0000" tIns="60000" bIns="60000" rtlCol="0" anchor="t" anchorCtr="0"/>
          <a:lstStyle/>
          <a:p>
            <a:pPr>
              <a:lnSpc>
                <a:spcPct val="80000"/>
              </a:lnSpc>
            </a:pPr>
            <a:r>
              <a:rPr lang="en-US" altLang="zh-CN" sz="1667">
                <a:latin typeface="Eras Medium ITC" pitchFamily="34" charset="0"/>
                <a:ea typeface="Verdana" pitchFamily="34" charset="0"/>
                <a:cs typeface="Verdana" pitchFamily="34" charset="0"/>
              </a:rPr>
              <a:t>B D</a:t>
            </a:r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588000" y="1374379"/>
            <a:ext cx="540000" cy="42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0000" tIns="60000" bIns="60000" rtlCol="0" anchor="t" anchorCtr="0"/>
          <a:lstStyle/>
          <a:p>
            <a:pPr>
              <a:lnSpc>
                <a:spcPct val="80000"/>
              </a:lnSpc>
            </a:pPr>
            <a:r>
              <a:rPr lang="en-US" altLang="zh-CN" sz="1667">
                <a:latin typeface="Eras Medium ITC" pitchFamily="34" charset="0"/>
                <a:ea typeface="Verdana" pitchFamily="34" charset="0"/>
                <a:cs typeface="Verdana" pitchFamily="34" charset="0"/>
              </a:rPr>
              <a:t>A C</a:t>
            </a:r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5" name="Freeform 34"/>
          <p:cNvSpPr/>
          <p:nvPr/>
        </p:nvSpPr>
        <p:spPr>
          <a:xfrm>
            <a:off x="6904828" y="1361117"/>
            <a:ext cx="513250" cy="406378"/>
          </a:xfrm>
          <a:custGeom>
            <a:avLst/>
            <a:gdLst>
              <a:gd name="connsiteX0" fmla="*/ 0 w 378373"/>
              <a:gd name="connsiteY0" fmla="*/ 268014 h 289252"/>
              <a:gd name="connsiteX1" fmla="*/ 141890 w 378373"/>
              <a:gd name="connsiteY1" fmla="*/ 268014 h 289252"/>
              <a:gd name="connsiteX2" fmla="*/ 141890 w 378373"/>
              <a:gd name="connsiteY2" fmla="*/ 47297 h 289252"/>
              <a:gd name="connsiteX3" fmla="*/ 378373 w 378373"/>
              <a:gd name="connsiteY3" fmla="*/ 0 h 289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373" h="289252">
                <a:moveTo>
                  <a:pt x="0" y="268014"/>
                </a:moveTo>
                <a:cubicBezTo>
                  <a:pt x="59121" y="286407"/>
                  <a:pt x="118242" y="304800"/>
                  <a:pt x="141890" y="268014"/>
                </a:cubicBezTo>
                <a:cubicBezTo>
                  <a:pt x="165538" y="231228"/>
                  <a:pt x="102476" y="91966"/>
                  <a:pt x="141890" y="47297"/>
                </a:cubicBezTo>
                <a:cubicBezTo>
                  <a:pt x="181304" y="2628"/>
                  <a:pt x="279838" y="1314"/>
                  <a:pt x="378373" y="0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8" name="Rectangle 27"/>
          <p:cNvSpPr/>
          <p:nvPr/>
        </p:nvSpPr>
        <p:spPr>
          <a:xfrm>
            <a:off x="1079500" y="1016000"/>
            <a:ext cx="2040000" cy="850967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r>
              <a:rPr lang="en-US" altLang="zh-CN" sz="2333">
                <a:latin typeface="Eras Medium ITC" pitchFamily="34" charset="0"/>
              </a:rPr>
              <a:t>Transfer</a:t>
            </a:r>
            <a:r>
              <a:rPr lang="en-US" altLang="zh-CN" sz="1500">
                <a:latin typeface="Eras Medium ITC" pitchFamily="34" charset="0"/>
              </a:rPr>
              <a:t> </a:t>
            </a:r>
            <a:r>
              <a:rPr lang="en-US" altLang="zh-CN" sz="1500" b="1">
                <a:solidFill>
                  <a:srgbClr val="FF0066"/>
                </a:solidFill>
                <a:latin typeface="Eras Medium ITC" pitchFamily="34" charset="0"/>
              </a:rPr>
              <a:t>$1000</a:t>
            </a:r>
            <a:r>
              <a:rPr lang="en-US" altLang="zh-CN" sz="1500">
                <a:latin typeface="Eras Medium ITC" pitchFamily="34" charset="0"/>
              </a:rPr>
              <a:t> </a:t>
            </a:r>
            <a:br>
              <a:rPr lang="en-US" altLang="zh-CN" sz="1500">
                <a:latin typeface="Eras Medium ITC" pitchFamily="34" charset="0"/>
              </a:rPr>
            </a:br>
            <a:r>
              <a:rPr lang="en-US" altLang="zh-CN" sz="1500">
                <a:latin typeface="Eras Medium ITC" pitchFamily="34" charset="0"/>
              </a:rPr>
              <a:t>  From </a:t>
            </a:r>
            <a:r>
              <a:rPr lang="en-US" altLang="zh-CN" sz="1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A</a:t>
            </a:r>
            <a:r>
              <a:rPr lang="en-US" altLang="zh-CN" sz="1500">
                <a:latin typeface="Eras Medium ITC" pitchFamily="34" charset="0"/>
              </a:rPr>
              <a:t>: $3000</a:t>
            </a:r>
            <a:br>
              <a:rPr lang="en-US" altLang="zh-CN" sz="1500">
                <a:latin typeface="Eras Medium ITC" pitchFamily="34" charset="0"/>
              </a:rPr>
            </a:br>
            <a:r>
              <a:rPr lang="en-US" altLang="zh-CN" sz="1500">
                <a:latin typeface="Eras Medium ITC" pitchFamily="34" charset="0"/>
              </a:rPr>
              <a:t>       To </a:t>
            </a:r>
            <a:r>
              <a:rPr lang="en-US" altLang="zh-CN" sz="1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B</a:t>
            </a:r>
            <a:r>
              <a:rPr lang="en-US" altLang="zh-CN" sz="1500">
                <a:latin typeface="Eras Medium ITC" pitchFamily="34" charset="0"/>
              </a:rPr>
              <a:t>: $2000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324000" y="1027081"/>
            <a:ext cx="1778788" cy="850967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r>
              <a:rPr lang="en-US" altLang="zh-CN" sz="2333">
                <a:latin typeface="Eras Medium ITC" pitchFamily="34" charset="0"/>
              </a:rPr>
              <a:t>Transfer</a:t>
            </a:r>
            <a:r>
              <a:rPr lang="en-US" altLang="zh-CN" sz="1500">
                <a:latin typeface="Eras Medium ITC" pitchFamily="34" charset="0"/>
              </a:rPr>
              <a:t> </a:t>
            </a:r>
            <a:r>
              <a:rPr lang="en-US" altLang="zh-CN" sz="1500" b="1">
                <a:solidFill>
                  <a:srgbClr val="FF0066"/>
                </a:solidFill>
                <a:latin typeface="Eras Medium ITC" pitchFamily="34" charset="0"/>
              </a:rPr>
              <a:t>$10</a:t>
            </a:r>
            <a:br>
              <a:rPr lang="en-US" altLang="zh-CN" sz="1500">
                <a:latin typeface="Eras Medium ITC" pitchFamily="34" charset="0"/>
              </a:rPr>
            </a:br>
            <a:r>
              <a:rPr lang="en-US" altLang="zh-CN" sz="1500">
                <a:latin typeface="Eras Medium ITC" pitchFamily="34" charset="0"/>
              </a:rPr>
              <a:t>  From </a:t>
            </a:r>
            <a:r>
              <a:rPr lang="en-US" altLang="zh-CN" sz="1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C</a:t>
            </a:r>
            <a:r>
              <a:rPr lang="en-US" altLang="zh-CN" sz="1500">
                <a:latin typeface="Eras Medium ITC" pitchFamily="34" charset="0"/>
              </a:rPr>
              <a:t>: $10</a:t>
            </a:r>
            <a:br>
              <a:rPr lang="en-US" altLang="zh-CN" sz="1500">
                <a:latin typeface="Eras Medium ITC" pitchFamily="34" charset="0"/>
              </a:rPr>
            </a:br>
            <a:r>
              <a:rPr lang="en-US" altLang="zh-CN" sz="1500">
                <a:latin typeface="Eras Medium ITC" pitchFamily="34" charset="0"/>
              </a:rPr>
              <a:t>       To </a:t>
            </a:r>
            <a:r>
              <a:rPr lang="en-US" altLang="zh-CN" sz="1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D</a:t>
            </a:r>
            <a:r>
              <a:rPr lang="en-US" altLang="zh-CN" sz="1500">
                <a:latin typeface="Eras Medium ITC" pitchFamily="34" charset="0"/>
              </a:rPr>
              <a:t>: $0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 flipH="1">
            <a:off x="3354500" y="2045480"/>
            <a:ext cx="489250" cy="401665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ounded Rectangle 60"/>
          <p:cNvSpPr/>
          <p:nvPr/>
        </p:nvSpPr>
        <p:spPr>
          <a:xfrm>
            <a:off x="3359733" y="3232582"/>
            <a:ext cx="300000" cy="150000"/>
          </a:xfrm>
          <a:prstGeom prst="roundRect">
            <a:avLst/>
          </a:prstGeom>
          <a:solidFill>
            <a:srgbClr val="3366FF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62" name="Straight Arrow Connector 61"/>
          <p:cNvCxnSpPr>
            <a:stCxn id="61" idx="3"/>
          </p:cNvCxnSpPr>
          <p:nvPr/>
        </p:nvCxnSpPr>
        <p:spPr>
          <a:xfrm>
            <a:off x="3659733" y="3307582"/>
            <a:ext cx="3642768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Oval 62"/>
          <p:cNvSpPr/>
          <p:nvPr/>
        </p:nvSpPr>
        <p:spPr>
          <a:xfrm>
            <a:off x="2839233" y="3232582"/>
            <a:ext cx="150000" cy="150000"/>
          </a:xfrm>
          <a:prstGeom prst="ellipse">
            <a:avLst/>
          </a:prstGeom>
          <a:solidFill>
            <a:srgbClr val="3366FF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64" name="Straight Arrow Connector 63"/>
          <p:cNvCxnSpPr>
            <a:stCxn id="63" idx="6"/>
            <a:endCxn id="61" idx="1"/>
          </p:cNvCxnSpPr>
          <p:nvPr/>
        </p:nvCxnSpPr>
        <p:spPr>
          <a:xfrm>
            <a:off x="2989233" y="3307582"/>
            <a:ext cx="3705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67"/>
          <p:cNvSpPr/>
          <p:nvPr/>
        </p:nvSpPr>
        <p:spPr>
          <a:xfrm>
            <a:off x="2331233" y="3115221"/>
            <a:ext cx="39626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T2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69" name="Rounded Rectangle 68"/>
          <p:cNvSpPr/>
          <p:nvPr/>
        </p:nvSpPr>
        <p:spPr>
          <a:xfrm>
            <a:off x="1827000" y="3563442"/>
            <a:ext cx="960000" cy="1020000"/>
          </a:xfrm>
          <a:prstGeom prst="roundRect">
            <a:avLst>
              <a:gd name="adj" fmla="val 8399"/>
            </a:avLst>
          </a:prstGeom>
          <a:solidFill>
            <a:srgbClr val="FF0066"/>
          </a:solidFill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File: F</a:t>
            </a:r>
          </a:p>
          <a:p>
            <a:pPr algn="ctr">
              <a:lnSpc>
                <a:spcPct val="80000"/>
              </a:lnSpc>
            </a:pPr>
            <a:r>
              <a:rPr lang="en-US" altLang="zh-CN" sz="15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ID: A</a:t>
            </a:r>
          </a:p>
          <a:p>
            <a:pPr algn="ctr">
              <a:lnSpc>
                <a:spcPct val="80000"/>
              </a:lnSpc>
            </a:pPr>
            <a:endParaRPr lang="en-US" altLang="zh-CN" sz="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US" altLang="zh-CN" sz="1667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O: 3000</a:t>
            </a:r>
          </a:p>
          <a:p>
            <a:pPr algn="ctr">
              <a:lnSpc>
                <a:spcPct val="80000"/>
              </a:lnSpc>
            </a:pPr>
            <a:r>
              <a:rPr lang="en-US" altLang="zh-CN" sz="1667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N:2000</a:t>
            </a:r>
            <a:endParaRPr lang="zh-CN" altLang="en-US" sz="1667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1" name="Rounded Rectangle 70"/>
          <p:cNvSpPr/>
          <p:nvPr/>
        </p:nvSpPr>
        <p:spPr>
          <a:xfrm>
            <a:off x="3029733" y="3563442"/>
            <a:ext cx="960000" cy="1020000"/>
          </a:xfrm>
          <a:prstGeom prst="roundRect">
            <a:avLst>
              <a:gd name="adj" fmla="val 8399"/>
            </a:avLst>
          </a:prstGeom>
          <a:solidFill>
            <a:srgbClr val="3366FF"/>
          </a:solidFill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File: F</a:t>
            </a:r>
          </a:p>
          <a:p>
            <a:pPr algn="ctr">
              <a:lnSpc>
                <a:spcPct val="80000"/>
              </a:lnSpc>
            </a:pPr>
            <a:r>
              <a:rPr lang="en-US" altLang="zh-CN" sz="15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ID: C</a:t>
            </a:r>
          </a:p>
          <a:p>
            <a:pPr algn="ctr">
              <a:lnSpc>
                <a:spcPct val="80000"/>
              </a:lnSpc>
            </a:pPr>
            <a:endParaRPr lang="en-US" altLang="zh-CN" sz="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US" altLang="zh-CN" sz="1667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O: 10</a:t>
            </a:r>
          </a:p>
          <a:p>
            <a:pPr algn="ctr">
              <a:lnSpc>
                <a:spcPct val="80000"/>
              </a:lnSpc>
            </a:pPr>
            <a:r>
              <a:rPr lang="en-US" altLang="zh-CN" sz="1667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N:0</a:t>
            </a:r>
            <a:endParaRPr lang="zh-CN" altLang="en-US" sz="1667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73" name="Straight Connector 72"/>
          <p:cNvCxnSpPr/>
          <p:nvPr/>
        </p:nvCxnSpPr>
        <p:spPr>
          <a:xfrm>
            <a:off x="1887000" y="4119067"/>
            <a:ext cx="84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3089733" y="4119067"/>
            <a:ext cx="84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ounded Rectangle 74"/>
          <p:cNvSpPr/>
          <p:nvPr/>
        </p:nvSpPr>
        <p:spPr>
          <a:xfrm>
            <a:off x="4109233" y="3563442"/>
            <a:ext cx="720000" cy="750000"/>
          </a:xfrm>
          <a:prstGeom prst="roundRect">
            <a:avLst>
              <a:gd name="adj" fmla="val 8399"/>
            </a:avLst>
          </a:prstGeom>
          <a:solidFill>
            <a:srgbClr val="00B050"/>
          </a:solidFill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CKPT</a:t>
            </a:r>
          </a:p>
          <a:p>
            <a:pPr algn="ctr">
              <a:lnSpc>
                <a:spcPct val="80000"/>
              </a:lnSpc>
            </a:pPr>
            <a:endParaRPr lang="en-US" altLang="zh-CN" sz="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US" altLang="zh-CN" sz="1667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T1, T2</a:t>
            </a:r>
            <a:endParaRPr lang="zh-CN" altLang="en-US" sz="1667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8" name="Rounded Rectangle 77"/>
          <p:cNvSpPr/>
          <p:nvPr/>
        </p:nvSpPr>
        <p:spPr>
          <a:xfrm>
            <a:off x="5144308" y="3563442"/>
            <a:ext cx="960000" cy="1020000"/>
          </a:xfrm>
          <a:prstGeom prst="roundRect">
            <a:avLst>
              <a:gd name="adj" fmla="val 8399"/>
            </a:avLst>
          </a:prstGeom>
          <a:solidFill>
            <a:srgbClr val="FF0066"/>
          </a:solidFill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File: F</a:t>
            </a:r>
          </a:p>
          <a:p>
            <a:pPr algn="ctr">
              <a:lnSpc>
                <a:spcPct val="80000"/>
              </a:lnSpc>
            </a:pPr>
            <a:r>
              <a:rPr lang="en-US" altLang="zh-CN" sz="15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ID: B</a:t>
            </a:r>
          </a:p>
          <a:p>
            <a:pPr algn="ctr">
              <a:lnSpc>
                <a:spcPct val="80000"/>
              </a:lnSpc>
            </a:pPr>
            <a:endParaRPr lang="en-US" altLang="zh-CN" sz="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US" altLang="zh-CN" sz="1667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O: 2000</a:t>
            </a:r>
          </a:p>
          <a:p>
            <a:pPr algn="ctr">
              <a:lnSpc>
                <a:spcPct val="80000"/>
              </a:lnSpc>
            </a:pPr>
            <a:r>
              <a:rPr lang="en-US" altLang="zh-CN" sz="1667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N:3000</a:t>
            </a:r>
            <a:endParaRPr lang="zh-CN" altLang="en-US" sz="1667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79" name="Straight Connector 78"/>
          <p:cNvCxnSpPr/>
          <p:nvPr/>
        </p:nvCxnSpPr>
        <p:spPr>
          <a:xfrm>
            <a:off x="5204308" y="4119067"/>
            <a:ext cx="84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Rounded Rectangle 79"/>
          <p:cNvSpPr/>
          <p:nvPr/>
        </p:nvSpPr>
        <p:spPr>
          <a:xfrm>
            <a:off x="6395233" y="3563442"/>
            <a:ext cx="600000" cy="750000"/>
          </a:xfrm>
          <a:prstGeom prst="roundRect">
            <a:avLst>
              <a:gd name="adj" fmla="val 8399"/>
            </a:avLst>
          </a:prstGeom>
          <a:solidFill>
            <a:srgbClr val="FF0066"/>
          </a:solidFill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CMT</a:t>
            </a:r>
            <a:endParaRPr lang="zh-CN" altLang="en-US" sz="1667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6" name="Rounded Rectangle 85"/>
          <p:cNvSpPr/>
          <p:nvPr/>
        </p:nvSpPr>
        <p:spPr>
          <a:xfrm>
            <a:off x="5474308" y="2974861"/>
            <a:ext cx="300000" cy="15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92" name="Straight Arrow Connector 91"/>
          <p:cNvCxnSpPr>
            <a:stCxn id="86" idx="3"/>
            <a:endCxn id="91" idx="2"/>
          </p:cNvCxnSpPr>
          <p:nvPr/>
        </p:nvCxnSpPr>
        <p:spPr>
          <a:xfrm>
            <a:off x="5774309" y="3049861"/>
            <a:ext cx="845924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4" name="Group 103"/>
          <p:cNvGrpSpPr/>
          <p:nvPr/>
        </p:nvGrpSpPr>
        <p:grpSpPr>
          <a:xfrm>
            <a:off x="6620233" y="2974861"/>
            <a:ext cx="150000" cy="150000"/>
            <a:chOff x="4620600" y="4022568"/>
            <a:chExt cx="180000" cy="180000"/>
          </a:xfrm>
        </p:grpSpPr>
        <p:sp>
          <p:nvSpPr>
            <p:cNvPr id="91" name="Oval 90"/>
            <p:cNvSpPr/>
            <p:nvPr/>
          </p:nvSpPr>
          <p:spPr>
            <a:xfrm>
              <a:off x="4620600" y="4022568"/>
              <a:ext cx="180000" cy="180000"/>
            </a:xfrm>
            <a:prstGeom prst="ellipse">
              <a:avLst/>
            </a:prstGeom>
            <a:solidFill>
              <a:srgbClr val="FF0066"/>
            </a:solidFill>
            <a:ln w="12700">
              <a:solidFill>
                <a:schemeClr val="tx1"/>
              </a:solidFill>
              <a:prstDash val="soli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0000" rtlCol="0" anchor="ctr"/>
            <a:lstStyle/>
            <a:p>
              <a:pPr algn="ctr"/>
              <a:endParaRPr lang="zh-CN" altLang="en-US" sz="1667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cxnSp>
          <p:nvCxnSpPr>
            <p:cNvPr id="93" name="Straight Connector 92"/>
            <p:cNvCxnSpPr>
              <a:stCxn id="91" idx="7"/>
              <a:endCxn id="91" idx="3"/>
            </p:cNvCxnSpPr>
            <p:nvPr/>
          </p:nvCxnSpPr>
          <p:spPr>
            <a:xfrm flipH="1">
              <a:off x="4646960" y="4048928"/>
              <a:ext cx="127280" cy="12728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>
              <a:stCxn id="91" idx="1"/>
              <a:endCxn id="91" idx="5"/>
            </p:cNvCxnSpPr>
            <p:nvPr/>
          </p:nvCxnSpPr>
          <p:spPr>
            <a:xfrm>
              <a:off x="4646960" y="4048928"/>
              <a:ext cx="127280" cy="12728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5" name="Rounded Rectangle 94"/>
          <p:cNvSpPr/>
          <p:nvPr/>
        </p:nvSpPr>
        <p:spPr>
          <a:xfrm>
            <a:off x="2158233" y="2974861"/>
            <a:ext cx="300000" cy="150000"/>
          </a:xfrm>
          <a:prstGeom prst="roundRect">
            <a:avLst/>
          </a:prstGeom>
          <a:solidFill>
            <a:srgbClr val="FF0066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96" name="Straight Arrow Connector 95"/>
          <p:cNvCxnSpPr>
            <a:stCxn id="95" idx="3"/>
            <a:endCxn id="86" idx="1"/>
          </p:cNvCxnSpPr>
          <p:nvPr/>
        </p:nvCxnSpPr>
        <p:spPr>
          <a:xfrm>
            <a:off x="2458233" y="3049861"/>
            <a:ext cx="3016076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Oval 96"/>
          <p:cNvSpPr/>
          <p:nvPr/>
        </p:nvSpPr>
        <p:spPr>
          <a:xfrm>
            <a:off x="1759733" y="2974861"/>
            <a:ext cx="150000" cy="150000"/>
          </a:xfrm>
          <a:prstGeom prst="ellipse">
            <a:avLst/>
          </a:prstGeom>
          <a:solidFill>
            <a:srgbClr val="FF0066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98" name="Straight Arrow Connector 97"/>
          <p:cNvCxnSpPr>
            <a:stCxn id="97" idx="6"/>
            <a:endCxn id="95" idx="1"/>
          </p:cNvCxnSpPr>
          <p:nvPr/>
        </p:nvCxnSpPr>
        <p:spPr>
          <a:xfrm>
            <a:off x="1909733" y="3049861"/>
            <a:ext cx="2485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Rectangle 98"/>
          <p:cNvSpPr/>
          <p:nvPr/>
        </p:nvSpPr>
        <p:spPr>
          <a:xfrm>
            <a:off x="1251733" y="2857501"/>
            <a:ext cx="39626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T1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109" name="Straight Connector 108"/>
          <p:cNvCxnSpPr/>
          <p:nvPr/>
        </p:nvCxnSpPr>
        <p:spPr>
          <a:xfrm flipV="1">
            <a:off x="7238440" y="3114100"/>
            <a:ext cx="0" cy="20368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0" name="Picture 3" descr="Z:\Teaching\sjtu\DS\2013\slides\lec8-log\classic-lightning-storm-weather-icon_desig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501" y="2222501"/>
            <a:ext cx="887879" cy="8878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1" name="Rectangle 110"/>
          <p:cNvSpPr/>
          <p:nvPr/>
        </p:nvSpPr>
        <p:spPr>
          <a:xfrm>
            <a:off x="7302500" y="2857501"/>
            <a:ext cx="67037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Crash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113" name="Straight Arrow Connector 112"/>
          <p:cNvCxnSpPr/>
          <p:nvPr/>
        </p:nvCxnSpPr>
        <p:spPr>
          <a:xfrm>
            <a:off x="1587500" y="4766221"/>
            <a:ext cx="6057160" cy="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Rectangle 115"/>
          <p:cNvSpPr/>
          <p:nvPr/>
        </p:nvSpPr>
        <p:spPr>
          <a:xfrm>
            <a:off x="7299419" y="4381501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28" name="Rounded Rectangle 127"/>
          <p:cNvSpPr/>
          <p:nvPr/>
        </p:nvSpPr>
        <p:spPr>
          <a:xfrm>
            <a:off x="4356733" y="4683221"/>
            <a:ext cx="225000" cy="150000"/>
          </a:xfrm>
          <a:prstGeom prst="roundRect">
            <a:avLst/>
          </a:prstGeom>
          <a:solidFill>
            <a:srgbClr val="66FF66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0" name="Rounded Rectangle 129"/>
          <p:cNvSpPr/>
          <p:nvPr/>
        </p:nvSpPr>
        <p:spPr>
          <a:xfrm>
            <a:off x="5399308" y="4683221"/>
            <a:ext cx="450000" cy="150000"/>
          </a:xfrm>
          <a:prstGeom prst="roundRect">
            <a:avLst/>
          </a:prstGeom>
          <a:solidFill>
            <a:srgbClr val="FFCDDE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33" name="Group 132"/>
          <p:cNvGrpSpPr/>
          <p:nvPr/>
        </p:nvGrpSpPr>
        <p:grpSpPr>
          <a:xfrm>
            <a:off x="6582733" y="4683221"/>
            <a:ext cx="225000" cy="150000"/>
            <a:chOff x="6511800" y="5943600"/>
            <a:chExt cx="270000" cy="360000"/>
          </a:xfrm>
          <a:solidFill>
            <a:srgbClr val="FF97C1"/>
          </a:solidFill>
        </p:grpSpPr>
        <p:sp>
          <p:nvSpPr>
            <p:cNvPr id="134" name="Rounded Rectangle 133"/>
            <p:cNvSpPr/>
            <p:nvPr/>
          </p:nvSpPr>
          <p:spPr>
            <a:xfrm>
              <a:off x="6511800" y="5943600"/>
              <a:ext cx="270000" cy="360000"/>
            </a:xfrm>
            <a:prstGeom prst="roundRect">
              <a:avLst/>
            </a:prstGeom>
            <a:grpFill/>
            <a:ln w="12700">
              <a:solidFill>
                <a:schemeClr val="tx1"/>
              </a:solidFill>
              <a:prstDash val="soli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0000" rtlCol="0" anchor="ctr"/>
            <a:lstStyle/>
            <a:p>
              <a:pPr algn="ctr"/>
              <a:endParaRPr lang="zh-CN" altLang="en-US" sz="1667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cxnSp>
          <p:nvCxnSpPr>
            <p:cNvPr id="135" name="Straight Connector 134"/>
            <p:cNvCxnSpPr/>
            <p:nvPr/>
          </p:nvCxnSpPr>
          <p:spPr>
            <a:xfrm flipH="1">
              <a:off x="6511800" y="5943600"/>
              <a:ext cx="270000" cy="349344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/>
            <p:cNvCxnSpPr/>
            <p:nvPr/>
          </p:nvCxnSpPr>
          <p:spPr>
            <a:xfrm>
              <a:off x="6511800" y="5943600"/>
              <a:ext cx="270000" cy="349344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5" name="Rectangle 144"/>
          <p:cNvSpPr/>
          <p:nvPr/>
        </p:nvSpPr>
        <p:spPr>
          <a:xfrm>
            <a:off x="4220130" y="5083721"/>
            <a:ext cx="498206" cy="23083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30000" tIns="0" rIns="30000" bIns="0">
            <a:spAutoFit/>
          </a:bodyPr>
          <a:lstStyle/>
          <a:p>
            <a:pPr algn="ctr"/>
            <a:r>
              <a:rPr lang="en-US" altLang="zh-CN" sz="1500">
                <a:solidFill>
                  <a:schemeClr val="bg1"/>
                </a:solidFill>
                <a:latin typeface="Eras Medium ITC" pitchFamily="34" charset="0"/>
              </a:rPr>
              <a:t>CKPT</a:t>
            </a:r>
            <a:endParaRPr lang="en-US" altLang="zh-CN" sz="1500" b="1" baseline="-25000">
              <a:solidFill>
                <a:schemeClr val="bg1"/>
              </a:solidFill>
              <a:latin typeface="Eras Medium ITC" pitchFamily="34" charset="0"/>
            </a:endParaRPr>
          </a:p>
        </p:txBody>
      </p:sp>
      <p:sp>
        <p:nvSpPr>
          <p:cNvPr id="146" name="Rectangle 145"/>
          <p:cNvSpPr/>
          <p:nvPr/>
        </p:nvSpPr>
        <p:spPr>
          <a:xfrm>
            <a:off x="5146779" y="5083721"/>
            <a:ext cx="955062" cy="23083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30000" tIns="0" rIns="30000" bIns="0">
            <a:spAutoFit/>
          </a:bodyPr>
          <a:lstStyle/>
          <a:p>
            <a:pPr algn="ctr"/>
            <a:r>
              <a:rPr lang="en-US" altLang="zh-CN" sz="1500">
                <a:solidFill>
                  <a:schemeClr val="bg1"/>
                </a:solidFill>
                <a:latin typeface="Eras Medium ITC" pitchFamily="34" charset="0"/>
              </a:rPr>
              <a:t>B=B+1000</a:t>
            </a:r>
            <a:endParaRPr lang="en-US" altLang="zh-CN" sz="1500" b="1" baseline="-25000">
              <a:solidFill>
                <a:schemeClr val="bg1"/>
              </a:solidFill>
              <a:latin typeface="Eras Medium ITC" pitchFamily="34" charset="0"/>
            </a:endParaRPr>
          </a:p>
        </p:txBody>
      </p:sp>
      <p:sp>
        <p:nvSpPr>
          <p:cNvPr id="147" name="Rectangle 146"/>
          <p:cNvSpPr/>
          <p:nvPr/>
        </p:nvSpPr>
        <p:spPr>
          <a:xfrm>
            <a:off x="6474984" y="5083721"/>
            <a:ext cx="440498" cy="23083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30000" tIns="0" rIns="30000" bIns="0">
            <a:spAutoFit/>
          </a:bodyPr>
          <a:lstStyle/>
          <a:p>
            <a:pPr algn="ctr"/>
            <a:r>
              <a:rPr lang="en-US" altLang="zh-CN" sz="1500">
                <a:solidFill>
                  <a:schemeClr val="bg1"/>
                </a:solidFill>
                <a:latin typeface="Eras Medium ITC" pitchFamily="34" charset="0"/>
              </a:rPr>
              <a:t>C T1</a:t>
            </a:r>
            <a:endParaRPr lang="en-US" altLang="zh-CN" sz="1500" b="1" baseline="-25000">
              <a:solidFill>
                <a:schemeClr val="bg1"/>
              </a:solidFill>
              <a:latin typeface="Eras Medium ITC" pitchFamily="34" charset="0"/>
            </a:endParaRPr>
          </a:p>
        </p:txBody>
      </p:sp>
      <p:cxnSp>
        <p:nvCxnSpPr>
          <p:cNvPr id="149" name="Straight Arrow Connector 148"/>
          <p:cNvCxnSpPr/>
          <p:nvPr/>
        </p:nvCxnSpPr>
        <p:spPr>
          <a:xfrm flipV="1">
            <a:off x="4469233" y="4829721"/>
            <a:ext cx="0" cy="317721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/>
          <p:cNvCxnSpPr/>
          <p:nvPr/>
        </p:nvCxnSpPr>
        <p:spPr>
          <a:xfrm flipV="1">
            <a:off x="5624308" y="4829721"/>
            <a:ext cx="0" cy="317721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Arrow Connector 150"/>
          <p:cNvCxnSpPr/>
          <p:nvPr/>
        </p:nvCxnSpPr>
        <p:spPr>
          <a:xfrm flipV="1">
            <a:off x="6695233" y="4829721"/>
            <a:ext cx="0" cy="317721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 64"/>
          <p:cNvSpPr/>
          <p:nvPr/>
        </p:nvSpPr>
        <p:spPr>
          <a:xfrm>
            <a:off x="1848385" y="5083721"/>
            <a:ext cx="927811" cy="23083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30000" tIns="0" rIns="30000" bIns="0">
            <a:spAutoFit/>
          </a:bodyPr>
          <a:lstStyle/>
          <a:p>
            <a:pPr algn="ctr"/>
            <a:r>
              <a:rPr lang="en-US" altLang="zh-CN" sz="1500">
                <a:solidFill>
                  <a:schemeClr val="bg1"/>
                </a:solidFill>
                <a:latin typeface="Eras Medium ITC" pitchFamily="34" charset="0"/>
              </a:rPr>
              <a:t>A=A-1000</a:t>
            </a:r>
            <a:endParaRPr lang="en-US" altLang="zh-CN" sz="1500" b="1" baseline="-25000">
              <a:solidFill>
                <a:schemeClr val="bg1"/>
              </a:solidFill>
              <a:latin typeface="Eras Medium ITC" pitchFamily="34" charset="0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3169259" y="5083721"/>
            <a:ext cx="680949" cy="23083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30000" tIns="0" rIns="30000" bIns="0">
            <a:spAutoFit/>
          </a:bodyPr>
          <a:lstStyle/>
          <a:p>
            <a:pPr algn="ctr"/>
            <a:r>
              <a:rPr lang="en-US" altLang="zh-CN" sz="1500">
                <a:solidFill>
                  <a:schemeClr val="bg1"/>
                </a:solidFill>
                <a:latin typeface="Eras Medium ITC" pitchFamily="34" charset="0"/>
              </a:rPr>
              <a:t>C=C-10</a:t>
            </a:r>
            <a:endParaRPr lang="en-US" altLang="zh-CN" sz="1500" b="1" baseline="-25000">
              <a:solidFill>
                <a:schemeClr val="bg1"/>
              </a:solidFill>
              <a:latin typeface="Eras Medium ITC" pitchFamily="34" charset="0"/>
            </a:endParaRPr>
          </a:p>
        </p:txBody>
      </p:sp>
      <p:sp>
        <p:nvSpPr>
          <p:cNvPr id="67" name="Freeform 66"/>
          <p:cNvSpPr/>
          <p:nvPr/>
        </p:nvSpPr>
        <p:spPr>
          <a:xfrm>
            <a:off x="3571875" y="4840112"/>
            <a:ext cx="539750" cy="366888"/>
          </a:xfrm>
          <a:custGeom>
            <a:avLst/>
            <a:gdLst>
              <a:gd name="connsiteX0" fmla="*/ 647700 w 647700"/>
              <a:gd name="connsiteY0" fmla="*/ 440266 h 440266"/>
              <a:gd name="connsiteX1" fmla="*/ 552450 w 647700"/>
              <a:gd name="connsiteY1" fmla="*/ 345016 h 440266"/>
              <a:gd name="connsiteX2" fmla="*/ 628650 w 647700"/>
              <a:gd name="connsiteY2" fmla="*/ 154516 h 440266"/>
              <a:gd name="connsiteX3" fmla="*/ 133350 w 647700"/>
              <a:gd name="connsiteY3" fmla="*/ 2116 h 440266"/>
              <a:gd name="connsiteX4" fmla="*/ 0 w 647700"/>
              <a:gd name="connsiteY4" fmla="*/ 268816 h 4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7700" h="440266">
                <a:moveTo>
                  <a:pt x="647700" y="440266"/>
                </a:moveTo>
                <a:cubicBezTo>
                  <a:pt x="601662" y="416453"/>
                  <a:pt x="555625" y="392641"/>
                  <a:pt x="552450" y="345016"/>
                </a:cubicBezTo>
                <a:cubicBezTo>
                  <a:pt x="549275" y="297391"/>
                  <a:pt x="698500" y="211666"/>
                  <a:pt x="628650" y="154516"/>
                </a:cubicBezTo>
                <a:cubicBezTo>
                  <a:pt x="558800" y="97366"/>
                  <a:pt x="238125" y="-16934"/>
                  <a:pt x="133350" y="2116"/>
                </a:cubicBezTo>
                <a:cubicBezTo>
                  <a:pt x="28575" y="21166"/>
                  <a:pt x="14287" y="144991"/>
                  <a:pt x="0" y="268816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70" name="Freeform 69"/>
          <p:cNvSpPr/>
          <p:nvPr/>
        </p:nvSpPr>
        <p:spPr>
          <a:xfrm>
            <a:off x="2508250" y="4829721"/>
            <a:ext cx="539750" cy="366888"/>
          </a:xfrm>
          <a:custGeom>
            <a:avLst/>
            <a:gdLst>
              <a:gd name="connsiteX0" fmla="*/ 647700 w 647700"/>
              <a:gd name="connsiteY0" fmla="*/ 440266 h 440266"/>
              <a:gd name="connsiteX1" fmla="*/ 552450 w 647700"/>
              <a:gd name="connsiteY1" fmla="*/ 345016 h 440266"/>
              <a:gd name="connsiteX2" fmla="*/ 628650 w 647700"/>
              <a:gd name="connsiteY2" fmla="*/ 154516 h 440266"/>
              <a:gd name="connsiteX3" fmla="*/ 133350 w 647700"/>
              <a:gd name="connsiteY3" fmla="*/ 2116 h 440266"/>
              <a:gd name="connsiteX4" fmla="*/ 0 w 647700"/>
              <a:gd name="connsiteY4" fmla="*/ 268816 h 4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7700" h="440266">
                <a:moveTo>
                  <a:pt x="647700" y="440266"/>
                </a:moveTo>
                <a:cubicBezTo>
                  <a:pt x="601662" y="416453"/>
                  <a:pt x="555625" y="392641"/>
                  <a:pt x="552450" y="345016"/>
                </a:cubicBezTo>
                <a:cubicBezTo>
                  <a:pt x="549275" y="297391"/>
                  <a:pt x="698500" y="211666"/>
                  <a:pt x="628650" y="154516"/>
                </a:cubicBezTo>
                <a:cubicBezTo>
                  <a:pt x="558800" y="97366"/>
                  <a:pt x="238125" y="-16934"/>
                  <a:pt x="133350" y="2116"/>
                </a:cubicBezTo>
                <a:cubicBezTo>
                  <a:pt x="28575" y="21166"/>
                  <a:pt x="14287" y="144991"/>
                  <a:pt x="0" y="268816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60" name="标题 3">
            <a:extLst>
              <a:ext uri="{FF2B5EF4-FFF2-40B4-BE49-F238E27FC236}">
                <a16:creationId xmlns:a16="http://schemas.microsoft.com/office/drawing/2014/main" id="{D69BD4E8-3E26-8C47-A610-E6FD34567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/>
          <a:p>
            <a:r>
              <a:rPr kumimoji="1" lang="en" altLang="zh-CN"/>
              <a:t>Example: logging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168592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5313423" y="1361116"/>
            <a:ext cx="528578" cy="797884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60000" rIns="60000" rtlCol="0" anchor="t" anchorCtr="0"/>
          <a:lstStyle/>
          <a:p>
            <a:endParaRPr lang="en-US" altLang="zh-CN" sz="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altLang="zh-CN" sz="1500">
                <a:latin typeface="Eras Medium ITC" pitchFamily="34" charset="0"/>
                <a:ea typeface="Verdana" pitchFamily="34" charset="0"/>
                <a:cs typeface="Verdana" pitchFamily="34" charset="0"/>
              </a:rPr>
              <a:t>File</a:t>
            </a:r>
            <a:endParaRPr lang="zh-CN" altLang="en-US" sz="1500" baseline="-2500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816500" y="2413000"/>
            <a:ext cx="780000" cy="390000"/>
          </a:xfrm>
          <a:prstGeom prst="roundRect">
            <a:avLst/>
          </a:prstGeom>
          <a:solidFill>
            <a:srgbClr val="B9EDFF"/>
          </a:solidFill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b="1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SysR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2803500" y="2032000"/>
            <a:ext cx="217500" cy="415145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6148078" y="1511342"/>
            <a:ext cx="741423" cy="524379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>
              <a:lnSpc>
                <a:spcPct val="80000"/>
              </a:lnSpc>
            </a:pPr>
            <a:r>
              <a:rPr lang="en-US" altLang="zh-CN" sz="1667">
                <a:latin typeface="Eras Medium ITC" pitchFamily="34" charset="0"/>
                <a:ea typeface="Verdana" pitchFamily="34" charset="0"/>
                <a:cs typeface="Verdana" pitchFamily="34" charset="0"/>
              </a:rPr>
              <a:t>Page Table</a:t>
            </a:r>
            <a:endParaRPr lang="zh-CN" altLang="en-US" sz="1667">
              <a:latin typeface="Eras Medium ITC" pitchFamily="34" charset="0"/>
              <a:cs typeface="Verdana" pitchFamily="34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5767078" y="1654721"/>
            <a:ext cx="378524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7418078" y="1143000"/>
            <a:ext cx="540000" cy="42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0000" tIns="60000" bIns="60000" rtlCol="0" anchor="t" anchorCtr="0"/>
          <a:lstStyle/>
          <a:p>
            <a:pPr>
              <a:lnSpc>
                <a:spcPct val="80000"/>
              </a:lnSpc>
            </a:pPr>
            <a:r>
              <a:rPr lang="en-US" altLang="zh-CN" sz="1667">
                <a:latin typeface="Eras Medium ITC" pitchFamily="34" charset="0"/>
                <a:ea typeface="Verdana" pitchFamily="34" charset="0"/>
                <a:cs typeface="Verdana" pitchFamily="34" charset="0"/>
              </a:rPr>
              <a:t>B D</a:t>
            </a:r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588000" y="1374379"/>
            <a:ext cx="540000" cy="42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0000" tIns="60000" bIns="60000" rtlCol="0" anchor="t" anchorCtr="0"/>
          <a:lstStyle/>
          <a:p>
            <a:pPr>
              <a:lnSpc>
                <a:spcPct val="80000"/>
              </a:lnSpc>
            </a:pPr>
            <a:r>
              <a:rPr lang="en-US" altLang="zh-CN" sz="1667">
                <a:latin typeface="Eras Medium ITC" pitchFamily="34" charset="0"/>
                <a:ea typeface="Verdana" pitchFamily="34" charset="0"/>
                <a:cs typeface="Verdana" pitchFamily="34" charset="0"/>
              </a:rPr>
              <a:t>A C</a:t>
            </a:r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5" name="Freeform 34"/>
          <p:cNvSpPr/>
          <p:nvPr/>
        </p:nvSpPr>
        <p:spPr>
          <a:xfrm>
            <a:off x="6904828" y="1361117"/>
            <a:ext cx="513250" cy="406378"/>
          </a:xfrm>
          <a:custGeom>
            <a:avLst/>
            <a:gdLst>
              <a:gd name="connsiteX0" fmla="*/ 0 w 378373"/>
              <a:gd name="connsiteY0" fmla="*/ 268014 h 289252"/>
              <a:gd name="connsiteX1" fmla="*/ 141890 w 378373"/>
              <a:gd name="connsiteY1" fmla="*/ 268014 h 289252"/>
              <a:gd name="connsiteX2" fmla="*/ 141890 w 378373"/>
              <a:gd name="connsiteY2" fmla="*/ 47297 h 289252"/>
              <a:gd name="connsiteX3" fmla="*/ 378373 w 378373"/>
              <a:gd name="connsiteY3" fmla="*/ 0 h 289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373" h="289252">
                <a:moveTo>
                  <a:pt x="0" y="268014"/>
                </a:moveTo>
                <a:cubicBezTo>
                  <a:pt x="59121" y="286407"/>
                  <a:pt x="118242" y="304800"/>
                  <a:pt x="141890" y="268014"/>
                </a:cubicBezTo>
                <a:cubicBezTo>
                  <a:pt x="165538" y="231228"/>
                  <a:pt x="102476" y="91966"/>
                  <a:pt x="141890" y="47297"/>
                </a:cubicBezTo>
                <a:cubicBezTo>
                  <a:pt x="181304" y="2628"/>
                  <a:pt x="279838" y="1314"/>
                  <a:pt x="378373" y="0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8" name="Rectangle 27"/>
          <p:cNvSpPr/>
          <p:nvPr/>
        </p:nvSpPr>
        <p:spPr>
          <a:xfrm>
            <a:off x="1079500" y="1016000"/>
            <a:ext cx="2040000" cy="850967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r>
              <a:rPr lang="en-US" altLang="zh-CN" sz="2333">
                <a:latin typeface="Eras Medium ITC" pitchFamily="34" charset="0"/>
              </a:rPr>
              <a:t>Transfer</a:t>
            </a:r>
            <a:r>
              <a:rPr lang="en-US" altLang="zh-CN" sz="1500">
                <a:latin typeface="Eras Medium ITC" pitchFamily="34" charset="0"/>
              </a:rPr>
              <a:t> </a:t>
            </a:r>
            <a:r>
              <a:rPr lang="en-US" altLang="zh-CN" sz="1500" b="1">
                <a:solidFill>
                  <a:srgbClr val="FF0066"/>
                </a:solidFill>
                <a:latin typeface="Eras Medium ITC" pitchFamily="34" charset="0"/>
              </a:rPr>
              <a:t>$1000</a:t>
            </a:r>
            <a:r>
              <a:rPr lang="en-US" altLang="zh-CN" sz="1500">
                <a:latin typeface="Eras Medium ITC" pitchFamily="34" charset="0"/>
              </a:rPr>
              <a:t> </a:t>
            </a:r>
            <a:br>
              <a:rPr lang="en-US" altLang="zh-CN" sz="1500">
                <a:latin typeface="Eras Medium ITC" pitchFamily="34" charset="0"/>
              </a:rPr>
            </a:br>
            <a:r>
              <a:rPr lang="en-US" altLang="zh-CN" sz="1500">
                <a:latin typeface="Eras Medium ITC" pitchFamily="34" charset="0"/>
              </a:rPr>
              <a:t>  From </a:t>
            </a:r>
            <a:r>
              <a:rPr lang="en-US" altLang="zh-CN" sz="1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A</a:t>
            </a:r>
            <a:r>
              <a:rPr lang="en-US" altLang="zh-CN" sz="1500">
                <a:latin typeface="Eras Medium ITC" pitchFamily="34" charset="0"/>
              </a:rPr>
              <a:t>: $3000</a:t>
            </a:r>
            <a:br>
              <a:rPr lang="en-US" altLang="zh-CN" sz="1500">
                <a:latin typeface="Eras Medium ITC" pitchFamily="34" charset="0"/>
              </a:rPr>
            </a:br>
            <a:r>
              <a:rPr lang="en-US" altLang="zh-CN" sz="1500">
                <a:latin typeface="Eras Medium ITC" pitchFamily="34" charset="0"/>
              </a:rPr>
              <a:t>       To </a:t>
            </a:r>
            <a:r>
              <a:rPr lang="en-US" altLang="zh-CN" sz="1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B</a:t>
            </a:r>
            <a:r>
              <a:rPr lang="en-US" altLang="zh-CN" sz="1500">
                <a:latin typeface="Eras Medium ITC" pitchFamily="34" charset="0"/>
              </a:rPr>
              <a:t>: $2000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324000" y="1027081"/>
            <a:ext cx="1778788" cy="850967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r>
              <a:rPr lang="en-US" altLang="zh-CN" sz="2333">
                <a:latin typeface="Eras Medium ITC" pitchFamily="34" charset="0"/>
              </a:rPr>
              <a:t>Transfer</a:t>
            </a:r>
            <a:r>
              <a:rPr lang="en-US" altLang="zh-CN" sz="1500">
                <a:latin typeface="Eras Medium ITC" pitchFamily="34" charset="0"/>
              </a:rPr>
              <a:t> </a:t>
            </a:r>
            <a:r>
              <a:rPr lang="en-US" altLang="zh-CN" sz="1500" b="1">
                <a:solidFill>
                  <a:srgbClr val="FF0066"/>
                </a:solidFill>
                <a:latin typeface="Eras Medium ITC" pitchFamily="34" charset="0"/>
              </a:rPr>
              <a:t>$10</a:t>
            </a:r>
            <a:br>
              <a:rPr lang="en-US" altLang="zh-CN" sz="1500">
                <a:latin typeface="Eras Medium ITC" pitchFamily="34" charset="0"/>
              </a:rPr>
            </a:br>
            <a:r>
              <a:rPr lang="en-US" altLang="zh-CN" sz="1500">
                <a:latin typeface="Eras Medium ITC" pitchFamily="34" charset="0"/>
              </a:rPr>
              <a:t>  From </a:t>
            </a:r>
            <a:r>
              <a:rPr lang="en-US" altLang="zh-CN" sz="1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C</a:t>
            </a:r>
            <a:r>
              <a:rPr lang="en-US" altLang="zh-CN" sz="1500">
                <a:latin typeface="Eras Medium ITC" pitchFamily="34" charset="0"/>
              </a:rPr>
              <a:t>: $10</a:t>
            </a:r>
            <a:br>
              <a:rPr lang="en-US" altLang="zh-CN" sz="1500">
                <a:latin typeface="Eras Medium ITC" pitchFamily="34" charset="0"/>
              </a:rPr>
            </a:br>
            <a:r>
              <a:rPr lang="en-US" altLang="zh-CN" sz="1500">
                <a:latin typeface="Eras Medium ITC" pitchFamily="34" charset="0"/>
              </a:rPr>
              <a:t>       To </a:t>
            </a:r>
            <a:r>
              <a:rPr lang="en-US" altLang="zh-CN" sz="1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D</a:t>
            </a:r>
            <a:r>
              <a:rPr lang="en-US" altLang="zh-CN" sz="1500">
                <a:latin typeface="Eras Medium ITC" pitchFamily="34" charset="0"/>
              </a:rPr>
              <a:t>: $0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 flipH="1">
            <a:off x="3354500" y="2045480"/>
            <a:ext cx="489250" cy="401665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Oval 96"/>
          <p:cNvSpPr/>
          <p:nvPr/>
        </p:nvSpPr>
        <p:spPr>
          <a:xfrm>
            <a:off x="4422000" y="2974861"/>
            <a:ext cx="150000" cy="150000"/>
          </a:xfrm>
          <a:prstGeom prst="ellipse">
            <a:avLst/>
          </a:prstGeom>
          <a:solidFill>
            <a:srgbClr val="00B050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98" name="Straight Arrow Connector 97"/>
          <p:cNvCxnSpPr>
            <a:stCxn id="97" idx="6"/>
          </p:cNvCxnSpPr>
          <p:nvPr/>
        </p:nvCxnSpPr>
        <p:spPr>
          <a:xfrm>
            <a:off x="4572000" y="3049861"/>
            <a:ext cx="510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Rectangle 98"/>
          <p:cNvSpPr/>
          <p:nvPr/>
        </p:nvSpPr>
        <p:spPr>
          <a:xfrm>
            <a:off x="4211010" y="2536280"/>
            <a:ext cx="96051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Recovery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113" name="Straight Arrow Connector 112"/>
          <p:cNvCxnSpPr/>
          <p:nvPr/>
        </p:nvCxnSpPr>
        <p:spPr>
          <a:xfrm>
            <a:off x="1587500" y="4766221"/>
            <a:ext cx="6057160" cy="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Rectangle 115"/>
          <p:cNvSpPr/>
          <p:nvPr/>
        </p:nvSpPr>
        <p:spPr>
          <a:xfrm>
            <a:off x="7299419" y="4381501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28" name="Rounded Rectangle 127"/>
          <p:cNvSpPr/>
          <p:nvPr/>
        </p:nvSpPr>
        <p:spPr>
          <a:xfrm>
            <a:off x="4356733" y="4683221"/>
            <a:ext cx="225000" cy="150000"/>
          </a:xfrm>
          <a:prstGeom prst="roundRect">
            <a:avLst/>
          </a:prstGeom>
          <a:solidFill>
            <a:srgbClr val="66FF66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0" name="Rounded Rectangle 129"/>
          <p:cNvSpPr/>
          <p:nvPr/>
        </p:nvSpPr>
        <p:spPr>
          <a:xfrm>
            <a:off x="5399308" y="4683221"/>
            <a:ext cx="450000" cy="150000"/>
          </a:xfrm>
          <a:prstGeom prst="roundRect">
            <a:avLst/>
          </a:prstGeom>
          <a:solidFill>
            <a:srgbClr val="FFCDDE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33" name="Group 132"/>
          <p:cNvGrpSpPr/>
          <p:nvPr/>
        </p:nvGrpSpPr>
        <p:grpSpPr>
          <a:xfrm>
            <a:off x="6582733" y="4683221"/>
            <a:ext cx="225000" cy="150000"/>
            <a:chOff x="6511800" y="5943600"/>
            <a:chExt cx="270000" cy="360000"/>
          </a:xfrm>
          <a:solidFill>
            <a:srgbClr val="FF97C1"/>
          </a:solidFill>
        </p:grpSpPr>
        <p:sp>
          <p:nvSpPr>
            <p:cNvPr id="134" name="Rounded Rectangle 133"/>
            <p:cNvSpPr/>
            <p:nvPr/>
          </p:nvSpPr>
          <p:spPr>
            <a:xfrm>
              <a:off x="6511800" y="5943600"/>
              <a:ext cx="270000" cy="360000"/>
            </a:xfrm>
            <a:prstGeom prst="roundRect">
              <a:avLst/>
            </a:prstGeom>
            <a:grpFill/>
            <a:ln w="12700">
              <a:solidFill>
                <a:schemeClr val="tx1"/>
              </a:solidFill>
              <a:prstDash val="soli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0000" rtlCol="0" anchor="ctr"/>
            <a:lstStyle/>
            <a:p>
              <a:pPr algn="ctr"/>
              <a:endParaRPr lang="zh-CN" altLang="en-US" sz="1667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cxnSp>
          <p:nvCxnSpPr>
            <p:cNvPr id="135" name="Straight Connector 134"/>
            <p:cNvCxnSpPr/>
            <p:nvPr/>
          </p:nvCxnSpPr>
          <p:spPr>
            <a:xfrm flipH="1">
              <a:off x="6511800" y="5943600"/>
              <a:ext cx="270000" cy="349344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/>
            <p:cNvCxnSpPr/>
            <p:nvPr/>
          </p:nvCxnSpPr>
          <p:spPr>
            <a:xfrm>
              <a:off x="6511800" y="5943600"/>
              <a:ext cx="270000" cy="349344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5" name="Rectangle 144"/>
          <p:cNvSpPr/>
          <p:nvPr/>
        </p:nvSpPr>
        <p:spPr>
          <a:xfrm>
            <a:off x="4220130" y="5083721"/>
            <a:ext cx="498206" cy="23083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30000" tIns="0" rIns="30000" bIns="0">
            <a:spAutoFit/>
          </a:bodyPr>
          <a:lstStyle/>
          <a:p>
            <a:pPr algn="ctr"/>
            <a:r>
              <a:rPr lang="en-US" altLang="zh-CN" sz="1500">
                <a:solidFill>
                  <a:schemeClr val="bg1"/>
                </a:solidFill>
                <a:latin typeface="Eras Medium ITC" pitchFamily="34" charset="0"/>
              </a:rPr>
              <a:t>CKPT</a:t>
            </a:r>
            <a:endParaRPr lang="en-US" altLang="zh-CN" sz="1500" b="1" baseline="-25000">
              <a:solidFill>
                <a:schemeClr val="bg1"/>
              </a:solidFill>
              <a:latin typeface="Eras Medium ITC" pitchFamily="34" charset="0"/>
            </a:endParaRPr>
          </a:p>
        </p:txBody>
      </p:sp>
      <p:sp>
        <p:nvSpPr>
          <p:cNvPr id="146" name="Rectangle 145"/>
          <p:cNvSpPr/>
          <p:nvPr/>
        </p:nvSpPr>
        <p:spPr>
          <a:xfrm>
            <a:off x="5146779" y="5083721"/>
            <a:ext cx="955062" cy="23083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30000" tIns="0" rIns="30000" bIns="0">
            <a:spAutoFit/>
          </a:bodyPr>
          <a:lstStyle/>
          <a:p>
            <a:pPr algn="ctr"/>
            <a:r>
              <a:rPr lang="en-US" altLang="zh-CN" sz="1500">
                <a:solidFill>
                  <a:schemeClr val="bg1"/>
                </a:solidFill>
                <a:latin typeface="Eras Medium ITC" pitchFamily="34" charset="0"/>
              </a:rPr>
              <a:t>B=B+1000</a:t>
            </a:r>
            <a:endParaRPr lang="en-US" altLang="zh-CN" sz="1500" b="1" baseline="-25000">
              <a:solidFill>
                <a:schemeClr val="bg1"/>
              </a:solidFill>
              <a:latin typeface="Eras Medium ITC" pitchFamily="34" charset="0"/>
            </a:endParaRPr>
          </a:p>
        </p:txBody>
      </p:sp>
      <p:sp>
        <p:nvSpPr>
          <p:cNvPr id="147" name="Rectangle 146"/>
          <p:cNvSpPr/>
          <p:nvPr/>
        </p:nvSpPr>
        <p:spPr>
          <a:xfrm>
            <a:off x="6474984" y="5083721"/>
            <a:ext cx="440498" cy="23083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30000" tIns="0" rIns="30000" bIns="0">
            <a:spAutoFit/>
          </a:bodyPr>
          <a:lstStyle/>
          <a:p>
            <a:pPr algn="ctr"/>
            <a:r>
              <a:rPr lang="en-US" altLang="zh-CN" sz="1500">
                <a:solidFill>
                  <a:schemeClr val="bg1"/>
                </a:solidFill>
                <a:latin typeface="Eras Medium ITC" pitchFamily="34" charset="0"/>
              </a:rPr>
              <a:t>C T1</a:t>
            </a:r>
            <a:endParaRPr lang="en-US" altLang="zh-CN" sz="1500" b="1" baseline="-25000">
              <a:solidFill>
                <a:schemeClr val="bg1"/>
              </a:solidFill>
              <a:latin typeface="Eras Medium ITC" pitchFamily="34" charset="0"/>
            </a:endParaRPr>
          </a:p>
        </p:txBody>
      </p:sp>
      <p:cxnSp>
        <p:nvCxnSpPr>
          <p:cNvPr id="149" name="Straight Arrow Connector 148"/>
          <p:cNvCxnSpPr/>
          <p:nvPr/>
        </p:nvCxnSpPr>
        <p:spPr>
          <a:xfrm flipV="1">
            <a:off x="4469233" y="4829721"/>
            <a:ext cx="0" cy="317721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/>
          <p:cNvCxnSpPr/>
          <p:nvPr/>
        </p:nvCxnSpPr>
        <p:spPr>
          <a:xfrm flipV="1">
            <a:off x="5624308" y="4829721"/>
            <a:ext cx="0" cy="317721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Arrow Connector 150"/>
          <p:cNvCxnSpPr/>
          <p:nvPr/>
        </p:nvCxnSpPr>
        <p:spPr>
          <a:xfrm flipV="1">
            <a:off x="6695233" y="4829721"/>
            <a:ext cx="0" cy="317721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ounded Rectangle 66"/>
          <p:cNvSpPr/>
          <p:nvPr/>
        </p:nvSpPr>
        <p:spPr>
          <a:xfrm>
            <a:off x="4109233" y="3563442"/>
            <a:ext cx="720000" cy="750000"/>
          </a:xfrm>
          <a:prstGeom prst="roundRect">
            <a:avLst>
              <a:gd name="adj" fmla="val 8399"/>
            </a:avLst>
          </a:prstGeom>
          <a:solidFill>
            <a:srgbClr val="00B050"/>
          </a:solidFill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CKPT</a:t>
            </a:r>
          </a:p>
          <a:p>
            <a:pPr algn="ctr">
              <a:lnSpc>
                <a:spcPct val="80000"/>
              </a:lnSpc>
            </a:pPr>
            <a:endParaRPr lang="en-US" altLang="zh-CN" sz="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US" altLang="zh-CN" sz="1667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T1, T2</a:t>
            </a:r>
            <a:endParaRPr lang="zh-CN" altLang="en-US" sz="1667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0" name="Text Box 16"/>
          <p:cNvSpPr txBox="1">
            <a:spLocks noChangeArrowheads="1"/>
          </p:cNvSpPr>
          <p:nvPr/>
        </p:nvSpPr>
        <p:spPr bwMode="auto">
          <a:xfrm>
            <a:off x="2553500" y="3072000"/>
            <a:ext cx="1320000" cy="1419676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30000" rIns="6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r>
              <a:rPr lang="en-US" altLang="zh-CN" sz="1500" i="0" u="sng">
                <a:latin typeface="Eras Medium ITC" pitchFamily="34" charset="0"/>
              </a:rPr>
              <a:t>CKPT State</a:t>
            </a:r>
          </a:p>
          <a:p>
            <a:r>
              <a:rPr lang="en-US" altLang="zh-CN" sz="1833" i="0">
                <a:latin typeface="Eras Medium ITC" pitchFamily="34" charset="0"/>
              </a:rPr>
              <a:t>   A: 2000</a:t>
            </a:r>
          </a:p>
          <a:p>
            <a:r>
              <a:rPr lang="en-US" altLang="zh-CN" sz="1833" i="0">
                <a:latin typeface="Eras Medium ITC" pitchFamily="34" charset="0"/>
              </a:rPr>
              <a:t>   B: 2000</a:t>
            </a:r>
          </a:p>
          <a:p>
            <a:r>
              <a:rPr lang="en-US" altLang="zh-CN" sz="1833" i="0">
                <a:latin typeface="Eras Medium ITC" pitchFamily="34" charset="0"/>
              </a:rPr>
              <a:t>   C: 0</a:t>
            </a:r>
          </a:p>
          <a:p>
            <a:r>
              <a:rPr lang="en-US" altLang="zh-CN" sz="1833" i="0">
                <a:latin typeface="Eras Medium ITC" pitchFamily="34" charset="0"/>
              </a:rPr>
              <a:t>   D: 0</a:t>
            </a:r>
          </a:p>
        </p:txBody>
      </p:sp>
      <p:sp>
        <p:nvSpPr>
          <p:cNvPr id="51" name="Rectangle 50"/>
          <p:cNvSpPr/>
          <p:nvPr/>
        </p:nvSpPr>
        <p:spPr>
          <a:xfrm>
            <a:off x="1848385" y="5083721"/>
            <a:ext cx="927811" cy="23083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30000" tIns="0" rIns="30000" bIns="0">
            <a:spAutoFit/>
          </a:bodyPr>
          <a:lstStyle/>
          <a:p>
            <a:pPr algn="ctr"/>
            <a:r>
              <a:rPr lang="en-US" altLang="zh-CN" sz="1500">
                <a:solidFill>
                  <a:schemeClr val="bg1"/>
                </a:solidFill>
                <a:latin typeface="Eras Medium ITC" pitchFamily="34" charset="0"/>
              </a:rPr>
              <a:t>A=A-1000</a:t>
            </a:r>
            <a:endParaRPr lang="en-US" altLang="zh-CN" sz="1500" b="1" baseline="-25000">
              <a:solidFill>
                <a:schemeClr val="bg1"/>
              </a:solidFill>
              <a:latin typeface="Eras Medium ITC" pitchFamily="34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169259" y="5083721"/>
            <a:ext cx="680949" cy="23083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30000" tIns="0" rIns="30000" bIns="0">
            <a:spAutoFit/>
          </a:bodyPr>
          <a:lstStyle/>
          <a:p>
            <a:pPr algn="ctr"/>
            <a:r>
              <a:rPr lang="en-US" altLang="zh-CN" sz="1500">
                <a:solidFill>
                  <a:schemeClr val="bg1"/>
                </a:solidFill>
                <a:latin typeface="Eras Medium ITC" pitchFamily="34" charset="0"/>
              </a:rPr>
              <a:t>C=C-10</a:t>
            </a:r>
            <a:endParaRPr lang="en-US" altLang="zh-CN" sz="1500" b="1" baseline="-25000">
              <a:solidFill>
                <a:schemeClr val="bg1"/>
              </a:solidFill>
              <a:latin typeface="Eras Medium ITC" pitchFamily="34" charset="0"/>
            </a:endParaRPr>
          </a:p>
        </p:txBody>
      </p:sp>
      <p:sp>
        <p:nvSpPr>
          <p:cNvPr id="53" name="Freeform 52"/>
          <p:cNvSpPr/>
          <p:nvPr/>
        </p:nvSpPr>
        <p:spPr>
          <a:xfrm>
            <a:off x="3571875" y="4840112"/>
            <a:ext cx="539750" cy="366888"/>
          </a:xfrm>
          <a:custGeom>
            <a:avLst/>
            <a:gdLst>
              <a:gd name="connsiteX0" fmla="*/ 647700 w 647700"/>
              <a:gd name="connsiteY0" fmla="*/ 440266 h 440266"/>
              <a:gd name="connsiteX1" fmla="*/ 552450 w 647700"/>
              <a:gd name="connsiteY1" fmla="*/ 345016 h 440266"/>
              <a:gd name="connsiteX2" fmla="*/ 628650 w 647700"/>
              <a:gd name="connsiteY2" fmla="*/ 154516 h 440266"/>
              <a:gd name="connsiteX3" fmla="*/ 133350 w 647700"/>
              <a:gd name="connsiteY3" fmla="*/ 2116 h 440266"/>
              <a:gd name="connsiteX4" fmla="*/ 0 w 647700"/>
              <a:gd name="connsiteY4" fmla="*/ 268816 h 4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7700" h="440266">
                <a:moveTo>
                  <a:pt x="647700" y="440266"/>
                </a:moveTo>
                <a:cubicBezTo>
                  <a:pt x="601662" y="416453"/>
                  <a:pt x="555625" y="392641"/>
                  <a:pt x="552450" y="345016"/>
                </a:cubicBezTo>
                <a:cubicBezTo>
                  <a:pt x="549275" y="297391"/>
                  <a:pt x="698500" y="211666"/>
                  <a:pt x="628650" y="154516"/>
                </a:cubicBezTo>
                <a:cubicBezTo>
                  <a:pt x="558800" y="97366"/>
                  <a:pt x="238125" y="-16934"/>
                  <a:pt x="133350" y="2116"/>
                </a:cubicBezTo>
                <a:cubicBezTo>
                  <a:pt x="28575" y="21166"/>
                  <a:pt x="14287" y="144991"/>
                  <a:pt x="0" y="268816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54" name="Freeform 53"/>
          <p:cNvSpPr/>
          <p:nvPr/>
        </p:nvSpPr>
        <p:spPr>
          <a:xfrm>
            <a:off x="2508250" y="4829721"/>
            <a:ext cx="539750" cy="366888"/>
          </a:xfrm>
          <a:custGeom>
            <a:avLst/>
            <a:gdLst>
              <a:gd name="connsiteX0" fmla="*/ 647700 w 647700"/>
              <a:gd name="connsiteY0" fmla="*/ 440266 h 440266"/>
              <a:gd name="connsiteX1" fmla="*/ 552450 w 647700"/>
              <a:gd name="connsiteY1" fmla="*/ 345016 h 440266"/>
              <a:gd name="connsiteX2" fmla="*/ 628650 w 647700"/>
              <a:gd name="connsiteY2" fmla="*/ 154516 h 440266"/>
              <a:gd name="connsiteX3" fmla="*/ 133350 w 647700"/>
              <a:gd name="connsiteY3" fmla="*/ 2116 h 440266"/>
              <a:gd name="connsiteX4" fmla="*/ 0 w 647700"/>
              <a:gd name="connsiteY4" fmla="*/ 268816 h 4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7700" h="440266">
                <a:moveTo>
                  <a:pt x="647700" y="440266"/>
                </a:moveTo>
                <a:cubicBezTo>
                  <a:pt x="601662" y="416453"/>
                  <a:pt x="555625" y="392641"/>
                  <a:pt x="552450" y="345016"/>
                </a:cubicBezTo>
                <a:cubicBezTo>
                  <a:pt x="549275" y="297391"/>
                  <a:pt x="698500" y="211666"/>
                  <a:pt x="628650" y="154516"/>
                </a:cubicBezTo>
                <a:cubicBezTo>
                  <a:pt x="558800" y="97366"/>
                  <a:pt x="238125" y="-16934"/>
                  <a:pt x="133350" y="2116"/>
                </a:cubicBezTo>
                <a:cubicBezTo>
                  <a:pt x="28575" y="21166"/>
                  <a:pt x="14287" y="144991"/>
                  <a:pt x="0" y="268816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196F5A43-DED7-6A44-B29D-9F019FBD3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Example: recovery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745378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5313423" y="1361116"/>
            <a:ext cx="528578" cy="797884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60000" rIns="60000" rtlCol="0" anchor="t" anchorCtr="0"/>
          <a:lstStyle/>
          <a:p>
            <a:endParaRPr lang="en-US" altLang="zh-CN" sz="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altLang="zh-CN" sz="1500">
                <a:latin typeface="Eras Medium ITC" pitchFamily="34" charset="0"/>
                <a:ea typeface="Verdana" pitchFamily="34" charset="0"/>
                <a:cs typeface="Verdana" pitchFamily="34" charset="0"/>
              </a:rPr>
              <a:t>File</a:t>
            </a:r>
            <a:endParaRPr lang="zh-CN" altLang="en-US" sz="1500" baseline="-2500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816500" y="2413000"/>
            <a:ext cx="780000" cy="390000"/>
          </a:xfrm>
          <a:prstGeom prst="roundRect">
            <a:avLst/>
          </a:prstGeom>
          <a:solidFill>
            <a:srgbClr val="B9EDFF"/>
          </a:solidFill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b="1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SysR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2803500" y="2032000"/>
            <a:ext cx="217500" cy="415145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6148078" y="1511342"/>
            <a:ext cx="741423" cy="524379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>
              <a:lnSpc>
                <a:spcPct val="80000"/>
              </a:lnSpc>
            </a:pPr>
            <a:r>
              <a:rPr lang="en-US" altLang="zh-CN" sz="1667">
                <a:latin typeface="Eras Medium ITC" pitchFamily="34" charset="0"/>
                <a:ea typeface="Verdana" pitchFamily="34" charset="0"/>
                <a:cs typeface="Verdana" pitchFamily="34" charset="0"/>
              </a:rPr>
              <a:t>Page Table</a:t>
            </a:r>
            <a:endParaRPr lang="zh-CN" altLang="en-US" sz="1667">
              <a:latin typeface="Eras Medium ITC" pitchFamily="34" charset="0"/>
              <a:cs typeface="Verdana" pitchFamily="34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5767078" y="1654721"/>
            <a:ext cx="378524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7418078" y="1143000"/>
            <a:ext cx="540000" cy="42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0000" tIns="60000" bIns="60000" rtlCol="0" anchor="t" anchorCtr="0"/>
          <a:lstStyle/>
          <a:p>
            <a:pPr>
              <a:lnSpc>
                <a:spcPct val="80000"/>
              </a:lnSpc>
            </a:pPr>
            <a:r>
              <a:rPr lang="en-US" altLang="zh-CN" sz="1667">
                <a:latin typeface="Eras Medium ITC" pitchFamily="34" charset="0"/>
                <a:ea typeface="Verdana" pitchFamily="34" charset="0"/>
                <a:cs typeface="Verdana" pitchFamily="34" charset="0"/>
              </a:rPr>
              <a:t>B D</a:t>
            </a:r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588000" y="1374379"/>
            <a:ext cx="540000" cy="42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0000" tIns="60000" bIns="60000" rtlCol="0" anchor="t" anchorCtr="0"/>
          <a:lstStyle/>
          <a:p>
            <a:pPr>
              <a:lnSpc>
                <a:spcPct val="80000"/>
              </a:lnSpc>
            </a:pPr>
            <a:r>
              <a:rPr lang="en-US" altLang="zh-CN" sz="1667">
                <a:latin typeface="Eras Medium ITC" pitchFamily="34" charset="0"/>
                <a:ea typeface="Verdana" pitchFamily="34" charset="0"/>
                <a:cs typeface="Verdana" pitchFamily="34" charset="0"/>
              </a:rPr>
              <a:t>A C</a:t>
            </a:r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5" name="Freeform 34"/>
          <p:cNvSpPr/>
          <p:nvPr/>
        </p:nvSpPr>
        <p:spPr>
          <a:xfrm>
            <a:off x="6904828" y="1361117"/>
            <a:ext cx="513250" cy="406378"/>
          </a:xfrm>
          <a:custGeom>
            <a:avLst/>
            <a:gdLst>
              <a:gd name="connsiteX0" fmla="*/ 0 w 378373"/>
              <a:gd name="connsiteY0" fmla="*/ 268014 h 289252"/>
              <a:gd name="connsiteX1" fmla="*/ 141890 w 378373"/>
              <a:gd name="connsiteY1" fmla="*/ 268014 h 289252"/>
              <a:gd name="connsiteX2" fmla="*/ 141890 w 378373"/>
              <a:gd name="connsiteY2" fmla="*/ 47297 h 289252"/>
              <a:gd name="connsiteX3" fmla="*/ 378373 w 378373"/>
              <a:gd name="connsiteY3" fmla="*/ 0 h 289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373" h="289252">
                <a:moveTo>
                  <a:pt x="0" y="268014"/>
                </a:moveTo>
                <a:cubicBezTo>
                  <a:pt x="59121" y="286407"/>
                  <a:pt x="118242" y="304800"/>
                  <a:pt x="141890" y="268014"/>
                </a:cubicBezTo>
                <a:cubicBezTo>
                  <a:pt x="165538" y="231228"/>
                  <a:pt x="102476" y="91966"/>
                  <a:pt x="141890" y="47297"/>
                </a:cubicBezTo>
                <a:cubicBezTo>
                  <a:pt x="181304" y="2628"/>
                  <a:pt x="279838" y="1314"/>
                  <a:pt x="378373" y="0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8" name="Rectangle 27"/>
          <p:cNvSpPr/>
          <p:nvPr/>
        </p:nvSpPr>
        <p:spPr>
          <a:xfrm>
            <a:off x="1079500" y="1016000"/>
            <a:ext cx="2040000" cy="850967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r>
              <a:rPr lang="en-US" altLang="zh-CN" sz="2333">
                <a:latin typeface="Eras Medium ITC" pitchFamily="34" charset="0"/>
              </a:rPr>
              <a:t>Transfer</a:t>
            </a:r>
            <a:r>
              <a:rPr lang="en-US" altLang="zh-CN" sz="1500">
                <a:latin typeface="Eras Medium ITC" pitchFamily="34" charset="0"/>
              </a:rPr>
              <a:t> </a:t>
            </a:r>
            <a:r>
              <a:rPr lang="en-US" altLang="zh-CN" sz="1500" b="1">
                <a:solidFill>
                  <a:srgbClr val="FF0066"/>
                </a:solidFill>
                <a:latin typeface="Eras Medium ITC" pitchFamily="34" charset="0"/>
              </a:rPr>
              <a:t>$1000</a:t>
            </a:r>
            <a:r>
              <a:rPr lang="en-US" altLang="zh-CN" sz="1500">
                <a:latin typeface="Eras Medium ITC" pitchFamily="34" charset="0"/>
              </a:rPr>
              <a:t> </a:t>
            </a:r>
            <a:br>
              <a:rPr lang="en-US" altLang="zh-CN" sz="1500">
                <a:latin typeface="Eras Medium ITC" pitchFamily="34" charset="0"/>
              </a:rPr>
            </a:br>
            <a:r>
              <a:rPr lang="en-US" altLang="zh-CN" sz="1500">
                <a:latin typeface="Eras Medium ITC" pitchFamily="34" charset="0"/>
              </a:rPr>
              <a:t>  From </a:t>
            </a:r>
            <a:r>
              <a:rPr lang="en-US" altLang="zh-CN" sz="1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A</a:t>
            </a:r>
            <a:r>
              <a:rPr lang="en-US" altLang="zh-CN" sz="1500">
                <a:latin typeface="Eras Medium ITC" pitchFamily="34" charset="0"/>
              </a:rPr>
              <a:t>: $3000</a:t>
            </a:r>
            <a:br>
              <a:rPr lang="en-US" altLang="zh-CN" sz="1500">
                <a:latin typeface="Eras Medium ITC" pitchFamily="34" charset="0"/>
              </a:rPr>
            </a:br>
            <a:r>
              <a:rPr lang="en-US" altLang="zh-CN" sz="1500">
                <a:latin typeface="Eras Medium ITC" pitchFamily="34" charset="0"/>
              </a:rPr>
              <a:t>       To </a:t>
            </a:r>
            <a:r>
              <a:rPr lang="en-US" altLang="zh-CN" sz="1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B</a:t>
            </a:r>
            <a:r>
              <a:rPr lang="en-US" altLang="zh-CN" sz="1500">
                <a:latin typeface="Eras Medium ITC" pitchFamily="34" charset="0"/>
              </a:rPr>
              <a:t>: $2000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324000" y="1027081"/>
            <a:ext cx="1778788" cy="850967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r>
              <a:rPr lang="en-US" altLang="zh-CN" sz="2333">
                <a:latin typeface="Eras Medium ITC" pitchFamily="34" charset="0"/>
              </a:rPr>
              <a:t>Transfer</a:t>
            </a:r>
            <a:r>
              <a:rPr lang="en-US" altLang="zh-CN" sz="1500">
                <a:latin typeface="Eras Medium ITC" pitchFamily="34" charset="0"/>
              </a:rPr>
              <a:t> </a:t>
            </a:r>
            <a:r>
              <a:rPr lang="en-US" altLang="zh-CN" sz="1500" b="1">
                <a:solidFill>
                  <a:srgbClr val="FF0066"/>
                </a:solidFill>
                <a:latin typeface="Eras Medium ITC" pitchFamily="34" charset="0"/>
              </a:rPr>
              <a:t>$10</a:t>
            </a:r>
            <a:br>
              <a:rPr lang="en-US" altLang="zh-CN" sz="1500">
                <a:latin typeface="Eras Medium ITC" pitchFamily="34" charset="0"/>
              </a:rPr>
            </a:br>
            <a:r>
              <a:rPr lang="en-US" altLang="zh-CN" sz="1500">
                <a:latin typeface="Eras Medium ITC" pitchFamily="34" charset="0"/>
              </a:rPr>
              <a:t>  From </a:t>
            </a:r>
            <a:r>
              <a:rPr lang="en-US" altLang="zh-CN" sz="1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C</a:t>
            </a:r>
            <a:r>
              <a:rPr lang="en-US" altLang="zh-CN" sz="1500">
                <a:latin typeface="Eras Medium ITC" pitchFamily="34" charset="0"/>
              </a:rPr>
              <a:t>: $10</a:t>
            </a:r>
            <a:br>
              <a:rPr lang="en-US" altLang="zh-CN" sz="1500">
                <a:latin typeface="Eras Medium ITC" pitchFamily="34" charset="0"/>
              </a:rPr>
            </a:br>
            <a:r>
              <a:rPr lang="en-US" altLang="zh-CN" sz="1500">
                <a:latin typeface="Eras Medium ITC" pitchFamily="34" charset="0"/>
              </a:rPr>
              <a:t>       To </a:t>
            </a:r>
            <a:r>
              <a:rPr lang="en-US" altLang="zh-CN" sz="1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D</a:t>
            </a:r>
            <a:r>
              <a:rPr lang="en-US" altLang="zh-CN" sz="1500">
                <a:latin typeface="Eras Medium ITC" pitchFamily="34" charset="0"/>
              </a:rPr>
              <a:t>: $0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 flipH="1">
            <a:off x="3354500" y="2045480"/>
            <a:ext cx="489250" cy="401665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ounded Rectangle 94"/>
          <p:cNvSpPr/>
          <p:nvPr/>
        </p:nvSpPr>
        <p:spPr>
          <a:xfrm>
            <a:off x="5415000" y="2974861"/>
            <a:ext cx="300000" cy="150000"/>
          </a:xfrm>
          <a:prstGeom prst="roundRect">
            <a:avLst/>
          </a:prstGeom>
          <a:solidFill>
            <a:srgbClr val="00B050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96" name="Straight Arrow Connector 95"/>
          <p:cNvCxnSpPr>
            <a:stCxn id="95" idx="3"/>
          </p:cNvCxnSpPr>
          <p:nvPr/>
        </p:nvCxnSpPr>
        <p:spPr>
          <a:xfrm>
            <a:off x="5715000" y="3049861"/>
            <a:ext cx="508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Oval 96"/>
          <p:cNvSpPr/>
          <p:nvPr/>
        </p:nvSpPr>
        <p:spPr>
          <a:xfrm>
            <a:off x="4422000" y="2974861"/>
            <a:ext cx="150000" cy="150000"/>
          </a:xfrm>
          <a:prstGeom prst="ellipse">
            <a:avLst/>
          </a:prstGeom>
          <a:solidFill>
            <a:srgbClr val="00B050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98" name="Straight Arrow Connector 97"/>
          <p:cNvCxnSpPr>
            <a:stCxn id="97" idx="6"/>
            <a:endCxn id="95" idx="1"/>
          </p:cNvCxnSpPr>
          <p:nvPr/>
        </p:nvCxnSpPr>
        <p:spPr>
          <a:xfrm>
            <a:off x="4572000" y="3049861"/>
            <a:ext cx="843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Rectangle 98"/>
          <p:cNvSpPr/>
          <p:nvPr/>
        </p:nvSpPr>
        <p:spPr>
          <a:xfrm>
            <a:off x="4211010" y="2536280"/>
            <a:ext cx="96051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Recovery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113" name="Straight Arrow Connector 112"/>
          <p:cNvCxnSpPr/>
          <p:nvPr/>
        </p:nvCxnSpPr>
        <p:spPr>
          <a:xfrm>
            <a:off x="1587500" y="4766221"/>
            <a:ext cx="6057160" cy="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Rectangle 115"/>
          <p:cNvSpPr/>
          <p:nvPr/>
        </p:nvSpPr>
        <p:spPr>
          <a:xfrm>
            <a:off x="7299419" y="4381501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28" name="Rounded Rectangle 127"/>
          <p:cNvSpPr/>
          <p:nvPr/>
        </p:nvSpPr>
        <p:spPr>
          <a:xfrm>
            <a:off x="4356733" y="4683221"/>
            <a:ext cx="225000" cy="150000"/>
          </a:xfrm>
          <a:prstGeom prst="roundRect">
            <a:avLst/>
          </a:prstGeom>
          <a:solidFill>
            <a:srgbClr val="66FF66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0" name="Rounded Rectangle 129"/>
          <p:cNvSpPr/>
          <p:nvPr/>
        </p:nvSpPr>
        <p:spPr>
          <a:xfrm>
            <a:off x="5399308" y="4683221"/>
            <a:ext cx="450000" cy="150000"/>
          </a:xfrm>
          <a:prstGeom prst="roundRect">
            <a:avLst/>
          </a:prstGeom>
          <a:solidFill>
            <a:srgbClr val="FFCDDE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33" name="Group 132"/>
          <p:cNvGrpSpPr/>
          <p:nvPr/>
        </p:nvGrpSpPr>
        <p:grpSpPr>
          <a:xfrm>
            <a:off x="6582733" y="4683221"/>
            <a:ext cx="225000" cy="150000"/>
            <a:chOff x="6511800" y="5943600"/>
            <a:chExt cx="270000" cy="360000"/>
          </a:xfrm>
          <a:solidFill>
            <a:srgbClr val="FF97C1"/>
          </a:solidFill>
        </p:grpSpPr>
        <p:sp>
          <p:nvSpPr>
            <p:cNvPr id="134" name="Rounded Rectangle 133"/>
            <p:cNvSpPr/>
            <p:nvPr/>
          </p:nvSpPr>
          <p:spPr>
            <a:xfrm>
              <a:off x="6511800" y="5943600"/>
              <a:ext cx="270000" cy="360000"/>
            </a:xfrm>
            <a:prstGeom prst="roundRect">
              <a:avLst/>
            </a:prstGeom>
            <a:grpFill/>
            <a:ln w="12700">
              <a:solidFill>
                <a:schemeClr val="tx1"/>
              </a:solidFill>
              <a:prstDash val="soli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0000" rtlCol="0" anchor="ctr"/>
            <a:lstStyle/>
            <a:p>
              <a:pPr algn="ctr"/>
              <a:endParaRPr lang="zh-CN" altLang="en-US" sz="1667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cxnSp>
          <p:nvCxnSpPr>
            <p:cNvPr id="135" name="Straight Connector 134"/>
            <p:cNvCxnSpPr/>
            <p:nvPr/>
          </p:nvCxnSpPr>
          <p:spPr>
            <a:xfrm flipH="1">
              <a:off x="6511800" y="5943600"/>
              <a:ext cx="270000" cy="349344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/>
            <p:cNvCxnSpPr/>
            <p:nvPr/>
          </p:nvCxnSpPr>
          <p:spPr>
            <a:xfrm>
              <a:off x="6511800" y="5943600"/>
              <a:ext cx="270000" cy="349344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5" name="Rectangle 144"/>
          <p:cNvSpPr/>
          <p:nvPr/>
        </p:nvSpPr>
        <p:spPr>
          <a:xfrm>
            <a:off x="4220130" y="5083721"/>
            <a:ext cx="498206" cy="23083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30000" tIns="0" rIns="30000" bIns="0">
            <a:spAutoFit/>
          </a:bodyPr>
          <a:lstStyle/>
          <a:p>
            <a:pPr algn="ctr"/>
            <a:r>
              <a:rPr lang="en-US" altLang="zh-CN" sz="1500">
                <a:solidFill>
                  <a:schemeClr val="bg1"/>
                </a:solidFill>
                <a:latin typeface="Eras Medium ITC" pitchFamily="34" charset="0"/>
              </a:rPr>
              <a:t>CKPT</a:t>
            </a:r>
            <a:endParaRPr lang="en-US" altLang="zh-CN" sz="1500" b="1" baseline="-25000">
              <a:solidFill>
                <a:schemeClr val="bg1"/>
              </a:solidFill>
              <a:latin typeface="Eras Medium ITC" pitchFamily="34" charset="0"/>
            </a:endParaRPr>
          </a:p>
        </p:txBody>
      </p:sp>
      <p:sp>
        <p:nvSpPr>
          <p:cNvPr id="146" name="Rectangle 145"/>
          <p:cNvSpPr/>
          <p:nvPr/>
        </p:nvSpPr>
        <p:spPr>
          <a:xfrm>
            <a:off x="5146779" y="5083721"/>
            <a:ext cx="955062" cy="23083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30000" tIns="0" rIns="30000" bIns="0">
            <a:spAutoFit/>
          </a:bodyPr>
          <a:lstStyle/>
          <a:p>
            <a:pPr algn="ctr"/>
            <a:r>
              <a:rPr lang="en-US" altLang="zh-CN" sz="1500">
                <a:solidFill>
                  <a:schemeClr val="bg1"/>
                </a:solidFill>
                <a:latin typeface="Eras Medium ITC" pitchFamily="34" charset="0"/>
              </a:rPr>
              <a:t>B=B+1000</a:t>
            </a:r>
            <a:endParaRPr lang="en-US" altLang="zh-CN" sz="1500" b="1" baseline="-25000">
              <a:solidFill>
                <a:schemeClr val="bg1"/>
              </a:solidFill>
              <a:latin typeface="Eras Medium ITC" pitchFamily="34" charset="0"/>
            </a:endParaRPr>
          </a:p>
        </p:txBody>
      </p:sp>
      <p:sp>
        <p:nvSpPr>
          <p:cNvPr id="147" name="Rectangle 146"/>
          <p:cNvSpPr/>
          <p:nvPr/>
        </p:nvSpPr>
        <p:spPr>
          <a:xfrm>
            <a:off x="6474984" y="5083721"/>
            <a:ext cx="440498" cy="23083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30000" tIns="0" rIns="30000" bIns="0">
            <a:spAutoFit/>
          </a:bodyPr>
          <a:lstStyle/>
          <a:p>
            <a:pPr algn="ctr"/>
            <a:r>
              <a:rPr lang="en-US" altLang="zh-CN" sz="1500">
                <a:solidFill>
                  <a:schemeClr val="bg1"/>
                </a:solidFill>
                <a:latin typeface="Eras Medium ITC" pitchFamily="34" charset="0"/>
              </a:rPr>
              <a:t>C T1</a:t>
            </a:r>
            <a:endParaRPr lang="en-US" altLang="zh-CN" sz="1500" b="1" baseline="-25000">
              <a:solidFill>
                <a:schemeClr val="bg1"/>
              </a:solidFill>
              <a:latin typeface="Eras Medium ITC" pitchFamily="34" charset="0"/>
            </a:endParaRPr>
          </a:p>
        </p:txBody>
      </p:sp>
      <p:cxnSp>
        <p:nvCxnSpPr>
          <p:cNvPr id="149" name="Straight Arrow Connector 148"/>
          <p:cNvCxnSpPr/>
          <p:nvPr/>
        </p:nvCxnSpPr>
        <p:spPr>
          <a:xfrm flipV="1">
            <a:off x="4469233" y="4829721"/>
            <a:ext cx="0" cy="317721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/>
          <p:cNvCxnSpPr/>
          <p:nvPr/>
        </p:nvCxnSpPr>
        <p:spPr>
          <a:xfrm flipV="1">
            <a:off x="5624308" y="4829721"/>
            <a:ext cx="0" cy="317721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Arrow Connector 150"/>
          <p:cNvCxnSpPr/>
          <p:nvPr/>
        </p:nvCxnSpPr>
        <p:spPr>
          <a:xfrm flipV="1">
            <a:off x="6695233" y="4829721"/>
            <a:ext cx="0" cy="317721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ounded Rectangle 65"/>
          <p:cNvSpPr/>
          <p:nvPr/>
        </p:nvSpPr>
        <p:spPr>
          <a:xfrm>
            <a:off x="5165785" y="3556000"/>
            <a:ext cx="720000" cy="360000"/>
          </a:xfrm>
          <a:prstGeom prst="roundRect">
            <a:avLst/>
          </a:prstGeom>
          <a:solidFill>
            <a:srgbClr val="00B050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UNDO</a:t>
            </a:r>
            <a:endParaRPr lang="zh-CN" altLang="en-US" sz="1667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7" name="Rounded Rectangle 66"/>
          <p:cNvSpPr/>
          <p:nvPr/>
        </p:nvSpPr>
        <p:spPr>
          <a:xfrm>
            <a:off x="4109233" y="3563442"/>
            <a:ext cx="720000" cy="750000"/>
          </a:xfrm>
          <a:prstGeom prst="roundRect">
            <a:avLst>
              <a:gd name="adj" fmla="val 8399"/>
            </a:avLst>
          </a:prstGeom>
          <a:solidFill>
            <a:srgbClr val="00B050"/>
          </a:solidFill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CKPT</a:t>
            </a:r>
          </a:p>
          <a:p>
            <a:pPr algn="ctr">
              <a:lnSpc>
                <a:spcPct val="80000"/>
              </a:lnSpc>
            </a:pPr>
            <a:endParaRPr lang="en-US" altLang="zh-CN" sz="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US" altLang="zh-CN" sz="1667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T1, T2</a:t>
            </a:r>
            <a:endParaRPr lang="zh-CN" altLang="en-US" sz="1667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0" name="Text Box 16"/>
          <p:cNvSpPr txBox="1">
            <a:spLocks noChangeArrowheads="1"/>
          </p:cNvSpPr>
          <p:nvPr/>
        </p:nvSpPr>
        <p:spPr bwMode="auto">
          <a:xfrm>
            <a:off x="2553500" y="3072000"/>
            <a:ext cx="1320000" cy="1419676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30000" rIns="6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r>
              <a:rPr lang="en-US" altLang="zh-CN" sz="1500" i="0" u="sng">
                <a:latin typeface="Eras Medium ITC" pitchFamily="34" charset="0"/>
              </a:rPr>
              <a:t>CKPT State</a:t>
            </a:r>
          </a:p>
          <a:p>
            <a:r>
              <a:rPr lang="en-US" altLang="zh-CN" sz="1833" i="0">
                <a:latin typeface="Eras Medium ITC" pitchFamily="34" charset="0"/>
              </a:rPr>
              <a:t>   A: 2000</a:t>
            </a:r>
          </a:p>
          <a:p>
            <a:r>
              <a:rPr lang="en-US" altLang="zh-CN" sz="1833" i="0">
                <a:latin typeface="Eras Medium ITC" pitchFamily="34" charset="0"/>
              </a:rPr>
              <a:t>   B: 2000</a:t>
            </a:r>
          </a:p>
          <a:p>
            <a:r>
              <a:rPr lang="en-US" altLang="zh-CN" sz="1833" i="0">
                <a:latin typeface="Eras Medium ITC" pitchFamily="34" charset="0"/>
              </a:rPr>
              <a:t>   C: </a:t>
            </a:r>
            <a:r>
              <a:rPr lang="en-US" altLang="zh-CN" sz="1833" i="0">
                <a:solidFill>
                  <a:srgbClr val="FF0066"/>
                </a:solidFill>
                <a:latin typeface="Eras Medium ITC" pitchFamily="34" charset="0"/>
              </a:rPr>
              <a:t>10</a:t>
            </a:r>
          </a:p>
          <a:p>
            <a:r>
              <a:rPr lang="en-US" altLang="zh-CN" sz="1833" i="0">
                <a:latin typeface="Eras Medium ITC" pitchFamily="34" charset="0"/>
              </a:rPr>
              <a:t>   D: 0</a:t>
            </a:r>
          </a:p>
        </p:txBody>
      </p:sp>
      <p:sp>
        <p:nvSpPr>
          <p:cNvPr id="72" name="Rectangle 71"/>
          <p:cNvSpPr/>
          <p:nvPr/>
        </p:nvSpPr>
        <p:spPr>
          <a:xfrm>
            <a:off x="1848385" y="5083721"/>
            <a:ext cx="927811" cy="23083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30000" tIns="0" rIns="30000" bIns="0">
            <a:spAutoFit/>
          </a:bodyPr>
          <a:lstStyle/>
          <a:p>
            <a:pPr algn="ctr"/>
            <a:r>
              <a:rPr lang="en-US" altLang="zh-CN" sz="1500">
                <a:solidFill>
                  <a:schemeClr val="bg1"/>
                </a:solidFill>
                <a:latin typeface="Eras Medium ITC" pitchFamily="34" charset="0"/>
              </a:rPr>
              <a:t>A=A-1000</a:t>
            </a:r>
            <a:endParaRPr lang="en-US" altLang="zh-CN" sz="1500" b="1" baseline="-25000">
              <a:solidFill>
                <a:schemeClr val="bg1"/>
              </a:solidFill>
              <a:latin typeface="Eras Medium ITC" pitchFamily="34" charset="0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3169259" y="5083721"/>
            <a:ext cx="680949" cy="23083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30000" tIns="0" rIns="30000" bIns="0">
            <a:spAutoFit/>
          </a:bodyPr>
          <a:lstStyle/>
          <a:p>
            <a:pPr algn="ctr"/>
            <a:r>
              <a:rPr lang="en-US" altLang="zh-CN" sz="1500">
                <a:solidFill>
                  <a:schemeClr val="bg1"/>
                </a:solidFill>
                <a:latin typeface="Eras Medium ITC" pitchFamily="34" charset="0"/>
              </a:rPr>
              <a:t>C=C-10</a:t>
            </a:r>
            <a:endParaRPr lang="en-US" altLang="zh-CN" sz="1500" b="1" baseline="-25000">
              <a:solidFill>
                <a:schemeClr val="bg1"/>
              </a:solidFill>
              <a:latin typeface="Eras Medium ITC" pitchFamily="34" charset="0"/>
            </a:endParaRPr>
          </a:p>
        </p:txBody>
      </p:sp>
      <p:sp>
        <p:nvSpPr>
          <p:cNvPr id="77" name="Freeform 76"/>
          <p:cNvSpPr/>
          <p:nvPr/>
        </p:nvSpPr>
        <p:spPr>
          <a:xfrm>
            <a:off x="3571875" y="4840112"/>
            <a:ext cx="539750" cy="366888"/>
          </a:xfrm>
          <a:custGeom>
            <a:avLst/>
            <a:gdLst>
              <a:gd name="connsiteX0" fmla="*/ 647700 w 647700"/>
              <a:gd name="connsiteY0" fmla="*/ 440266 h 440266"/>
              <a:gd name="connsiteX1" fmla="*/ 552450 w 647700"/>
              <a:gd name="connsiteY1" fmla="*/ 345016 h 440266"/>
              <a:gd name="connsiteX2" fmla="*/ 628650 w 647700"/>
              <a:gd name="connsiteY2" fmla="*/ 154516 h 440266"/>
              <a:gd name="connsiteX3" fmla="*/ 133350 w 647700"/>
              <a:gd name="connsiteY3" fmla="*/ 2116 h 440266"/>
              <a:gd name="connsiteX4" fmla="*/ 0 w 647700"/>
              <a:gd name="connsiteY4" fmla="*/ 268816 h 4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7700" h="440266">
                <a:moveTo>
                  <a:pt x="647700" y="440266"/>
                </a:moveTo>
                <a:cubicBezTo>
                  <a:pt x="601662" y="416453"/>
                  <a:pt x="555625" y="392641"/>
                  <a:pt x="552450" y="345016"/>
                </a:cubicBezTo>
                <a:cubicBezTo>
                  <a:pt x="549275" y="297391"/>
                  <a:pt x="698500" y="211666"/>
                  <a:pt x="628650" y="154516"/>
                </a:cubicBezTo>
                <a:cubicBezTo>
                  <a:pt x="558800" y="97366"/>
                  <a:pt x="238125" y="-16934"/>
                  <a:pt x="133350" y="2116"/>
                </a:cubicBezTo>
                <a:cubicBezTo>
                  <a:pt x="28575" y="21166"/>
                  <a:pt x="14287" y="144991"/>
                  <a:pt x="0" y="268816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1" name="Freeform 80"/>
          <p:cNvSpPr/>
          <p:nvPr/>
        </p:nvSpPr>
        <p:spPr>
          <a:xfrm>
            <a:off x="2508250" y="4829721"/>
            <a:ext cx="539750" cy="366888"/>
          </a:xfrm>
          <a:custGeom>
            <a:avLst/>
            <a:gdLst>
              <a:gd name="connsiteX0" fmla="*/ 647700 w 647700"/>
              <a:gd name="connsiteY0" fmla="*/ 440266 h 440266"/>
              <a:gd name="connsiteX1" fmla="*/ 552450 w 647700"/>
              <a:gd name="connsiteY1" fmla="*/ 345016 h 440266"/>
              <a:gd name="connsiteX2" fmla="*/ 628650 w 647700"/>
              <a:gd name="connsiteY2" fmla="*/ 154516 h 440266"/>
              <a:gd name="connsiteX3" fmla="*/ 133350 w 647700"/>
              <a:gd name="connsiteY3" fmla="*/ 2116 h 440266"/>
              <a:gd name="connsiteX4" fmla="*/ 0 w 647700"/>
              <a:gd name="connsiteY4" fmla="*/ 268816 h 4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7700" h="440266">
                <a:moveTo>
                  <a:pt x="647700" y="440266"/>
                </a:moveTo>
                <a:cubicBezTo>
                  <a:pt x="601662" y="416453"/>
                  <a:pt x="555625" y="392641"/>
                  <a:pt x="552450" y="345016"/>
                </a:cubicBezTo>
                <a:cubicBezTo>
                  <a:pt x="549275" y="297391"/>
                  <a:pt x="698500" y="211666"/>
                  <a:pt x="628650" y="154516"/>
                </a:cubicBezTo>
                <a:cubicBezTo>
                  <a:pt x="558800" y="97366"/>
                  <a:pt x="238125" y="-16934"/>
                  <a:pt x="133350" y="2116"/>
                </a:cubicBezTo>
                <a:cubicBezTo>
                  <a:pt x="28575" y="21166"/>
                  <a:pt x="14287" y="144991"/>
                  <a:pt x="0" y="268816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2" name="Rectangle 81"/>
          <p:cNvSpPr/>
          <p:nvPr/>
        </p:nvSpPr>
        <p:spPr>
          <a:xfrm>
            <a:off x="5174955" y="4073723"/>
            <a:ext cx="743465" cy="230832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30000" tIns="0" rIns="30000" bIns="0">
            <a:spAutoFit/>
          </a:bodyPr>
          <a:lstStyle/>
          <a:p>
            <a:pPr algn="ctr"/>
            <a:r>
              <a:rPr lang="en-US" altLang="zh-CN" sz="1500">
                <a:latin typeface="Eras Medium ITC" pitchFamily="34" charset="0"/>
              </a:rPr>
              <a:t>C=C+10</a:t>
            </a:r>
            <a:endParaRPr lang="en-US" altLang="zh-CN" sz="1500" b="1" baseline="-25000">
              <a:latin typeface="Eras Medium ITC" pitchFamily="34" charset="0"/>
            </a:endParaRPr>
          </a:p>
        </p:txBody>
      </p:sp>
      <p:cxnSp>
        <p:nvCxnSpPr>
          <p:cNvPr id="83" name="Straight Arrow Connector 82"/>
          <p:cNvCxnSpPr>
            <a:stCxn id="128" idx="0"/>
          </p:cNvCxnSpPr>
          <p:nvPr/>
        </p:nvCxnSpPr>
        <p:spPr>
          <a:xfrm flipV="1">
            <a:off x="4469232" y="4381501"/>
            <a:ext cx="591642" cy="30172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ectangle 84"/>
          <p:cNvSpPr/>
          <p:nvPr/>
        </p:nvSpPr>
        <p:spPr>
          <a:xfrm>
            <a:off x="5344086" y="3167559"/>
            <a:ext cx="39626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T1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7D8B21F2-EFF1-3041-91B3-C6E2CE576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Example: recovery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133772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5313423" y="1361116"/>
            <a:ext cx="528578" cy="797884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60000" rIns="60000" rtlCol="0" anchor="t" anchorCtr="0"/>
          <a:lstStyle/>
          <a:p>
            <a:endParaRPr lang="en-US" altLang="zh-CN" sz="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altLang="zh-CN" sz="1500">
                <a:latin typeface="Eras Medium ITC" pitchFamily="34" charset="0"/>
                <a:ea typeface="Verdana" pitchFamily="34" charset="0"/>
                <a:cs typeface="Verdana" pitchFamily="34" charset="0"/>
              </a:rPr>
              <a:t>File</a:t>
            </a:r>
            <a:endParaRPr lang="zh-CN" altLang="en-US" sz="1500" baseline="-2500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816500" y="2413000"/>
            <a:ext cx="780000" cy="390000"/>
          </a:xfrm>
          <a:prstGeom prst="roundRect">
            <a:avLst/>
          </a:prstGeom>
          <a:solidFill>
            <a:srgbClr val="B9EDFF"/>
          </a:solidFill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b="1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SysR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2803500" y="2032000"/>
            <a:ext cx="217500" cy="415145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6148078" y="1511342"/>
            <a:ext cx="741423" cy="524379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>
              <a:lnSpc>
                <a:spcPct val="80000"/>
              </a:lnSpc>
            </a:pPr>
            <a:r>
              <a:rPr lang="en-US" altLang="zh-CN" sz="1667">
                <a:latin typeface="Eras Medium ITC" pitchFamily="34" charset="0"/>
                <a:ea typeface="Verdana" pitchFamily="34" charset="0"/>
                <a:cs typeface="Verdana" pitchFamily="34" charset="0"/>
              </a:rPr>
              <a:t>Page Table</a:t>
            </a:r>
            <a:endParaRPr lang="zh-CN" altLang="en-US" sz="1667">
              <a:latin typeface="Eras Medium ITC" pitchFamily="34" charset="0"/>
              <a:cs typeface="Verdana" pitchFamily="34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5767078" y="1654721"/>
            <a:ext cx="378524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7418078" y="1143000"/>
            <a:ext cx="540000" cy="42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0000" tIns="60000" bIns="60000" rtlCol="0" anchor="t" anchorCtr="0"/>
          <a:lstStyle/>
          <a:p>
            <a:pPr>
              <a:lnSpc>
                <a:spcPct val="80000"/>
              </a:lnSpc>
            </a:pPr>
            <a:r>
              <a:rPr lang="en-US" altLang="zh-CN" sz="1667">
                <a:latin typeface="Eras Medium ITC" pitchFamily="34" charset="0"/>
                <a:ea typeface="Verdana" pitchFamily="34" charset="0"/>
                <a:cs typeface="Verdana" pitchFamily="34" charset="0"/>
              </a:rPr>
              <a:t>B D</a:t>
            </a:r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588000" y="1374379"/>
            <a:ext cx="540000" cy="42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0000" tIns="60000" bIns="60000" rtlCol="0" anchor="t" anchorCtr="0"/>
          <a:lstStyle/>
          <a:p>
            <a:pPr>
              <a:lnSpc>
                <a:spcPct val="80000"/>
              </a:lnSpc>
            </a:pPr>
            <a:r>
              <a:rPr lang="en-US" altLang="zh-CN" sz="1667">
                <a:latin typeface="Eras Medium ITC" pitchFamily="34" charset="0"/>
                <a:ea typeface="Verdana" pitchFamily="34" charset="0"/>
                <a:cs typeface="Verdana" pitchFamily="34" charset="0"/>
              </a:rPr>
              <a:t>A C</a:t>
            </a:r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5" name="Freeform 34"/>
          <p:cNvSpPr/>
          <p:nvPr/>
        </p:nvSpPr>
        <p:spPr>
          <a:xfrm>
            <a:off x="6904828" y="1361117"/>
            <a:ext cx="513250" cy="406378"/>
          </a:xfrm>
          <a:custGeom>
            <a:avLst/>
            <a:gdLst>
              <a:gd name="connsiteX0" fmla="*/ 0 w 378373"/>
              <a:gd name="connsiteY0" fmla="*/ 268014 h 289252"/>
              <a:gd name="connsiteX1" fmla="*/ 141890 w 378373"/>
              <a:gd name="connsiteY1" fmla="*/ 268014 h 289252"/>
              <a:gd name="connsiteX2" fmla="*/ 141890 w 378373"/>
              <a:gd name="connsiteY2" fmla="*/ 47297 h 289252"/>
              <a:gd name="connsiteX3" fmla="*/ 378373 w 378373"/>
              <a:gd name="connsiteY3" fmla="*/ 0 h 289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373" h="289252">
                <a:moveTo>
                  <a:pt x="0" y="268014"/>
                </a:moveTo>
                <a:cubicBezTo>
                  <a:pt x="59121" y="286407"/>
                  <a:pt x="118242" y="304800"/>
                  <a:pt x="141890" y="268014"/>
                </a:cubicBezTo>
                <a:cubicBezTo>
                  <a:pt x="165538" y="231228"/>
                  <a:pt x="102476" y="91966"/>
                  <a:pt x="141890" y="47297"/>
                </a:cubicBezTo>
                <a:cubicBezTo>
                  <a:pt x="181304" y="2628"/>
                  <a:pt x="279838" y="1314"/>
                  <a:pt x="378373" y="0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8" name="Rectangle 27"/>
          <p:cNvSpPr/>
          <p:nvPr/>
        </p:nvSpPr>
        <p:spPr>
          <a:xfrm>
            <a:off x="1079500" y="1016000"/>
            <a:ext cx="2040000" cy="850967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r>
              <a:rPr lang="en-US" altLang="zh-CN" sz="2333">
                <a:latin typeface="Eras Medium ITC" pitchFamily="34" charset="0"/>
              </a:rPr>
              <a:t>Transfer</a:t>
            </a:r>
            <a:r>
              <a:rPr lang="en-US" altLang="zh-CN" sz="1500">
                <a:latin typeface="Eras Medium ITC" pitchFamily="34" charset="0"/>
              </a:rPr>
              <a:t> </a:t>
            </a:r>
            <a:r>
              <a:rPr lang="en-US" altLang="zh-CN" sz="1500" b="1">
                <a:solidFill>
                  <a:srgbClr val="FF0066"/>
                </a:solidFill>
                <a:latin typeface="Eras Medium ITC" pitchFamily="34" charset="0"/>
              </a:rPr>
              <a:t>$1000</a:t>
            </a:r>
            <a:r>
              <a:rPr lang="en-US" altLang="zh-CN" sz="1500">
                <a:latin typeface="Eras Medium ITC" pitchFamily="34" charset="0"/>
              </a:rPr>
              <a:t> </a:t>
            </a:r>
            <a:br>
              <a:rPr lang="en-US" altLang="zh-CN" sz="1500">
                <a:latin typeface="Eras Medium ITC" pitchFamily="34" charset="0"/>
              </a:rPr>
            </a:br>
            <a:r>
              <a:rPr lang="en-US" altLang="zh-CN" sz="1500">
                <a:latin typeface="Eras Medium ITC" pitchFamily="34" charset="0"/>
              </a:rPr>
              <a:t>  From </a:t>
            </a:r>
            <a:r>
              <a:rPr lang="en-US" altLang="zh-CN" sz="1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A</a:t>
            </a:r>
            <a:r>
              <a:rPr lang="en-US" altLang="zh-CN" sz="1500">
                <a:latin typeface="Eras Medium ITC" pitchFamily="34" charset="0"/>
              </a:rPr>
              <a:t>: $3000</a:t>
            </a:r>
            <a:br>
              <a:rPr lang="en-US" altLang="zh-CN" sz="1500">
                <a:latin typeface="Eras Medium ITC" pitchFamily="34" charset="0"/>
              </a:rPr>
            </a:br>
            <a:r>
              <a:rPr lang="en-US" altLang="zh-CN" sz="1500">
                <a:latin typeface="Eras Medium ITC" pitchFamily="34" charset="0"/>
              </a:rPr>
              <a:t>       To </a:t>
            </a:r>
            <a:r>
              <a:rPr lang="en-US" altLang="zh-CN" sz="1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B</a:t>
            </a:r>
            <a:r>
              <a:rPr lang="en-US" altLang="zh-CN" sz="1500">
                <a:latin typeface="Eras Medium ITC" pitchFamily="34" charset="0"/>
              </a:rPr>
              <a:t>: $2000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324000" y="1027081"/>
            <a:ext cx="1778788" cy="850967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r>
              <a:rPr lang="en-US" altLang="zh-CN" sz="2333">
                <a:latin typeface="Eras Medium ITC" pitchFamily="34" charset="0"/>
              </a:rPr>
              <a:t>Transfer</a:t>
            </a:r>
            <a:r>
              <a:rPr lang="en-US" altLang="zh-CN" sz="1500">
                <a:latin typeface="Eras Medium ITC" pitchFamily="34" charset="0"/>
              </a:rPr>
              <a:t> </a:t>
            </a:r>
            <a:r>
              <a:rPr lang="en-US" altLang="zh-CN" sz="1500" b="1">
                <a:solidFill>
                  <a:srgbClr val="FF0066"/>
                </a:solidFill>
                <a:latin typeface="Eras Medium ITC" pitchFamily="34" charset="0"/>
              </a:rPr>
              <a:t>$10</a:t>
            </a:r>
            <a:br>
              <a:rPr lang="en-US" altLang="zh-CN" sz="1500">
                <a:latin typeface="Eras Medium ITC" pitchFamily="34" charset="0"/>
              </a:rPr>
            </a:br>
            <a:r>
              <a:rPr lang="en-US" altLang="zh-CN" sz="1500">
                <a:latin typeface="Eras Medium ITC" pitchFamily="34" charset="0"/>
              </a:rPr>
              <a:t>  From </a:t>
            </a:r>
            <a:r>
              <a:rPr lang="en-US" altLang="zh-CN" sz="1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C</a:t>
            </a:r>
            <a:r>
              <a:rPr lang="en-US" altLang="zh-CN" sz="1500">
                <a:latin typeface="Eras Medium ITC" pitchFamily="34" charset="0"/>
              </a:rPr>
              <a:t>: $10</a:t>
            </a:r>
            <a:br>
              <a:rPr lang="en-US" altLang="zh-CN" sz="1500">
                <a:latin typeface="Eras Medium ITC" pitchFamily="34" charset="0"/>
              </a:rPr>
            </a:br>
            <a:r>
              <a:rPr lang="en-US" altLang="zh-CN" sz="1500">
                <a:latin typeface="Eras Medium ITC" pitchFamily="34" charset="0"/>
              </a:rPr>
              <a:t>       To </a:t>
            </a:r>
            <a:r>
              <a:rPr lang="en-US" altLang="zh-CN" sz="1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D</a:t>
            </a:r>
            <a:r>
              <a:rPr lang="en-US" altLang="zh-CN" sz="1500">
                <a:latin typeface="Eras Medium ITC" pitchFamily="34" charset="0"/>
              </a:rPr>
              <a:t>: $0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 flipH="1">
            <a:off x="3354500" y="2045480"/>
            <a:ext cx="489250" cy="401665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Rounded Rectangle 85"/>
          <p:cNvSpPr/>
          <p:nvPr/>
        </p:nvSpPr>
        <p:spPr>
          <a:xfrm>
            <a:off x="6350000" y="2974861"/>
            <a:ext cx="300000" cy="150000"/>
          </a:xfrm>
          <a:prstGeom prst="roundRect">
            <a:avLst/>
          </a:prstGeom>
          <a:solidFill>
            <a:srgbClr val="00B050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92" name="Straight Arrow Connector 91"/>
          <p:cNvCxnSpPr>
            <a:stCxn id="86" idx="3"/>
            <a:endCxn id="91" idx="2"/>
          </p:cNvCxnSpPr>
          <p:nvPr/>
        </p:nvCxnSpPr>
        <p:spPr>
          <a:xfrm>
            <a:off x="6650000" y="3049861"/>
            <a:ext cx="5025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ounded Rectangle 94"/>
          <p:cNvSpPr/>
          <p:nvPr/>
        </p:nvSpPr>
        <p:spPr>
          <a:xfrm>
            <a:off x="5415000" y="2974861"/>
            <a:ext cx="300000" cy="150000"/>
          </a:xfrm>
          <a:prstGeom prst="roundRect">
            <a:avLst/>
          </a:prstGeom>
          <a:solidFill>
            <a:srgbClr val="00B050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96" name="Straight Arrow Connector 95"/>
          <p:cNvCxnSpPr>
            <a:stCxn id="95" idx="3"/>
            <a:endCxn id="86" idx="1"/>
          </p:cNvCxnSpPr>
          <p:nvPr/>
        </p:nvCxnSpPr>
        <p:spPr>
          <a:xfrm>
            <a:off x="5715000" y="3049861"/>
            <a:ext cx="635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Oval 96"/>
          <p:cNvSpPr/>
          <p:nvPr/>
        </p:nvSpPr>
        <p:spPr>
          <a:xfrm>
            <a:off x="4422000" y="2974861"/>
            <a:ext cx="150000" cy="150000"/>
          </a:xfrm>
          <a:prstGeom prst="ellipse">
            <a:avLst/>
          </a:prstGeom>
          <a:solidFill>
            <a:srgbClr val="00B050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98" name="Straight Arrow Connector 97"/>
          <p:cNvCxnSpPr>
            <a:stCxn id="97" idx="6"/>
            <a:endCxn id="95" idx="1"/>
          </p:cNvCxnSpPr>
          <p:nvPr/>
        </p:nvCxnSpPr>
        <p:spPr>
          <a:xfrm>
            <a:off x="4572000" y="3049861"/>
            <a:ext cx="843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Rectangle 98"/>
          <p:cNvSpPr/>
          <p:nvPr/>
        </p:nvSpPr>
        <p:spPr>
          <a:xfrm>
            <a:off x="4211010" y="2536280"/>
            <a:ext cx="96051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Recovery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113" name="Straight Arrow Connector 112"/>
          <p:cNvCxnSpPr/>
          <p:nvPr/>
        </p:nvCxnSpPr>
        <p:spPr>
          <a:xfrm>
            <a:off x="1587500" y="4766221"/>
            <a:ext cx="6057160" cy="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Rectangle 115"/>
          <p:cNvSpPr/>
          <p:nvPr/>
        </p:nvSpPr>
        <p:spPr>
          <a:xfrm>
            <a:off x="7299419" y="4381501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28" name="Rounded Rectangle 127"/>
          <p:cNvSpPr/>
          <p:nvPr/>
        </p:nvSpPr>
        <p:spPr>
          <a:xfrm>
            <a:off x="4356733" y="4683221"/>
            <a:ext cx="225000" cy="150000"/>
          </a:xfrm>
          <a:prstGeom prst="roundRect">
            <a:avLst/>
          </a:prstGeom>
          <a:solidFill>
            <a:srgbClr val="66FF66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0" name="Rounded Rectangle 129"/>
          <p:cNvSpPr/>
          <p:nvPr/>
        </p:nvSpPr>
        <p:spPr>
          <a:xfrm>
            <a:off x="5399308" y="4683221"/>
            <a:ext cx="450000" cy="150000"/>
          </a:xfrm>
          <a:prstGeom prst="roundRect">
            <a:avLst/>
          </a:prstGeom>
          <a:solidFill>
            <a:srgbClr val="FFCDDE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33" name="Group 132"/>
          <p:cNvGrpSpPr/>
          <p:nvPr/>
        </p:nvGrpSpPr>
        <p:grpSpPr>
          <a:xfrm>
            <a:off x="6582733" y="4683221"/>
            <a:ext cx="225000" cy="150000"/>
            <a:chOff x="6511800" y="5943600"/>
            <a:chExt cx="270000" cy="360000"/>
          </a:xfrm>
          <a:solidFill>
            <a:srgbClr val="FF97C1"/>
          </a:solidFill>
        </p:grpSpPr>
        <p:sp>
          <p:nvSpPr>
            <p:cNvPr id="134" name="Rounded Rectangle 133"/>
            <p:cNvSpPr/>
            <p:nvPr/>
          </p:nvSpPr>
          <p:spPr>
            <a:xfrm>
              <a:off x="6511800" y="5943600"/>
              <a:ext cx="270000" cy="360000"/>
            </a:xfrm>
            <a:prstGeom prst="roundRect">
              <a:avLst/>
            </a:prstGeom>
            <a:grpFill/>
            <a:ln w="12700">
              <a:solidFill>
                <a:schemeClr val="tx1"/>
              </a:solidFill>
              <a:prstDash val="soli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0000" rtlCol="0" anchor="ctr"/>
            <a:lstStyle/>
            <a:p>
              <a:pPr algn="ctr"/>
              <a:endParaRPr lang="zh-CN" altLang="en-US" sz="1667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cxnSp>
          <p:nvCxnSpPr>
            <p:cNvPr id="135" name="Straight Connector 134"/>
            <p:cNvCxnSpPr/>
            <p:nvPr/>
          </p:nvCxnSpPr>
          <p:spPr>
            <a:xfrm flipH="1">
              <a:off x="6511800" y="5943600"/>
              <a:ext cx="270000" cy="349344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/>
            <p:cNvCxnSpPr/>
            <p:nvPr/>
          </p:nvCxnSpPr>
          <p:spPr>
            <a:xfrm>
              <a:off x="6511800" y="5943600"/>
              <a:ext cx="270000" cy="349344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5" name="Rectangle 144"/>
          <p:cNvSpPr/>
          <p:nvPr/>
        </p:nvSpPr>
        <p:spPr>
          <a:xfrm>
            <a:off x="4220130" y="5083721"/>
            <a:ext cx="498206" cy="23083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30000" tIns="0" rIns="30000" bIns="0">
            <a:spAutoFit/>
          </a:bodyPr>
          <a:lstStyle/>
          <a:p>
            <a:pPr algn="ctr"/>
            <a:r>
              <a:rPr lang="en-US" altLang="zh-CN" sz="1500">
                <a:solidFill>
                  <a:schemeClr val="bg1"/>
                </a:solidFill>
                <a:latin typeface="Eras Medium ITC" pitchFamily="34" charset="0"/>
              </a:rPr>
              <a:t>CKPT</a:t>
            </a:r>
            <a:endParaRPr lang="en-US" altLang="zh-CN" sz="1500" b="1" baseline="-25000">
              <a:solidFill>
                <a:schemeClr val="bg1"/>
              </a:solidFill>
              <a:latin typeface="Eras Medium ITC" pitchFamily="34" charset="0"/>
            </a:endParaRPr>
          </a:p>
        </p:txBody>
      </p:sp>
      <p:sp>
        <p:nvSpPr>
          <p:cNvPr id="146" name="Rectangle 145"/>
          <p:cNvSpPr/>
          <p:nvPr/>
        </p:nvSpPr>
        <p:spPr>
          <a:xfrm>
            <a:off x="5146779" y="5083721"/>
            <a:ext cx="955062" cy="23083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30000" tIns="0" rIns="30000" bIns="0">
            <a:spAutoFit/>
          </a:bodyPr>
          <a:lstStyle/>
          <a:p>
            <a:pPr algn="ctr"/>
            <a:r>
              <a:rPr lang="en-US" altLang="zh-CN" sz="1500">
                <a:solidFill>
                  <a:schemeClr val="bg1"/>
                </a:solidFill>
                <a:latin typeface="Eras Medium ITC" pitchFamily="34" charset="0"/>
              </a:rPr>
              <a:t>B=B+1000</a:t>
            </a:r>
            <a:endParaRPr lang="en-US" altLang="zh-CN" sz="1500" b="1" baseline="-25000">
              <a:solidFill>
                <a:schemeClr val="bg1"/>
              </a:solidFill>
              <a:latin typeface="Eras Medium ITC" pitchFamily="34" charset="0"/>
            </a:endParaRPr>
          </a:p>
        </p:txBody>
      </p:sp>
      <p:sp>
        <p:nvSpPr>
          <p:cNvPr id="147" name="Rectangle 146"/>
          <p:cNvSpPr/>
          <p:nvPr/>
        </p:nvSpPr>
        <p:spPr>
          <a:xfrm>
            <a:off x="6474984" y="5083721"/>
            <a:ext cx="440498" cy="23083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30000" tIns="0" rIns="30000" bIns="0">
            <a:spAutoFit/>
          </a:bodyPr>
          <a:lstStyle/>
          <a:p>
            <a:pPr algn="ctr"/>
            <a:r>
              <a:rPr lang="en-US" altLang="zh-CN" sz="1500">
                <a:solidFill>
                  <a:schemeClr val="bg1"/>
                </a:solidFill>
                <a:latin typeface="Eras Medium ITC" pitchFamily="34" charset="0"/>
              </a:rPr>
              <a:t>C T1</a:t>
            </a:r>
            <a:endParaRPr lang="en-US" altLang="zh-CN" sz="1500" b="1" baseline="-25000">
              <a:solidFill>
                <a:schemeClr val="bg1"/>
              </a:solidFill>
              <a:latin typeface="Eras Medium ITC" pitchFamily="34" charset="0"/>
            </a:endParaRPr>
          </a:p>
        </p:txBody>
      </p:sp>
      <p:cxnSp>
        <p:nvCxnSpPr>
          <p:cNvPr id="149" name="Straight Arrow Connector 148"/>
          <p:cNvCxnSpPr/>
          <p:nvPr/>
        </p:nvCxnSpPr>
        <p:spPr>
          <a:xfrm flipV="1">
            <a:off x="4469233" y="4829721"/>
            <a:ext cx="0" cy="317721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/>
          <p:cNvCxnSpPr/>
          <p:nvPr/>
        </p:nvCxnSpPr>
        <p:spPr>
          <a:xfrm flipV="1">
            <a:off x="5624308" y="4829721"/>
            <a:ext cx="0" cy="317721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Arrow Connector 150"/>
          <p:cNvCxnSpPr/>
          <p:nvPr/>
        </p:nvCxnSpPr>
        <p:spPr>
          <a:xfrm flipV="1">
            <a:off x="6695233" y="4829721"/>
            <a:ext cx="0" cy="317721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ounded Rectangle 64"/>
          <p:cNvSpPr/>
          <p:nvPr/>
        </p:nvSpPr>
        <p:spPr>
          <a:xfrm>
            <a:off x="6096000" y="3556000"/>
            <a:ext cx="720000" cy="360000"/>
          </a:xfrm>
          <a:prstGeom prst="roundRect">
            <a:avLst/>
          </a:prstGeom>
          <a:solidFill>
            <a:srgbClr val="00B050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REDO</a:t>
            </a:r>
            <a:endParaRPr lang="zh-CN" altLang="en-US" sz="1667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7" name="Rounded Rectangle 66"/>
          <p:cNvSpPr/>
          <p:nvPr/>
        </p:nvSpPr>
        <p:spPr>
          <a:xfrm>
            <a:off x="4109233" y="3563442"/>
            <a:ext cx="720000" cy="750000"/>
          </a:xfrm>
          <a:prstGeom prst="roundRect">
            <a:avLst>
              <a:gd name="adj" fmla="val 8399"/>
            </a:avLst>
          </a:prstGeom>
          <a:solidFill>
            <a:srgbClr val="00B050"/>
          </a:solidFill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CKPT</a:t>
            </a:r>
          </a:p>
          <a:p>
            <a:pPr algn="ctr">
              <a:lnSpc>
                <a:spcPct val="80000"/>
              </a:lnSpc>
            </a:pPr>
            <a:endParaRPr lang="en-US" altLang="zh-CN" sz="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US" altLang="zh-CN" sz="1667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T1, T2</a:t>
            </a:r>
            <a:endParaRPr lang="zh-CN" altLang="en-US" sz="1667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5842000" y="3937000"/>
            <a:ext cx="558407" cy="730250"/>
          </a:xfrm>
          <a:custGeom>
            <a:avLst/>
            <a:gdLst>
              <a:gd name="connsiteX0" fmla="*/ 0 w 822488"/>
              <a:gd name="connsiteY0" fmla="*/ 876300 h 876300"/>
              <a:gd name="connsiteX1" fmla="*/ 800100 w 822488"/>
              <a:gd name="connsiteY1" fmla="*/ 400050 h 876300"/>
              <a:gd name="connsiteX2" fmla="*/ 609600 w 822488"/>
              <a:gd name="connsiteY2" fmla="*/ 228600 h 876300"/>
              <a:gd name="connsiteX3" fmla="*/ 704850 w 822488"/>
              <a:gd name="connsiteY3" fmla="*/ 0 h 87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2488" h="876300">
                <a:moveTo>
                  <a:pt x="0" y="876300"/>
                </a:moveTo>
                <a:cubicBezTo>
                  <a:pt x="349250" y="692150"/>
                  <a:pt x="698500" y="508000"/>
                  <a:pt x="800100" y="400050"/>
                </a:cubicBezTo>
                <a:cubicBezTo>
                  <a:pt x="901700" y="292100"/>
                  <a:pt x="625475" y="295275"/>
                  <a:pt x="609600" y="228600"/>
                </a:cubicBezTo>
                <a:cubicBezTo>
                  <a:pt x="593725" y="161925"/>
                  <a:pt x="649287" y="80962"/>
                  <a:pt x="704850" y="0"/>
                </a:cubicBezTo>
              </a:path>
            </a:pathLst>
          </a:cu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70" name="Text Box 16"/>
          <p:cNvSpPr txBox="1">
            <a:spLocks noChangeArrowheads="1"/>
          </p:cNvSpPr>
          <p:nvPr/>
        </p:nvSpPr>
        <p:spPr bwMode="auto">
          <a:xfrm>
            <a:off x="2553500" y="3072000"/>
            <a:ext cx="1320000" cy="1419676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30000" rIns="6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r>
              <a:rPr lang="en-US" altLang="zh-CN" sz="1500" i="0" u="sng">
                <a:latin typeface="Eras Medium ITC" pitchFamily="34" charset="0"/>
              </a:rPr>
              <a:t>CKPT State</a:t>
            </a:r>
          </a:p>
          <a:p>
            <a:r>
              <a:rPr lang="en-US" altLang="zh-CN" sz="1833" i="0">
                <a:latin typeface="Eras Medium ITC" pitchFamily="34" charset="0"/>
              </a:rPr>
              <a:t>   A: 2000</a:t>
            </a:r>
          </a:p>
          <a:p>
            <a:r>
              <a:rPr lang="en-US" altLang="zh-CN" sz="1833" i="0">
                <a:latin typeface="Eras Medium ITC" pitchFamily="34" charset="0"/>
              </a:rPr>
              <a:t>   B: </a:t>
            </a:r>
            <a:r>
              <a:rPr lang="en-US" altLang="zh-CN" sz="1833" i="0">
                <a:solidFill>
                  <a:srgbClr val="FF0066"/>
                </a:solidFill>
                <a:latin typeface="Eras Medium ITC" pitchFamily="34" charset="0"/>
              </a:rPr>
              <a:t>3000</a:t>
            </a:r>
          </a:p>
          <a:p>
            <a:r>
              <a:rPr lang="en-US" altLang="zh-CN" sz="1833" i="0">
                <a:latin typeface="Eras Medium ITC" pitchFamily="34" charset="0"/>
              </a:rPr>
              <a:t>   C: 10</a:t>
            </a:r>
          </a:p>
          <a:p>
            <a:r>
              <a:rPr lang="en-US" altLang="zh-CN" sz="1833" i="0">
                <a:latin typeface="Eras Medium ITC" pitchFamily="34" charset="0"/>
              </a:rPr>
              <a:t>   D: 0</a:t>
            </a:r>
          </a:p>
        </p:txBody>
      </p:sp>
      <p:sp>
        <p:nvSpPr>
          <p:cNvPr id="72" name="Rectangle 71"/>
          <p:cNvSpPr/>
          <p:nvPr/>
        </p:nvSpPr>
        <p:spPr>
          <a:xfrm>
            <a:off x="1848385" y="5083721"/>
            <a:ext cx="927811" cy="23083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30000" tIns="0" rIns="30000" bIns="0">
            <a:spAutoFit/>
          </a:bodyPr>
          <a:lstStyle/>
          <a:p>
            <a:pPr algn="ctr"/>
            <a:r>
              <a:rPr lang="en-US" altLang="zh-CN" sz="1500">
                <a:solidFill>
                  <a:schemeClr val="bg1"/>
                </a:solidFill>
                <a:latin typeface="Eras Medium ITC" pitchFamily="34" charset="0"/>
              </a:rPr>
              <a:t>A=A-1000</a:t>
            </a:r>
            <a:endParaRPr lang="en-US" altLang="zh-CN" sz="1500" b="1" baseline="-25000">
              <a:solidFill>
                <a:schemeClr val="bg1"/>
              </a:solidFill>
              <a:latin typeface="Eras Medium ITC" pitchFamily="34" charset="0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3169259" y="5083721"/>
            <a:ext cx="680949" cy="23083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30000" tIns="0" rIns="30000" bIns="0">
            <a:spAutoFit/>
          </a:bodyPr>
          <a:lstStyle/>
          <a:p>
            <a:pPr algn="ctr"/>
            <a:r>
              <a:rPr lang="en-US" altLang="zh-CN" sz="1500">
                <a:solidFill>
                  <a:schemeClr val="bg1"/>
                </a:solidFill>
                <a:latin typeface="Eras Medium ITC" pitchFamily="34" charset="0"/>
              </a:rPr>
              <a:t>C=C-10</a:t>
            </a:r>
            <a:endParaRPr lang="en-US" altLang="zh-CN" sz="1500" b="1" baseline="-25000">
              <a:solidFill>
                <a:schemeClr val="bg1"/>
              </a:solidFill>
              <a:latin typeface="Eras Medium ITC" pitchFamily="34" charset="0"/>
            </a:endParaRPr>
          </a:p>
        </p:txBody>
      </p:sp>
      <p:sp>
        <p:nvSpPr>
          <p:cNvPr id="77" name="Freeform 76"/>
          <p:cNvSpPr/>
          <p:nvPr/>
        </p:nvSpPr>
        <p:spPr>
          <a:xfrm>
            <a:off x="3571875" y="4840112"/>
            <a:ext cx="539750" cy="366888"/>
          </a:xfrm>
          <a:custGeom>
            <a:avLst/>
            <a:gdLst>
              <a:gd name="connsiteX0" fmla="*/ 647700 w 647700"/>
              <a:gd name="connsiteY0" fmla="*/ 440266 h 440266"/>
              <a:gd name="connsiteX1" fmla="*/ 552450 w 647700"/>
              <a:gd name="connsiteY1" fmla="*/ 345016 h 440266"/>
              <a:gd name="connsiteX2" fmla="*/ 628650 w 647700"/>
              <a:gd name="connsiteY2" fmla="*/ 154516 h 440266"/>
              <a:gd name="connsiteX3" fmla="*/ 133350 w 647700"/>
              <a:gd name="connsiteY3" fmla="*/ 2116 h 440266"/>
              <a:gd name="connsiteX4" fmla="*/ 0 w 647700"/>
              <a:gd name="connsiteY4" fmla="*/ 268816 h 4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7700" h="440266">
                <a:moveTo>
                  <a:pt x="647700" y="440266"/>
                </a:moveTo>
                <a:cubicBezTo>
                  <a:pt x="601662" y="416453"/>
                  <a:pt x="555625" y="392641"/>
                  <a:pt x="552450" y="345016"/>
                </a:cubicBezTo>
                <a:cubicBezTo>
                  <a:pt x="549275" y="297391"/>
                  <a:pt x="698500" y="211666"/>
                  <a:pt x="628650" y="154516"/>
                </a:cubicBezTo>
                <a:cubicBezTo>
                  <a:pt x="558800" y="97366"/>
                  <a:pt x="238125" y="-16934"/>
                  <a:pt x="133350" y="2116"/>
                </a:cubicBezTo>
                <a:cubicBezTo>
                  <a:pt x="28575" y="21166"/>
                  <a:pt x="14287" y="144991"/>
                  <a:pt x="0" y="268816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1" name="Freeform 80"/>
          <p:cNvSpPr/>
          <p:nvPr/>
        </p:nvSpPr>
        <p:spPr>
          <a:xfrm>
            <a:off x="2508250" y="4829721"/>
            <a:ext cx="539750" cy="366888"/>
          </a:xfrm>
          <a:custGeom>
            <a:avLst/>
            <a:gdLst>
              <a:gd name="connsiteX0" fmla="*/ 647700 w 647700"/>
              <a:gd name="connsiteY0" fmla="*/ 440266 h 440266"/>
              <a:gd name="connsiteX1" fmla="*/ 552450 w 647700"/>
              <a:gd name="connsiteY1" fmla="*/ 345016 h 440266"/>
              <a:gd name="connsiteX2" fmla="*/ 628650 w 647700"/>
              <a:gd name="connsiteY2" fmla="*/ 154516 h 440266"/>
              <a:gd name="connsiteX3" fmla="*/ 133350 w 647700"/>
              <a:gd name="connsiteY3" fmla="*/ 2116 h 440266"/>
              <a:gd name="connsiteX4" fmla="*/ 0 w 647700"/>
              <a:gd name="connsiteY4" fmla="*/ 268816 h 4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7700" h="440266">
                <a:moveTo>
                  <a:pt x="647700" y="440266"/>
                </a:moveTo>
                <a:cubicBezTo>
                  <a:pt x="601662" y="416453"/>
                  <a:pt x="555625" y="392641"/>
                  <a:pt x="552450" y="345016"/>
                </a:cubicBezTo>
                <a:cubicBezTo>
                  <a:pt x="549275" y="297391"/>
                  <a:pt x="698500" y="211666"/>
                  <a:pt x="628650" y="154516"/>
                </a:cubicBezTo>
                <a:cubicBezTo>
                  <a:pt x="558800" y="97366"/>
                  <a:pt x="238125" y="-16934"/>
                  <a:pt x="133350" y="2116"/>
                </a:cubicBezTo>
                <a:cubicBezTo>
                  <a:pt x="28575" y="21166"/>
                  <a:pt x="14287" y="144991"/>
                  <a:pt x="0" y="268816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48" name="Rounded Rectangle 47"/>
          <p:cNvSpPr/>
          <p:nvPr/>
        </p:nvSpPr>
        <p:spPr>
          <a:xfrm>
            <a:off x="5165785" y="3556000"/>
            <a:ext cx="720000" cy="360000"/>
          </a:xfrm>
          <a:prstGeom prst="roundRect">
            <a:avLst/>
          </a:prstGeom>
          <a:solidFill>
            <a:srgbClr val="00B050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UNDO</a:t>
            </a:r>
            <a:endParaRPr lang="zh-CN" altLang="en-US" sz="1667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5174955" y="4073723"/>
            <a:ext cx="743465" cy="230832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30000" tIns="0" rIns="30000" bIns="0">
            <a:spAutoFit/>
          </a:bodyPr>
          <a:lstStyle/>
          <a:p>
            <a:pPr algn="ctr"/>
            <a:r>
              <a:rPr lang="en-US" altLang="zh-CN" sz="1500">
                <a:latin typeface="Eras Medium ITC" pitchFamily="34" charset="0"/>
              </a:rPr>
              <a:t>C=C+10</a:t>
            </a:r>
            <a:endParaRPr lang="en-US" altLang="zh-CN" sz="1500" b="1" baseline="-25000">
              <a:latin typeface="Eras Medium ITC" pitchFamily="34" charset="0"/>
            </a:endParaRPr>
          </a:p>
        </p:txBody>
      </p:sp>
      <p:cxnSp>
        <p:nvCxnSpPr>
          <p:cNvPr id="50" name="Straight Arrow Connector 49"/>
          <p:cNvCxnSpPr/>
          <p:nvPr/>
        </p:nvCxnSpPr>
        <p:spPr>
          <a:xfrm flipV="1">
            <a:off x="4469232" y="4381501"/>
            <a:ext cx="591642" cy="30172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6233086" y="3167559"/>
            <a:ext cx="39626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T2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5344086" y="3167559"/>
            <a:ext cx="39626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T1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162960C5-46EE-5442-BB1F-D3558C23D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Example: recovery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999519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5313423" y="1361116"/>
            <a:ext cx="528578" cy="797884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60000" rIns="60000" rtlCol="0" anchor="t" anchorCtr="0"/>
          <a:lstStyle/>
          <a:p>
            <a:endParaRPr lang="en-US" altLang="zh-CN" sz="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altLang="zh-CN" sz="1500">
                <a:latin typeface="Eras Medium ITC" pitchFamily="34" charset="0"/>
                <a:ea typeface="Verdana" pitchFamily="34" charset="0"/>
                <a:cs typeface="Verdana" pitchFamily="34" charset="0"/>
              </a:rPr>
              <a:t>File</a:t>
            </a:r>
            <a:endParaRPr lang="zh-CN" altLang="en-US" sz="1500" baseline="-2500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816500" y="2413000"/>
            <a:ext cx="780000" cy="390000"/>
          </a:xfrm>
          <a:prstGeom prst="roundRect">
            <a:avLst/>
          </a:prstGeom>
          <a:solidFill>
            <a:srgbClr val="B9EDFF"/>
          </a:solidFill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b="1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SysR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2803500" y="2032000"/>
            <a:ext cx="217500" cy="415145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6148078" y="1511342"/>
            <a:ext cx="741423" cy="524379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>
              <a:lnSpc>
                <a:spcPct val="80000"/>
              </a:lnSpc>
            </a:pPr>
            <a:r>
              <a:rPr lang="en-US" altLang="zh-CN" sz="1667">
                <a:latin typeface="Eras Medium ITC" pitchFamily="34" charset="0"/>
                <a:ea typeface="Verdana" pitchFamily="34" charset="0"/>
                <a:cs typeface="Verdana" pitchFamily="34" charset="0"/>
              </a:rPr>
              <a:t>Page Table</a:t>
            </a:r>
            <a:endParaRPr lang="zh-CN" altLang="en-US" sz="1667">
              <a:latin typeface="Eras Medium ITC" pitchFamily="34" charset="0"/>
              <a:cs typeface="Verdana" pitchFamily="34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5767078" y="1654721"/>
            <a:ext cx="378524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7418078" y="1143000"/>
            <a:ext cx="540000" cy="42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0000" tIns="60000" bIns="60000" rtlCol="0" anchor="t" anchorCtr="0"/>
          <a:lstStyle/>
          <a:p>
            <a:pPr>
              <a:lnSpc>
                <a:spcPct val="80000"/>
              </a:lnSpc>
            </a:pPr>
            <a:r>
              <a:rPr lang="en-US" altLang="zh-CN" sz="1667">
                <a:latin typeface="Eras Medium ITC" pitchFamily="34" charset="0"/>
                <a:ea typeface="Verdana" pitchFamily="34" charset="0"/>
                <a:cs typeface="Verdana" pitchFamily="34" charset="0"/>
              </a:rPr>
              <a:t>B D</a:t>
            </a:r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588000" y="1374379"/>
            <a:ext cx="540000" cy="42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0000" tIns="60000" bIns="60000" rtlCol="0" anchor="t" anchorCtr="0"/>
          <a:lstStyle/>
          <a:p>
            <a:pPr>
              <a:lnSpc>
                <a:spcPct val="80000"/>
              </a:lnSpc>
            </a:pPr>
            <a:r>
              <a:rPr lang="en-US" altLang="zh-CN" sz="1667">
                <a:latin typeface="Eras Medium ITC" pitchFamily="34" charset="0"/>
                <a:ea typeface="Verdana" pitchFamily="34" charset="0"/>
                <a:cs typeface="Verdana" pitchFamily="34" charset="0"/>
              </a:rPr>
              <a:t>A C</a:t>
            </a:r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5" name="Freeform 34"/>
          <p:cNvSpPr/>
          <p:nvPr/>
        </p:nvSpPr>
        <p:spPr>
          <a:xfrm>
            <a:off x="6904828" y="1361117"/>
            <a:ext cx="513250" cy="406378"/>
          </a:xfrm>
          <a:custGeom>
            <a:avLst/>
            <a:gdLst>
              <a:gd name="connsiteX0" fmla="*/ 0 w 378373"/>
              <a:gd name="connsiteY0" fmla="*/ 268014 h 289252"/>
              <a:gd name="connsiteX1" fmla="*/ 141890 w 378373"/>
              <a:gd name="connsiteY1" fmla="*/ 268014 h 289252"/>
              <a:gd name="connsiteX2" fmla="*/ 141890 w 378373"/>
              <a:gd name="connsiteY2" fmla="*/ 47297 h 289252"/>
              <a:gd name="connsiteX3" fmla="*/ 378373 w 378373"/>
              <a:gd name="connsiteY3" fmla="*/ 0 h 289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373" h="289252">
                <a:moveTo>
                  <a:pt x="0" y="268014"/>
                </a:moveTo>
                <a:cubicBezTo>
                  <a:pt x="59121" y="286407"/>
                  <a:pt x="118242" y="304800"/>
                  <a:pt x="141890" y="268014"/>
                </a:cubicBezTo>
                <a:cubicBezTo>
                  <a:pt x="165538" y="231228"/>
                  <a:pt x="102476" y="91966"/>
                  <a:pt x="141890" y="47297"/>
                </a:cubicBezTo>
                <a:cubicBezTo>
                  <a:pt x="181304" y="2628"/>
                  <a:pt x="279838" y="1314"/>
                  <a:pt x="378373" y="0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8" name="Rectangle 27"/>
          <p:cNvSpPr/>
          <p:nvPr/>
        </p:nvSpPr>
        <p:spPr>
          <a:xfrm>
            <a:off x="1079500" y="1016000"/>
            <a:ext cx="2040000" cy="850967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r>
              <a:rPr lang="en-US" altLang="zh-CN" sz="2333">
                <a:latin typeface="Eras Medium ITC" pitchFamily="34" charset="0"/>
              </a:rPr>
              <a:t>Transfer</a:t>
            </a:r>
            <a:r>
              <a:rPr lang="en-US" altLang="zh-CN" sz="1500">
                <a:latin typeface="Eras Medium ITC" pitchFamily="34" charset="0"/>
              </a:rPr>
              <a:t> </a:t>
            </a:r>
            <a:r>
              <a:rPr lang="en-US" altLang="zh-CN" sz="1500" b="1">
                <a:solidFill>
                  <a:srgbClr val="FF0066"/>
                </a:solidFill>
                <a:latin typeface="Eras Medium ITC" pitchFamily="34" charset="0"/>
              </a:rPr>
              <a:t>$1000</a:t>
            </a:r>
            <a:r>
              <a:rPr lang="en-US" altLang="zh-CN" sz="1500">
                <a:latin typeface="Eras Medium ITC" pitchFamily="34" charset="0"/>
              </a:rPr>
              <a:t> </a:t>
            </a:r>
            <a:br>
              <a:rPr lang="en-US" altLang="zh-CN" sz="1500">
                <a:latin typeface="Eras Medium ITC" pitchFamily="34" charset="0"/>
              </a:rPr>
            </a:br>
            <a:r>
              <a:rPr lang="en-US" altLang="zh-CN" sz="1500">
                <a:latin typeface="Eras Medium ITC" pitchFamily="34" charset="0"/>
              </a:rPr>
              <a:t>  From </a:t>
            </a:r>
            <a:r>
              <a:rPr lang="en-US" altLang="zh-CN" sz="1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A</a:t>
            </a:r>
            <a:r>
              <a:rPr lang="en-US" altLang="zh-CN" sz="1500">
                <a:latin typeface="Eras Medium ITC" pitchFamily="34" charset="0"/>
              </a:rPr>
              <a:t>: $3000</a:t>
            </a:r>
            <a:br>
              <a:rPr lang="en-US" altLang="zh-CN" sz="1500">
                <a:latin typeface="Eras Medium ITC" pitchFamily="34" charset="0"/>
              </a:rPr>
            </a:br>
            <a:r>
              <a:rPr lang="en-US" altLang="zh-CN" sz="1500">
                <a:latin typeface="Eras Medium ITC" pitchFamily="34" charset="0"/>
              </a:rPr>
              <a:t>       To </a:t>
            </a:r>
            <a:r>
              <a:rPr lang="en-US" altLang="zh-CN" sz="1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B</a:t>
            </a:r>
            <a:r>
              <a:rPr lang="en-US" altLang="zh-CN" sz="1500">
                <a:latin typeface="Eras Medium ITC" pitchFamily="34" charset="0"/>
              </a:rPr>
              <a:t>: $2000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324000" y="1027081"/>
            <a:ext cx="1778788" cy="850967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r>
              <a:rPr lang="en-US" altLang="zh-CN" sz="2333">
                <a:latin typeface="Eras Medium ITC" pitchFamily="34" charset="0"/>
              </a:rPr>
              <a:t>Transfer</a:t>
            </a:r>
            <a:r>
              <a:rPr lang="en-US" altLang="zh-CN" sz="1500">
                <a:latin typeface="Eras Medium ITC" pitchFamily="34" charset="0"/>
              </a:rPr>
              <a:t> </a:t>
            </a:r>
            <a:r>
              <a:rPr lang="en-US" altLang="zh-CN" sz="1500" b="1">
                <a:solidFill>
                  <a:srgbClr val="FF0066"/>
                </a:solidFill>
                <a:latin typeface="Eras Medium ITC" pitchFamily="34" charset="0"/>
              </a:rPr>
              <a:t>$10</a:t>
            </a:r>
            <a:br>
              <a:rPr lang="en-US" altLang="zh-CN" sz="1500">
                <a:latin typeface="Eras Medium ITC" pitchFamily="34" charset="0"/>
              </a:rPr>
            </a:br>
            <a:r>
              <a:rPr lang="en-US" altLang="zh-CN" sz="1500">
                <a:latin typeface="Eras Medium ITC" pitchFamily="34" charset="0"/>
              </a:rPr>
              <a:t>  From </a:t>
            </a:r>
            <a:r>
              <a:rPr lang="en-US" altLang="zh-CN" sz="1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C</a:t>
            </a:r>
            <a:r>
              <a:rPr lang="en-US" altLang="zh-CN" sz="1500">
                <a:latin typeface="Eras Medium ITC" pitchFamily="34" charset="0"/>
              </a:rPr>
              <a:t>: $10</a:t>
            </a:r>
            <a:br>
              <a:rPr lang="en-US" altLang="zh-CN" sz="1500">
                <a:latin typeface="Eras Medium ITC" pitchFamily="34" charset="0"/>
              </a:rPr>
            </a:br>
            <a:r>
              <a:rPr lang="en-US" altLang="zh-CN" sz="1500">
                <a:latin typeface="Eras Medium ITC" pitchFamily="34" charset="0"/>
              </a:rPr>
              <a:t>       To </a:t>
            </a:r>
            <a:r>
              <a:rPr lang="en-US" altLang="zh-CN" sz="15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D</a:t>
            </a:r>
            <a:r>
              <a:rPr lang="en-US" altLang="zh-CN" sz="1500">
                <a:latin typeface="Eras Medium ITC" pitchFamily="34" charset="0"/>
              </a:rPr>
              <a:t>: $0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 flipH="1">
            <a:off x="3354500" y="2045480"/>
            <a:ext cx="489250" cy="401665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Rounded Rectangle 85"/>
          <p:cNvSpPr/>
          <p:nvPr/>
        </p:nvSpPr>
        <p:spPr>
          <a:xfrm>
            <a:off x="6350000" y="2974861"/>
            <a:ext cx="300000" cy="150000"/>
          </a:xfrm>
          <a:prstGeom prst="roundRect">
            <a:avLst/>
          </a:prstGeom>
          <a:solidFill>
            <a:srgbClr val="00B050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92" name="Straight Arrow Connector 91"/>
          <p:cNvCxnSpPr>
            <a:stCxn id="86" idx="3"/>
            <a:endCxn id="91" idx="2"/>
          </p:cNvCxnSpPr>
          <p:nvPr/>
        </p:nvCxnSpPr>
        <p:spPr>
          <a:xfrm>
            <a:off x="6650000" y="3049861"/>
            <a:ext cx="5025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4" name="Group 103"/>
          <p:cNvGrpSpPr/>
          <p:nvPr/>
        </p:nvGrpSpPr>
        <p:grpSpPr>
          <a:xfrm>
            <a:off x="7152500" y="2974861"/>
            <a:ext cx="150000" cy="150000"/>
            <a:chOff x="4620600" y="4022568"/>
            <a:chExt cx="180000" cy="180000"/>
          </a:xfrm>
          <a:solidFill>
            <a:srgbClr val="00B050"/>
          </a:solidFill>
        </p:grpSpPr>
        <p:sp>
          <p:nvSpPr>
            <p:cNvPr id="91" name="Oval 90"/>
            <p:cNvSpPr/>
            <p:nvPr/>
          </p:nvSpPr>
          <p:spPr>
            <a:xfrm>
              <a:off x="4620600" y="4022568"/>
              <a:ext cx="180000" cy="180000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prstDash val="soli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0000" rtlCol="0" anchor="ctr"/>
            <a:lstStyle/>
            <a:p>
              <a:pPr algn="ctr"/>
              <a:endParaRPr lang="zh-CN" altLang="en-US" sz="1667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cxnSp>
          <p:nvCxnSpPr>
            <p:cNvPr id="93" name="Straight Connector 92"/>
            <p:cNvCxnSpPr>
              <a:stCxn id="91" idx="7"/>
              <a:endCxn id="91" idx="3"/>
            </p:cNvCxnSpPr>
            <p:nvPr/>
          </p:nvCxnSpPr>
          <p:spPr>
            <a:xfrm flipH="1">
              <a:off x="4646960" y="4048928"/>
              <a:ext cx="127280" cy="12728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>
              <a:stCxn id="91" idx="1"/>
              <a:endCxn id="91" idx="5"/>
            </p:cNvCxnSpPr>
            <p:nvPr/>
          </p:nvCxnSpPr>
          <p:spPr>
            <a:xfrm>
              <a:off x="4646960" y="4048928"/>
              <a:ext cx="127280" cy="12728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5" name="Rounded Rectangle 94"/>
          <p:cNvSpPr/>
          <p:nvPr/>
        </p:nvSpPr>
        <p:spPr>
          <a:xfrm>
            <a:off x="5415000" y="2974861"/>
            <a:ext cx="300000" cy="150000"/>
          </a:xfrm>
          <a:prstGeom prst="roundRect">
            <a:avLst/>
          </a:prstGeom>
          <a:solidFill>
            <a:srgbClr val="00B050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96" name="Straight Arrow Connector 95"/>
          <p:cNvCxnSpPr>
            <a:stCxn id="95" idx="3"/>
            <a:endCxn id="86" idx="1"/>
          </p:cNvCxnSpPr>
          <p:nvPr/>
        </p:nvCxnSpPr>
        <p:spPr>
          <a:xfrm>
            <a:off x="5715000" y="3049861"/>
            <a:ext cx="635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Oval 96"/>
          <p:cNvSpPr/>
          <p:nvPr/>
        </p:nvSpPr>
        <p:spPr>
          <a:xfrm>
            <a:off x="4422000" y="2974861"/>
            <a:ext cx="150000" cy="150000"/>
          </a:xfrm>
          <a:prstGeom prst="ellipse">
            <a:avLst/>
          </a:prstGeom>
          <a:solidFill>
            <a:srgbClr val="00B050"/>
          </a:solidFill>
          <a:ln w="12700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98" name="Straight Arrow Connector 97"/>
          <p:cNvCxnSpPr>
            <a:stCxn id="97" idx="6"/>
            <a:endCxn id="95" idx="1"/>
          </p:cNvCxnSpPr>
          <p:nvPr/>
        </p:nvCxnSpPr>
        <p:spPr>
          <a:xfrm>
            <a:off x="4572000" y="3049861"/>
            <a:ext cx="843000" cy="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Rectangle 98"/>
          <p:cNvSpPr/>
          <p:nvPr/>
        </p:nvSpPr>
        <p:spPr>
          <a:xfrm>
            <a:off x="4211010" y="2536280"/>
            <a:ext cx="96051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Recovery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113" name="Straight Arrow Connector 112"/>
          <p:cNvCxnSpPr/>
          <p:nvPr/>
        </p:nvCxnSpPr>
        <p:spPr>
          <a:xfrm>
            <a:off x="1587500" y="4766221"/>
            <a:ext cx="6057160" cy="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Rectangle 115"/>
          <p:cNvSpPr/>
          <p:nvPr/>
        </p:nvSpPr>
        <p:spPr>
          <a:xfrm>
            <a:off x="7299419" y="4381501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28" name="Rounded Rectangle 127"/>
          <p:cNvSpPr/>
          <p:nvPr/>
        </p:nvSpPr>
        <p:spPr>
          <a:xfrm>
            <a:off x="4356733" y="4683221"/>
            <a:ext cx="225000" cy="150000"/>
          </a:xfrm>
          <a:prstGeom prst="roundRect">
            <a:avLst/>
          </a:prstGeom>
          <a:solidFill>
            <a:srgbClr val="66FF66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0" name="Rounded Rectangle 129"/>
          <p:cNvSpPr/>
          <p:nvPr/>
        </p:nvSpPr>
        <p:spPr>
          <a:xfrm>
            <a:off x="5399308" y="4683221"/>
            <a:ext cx="450000" cy="150000"/>
          </a:xfrm>
          <a:prstGeom prst="roundRect">
            <a:avLst/>
          </a:prstGeom>
          <a:solidFill>
            <a:srgbClr val="FFCDDE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0" rIns="0" bIns="30000" rtlCol="0" anchor="ctr"/>
          <a:lstStyle/>
          <a:p>
            <a:pPr algn="ctr"/>
            <a:endParaRPr lang="zh-CN" altLang="en-US" sz="1667" b="1">
              <a:solidFill>
                <a:schemeClr val="tx1">
                  <a:lumMod val="75000"/>
                  <a:lumOff val="25000"/>
                </a:schemeClr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33" name="Group 132"/>
          <p:cNvGrpSpPr/>
          <p:nvPr/>
        </p:nvGrpSpPr>
        <p:grpSpPr>
          <a:xfrm>
            <a:off x="6582733" y="4683221"/>
            <a:ext cx="225000" cy="150000"/>
            <a:chOff x="6511800" y="5943600"/>
            <a:chExt cx="270000" cy="360000"/>
          </a:xfrm>
          <a:solidFill>
            <a:srgbClr val="FF97C1"/>
          </a:solidFill>
        </p:grpSpPr>
        <p:sp>
          <p:nvSpPr>
            <p:cNvPr id="134" name="Rounded Rectangle 133"/>
            <p:cNvSpPr/>
            <p:nvPr/>
          </p:nvSpPr>
          <p:spPr>
            <a:xfrm>
              <a:off x="6511800" y="5943600"/>
              <a:ext cx="270000" cy="360000"/>
            </a:xfrm>
            <a:prstGeom prst="roundRect">
              <a:avLst/>
            </a:prstGeom>
            <a:grpFill/>
            <a:ln w="12700">
              <a:solidFill>
                <a:schemeClr val="tx1"/>
              </a:solidFill>
              <a:prstDash val="soli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30000" rtlCol="0" anchor="ctr"/>
            <a:lstStyle/>
            <a:p>
              <a:pPr algn="ctr"/>
              <a:endParaRPr lang="zh-CN" altLang="en-US" sz="1667" b="1">
                <a:solidFill>
                  <a:schemeClr val="tx1">
                    <a:lumMod val="75000"/>
                    <a:lumOff val="25000"/>
                  </a:schemeClr>
                </a:solidFill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cxnSp>
          <p:nvCxnSpPr>
            <p:cNvPr id="135" name="Straight Connector 134"/>
            <p:cNvCxnSpPr/>
            <p:nvPr/>
          </p:nvCxnSpPr>
          <p:spPr>
            <a:xfrm flipH="1">
              <a:off x="6511800" y="5943600"/>
              <a:ext cx="270000" cy="349344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/>
            <p:cNvCxnSpPr/>
            <p:nvPr/>
          </p:nvCxnSpPr>
          <p:spPr>
            <a:xfrm>
              <a:off x="6511800" y="5943600"/>
              <a:ext cx="270000" cy="349344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5" name="Rectangle 144"/>
          <p:cNvSpPr/>
          <p:nvPr/>
        </p:nvSpPr>
        <p:spPr>
          <a:xfrm>
            <a:off x="4220130" y="5083721"/>
            <a:ext cx="498206" cy="23083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30000" tIns="0" rIns="30000" bIns="0">
            <a:spAutoFit/>
          </a:bodyPr>
          <a:lstStyle/>
          <a:p>
            <a:pPr algn="ctr"/>
            <a:r>
              <a:rPr lang="en-US" altLang="zh-CN" sz="1500">
                <a:solidFill>
                  <a:schemeClr val="bg1"/>
                </a:solidFill>
                <a:latin typeface="Eras Medium ITC" pitchFamily="34" charset="0"/>
              </a:rPr>
              <a:t>CKPT</a:t>
            </a:r>
            <a:endParaRPr lang="en-US" altLang="zh-CN" sz="1500" b="1" baseline="-25000">
              <a:solidFill>
                <a:schemeClr val="bg1"/>
              </a:solidFill>
              <a:latin typeface="Eras Medium ITC" pitchFamily="34" charset="0"/>
            </a:endParaRPr>
          </a:p>
        </p:txBody>
      </p:sp>
      <p:sp>
        <p:nvSpPr>
          <p:cNvPr id="146" name="Rectangle 145"/>
          <p:cNvSpPr/>
          <p:nvPr/>
        </p:nvSpPr>
        <p:spPr>
          <a:xfrm>
            <a:off x="5146779" y="5083721"/>
            <a:ext cx="955062" cy="23083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30000" tIns="0" rIns="30000" bIns="0">
            <a:spAutoFit/>
          </a:bodyPr>
          <a:lstStyle/>
          <a:p>
            <a:pPr algn="ctr"/>
            <a:r>
              <a:rPr lang="en-US" altLang="zh-CN" sz="1500">
                <a:solidFill>
                  <a:schemeClr val="bg1"/>
                </a:solidFill>
                <a:latin typeface="Eras Medium ITC" pitchFamily="34" charset="0"/>
              </a:rPr>
              <a:t>B=B+1000</a:t>
            </a:r>
            <a:endParaRPr lang="en-US" altLang="zh-CN" sz="1500" b="1" baseline="-25000">
              <a:solidFill>
                <a:schemeClr val="bg1"/>
              </a:solidFill>
              <a:latin typeface="Eras Medium ITC" pitchFamily="34" charset="0"/>
            </a:endParaRPr>
          </a:p>
        </p:txBody>
      </p:sp>
      <p:sp>
        <p:nvSpPr>
          <p:cNvPr id="147" name="Rectangle 146"/>
          <p:cNvSpPr/>
          <p:nvPr/>
        </p:nvSpPr>
        <p:spPr>
          <a:xfrm>
            <a:off x="6474984" y="5083721"/>
            <a:ext cx="440498" cy="23083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30000" tIns="0" rIns="30000" bIns="0">
            <a:spAutoFit/>
          </a:bodyPr>
          <a:lstStyle/>
          <a:p>
            <a:pPr algn="ctr"/>
            <a:r>
              <a:rPr lang="en-US" altLang="zh-CN" sz="1500">
                <a:solidFill>
                  <a:schemeClr val="bg1"/>
                </a:solidFill>
                <a:latin typeface="Eras Medium ITC" pitchFamily="34" charset="0"/>
              </a:rPr>
              <a:t>C T1</a:t>
            </a:r>
            <a:endParaRPr lang="en-US" altLang="zh-CN" sz="1500" b="1" baseline="-25000">
              <a:solidFill>
                <a:schemeClr val="bg1"/>
              </a:solidFill>
              <a:latin typeface="Eras Medium ITC" pitchFamily="34" charset="0"/>
            </a:endParaRPr>
          </a:p>
        </p:txBody>
      </p:sp>
      <p:cxnSp>
        <p:nvCxnSpPr>
          <p:cNvPr id="149" name="Straight Arrow Connector 148"/>
          <p:cNvCxnSpPr/>
          <p:nvPr/>
        </p:nvCxnSpPr>
        <p:spPr>
          <a:xfrm flipV="1">
            <a:off x="4469233" y="4829721"/>
            <a:ext cx="0" cy="317721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/>
          <p:cNvCxnSpPr/>
          <p:nvPr/>
        </p:nvCxnSpPr>
        <p:spPr>
          <a:xfrm flipV="1">
            <a:off x="5624308" y="4829721"/>
            <a:ext cx="0" cy="317721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Arrow Connector 150"/>
          <p:cNvCxnSpPr/>
          <p:nvPr/>
        </p:nvCxnSpPr>
        <p:spPr>
          <a:xfrm flipV="1">
            <a:off x="6695233" y="4829721"/>
            <a:ext cx="0" cy="317721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ounded Rectangle 64"/>
          <p:cNvSpPr/>
          <p:nvPr/>
        </p:nvSpPr>
        <p:spPr>
          <a:xfrm>
            <a:off x="6096000" y="3556000"/>
            <a:ext cx="720000" cy="360000"/>
          </a:xfrm>
          <a:prstGeom prst="roundRect">
            <a:avLst/>
          </a:prstGeom>
          <a:solidFill>
            <a:srgbClr val="00B050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REDO</a:t>
            </a:r>
            <a:endParaRPr lang="zh-CN" altLang="en-US" sz="1667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7" name="Rounded Rectangle 66"/>
          <p:cNvSpPr/>
          <p:nvPr/>
        </p:nvSpPr>
        <p:spPr>
          <a:xfrm>
            <a:off x="4109233" y="3563442"/>
            <a:ext cx="720000" cy="750000"/>
          </a:xfrm>
          <a:prstGeom prst="roundRect">
            <a:avLst>
              <a:gd name="adj" fmla="val 8399"/>
            </a:avLst>
          </a:prstGeom>
          <a:solidFill>
            <a:srgbClr val="00B050"/>
          </a:solidFill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CKPT</a:t>
            </a:r>
          </a:p>
          <a:p>
            <a:pPr algn="ctr">
              <a:lnSpc>
                <a:spcPct val="80000"/>
              </a:lnSpc>
            </a:pPr>
            <a:endParaRPr lang="en-US" altLang="zh-CN" sz="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US" altLang="zh-CN" sz="1667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T1, T2</a:t>
            </a:r>
            <a:endParaRPr lang="zh-CN" altLang="en-US" sz="1667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5842000" y="3937000"/>
            <a:ext cx="558407" cy="730250"/>
          </a:xfrm>
          <a:custGeom>
            <a:avLst/>
            <a:gdLst>
              <a:gd name="connsiteX0" fmla="*/ 0 w 822488"/>
              <a:gd name="connsiteY0" fmla="*/ 876300 h 876300"/>
              <a:gd name="connsiteX1" fmla="*/ 800100 w 822488"/>
              <a:gd name="connsiteY1" fmla="*/ 400050 h 876300"/>
              <a:gd name="connsiteX2" fmla="*/ 609600 w 822488"/>
              <a:gd name="connsiteY2" fmla="*/ 228600 h 876300"/>
              <a:gd name="connsiteX3" fmla="*/ 704850 w 822488"/>
              <a:gd name="connsiteY3" fmla="*/ 0 h 87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2488" h="876300">
                <a:moveTo>
                  <a:pt x="0" y="876300"/>
                </a:moveTo>
                <a:cubicBezTo>
                  <a:pt x="349250" y="692150"/>
                  <a:pt x="698500" y="508000"/>
                  <a:pt x="800100" y="400050"/>
                </a:cubicBezTo>
                <a:cubicBezTo>
                  <a:pt x="901700" y="292100"/>
                  <a:pt x="625475" y="295275"/>
                  <a:pt x="609600" y="228600"/>
                </a:cubicBezTo>
                <a:cubicBezTo>
                  <a:pt x="593725" y="161925"/>
                  <a:pt x="649287" y="80962"/>
                  <a:pt x="704850" y="0"/>
                </a:cubicBezTo>
              </a:path>
            </a:pathLst>
          </a:cu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70" name="Text Box 16"/>
          <p:cNvSpPr txBox="1">
            <a:spLocks noChangeArrowheads="1"/>
          </p:cNvSpPr>
          <p:nvPr/>
        </p:nvSpPr>
        <p:spPr bwMode="auto">
          <a:xfrm>
            <a:off x="2553500" y="3072000"/>
            <a:ext cx="1320000" cy="1419676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30000" rIns="6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r>
              <a:rPr lang="en-US" altLang="zh-CN" sz="1500" i="0" u="sng">
                <a:latin typeface="Eras Medium ITC" pitchFamily="34" charset="0"/>
              </a:rPr>
              <a:t>Final State</a:t>
            </a:r>
          </a:p>
          <a:p>
            <a:r>
              <a:rPr lang="en-US" altLang="zh-CN" sz="1833" i="0">
                <a:latin typeface="Eras Medium ITC" pitchFamily="34" charset="0"/>
              </a:rPr>
              <a:t>   A: 2000</a:t>
            </a:r>
          </a:p>
          <a:p>
            <a:r>
              <a:rPr lang="en-US" altLang="zh-CN" sz="1833" i="0">
                <a:latin typeface="Eras Medium ITC" pitchFamily="34" charset="0"/>
              </a:rPr>
              <a:t>   B: 3000</a:t>
            </a:r>
          </a:p>
          <a:p>
            <a:r>
              <a:rPr lang="en-US" altLang="zh-CN" sz="1833" i="0">
                <a:latin typeface="Eras Medium ITC" pitchFamily="34" charset="0"/>
              </a:rPr>
              <a:t>   C: 10</a:t>
            </a:r>
          </a:p>
          <a:p>
            <a:r>
              <a:rPr lang="en-US" altLang="zh-CN" sz="1833" i="0">
                <a:latin typeface="Eras Medium ITC" pitchFamily="34" charset="0"/>
              </a:rPr>
              <a:t>   D: 0</a:t>
            </a:r>
          </a:p>
        </p:txBody>
      </p:sp>
      <p:sp>
        <p:nvSpPr>
          <p:cNvPr id="72" name="Rectangle 71"/>
          <p:cNvSpPr/>
          <p:nvPr/>
        </p:nvSpPr>
        <p:spPr>
          <a:xfrm>
            <a:off x="1848385" y="5083721"/>
            <a:ext cx="927811" cy="23083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30000" tIns="0" rIns="30000" bIns="0">
            <a:spAutoFit/>
          </a:bodyPr>
          <a:lstStyle/>
          <a:p>
            <a:pPr algn="ctr"/>
            <a:r>
              <a:rPr lang="en-US" altLang="zh-CN" sz="1500">
                <a:solidFill>
                  <a:schemeClr val="bg1"/>
                </a:solidFill>
                <a:latin typeface="Eras Medium ITC" pitchFamily="34" charset="0"/>
              </a:rPr>
              <a:t>A=A-1000</a:t>
            </a:r>
            <a:endParaRPr lang="en-US" altLang="zh-CN" sz="1500" b="1" baseline="-25000">
              <a:solidFill>
                <a:schemeClr val="bg1"/>
              </a:solidFill>
              <a:latin typeface="Eras Medium ITC" pitchFamily="34" charset="0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3169259" y="5083721"/>
            <a:ext cx="680949" cy="23083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30000" tIns="0" rIns="30000" bIns="0">
            <a:spAutoFit/>
          </a:bodyPr>
          <a:lstStyle/>
          <a:p>
            <a:pPr algn="ctr"/>
            <a:r>
              <a:rPr lang="en-US" altLang="zh-CN" sz="1500">
                <a:solidFill>
                  <a:schemeClr val="bg1"/>
                </a:solidFill>
                <a:latin typeface="Eras Medium ITC" pitchFamily="34" charset="0"/>
              </a:rPr>
              <a:t>C=C-10</a:t>
            </a:r>
            <a:endParaRPr lang="en-US" altLang="zh-CN" sz="1500" b="1" baseline="-25000">
              <a:solidFill>
                <a:schemeClr val="bg1"/>
              </a:solidFill>
              <a:latin typeface="Eras Medium ITC" pitchFamily="34" charset="0"/>
            </a:endParaRPr>
          </a:p>
        </p:txBody>
      </p:sp>
      <p:sp>
        <p:nvSpPr>
          <p:cNvPr id="77" name="Freeform 76"/>
          <p:cNvSpPr/>
          <p:nvPr/>
        </p:nvSpPr>
        <p:spPr>
          <a:xfrm>
            <a:off x="3571875" y="4840112"/>
            <a:ext cx="539750" cy="366888"/>
          </a:xfrm>
          <a:custGeom>
            <a:avLst/>
            <a:gdLst>
              <a:gd name="connsiteX0" fmla="*/ 647700 w 647700"/>
              <a:gd name="connsiteY0" fmla="*/ 440266 h 440266"/>
              <a:gd name="connsiteX1" fmla="*/ 552450 w 647700"/>
              <a:gd name="connsiteY1" fmla="*/ 345016 h 440266"/>
              <a:gd name="connsiteX2" fmla="*/ 628650 w 647700"/>
              <a:gd name="connsiteY2" fmla="*/ 154516 h 440266"/>
              <a:gd name="connsiteX3" fmla="*/ 133350 w 647700"/>
              <a:gd name="connsiteY3" fmla="*/ 2116 h 440266"/>
              <a:gd name="connsiteX4" fmla="*/ 0 w 647700"/>
              <a:gd name="connsiteY4" fmla="*/ 268816 h 4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7700" h="440266">
                <a:moveTo>
                  <a:pt x="647700" y="440266"/>
                </a:moveTo>
                <a:cubicBezTo>
                  <a:pt x="601662" y="416453"/>
                  <a:pt x="555625" y="392641"/>
                  <a:pt x="552450" y="345016"/>
                </a:cubicBezTo>
                <a:cubicBezTo>
                  <a:pt x="549275" y="297391"/>
                  <a:pt x="698500" y="211666"/>
                  <a:pt x="628650" y="154516"/>
                </a:cubicBezTo>
                <a:cubicBezTo>
                  <a:pt x="558800" y="97366"/>
                  <a:pt x="238125" y="-16934"/>
                  <a:pt x="133350" y="2116"/>
                </a:cubicBezTo>
                <a:cubicBezTo>
                  <a:pt x="28575" y="21166"/>
                  <a:pt x="14287" y="144991"/>
                  <a:pt x="0" y="268816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1" name="Freeform 80"/>
          <p:cNvSpPr/>
          <p:nvPr/>
        </p:nvSpPr>
        <p:spPr>
          <a:xfrm>
            <a:off x="2508250" y="4829721"/>
            <a:ext cx="539750" cy="366888"/>
          </a:xfrm>
          <a:custGeom>
            <a:avLst/>
            <a:gdLst>
              <a:gd name="connsiteX0" fmla="*/ 647700 w 647700"/>
              <a:gd name="connsiteY0" fmla="*/ 440266 h 440266"/>
              <a:gd name="connsiteX1" fmla="*/ 552450 w 647700"/>
              <a:gd name="connsiteY1" fmla="*/ 345016 h 440266"/>
              <a:gd name="connsiteX2" fmla="*/ 628650 w 647700"/>
              <a:gd name="connsiteY2" fmla="*/ 154516 h 440266"/>
              <a:gd name="connsiteX3" fmla="*/ 133350 w 647700"/>
              <a:gd name="connsiteY3" fmla="*/ 2116 h 440266"/>
              <a:gd name="connsiteX4" fmla="*/ 0 w 647700"/>
              <a:gd name="connsiteY4" fmla="*/ 268816 h 4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7700" h="440266">
                <a:moveTo>
                  <a:pt x="647700" y="440266"/>
                </a:moveTo>
                <a:cubicBezTo>
                  <a:pt x="601662" y="416453"/>
                  <a:pt x="555625" y="392641"/>
                  <a:pt x="552450" y="345016"/>
                </a:cubicBezTo>
                <a:cubicBezTo>
                  <a:pt x="549275" y="297391"/>
                  <a:pt x="698500" y="211666"/>
                  <a:pt x="628650" y="154516"/>
                </a:cubicBezTo>
                <a:cubicBezTo>
                  <a:pt x="558800" y="97366"/>
                  <a:pt x="238125" y="-16934"/>
                  <a:pt x="133350" y="2116"/>
                </a:cubicBezTo>
                <a:cubicBezTo>
                  <a:pt x="28575" y="21166"/>
                  <a:pt x="14287" y="144991"/>
                  <a:pt x="0" y="268816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48" name="Rounded Rectangle 47"/>
          <p:cNvSpPr/>
          <p:nvPr/>
        </p:nvSpPr>
        <p:spPr>
          <a:xfrm>
            <a:off x="5165785" y="3556000"/>
            <a:ext cx="720000" cy="360000"/>
          </a:xfrm>
          <a:prstGeom prst="roundRect">
            <a:avLst/>
          </a:prstGeom>
          <a:solidFill>
            <a:srgbClr val="00B050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667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UNDO</a:t>
            </a:r>
            <a:endParaRPr lang="zh-CN" altLang="en-US" sz="1667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5174955" y="4073723"/>
            <a:ext cx="743465" cy="230832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30000" tIns="0" rIns="30000" bIns="0">
            <a:spAutoFit/>
          </a:bodyPr>
          <a:lstStyle/>
          <a:p>
            <a:pPr algn="ctr"/>
            <a:r>
              <a:rPr lang="en-US" altLang="zh-CN" sz="1500">
                <a:latin typeface="Eras Medium ITC" pitchFamily="34" charset="0"/>
              </a:rPr>
              <a:t>C=C+10</a:t>
            </a:r>
            <a:endParaRPr lang="en-US" altLang="zh-CN" sz="1500" b="1" baseline="-25000">
              <a:latin typeface="Eras Medium ITC" pitchFamily="34" charset="0"/>
            </a:endParaRPr>
          </a:p>
        </p:txBody>
      </p:sp>
      <p:cxnSp>
        <p:nvCxnSpPr>
          <p:cNvPr id="50" name="Straight Arrow Connector 49"/>
          <p:cNvCxnSpPr/>
          <p:nvPr/>
        </p:nvCxnSpPr>
        <p:spPr>
          <a:xfrm flipV="1">
            <a:off x="4469232" y="4381501"/>
            <a:ext cx="591642" cy="301720"/>
          </a:xfrm>
          <a:prstGeom prst="straightConnector1">
            <a:avLst/>
          </a:prstGeom>
          <a:ln w="31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6233086" y="3167559"/>
            <a:ext cx="39626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T2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5344086" y="3167559"/>
            <a:ext cx="39626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T1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6921500" y="3167559"/>
            <a:ext cx="659155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Done</a:t>
            </a:r>
            <a:endParaRPr lang="zh-CN" altLang="en-US" sz="15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479995B1-E591-7046-A072-6BCEB2A45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Example: recovery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642590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779EA5-E9CF-6D40-A071-339814DBD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/>
              <a:t>UNDO-REDO Logging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BA854B2-9FCE-2247-A78B-6922FDABFF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>
                <a:solidFill>
                  <a:srgbClr val="C00000"/>
                </a:solidFill>
              </a:rPr>
              <a:t>Why</a:t>
            </a:r>
            <a:r>
              <a:rPr kumimoji="1" lang="en" altLang="zh-CN" b="0"/>
              <a:t> records both </a:t>
            </a:r>
            <a:r>
              <a:rPr kumimoji="1" lang="en" altLang="zh-CN">
                <a:solidFill>
                  <a:srgbClr val="C00000"/>
                </a:solidFill>
              </a:rPr>
              <a:t>UNDO</a:t>
            </a:r>
            <a:r>
              <a:rPr kumimoji="1" lang="en" altLang="zh-CN" b="0"/>
              <a:t> &amp; </a:t>
            </a:r>
            <a:r>
              <a:rPr kumimoji="1" lang="en" altLang="zh-CN">
                <a:solidFill>
                  <a:srgbClr val="C00000"/>
                </a:solidFill>
              </a:rPr>
              <a:t>REDO</a:t>
            </a:r>
            <a:r>
              <a:rPr kumimoji="1" lang="en" altLang="zh-CN" b="0"/>
              <a:t> logs</a:t>
            </a:r>
          </a:p>
          <a:p>
            <a:pPr lvl="1"/>
            <a:r>
              <a:rPr lang="en-US" altLang="zh-CN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transaction might be very long </a:t>
            </a:r>
          </a:p>
          <a:p>
            <a:pPr lvl="1">
              <a:buFont typeface="Wingdings" pitchFamily="2" charset="2"/>
              <a:buChar char="Ø"/>
            </a:pPr>
            <a:r>
              <a:rPr kumimoji="1" lang="en" altLang="zh-CN"/>
              <a:t>Must checkpoint w/ </a:t>
            </a:r>
            <a:r>
              <a:rPr kumimoji="1" lang="en" altLang="zh-CN" b="1">
                <a:solidFill>
                  <a:srgbClr val="C00000"/>
                </a:solidFill>
              </a:rPr>
              <a:t>ongoing</a:t>
            </a:r>
            <a:r>
              <a:rPr kumimoji="1" lang="en" altLang="zh-CN"/>
              <a:t> transactions</a:t>
            </a:r>
          </a:p>
          <a:p>
            <a:pPr lvl="1"/>
            <a:r>
              <a:rPr lang="en-US" altLang="zh-CN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long transaction might be aborted</a:t>
            </a:r>
          </a:p>
          <a:p>
            <a:pPr lvl="1">
              <a:buFont typeface="Wingdings" pitchFamily="2" charset="2"/>
              <a:buChar char="Ø"/>
            </a:pPr>
            <a:r>
              <a:rPr kumimoji="1" lang="en" altLang="zh-CN"/>
              <a:t>Must </a:t>
            </a:r>
            <a:r>
              <a:rPr kumimoji="1" lang="en" altLang="zh-CN" b="1">
                <a:solidFill>
                  <a:srgbClr val="C00000"/>
                </a:solidFill>
              </a:rPr>
              <a:t>UNDO</a:t>
            </a:r>
            <a:r>
              <a:rPr kumimoji="1" lang="en" altLang="zh-CN"/>
              <a:t> abort state when recovery </a:t>
            </a:r>
          </a:p>
          <a:p>
            <a:pPr lvl="1">
              <a:buFont typeface="Wingdings" pitchFamily="2" charset="2"/>
              <a:buChar char="Ø"/>
            </a:pP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EF7E109-3065-A645-B64B-CC8CEBC25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76</a:t>
            </a:fld>
            <a:endParaRPr lang="zh-CN" altLang="en-US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4F6F32D7-1E46-174F-8CB2-FED269F6F130}"/>
              </a:ext>
            </a:extLst>
          </p:cNvPr>
          <p:cNvSpPr/>
          <p:nvPr/>
        </p:nvSpPr>
        <p:spPr>
          <a:xfrm>
            <a:off x="1547664" y="3611047"/>
            <a:ext cx="5454248" cy="651905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algn="ctr"/>
            <a:r>
              <a:rPr lang="en-US" altLang="zh-CN" sz="2000">
                <a:latin typeface="Eras Medium ITC" pitchFamily="34" charset="0"/>
              </a:rPr>
              <a:t>Can we have </a:t>
            </a:r>
            <a:r>
              <a:rPr lang="en-US" altLang="zh-CN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REDO-only </a:t>
            </a:r>
            <a:r>
              <a:rPr lang="en-US" altLang="zh-CN" sz="2000">
                <a:latin typeface="Eras Medium ITC" pitchFamily="34" charset="0"/>
              </a:rPr>
              <a:t>logs for system w/ “</a:t>
            </a:r>
            <a:r>
              <a:rPr lang="en-US" altLang="zh-CN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short </a:t>
            </a:r>
            <a:r>
              <a:rPr lang="en-US" altLang="zh-CN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transactions</a:t>
            </a:r>
            <a:r>
              <a:rPr lang="en-US" altLang="zh-CN" sz="2000">
                <a:latin typeface="Eras Medium ITC" pitchFamily="34" charset="0"/>
              </a:rPr>
              <a:t>”?</a:t>
            </a:r>
          </a:p>
        </p:txBody>
      </p:sp>
    </p:spTree>
    <p:extLst>
      <p:ext uri="{BB962C8B-B14F-4D97-AF65-F5344CB8AC3E}">
        <p14:creationId xmlns:p14="http://schemas.microsoft.com/office/powerpoint/2010/main" val="2357834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FF227D-49A3-9249-AB08-2B179279B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REDO-only logging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ACA1A43-9EBE-F848-940D-0FCA7FE312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/>
              <a:t>Logging rules</a:t>
            </a:r>
          </a:p>
          <a:p>
            <a:pPr lvl="1"/>
            <a:r>
              <a:rPr kumimoji="1" lang="en" altLang="zh-CN"/>
              <a:t>Append </a:t>
            </a:r>
            <a:r>
              <a:rPr kumimoji="1" lang="en" altLang="zh-CN" b="1">
                <a:solidFill>
                  <a:srgbClr val="C00000"/>
                </a:solidFill>
              </a:rPr>
              <a:t>REDO</a:t>
            </a:r>
            <a:r>
              <a:rPr kumimoji="1" lang="en" altLang="zh-CN"/>
              <a:t> log record </a:t>
            </a:r>
            <a:r>
              <a:rPr kumimoji="1" lang="en" altLang="zh-CN" b="1">
                <a:solidFill>
                  <a:srgbClr val="C00000"/>
                </a:solidFill>
              </a:rPr>
              <a:t>before flushing state modification</a:t>
            </a:r>
          </a:p>
          <a:p>
            <a:pPr lvl="1"/>
            <a:r>
              <a:rPr kumimoji="1" lang="en" altLang="zh-CN"/>
              <a:t>Uncommitted transactions can not </a:t>
            </a:r>
            <a:r>
              <a:rPr kumimoji="1" lang="en" altLang="zh-CN" b="1">
                <a:solidFill>
                  <a:srgbClr val="C00000"/>
                </a:solidFill>
              </a:rPr>
              <a:t>flush state (w/o UNDO)</a:t>
            </a:r>
          </a:p>
          <a:p>
            <a:pPr lvl="2"/>
            <a:r>
              <a:rPr kumimoji="1" lang="en" altLang="zh-CN">
                <a:solidFill>
                  <a:schemeClr val="tx1"/>
                </a:solidFill>
              </a:rPr>
              <a:t>E.g., achieved via </a:t>
            </a:r>
            <a:r>
              <a:rPr kumimoji="1" lang="en" altLang="zh-CN" b="1">
                <a:solidFill>
                  <a:srgbClr val="C00000"/>
                </a:solidFill>
              </a:rPr>
              <a:t>caching</a:t>
            </a:r>
            <a:r>
              <a:rPr kumimoji="1" lang="en" altLang="zh-CN">
                <a:solidFill>
                  <a:schemeClr val="tx1"/>
                </a:solidFill>
              </a:rPr>
              <a:t> the state modification to the memory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246F6A9-053B-794C-A426-361208BA1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543032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FF227D-49A3-9249-AB08-2B179279B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REDO-only logging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ACA1A43-9EBE-F848-940D-0FCA7FE312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/>
              <a:t>Logging rules</a:t>
            </a:r>
          </a:p>
          <a:p>
            <a:pPr lvl="1"/>
            <a:r>
              <a:rPr kumimoji="1" lang="en" altLang="zh-CN"/>
              <a:t>Append </a:t>
            </a:r>
            <a:r>
              <a:rPr kumimoji="1" lang="en" altLang="zh-CN" b="1">
                <a:solidFill>
                  <a:srgbClr val="C00000"/>
                </a:solidFill>
              </a:rPr>
              <a:t>REDO</a:t>
            </a:r>
            <a:r>
              <a:rPr kumimoji="1" lang="en" altLang="zh-CN"/>
              <a:t> log record </a:t>
            </a:r>
            <a:r>
              <a:rPr kumimoji="1" lang="en" altLang="zh-CN" b="1">
                <a:solidFill>
                  <a:srgbClr val="C00000"/>
                </a:solidFill>
              </a:rPr>
              <a:t>before flushing state modification</a:t>
            </a:r>
          </a:p>
          <a:p>
            <a:pPr lvl="1"/>
            <a:r>
              <a:rPr kumimoji="1" lang="en" altLang="zh-CN"/>
              <a:t>Uncommitted transactions can not </a:t>
            </a:r>
            <a:r>
              <a:rPr kumimoji="1" lang="en" altLang="zh-CN" b="1">
                <a:solidFill>
                  <a:srgbClr val="C00000"/>
                </a:solidFill>
              </a:rPr>
              <a:t>flush state (w/o UNDO)</a:t>
            </a:r>
          </a:p>
          <a:p>
            <a:pPr lvl="2"/>
            <a:r>
              <a:rPr kumimoji="1" lang="en" altLang="zh-CN">
                <a:solidFill>
                  <a:schemeClr val="tx1"/>
                </a:solidFill>
              </a:rPr>
              <a:t>E.g., achieved via </a:t>
            </a:r>
            <a:r>
              <a:rPr kumimoji="1" lang="en" altLang="zh-CN" b="1">
                <a:solidFill>
                  <a:srgbClr val="C00000"/>
                </a:solidFill>
              </a:rPr>
              <a:t>caching</a:t>
            </a:r>
            <a:r>
              <a:rPr kumimoji="1" lang="en" altLang="zh-CN">
                <a:solidFill>
                  <a:schemeClr val="tx1"/>
                </a:solidFill>
              </a:rPr>
              <a:t> the state modification to the memory</a:t>
            </a:r>
          </a:p>
          <a:p>
            <a:r>
              <a:rPr kumimoji="1" lang="en" altLang="zh-CN">
                <a:solidFill>
                  <a:schemeClr val="tx1"/>
                </a:solidFill>
              </a:rPr>
              <a:t>Recovery rules</a:t>
            </a:r>
          </a:p>
          <a:p>
            <a:pPr lvl="1"/>
            <a:r>
              <a:rPr kumimoji="1" lang="en" altLang="zh-CN" b="1">
                <a:solidFill>
                  <a:srgbClr val="C00000"/>
                </a:solidFill>
              </a:rPr>
              <a:t>ABORT</a:t>
            </a:r>
            <a:r>
              <a:rPr kumimoji="1" lang="en" altLang="zh-CN">
                <a:solidFill>
                  <a:schemeClr val="tx1"/>
                </a:solidFill>
              </a:rPr>
              <a:t> all log records w/o </a:t>
            </a:r>
            <a:r>
              <a:rPr kumimoji="1" lang="en" altLang="zh-CN" b="1">
                <a:solidFill>
                  <a:srgbClr val="C00000"/>
                </a:solidFill>
              </a:rPr>
              <a:t>CMT</a:t>
            </a:r>
            <a:r>
              <a:rPr kumimoji="1" lang="en" altLang="zh-CN">
                <a:solidFill>
                  <a:schemeClr val="tx1"/>
                </a:solidFill>
              </a:rPr>
              <a:t> log</a:t>
            </a:r>
          </a:p>
          <a:p>
            <a:pPr lvl="1"/>
            <a:r>
              <a:rPr kumimoji="1" lang="en" altLang="zh-CN" b="1">
                <a:solidFill>
                  <a:srgbClr val="C00000"/>
                </a:solidFill>
              </a:rPr>
              <a:t>REDO</a:t>
            </a:r>
            <a:r>
              <a:rPr kumimoji="1" lang="en" altLang="zh-CN">
                <a:solidFill>
                  <a:schemeClr val="tx1"/>
                </a:solidFill>
              </a:rPr>
              <a:t> all committed transactions</a:t>
            </a:r>
          </a:p>
          <a:p>
            <a:pPr lvl="1"/>
            <a:endParaRPr kumimoji="1" lang="en" altLang="zh-CN">
              <a:solidFill>
                <a:schemeClr val="tx1"/>
              </a:solidFill>
            </a:endParaRP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246F6A9-053B-794C-A426-361208BA1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78</a:t>
            </a:fld>
            <a:endParaRPr lang="zh-CN" alt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2C63CBD-6A66-F347-8388-0A868EADC32F}"/>
              </a:ext>
            </a:extLst>
          </p:cNvPr>
          <p:cNvSpPr/>
          <p:nvPr/>
        </p:nvSpPr>
        <p:spPr>
          <a:xfrm>
            <a:off x="1210304" y="4391788"/>
            <a:ext cx="6723391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4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Can we have </a:t>
            </a:r>
            <a:r>
              <a:rPr lang="en-US" altLang="zh-CN" sz="24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UNDO-only </a:t>
            </a:r>
            <a:r>
              <a:rPr lang="en-US" altLang="zh-CN" sz="24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logging?</a:t>
            </a:r>
          </a:p>
        </p:txBody>
      </p:sp>
    </p:spTree>
    <p:extLst>
      <p:ext uri="{BB962C8B-B14F-4D97-AF65-F5344CB8AC3E}">
        <p14:creationId xmlns:p14="http://schemas.microsoft.com/office/powerpoint/2010/main" val="227433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BD29C7-BCCC-2A47-B61E-9831A75E5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/>
              <a:t>UNDO-only Logging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7C8BABC-CB30-2D4A-AC3F-B000F3796A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/>
              <a:t>Logging rules</a:t>
            </a:r>
          </a:p>
          <a:p>
            <a:pPr lvl="1"/>
            <a:r>
              <a:rPr kumimoji="1" lang="en" altLang="zh-CN"/>
              <a:t>Append </a:t>
            </a:r>
            <a:r>
              <a:rPr kumimoji="1" lang="en" altLang="zh-CN" b="1">
                <a:solidFill>
                  <a:srgbClr val="C00000"/>
                </a:solidFill>
              </a:rPr>
              <a:t>UNDO</a:t>
            </a:r>
            <a:r>
              <a:rPr kumimoji="1" lang="en" altLang="zh-CN"/>
              <a:t> log record </a:t>
            </a:r>
            <a:r>
              <a:rPr kumimoji="1" lang="en" altLang="zh-CN" b="1">
                <a:solidFill>
                  <a:srgbClr val="C00000"/>
                </a:solidFill>
              </a:rPr>
              <a:t>before</a:t>
            </a:r>
            <a:r>
              <a:rPr kumimoji="1" lang="en" altLang="zh-CN"/>
              <a:t> flushing state modification</a:t>
            </a:r>
          </a:p>
          <a:p>
            <a:pPr lvl="1"/>
            <a:r>
              <a:rPr kumimoji="1" lang="en" altLang="zh-CN"/>
              <a:t>State modification must be flushed before transaction committed </a:t>
            </a:r>
          </a:p>
          <a:p>
            <a:pPr lvl="2"/>
            <a:r>
              <a:rPr kumimoji="1" lang="en" altLang="zh-CN"/>
              <a:t>w/o REDO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118D59D-68EE-244A-B5FB-FC86F1BD4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48052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2AE5A3-7E21-5F4A-82D8-57BBCB105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Summary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FB33A51-0FB9-3643-971D-E109A69BE0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Systematic methods to support atomicity</a:t>
            </a:r>
          </a:p>
          <a:p>
            <a:pPr lvl="1"/>
            <a:r>
              <a:rPr kumimoji="1" lang="en-US" altLang="zh-CN"/>
              <a:t>Shadow copy</a:t>
            </a:r>
          </a:p>
          <a:p>
            <a:pPr lvl="1"/>
            <a:r>
              <a:rPr kumimoji="1" lang="en-US" altLang="zh-CN"/>
              <a:t>Logging</a:t>
            </a:r>
          </a:p>
          <a:p>
            <a:r>
              <a:rPr kumimoji="1" lang="en-US" altLang="zh-CN"/>
              <a:t>Logging</a:t>
            </a:r>
          </a:p>
          <a:p>
            <a:pPr lvl="1"/>
            <a:r>
              <a:rPr kumimoji="1" lang="en-US" altLang="zh-CN"/>
              <a:t>UNDO-REDO logging</a:t>
            </a:r>
          </a:p>
          <a:p>
            <a:pPr lvl="1"/>
            <a:r>
              <a:rPr kumimoji="1" lang="en-US" altLang="zh-CN"/>
              <a:t>REDO logging</a:t>
            </a:r>
          </a:p>
          <a:p>
            <a:pPr lvl="1"/>
            <a:r>
              <a:rPr kumimoji="1" lang="en-US" altLang="zh-CN"/>
              <a:t>UNDO logging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24333FE-766B-D34F-AE00-098B5F6D5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755096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Logging: widely used in large-scale websites</a:t>
            </a:r>
            <a:endParaRPr kumimoji="1" lang="zh-CN" altLang="en-US" b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/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File:</a:t>
                  </a:r>
                </a:p>
                <a:p>
                  <a:pPr algn="ctr"/>
                  <a:r>
                    <a:rPr kumimoji="1" lang="en-US" altLang="zh-CN" sz="1200"/>
                    <a:t>image</a:t>
                  </a:r>
                  <a:endParaRPr kumimoji="1" lang="zh-CN" altLang="en-US" sz="120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File:</a:t>
                  </a:r>
                </a:p>
                <a:p>
                  <a:pPr algn="ctr"/>
                  <a:r>
                    <a:rPr kumimoji="1" lang="en-US" altLang="zh-CN" sz="1200"/>
                    <a:t>image</a:t>
                  </a:r>
                  <a:endParaRPr kumimoji="1" lang="zh-CN" altLang="en-US" sz="1200"/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File:</a:t>
                  </a:r>
                </a:p>
                <a:p>
                  <a:pPr algn="ctr"/>
                  <a:r>
                    <a:rPr kumimoji="1" lang="en-US" altLang="zh-CN" sz="1200"/>
                    <a:t>image</a:t>
                  </a:r>
                  <a:endParaRPr kumimoji="1" lang="zh-CN" altLang="en-US" sz="1200"/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>
                  <a:solidFill>
                    <a:srgbClr val="000000"/>
                  </a:solidFill>
                </a:rPr>
                <a:t>…</a:t>
              </a:r>
              <a:endParaRPr lang="zh-CN" altLang="en-US" sz="2400"/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rgbClr val="000000"/>
                  </a:solidFill>
                </a:rPr>
                <a:t>Distributed file system</a:t>
              </a:r>
              <a:endParaRPr lang="zh-CN" altLang="en-US" sz="1600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/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Database</a:t>
                  </a:r>
                </a:p>
                <a:p>
                  <a:pPr algn="ctr"/>
                  <a:r>
                    <a:rPr kumimoji="1" lang="en-US" altLang="zh-CN" sz="1200"/>
                    <a:t>user, price</a:t>
                  </a:r>
                  <a:endParaRPr kumimoji="1" lang="zh-CN" altLang="en-US" sz="1200"/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/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Database</a:t>
                  </a:r>
                </a:p>
                <a:p>
                  <a:pPr algn="ctr"/>
                  <a:r>
                    <a:rPr kumimoji="1" lang="en-US" altLang="zh-CN" sz="1200"/>
                    <a:t>user, price</a:t>
                  </a:r>
                  <a:endParaRPr kumimoji="1" lang="zh-CN" altLang="en-US" sz="1200"/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>
                  <a:solidFill>
                    <a:srgbClr val="000000"/>
                  </a:solidFill>
                </a:rPr>
                <a:t>…</a:t>
              </a:r>
              <a:endParaRPr lang="zh-CN" altLang="en-US" sz="240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rgbClr val="000000"/>
                  </a:solidFill>
                </a:rPr>
                <a:t>Distributed database</a:t>
              </a:r>
              <a:endParaRPr lang="zh-CN" altLang="en-US" sz="160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/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/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/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>
                    <a:solidFill>
                      <a:srgbClr val="000000"/>
                    </a:solidFill>
                  </a:rPr>
                  <a:t>…</a:t>
                </a:r>
                <a:endParaRPr lang="zh-CN" altLang="en-US" sz="2400"/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rgbClr val="000000"/>
                  </a:solidFill>
                </a:rPr>
                <a:t>Distributed caching</a:t>
              </a:r>
              <a:endParaRPr lang="zh-CN" altLang="en-US" sz="1600"/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>
                  <a:solidFill>
                    <a:srgbClr val="000000"/>
                  </a:solidFill>
                </a:rPr>
                <a:t>Balance</a:t>
              </a:r>
              <a:endParaRPr lang="zh-CN" altLang="en-US" sz="120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/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>
                  <a:solidFill>
                    <a:schemeClr val="tx1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>
                  <a:solidFill>
                    <a:schemeClr val="tx1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Application server</a:t>
              </a:r>
              <a:endParaRPr lang="zh-CN" altLang="en-US" sz="1200"/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/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>
                  <a:solidFill>
                    <a:schemeClr val="tx1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>
                  <a:solidFill>
                    <a:schemeClr val="tx1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Application server</a:t>
              </a:r>
              <a:endParaRPr lang="zh-CN" altLang="en-US" sz="1200"/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>
                <a:solidFill>
                  <a:srgbClr val="000000"/>
                </a:solidFill>
              </a:rPr>
              <a:t>…</a:t>
            </a:r>
            <a:endParaRPr lang="zh-CN" altLang="en-US" sz="2400"/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>
                  <a:solidFill>
                    <a:srgbClr val="000000"/>
                  </a:solidFill>
                </a:rPr>
                <a:t>Internet</a:t>
              </a:r>
              <a:endParaRPr lang="zh-CN" altLang="en-US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>
                <a:solidFill>
                  <a:srgbClr val="000000"/>
                </a:solidFill>
              </a:rPr>
              <a:t>…</a:t>
            </a:r>
            <a:endParaRPr lang="zh-CN" altLang="en-US" sz="240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/>
              <a:t>Users</a:t>
            </a:r>
            <a:endParaRPr lang="zh-CN" altLang="en-US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>
                  <a:solidFill>
                    <a:srgbClr val="000000"/>
                  </a:solidFill>
                </a:rPr>
                <a:t>CDN</a:t>
              </a:r>
              <a:endParaRPr lang="zh-CN" altLang="en-US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11DDAF95-21A8-144E-8212-01C6DBDA4F11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2484D309-9744-E347-AB72-D1DCAB88BC91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2D2C67A8-E9FA-E346-8F10-B83628C70EF5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>
                  <a:solidFill>
                    <a:srgbClr val="000000"/>
                  </a:solidFill>
                </a:rPr>
                <a:t>Message queue</a:t>
              </a:r>
              <a:endParaRPr lang="zh-CN" altLang="en-US" sz="1200"/>
            </a:p>
          </p:txBody>
        </p:sp>
      </p:grpSp>
      <p:sp>
        <p:nvSpPr>
          <p:cNvPr id="132" name="任意形状 131">
            <a:extLst>
              <a:ext uri="{FF2B5EF4-FFF2-40B4-BE49-F238E27FC236}">
                <a16:creationId xmlns:a16="http://schemas.microsoft.com/office/drawing/2014/main" id="{55DFB909-8F93-7F42-9A36-ED4DFBC442C0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3" name="图片 132">
            <a:extLst>
              <a:ext uri="{FF2B5EF4-FFF2-40B4-BE49-F238E27FC236}">
                <a16:creationId xmlns:a16="http://schemas.microsoft.com/office/drawing/2014/main" id="{F05ABAE6-ADA1-554F-96E3-CBDD5162516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019" y="1209408"/>
            <a:ext cx="1817874" cy="118893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D5FF6BEF-2854-254B-9897-02E41887CED9}"/>
              </a:ext>
            </a:extLst>
          </p:cNvPr>
          <p:cNvSpPr/>
          <p:nvPr/>
        </p:nvSpPr>
        <p:spPr>
          <a:xfrm>
            <a:off x="5436635" y="1221166"/>
            <a:ext cx="1080623" cy="628368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4" name="矩形 133">
            <a:extLst>
              <a:ext uri="{FF2B5EF4-FFF2-40B4-BE49-F238E27FC236}">
                <a16:creationId xmlns:a16="http://schemas.microsoft.com/office/drawing/2014/main" id="{C958EAC8-2BE4-5B45-B03D-03FCED50D1BF}"/>
              </a:ext>
            </a:extLst>
          </p:cNvPr>
          <p:cNvSpPr/>
          <p:nvPr/>
        </p:nvSpPr>
        <p:spPr>
          <a:xfrm>
            <a:off x="5858859" y="2827756"/>
            <a:ext cx="1080623" cy="628368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7" name="矩形 136">
            <a:extLst>
              <a:ext uri="{FF2B5EF4-FFF2-40B4-BE49-F238E27FC236}">
                <a16:creationId xmlns:a16="http://schemas.microsoft.com/office/drawing/2014/main" id="{B278B5DB-2464-304E-9FCD-58BAB7405918}"/>
              </a:ext>
            </a:extLst>
          </p:cNvPr>
          <p:cNvSpPr/>
          <p:nvPr/>
        </p:nvSpPr>
        <p:spPr>
          <a:xfrm>
            <a:off x="5851445" y="4298712"/>
            <a:ext cx="867548" cy="978939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9" name="矩形 138">
            <a:extLst>
              <a:ext uri="{FF2B5EF4-FFF2-40B4-BE49-F238E27FC236}">
                <a16:creationId xmlns:a16="http://schemas.microsoft.com/office/drawing/2014/main" id="{7F22F1DB-B5B5-004D-AF44-F4FC88991170}"/>
              </a:ext>
            </a:extLst>
          </p:cNvPr>
          <p:cNvSpPr/>
          <p:nvPr/>
        </p:nvSpPr>
        <p:spPr>
          <a:xfrm>
            <a:off x="4326942" y="5056135"/>
            <a:ext cx="1652115" cy="522437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0" name="矩形 139">
            <a:extLst>
              <a:ext uri="{FF2B5EF4-FFF2-40B4-BE49-F238E27FC236}">
                <a16:creationId xmlns:a16="http://schemas.microsoft.com/office/drawing/2014/main" id="{FDE474FA-AFA9-AF41-A13C-9C8D6B5C8960}"/>
              </a:ext>
            </a:extLst>
          </p:cNvPr>
          <p:cNvSpPr/>
          <p:nvPr/>
        </p:nvSpPr>
        <p:spPr>
          <a:xfrm>
            <a:off x="2621771" y="1186391"/>
            <a:ext cx="626769" cy="228296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1" name="矩形 140">
            <a:extLst>
              <a:ext uri="{FF2B5EF4-FFF2-40B4-BE49-F238E27FC236}">
                <a16:creationId xmlns:a16="http://schemas.microsoft.com/office/drawing/2014/main" id="{E63E5423-FBB9-F645-AB68-2BDEBE3B5AE1}"/>
              </a:ext>
            </a:extLst>
          </p:cNvPr>
          <p:cNvSpPr/>
          <p:nvPr/>
        </p:nvSpPr>
        <p:spPr>
          <a:xfrm>
            <a:off x="2557520" y="1437927"/>
            <a:ext cx="2436511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sz="2000">
                <a:solidFill>
                  <a:srgbClr val="000000"/>
                </a:solidFill>
              </a:rPr>
              <a:t>All can use logging to ensure</a:t>
            </a:r>
          </a:p>
          <a:p>
            <a:r>
              <a:rPr kumimoji="1" lang="en-US" altLang="zh-CN" sz="2000">
                <a:solidFill>
                  <a:srgbClr val="000000"/>
                </a:solidFill>
              </a:rPr>
              <a:t>atomicity!</a:t>
            </a:r>
            <a:endParaRPr lang="zh-CN" altLang="en-US" sz="2000"/>
          </a:p>
        </p:txBody>
      </p:sp>
    </p:spTree>
    <p:extLst>
      <p:ext uri="{BB962C8B-B14F-4D97-AF65-F5344CB8AC3E}">
        <p14:creationId xmlns:p14="http://schemas.microsoft.com/office/powerpoint/2010/main" val="208853479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MTTF &amp; Availability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>
              <a:ea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9785393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MTTF,</a:t>
            </a:r>
            <a:r>
              <a:rPr kumimoji="1" lang="zh-CN" altLang="en-US" dirty="0">
                <a:ea typeface="+mn-ea"/>
                <a:sym typeface="+mn-lt"/>
              </a:rPr>
              <a:t> </a:t>
            </a:r>
            <a:r>
              <a:rPr kumimoji="1" lang="en-US" altLang="zh-CN" dirty="0">
                <a:ea typeface="+mn-ea"/>
                <a:sym typeface="+mn-lt"/>
              </a:rPr>
              <a:t>MTTR,</a:t>
            </a:r>
            <a:r>
              <a:rPr kumimoji="1" lang="zh-CN" altLang="en-US" dirty="0">
                <a:ea typeface="+mn-ea"/>
                <a:sym typeface="+mn-lt"/>
              </a:rPr>
              <a:t> </a:t>
            </a:r>
            <a:r>
              <a:rPr kumimoji="1" lang="en-US" altLang="zh-CN" dirty="0">
                <a:ea typeface="+mn-ea"/>
                <a:sym typeface="+mn-lt"/>
              </a:rPr>
              <a:t>MTBF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2"/>
            <a:ext cx="8229600" cy="2748135"/>
          </a:xfrm>
        </p:spPr>
        <p:txBody>
          <a:bodyPr>
            <a:normAutofit/>
          </a:bodyPr>
          <a:lstStyle/>
          <a:p>
            <a:r>
              <a:rPr kumimoji="1" lang="en-US" altLang="zh-CN" sz="2400" dirty="0">
                <a:ea typeface="+mn-ea"/>
                <a:sym typeface="+mn-lt"/>
              </a:rPr>
              <a:t>MTTF:</a:t>
            </a:r>
            <a:r>
              <a:rPr kumimoji="1" lang="zh-CN" altLang="en-US" sz="2400" dirty="0">
                <a:ea typeface="+mn-ea"/>
                <a:sym typeface="+mn-lt"/>
              </a:rPr>
              <a:t> </a:t>
            </a:r>
            <a:r>
              <a:rPr kumimoji="1" lang="en-US" altLang="zh-CN" sz="2400" dirty="0">
                <a:ea typeface="+mn-ea"/>
                <a:sym typeface="+mn-lt"/>
              </a:rPr>
              <a:t>mean</a:t>
            </a:r>
            <a:r>
              <a:rPr kumimoji="1" lang="zh-CN" altLang="en-US" sz="2400" dirty="0">
                <a:ea typeface="+mn-ea"/>
                <a:sym typeface="+mn-lt"/>
              </a:rPr>
              <a:t> </a:t>
            </a:r>
            <a:r>
              <a:rPr kumimoji="1" lang="en-US" altLang="zh-CN" sz="2400" dirty="0">
                <a:ea typeface="+mn-ea"/>
                <a:sym typeface="+mn-lt"/>
              </a:rPr>
              <a:t>time</a:t>
            </a:r>
            <a:r>
              <a:rPr kumimoji="1" lang="zh-CN" altLang="en-US" sz="2400" dirty="0">
                <a:ea typeface="+mn-ea"/>
                <a:sym typeface="+mn-lt"/>
              </a:rPr>
              <a:t> </a:t>
            </a:r>
            <a:r>
              <a:rPr kumimoji="1" lang="en-US" altLang="zh-CN" sz="2400" dirty="0">
                <a:ea typeface="+mn-ea"/>
                <a:sym typeface="+mn-lt"/>
              </a:rPr>
              <a:t>to</a:t>
            </a:r>
            <a:r>
              <a:rPr kumimoji="1" lang="zh-CN" altLang="en-US" sz="2400" dirty="0">
                <a:ea typeface="+mn-ea"/>
                <a:sym typeface="+mn-lt"/>
              </a:rPr>
              <a:t> </a:t>
            </a:r>
            <a:r>
              <a:rPr kumimoji="1" lang="en-US" altLang="zh-CN" sz="2400" dirty="0">
                <a:ea typeface="+mn-ea"/>
                <a:sym typeface="+mn-lt"/>
              </a:rPr>
              <a:t>failure</a:t>
            </a:r>
          </a:p>
          <a:p>
            <a:r>
              <a:rPr kumimoji="1" lang="en-US" altLang="zh-CN" sz="2400" dirty="0">
                <a:ea typeface="+mn-ea"/>
                <a:sym typeface="+mn-lt"/>
              </a:rPr>
              <a:t>MTTR:</a:t>
            </a:r>
            <a:r>
              <a:rPr kumimoji="1" lang="zh-CN" altLang="en-US" sz="2400" dirty="0">
                <a:ea typeface="+mn-ea"/>
                <a:sym typeface="+mn-lt"/>
              </a:rPr>
              <a:t> </a:t>
            </a:r>
            <a:r>
              <a:rPr kumimoji="1" lang="en-US" altLang="zh-CN" sz="2400" dirty="0">
                <a:ea typeface="+mn-ea"/>
                <a:sym typeface="+mn-lt"/>
              </a:rPr>
              <a:t>mean</a:t>
            </a:r>
            <a:r>
              <a:rPr kumimoji="1" lang="zh-CN" altLang="en-US" sz="2400" dirty="0">
                <a:ea typeface="+mn-ea"/>
                <a:sym typeface="+mn-lt"/>
              </a:rPr>
              <a:t> </a:t>
            </a:r>
            <a:r>
              <a:rPr kumimoji="1" lang="en-US" altLang="zh-CN" sz="2400" dirty="0">
                <a:ea typeface="+mn-ea"/>
                <a:sym typeface="+mn-lt"/>
              </a:rPr>
              <a:t>time</a:t>
            </a:r>
            <a:r>
              <a:rPr kumimoji="1" lang="zh-CN" altLang="en-US" sz="2400" dirty="0">
                <a:ea typeface="+mn-ea"/>
                <a:sym typeface="+mn-lt"/>
              </a:rPr>
              <a:t> </a:t>
            </a:r>
            <a:r>
              <a:rPr kumimoji="1" lang="en-US" altLang="zh-CN" sz="2400" dirty="0">
                <a:ea typeface="+mn-ea"/>
                <a:sym typeface="+mn-lt"/>
              </a:rPr>
              <a:t>to</a:t>
            </a:r>
            <a:r>
              <a:rPr kumimoji="1" lang="zh-CN" altLang="en-US" sz="2400" dirty="0">
                <a:ea typeface="+mn-ea"/>
                <a:sym typeface="+mn-lt"/>
              </a:rPr>
              <a:t> </a:t>
            </a:r>
            <a:r>
              <a:rPr kumimoji="1" lang="en-US" altLang="zh-CN" sz="2400" dirty="0">
                <a:ea typeface="+mn-ea"/>
                <a:sym typeface="+mn-lt"/>
              </a:rPr>
              <a:t>repair</a:t>
            </a:r>
          </a:p>
          <a:p>
            <a:r>
              <a:rPr kumimoji="1" lang="en-US" altLang="zh-CN" sz="2400" dirty="0">
                <a:ea typeface="+mn-ea"/>
                <a:sym typeface="+mn-lt"/>
              </a:rPr>
              <a:t>MTBF:</a:t>
            </a:r>
            <a:r>
              <a:rPr kumimoji="1" lang="zh-CN" altLang="en-US" sz="2400" dirty="0">
                <a:ea typeface="+mn-ea"/>
                <a:sym typeface="+mn-lt"/>
              </a:rPr>
              <a:t> </a:t>
            </a:r>
            <a:r>
              <a:rPr kumimoji="1" lang="en-US" altLang="zh-CN" sz="2400" dirty="0">
                <a:ea typeface="+mn-ea"/>
                <a:sym typeface="+mn-lt"/>
              </a:rPr>
              <a:t>mean</a:t>
            </a:r>
            <a:r>
              <a:rPr kumimoji="1" lang="zh-CN" altLang="en-US" sz="2400" dirty="0">
                <a:ea typeface="+mn-ea"/>
                <a:sym typeface="+mn-lt"/>
              </a:rPr>
              <a:t> </a:t>
            </a:r>
            <a:r>
              <a:rPr kumimoji="1" lang="en-US" altLang="zh-CN" sz="2400" dirty="0">
                <a:ea typeface="+mn-ea"/>
                <a:sym typeface="+mn-lt"/>
              </a:rPr>
              <a:t>time</a:t>
            </a:r>
            <a:r>
              <a:rPr kumimoji="1" lang="zh-CN" altLang="en-US" sz="2400" dirty="0">
                <a:ea typeface="+mn-ea"/>
                <a:sym typeface="+mn-lt"/>
              </a:rPr>
              <a:t> </a:t>
            </a:r>
            <a:r>
              <a:rPr kumimoji="1" lang="en-US" altLang="zh-CN" sz="2400" dirty="0">
                <a:ea typeface="+mn-ea"/>
                <a:sym typeface="+mn-lt"/>
              </a:rPr>
              <a:t>between</a:t>
            </a:r>
            <a:r>
              <a:rPr kumimoji="1" lang="zh-CN" altLang="en-US" sz="2400" dirty="0">
                <a:ea typeface="+mn-ea"/>
                <a:sym typeface="+mn-lt"/>
              </a:rPr>
              <a:t> </a:t>
            </a:r>
            <a:r>
              <a:rPr kumimoji="1" lang="en-US" altLang="zh-CN" sz="2400" dirty="0">
                <a:ea typeface="+mn-ea"/>
                <a:sym typeface="+mn-lt"/>
              </a:rPr>
              <a:t>failure</a:t>
            </a:r>
          </a:p>
          <a:p>
            <a:r>
              <a:rPr kumimoji="1" lang="en-US" altLang="zh-CN" sz="2400" b="1" dirty="0">
                <a:solidFill>
                  <a:srgbClr val="0096FF"/>
                </a:solidFill>
                <a:ea typeface="+mn-ea"/>
                <a:sym typeface="+mn-lt"/>
              </a:rPr>
              <a:t>MTBF</a:t>
            </a:r>
            <a:r>
              <a:rPr kumimoji="1" lang="zh-CN" altLang="en-US" sz="2400" b="1" dirty="0">
                <a:solidFill>
                  <a:srgbClr val="0096FF"/>
                </a:solidFill>
                <a:ea typeface="+mn-ea"/>
                <a:sym typeface="+mn-lt"/>
              </a:rPr>
              <a:t> </a:t>
            </a:r>
            <a:r>
              <a:rPr kumimoji="1" lang="en-US" altLang="zh-CN" sz="2400" b="1" dirty="0">
                <a:solidFill>
                  <a:srgbClr val="0096FF"/>
                </a:solidFill>
                <a:ea typeface="+mn-ea"/>
                <a:sym typeface="+mn-lt"/>
              </a:rPr>
              <a:t>=</a:t>
            </a:r>
            <a:r>
              <a:rPr kumimoji="1" lang="zh-CN" altLang="en-US" sz="2400" b="1" dirty="0">
                <a:solidFill>
                  <a:srgbClr val="0096FF"/>
                </a:solidFill>
                <a:ea typeface="+mn-ea"/>
                <a:sym typeface="+mn-lt"/>
              </a:rPr>
              <a:t> </a:t>
            </a:r>
            <a:r>
              <a:rPr kumimoji="1" lang="en-US" altLang="zh-CN" sz="2400" b="1" dirty="0">
                <a:solidFill>
                  <a:srgbClr val="0096FF"/>
                </a:solidFill>
                <a:ea typeface="+mn-ea"/>
                <a:sym typeface="+mn-lt"/>
              </a:rPr>
              <a:t>MTTF</a:t>
            </a:r>
            <a:r>
              <a:rPr kumimoji="1" lang="zh-CN" altLang="en-US" sz="2400" b="1" dirty="0">
                <a:solidFill>
                  <a:srgbClr val="0096FF"/>
                </a:solidFill>
                <a:ea typeface="+mn-ea"/>
                <a:sym typeface="+mn-lt"/>
              </a:rPr>
              <a:t> </a:t>
            </a:r>
            <a:r>
              <a:rPr kumimoji="1" lang="en-US" altLang="zh-CN" sz="2400" b="1" dirty="0">
                <a:solidFill>
                  <a:srgbClr val="0096FF"/>
                </a:solidFill>
                <a:ea typeface="+mn-ea"/>
                <a:sym typeface="+mn-lt"/>
              </a:rPr>
              <a:t>+</a:t>
            </a:r>
            <a:r>
              <a:rPr kumimoji="1" lang="zh-CN" altLang="en-US" sz="2400" b="1" dirty="0">
                <a:solidFill>
                  <a:srgbClr val="0096FF"/>
                </a:solidFill>
                <a:ea typeface="+mn-ea"/>
                <a:sym typeface="+mn-lt"/>
              </a:rPr>
              <a:t> </a:t>
            </a:r>
            <a:r>
              <a:rPr kumimoji="1" lang="en-US" altLang="zh-CN" sz="2400" b="1" dirty="0">
                <a:solidFill>
                  <a:srgbClr val="0096FF"/>
                </a:solidFill>
                <a:ea typeface="+mn-ea"/>
                <a:sym typeface="+mn-lt"/>
              </a:rPr>
              <a:t>MTTR</a:t>
            </a:r>
            <a:endParaRPr kumimoji="1" lang="zh-CN" altLang="en-US" sz="2400" b="1" dirty="0">
              <a:solidFill>
                <a:srgbClr val="0096FF"/>
              </a:solidFill>
              <a:ea typeface="+mn-ea"/>
              <a:sym typeface="+mn-lt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654"/>
          <a:stretch/>
        </p:blipFill>
        <p:spPr bwMode="auto">
          <a:xfrm>
            <a:off x="5652123" y="1201316"/>
            <a:ext cx="2664294" cy="937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01"/>
          <a:stretch/>
        </p:blipFill>
        <p:spPr bwMode="auto">
          <a:xfrm>
            <a:off x="5652120" y="2492248"/>
            <a:ext cx="2592288" cy="941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899592" y="4081636"/>
            <a:ext cx="2304256" cy="360040"/>
          </a:xfrm>
          <a:prstGeom prst="rect">
            <a:avLst/>
          </a:prstGeom>
          <a:solidFill>
            <a:schemeClr val="bg1"/>
          </a:solidFill>
          <a:ln w="28575" cmpd="sng">
            <a:solidFill>
              <a:srgbClr val="37609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03848" y="4081636"/>
            <a:ext cx="72008" cy="36004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8575" cmpd="sng"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275856" y="4081636"/>
            <a:ext cx="288032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 cmpd="sng"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563888" y="4081636"/>
            <a:ext cx="2304256" cy="360040"/>
          </a:xfrm>
          <a:prstGeom prst="rect">
            <a:avLst/>
          </a:prstGeom>
          <a:solidFill>
            <a:schemeClr val="bg1"/>
          </a:solidFill>
          <a:ln w="28575" cmpd="sng">
            <a:solidFill>
              <a:srgbClr val="37609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868144" y="4081636"/>
            <a:ext cx="72008" cy="36004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8575" cmpd="sng"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940152" y="4081636"/>
            <a:ext cx="288032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 cmpd="sng"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228184" y="4081636"/>
            <a:ext cx="2088232" cy="360040"/>
          </a:xfrm>
          <a:prstGeom prst="rect">
            <a:avLst/>
          </a:prstGeom>
          <a:solidFill>
            <a:schemeClr val="bg1"/>
          </a:solidFill>
          <a:ln w="28575" cmpd="sng">
            <a:solidFill>
              <a:srgbClr val="37609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cxnSp>
        <p:nvCxnSpPr>
          <p:cNvPr id="14" name="直线箭头连接符 13"/>
          <p:cNvCxnSpPr/>
          <p:nvPr/>
        </p:nvCxnSpPr>
        <p:spPr>
          <a:xfrm>
            <a:off x="3203848" y="4864432"/>
            <a:ext cx="2664296" cy="0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headEnd type="stealth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直线箭头连接符 14"/>
          <p:cNvCxnSpPr/>
          <p:nvPr/>
        </p:nvCxnSpPr>
        <p:spPr>
          <a:xfrm>
            <a:off x="899592" y="5368488"/>
            <a:ext cx="2304256" cy="0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headEnd type="stealth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563888" y="5368488"/>
            <a:ext cx="2304256" cy="0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headEnd type="stealth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8316416" y="4081636"/>
            <a:ext cx="72008" cy="36004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8575" cmpd="sng"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388424" y="4081636"/>
            <a:ext cx="288032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 cmpd="sng"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cxnSp>
        <p:nvCxnSpPr>
          <p:cNvPr id="20" name="直线箭头连接符 19"/>
          <p:cNvCxnSpPr/>
          <p:nvPr/>
        </p:nvCxnSpPr>
        <p:spPr>
          <a:xfrm>
            <a:off x="6228184" y="5368488"/>
            <a:ext cx="2088232" cy="0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headEnd type="stealth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/>
          <p:cNvCxnSpPr/>
          <p:nvPr/>
        </p:nvCxnSpPr>
        <p:spPr>
          <a:xfrm>
            <a:off x="3203848" y="5368488"/>
            <a:ext cx="360040" cy="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headEnd type="stealth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直线箭头连接符 22"/>
          <p:cNvCxnSpPr/>
          <p:nvPr/>
        </p:nvCxnSpPr>
        <p:spPr>
          <a:xfrm>
            <a:off x="5868144" y="5368488"/>
            <a:ext cx="360040" cy="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headEnd type="stealth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直线箭头连接符 25"/>
          <p:cNvCxnSpPr/>
          <p:nvPr/>
        </p:nvCxnSpPr>
        <p:spPr>
          <a:xfrm>
            <a:off x="5868144" y="4864432"/>
            <a:ext cx="2448272" cy="0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headEnd type="stealth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539552" y="4081636"/>
            <a:ext cx="72008" cy="36004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8575" cmpd="sng"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11560" y="4081636"/>
            <a:ext cx="288032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 cmpd="sng"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cxnSp>
        <p:nvCxnSpPr>
          <p:cNvPr id="29" name="直线箭头连接符 28"/>
          <p:cNvCxnSpPr/>
          <p:nvPr/>
        </p:nvCxnSpPr>
        <p:spPr>
          <a:xfrm>
            <a:off x="539552" y="4864432"/>
            <a:ext cx="2664296" cy="0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headEnd type="stealth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直线箭头连接符 29"/>
          <p:cNvCxnSpPr/>
          <p:nvPr/>
        </p:nvCxnSpPr>
        <p:spPr>
          <a:xfrm>
            <a:off x="539552" y="5368488"/>
            <a:ext cx="360040" cy="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headEnd type="stealth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矩形 32"/>
          <p:cNvSpPr/>
          <p:nvPr/>
        </p:nvSpPr>
        <p:spPr>
          <a:xfrm>
            <a:off x="1619672" y="4504392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TBF-1</a:t>
            </a:r>
            <a:endParaRPr lang="zh-CN" altLang="en-US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427984" y="4504392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TBF-2</a:t>
            </a:r>
            <a:endParaRPr lang="zh-CN" altLang="en-US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948264" y="4504392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TBF-3</a:t>
            </a:r>
            <a:endParaRPr lang="zh-CN" altLang="en-US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619672" y="5008448"/>
            <a:ext cx="8130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TTF-1</a:t>
            </a:r>
            <a:endParaRPr lang="zh-CN" altLang="en-US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427984" y="5008448"/>
            <a:ext cx="8130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TTF-2</a:t>
            </a:r>
            <a:endParaRPr lang="zh-CN" altLang="en-US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948264" y="5008448"/>
            <a:ext cx="8130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TTF-3</a:t>
            </a:r>
            <a:endParaRPr lang="zh-CN" altLang="en-US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110510" y="4999156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TTR-2</a:t>
            </a:r>
            <a:endParaRPr lang="zh-CN" altLang="en-US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46214" y="4999156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TTR-1</a:t>
            </a:r>
            <a:endParaRPr lang="zh-CN" altLang="en-US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5796136" y="5008448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TTR-3</a:t>
            </a:r>
            <a:endParaRPr lang="zh-CN" altLang="en-US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418374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MTBF</a:t>
            </a:r>
            <a:endParaRPr kumimoji="1" lang="zh-CN" altLang="en-US" dirty="0">
              <a:ea typeface="+mn-ea"/>
              <a:sym typeface="+mn-lt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3" y="230099"/>
            <a:ext cx="7056784" cy="5363706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781205" y="417477"/>
            <a:ext cx="33777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Web</a:t>
            </a:r>
            <a:r>
              <a:rPr kumimoji="1" lang="zh-CN" altLang="en-US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kumimoji="1" lang="en-US" altLang="zh-CN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page</a:t>
            </a:r>
            <a:r>
              <a:rPr kumimoji="1" lang="zh-CN" altLang="en-US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kumimoji="1" lang="en-US" altLang="zh-CN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snapshot</a:t>
            </a:r>
            <a:endParaRPr lang="zh-CN" altLang="en-US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653355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Measuring</a:t>
            </a:r>
            <a:r>
              <a:rPr kumimoji="1" lang="zh-CN" altLang="en-US" dirty="0">
                <a:ea typeface="+mn-ea"/>
                <a:sym typeface="+mn-lt"/>
              </a:rPr>
              <a:t> </a:t>
            </a:r>
            <a:r>
              <a:rPr kumimoji="1" lang="en-US" altLang="zh-CN" dirty="0">
                <a:ea typeface="+mn-ea"/>
                <a:sym typeface="+mn-lt"/>
              </a:rPr>
              <a:t>MTBF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044279"/>
          </a:xfrm>
        </p:spPr>
        <p:txBody>
          <a:bodyPr>
            <a:normAutofit fontScale="92500"/>
          </a:bodyPr>
          <a:lstStyle/>
          <a:p>
            <a:r>
              <a:rPr kumimoji="1" lang="en-US" altLang="zh-CN" sz="2800" dirty="0">
                <a:ea typeface="+mn-ea"/>
                <a:sym typeface="+mn-lt"/>
              </a:rPr>
              <a:t>Two purposes:</a:t>
            </a:r>
            <a:r>
              <a:rPr kumimoji="1" lang="zh-CN" altLang="en-US" sz="2800" dirty="0">
                <a:ea typeface="+mn-ea"/>
                <a:sym typeface="+mn-lt"/>
              </a:rPr>
              <a:t> </a:t>
            </a:r>
            <a:r>
              <a:rPr kumimoji="1" lang="en-US" altLang="zh-CN" sz="2800" i="1" dirty="0">
                <a:ea typeface="+mn-ea"/>
                <a:sym typeface="+mn-lt"/>
              </a:rPr>
              <a:t>evaluating</a:t>
            </a:r>
            <a:r>
              <a:rPr kumimoji="1" lang="en-US" altLang="zh-CN" sz="2800" dirty="0">
                <a:ea typeface="+mn-ea"/>
                <a:sym typeface="+mn-lt"/>
              </a:rPr>
              <a:t> &amp; </a:t>
            </a:r>
            <a:r>
              <a:rPr kumimoji="1" lang="en-US" altLang="zh-CN" sz="2800" i="1" dirty="0">
                <a:ea typeface="+mn-ea"/>
                <a:sym typeface="+mn-lt"/>
              </a:rPr>
              <a:t>predicting</a:t>
            </a:r>
          </a:p>
          <a:p>
            <a:pPr lvl="1"/>
            <a:r>
              <a:rPr kumimoji="1" lang="en-US" altLang="zh-CN" sz="2400" dirty="0">
                <a:ea typeface="+mn-ea"/>
                <a:sym typeface="+mn-lt"/>
              </a:rPr>
              <a:t>The more reliable, the longer it takes to evaluate </a:t>
            </a:r>
          </a:p>
          <a:p>
            <a:pPr lvl="1"/>
            <a:r>
              <a:rPr kumimoji="1" lang="en-US" altLang="zh-CN" sz="2400" dirty="0">
                <a:ea typeface="+mn-ea"/>
                <a:sym typeface="+mn-lt"/>
              </a:rPr>
              <a:t>Not measure directly,</a:t>
            </a:r>
            <a:r>
              <a:rPr kumimoji="1" lang="zh-CN" altLang="en-US" sz="2400" dirty="0">
                <a:ea typeface="+mn-ea"/>
                <a:sym typeface="+mn-lt"/>
              </a:rPr>
              <a:t> </a:t>
            </a:r>
            <a:r>
              <a:rPr kumimoji="1" lang="en-US" altLang="zh-CN" sz="2400" dirty="0">
                <a:ea typeface="+mn-ea"/>
                <a:sym typeface="+mn-lt"/>
              </a:rPr>
              <a:t>but</a:t>
            </a:r>
            <a:r>
              <a:rPr kumimoji="1" lang="zh-CN" altLang="en-US" sz="2400" dirty="0">
                <a:ea typeface="+mn-ea"/>
                <a:sym typeface="+mn-lt"/>
              </a:rPr>
              <a:t> </a:t>
            </a:r>
            <a:r>
              <a:rPr kumimoji="1" lang="en-US" altLang="zh-CN" sz="2400" dirty="0">
                <a:ea typeface="+mn-ea"/>
                <a:sym typeface="+mn-lt"/>
              </a:rPr>
              <a:t>use proxies to estimate its value</a:t>
            </a:r>
          </a:p>
          <a:p>
            <a:r>
              <a:rPr kumimoji="1" lang="en-US" altLang="zh-CN" sz="2800" dirty="0">
                <a:ea typeface="+mn-ea"/>
                <a:sym typeface="+mn-lt"/>
              </a:rPr>
              <a:t>One way to measure "MTBF"</a:t>
            </a:r>
          </a:p>
          <a:p>
            <a:pPr lvl="1"/>
            <a:r>
              <a:rPr kumimoji="1" lang="en-US" altLang="zh-CN" sz="2400" dirty="0">
                <a:ea typeface="+mn-ea"/>
                <a:sym typeface="+mn-lt"/>
              </a:rPr>
              <a:t>E.g. 3.5-inch disk's MTTF is 700,000 hours (80</a:t>
            </a:r>
            <a:r>
              <a:rPr kumimoji="1" lang="zh-CN" altLang="en-US" sz="2400" dirty="0">
                <a:ea typeface="+mn-ea"/>
                <a:sym typeface="+mn-lt"/>
              </a:rPr>
              <a:t> </a:t>
            </a:r>
            <a:r>
              <a:rPr kumimoji="1" lang="en-US" altLang="zh-CN" sz="2400" dirty="0">
                <a:ea typeface="+mn-ea"/>
                <a:sym typeface="+mn-lt"/>
              </a:rPr>
              <a:t>years!)</a:t>
            </a:r>
          </a:p>
          <a:p>
            <a:pPr lvl="1"/>
            <a:r>
              <a:rPr kumimoji="1" lang="en-US" altLang="zh-CN" sz="2400" dirty="0">
                <a:ea typeface="+mn-ea"/>
                <a:sym typeface="+mn-lt"/>
              </a:rPr>
              <a:t>Guess: ran 7,000 disks for 1,000 hours and 10 failed</a:t>
            </a:r>
          </a:p>
          <a:p>
            <a:pPr lvl="1"/>
            <a:r>
              <a:rPr kumimoji="1" lang="en-US" altLang="zh-CN" sz="2400" dirty="0">
                <a:ea typeface="+mn-ea"/>
                <a:sym typeface="+mn-lt"/>
              </a:rPr>
              <a:t>If the failure process were </a:t>
            </a:r>
            <a:r>
              <a:rPr kumimoji="1" lang="en-US" altLang="zh-CN" sz="2400" dirty="0" err="1">
                <a:solidFill>
                  <a:srgbClr val="0096FF"/>
                </a:solidFill>
                <a:ea typeface="+mn-ea"/>
                <a:sym typeface="+mn-lt"/>
              </a:rPr>
              <a:t>memoryless</a:t>
            </a:r>
            <a:r>
              <a:rPr kumimoji="1" lang="en-US" altLang="zh-CN" sz="2400" dirty="0">
                <a:ea typeface="+mn-ea"/>
                <a:sym typeface="+mn-lt"/>
              </a:rPr>
              <a:t>, then OK</a:t>
            </a:r>
          </a:p>
          <a:p>
            <a:pPr lvl="1"/>
            <a:r>
              <a:rPr kumimoji="1" lang="en-US" altLang="zh-CN" sz="2400" dirty="0">
                <a:ea typeface="+mn-ea"/>
                <a:sym typeface="+mn-lt"/>
              </a:rPr>
              <a:t>"expected operational lifetime" is only 5 years</a:t>
            </a:r>
          </a:p>
          <a:p>
            <a:endParaRPr kumimoji="1" lang="zh-CN" altLang="en-US" sz="2800" dirty="0">
              <a:ea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7976095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Bathtub Curve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133F12DF-418F-5E4B-BC48-C5E1ED38BE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010"/>
          <a:stretch/>
        </p:blipFill>
        <p:spPr>
          <a:xfrm>
            <a:off x="1115616" y="1594680"/>
            <a:ext cx="7104095" cy="3608602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093922E7-68E3-0E47-9400-C0D90606D189}"/>
              </a:ext>
            </a:extLst>
          </p:cNvPr>
          <p:cNvSpPr/>
          <p:nvPr/>
        </p:nvSpPr>
        <p:spPr>
          <a:xfrm>
            <a:off x="611560" y="1196132"/>
            <a:ext cx="35445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gross manufacturing defects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E7862C0-A5A8-0942-BBF6-43A1457C818C}"/>
              </a:ext>
            </a:extLst>
          </p:cNvPr>
          <p:cNvSpPr/>
          <p:nvPr/>
        </p:nvSpPr>
        <p:spPr>
          <a:xfrm>
            <a:off x="2051720" y="5263702"/>
            <a:ext cx="55446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accumulated ware and tear cause failure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5E94C72-46E1-EB4C-AE76-D385AB00E17D}"/>
              </a:ext>
            </a:extLst>
          </p:cNvPr>
          <p:cNvSpPr/>
          <p:nvPr/>
        </p:nvSpPr>
        <p:spPr>
          <a:xfrm>
            <a:off x="5450360" y="1196132"/>
            <a:ext cx="37369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run for a while before shipping</a:t>
            </a:r>
          </a:p>
        </p:txBody>
      </p:sp>
    </p:spTree>
    <p:extLst>
      <p:ext uri="{BB962C8B-B14F-4D97-AF65-F5344CB8AC3E}">
        <p14:creationId xmlns:p14="http://schemas.microsoft.com/office/powerpoint/2010/main" val="385533412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49188"/>
            <a:ext cx="7992888" cy="5650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39897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347" y="0"/>
            <a:ext cx="8418453" cy="5700546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429736" y="703436"/>
            <a:ext cx="42995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Bairavasundaram et al., SIGMETRICS 2007</a:t>
            </a:r>
          </a:p>
        </p:txBody>
      </p:sp>
    </p:spTree>
    <p:extLst>
      <p:ext uri="{BB962C8B-B14F-4D97-AF65-F5344CB8AC3E}">
        <p14:creationId xmlns:p14="http://schemas.microsoft.com/office/powerpoint/2010/main" val="292533421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3528" y="265212"/>
            <a:ext cx="8229600" cy="792088"/>
          </a:xfrm>
        </p:spPr>
        <p:txBody>
          <a:bodyPr>
            <a:normAutofit/>
          </a:bodyPr>
          <a:lstStyle/>
          <a:p>
            <a:r>
              <a:rPr kumimoji="1" lang="en-US" altLang="zh-CN" sz="3200" dirty="0">
                <a:ea typeface="+mn-ea"/>
                <a:sym typeface="+mn-lt"/>
              </a:rPr>
              <a:t>Frequency</a:t>
            </a:r>
            <a:r>
              <a:rPr kumimoji="1" lang="zh-CN" altLang="en-US" sz="3200" dirty="0">
                <a:ea typeface="+mn-ea"/>
                <a:sym typeface="+mn-lt"/>
              </a:rPr>
              <a:t> </a:t>
            </a:r>
            <a:r>
              <a:rPr kumimoji="1" lang="en-US" altLang="zh-CN" sz="3200" dirty="0">
                <a:ea typeface="+mn-ea"/>
                <a:sym typeface="+mn-lt"/>
              </a:rPr>
              <a:t>of</a:t>
            </a:r>
            <a:r>
              <a:rPr kumimoji="1" lang="zh-CN" altLang="en-US" sz="3200" dirty="0">
                <a:ea typeface="+mn-ea"/>
                <a:sym typeface="+mn-lt"/>
              </a:rPr>
              <a:t> </a:t>
            </a:r>
            <a:r>
              <a:rPr kumimoji="1" lang="en-US" altLang="zh-CN" sz="3200" dirty="0">
                <a:ea typeface="+mn-ea"/>
                <a:sym typeface="+mn-lt"/>
              </a:rPr>
              <a:t>Hardware</a:t>
            </a:r>
            <a:r>
              <a:rPr kumimoji="1" lang="zh-CN" altLang="en-US" sz="3200" dirty="0">
                <a:ea typeface="+mn-ea"/>
                <a:sym typeface="+mn-lt"/>
              </a:rPr>
              <a:t> </a:t>
            </a:r>
            <a:r>
              <a:rPr kumimoji="1" lang="en-US" altLang="zh-CN" sz="3200" dirty="0">
                <a:ea typeface="+mn-ea"/>
                <a:sym typeface="+mn-lt"/>
              </a:rPr>
              <a:t>Replacement</a:t>
            </a:r>
            <a:endParaRPr kumimoji="1" lang="zh-CN" altLang="en-US" sz="3200" dirty="0">
              <a:ea typeface="+mn-ea"/>
              <a:sym typeface="+mn-lt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777380"/>
            <a:ext cx="3655372" cy="349771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559834B4-BBC5-0A4B-BCFA-A1A601BA72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7756" y="1639996"/>
            <a:ext cx="3655372" cy="3390288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E1546819-8018-EE40-B14D-9584948D4057}"/>
              </a:ext>
            </a:extLst>
          </p:cNvPr>
          <p:cNvSpPr/>
          <p:nvPr/>
        </p:nvSpPr>
        <p:spPr>
          <a:xfrm>
            <a:off x="5850490" y="5030284"/>
            <a:ext cx="174990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Wang</a:t>
            </a:r>
            <a:r>
              <a:rPr lang="zh-CN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et</a:t>
            </a:r>
            <a:r>
              <a:rPr lang="zh-CN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al.,</a:t>
            </a:r>
            <a:r>
              <a:rPr lang="zh-CN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DSN</a:t>
            </a:r>
            <a:r>
              <a:rPr lang="zh-CN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97517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Availability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044279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ea typeface="+mn-ea"/>
                <a:sym typeface="+mn-lt"/>
              </a:rPr>
              <a:t>Counting the number of nines</a:t>
            </a:r>
          </a:p>
          <a:p>
            <a:pPr lvl="1"/>
            <a:r>
              <a:rPr kumimoji="1" lang="en-US" altLang="zh-CN" dirty="0">
                <a:ea typeface="+mn-ea"/>
                <a:sym typeface="+mn-lt"/>
              </a:rPr>
              <a:t>E.g. 99.9% has 3-nines availability</a:t>
            </a:r>
          </a:p>
          <a:p>
            <a:pPr lvl="1"/>
            <a:r>
              <a:rPr kumimoji="1" lang="en-US" altLang="zh-CN" dirty="0">
                <a:ea typeface="+mn-ea"/>
                <a:sym typeface="+mn-lt"/>
              </a:rPr>
              <a:t>Often used in marketing</a:t>
            </a:r>
          </a:p>
          <a:p>
            <a:r>
              <a:rPr kumimoji="1" lang="en-US" altLang="zh-CN" dirty="0">
                <a:ea typeface="+mn-ea"/>
                <a:sym typeface="+mn-lt"/>
              </a:rPr>
              <a:t>Corresponding down time</a:t>
            </a:r>
          </a:p>
          <a:p>
            <a:pPr lvl="1"/>
            <a:r>
              <a:rPr kumimoji="1" lang="en-US" altLang="zh-CN" dirty="0">
                <a:ea typeface="+mn-ea"/>
                <a:sym typeface="+mn-lt"/>
              </a:rPr>
              <a:t>E.g. 3-nines -&gt; 8 hour/year</a:t>
            </a:r>
          </a:p>
          <a:p>
            <a:pPr lvl="1"/>
            <a:r>
              <a:rPr kumimoji="1" lang="en-US" altLang="zh-CN" dirty="0">
                <a:ea typeface="+mn-ea"/>
                <a:sym typeface="+mn-lt"/>
              </a:rPr>
              <a:t>E.g. 5-nines -&gt; 5 min/year</a:t>
            </a:r>
          </a:p>
          <a:p>
            <a:pPr lvl="1"/>
            <a:r>
              <a:rPr kumimoji="1" lang="en-US" altLang="zh-CN" dirty="0">
                <a:ea typeface="+mn-ea"/>
                <a:sym typeface="+mn-lt"/>
              </a:rPr>
              <a:t>E.g. 7-nines -&gt; 3 sec/year</a:t>
            </a:r>
          </a:p>
          <a:p>
            <a:pPr lvl="1"/>
            <a:r>
              <a:rPr kumimoji="1" lang="en-US" altLang="zh-CN" dirty="0">
                <a:solidFill>
                  <a:srgbClr val="0096FF"/>
                </a:solidFill>
                <a:ea typeface="+mn-ea"/>
                <a:sym typeface="+mn-lt"/>
              </a:rPr>
              <a:t>Without any information about MTTF</a:t>
            </a:r>
          </a:p>
          <a:p>
            <a:r>
              <a:rPr kumimoji="1" lang="en-US" altLang="zh-CN" dirty="0">
                <a:ea typeface="+mn-ea"/>
                <a:sym typeface="+mn-lt"/>
              </a:rPr>
              <a:t>More fine-grained</a:t>
            </a:r>
          </a:p>
          <a:p>
            <a:pPr lvl="1"/>
            <a:r>
              <a:rPr kumimoji="1" lang="en-US" altLang="zh-CN" dirty="0">
                <a:ea typeface="+mn-ea"/>
                <a:sym typeface="+mn-lt"/>
              </a:rPr>
              <a:t>Fail-soft, as in 8.3</a:t>
            </a:r>
          </a:p>
        </p:txBody>
      </p:sp>
    </p:spTree>
    <p:extLst>
      <p:ext uri="{BB962C8B-B14F-4D97-AF65-F5344CB8AC3E}">
        <p14:creationId xmlns:p14="http://schemas.microsoft.com/office/powerpoint/2010/main" val="428277423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Availability</a:t>
            </a:r>
            <a:r>
              <a:rPr kumimoji="1" lang="zh-CN" altLang="en-US" dirty="0">
                <a:ea typeface="+mn-ea"/>
                <a:sym typeface="+mn-lt"/>
              </a:rPr>
              <a:t> </a:t>
            </a:r>
            <a:r>
              <a:rPr kumimoji="1" lang="en-US" altLang="zh-CN" dirty="0">
                <a:ea typeface="+mn-ea"/>
                <a:sym typeface="+mn-lt"/>
              </a:rPr>
              <a:t>in</a:t>
            </a:r>
            <a:r>
              <a:rPr kumimoji="1" lang="zh-CN" altLang="en-US" dirty="0">
                <a:ea typeface="+mn-ea"/>
                <a:sym typeface="+mn-lt"/>
              </a:rPr>
              <a:t> </a:t>
            </a:r>
            <a:r>
              <a:rPr kumimoji="1" lang="en-US" altLang="zh-CN" dirty="0">
                <a:ea typeface="+mn-ea"/>
                <a:sym typeface="+mn-lt"/>
              </a:rPr>
              <a:t>Practice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ea typeface="+mn-ea"/>
                <a:sym typeface="+mn-lt"/>
              </a:rPr>
              <a:t>Carrier airlines (2002 FAA fact book) </a:t>
            </a:r>
          </a:p>
          <a:p>
            <a:pPr lvl="1"/>
            <a:r>
              <a:rPr kumimoji="1" lang="en-US" altLang="zh-CN" dirty="0">
                <a:solidFill>
                  <a:srgbClr val="0096FF"/>
                </a:solidFill>
                <a:ea typeface="+mn-ea"/>
                <a:sym typeface="+mn-lt"/>
              </a:rPr>
              <a:t>99.9993%</a:t>
            </a:r>
            <a:r>
              <a:rPr kumimoji="1" lang="en-US" altLang="zh-CN" dirty="0">
                <a:solidFill>
                  <a:schemeClr val="accent2">
                    <a:lumMod val="75000"/>
                  </a:schemeClr>
                </a:solidFill>
                <a:ea typeface="+mn-ea"/>
                <a:sym typeface="+mn-lt"/>
              </a:rPr>
              <a:t> </a:t>
            </a:r>
            <a:r>
              <a:rPr kumimoji="1" lang="en-US" altLang="zh-CN" dirty="0">
                <a:ea typeface="+mn-ea"/>
                <a:sym typeface="+mn-lt"/>
              </a:rPr>
              <a:t>availability,</a:t>
            </a:r>
            <a:r>
              <a:rPr kumimoji="1" lang="zh-CN" altLang="en-US" dirty="0">
                <a:ea typeface="+mn-ea"/>
                <a:sym typeface="+mn-lt"/>
              </a:rPr>
              <a:t> </a:t>
            </a:r>
            <a:r>
              <a:rPr kumimoji="1" lang="en-US" altLang="zh-CN" dirty="0">
                <a:ea typeface="+mn-ea"/>
                <a:sym typeface="+mn-lt"/>
              </a:rPr>
              <a:t>41 accidents, 6.7M departures </a:t>
            </a:r>
          </a:p>
          <a:p>
            <a:r>
              <a:rPr kumimoji="1" lang="en-US" altLang="zh-CN" dirty="0">
                <a:ea typeface="+mn-ea"/>
                <a:sym typeface="+mn-lt"/>
              </a:rPr>
              <a:t>911 Phone service (1993 NRIC report) </a:t>
            </a:r>
          </a:p>
          <a:p>
            <a:pPr lvl="1"/>
            <a:r>
              <a:rPr kumimoji="1" lang="en-US" altLang="zh-CN" dirty="0">
                <a:solidFill>
                  <a:srgbClr val="0096FF"/>
                </a:solidFill>
                <a:ea typeface="+mn-ea"/>
                <a:sym typeface="+mn-lt"/>
              </a:rPr>
              <a:t>99.994%</a:t>
            </a:r>
            <a:r>
              <a:rPr kumimoji="1" lang="en-US" altLang="zh-CN" dirty="0">
                <a:ea typeface="+mn-ea"/>
                <a:sym typeface="+mn-lt"/>
              </a:rPr>
              <a:t>,</a:t>
            </a:r>
            <a:r>
              <a:rPr kumimoji="1" lang="zh-CN" altLang="en-US" dirty="0">
                <a:ea typeface="+mn-ea"/>
                <a:sym typeface="+mn-lt"/>
              </a:rPr>
              <a:t> </a:t>
            </a:r>
            <a:r>
              <a:rPr kumimoji="1" lang="en-US" altLang="zh-CN" dirty="0">
                <a:ea typeface="+mn-ea"/>
                <a:sym typeface="+mn-lt"/>
              </a:rPr>
              <a:t>29 minutes per line per year </a:t>
            </a:r>
          </a:p>
          <a:p>
            <a:r>
              <a:rPr kumimoji="1" lang="en-US" altLang="zh-CN" dirty="0">
                <a:ea typeface="+mn-ea"/>
                <a:sym typeface="+mn-lt"/>
              </a:rPr>
              <a:t>Standard phone service (various sources)  </a:t>
            </a:r>
          </a:p>
          <a:p>
            <a:pPr lvl="1"/>
            <a:r>
              <a:rPr kumimoji="1" lang="en-US" altLang="zh-CN" dirty="0">
                <a:solidFill>
                  <a:srgbClr val="0096FF"/>
                </a:solidFill>
                <a:ea typeface="+mn-ea"/>
                <a:sym typeface="+mn-lt"/>
              </a:rPr>
              <a:t>99.99+%</a:t>
            </a:r>
            <a:r>
              <a:rPr kumimoji="1" lang="en-US" altLang="zh-CN" dirty="0">
                <a:ea typeface="+mn-ea"/>
                <a:sym typeface="+mn-lt"/>
              </a:rPr>
              <a:t>,</a:t>
            </a:r>
            <a:r>
              <a:rPr kumimoji="1" lang="zh-CN" altLang="en-US" dirty="0">
                <a:ea typeface="+mn-ea"/>
                <a:sym typeface="+mn-lt"/>
              </a:rPr>
              <a:t> </a:t>
            </a:r>
            <a:r>
              <a:rPr kumimoji="1" lang="en-US" altLang="zh-CN" dirty="0">
                <a:ea typeface="+mn-ea"/>
                <a:sym typeface="+mn-lt"/>
              </a:rPr>
              <a:t>53+ minutes per line per year</a:t>
            </a:r>
          </a:p>
          <a:p>
            <a:r>
              <a:rPr kumimoji="1" lang="en-US" altLang="zh-CN" dirty="0">
                <a:ea typeface="+mn-ea"/>
                <a:sym typeface="+mn-lt"/>
              </a:rPr>
              <a:t>End-to-end Internet Availability </a:t>
            </a:r>
          </a:p>
          <a:p>
            <a:pPr lvl="1"/>
            <a:r>
              <a:rPr kumimoji="1" lang="en-US" altLang="zh-CN" dirty="0">
                <a:solidFill>
                  <a:srgbClr val="0096FF"/>
                </a:solidFill>
                <a:ea typeface="+mn-ea"/>
                <a:sym typeface="+mn-lt"/>
              </a:rPr>
              <a:t>95% - 99.6%</a:t>
            </a:r>
          </a:p>
          <a:p>
            <a:endParaRPr kumimoji="1" lang="en-US" altLang="zh-CN" dirty="0">
              <a:ea typeface="+mn-ea"/>
              <a:sym typeface="+mn-lt"/>
            </a:endParaRPr>
          </a:p>
          <a:p>
            <a:endParaRPr kumimoji="1" lang="zh-CN" altLang="en-US" dirty="0">
              <a:ea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8668727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+mn-ea"/>
                <a:sym typeface="+mn-lt"/>
              </a:rPr>
              <a:t>More Case Studies</a:t>
            </a:r>
            <a:endParaRPr lang="zh-CN" altLang="en-US" dirty="0">
              <a:ea typeface="+mn-ea"/>
              <a:sym typeface="+mn-lt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>
              <a:ea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8262236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The U.S. National Archives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2"/>
            <a:ext cx="8229600" cy="3468215"/>
          </a:xfrm>
        </p:spPr>
        <p:txBody>
          <a:bodyPr>
            <a:noAutofit/>
          </a:bodyPr>
          <a:lstStyle/>
          <a:p>
            <a:r>
              <a:rPr kumimoji="1" lang="en-US" altLang="zh-CN" sz="2000" dirty="0">
                <a:ea typeface="+mn-ea"/>
                <a:sym typeface="+mn-lt"/>
              </a:rPr>
              <a:t>Preserve electronic records e.g., email</a:t>
            </a:r>
          </a:p>
          <a:p>
            <a:pPr lvl="1"/>
            <a:r>
              <a:rPr kumimoji="1" lang="en-US" altLang="zh-CN" sz="1800" dirty="0">
                <a:ea typeface="+mn-ea"/>
                <a:sym typeface="+mn-lt"/>
              </a:rPr>
              <a:t>Daily incremental backups</a:t>
            </a:r>
          </a:p>
          <a:p>
            <a:pPr lvl="1"/>
            <a:r>
              <a:rPr kumimoji="1" lang="en-US" altLang="zh-CN" sz="1800" dirty="0">
                <a:ea typeface="+mn-ea"/>
                <a:sym typeface="+mn-lt"/>
              </a:rPr>
              <a:t>periodic complete backups</a:t>
            </a:r>
          </a:p>
          <a:p>
            <a:pPr lvl="1"/>
            <a:r>
              <a:rPr kumimoji="1" lang="en-US" altLang="zh-CN" sz="1800" dirty="0">
                <a:ea typeface="+mn-ea"/>
                <a:sym typeface="+mn-lt"/>
              </a:rPr>
              <a:t>audit logs for tracking actions</a:t>
            </a:r>
          </a:p>
          <a:p>
            <a:r>
              <a:rPr kumimoji="1" lang="en-US" altLang="zh-CN" sz="2000" dirty="0">
                <a:ea typeface="+mn-ea"/>
                <a:sym typeface="+mn-lt"/>
              </a:rPr>
              <a:t>June 18-21, 1999, 43,000 emails disappeared</a:t>
            </a:r>
          </a:p>
          <a:p>
            <a:pPr lvl="1"/>
            <a:r>
              <a:rPr kumimoji="1" lang="en-US" altLang="zh-CN" sz="1800" dirty="0">
                <a:ea typeface="+mn-ea"/>
                <a:sym typeface="+mn-lt"/>
              </a:rPr>
              <a:t>The audit log had been turned off for better performance</a:t>
            </a:r>
          </a:p>
          <a:p>
            <a:pPr lvl="1"/>
            <a:r>
              <a:rPr kumimoji="1" lang="en-US" altLang="zh-CN" sz="1800" dirty="0">
                <a:ea typeface="+mn-ea"/>
                <a:sym typeface="+mn-lt"/>
              </a:rPr>
              <a:t>The contractor’s employees never backup</a:t>
            </a:r>
          </a:p>
          <a:p>
            <a:pPr lvl="1"/>
            <a:r>
              <a:rPr kumimoji="1" lang="en-US" altLang="zh-CN" sz="1800" dirty="0">
                <a:ea typeface="+mn-ea"/>
                <a:sym typeface="+mn-lt"/>
              </a:rPr>
              <a:t>Archives never verify the existence of backup copies</a:t>
            </a:r>
          </a:p>
        </p:txBody>
      </p:sp>
      <p:sp>
        <p:nvSpPr>
          <p:cNvPr id="4" name="矩形 3"/>
          <p:cNvSpPr/>
          <p:nvPr/>
        </p:nvSpPr>
        <p:spPr>
          <a:xfrm>
            <a:off x="457200" y="4825195"/>
            <a:ext cx="7920880" cy="707886"/>
          </a:xfrm>
          <a:prstGeom prst="rect">
            <a:avLst/>
          </a:prstGeom>
          <a:ln w="28575" cmpd="sng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lvl="1"/>
            <a:r>
              <a:rPr kumimoji="1" lang="en-US" altLang="zh-CN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Lesson:</a:t>
            </a:r>
            <a:r>
              <a:rPr kumimoji="1" lang="zh-CN" altLang="en-US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kumimoji="1" lang="en-US" altLang="zh-CN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Avoid rarely used components, must be tested periodically</a:t>
            </a:r>
          </a:p>
        </p:txBody>
      </p:sp>
    </p:spTree>
    <p:extLst>
      <p:ext uri="{BB962C8B-B14F-4D97-AF65-F5344CB8AC3E}">
        <p14:creationId xmlns:p14="http://schemas.microsoft.com/office/powerpoint/2010/main" val="45762950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sz="2800" dirty="0">
                <a:ea typeface="+mn-ea"/>
                <a:sym typeface="+mn-lt"/>
              </a:rPr>
              <a:t>Hospital Operating Room in Newark, New Jersey</a:t>
            </a:r>
            <a:endParaRPr kumimoji="1" lang="zh-CN" altLang="en-US" sz="2800" dirty="0">
              <a:ea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>
                <a:ea typeface="+mn-ea"/>
                <a:sym typeface="+mn-lt"/>
              </a:rPr>
              <a:t>Hospital operating room,</a:t>
            </a:r>
            <a:r>
              <a:rPr kumimoji="1" lang="zh-CN" altLang="en-US" sz="2400" dirty="0">
                <a:ea typeface="+mn-ea"/>
                <a:sym typeface="+mn-lt"/>
              </a:rPr>
              <a:t> </a:t>
            </a:r>
            <a:r>
              <a:rPr kumimoji="1" lang="en-US" altLang="zh-CN" sz="2400" dirty="0">
                <a:ea typeface="+mn-ea"/>
                <a:sym typeface="+mn-lt"/>
              </a:rPr>
              <a:t>with three backup generators</a:t>
            </a:r>
          </a:p>
          <a:p>
            <a:r>
              <a:rPr kumimoji="1" lang="en-US" altLang="zh-CN" sz="2400" dirty="0">
                <a:ea typeface="+mn-ea"/>
                <a:sym typeface="+mn-lt"/>
              </a:rPr>
              <a:t>August 14, 2003, a widespread power grid failure</a:t>
            </a:r>
            <a:endParaRPr kumimoji="1" lang="en-US" altLang="zh-CN" sz="2000" dirty="0">
              <a:ea typeface="+mn-ea"/>
              <a:sym typeface="+mn-lt"/>
            </a:endParaRP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One backup generator caught fire from an oil leak</a:t>
            </a: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Another backup generator shut down due to overload</a:t>
            </a: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Hospital engineering turned off many circuit</a:t>
            </a: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Main power was interrupted to the OR</a:t>
            </a:r>
          </a:p>
          <a:p>
            <a:endParaRPr kumimoji="1" lang="zh-CN" altLang="en-US" sz="2400" dirty="0">
              <a:ea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57200" y="4513684"/>
            <a:ext cx="8208912" cy="707886"/>
          </a:xfrm>
          <a:prstGeom prst="rect">
            <a:avLst/>
          </a:prstGeom>
          <a:ln w="28575" cmpd="sng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-US" altLang="zh-CN" sz="2000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1.</a:t>
            </a:r>
            <a:r>
              <a:rPr lang="zh-CN" altLang="en-US" sz="2000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2000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Rarely used component may not have been maintained properly</a:t>
            </a:r>
          </a:p>
          <a:p>
            <a:pPr lvl="1"/>
            <a:r>
              <a:rPr lang="en-US" altLang="zh-CN" sz="2000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2.</a:t>
            </a:r>
            <a:r>
              <a:rPr lang="zh-CN" altLang="en-US" sz="2000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2000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Human makes mistakes</a:t>
            </a:r>
          </a:p>
        </p:txBody>
      </p:sp>
    </p:spTree>
    <p:extLst>
      <p:ext uri="{BB962C8B-B14F-4D97-AF65-F5344CB8AC3E}">
        <p14:creationId xmlns:p14="http://schemas.microsoft.com/office/powerpoint/2010/main" val="276252324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World-Flight of Northwest Airline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2"/>
            <a:ext cx="8229600" cy="3108175"/>
          </a:xfrm>
        </p:spPr>
        <p:txBody>
          <a:bodyPr>
            <a:noAutofit/>
          </a:bodyPr>
          <a:lstStyle/>
          <a:p>
            <a:r>
              <a:rPr kumimoji="1" lang="en-US" altLang="zh-CN" sz="2400" dirty="0">
                <a:ea typeface="+mn-ea"/>
                <a:sym typeface="+mn-lt"/>
              </a:rPr>
              <a:t>2:05 p.m. on March 23, 2000</a:t>
            </a: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All communications dropped out</a:t>
            </a: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Six cables were accidentally bored through</a:t>
            </a: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Both primary and secondary!</a:t>
            </a: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Pilots resorted to manual procedures</a:t>
            </a: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Radio links were used</a:t>
            </a: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125 flights had to be cancelled</a:t>
            </a:r>
          </a:p>
          <a:p>
            <a:endParaRPr kumimoji="1" lang="zh-CN" altLang="en-US" sz="2400" dirty="0">
              <a:ea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83568" y="4645871"/>
            <a:ext cx="7416824" cy="830997"/>
          </a:xfrm>
          <a:prstGeom prst="rect">
            <a:avLst/>
          </a:prstGeom>
          <a:ln w="28575" cmpd="sng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-US" altLang="zh-CN" sz="2400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1.</a:t>
            </a:r>
            <a:r>
              <a:rPr lang="zh-CN" altLang="en-US" sz="2400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2400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MTTF depend on that replicas are independent</a:t>
            </a:r>
          </a:p>
          <a:p>
            <a:pPr lvl="1"/>
            <a:r>
              <a:rPr lang="en-US" altLang="zh-CN" sz="2400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2.</a:t>
            </a:r>
            <a:r>
              <a:rPr lang="zh-CN" altLang="en-US" sz="2400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2400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FT measuring is difficult to test</a:t>
            </a:r>
          </a:p>
        </p:txBody>
      </p:sp>
    </p:spTree>
    <p:extLst>
      <p:ext uri="{BB962C8B-B14F-4D97-AF65-F5344CB8AC3E}">
        <p14:creationId xmlns:p14="http://schemas.microsoft.com/office/powerpoint/2010/main" val="25178493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British:</a:t>
            </a:r>
            <a:r>
              <a:rPr kumimoji="1" lang="zh-CN" altLang="en-US" dirty="0">
                <a:ea typeface="+mn-ea"/>
                <a:sym typeface="+mn-lt"/>
              </a:rPr>
              <a:t> </a:t>
            </a:r>
            <a:r>
              <a:rPr kumimoji="1" lang="en-US" altLang="zh-CN" dirty="0" err="1">
                <a:ea typeface="+mn-ea"/>
                <a:sym typeface="+mn-lt"/>
              </a:rPr>
              <a:t>Telehouse’s</a:t>
            </a:r>
            <a:r>
              <a:rPr kumimoji="1" lang="en-US" altLang="zh-CN" dirty="0">
                <a:ea typeface="+mn-ea"/>
                <a:sym typeface="+mn-lt"/>
              </a:rPr>
              <a:t> Electricity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2"/>
            <a:ext cx="8686800" cy="3108175"/>
          </a:xfrm>
        </p:spPr>
        <p:txBody>
          <a:bodyPr>
            <a:noAutofit/>
          </a:bodyPr>
          <a:lstStyle/>
          <a:p>
            <a:r>
              <a:rPr kumimoji="1" lang="en-US" altLang="zh-CN" sz="2800" dirty="0">
                <a:ea typeface="+mn-ea"/>
                <a:sym typeface="+mn-lt"/>
              </a:rPr>
              <a:t>Safe against “fire, flooding, bombs, sabotage”</a:t>
            </a: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Especial protection against power failure</a:t>
            </a: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Including two independent connections to power grid</a:t>
            </a: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A room full of batteries, two diesel generators</a:t>
            </a: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Can detect failures automatically then switch</a:t>
            </a: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May 8, 1997…“It was due to human error.”, which is not detectable</a:t>
            </a:r>
          </a:p>
        </p:txBody>
      </p:sp>
      <p:sp>
        <p:nvSpPr>
          <p:cNvPr id="4" name="矩形 3"/>
          <p:cNvSpPr/>
          <p:nvPr/>
        </p:nvSpPr>
        <p:spPr>
          <a:xfrm>
            <a:off x="457200" y="4441677"/>
            <a:ext cx="8208912" cy="923330"/>
          </a:xfrm>
          <a:prstGeom prst="rect">
            <a:avLst/>
          </a:prstGeom>
          <a:ln w="28575" cmpd="sng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marL="800100" lvl="1" indent="-342900">
              <a:buFont typeface="+mj-lt"/>
              <a:buAutoNum type="arabicPeriod"/>
            </a:pPr>
            <a:r>
              <a:rPr lang="en-US" altLang="zh-CN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Identifying each potential fault and evaluate the risk is first step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altLang="zh-CN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People are part of the system, mistakes made by authorized operators are typically a bigger threat than trees falling on power lines</a:t>
            </a:r>
          </a:p>
        </p:txBody>
      </p:sp>
    </p:spTree>
    <p:extLst>
      <p:ext uri="{BB962C8B-B14F-4D97-AF65-F5344CB8AC3E}">
        <p14:creationId xmlns:p14="http://schemas.microsoft.com/office/powerpoint/2010/main" val="107220381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Kerosene Light in </a:t>
            </a:r>
            <a:r>
              <a:rPr kumimoji="1" lang="en-US" altLang="zh-CN" dirty="0" err="1">
                <a:ea typeface="+mn-ea"/>
                <a:sym typeface="+mn-lt"/>
              </a:rPr>
              <a:t>Radin</a:t>
            </a:r>
            <a:r>
              <a:rPr kumimoji="1" lang="en-US" altLang="zh-CN" dirty="0">
                <a:ea typeface="+mn-ea"/>
                <a:sym typeface="+mn-lt"/>
              </a:rPr>
              <a:t>, Poland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2"/>
            <a:ext cx="8229600" cy="2748135"/>
          </a:xfrm>
        </p:spPr>
        <p:txBody>
          <a:bodyPr>
            <a:normAutofit/>
          </a:bodyPr>
          <a:lstStyle/>
          <a:p>
            <a:r>
              <a:rPr kumimoji="1" lang="en-US" altLang="zh-CN" sz="2800" dirty="0">
                <a:ea typeface="+mn-ea"/>
                <a:sym typeface="+mn-lt"/>
              </a:rPr>
              <a:t>A town of </a:t>
            </a:r>
            <a:r>
              <a:rPr kumimoji="1" lang="en-US" altLang="zh-CN" sz="2800" dirty="0" err="1">
                <a:ea typeface="+mn-ea"/>
                <a:sym typeface="+mn-lt"/>
              </a:rPr>
              <a:t>Radin</a:t>
            </a:r>
            <a:r>
              <a:rPr kumimoji="1" lang="en-US" altLang="zh-CN" sz="2800" dirty="0">
                <a:ea typeface="+mn-ea"/>
                <a:sym typeface="+mn-lt"/>
              </a:rPr>
              <a:t> has a electricity generator</a:t>
            </a:r>
          </a:p>
          <a:p>
            <a:pPr lvl="1"/>
            <a:r>
              <a:rPr kumimoji="1" lang="en-US" altLang="zh-CN" sz="2400" dirty="0">
                <a:ea typeface="+mn-ea"/>
                <a:sym typeface="+mn-lt"/>
              </a:rPr>
              <a:t>One day the machine broke</a:t>
            </a:r>
          </a:p>
          <a:p>
            <a:pPr lvl="1"/>
            <a:r>
              <a:rPr kumimoji="1" lang="en-US" altLang="zh-CN" sz="2400" dirty="0">
                <a:ea typeface="+mn-ea"/>
                <a:sym typeface="+mn-lt"/>
              </a:rPr>
              <a:t>Darkness descended upon all of the streets</a:t>
            </a:r>
          </a:p>
          <a:p>
            <a:pPr lvl="1"/>
            <a:r>
              <a:rPr kumimoji="1" lang="en-US" altLang="zh-CN" sz="2400" dirty="0">
                <a:ea typeface="+mn-ea"/>
                <a:sym typeface="+mn-lt"/>
              </a:rPr>
              <a:t>Even worse than the days without electricity</a:t>
            </a:r>
          </a:p>
          <a:p>
            <a:pPr lvl="1"/>
            <a:r>
              <a:rPr kumimoji="1" lang="en-US" altLang="zh-CN" sz="2400" dirty="0">
                <a:ea typeface="+mn-ea"/>
                <a:sym typeface="+mn-lt"/>
              </a:rPr>
              <a:t>Every house had a kerosene light</a:t>
            </a:r>
          </a:p>
        </p:txBody>
      </p:sp>
      <p:sp>
        <p:nvSpPr>
          <p:cNvPr id="4" name="矩形 3"/>
          <p:cNvSpPr/>
          <p:nvPr/>
        </p:nvSpPr>
        <p:spPr>
          <a:xfrm>
            <a:off x="458974" y="4270325"/>
            <a:ext cx="8208912" cy="1015663"/>
          </a:xfrm>
          <a:prstGeom prst="rect">
            <a:avLst/>
          </a:prstGeom>
          <a:ln w="28575" cmpd="sng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marL="914400" lvl="1" indent="-457200">
              <a:buFont typeface="+mj-lt"/>
              <a:buAutoNum type="arabicPeriod"/>
            </a:pPr>
            <a:r>
              <a:rPr lang="en-US" altLang="zh-CN" sz="2000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Single point of failure:</a:t>
            </a:r>
            <a:r>
              <a:rPr lang="zh-CN" altLang="en-US" sz="2000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2000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Centralization reduces robustness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zh-CN" sz="2000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Adding redundancy to a centralized design takes planning and adds to the cost</a:t>
            </a:r>
          </a:p>
        </p:txBody>
      </p:sp>
    </p:spTree>
    <p:extLst>
      <p:ext uri="{BB962C8B-B14F-4D97-AF65-F5344CB8AC3E}">
        <p14:creationId xmlns:p14="http://schemas.microsoft.com/office/powerpoint/2010/main" val="19561739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The SOHO Mission Interrupt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>
                <a:ea typeface="+mn-ea"/>
                <a:sym typeface="+mn-lt"/>
              </a:rPr>
              <a:t>SOHO spacecraft was lost on June 25, 1998</a:t>
            </a: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“… a direct result of operational errors, a failure to adequately monitor spacecraft status, and an erroneous decision which …”</a:t>
            </a: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Five distinct direct causes of the loss</a:t>
            </a: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Three indirect causes in design process</a:t>
            </a: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Three indirect causes in operations procedures</a:t>
            </a:r>
          </a:p>
          <a:p>
            <a:endParaRPr kumimoji="1" lang="zh-CN" altLang="en-US" sz="2400" dirty="0">
              <a:ea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95536" y="4422861"/>
            <a:ext cx="8352928" cy="1015663"/>
          </a:xfrm>
          <a:prstGeom prst="rect">
            <a:avLst/>
          </a:prstGeom>
          <a:ln w="28575" cmpd="sng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-US" altLang="zh-CN" sz="2000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1.</a:t>
            </a:r>
            <a:r>
              <a:rPr lang="zh-CN" altLang="en-US" sz="2000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2000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Complex systems fail for complex reasons</a:t>
            </a:r>
          </a:p>
          <a:p>
            <a:pPr lvl="1"/>
            <a:r>
              <a:rPr lang="en-US" altLang="zh-CN" sz="2000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2.</a:t>
            </a:r>
            <a:r>
              <a:rPr lang="zh-CN" altLang="en-US" sz="2000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2000" dirty="0">
                <a:solidFill>
                  <a:srgbClr val="37609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When some components are people, multi-failures are too common</a:t>
            </a:r>
          </a:p>
        </p:txBody>
      </p:sp>
    </p:spTree>
    <p:extLst>
      <p:ext uri="{BB962C8B-B14F-4D97-AF65-F5344CB8AC3E}">
        <p14:creationId xmlns:p14="http://schemas.microsoft.com/office/powerpoint/2010/main" val="303878417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91</TotalTime>
  <Words>6156</Words>
  <Application>Microsoft Macintosh PowerPoint</Application>
  <PresentationFormat>On-screen Show (16:10)</PresentationFormat>
  <Paragraphs>1112</Paragraphs>
  <Slides>98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98</vt:i4>
      </vt:variant>
    </vt:vector>
  </HeadingPairs>
  <TitlesOfParts>
    <vt:vector size="110" baseType="lpstr">
      <vt:lpstr>DengXian</vt:lpstr>
      <vt:lpstr>仿宋_GB2312</vt:lpstr>
      <vt:lpstr>系统字体常规体</vt:lpstr>
      <vt:lpstr>Arial</vt:lpstr>
      <vt:lpstr>Calibri</vt:lpstr>
      <vt:lpstr>Consolas</vt:lpstr>
      <vt:lpstr>Courier New</vt:lpstr>
      <vt:lpstr>Eras Medium ITC</vt:lpstr>
      <vt:lpstr>Times New Roman</vt:lpstr>
      <vt:lpstr>Verdana</vt:lpstr>
      <vt:lpstr>Wingdings</vt:lpstr>
      <vt:lpstr>1_Office 主题​​</vt:lpstr>
      <vt:lpstr>Atomicity: All-or-Nothing</vt:lpstr>
      <vt:lpstr>Review: Recovering Filesystem Metadata from Crash </vt:lpstr>
      <vt:lpstr>Review: Ordinary perf. of sync meta-data update? </vt:lpstr>
      <vt:lpstr>Review: What can go wrong with write-back cache?</vt:lpstr>
      <vt:lpstr>Review: Ext4 Data Journaling Mode</vt:lpstr>
      <vt:lpstr>PowerPoint Presentation</vt:lpstr>
      <vt:lpstr>PowerPoint Presentation</vt:lpstr>
      <vt:lpstr>PowerPoint Presentation</vt:lpstr>
      <vt:lpstr>Atomicity: All-or-Nothing </vt:lpstr>
      <vt:lpstr>Atomicity: All-or-Nothing </vt:lpstr>
      <vt:lpstr>Atomicity Violation</vt:lpstr>
      <vt:lpstr>Example: Renaming - 1</vt:lpstr>
      <vt:lpstr>Example: Renaming - 2</vt:lpstr>
      <vt:lpstr>Example: Renaming - 2</vt:lpstr>
      <vt:lpstr>More example: the IBM System/370 </vt:lpstr>
      <vt:lpstr>File system journaling is insufficient </vt:lpstr>
      <vt:lpstr>Commit Point</vt:lpstr>
      <vt:lpstr>PowerPoint Presentation</vt:lpstr>
      <vt:lpstr>Case study: bank transfer</vt:lpstr>
      <vt:lpstr>Case study: bank transfer</vt:lpstr>
      <vt:lpstr>Case study: bank transfer</vt:lpstr>
      <vt:lpstr>Case study: bank transfer</vt:lpstr>
      <vt:lpstr>Case study: bank transfer</vt:lpstr>
      <vt:lpstr>Case study: bank transfer</vt:lpstr>
      <vt:lpstr>Case study: bank transfer</vt:lpstr>
      <vt:lpstr>Case study: bank transfer</vt:lpstr>
      <vt:lpstr>Case study: bank transfer</vt:lpstr>
      <vt:lpstr>Shadow copy</vt:lpstr>
      <vt:lpstr>Shadow copy: rename should be atomic!</vt:lpstr>
      <vt:lpstr>rename("#bank", "bank")</vt:lpstr>
      <vt:lpstr>rename("#bank", "bank")</vt:lpstr>
      <vt:lpstr>rename("#bank", "bank")</vt:lpstr>
      <vt:lpstr>rename("#bank", "bank")</vt:lpstr>
      <vt:lpstr>rename("#bank", "bank")</vt:lpstr>
      <vt:lpstr>rename("#bank", "bank")</vt:lpstr>
      <vt:lpstr>PowerPoint Presentation</vt:lpstr>
      <vt:lpstr>Problem</vt:lpstr>
      <vt:lpstr>PowerPoint Presentation</vt:lpstr>
      <vt:lpstr>Solution#2: file system ensures the rename is atomic</vt:lpstr>
      <vt:lpstr>What if crash during the commit point?</vt:lpstr>
      <vt:lpstr>ALL_OR_NOTHING_PUT</vt:lpstr>
      <vt:lpstr>ALL_OR_NOTHING_PUT</vt:lpstr>
      <vt:lpstr>ALL_OR_NOTHING_PUT</vt:lpstr>
      <vt:lpstr>Durable Storage: RAID 1</vt:lpstr>
      <vt:lpstr>Improving on RAID-1</vt:lpstr>
      <vt:lpstr>RAID 4 (Dedicated Parity Disk)</vt:lpstr>
      <vt:lpstr>RAID 5 (Spread Out the Parity)</vt:lpstr>
      <vt:lpstr>Back to Shadow Copy</vt:lpstr>
      <vt:lpstr>Does the shadow copy approach work in general?</vt:lpstr>
      <vt:lpstr>PowerPoint Presentation</vt:lpstr>
      <vt:lpstr>Introducing Transaction Terminology</vt:lpstr>
      <vt:lpstr>Consider the Bank Account Example</vt:lpstr>
      <vt:lpstr>More general </vt:lpstr>
      <vt:lpstr>Solution: logging</vt:lpstr>
      <vt:lpstr>DO-UNDO-REDO Protocol</vt:lpstr>
      <vt:lpstr>DO-UNDO-REDO Protocol: log content </vt:lpstr>
      <vt:lpstr>Logging rules</vt:lpstr>
      <vt:lpstr>Logging rules</vt:lpstr>
      <vt:lpstr>Logging rules</vt:lpstr>
      <vt:lpstr>Recovery rules </vt:lpstr>
      <vt:lpstr>Recovery rules </vt:lpstr>
      <vt:lpstr>Recovery rules </vt:lpstr>
      <vt:lpstr>Recovery rules </vt:lpstr>
      <vt:lpstr>Checkpoint</vt:lpstr>
      <vt:lpstr>How to checkpoint?</vt:lpstr>
      <vt:lpstr>How to checkpoint?</vt:lpstr>
      <vt:lpstr>How to checkpoint?</vt:lpstr>
      <vt:lpstr>Recovery with checkpoint</vt:lpstr>
      <vt:lpstr>Example: logging</vt:lpstr>
      <vt:lpstr>Example: logging</vt:lpstr>
      <vt:lpstr>Example: logging</vt:lpstr>
      <vt:lpstr>Example: recovery</vt:lpstr>
      <vt:lpstr>Example: recovery</vt:lpstr>
      <vt:lpstr>Example: recovery</vt:lpstr>
      <vt:lpstr>Example: recovery</vt:lpstr>
      <vt:lpstr>UNDO-REDO Logging</vt:lpstr>
      <vt:lpstr>REDO-only logging</vt:lpstr>
      <vt:lpstr>REDO-only logging</vt:lpstr>
      <vt:lpstr>UNDO-only Logging</vt:lpstr>
      <vt:lpstr>Summary</vt:lpstr>
      <vt:lpstr>Logging: widely used in large-scale websites</vt:lpstr>
      <vt:lpstr>MTTF &amp; Availability</vt:lpstr>
      <vt:lpstr>MTTF, MTTR, MTBF</vt:lpstr>
      <vt:lpstr>MTBF</vt:lpstr>
      <vt:lpstr>Measuring MTBF</vt:lpstr>
      <vt:lpstr>Bathtub Curve</vt:lpstr>
      <vt:lpstr>PowerPoint Presentation</vt:lpstr>
      <vt:lpstr>PowerPoint Presentation</vt:lpstr>
      <vt:lpstr>Frequency of Hardware Replacement</vt:lpstr>
      <vt:lpstr>Availability</vt:lpstr>
      <vt:lpstr>Availability in Practice</vt:lpstr>
      <vt:lpstr>More Case Studies</vt:lpstr>
      <vt:lpstr>The U.S. National Archives</vt:lpstr>
      <vt:lpstr>Hospital Operating Room in Newark, New Jersey</vt:lpstr>
      <vt:lpstr>World-Flight of Northwest Airline</vt:lpstr>
      <vt:lpstr>British: Telehouse’s Electricity</vt:lpstr>
      <vt:lpstr>Kerosene Light in Radin, Poland</vt:lpstr>
      <vt:lpstr>The SOHO Mission Interrupt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沈 嘉欢</cp:lastModifiedBy>
  <cp:revision>9</cp:revision>
  <cp:lastPrinted>2020-03-02T13:38:09Z</cp:lastPrinted>
  <dcterms:created xsi:type="dcterms:W3CDTF">2017-11-24T09:35:45Z</dcterms:created>
  <dcterms:modified xsi:type="dcterms:W3CDTF">2021-10-21T01:47:45Z</dcterms:modified>
</cp:coreProperties>
</file>