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74"/>
  </p:notesMasterIdLst>
  <p:handoutMasterIdLst>
    <p:handoutMasterId r:id="rId75"/>
  </p:handoutMasterIdLst>
  <p:sldIdLst>
    <p:sldId id="2241" r:id="rId2"/>
    <p:sldId id="2473" r:id="rId3"/>
    <p:sldId id="2263" r:id="rId4"/>
    <p:sldId id="2474" r:id="rId5"/>
    <p:sldId id="2412" r:id="rId6"/>
    <p:sldId id="2420" r:id="rId7"/>
    <p:sldId id="2414" r:id="rId8"/>
    <p:sldId id="2652" r:id="rId9"/>
    <p:sldId id="2653" r:id="rId10"/>
    <p:sldId id="2961" r:id="rId11"/>
    <p:sldId id="2425" r:id="rId12"/>
    <p:sldId id="2589" r:id="rId13"/>
    <p:sldId id="2607" r:id="rId14"/>
    <p:sldId id="2588" r:id="rId15"/>
    <p:sldId id="2591" r:id="rId16"/>
    <p:sldId id="2590" r:id="rId17"/>
    <p:sldId id="2964" r:id="rId18"/>
    <p:sldId id="2600" r:id="rId19"/>
    <p:sldId id="2604" r:id="rId20"/>
    <p:sldId id="2453" r:id="rId21"/>
    <p:sldId id="2454" r:id="rId22"/>
    <p:sldId id="2601" r:id="rId23"/>
    <p:sldId id="2639" r:id="rId24"/>
    <p:sldId id="2973" r:id="rId25"/>
    <p:sldId id="2965" r:id="rId26"/>
    <p:sldId id="2597" r:id="rId27"/>
    <p:sldId id="2475" r:id="rId28"/>
    <p:sldId id="2609" r:id="rId29"/>
    <p:sldId id="2519" r:id="rId30"/>
    <p:sldId id="2611" r:id="rId31"/>
    <p:sldId id="2503" r:id="rId32"/>
    <p:sldId id="2966" r:id="rId33"/>
    <p:sldId id="2614" r:id="rId34"/>
    <p:sldId id="2619" r:id="rId35"/>
    <p:sldId id="2616" r:id="rId36"/>
    <p:sldId id="2969" r:id="rId37"/>
    <p:sldId id="2974" r:id="rId38"/>
    <p:sldId id="2612" r:id="rId39"/>
    <p:sldId id="2620" r:id="rId40"/>
    <p:sldId id="2962" r:id="rId41"/>
    <p:sldId id="2621" r:id="rId42"/>
    <p:sldId id="2624" r:id="rId43"/>
    <p:sldId id="2625" r:id="rId44"/>
    <p:sldId id="2626" r:id="rId45"/>
    <p:sldId id="2627" r:id="rId46"/>
    <p:sldId id="2628" r:id="rId47"/>
    <p:sldId id="2967" r:id="rId48"/>
    <p:sldId id="2968" r:id="rId49"/>
    <p:sldId id="2631" r:id="rId50"/>
    <p:sldId id="2632" r:id="rId51"/>
    <p:sldId id="2633" r:id="rId52"/>
    <p:sldId id="2634" r:id="rId53"/>
    <p:sldId id="2635" r:id="rId54"/>
    <p:sldId id="2636" r:id="rId55"/>
    <p:sldId id="2963" r:id="rId56"/>
    <p:sldId id="2970" r:id="rId57"/>
    <p:sldId id="2644" r:id="rId58"/>
    <p:sldId id="2645" r:id="rId59"/>
    <p:sldId id="2646" r:id="rId60"/>
    <p:sldId id="2647" r:id="rId61"/>
    <p:sldId id="2638" r:id="rId62"/>
    <p:sldId id="2592" r:id="rId63"/>
    <p:sldId id="2971" r:id="rId64"/>
    <p:sldId id="2593" r:id="rId65"/>
    <p:sldId id="2596" r:id="rId66"/>
    <p:sldId id="2640" r:id="rId67"/>
    <p:sldId id="2650" r:id="rId68"/>
    <p:sldId id="2641" r:id="rId69"/>
    <p:sldId id="2651" r:id="rId70"/>
    <p:sldId id="2595" r:id="rId71"/>
    <p:sldId id="2642" r:id="rId72"/>
    <p:sldId id="2649" r:id="rId73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3"/>
    <a:srgbClr val="F6F6F6"/>
    <a:srgbClr val="0066B8"/>
    <a:srgbClr val="0432FF"/>
    <a:srgbClr val="BD374B"/>
    <a:srgbClr val="BE374B"/>
    <a:srgbClr val="EACBA3"/>
    <a:srgbClr val="E2EAF7"/>
    <a:srgbClr val="FF5F00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72" autoAdjust="0"/>
    <p:restoredTop sz="89256" autoAdjust="0"/>
  </p:normalViewPr>
  <p:slideViewPr>
    <p:cSldViewPr>
      <p:cViewPr varScale="1">
        <p:scale>
          <a:sx n="129" d="100"/>
          <a:sy n="129" d="100"/>
        </p:scale>
        <p:origin x="1288" y="200"/>
      </p:cViewPr>
      <p:guideLst>
        <p:guide orient="horz" pos="2934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7ED36E1-5E6D-1044-BC1A-8569EC248F29}"/>
    <pc:docChg chg="undo custSel addSld modSld">
      <pc:chgData name="魏 星达" userId="ca17b13798aa44f7" providerId="LiveId" clId="{B7ED36E1-5E6D-1044-BC1A-8569EC248F29}" dt="2021-11-10T14:04:27.206" v="472" actId="20577"/>
      <pc:docMkLst>
        <pc:docMk/>
      </pc:docMkLst>
      <pc:sldChg chg="addSp modSp mod">
        <pc:chgData name="魏 星达" userId="ca17b13798aa44f7" providerId="LiveId" clId="{B7ED36E1-5E6D-1044-BC1A-8569EC248F29}" dt="2021-11-10T13:55:03.975" v="321" actId="1076"/>
        <pc:sldMkLst>
          <pc:docMk/>
          <pc:sldMk cId="3562899143" sldId="2644"/>
        </pc:sldMkLst>
        <pc:spChg chg="add mod">
          <ac:chgData name="魏 星达" userId="ca17b13798aa44f7" providerId="LiveId" clId="{B7ED36E1-5E6D-1044-BC1A-8569EC248F29}" dt="2021-11-10T13:55:03.975" v="321" actId="1076"/>
          <ac:spMkLst>
            <pc:docMk/>
            <pc:sldMk cId="3562899143" sldId="2644"/>
            <ac:spMk id="5" creationId="{995914A3-71D9-9641-AF3A-93D4804C2870}"/>
          </ac:spMkLst>
        </pc:spChg>
      </pc:sldChg>
      <pc:sldChg chg="modSp mod">
        <pc:chgData name="魏 星达" userId="ca17b13798aa44f7" providerId="LiveId" clId="{B7ED36E1-5E6D-1044-BC1A-8569EC248F29}" dt="2021-11-10T14:04:27.206" v="472" actId="20577"/>
        <pc:sldMkLst>
          <pc:docMk/>
          <pc:sldMk cId="4173368086" sldId="2645"/>
        </pc:sldMkLst>
        <pc:spChg chg="mod">
          <ac:chgData name="魏 星达" userId="ca17b13798aa44f7" providerId="LiveId" clId="{B7ED36E1-5E6D-1044-BC1A-8569EC248F29}" dt="2021-11-10T14:04:27.206" v="472" actId="20577"/>
          <ac:spMkLst>
            <pc:docMk/>
            <pc:sldMk cId="4173368086" sldId="2645"/>
            <ac:spMk id="3" creationId="{4B4F99F2-C2F1-924D-BEC1-B542874232BC}"/>
          </ac:spMkLst>
        </pc:spChg>
      </pc:sldChg>
      <pc:sldChg chg="addSp delSp modSp mod">
        <pc:chgData name="魏 星达" userId="ca17b13798aa44f7" providerId="LiveId" clId="{B7ED36E1-5E6D-1044-BC1A-8569EC248F29}" dt="2021-11-10T13:57:57.041" v="398" actId="478"/>
        <pc:sldMkLst>
          <pc:docMk/>
          <pc:sldMk cId="3715866295" sldId="2646"/>
        </pc:sldMkLst>
        <pc:spChg chg="mod">
          <ac:chgData name="魏 星达" userId="ca17b13798aa44f7" providerId="LiveId" clId="{B7ED36E1-5E6D-1044-BC1A-8569EC248F29}" dt="2021-11-10T13:57:49.631" v="394" actId="1076"/>
          <ac:spMkLst>
            <pc:docMk/>
            <pc:sldMk cId="3715866295" sldId="2646"/>
            <ac:spMk id="4" creationId="{57D69238-EAA4-F545-97E9-5CA516493864}"/>
          </ac:spMkLst>
        </pc:spChg>
        <pc:spChg chg="add del mod">
          <ac:chgData name="魏 星达" userId="ca17b13798aa44f7" providerId="LiveId" clId="{B7ED36E1-5E6D-1044-BC1A-8569EC248F29}" dt="2021-11-10T13:48:42.432" v="203" actId="478"/>
          <ac:spMkLst>
            <pc:docMk/>
            <pc:sldMk cId="3715866295" sldId="2646"/>
            <ac:spMk id="5" creationId="{1774B2F5-C1F3-5748-A8A0-D3F1C278DCE6}"/>
          </ac:spMkLst>
        </pc:spChg>
        <pc:spChg chg="add">
          <ac:chgData name="魏 星达" userId="ca17b13798aa44f7" providerId="LiveId" clId="{B7ED36E1-5E6D-1044-BC1A-8569EC248F29}" dt="2021-11-10T13:49:39.828" v="223" actId="11529"/>
          <ac:spMkLst>
            <pc:docMk/>
            <pc:sldMk cId="3715866295" sldId="2646"/>
            <ac:spMk id="7" creationId="{9E140049-6C9B-784D-AA6B-E2C06DE5B3DD}"/>
          </ac:spMkLst>
        </pc:spChg>
        <pc:spChg chg="add mod">
          <ac:chgData name="魏 星达" userId="ca17b13798aa44f7" providerId="LiveId" clId="{B7ED36E1-5E6D-1044-BC1A-8569EC248F29}" dt="2021-11-10T13:51:03.278" v="249" actId="207"/>
          <ac:spMkLst>
            <pc:docMk/>
            <pc:sldMk cId="3715866295" sldId="2646"/>
            <ac:spMk id="8" creationId="{14314B29-21E6-AA4B-B2AD-B03C052936AF}"/>
          </ac:spMkLst>
        </pc:spChg>
        <pc:spChg chg="mod">
          <ac:chgData name="魏 星达" userId="ca17b13798aa44f7" providerId="LiveId" clId="{B7ED36E1-5E6D-1044-BC1A-8569EC248F29}" dt="2021-11-10T13:57:56.002" v="397" actId="1076"/>
          <ac:spMkLst>
            <pc:docMk/>
            <pc:sldMk cId="3715866295" sldId="2646"/>
            <ac:spMk id="11" creationId="{546AF9F4-0326-5B4D-84A6-7DA79F16CC52}"/>
          </ac:spMkLst>
        </pc:spChg>
        <pc:spChg chg="add mod">
          <ac:chgData name="魏 星达" userId="ca17b13798aa44f7" providerId="LiveId" clId="{B7ED36E1-5E6D-1044-BC1A-8569EC248F29}" dt="2021-11-10T13:49:23.314" v="220" actId="255"/>
          <ac:spMkLst>
            <pc:docMk/>
            <pc:sldMk cId="3715866295" sldId="2646"/>
            <ac:spMk id="12" creationId="{4A6D7BC8-9061-BB4A-9F1C-FC04D37ACCF4}"/>
          </ac:spMkLst>
        </pc:spChg>
        <pc:spChg chg="mod">
          <ac:chgData name="魏 星达" userId="ca17b13798aa44f7" providerId="LiveId" clId="{B7ED36E1-5E6D-1044-BC1A-8569EC248F29}" dt="2021-11-10T13:53:59.110" v="298" actId="1076"/>
          <ac:spMkLst>
            <pc:docMk/>
            <pc:sldMk cId="3715866295" sldId="2646"/>
            <ac:spMk id="13" creationId="{0F5CEC15-6DA3-6145-932F-4B4A6B521688}"/>
          </ac:spMkLst>
        </pc:spChg>
        <pc:spChg chg="add mod">
          <ac:chgData name="魏 星达" userId="ca17b13798aa44f7" providerId="LiveId" clId="{B7ED36E1-5E6D-1044-BC1A-8569EC248F29}" dt="2021-11-10T13:53:55.042" v="296" actId="20577"/>
          <ac:spMkLst>
            <pc:docMk/>
            <pc:sldMk cId="3715866295" sldId="2646"/>
            <ac:spMk id="15" creationId="{D2FEE948-F0B7-8B46-B1C7-B013B2C77465}"/>
          </ac:spMkLst>
        </pc:spChg>
        <pc:spChg chg="add mod">
          <ac:chgData name="魏 星达" userId="ca17b13798aa44f7" providerId="LiveId" clId="{B7ED36E1-5E6D-1044-BC1A-8569EC248F29}" dt="2021-11-10T13:54:09.037" v="300" actId="114"/>
          <ac:spMkLst>
            <pc:docMk/>
            <pc:sldMk cId="3715866295" sldId="2646"/>
            <ac:spMk id="16" creationId="{60203D1D-854B-8941-A178-9634F82578EB}"/>
          </ac:spMkLst>
        </pc:spChg>
        <pc:spChg chg="mod">
          <ac:chgData name="魏 星达" userId="ca17b13798aa44f7" providerId="LiveId" clId="{B7ED36E1-5E6D-1044-BC1A-8569EC248F29}" dt="2021-11-10T13:51:08.595" v="251"/>
          <ac:spMkLst>
            <pc:docMk/>
            <pc:sldMk cId="3715866295" sldId="2646"/>
            <ac:spMk id="19" creationId="{B1122779-2F78-2245-B4B8-AE0E7F7C8EBD}"/>
          </ac:spMkLst>
        </pc:spChg>
        <pc:spChg chg="mod">
          <ac:chgData name="魏 星达" userId="ca17b13798aa44f7" providerId="LiveId" clId="{B7ED36E1-5E6D-1044-BC1A-8569EC248F29}" dt="2021-11-10T13:57:22.225" v="373" actId="1076"/>
          <ac:spMkLst>
            <pc:docMk/>
            <pc:sldMk cId="3715866295" sldId="2646"/>
            <ac:spMk id="20" creationId="{300F98A4-CB60-9F44-BAD9-C67D3603D21D}"/>
          </ac:spMkLst>
        </pc:spChg>
        <pc:spChg chg="mod">
          <ac:chgData name="魏 星达" userId="ca17b13798aa44f7" providerId="LiveId" clId="{B7ED36E1-5E6D-1044-BC1A-8569EC248F29}" dt="2021-11-10T13:51:26.024" v="268"/>
          <ac:spMkLst>
            <pc:docMk/>
            <pc:sldMk cId="3715866295" sldId="2646"/>
            <ac:spMk id="22" creationId="{13850BD2-3A8B-9B44-A3BA-68402DFB80A1}"/>
          </ac:spMkLst>
        </pc:spChg>
        <pc:spChg chg="mod">
          <ac:chgData name="魏 星达" userId="ca17b13798aa44f7" providerId="LiveId" clId="{B7ED36E1-5E6D-1044-BC1A-8569EC248F29}" dt="2021-11-10T13:57:26.506" v="385" actId="20577"/>
          <ac:spMkLst>
            <pc:docMk/>
            <pc:sldMk cId="3715866295" sldId="2646"/>
            <ac:spMk id="23" creationId="{FA26318C-8B75-EE48-98FB-8B4BB5497D04}"/>
          </ac:spMkLst>
        </pc:spChg>
        <pc:spChg chg="add mod">
          <ac:chgData name="魏 星达" userId="ca17b13798aa44f7" providerId="LiveId" clId="{B7ED36E1-5E6D-1044-BC1A-8569EC248F29}" dt="2021-11-10T13:57:49.631" v="394" actId="1076"/>
          <ac:spMkLst>
            <pc:docMk/>
            <pc:sldMk cId="3715866295" sldId="2646"/>
            <ac:spMk id="24" creationId="{613BCB3B-8464-964E-B7FA-AE5813990761}"/>
          </ac:spMkLst>
        </pc:spChg>
        <pc:spChg chg="mod">
          <ac:chgData name="魏 星达" userId="ca17b13798aa44f7" providerId="LiveId" clId="{B7ED36E1-5E6D-1044-BC1A-8569EC248F29}" dt="2021-11-10T13:52:07.293" v="286"/>
          <ac:spMkLst>
            <pc:docMk/>
            <pc:sldMk cId="3715866295" sldId="2646"/>
            <ac:spMk id="26" creationId="{2C77FDE2-3B14-B34E-B9BB-73BBE70A8AE7}"/>
          </ac:spMkLst>
        </pc:spChg>
        <pc:spChg chg="mod">
          <ac:chgData name="魏 星达" userId="ca17b13798aa44f7" providerId="LiveId" clId="{B7ED36E1-5E6D-1044-BC1A-8569EC248F29}" dt="2021-11-10T13:54:11.300" v="301" actId="114"/>
          <ac:spMkLst>
            <pc:docMk/>
            <pc:sldMk cId="3715866295" sldId="2646"/>
            <ac:spMk id="27" creationId="{8DD8CF4B-63F8-F54D-A5BC-B749D7185529}"/>
          </ac:spMkLst>
        </pc:spChg>
        <pc:spChg chg="mod">
          <ac:chgData name="魏 星达" userId="ca17b13798aa44f7" providerId="LiveId" clId="{B7ED36E1-5E6D-1044-BC1A-8569EC248F29}" dt="2021-11-10T13:52:07.293" v="286"/>
          <ac:spMkLst>
            <pc:docMk/>
            <pc:sldMk cId="3715866295" sldId="2646"/>
            <ac:spMk id="29" creationId="{8EF81740-DCB2-6D49-8D76-634731759D5A}"/>
          </ac:spMkLst>
        </pc:spChg>
        <pc:spChg chg="mod">
          <ac:chgData name="魏 星达" userId="ca17b13798aa44f7" providerId="LiveId" clId="{B7ED36E1-5E6D-1044-BC1A-8569EC248F29}" dt="2021-11-10T13:56:51.555" v="348" actId="1076"/>
          <ac:spMkLst>
            <pc:docMk/>
            <pc:sldMk cId="3715866295" sldId="2646"/>
            <ac:spMk id="30" creationId="{A0BE1520-85E7-6741-A13F-449891DC5AE4}"/>
          </ac:spMkLst>
        </pc:spChg>
        <pc:spChg chg="mod">
          <ac:chgData name="魏 星达" userId="ca17b13798aa44f7" providerId="LiveId" clId="{B7ED36E1-5E6D-1044-BC1A-8569EC248F29}" dt="2021-11-10T13:52:07.293" v="286"/>
          <ac:spMkLst>
            <pc:docMk/>
            <pc:sldMk cId="3715866295" sldId="2646"/>
            <ac:spMk id="32" creationId="{96A03441-9AC9-E741-BC66-62BF01D318CC}"/>
          </ac:spMkLst>
        </pc:spChg>
        <pc:spChg chg="mod">
          <ac:chgData name="魏 星达" userId="ca17b13798aa44f7" providerId="LiveId" clId="{B7ED36E1-5E6D-1044-BC1A-8569EC248F29}" dt="2021-11-10T13:56:58.943" v="356" actId="1076"/>
          <ac:spMkLst>
            <pc:docMk/>
            <pc:sldMk cId="3715866295" sldId="2646"/>
            <ac:spMk id="33" creationId="{C896ADC6-4171-5246-9294-891233B3E0CD}"/>
          </ac:spMkLst>
        </pc:spChg>
        <pc:spChg chg="add mod">
          <ac:chgData name="魏 星达" userId="ca17b13798aa44f7" providerId="LiveId" clId="{B7ED36E1-5E6D-1044-BC1A-8569EC248F29}" dt="2021-11-10T13:56:36.740" v="334" actId="1076"/>
          <ac:spMkLst>
            <pc:docMk/>
            <pc:sldMk cId="3715866295" sldId="2646"/>
            <ac:spMk id="34" creationId="{47FA14F0-057B-B449-9B1E-D3FD1044C11D}"/>
          </ac:spMkLst>
        </pc:spChg>
        <pc:spChg chg="mod">
          <ac:chgData name="魏 星达" userId="ca17b13798aa44f7" providerId="LiveId" clId="{B7ED36E1-5E6D-1044-BC1A-8569EC248F29}" dt="2021-11-10T13:57:32.248" v="386"/>
          <ac:spMkLst>
            <pc:docMk/>
            <pc:sldMk cId="3715866295" sldId="2646"/>
            <ac:spMk id="36" creationId="{ED005EFE-2E84-134C-9128-1B2D21101E09}"/>
          </ac:spMkLst>
        </pc:spChg>
        <pc:spChg chg="mod">
          <ac:chgData name="魏 星达" userId="ca17b13798aa44f7" providerId="LiveId" clId="{B7ED36E1-5E6D-1044-BC1A-8569EC248F29}" dt="2021-11-10T13:57:32.248" v="386"/>
          <ac:spMkLst>
            <pc:docMk/>
            <pc:sldMk cId="3715866295" sldId="2646"/>
            <ac:spMk id="37" creationId="{12E4AF95-8C65-0040-9087-CD4E8A5F3419}"/>
          </ac:spMkLst>
        </pc:spChg>
        <pc:spChg chg="mod">
          <ac:chgData name="魏 星达" userId="ca17b13798aa44f7" providerId="LiveId" clId="{B7ED36E1-5E6D-1044-BC1A-8569EC248F29}" dt="2021-11-10T13:57:32.248" v="386"/>
          <ac:spMkLst>
            <pc:docMk/>
            <pc:sldMk cId="3715866295" sldId="2646"/>
            <ac:spMk id="39" creationId="{DD61C288-76AD-534C-85FD-7386DEB86FDE}"/>
          </ac:spMkLst>
        </pc:spChg>
        <pc:spChg chg="mod">
          <ac:chgData name="魏 星达" userId="ca17b13798aa44f7" providerId="LiveId" clId="{B7ED36E1-5E6D-1044-BC1A-8569EC248F29}" dt="2021-11-10T13:57:44.426" v="393" actId="20577"/>
          <ac:spMkLst>
            <pc:docMk/>
            <pc:sldMk cId="3715866295" sldId="2646"/>
            <ac:spMk id="40" creationId="{F14465C3-5737-B746-BD30-FA2C0531CC6D}"/>
          </ac:spMkLst>
        </pc:spChg>
        <pc:spChg chg="mod">
          <ac:chgData name="魏 星达" userId="ca17b13798aa44f7" providerId="LiveId" clId="{B7ED36E1-5E6D-1044-BC1A-8569EC248F29}" dt="2021-11-10T13:57:32.248" v="386"/>
          <ac:spMkLst>
            <pc:docMk/>
            <pc:sldMk cId="3715866295" sldId="2646"/>
            <ac:spMk id="42" creationId="{F31605CD-78A9-E942-9455-0973EDF15404}"/>
          </ac:spMkLst>
        </pc:spChg>
        <pc:spChg chg="mod">
          <ac:chgData name="魏 星达" userId="ca17b13798aa44f7" providerId="LiveId" clId="{B7ED36E1-5E6D-1044-BC1A-8569EC248F29}" dt="2021-11-10T13:57:32.248" v="386"/>
          <ac:spMkLst>
            <pc:docMk/>
            <pc:sldMk cId="3715866295" sldId="2646"/>
            <ac:spMk id="43" creationId="{549F2F68-F7C9-DE4A-B9B8-FA40D93EDB2D}"/>
          </ac:spMkLst>
        </pc:spChg>
        <pc:grpChg chg="add mod">
          <ac:chgData name="魏 星达" userId="ca17b13798aa44f7" providerId="LiveId" clId="{B7ED36E1-5E6D-1044-BC1A-8569EC248F29}" dt="2021-11-10T13:57:49.631" v="394" actId="1076"/>
          <ac:grpSpMkLst>
            <pc:docMk/>
            <pc:sldMk cId="3715866295" sldId="2646"/>
            <ac:grpSpMk id="17" creationId="{EC94623F-5C47-E043-A906-242227394BE2}"/>
          </ac:grpSpMkLst>
        </pc:grpChg>
        <pc:grpChg chg="add mod">
          <ac:chgData name="魏 星达" userId="ca17b13798aa44f7" providerId="LiveId" clId="{B7ED36E1-5E6D-1044-BC1A-8569EC248F29}" dt="2021-11-10T13:57:49.631" v="394" actId="1076"/>
          <ac:grpSpMkLst>
            <pc:docMk/>
            <pc:sldMk cId="3715866295" sldId="2646"/>
            <ac:grpSpMk id="18" creationId="{BF34237A-72C9-CC4A-A570-1C0BF267C994}"/>
          </ac:grpSpMkLst>
        </pc:grpChg>
        <pc:grpChg chg="add mod">
          <ac:chgData name="魏 星达" userId="ca17b13798aa44f7" providerId="LiveId" clId="{B7ED36E1-5E6D-1044-BC1A-8569EC248F29}" dt="2021-11-10T13:57:49.631" v="394" actId="1076"/>
          <ac:grpSpMkLst>
            <pc:docMk/>
            <pc:sldMk cId="3715866295" sldId="2646"/>
            <ac:grpSpMk id="21" creationId="{21D51206-6288-6C45-8CE3-B8550CEBDA50}"/>
          </ac:grpSpMkLst>
        </pc:grpChg>
        <pc:grpChg chg="add mod">
          <ac:chgData name="魏 星达" userId="ca17b13798aa44f7" providerId="LiveId" clId="{B7ED36E1-5E6D-1044-BC1A-8569EC248F29}" dt="2021-11-10T13:56:36.740" v="334" actId="1076"/>
          <ac:grpSpMkLst>
            <pc:docMk/>
            <pc:sldMk cId="3715866295" sldId="2646"/>
            <ac:grpSpMk id="25" creationId="{9609AFAE-AC3D-F443-BF76-DA7D542DBC7B}"/>
          </ac:grpSpMkLst>
        </pc:grpChg>
        <pc:grpChg chg="add mod">
          <ac:chgData name="魏 星达" userId="ca17b13798aa44f7" providerId="LiveId" clId="{B7ED36E1-5E6D-1044-BC1A-8569EC248F29}" dt="2021-11-10T13:56:36.740" v="334" actId="1076"/>
          <ac:grpSpMkLst>
            <pc:docMk/>
            <pc:sldMk cId="3715866295" sldId="2646"/>
            <ac:grpSpMk id="28" creationId="{E69FF17D-FEE9-C54F-9155-917FF698F999}"/>
          </ac:grpSpMkLst>
        </pc:grpChg>
        <pc:grpChg chg="add mod">
          <ac:chgData name="魏 星达" userId="ca17b13798aa44f7" providerId="LiveId" clId="{B7ED36E1-5E6D-1044-BC1A-8569EC248F29}" dt="2021-11-10T13:57:01.560" v="358" actId="1076"/>
          <ac:grpSpMkLst>
            <pc:docMk/>
            <pc:sldMk cId="3715866295" sldId="2646"/>
            <ac:grpSpMk id="31" creationId="{F4E51DDC-B24F-B24F-8FC2-3150C373FAE3}"/>
          </ac:grpSpMkLst>
        </pc:grpChg>
        <pc:grpChg chg="add mod">
          <ac:chgData name="魏 星达" userId="ca17b13798aa44f7" providerId="LiveId" clId="{B7ED36E1-5E6D-1044-BC1A-8569EC248F29}" dt="2021-11-10T13:57:49.631" v="394" actId="1076"/>
          <ac:grpSpMkLst>
            <pc:docMk/>
            <pc:sldMk cId="3715866295" sldId="2646"/>
            <ac:grpSpMk id="35" creationId="{3F272644-E2C3-5C49-A3DF-9EF939B7C3C1}"/>
          </ac:grpSpMkLst>
        </pc:grpChg>
        <pc:grpChg chg="add mod">
          <ac:chgData name="魏 星达" userId="ca17b13798aa44f7" providerId="LiveId" clId="{B7ED36E1-5E6D-1044-BC1A-8569EC248F29}" dt="2021-11-10T13:57:49.631" v="394" actId="1076"/>
          <ac:grpSpMkLst>
            <pc:docMk/>
            <pc:sldMk cId="3715866295" sldId="2646"/>
            <ac:grpSpMk id="38" creationId="{3EEA8AA3-0B9E-4F4A-8584-E7838564F1F8}"/>
          </ac:grpSpMkLst>
        </pc:grpChg>
        <pc:grpChg chg="add mod">
          <ac:chgData name="魏 星达" userId="ca17b13798aa44f7" providerId="LiveId" clId="{B7ED36E1-5E6D-1044-BC1A-8569EC248F29}" dt="2021-11-10T13:57:49.631" v="394" actId="1076"/>
          <ac:grpSpMkLst>
            <pc:docMk/>
            <pc:sldMk cId="3715866295" sldId="2646"/>
            <ac:grpSpMk id="41" creationId="{AB620B55-CE5D-EF43-9EE1-8DFA7CA20890}"/>
          </ac:grpSpMkLst>
        </pc:grpChg>
        <pc:picChg chg="del">
          <ac:chgData name="魏 星达" userId="ca17b13798aa44f7" providerId="LiveId" clId="{B7ED36E1-5E6D-1044-BC1A-8569EC248F29}" dt="2021-11-10T13:48:39.390" v="202" actId="478"/>
          <ac:picMkLst>
            <pc:docMk/>
            <pc:sldMk cId="3715866295" sldId="2646"/>
            <ac:picMk id="6" creationId="{A9BCB052-8458-3C42-9EA1-66E4A2ED0807}"/>
          </ac:picMkLst>
        </pc:picChg>
        <pc:picChg chg="add del mod">
          <ac:chgData name="魏 星达" userId="ca17b13798aa44f7" providerId="LiveId" clId="{B7ED36E1-5E6D-1044-BC1A-8569EC248F29}" dt="2021-11-10T13:57:57.041" v="398" actId="478"/>
          <ac:picMkLst>
            <pc:docMk/>
            <pc:sldMk cId="3715866295" sldId="2646"/>
            <ac:picMk id="9" creationId="{8ECF834F-E41C-A14C-A365-082CEBD8AA8E}"/>
          </ac:picMkLst>
        </pc:picChg>
      </pc:sldChg>
      <pc:sldChg chg="addSp delSp modSp mod">
        <pc:chgData name="魏 星达" userId="ca17b13798aa44f7" providerId="LiveId" clId="{B7ED36E1-5E6D-1044-BC1A-8569EC248F29}" dt="2021-11-10T14:04:08.079" v="465" actId="14100"/>
        <pc:sldMkLst>
          <pc:docMk/>
          <pc:sldMk cId="314968522" sldId="2647"/>
        </pc:sldMkLst>
        <pc:spChg chg="add del mod">
          <ac:chgData name="魏 星达" userId="ca17b13798aa44f7" providerId="LiveId" clId="{B7ED36E1-5E6D-1044-BC1A-8569EC248F29}" dt="2021-11-10T14:01:22.633" v="441" actId="478"/>
          <ac:spMkLst>
            <pc:docMk/>
            <pc:sldMk cId="314968522" sldId="2647"/>
            <ac:spMk id="5" creationId="{14EEB0C7-2B60-234D-A417-7BA79CC7B68C}"/>
          </ac:spMkLst>
        </pc:spChg>
        <pc:spChg chg="mod">
          <ac:chgData name="魏 星达" userId="ca17b13798aa44f7" providerId="LiveId" clId="{B7ED36E1-5E6D-1044-BC1A-8569EC248F29}" dt="2021-11-10T14:04:08.079" v="465" actId="14100"/>
          <ac:spMkLst>
            <pc:docMk/>
            <pc:sldMk cId="314968522" sldId="2647"/>
            <ac:spMk id="7" creationId="{B92DC4E4-B7FC-EC4C-BFE2-5D35B7CDD987}"/>
          </ac:spMkLst>
        </pc:spChg>
        <pc:spChg chg="mod">
          <ac:chgData name="魏 星达" userId="ca17b13798aa44f7" providerId="LiveId" clId="{B7ED36E1-5E6D-1044-BC1A-8569EC248F29}" dt="2021-11-10T13:58:24.060" v="399"/>
          <ac:spMkLst>
            <pc:docMk/>
            <pc:sldMk cId="314968522" sldId="2647"/>
            <ac:spMk id="9" creationId="{E3B4A0E5-E081-1346-8C5A-5BAB233FB173}"/>
          </ac:spMkLst>
        </pc:spChg>
        <pc:spChg chg="mod">
          <ac:chgData name="魏 星达" userId="ca17b13798aa44f7" providerId="LiveId" clId="{B7ED36E1-5E6D-1044-BC1A-8569EC248F29}" dt="2021-11-10T13:58:24.060" v="399"/>
          <ac:spMkLst>
            <pc:docMk/>
            <pc:sldMk cId="314968522" sldId="2647"/>
            <ac:spMk id="10" creationId="{DDEE271E-94E2-274A-8B0C-43492A71EFF6}"/>
          </ac:spMkLst>
        </pc:spChg>
        <pc:spChg chg="mod">
          <ac:chgData name="魏 星达" userId="ca17b13798aa44f7" providerId="LiveId" clId="{B7ED36E1-5E6D-1044-BC1A-8569EC248F29}" dt="2021-11-10T13:58:24.060" v="399"/>
          <ac:spMkLst>
            <pc:docMk/>
            <pc:sldMk cId="314968522" sldId="2647"/>
            <ac:spMk id="12" creationId="{9E93FF51-9BC3-1C43-9C17-4CEA8E20ED04}"/>
          </ac:spMkLst>
        </pc:spChg>
        <pc:spChg chg="mod">
          <ac:chgData name="魏 星达" userId="ca17b13798aa44f7" providerId="LiveId" clId="{B7ED36E1-5E6D-1044-BC1A-8569EC248F29}" dt="2021-11-10T13:58:24.060" v="399"/>
          <ac:spMkLst>
            <pc:docMk/>
            <pc:sldMk cId="314968522" sldId="2647"/>
            <ac:spMk id="13" creationId="{291259C3-53FF-3548-AF46-A3A1E7F40651}"/>
          </ac:spMkLst>
        </pc:spChg>
        <pc:spChg chg="mod">
          <ac:chgData name="魏 星达" userId="ca17b13798aa44f7" providerId="LiveId" clId="{B7ED36E1-5E6D-1044-BC1A-8569EC248F29}" dt="2021-11-10T13:58:24.060" v="399"/>
          <ac:spMkLst>
            <pc:docMk/>
            <pc:sldMk cId="314968522" sldId="2647"/>
            <ac:spMk id="15" creationId="{522D034C-83BE-E043-9FF0-325D8C9941C7}"/>
          </ac:spMkLst>
        </pc:spChg>
        <pc:spChg chg="mod">
          <ac:chgData name="魏 星达" userId="ca17b13798aa44f7" providerId="LiveId" clId="{B7ED36E1-5E6D-1044-BC1A-8569EC248F29}" dt="2021-11-10T13:58:24.060" v="399"/>
          <ac:spMkLst>
            <pc:docMk/>
            <pc:sldMk cId="314968522" sldId="2647"/>
            <ac:spMk id="16" creationId="{AA60A8C6-943B-1046-BF52-E27BEC0BBF08}"/>
          </ac:spMkLst>
        </pc:spChg>
        <pc:spChg chg="add mod">
          <ac:chgData name="魏 星达" userId="ca17b13798aa44f7" providerId="LiveId" clId="{B7ED36E1-5E6D-1044-BC1A-8569EC248F29}" dt="2021-11-10T14:00:17.188" v="414" actId="20577"/>
          <ac:spMkLst>
            <pc:docMk/>
            <pc:sldMk cId="314968522" sldId="2647"/>
            <ac:spMk id="17" creationId="{DF97D362-764A-6849-9BEB-F1A191792A56}"/>
          </ac:spMkLst>
        </pc:spChg>
        <pc:spChg chg="mod">
          <ac:chgData name="魏 星达" userId="ca17b13798aa44f7" providerId="LiveId" clId="{B7ED36E1-5E6D-1044-BC1A-8569EC248F29}" dt="2021-11-10T13:58:54.131" v="401"/>
          <ac:spMkLst>
            <pc:docMk/>
            <pc:sldMk cId="314968522" sldId="2647"/>
            <ac:spMk id="19" creationId="{4F8928CF-744A-2949-BBC3-6FF3F506F7FB}"/>
          </ac:spMkLst>
        </pc:spChg>
        <pc:spChg chg="mod">
          <ac:chgData name="魏 星达" userId="ca17b13798aa44f7" providerId="LiveId" clId="{B7ED36E1-5E6D-1044-BC1A-8569EC248F29}" dt="2021-11-10T13:58:54.131" v="401"/>
          <ac:spMkLst>
            <pc:docMk/>
            <pc:sldMk cId="314968522" sldId="2647"/>
            <ac:spMk id="20" creationId="{A22AB803-9DA6-2044-B3BE-5454F8AFA909}"/>
          </ac:spMkLst>
        </pc:spChg>
        <pc:spChg chg="mod">
          <ac:chgData name="魏 星达" userId="ca17b13798aa44f7" providerId="LiveId" clId="{B7ED36E1-5E6D-1044-BC1A-8569EC248F29}" dt="2021-11-10T13:58:54.131" v="401"/>
          <ac:spMkLst>
            <pc:docMk/>
            <pc:sldMk cId="314968522" sldId="2647"/>
            <ac:spMk id="22" creationId="{AB1A7D25-1857-E147-8C47-B91B17ED2628}"/>
          </ac:spMkLst>
        </pc:spChg>
        <pc:spChg chg="mod">
          <ac:chgData name="魏 星达" userId="ca17b13798aa44f7" providerId="LiveId" clId="{B7ED36E1-5E6D-1044-BC1A-8569EC248F29}" dt="2021-11-10T13:58:54.131" v="401"/>
          <ac:spMkLst>
            <pc:docMk/>
            <pc:sldMk cId="314968522" sldId="2647"/>
            <ac:spMk id="23" creationId="{5F22C75F-3E2A-DA41-843B-820530ED4818}"/>
          </ac:spMkLst>
        </pc:spChg>
        <pc:spChg chg="add mod">
          <ac:chgData name="魏 星达" userId="ca17b13798aa44f7" providerId="LiveId" clId="{B7ED36E1-5E6D-1044-BC1A-8569EC248F29}" dt="2021-11-10T14:00:40.023" v="418" actId="14100"/>
          <ac:spMkLst>
            <pc:docMk/>
            <pc:sldMk cId="314968522" sldId="2647"/>
            <ac:spMk id="24" creationId="{B1E79B73-05AC-104F-8D05-5E6887A0160F}"/>
          </ac:spMkLst>
        </pc:spChg>
        <pc:spChg chg="add mod">
          <ac:chgData name="魏 星达" userId="ca17b13798aa44f7" providerId="LiveId" clId="{B7ED36E1-5E6D-1044-BC1A-8569EC248F29}" dt="2021-11-10T14:00:45.041" v="420" actId="1076"/>
          <ac:spMkLst>
            <pc:docMk/>
            <pc:sldMk cId="314968522" sldId="2647"/>
            <ac:spMk id="26" creationId="{564EAC61-4346-4243-B9AE-E20C7EA23733}"/>
          </ac:spMkLst>
        </pc:spChg>
        <pc:spChg chg="add mod">
          <ac:chgData name="魏 星达" userId="ca17b13798aa44f7" providerId="LiveId" clId="{B7ED36E1-5E6D-1044-BC1A-8569EC248F29}" dt="2021-11-10T14:00:56.248" v="431" actId="20577"/>
          <ac:spMkLst>
            <pc:docMk/>
            <pc:sldMk cId="314968522" sldId="2647"/>
            <ac:spMk id="27" creationId="{8FB46C4B-5B5A-EF45-8582-8A6293FEA721}"/>
          </ac:spMkLst>
        </pc:spChg>
        <pc:spChg chg="add mod">
          <ac:chgData name="魏 星达" userId="ca17b13798aa44f7" providerId="LiveId" clId="{B7ED36E1-5E6D-1044-BC1A-8569EC248F29}" dt="2021-11-10T14:01:02.894" v="437" actId="20577"/>
          <ac:spMkLst>
            <pc:docMk/>
            <pc:sldMk cId="314968522" sldId="2647"/>
            <ac:spMk id="28" creationId="{28F45957-A2A7-094D-BA9E-C7857FF6FCBB}"/>
          </ac:spMkLst>
        </pc:spChg>
        <pc:spChg chg="add del mod">
          <ac:chgData name="魏 星达" userId="ca17b13798aa44f7" providerId="LiveId" clId="{B7ED36E1-5E6D-1044-BC1A-8569EC248F29}" dt="2021-11-10T14:02:02.110" v="451"/>
          <ac:spMkLst>
            <pc:docMk/>
            <pc:sldMk cId="314968522" sldId="2647"/>
            <ac:spMk id="31" creationId="{A80C2E01-D86B-FD4E-BBD2-6511CF26FD31}"/>
          </ac:spMkLst>
        </pc:spChg>
        <pc:grpChg chg="add mod">
          <ac:chgData name="魏 星达" userId="ca17b13798aa44f7" providerId="LiveId" clId="{B7ED36E1-5E6D-1044-BC1A-8569EC248F29}" dt="2021-11-10T13:59:17.346" v="405" actId="1076"/>
          <ac:grpSpMkLst>
            <pc:docMk/>
            <pc:sldMk cId="314968522" sldId="2647"/>
            <ac:grpSpMk id="8" creationId="{EC3EF80E-71C8-CF4F-9BB9-CDE929277CB4}"/>
          </ac:grpSpMkLst>
        </pc:grpChg>
        <pc:grpChg chg="add mod">
          <ac:chgData name="魏 星达" userId="ca17b13798aa44f7" providerId="LiveId" clId="{B7ED36E1-5E6D-1044-BC1A-8569EC248F29}" dt="2021-11-10T13:59:17.346" v="405" actId="1076"/>
          <ac:grpSpMkLst>
            <pc:docMk/>
            <pc:sldMk cId="314968522" sldId="2647"/>
            <ac:grpSpMk id="11" creationId="{79D09FD1-053D-1945-B026-58ED6F08FCE7}"/>
          </ac:grpSpMkLst>
        </pc:grpChg>
        <pc:grpChg chg="add mod">
          <ac:chgData name="魏 星达" userId="ca17b13798aa44f7" providerId="LiveId" clId="{B7ED36E1-5E6D-1044-BC1A-8569EC248F29}" dt="2021-11-10T13:59:17.346" v="405" actId="1076"/>
          <ac:grpSpMkLst>
            <pc:docMk/>
            <pc:sldMk cId="314968522" sldId="2647"/>
            <ac:grpSpMk id="14" creationId="{4DA2849D-AE2C-A540-8876-EE3918993046}"/>
          </ac:grpSpMkLst>
        </pc:grpChg>
        <pc:grpChg chg="add mod">
          <ac:chgData name="魏 星达" userId="ca17b13798aa44f7" providerId="LiveId" clId="{B7ED36E1-5E6D-1044-BC1A-8569EC248F29}" dt="2021-11-10T13:59:17.346" v="405" actId="1076"/>
          <ac:grpSpMkLst>
            <pc:docMk/>
            <pc:sldMk cId="314968522" sldId="2647"/>
            <ac:grpSpMk id="18" creationId="{ABE1A3D6-9C7A-7B48-8F32-F6785C2CFFC7}"/>
          </ac:grpSpMkLst>
        </pc:grpChg>
        <pc:grpChg chg="add mod">
          <ac:chgData name="魏 星达" userId="ca17b13798aa44f7" providerId="LiveId" clId="{B7ED36E1-5E6D-1044-BC1A-8569EC248F29}" dt="2021-11-10T13:59:17.346" v="405" actId="1076"/>
          <ac:grpSpMkLst>
            <pc:docMk/>
            <pc:sldMk cId="314968522" sldId="2647"/>
            <ac:grpSpMk id="21" creationId="{B80C69BF-0129-DB49-8923-0725AADD40BF}"/>
          </ac:grpSpMkLst>
        </pc:grpChg>
        <pc:grpChg chg="add mod">
          <ac:chgData name="魏 星达" userId="ca17b13798aa44f7" providerId="LiveId" clId="{B7ED36E1-5E6D-1044-BC1A-8569EC248F29}" dt="2021-11-10T14:01:44.013" v="445" actId="1076"/>
          <ac:grpSpMkLst>
            <pc:docMk/>
            <pc:sldMk cId="314968522" sldId="2647"/>
            <ac:grpSpMk id="25" creationId="{6FE5E7B5-3C32-1D45-BEC1-F0C5258EC1BA}"/>
          </ac:grpSpMkLst>
        </pc:grpChg>
        <pc:picChg chg="del">
          <ac:chgData name="魏 星达" userId="ca17b13798aa44f7" providerId="LiveId" clId="{B7ED36E1-5E6D-1044-BC1A-8569EC248F29}" dt="2021-11-10T14:00:11.210" v="406" actId="478"/>
          <ac:picMkLst>
            <pc:docMk/>
            <pc:sldMk cId="314968522" sldId="2647"/>
            <ac:picMk id="6" creationId="{847A1F67-94DD-194F-BA55-1B264A33C4D5}"/>
          </ac:picMkLst>
        </pc:picChg>
        <pc:picChg chg="add mod">
          <ac:chgData name="魏 星达" userId="ca17b13798aa44f7" providerId="LiveId" clId="{B7ED36E1-5E6D-1044-BC1A-8569EC248F29}" dt="2021-11-10T14:02:15.356" v="458" actId="1076"/>
          <ac:picMkLst>
            <pc:docMk/>
            <pc:sldMk cId="314968522" sldId="2647"/>
            <ac:picMk id="29" creationId="{B6C7EF06-2A2D-6343-BB34-4159A4FA9A80}"/>
          </ac:picMkLst>
        </pc:picChg>
        <pc:picChg chg="add del mod">
          <ac:chgData name="魏 星达" userId="ca17b13798aa44f7" providerId="LiveId" clId="{B7ED36E1-5E6D-1044-BC1A-8569EC248F29}" dt="2021-11-10T14:02:02.110" v="451"/>
          <ac:picMkLst>
            <pc:docMk/>
            <pc:sldMk cId="314968522" sldId="2647"/>
            <ac:picMk id="30" creationId="{CAB21E1E-611E-6D43-AD44-D99EF5C5C4FA}"/>
          </ac:picMkLst>
        </pc:picChg>
      </pc:sldChg>
      <pc:sldChg chg="modSp mod">
        <pc:chgData name="魏 星达" userId="ca17b13798aa44f7" providerId="LiveId" clId="{B7ED36E1-5E6D-1044-BC1A-8569EC248F29}" dt="2021-11-10T12:47:18.529" v="2" actId="27636"/>
        <pc:sldMkLst>
          <pc:docMk/>
          <pc:sldMk cId="3713012828" sldId="2968"/>
        </pc:sldMkLst>
        <pc:spChg chg="mod">
          <ac:chgData name="魏 星达" userId="ca17b13798aa44f7" providerId="LiveId" clId="{B7ED36E1-5E6D-1044-BC1A-8569EC248F29}" dt="2021-11-10T12:47:18.529" v="2" actId="27636"/>
          <ac:spMkLst>
            <pc:docMk/>
            <pc:sldMk cId="3713012828" sldId="2968"/>
            <ac:spMk id="3" creationId="{CCC7D4A6-EDEA-4544-B572-9BD74E6420EB}"/>
          </ac:spMkLst>
        </pc:spChg>
      </pc:sldChg>
      <pc:sldChg chg="addSp modSp new mod">
        <pc:chgData name="魏 星达" userId="ca17b13798aa44f7" providerId="LiveId" clId="{B7ED36E1-5E6D-1044-BC1A-8569EC248F29}" dt="2021-11-10T13:44:38.063" v="164" actId="20577"/>
        <pc:sldMkLst>
          <pc:docMk/>
          <pc:sldMk cId="2216520364" sldId="2969"/>
        </pc:sldMkLst>
        <pc:spChg chg="mod">
          <ac:chgData name="魏 星达" userId="ca17b13798aa44f7" providerId="LiveId" clId="{B7ED36E1-5E6D-1044-BC1A-8569EC248F29}" dt="2021-11-10T12:47:18.459" v="1"/>
          <ac:spMkLst>
            <pc:docMk/>
            <pc:sldMk cId="2216520364" sldId="2969"/>
            <ac:spMk id="2" creationId="{EE8608A2-5D3D-6D4D-8093-AFD7C641AAF7}"/>
          </ac:spMkLst>
        </pc:spChg>
        <pc:spChg chg="mod">
          <ac:chgData name="魏 星达" userId="ca17b13798aa44f7" providerId="LiveId" clId="{B7ED36E1-5E6D-1044-BC1A-8569EC248F29}" dt="2021-11-10T13:44:38.063" v="164" actId="20577"/>
          <ac:spMkLst>
            <pc:docMk/>
            <pc:sldMk cId="2216520364" sldId="2969"/>
            <ac:spMk id="3" creationId="{52C23576-EB4F-3A47-B7B4-B040C858F4D3}"/>
          </ac:spMkLst>
        </pc:spChg>
        <pc:picChg chg="add mod">
          <ac:chgData name="魏 星达" userId="ca17b13798aa44f7" providerId="LiveId" clId="{B7ED36E1-5E6D-1044-BC1A-8569EC248F29}" dt="2021-11-10T13:42:41.658" v="56" actId="1076"/>
          <ac:picMkLst>
            <pc:docMk/>
            <pc:sldMk cId="2216520364" sldId="2969"/>
            <ac:picMk id="6" creationId="{2DEE2E32-2DFC-9845-8906-2BBEDF130151}"/>
          </ac:picMkLst>
        </pc:picChg>
        <pc:picChg chg="add mod">
          <ac:chgData name="魏 星达" userId="ca17b13798aa44f7" providerId="LiveId" clId="{B7ED36E1-5E6D-1044-BC1A-8569EC248F29}" dt="2021-11-10T13:42:56.631" v="60" actId="1076"/>
          <ac:picMkLst>
            <pc:docMk/>
            <pc:sldMk cId="2216520364" sldId="2969"/>
            <ac:picMk id="7" creationId="{1071E6A1-C78F-4C41-8192-C086D205771F}"/>
          </ac:picMkLst>
        </pc:picChg>
      </pc:sldChg>
    </pc:docChg>
  </pc:docChgLst>
  <pc:docChgLst>
    <pc:chgData name="魏 星达" userId="ca17b13798aa44f7" providerId="LiveId" clId="{38CC4813-3F2D-5042-B67B-13BD9B1B2330}"/>
    <pc:docChg chg="undo custSel addSld modSld">
      <pc:chgData name="魏 星达" userId="ca17b13798aa44f7" providerId="LiveId" clId="{38CC4813-3F2D-5042-B67B-13BD9B1B2330}" dt="2021-11-11T12:38:44.994" v="619" actId="20577"/>
      <pc:docMkLst>
        <pc:docMk/>
      </pc:docMkLst>
      <pc:sldChg chg="addSp modSp mod">
        <pc:chgData name="魏 星达" userId="ca17b13798aa44f7" providerId="LiveId" clId="{38CC4813-3F2D-5042-B67B-13BD9B1B2330}" dt="2021-11-11T12:37:55.023" v="617" actId="1076"/>
        <pc:sldMkLst>
          <pc:docMk/>
          <pc:sldMk cId="3535723165" sldId="2503"/>
        </pc:sldMkLst>
        <pc:spChg chg="mod">
          <ac:chgData name="魏 星达" userId="ca17b13798aa44f7" providerId="LiveId" clId="{38CC4813-3F2D-5042-B67B-13BD9B1B2330}" dt="2021-11-11T12:37:22.360" v="569" actId="5793"/>
          <ac:spMkLst>
            <pc:docMk/>
            <pc:sldMk cId="3535723165" sldId="2503"/>
            <ac:spMk id="2" creationId="{AD26657C-7CD6-9048-812E-E03F6CC1CD4C}"/>
          </ac:spMkLst>
        </pc:spChg>
        <pc:spChg chg="add mod">
          <ac:chgData name="魏 星达" userId="ca17b13798aa44f7" providerId="LiveId" clId="{38CC4813-3F2D-5042-B67B-13BD9B1B2330}" dt="2021-11-11T12:37:55.023" v="617" actId="1076"/>
          <ac:spMkLst>
            <pc:docMk/>
            <pc:sldMk cId="3535723165" sldId="2503"/>
            <ac:spMk id="8" creationId="{1A4E9195-D631-B846-AEEC-68E62193444F}"/>
          </ac:spMkLst>
        </pc:spChg>
      </pc:sldChg>
      <pc:sldChg chg="modSp mod">
        <pc:chgData name="魏 星达" userId="ca17b13798aa44f7" providerId="LiveId" clId="{38CC4813-3F2D-5042-B67B-13BD9B1B2330}" dt="2021-11-11T12:32:03.574" v="281" actId="27636"/>
        <pc:sldMkLst>
          <pc:docMk/>
          <pc:sldMk cId="767522238" sldId="2627"/>
        </pc:sldMkLst>
        <pc:spChg chg="mod">
          <ac:chgData name="魏 星达" userId="ca17b13798aa44f7" providerId="LiveId" clId="{38CC4813-3F2D-5042-B67B-13BD9B1B2330}" dt="2021-11-11T12:32:03.574" v="281" actId="27636"/>
          <ac:spMkLst>
            <pc:docMk/>
            <pc:sldMk cId="767522238" sldId="2627"/>
            <ac:spMk id="3" creationId="{3A1CD782-7E03-AC46-BEB5-69DF98B4ED65}"/>
          </ac:spMkLst>
        </pc:spChg>
      </pc:sldChg>
      <pc:sldChg chg="modSp mod">
        <pc:chgData name="魏 星达" userId="ca17b13798aa44f7" providerId="LiveId" clId="{38CC4813-3F2D-5042-B67B-13BD9B1B2330}" dt="2021-11-11T12:29:54.027" v="114" actId="20577"/>
        <pc:sldMkLst>
          <pc:docMk/>
          <pc:sldMk cId="2530303016" sldId="2639"/>
        </pc:sldMkLst>
        <pc:spChg chg="mod">
          <ac:chgData name="魏 星达" userId="ca17b13798aa44f7" providerId="LiveId" clId="{38CC4813-3F2D-5042-B67B-13BD9B1B2330}" dt="2021-11-11T12:29:54.027" v="114" actId="20577"/>
          <ac:spMkLst>
            <pc:docMk/>
            <pc:sldMk cId="2530303016" sldId="2639"/>
            <ac:spMk id="3" creationId="{211120C4-DC37-4146-8B2F-CCB5659E9D41}"/>
          </ac:spMkLst>
        </pc:spChg>
        <pc:picChg chg="mod">
          <ac:chgData name="魏 星达" userId="ca17b13798aa44f7" providerId="LiveId" clId="{38CC4813-3F2D-5042-B67B-13BD9B1B2330}" dt="2021-11-11T12:29:27.537" v="13" actId="1076"/>
          <ac:picMkLst>
            <pc:docMk/>
            <pc:sldMk cId="2530303016" sldId="2639"/>
            <ac:picMk id="8" creationId="{7AB67DBB-A5B0-264E-BC19-188E1DAF3F85}"/>
          </ac:picMkLst>
        </pc:picChg>
      </pc:sldChg>
      <pc:sldChg chg="addSp modSp mod">
        <pc:chgData name="魏 星达" userId="ca17b13798aa44f7" providerId="LiveId" clId="{38CC4813-3F2D-5042-B67B-13BD9B1B2330}" dt="2021-11-11T12:38:44.994" v="619" actId="20577"/>
        <pc:sldMkLst>
          <pc:docMk/>
          <pc:sldMk cId="2615286769" sldId="2649"/>
        </pc:sldMkLst>
        <pc:spChg chg="mod">
          <ac:chgData name="魏 星达" userId="ca17b13798aa44f7" providerId="LiveId" clId="{38CC4813-3F2D-5042-B67B-13BD9B1B2330}" dt="2021-11-11T12:32:02.984" v="276"/>
          <ac:spMkLst>
            <pc:docMk/>
            <pc:sldMk cId="2615286769" sldId="2649"/>
            <ac:spMk id="3" creationId="{8BD89863-1F8F-894C-8D02-D2B3B3AAC346}"/>
          </ac:spMkLst>
        </pc:spChg>
        <pc:spChg chg="add mod">
          <ac:chgData name="魏 星达" userId="ca17b13798aa44f7" providerId="LiveId" clId="{38CC4813-3F2D-5042-B67B-13BD9B1B2330}" dt="2021-11-11T12:33:15.530" v="401" actId="692"/>
          <ac:spMkLst>
            <pc:docMk/>
            <pc:sldMk cId="2615286769" sldId="2649"/>
            <ac:spMk id="5" creationId="{2911D082-A614-A34F-BD8D-A87AC54E2F38}"/>
          </ac:spMkLst>
        </pc:spChg>
        <pc:spChg chg="add mod">
          <ac:chgData name="魏 星达" userId="ca17b13798aa44f7" providerId="LiveId" clId="{38CC4813-3F2D-5042-B67B-13BD9B1B2330}" dt="2021-11-11T12:38:44.994" v="619" actId="20577"/>
          <ac:spMkLst>
            <pc:docMk/>
            <pc:sldMk cId="2615286769" sldId="2649"/>
            <ac:spMk id="6" creationId="{0913DDCC-E725-584E-A008-C9946F6F7CFB}"/>
          </ac:spMkLst>
        </pc:spChg>
      </pc:sldChg>
      <pc:sldChg chg="modSp mod">
        <pc:chgData name="魏 星达" userId="ca17b13798aa44f7" providerId="LiveId" clId="{38CC4813-3F2D-5042-B67B-13BD9B1B2330}" dt="2021-11-11T12:32:03.605" v="282" actId="27636"/>
        <pc:sldMkLst>
          <pc:docMk/>
          <pc:sldMk cId="3713012828" sldId="2968"/>
        </pc:sldMkLst>
        <pc:spChg chg="mod">
          <ac:chgData name="魏 星达" userId="ca17b13798aa44f7" providerId="LiveId" clId="{38CC4813-3F2D-5042-B67B-13BD9B1B2330}" dt="2021-11-11T12:32:03.605" v="282" actId="27636"/>
          <ac:spMkLst>
            <pc:docMk/>
            <pc:sldMk cId="3713012828" sldId="2968"/>
            <ac:spMk id="3" creationId="{CCC7D4A6-EDEA-4544-B572-9BD74E6420EB}"/>
          </ac:spMkLst>
        </pc:spChg>
      </pc:sldChg>
      <pc:sldChg chg="modSp">
        <pc:chgData name="魏 星达" userId="ca17b13798aa44f7" providerId="LiveId" clId="{38CC4813-3F2D-5042-B67B-13BD9B1B2330}" dt="2021-11-11T12:33:50.315" v="414" actId="20577"/>
        <pc:sldMkLst>
          <pc:docMk/>
          <pc:sldMk cId="1612295514" sldId="2970"/>
        </pc:sldMkLst>
        <pc:spChg chg="mod">
          <ac:chgData name="魏 星达" userId="ca17b13798aa44f7" providerId="LiveId" clId="{38CC4813-3F2D-5042-B67B-13BD9B1B2330}" dt="2021-11-11T12:33:50.315" v="414" actId="20577"/>
          <ac:spMkLst>
            <pc:docMk/>
            <pc:sldMk cId="1612295514" sldId="2970"/>
            <ac:spMk id="3" creationId="{1461DB5C-0A1F-454A-ADB8-00F2645BA6EC}"/>
          </ac:spMkLst>
        </pc:spChg>
      </pc:sldChg>
      <pc:sldChg chg="modSp add mod">
        <pc:chgData name="魏 星达" userId="ca17b13798aa44f7" providerId="LiveId" clId="{38CC4813-3F2D-5042-B67B-13BD9B1B2330}" dt="2021-11-11T12:36:47.758" v="567" actId="20577"/>
        <pc:sldMkLst>
          <pc:docMk/>
          <pc:sldMk cId="311325922" sldId="2974"/>
        </pc:sldMkLst>
        <pc:spChg chg="mod">
          <ac:chgData name="魏 星达" userId="ca17b13798aa44f7" providerId="LiveId" clId="{38CC4813-3F2D-5042-B67B-13BD9B1B2330}" dt="2021-11-11T12:36:47.758" v="567" actId="20577"/>
          <ac:spMkLst>
            <pc:docMk/>
            <pc:sldMk cId="311325922" sldId="2974"/>
            <ac:spMk id="3" creationId="{52C23576-EB4F-3A47-B7B4-B040C858F4D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2021/11/11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2021/11/11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48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dirty="0"/>
              <a:t>Declarative query </a:t>
            </a:r>
            <a:r>
              <a:rPr lang="en" altLang="zh-CN" dirty="0" err="1"/>
              <a:t>lanaguage</a:t>
            </a:r>
            <a:r>
              <a:rPr lang="en" altLang="zh-CN" dirty="0"/>
              <a:t> for relational databases. It was originally developed in the 1970s as part of the IBM System R project. IBM originally called it “SEQUEL” (Structured English Query Language). The name changed in the 1980s to just “SQL” (Structured Query Language).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023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Exception: json. Some DB allows to store a json as its attribute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475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3200" dirty="0"/>
              <a:t>We now understand what a database looks like at a logical level and how to write queries to read/write data from it (i.e., physical level).</a:t>
            </a:r>
            <a:endParaRPr kumimoji="1" lang="zh-CN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2082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5441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925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Typically no need for encoding/decoding. Many encoding/decoding frameworks exist later than DBMS. </a:t>
            </a:r>
          </a:p>
          <a:p>
            <a:r>
              <a:rPr kumimoji="1" lang="en-US" altLang="zh-CN" dirty="0"/>
              <a:t>But can also apply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840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2193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972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Why optimizing the write is sufficient? </a:t>
            </a:r>
          </a:p>
          <a:p>
            <a:r>
              <a:rPr kumimoji="1" lang="en-US" altLang="zh-CN" dirty="0"/>
              <a:t>Because the read can be handled by the cache. </a:t>
            </a:r>
          </a:p>
          <a:p>
            <a:r>
              <a:rPr kumimoji="1" lang="en-US" altLang="zh-CN" dirty="0"/>
              <a:t>Nevertheless, the traditional DBMS should handle both reads and writes.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3827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将</a:t>
            </a:r>
            <a:r>
              <a:rPr kumimoji="1" lang="en-US" altLang="zh-CN" dirty="0"/>
              <a:t>key-value</a:t>
            </a:r>
            <a:r>
              <a:rPr kumimoji="1" lang="zh-CN" altLang="en-US" dirty="0"/>
              <a:t>存在</a:t>
            </a:r>
            <a:r>
              <a:rPr kumimoji="1" lang="en-US" altLang="zh-CN" dirty="0"/>
              <a:t>B</a:t>
            </a:r>
            <a:r>
              <a:rPr kumimoji="1" lang="zh-CN" altLang="en-US" dirty="0"/>
              <a:t>树中会有什么问题？</a:t>
            </a:r>
            <a:endParaRPr kumimoji="1" lang="en-US" altLang="zh-CN" dirty="0"/>
          </a:p>
          <a:p>
            <a:r>
              <a:rPr kumimoji="1" lang="en-US" altLang="zh-CN" dirty="0"/>
              <a:t>1.</a:t>
            </a:r>
            <a:r>
              <a:rPr kumimoji="1" lang="zh-CN" altLang="en-US" dirty="0"/>
              <a:t>怎么管理</a:t>
            </a:r>
            <a:r>
              <a:rPr kumimoji="1" lang="en-US" altLang="zh-CN" dirty="0"/>
              <a:t>pages</a:t>
            </a:r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怎么把一个</a:t>
            </a:r>
            <a:r>
              <a:rPr kumimoji="1" lang="en-US" altLang="zh-CN" dirty="0"/>
              <a:t>tuple</a:t>
            </a:r>
            <a:r>
              <a:rPr kumimoji="1" lang="zh-CN" altLang="en-US" dirty="0"/>
              <a:t>存在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3728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060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126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most important thing is the hardware atomic size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0983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Extra meta-data overhead (e.g., file name,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)</a:t>
            </a:r>
          </a:p>
          <a:p>
            <a:r>
              <a:rPr kumimoji="1" lang="en-US" altLang="zh-CN" dirty="0"/>
              <a:t>Extra system call overhead for managing pages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1240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Order is managed by index (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4166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8848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Page is used to store </a:t>
            </a:r>
            <a:r>
              <a:rPr kumimoji="1" lang="en-US" altLang="zh-CN" dirty="0" err="1"/>
              <a:t>B+Tree</a:t>
            </a:r>
            <a:r>
              <a:rPr kumimoji="1" lang="en-US" altLang="zh-CN" dirty="0"/>
              <a:t> nodes</a:t>
            </a:r>
          </a:p>
          <a:p>
            <a:r>
              <a:rPr kumimoji="1" lang="en-US" altLang="zh-CN" dirty="0"/>
              <a:t>Deletion: </a:t>
            </a:r>
          </a:p>
          <a:p>
            <a:r>
              <a:rPr kumimoji="1" lang="en-US" altLang="zh-CN" dirty="0"/>
              <a:t>#1 may move many data to upon deletion</a:t>
            </a:r>
          </a:p>
          <a:p>
            <a:r>
              <a:rPr kumimoji="1" lang="en-US" altLang="zh-CN" dirty="0"/>
              <a:t>#2.how to find the empty tuple?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0641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主要是为</a:t>
            </a:r>
            <a:r>
              <a:rPr kumimoji="1" lang="en-US" altLang="zh-CN" dirty="0"/>
              <a:t>variable-length</a:t>
            </a:r>
            <a:r>
              <a:rPr kumimoji="1" lang="zh-CN" altLang="en-US" dirty="0"/>
              <a:t>的</a:t>
            </a:r>
            <a:r>
              <a:rPr kumimoji="1" lang="en-US" altLang="zh-CN" dirty="0"/>
              <a:t>tuple</a:t>
            </a:r>
            <a:r>
              <a:rPr kumimoji="1" lang="zh-CN" altLang="en-US" dirty="0"/>
              <a:t>所设置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lang="en" altLang="zh-CN" dirty="0"/>
              <a:t>Slotted page header contains: – number of record entries – end of free space in the block – location and size of each record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Log-structured segment </a:t>
            </a:r>
            <a:r>
              <a:rPr kumimoji="1" lang="zh-CN" altLang="en-US" dirty="0"/>
              <a:t>很大，所以需要一个</a:t>
            </a:r>
            <a:r>
              <a:rPr kumimoji="1" lang="en-US" altLang="zh-CN" dirty="0"/>
              <a:t>index</a:t>
            </a:r>
            <a:r>
              <a:rPr kumimoji="1" lang="zh-CN" altLang="en-US" dirty="0"/>
              <a:t>， 但是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相对较小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Slot array </a:t>
            </a:r>
            <a:r>
              <a:rPr kumimoji="1" lang="zh-CN" altLang="en-US" dirty="0"/>
              <a:t>从前往后， </a:t>
            </a:r>
            <a:r>
              <a:rPr kumimoji="1" lang="en-US" altLang="zh-CN" dirty="0"/>
              <a:t>tuple</a:t>
            </a:r>
            <a:r>
              <a:rPr kumimoji="1" lang="zh-CN" altLang="en-US" dirty="0"/>
              <a:t> 从后往前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5630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38163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9312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Pointer: tuple location</a:t>
            </a:r>
          </a:p>
          <a:p>
            <a:r>
              <a:rPr kumimoji="1" lang="en-US" altLang="zh-CN" dirty="0"/>
              <a:t>Offset: offset compared to the previous tuple.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Pointer: easy to retrieve</a:t>
            </a:r>
          </a:p>
          <a:p>
            <a:r>
              <a:rPr kumimoji="1" lang="en-US" altLang="zh-CN" dirty="0"/>
              <a:t>Offset: easy for deletion: no need to re-calculation the pointers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5608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Only case when DBMS store tuples from two tables in the same page</a:t>
            </a:r>
          </a:p>
          <a:p>
            <a:r>
              <a:rPr kumimoji="1" lang="en-US" altLang="zh-CN" dirty="0"/>
              <a:t> 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2791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需要做决定哪些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需要</a:t>
            </a:r>
            <a:r>
              <a:rPr kumimoji="1" lang="en-US" altLang="zh-CN" dirty="0"/>
              <a:t>evicted</a:t>
            </a:r>
            <a:r>
              <a:rPr kumimoji="1" lang="zh-CN" altLang="en-US" dirty="0"/>
              <a:t>。通常应用很难控制</a:t>
            </a:r>
            <a:r>
              <a:rPr kumimoji="1" lang="en-US" altLang="zh-CN" dirty="0"/>
              <a:t>OS</a:t>
            </a:r>
            <a:r>
              <a:rPr kumimoji="1" lang="zh-CN" altLang="en-US" dirty="0"/>
              <a:t>怎么操作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的</a:t>
            </a:r>
            <a:r>
              <a:rPr kumimoji="1" lang="en-US" altLang="zh-CN" dirty="0"/>
              <a:t>swap</a:t>
            </a:r>
            <a:r>
              <a:rPr kumimoji="1" lang="zh-CN" altLang="en-US"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4940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很少</a:t>
            </a:r>
            <a:r>
              <a:rPr kumimoji="1" lang="en-US" altLang="zh-CN" dirty="0"/>
              <a:t>DB</a:t>
            </a:r>
            <a:r>
              <a:rPr kumimoji="1" lang="zh-CN" altLang="en-US" dirty="0"/>
              <a:t>用</a:t>
            </a:r>
            <a:r>
              <a:rPr kumimoji="1" lang="en-US" altLang="zh-CN" dirty="0" err="1"/>
              <a:t>mmap</a:t>
            </a:r>
            <a:r>
              <a:rPr kumimoji="1" lang="zh-CN" altLang="en-US" dirty="0"/>
              <a:t>。 少量的</a:t>
            </a:r>
            <a:r>
              <a:rPr kumimoji="1" lang="en-US" altLang="zh-CN" dirty="0"/>
              <a:t>case</a:t>
            </a:r>
            <a:r>
              <a:rPr kumimoji="1" lang="zh-CN" altLang="en-US" dirty="0"/>
              <a:t>是： </a:t>
            </a:r>
            <a:r>
              <a:rPr kumimoji="1" lang="en-US" altLang="zh-CN" dirty="0" err="1"/>
              <a:t>leveldb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3609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2489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2489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4303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其他的，类似</a:t>
            </a:r>
            <a:r>
              <a:rPr kumimoji="1" lang="en-US" altLang="zh-CN" dirty="0"/>
              <a:t>column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store</a:t>
            </a:r>
            <a:r>
              <a:rPr kumimoji="1" lang="zh-CN" altLang="en-US" dirty="0"/>
              <a:t>是高级话题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7589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5475" indent="-231775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if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35" y="1900826"/>
            <a:ext cx="9120065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+mn-lt"/>
              </a:rPr>
              <a:t>DBMS</a:t>
            </a:r>
            <a:r>
              <a:rPr kumimoji="1" lang="zh-CN" altLang="en-US" sz="3200" dirty="0">
                <a:latin typeface="+mn-lt"/>
              </a:rPr>
              <a:t> </a:t>
            </a:r>
            <a:r>
              <a:rPr kumimoji="1" lang="en-US" altLang="zh-CN" sz="3200" dirty="0">
                <a:latin typeface="+mn-lt"/>
              </a:rPr>
              <a:t>Storage</a:t>
            </a:r>
            <a:endParaRPr kumimoji="1" lang="zh-CN" altLang="en-US" sz="32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	Andy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Pavlo@CMU</a:t>
            </a: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/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/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/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/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Scalable websites powered by </a:t>
            </a:r>
            <a:r>
              <a:rPr kumimoji="1" lang="en-US" altLang="zh-CN" b="0" dirty="0">
                <a:solidFill>
                  <a:schemeClr val="tx1"/>
                </a:solidFill>
              </a:rPr>
              <a:t>distributed systems </a:t>
            </a:r>
          </a:p>
          <a:p>
            <a:pPr lvl="1"/>
            <a:r>
              <a:rPr kumimoji="1" lang="en-US" altLang="zh-CN" dirty="0"/>
              <a:t>For </a:t>
            </a:r>
            <a:r>
              <a:rPr kumimoji="1" lang="en-US" altLang="zh-CN" dirty="0">
                <a:solidFill>
                  <a:schemeClr val="tx1"/>
                </a:solidFill>
              </a:rPr>
              <a:t>request handling</a:t>
            </a:r>
            <a:r>
              <a:rPr kumimoji="1" lang="en-US" altLang="zh-CN" dirty="0"/>
              <a:t>, </a:t>
            </a:r>
            <a:r>
              <a:rPr kumimoji="1" lang="en-US" altLang="zh-CN" b="1" dirty="0">
                <a:solidFill>
                  <a:srgbClr val="C00000"/>
                </a:solidFill>
              </a:rPr>
              <a:t>data </a:t>
            </a:r>
            <a:r>
              <a:rPr kumimoji="1" lang="en-US" altLang="zh-CN" b="1">
                <a:solidFill>
                  <a:srgbClr val="C00000"/>
                </a:solidFill>
              </a:rPr>
              <a:t>storage </a:t>
            </a:r>
            <a:r>
              <a:rPr kumimoji="1" lang="en-US" altLang="zh-CN">
                <a:solidFill>
                  <a:schemeClr val="tx1"/>
                </a:solidFill>
              </a:rPr>
              <a:t> </a:t>
            </a:r>
            <a:endParaRPr kumimoji="1" lang="en-US" altLang="zh-CN" dirty="0">
              <a:solidFill>
                <a:schemeClr val="tx1"/>
              </a:solidFill>
            </a:endParaRP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scalable websites </a:t>
            </a:r>
            <a:endParaRPr kumimoji="1" lang="zh-CN" altLang="en-US" b="0" dirty="0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3DFCF9AB-9D4C-C541-AFED-068198D73EF9}"/>
              </a:ext>
            </a:extLst>
          </p:cNvPr>
          <p:cNvSpPr/>
          <p:nvPr/>
        </p:nvSpPr>
        <p:spPr>
          <a:xfrm>
            <a:off x="6314111" y="3888606"/>
            <a:ext cx="115565" cy="500514"/>
          </a:xfrm>
          <a:custGeom>
            <a:avLst/>
            <a:gdLst>
              <a:gd name="connsiteX0" fmla="*/ 57813 w 115565"/>
              <a:gd name="connsiteY0" fmla="*/ 0 h 500514"/>
              <a:gd name="connsiteX1" fmla="*/ 62 w 115565"/>
              <a:gd name="connsiteY1" fmla="*/ 221381 h 500514"/>
              <a:gd name="connsiteX2" fmla="*/ 67438 w 115565"/>
              <a:gd name="connsiteY2" fmla="*/ 365760 h 500514"/>
              <a:gd name="connsiteX3" fmla="*/ 115565 w 115565"/>
              <a:gd name="connsiteY3" fmla="*/ 500514 h 50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565" h="500514">
                <a:moveTo>
                  <a:pt x="57813" y="0"/>
                </a:moveTo>
                <a:cubicBezTo>
                  <a:pt x="28135" y="80210"/>
                  <a:pt x="-1542" y="160421"/>
                  <a:pt x="62" y="221381"/>
                </a:cubicBezTo>
                <a:cubicBezTo>
                  <a:pt x="1666" y="282341"/>
                  <a:pt x="48188" y="319238"/>
                  <a:pt x="67438" y="365760"/>
                </a:cubicBezTo>
                <a:cubicBezTo>
                  <a:pt x="86688" y="412282"/>
                  <a:pt x="101126" y="456398"/>
                  <a:pt x="115565" y="500514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358E6990-29CE-B646-B364-C01CBB754FF3}"/>
              </a:ext>
            </a:extLst>
          </p:cNvPr>
          <p:cNvSpPr/>
          <p:nvPr/>
        </p:nvSpPr>
        <p:spPr>
          <a:xfrm>
            <a:off x="7826351" y="3917482"/>
            <a:ext cx="172243" cy="490889"/>
          </a:xfrm>
          <a:custGeom>
            <a:avLst/>
            <a:gdLst>
              <a:gd name="connsiteX0" fmla="*/ 37489 w 172243"/>
              <a:gd name="connsiteY0" fmla="*/ 0 h 490889"/>
              <a:gd name="connsiteX1" fmla="*/ 8613 w 172243"/>
              <a:gd name="connsiteY1" fmla="*/ 288758 h 490889"/>
              <a:gd name="connsiteX2" fmla="*/ 172243 w 172243"/>
              <a:gd name="connsiteY2" fmla="*/ 490889 h 49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243" h="490889">
                <a:moveTo>
                  <a:pt x="37489" y="0"/>
                </a:moveTo>
                <a:cubicBezTo>
                  <a:pt x="11821" y="103471"/>
                  <a:pt x="-13846" y="206943"/>
                  <a:pt x="8613" y="288758"/>
                </a:cubicBezTo>
                <a:cubicBezTo>
                  <a:pt x="31072" y="370573"/>
                  <a:pt x="101657" y="430731"/>
                  <a:pt x="172243" y="490889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/>
              <a:t>Database</a:t>
            </a:r>
            <a:r>
              <a:rPr kumimoji="1" lang="en-US" altLang="zh-CN"/>
              <a:t>: core component in many database systems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>
                <a:ea typeface="宋体" panose="02010600030101010101" pitchFamily="2" charset="-122"/>
              </a:rPr>
              <a:t>Web applications, e-commerce systems, </a:t>
            </a:r>
            <a:r>
              <a:rPr kumimoji="1" lang="en-US" altLang="zh-CN" err="1">
                <a:ea typeface="宋体" panose="02010600030101010101" pitchFamily="2" charset="-122"/>
              </a:rPr>
              <a:t>etc</a:t>
            </a:r>
            <a:endParaRPr kumimoji="1" lang="en-US" altLang="zh-CN">
              <a:ea typeface="宋体" panose="02010600030101010101" pitchFamily="2" charset="-122"/>
            </a:endParaRPr>
          </a:p>
          <a:p>
            <a:r>
              <a:rPr kumimoji="1" lang="en-US" altLang="zh-CN">
                <a:ea typeface="宋体" panose="02010600030101010101" pitchFamily="2" charset="-122"/>
              </a:rPr>
              <a:t>Database stores and manage the user data</a:t>
            </a:r>
          </a:p>
          <a:p>
            <a:pPr lvl="1"/>
            <a:r>
              <a:rPr lang="en-US" altLang="zh-CN"/>
              <a:t>Organized collection of inter-related data that models some aspect of the real-world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1026" name="Picture 2" descr="MySQL - 维基百科，自由的百科全书">
            <a:extLst>
              <a:ext uri="{FF2B5EF4-FFF2-40B4-BE49-F238E27FC236}">
                <a16:creationId xmlns:a16="http://schemas.microsoft.com/office/drawing/2014/main" id="{21E82A7D-E21D-764D-A727-AFAB45A22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50" y="2767297"/>
            <a:ext cx="2080765" cy="107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iDB: Distributed NewSQL with Kevin Xu - Software Engineering Daily">
            <a:extLst>
              <a:ext uri="{FF2B5EF4-FFF2-40B4-BE49-F238E27FC236}">
                <a16:creationId xmlns:a16="http://schemas.microsoft.com/office/drawing/2014/main" id="{17A2FD3C-58C4-824F-84A5-3947D2A75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767297"/>
            <a:ext cx="2814953" cy="140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aussDB + AI-Native Distributed Database — Huawei Enterprise">
            <a:extLst>
              <a:ext uri="{FF2B5EF4-FFF2-40B4-BE49-F238E27FC236}">
                <a16:creationId xmlns:a16="http://schemas.microsoft.com/office/drawing/2014/main" id="{DB2DB587-8AC6-3B46-9A33-CBF43254C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492" y="2491188"/>
            <a:ext cx="2394900" cy="179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atabase of Databases - OceanBase - Revision #12">
            <a:extLst>
              <a:ext uri="{FF2B5EF4-FFF2-40B4-BE49-F238E27FC236}">
                <a16:creationId xmlns:a16="http://schemas.microsoft.com/office/drawing/2014/main" id="{35169345-0E94-9148-A9F6-A85F73715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806" y="4394751"/>
            <a:ext cx="3263799" cy="585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onic - Integrations - Amazon Aurora">
            <a:extLst>
              <a:ext uri="{FF2B5EF4-FFF2-40B4-BE49-F238E27FC236}">
                <a16:creationId xmlns:a16="http://schemas.microsoft.com/office/drawing/2014/main" id="{FFCED816-C5C1-FC43-9544-34A401E5B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20" y="4021780"/>
            <a:ext cx="2080765" cy="1017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Redis - Wikipedia">
            <a:extLst>
              <a:ext uri="{FF2B5EF4-FFF2-40B4-BE49-F238E27FC236}">
                <a16:creationId xmlns:a16="http://schemas.microsoft.com/office/drawing/2014/main" id="{4FEC5F78-70C3-1C4E-BF5F-5C65CBE2E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409" y="4395843"/>
            <a:ext cx="1983175" cy="66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264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721AD1-0FDA-B845-AE58-7C87D4E23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Different storage systems </a:t>
            </a:r>
            <a:r>
              <a:rPr kumimoji="1" lang="en-US" altLang="zh-CN" b="0" dirty="0"/>
              <a:t>for</a:t>
            </a:r>
            <a:r>
              <a:rPr kumimoji="1" lang="en-US" altLang="zh-CN" dirty="0"/>
              <a:t> different types of data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7E0237-D25D-B04E-B8DE-39970885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CDC4A0-7D66-6944-9FA8-577799EA44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661" y="1561356"/>
            <a:ext cx="4824536" cy="315535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44835DC-7C26-BB46-A46B-372E2EBA6D0E}"/>
              </a:ext>
            </a:extLst>
          </p:cNvPr>
          <p:cNvSpPr/>
          <p:nvPr/>
        </p:nvSpPr>
        <p:spPr>
          <a:xfrm>
            <a:off x="670501" y="2375255"/>
            <a:ext cx="1399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6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File system</a:t>
            </a:r>
            <a:endParaRPr lang="zh-CN" altLang="en-US" dirty="0">
              <a:solidFill>
                <a:schemeClr val="accent6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F3B275AF-E77C-9E46-8EC2-4F0DFEE64197}"/>
              </a:ext>
            </a:extLst>
          </p:cNvPr>
          <p:cNvCxnSpPr>
            <a:stCxn id="6" idx="3"/>
          </p:cNvCxnSpPr>
          <p:nvPr/>
        </p:nvCxnSpPr>
        <p:spPr>
          <a:xfrm>
            <a:off x="2069923" y="2559921"/>
            <a:ext cx="400778" cy="31358"/>
          </a:xfrm>
          <a:prstGeom prst="line">
            <a:avLst/>
          </a:prstGeom>
          <a:ln>
            <a:solidFill>
              <a:schemeClr val="accent6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D1366F0F-F054-074C-A066-1BC3CBA7D47F}"/>
              </a:ext>
            </a:extLst>
          </p:cNvPr>
          <p:cNvSpPr/>
          <p:nvPr/>
        </p:nvSpPr>
        <p:spPr>
          <a:xfrm>
            <a:off x="7632367" y="1777380"/>
            <a:ext cx="1215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14ED1C4E-66F6-5C4B-A6B2-F4C3FAC10F86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5976183" y="1962046"/>
            <a:ext cx="1656184" cy="184666"/>
          </a:xfrm>
          <a:prstGeom prst="line">
            <a:avLst/>
          </a:prstGeom>
          <a:ln>
            <a:solidFill>
              <a:srgbClr val="C0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2F705808-6731-0449-BE2D-8FF781F11832}"/>
              </a:ext>
            </a:extLst>
          </p:cNvPr>
          <p:cNvCxnSpPr>
            <a:cxnSpLocks/>
          </p:cNvCxnSpPr>
          <p:nvPr/>
        </p:nvCxnSpPr>
        <p:spPr>
          <a:xfrm flipV="1">
            <a:off x="1764559" y="4532044"/>
            <a:ext cx="1138190" cy="184666"/>
          </a:xfrm>
          <a:prstGeom prst="line">
            <a:avLst/>
          </a:prstGeom>
          <a:ln>
            <a:solidFill>
              <a:schemeClr val="accent6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5FC45119-3860-C147-A258-B84233256C79}"/>
              </a:ext>
            </a:extLst>
          </p:cNvPr>
          <p:cNvSpPr/>
          <p:nvPr/>
        </p:nvSpPr>
        <p:spPr>
          <a:xfrm>
            <a:off x="340287" y="4608698"/>
            <a:ext cx="17876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6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Key-value store</a:t>
            </a:r>
            <a:endParaRPr lang="zh-CN" altLang="en-US" dirty="0">
              <a:solidFill>
                <a:schemeClr val="accent6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726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2EEF84-C147-FD40-8015-954111B6D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Database management system (</a:t>
            </a:r>
            <a:r>
              <a:rPr kumimoji="1" lang="en-US" altLang="zh-CN" b="1" dirty="0"/>
              <a:t>DBMS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833826-D66B-A544-8850-416D6F5D4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 DBMS is software that allows applications to </a:t>
            </a:r>
            <a:r>
              <a:rPr kumimoji="1" lang="en-US" altLang="zh-CN" dirty="0"/>
              <a:t>store &amp; analyze </a:t>
            </a:r>
            <a:r>
              <a:rPr kumimoji="1" lang="en-US" altLang="zh-CN" b="0" dirty="0"/>
              <a:t>information in a database</a:t>
            </a:r>
          </a:p>
          <a:p>
            <a:r>
              <a:rPr kumimoji="1" lang="en-US" altLang="zh-CN" b="0" dirty="0"/>
              <a:t>A general-purpose DBMS is designed to allow the </a:t>
            </a:r>
            <a:r>
              <a:rPr kumimoji="1" lang="en-US" altLang="zh-CN" dirty="0"/>
              <a:t>definition, creation, querying, update</a:t>
            </a:r>
            <a:r>
              <a:rPr kumimoji="1" lang="en-US" altLang="zh-CN" b="0" dirty="0"/>
              <a:t>, and </a:t>
            </a:r>
            <a:r>
              <a:rPr kumimoji="1" lang="en-US" altLang="zh-CN" dirty="0"/>
              <a:t>administration</a:t>
            </a:r>
            <a:r>
              <a:rPr kumimoji="1" lang="en-US" altLang="zh-CN" b="0" dirty="0"/>
              <a:t> of databases</a:t>
            </a:r>
          </a:p>
          <a:p>
            <a:r>
              <a:rPr kumimoji="1" lang="en-US" altLang="zh-CN" b="0" dirty="0"/>
              <a:t>Application developer does not need to consider the above questions</a:t>
            </a:r>
          </a:p>
          <a:p>
            <a:pPr lvl="1"/>
            <a:r>
              <a:rPr kumimoji="1" lang="en-US" altLang="zh-CN" dirty="0"/>
              <a:t>i.e., database helps resolving these issues</a:t>
            </a:r>
            <a:endParaRPr kumimoji="1" lang="en-US" altLang="zh-CN" b="0" dirty="0"/>
          </a:p>
          <a:p>
            <a:pPr lvl="1"/>
            <a:r>
              <a:rPr kumimoji="1" lang="en-US" altLang="zh-CN" dirty="0"/>
              <a:t>Only need to write the program using the DBMS data model &amp; query language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7CBC60-DFAB-6E47-AF4C-4C5582F17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5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7620BD-97FA-3B48-AB4A-2FC0CE43E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00442"/>
          </a:xfrm>
        </p:spPr>
        <p:txBody>
          <a:bodyPr/>
          <a:lstStyle/>
          <a:p>
            <a:r>
              <a:rPr kumimoji="1" lang="en-US" altLang="zh-CN" dirty="0"/>
              <a:t>Decouple the DBMS from the application with data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4370F7-51EF-4948-B696-0F1A43720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Database defines a specific </a:t>
            </a:r>
            <a:r>
              <a:rPr kumimoji="1" lang="en-US" altLang="zh-CN" dirty="0">
                <a:solidFill>
                  <a:schemeClr val="accent1"/>
                </a:solidFill>
              </a:rPr>
              <a:t>data model </a:t>
            </a:r>
          </a:p>
          <a:p>
            <a:pPr lvl="1"/>
            <a:r>
              <a:rPr kumimoji="1" lang="en-US" altLang="zh-CN" dirty="0"/>
              <a:t>E.g., relational model</a:t>
            </a:r>
          </a:p>
          <a:p>
            <a:r>
              <a:rPr kumimoji="1" lang="en-US" altLang="zh-CN" b="0" dirty="0"/>
              <a:t>Application stores the data in the database’s specific data model </a:t>
            </a:r>
          </a:p>
          <a:p>
            <a:pPr lvl="1"/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interact with the database with its </a:t>
            </a:r>
            <a:r>
              <a:rPr kumimoji="1" lang="en-US" altLang="zh-CN" b="1" dirty="0">
                <a:solidFill>
                  <a:schemeClr val="accent1"/>
                </a:solidFill>
              </a:rPr>
              <a:t>query language</a:t>
            </a:r>
            <a:r>
              <a:rPr kumimoji="1" lang="en-US" altLang="zh-CN" b="1" dirty="0"/>
              <a:t> </a:t>
            </a:r>
            <a:r>
              <a:rPr kumimoji="1" lang="en-US" altLang="zh-CN" dirty="0"/>
              <a:t>(e.g., SQ</a:t>
            </a:r>
            <a:r>
              <a:rPr kumimoji="1" lang="en-US" altLang="zh-CN" dirty="0">
                <a:sym typeface="Wingdings" pitchFamily="2" charset="2"/>
              </a:rPr>
              <a:t>L)</a:t>
            </a:r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B8E8ED-B2DA-C141-B7AA-241BA0C5F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509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B11B58-5E3F-9145-BF78-73C9F1B20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Data models of DBMS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3CC61F-B2F8-004F-A010-8954FCBE4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Data model</a:t>
            </a:r>
            <a:r>
              <a:rPr lang="en-US" altLang="zh-CN" b="0" dirty="0"/>
              <a:t>: collection of concepts for describing the data in a database</a:t>
            </a:r>
          </a:p>
          <a:p>
            <a:r>
              <a:rPr lang="en-US" altLang="zh-CN" dirty="0"/>
              <a:t>Schema: </a:t>
            </a:r>
            <a:r>
              <a:rPr lang="en-US" altLang="zh-CN" b="0" dirty="0"/>
              <a:t>a description of a particular collection of data, using a given data model</a:t>
            </a:r>
          </a:p>
          <a:p>
            <a:r>
              <a:rPr kumimoji="1" lang="en-US" altLang="zh-CN" dirty="0"/>
              <a:t>Example data model:</a:t>
            </a:r>
          </a:p>
          <a:p>
            <a:pPr lvl="1"/>
            <a:r>
              <a:rPr lang="en-US" altLang="zh-CN" dirty="0"/>
              <a:t>Relational</a:t>
            </a:r>
          </a:p>
          <a:p>
            <a:pPr lvl="1"/>
            <a:r>
              <a:rPr lang="en-US" altLang="zh-CN" dirty="0"/>
              <a:t>Key-value</a:t>
            </a:r>
          </a:p>
          <a:p>
            <a:pPr lvl="1"/>
            <a:r>
              <a:rPr lang="en-US" altLang="zh-CN" dirty="0"/>
              <a:t>Graph</a:t>
            </a:r>
          </a:p>
          <a:p>
            <a:pPr lvl="1"/>
            <a:r>
              <a:rPr lang="en-US" altLang="zh-CN" dirty="0"/>
              <a:t>Document</a:t>
            </a:r>
          </a:p>
          <a:p>
            <a:pPr lvl="1"/>
            <a:r>
              <a:rPr kumimoji="1" lang="en-US" altLang="zh-CN" dirty="0"/>
              <a:t>etc.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69E015-AA06-E94B-9E25-B3251B234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498FFA93-9CB7-6846-AF1F-BEB827560AE0}"/>
              </a:ext>
            </a:extLst>
          </p:cNvPr>
          <p:cNvSpPr/>
          <p:nvPr/>
        </p:nvSpPr>
        <p:spPr>
          <a:xfrm>
            <a:off x="2375186" y="4866446"/>
            <a:ext cx="4536504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dirty="0"/>
              <a:t>Which data model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choose</a:t>
            </a:r>
            <a:r>
              <a:rPr kumimoji="1" lang="en" altLang="zh-CN" dirty="0"/>
              <a:t>?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61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C91321-C45B-C84F-B4C8-0E3DF62FD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the relational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577E02-B9CE-424C-8F33-46174D6A2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Concepts: </a:t>
            </a:r>
          </a:p>
          <a:p>
            <a:pPr lvl="1"/>
            <a:r>
              <a:rPr kumimoji="1" lang="en-US" altLang="zh-CN" b="1" dirty="0"/>
              <a:t>Relation(table)</a:t>
            </a:r>
            <a:r>
              <a:rPr kumimoji="1" lang="en-US" altLang="zh-CN" dirty="0"/>
              <a:t>: an unordered set that contain the relationship of attributes that represent entities</a:t>
            </a:r>
          </a:p>
          <a:p>
            <a:pPr lvl="1"/>
            <a:r>
              <a:rPr kumimoji="1" lang="en-US" altLang="zh-CN" b="1" dirty="0"/>
              <a:t>Tuple(row)</a:t>
            </a:r>
            <a:r>
              <a:rPr kumimoji="1" lang="en-US" altLang="zh-CN" dirty="0"/>
              <a:t>: a set of attribute values in the relation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05AF78-E3FA-9A49-9C20-B49EE1CD4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2609F78-EB41-D047-9AE6-96D13A65866E}"/>
              </a:ext>
            </a:extLst>
          </p:cNvPr>
          <p:cNvSpPr/>
          <p:nvPr/>
        </p:nvSpPr>
        <p:spPr>
          <a:xfrm>
            <a:off x="2181537" y="3532464"/>
            <a:ext cx="239046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>
                <a:solidFill>
                  <a:srgbClr val="C00000"/>
                </a:solidFill>
              </a:rPr>
              <a:t>N-</a:t>
            </a:r>
            <a:r>
              <a:rPr lang="en-US" altLang="zh-CN" err="1">
                <a:solidFill>
                  <a:srgbClr val="C00000"/>
                </a:solidFill>
              </a:rPr>
              <a:t>ary</a:t>
            </a:r>
            <a:r>
              <a:rPr lang="en-US" altLang="zh-CN">
                <a:solidFill>
                  <a:srgbClr val="C00000"/>
                </a:solidFill>
              </a:rPr>
              <a:t> Relation </a:t>
            </a:r>
          </a:p>
          <a:p>
            <a:pPr algn="ctr"/>
            <a:r>
              <a:rPr lang="en-US" altLang="zh-CN">
                <a:solidFill>
                  <a:srgbClr val="C00000"/>
                </a:solidFill>
              </a:rPr>
              <a:t>= </a:t>
            </a:r>
          </a:p>
          <a:p>
            <a:pPr algn="ctr"/>
            <a:r>
              <a:rPr lang="en-US" altLang="zh-CN">
                <a:solidFill>
                  <a:srgbClr val="C00000"/>
                </a:solidFill>
              </a:rPr>
              <a:t>Table with n columns </a:t>
            </a:r>
            <a:endParaRPr lang="zh-CN" altLang="en-US">
              <a:solidFill>
                <a:srgbClr val="C00000"/>
              </a:solidFill>
            </a:endParaRPr>
          </a:p>
        </p:txBody>
      </p:sp>
      <p:graphicFrame>
        <p:nvGraphicFramePr>
          <p:cNvPr id="11" name="表格 6">
            <a:extLst>
              <a:ext uri="{FF2B5EF4-FFF2-40B4-BE49-F238E27FC236}">
                <a16:creationId xmlns:a16="http://schemas.microsoft.com/office/drawing/2014/main" id="{68C3A88D-4169-BE49-9A02-85EDFC860352}"/>
              </a:ext>
            </a:extLst>
          </p:cNvPr>
          <p:cNvGraphicFramePr>
            <a:graphicFrameLocks noGrp="1"/>
          </p:cNvGraphicFramePr>
          <p:nvPr/>
        </p:nvGraphicFramePr>
        <p:xfrm>
          <a:off x="5137720" y="3253518"/>
          <a:ext cx="3888432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9006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Year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Ipad</a:t>
                      </a:r>
                      <a:r>
                        <a:rPr lang="en-US" altLang="zh-CN" dirty="0"/>
                        <a:t> pro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Iphone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AF4A9EBB-88DF-544E-A73E-E4E1507F7A62}"/>
              </a:ext>
            </a:extLst>
          </p:cNvPr>
          <p:cNvSpPr/>
          <p:nvPr/>
        </p:nvSpPr>
        <p:spPr>
          <a:xfrm>
            <a:off x="5508104" y="2857500"/>
            <a:ext cx="2890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Item (name, </a:t>
            </a:r>
            <a:r>
              <a:rPr lang="en-US" altLang="zh-CN" dirty="0" err="1">
                <a:solidFill>
                  <a:srgbClr val="C00000"/>
                </a:solidFill>
              </a:rPr>
              <a:t>provider,year</a:t>
            </a:r>
            <a:r>
              <a:rPr lang="en-US" altLang="zh-CN" dirty="0">
                <a:solidFill>
                  <a:srgbClr val="C00000"/>
                </a:solidFill>
              </a:rPr>
              <a:t>)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682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C91321-C45B-C84F-B4C8-0E3DF62FD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the relational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577E02-B9CE-424C-8F33-46174D6A2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Concepts: </a:t>
            </a:r>
          </a:p>
          <a:p>
            <a:pPr lvl="1"/>
            <a:r>
              <a:rPr kumimoji="1" lang="en-US" altLang="zh-CN" b="1" dirty="0"/>
              <a:t>Relation(table)</a:t>
            </a:r>
            <a:r>
              <a:rPr kumimoji="1" lang="en-US" altLang="zh-CN" dirty="0"/>
              <a:t>: an unordered set that contain the relationship of attributes that represent entities</a:t>
            </a:r>
          </a:p>
          <a:p>
            <a:pPr lvl="1"/>
            <a:r>
              <a:rPr kumimoji="1" lang="en-US" altLang="zh-CN" b="1" dirty="0"/>
              <a:t>Tuple(row)</a:t>
            </a:r>
            <a:r>
              <a:rPr kumimoji="1" lang="en-US" altLang="zh-CN" dirty="0"/>
              <a:t>: a set of attribute values in the relation</a:t>
            </a:r>
          </a:p>
          <a:p>
            <a:r>
              <a:rPr kumimoji="1" lang="en-US" altLang="zh-CN" dirty="0"/>
              <a:t>Tuple</a:t>
            </a:r>
          </a:p>
          <a:p>
            <a:pPr lvl="1"/>
            <a:r>
              <a:rPr lang="en-US" altLang="zh-CN" dirty="0"/>
              <a:t>Values are (normally) atomic/scalar </a:t>
            </a:r>
          </a:p>
          <a:p>
            <a:pPr lvl="1"/>
            <a:r>
              <a:rPr lang="en-US" altLang="zh-CN" dirty="0"/>
              <a:t>Values belong to some </a:t>
            </a:r>
            <a:r>
              <a:rPr lang="en-US" altLang="zh-CN" b="1" dirty="0"/>
              <a:t>domain</a:t>
            </a:r>
            <a:r>
              <a:rPr lang="en-US" altLang="zh-CN" dirty="0"/>
              <a:t> (e.g., int)</a:t>
            </a:r>
          </a:p>
          <a:p>
            <a:pPr lvl="1"/>
            <a:r>
              <a:rPr lang="en-US" altLang="zh-CN" dirty="0"/>
              <a:t>A special value NULL for every domain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05AF78-E3FA-9A49-9C20-B49EE1CD4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graphicFrame>
        <p:nvGraphicFramePr>
          <p:cNvPr id="12" name="表格 6">
            <a:extLst>
              <a:ext uri="{FF2B5EF4-FFF2-40B4-BE49-F238E27FC236}">
                <a16:creationId xmlns:a16="http://schemas.microsoft.com/office/drawing/2014/main" id="{AA2B6362-62DE-1546-970C-F76BA5334E9C}"/>
              </a:ext>
            </a:extLst>
          </p:cNvPr>
          <p:cNvGraphicFramePr>
            <a:graphicFrameLocks noGrp="1"/>
          </p:cNvGraphicFramePr>
          <p:nvPr/>
        </p:nvGraphicFramePr>
        <p:xfrm>
          <a:off x="5137720" y="3253518"/>
          <a:ext cx="3888432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9006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Year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Ipad</a:t>
                      </a:r>
                      <a:r>
                        <a:rPr lang="en-US" altLang="zh-CN" dirty="0"/>
                        <a:t> pro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Iphone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sp>
        <p:nvSpPr>
          <p:cNvPr id="13" name="矩形 12">
            <a:extLst>
              <a:ext uri="{FF2B5EF4-FFF2-40B4-BE49-F238E27FC236}">
                <a16:creationId xmlns:a16="http://schemas.microsoft.com/office/drawing/2014/main" id="{B4917E4B-DBF3-F44B-BA7F-960D90C3F650}"/>
              </a:ext>
            </a:extLst>
          </p:cNvPr>
          <p:cNvSpPr/>
          <p:nvPr/>
        </p:nvSpPr>
        <p:spPr>
          <a:xfrm>
            <a:off x="5508104" y="2857500"/>
            <a:ext cx="2890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Item (name, </a:t>
            </a:r>
            <a:r>
              <a:rPr lang="en-US" altLang="zh-CN" dirty="0" err="1">
                <a:solidFill>
                  <a:srgbClr val="C00000"/>
                </a:solidFill>
              </a:rPr>
              <a:t>provider,year</a:t>
            </a:r>
            <a:r>
              <a:rPr lang="en-US" altLang="zh-CN" dirty="0">
                <a:solidFill>
                  <a:srgbClr val="C00000"/>
                </a:solidFill>
              </a:rPr>
              <a:t>)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129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0A0528-5354-534A-AF8A-65BF532F3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languages of relational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A06EF3-6BE6-B941-ACC1-C61F107D3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680520"/>
          </a:xfrm>
        </p:spPr>
        <p:txBody>
          <a:bodyPr/>
          <a:lstStyle/>
          <a:p>
            <a:r>
              <a:rPr lang="en" altLang="zh-CN" dirty="0"/>
              <a:t>Data Manipulation Language (DML) </a:t>
            </a:r>
          </a:p>
          <a:p>
            <a:pPr lvl="1"/>
            <a:r>
              <a:rPr kumimoji="1" lang="en-US" altLang="zh-CN" dirty="0"/>
              <a:t>E.g., query language based on relational algebra + aggregators </a:t>
            </a:r>
            <a:r>
              <a:rPr kumimoji="1" lang="en-US" altLang="zh-CN" b="1" dirty="0">
                <a:solidFill>
                  <a:srgbClr val="C00000"/>
                </a:solidFill>
              </a:rPr>
              <a:t>and more!</a:t>
            </a: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>
              <a:spcBef>
                <a:spcPts val="1800"/>
              </a:spcBef>
            </a:pPr>
            <a:r>
              <a:rPr lang="en" altLang="zh-CN" dirty="0"/>
              <a:t>Data Definition Language (DDL)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E.g., how to create a table</a:t>
            </a:r>
          </a:p>
          <a:p>
            <a:pPr lvl="1"/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endParaRPr kumimoji="1" lang="en-US" altLang="zh-CN" dirty="0">
              <a:solidFill>
                <a:schemeClr val="tx1"/>
              </a:solidFill>
            </a:endParaRPr>
          </a:p>
          <a:p>
            <a:r>
              <a:rPr lang="en" altLang="zh-CN" dirty="0"/>
              <a:t>Data Control Language (DCL)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E.g., whether a user has access permissions on a specific table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D8C5D0-9936-9346-A18E-D38BF3CB4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EB78A46-B873-3645-B258-1E28B2047C31}"/>
              </a:ext>
            </a:extLst>
          </p:cNvPr>
          <p:cNvSpPr/>
          <p:nvPr/>
        </p:nvSpPr>
        <p:spPr>
          <a:xfrm>
            <a:off x="1763688" y="2029750"/>
            <a:ext cx="5194920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 where Year=2021;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7D80688-AC57-B34A-A9D1-F886E664A472}"/>
              </a:ext>
            </a:extLst>
          </p:cNvPr>
          <p:cNvSpPr/>
          <p:nvPr/>
        </p:nvSpPr>
        <p:spPr>
          <a:xfrm>
            <a:off x="966428" y="3295091"/>
            <a:ext cx="7211144" cy="646331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CREATE TABLE Item ( Provider </a:t>
            </a:r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string</a:t>
            </a: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NOT NULL , Year </a:t>
            </a:r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int</a:t>
            </a: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NOT NULL, 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...,</a:t>
            </a: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23860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B9862D-AFCD-AB40-B9FF-E064698D5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math foundation of DML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1CECB1-4B44-7345-98BC-CD311D49E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79296" cy="3771636"/>
          </a:xfrm>
        </p:spPr>
        <p:txBody>
          <a:bodyPr/>
          <a:lstStyle/>
          <a:p>
            <a:r>
              <a:rPr kumimoji="1" lang="en-US" altLang="zh-CN" b="0"/>
              <a:t>Fundamental operations to retrieve and manipulate tuples in a relation</a:t>
            </a:r>
          </a:p>
          <a:p>
            <a:pPr lvl="1"/>
            <a:r>
              <a:rPr kumimoji="1" lang="en-US" altLang="zh-CN"/>
              <a:t>Based on </a:t>
            </a:r>
            <a:r>
              <a:rPr kumimoji="1" lang="en-US" altLang="zh-CN" b="1"/>
              <a:t>set algebra</a:t>
            </a:r>
          </a:p>
          <a:p>
            <a:r>
              <a:rPr lang="en-US" altLang="zh-CN" b="0"/>
              <a:t>Each operator takes one or more relations as its inputs and outputs a new relation</a:t>
            </a:r>
          </a:p>
          <a:p>
            <a:pPr lvl="1"/>
            <a:r>
              <a:rPr lang="en-US" altLang="zh-CN"/>
              <a:t>We can "chain" operators together to create more complex operations</a:t>
            </a:r>
          </a:p>
          <a:p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87B835-060E-F045-AB33-922C1975E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A82CF8A-508D-2C47-A580-6BAA6143EC5B}"/>
              </a:ext>
            </a:extLst>
          </p:cNvPr>
          <p:cNvSpPr/>
          <p:nvPr/>
        </p:nvSpPr>
        <p:spPr>
          <a:xfrm>
            <a:off x="827584" y="3577580"/>
            <a:ext cx="3754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2400"/>
              <a:t>σ</a:t>
            </a:r>
            <a:endParaRPr lang="zh-CN" altLang="en-US" sz="240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EA9506E-4C3C-E244-8503-EB45E827C1FF}"/>
              </a:ext>
            </a:extLst>
          </p:cNvPr>
          <p:cNvSpPr/>
          <p:nvPr/>
        </p:nvSpPr>
        <p:spPr>
          <a:xfrm>
            <a:off x="1331640" y="3577579"/>
            <a:ext cx="1040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Select</a:t>
            </a:r>
            <a:endParaRPr lang="zh-CN" altLang="en-US" sz="240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C105B6E-A9C4-4549-9051-AAC47AEDA306}"/>
              </a:ext>
            </a:extLst>
          </p:cNvPr>
          <p:cNvSpPr/>
          <p:nvPr/>
        </p:nvSpPr>
        <p:spPr>
          <a:xfrm>
            <a:off x="1331640" y="4216360"/>
            <a:ext cx="15552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Projection</a:t>
            </a:r>
            <a:endParaRPr lang="zh-CN" altLang="en-US" sz="240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79C2645-D9E7-C44B-999B-5F990FD7BBE1}"/>
              </a:ext>
            </a:extLst>
          </p:cNvPr>
          <p:cNvSpPr/>
          <p:nvPr/>
        </p:nvSpPr>
        <p:spPr>
          <a:xfrm>
            <a:off x="827584" y="4198638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2400"/>
              <a:t>Π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4CBEBAA-1ACA-574F-97F6-ECD27D7E763D}"/>
              </a:ext>
            </a:extLst>
          </p:cNvPr>
          <p:cNvSpPr/>
          <p:nvPr/>
        </p:nvSpPr>
        <p:spPr>
          <a:xfrm>
            <a:off x="3027701" y="3577578"/>
            <a:ext cx="394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/>
              <a:t>∪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86DD77C-B21D-3E4F-A03E-06D4596CAE84}"/>
              </a:ext>
            </a:extLst>
          </p:cNvPr>
          <p:cNvSpPr/>
          <p:nvPr/>
        </p:nvSpPr>
        <p:spPr>
          <a:xfrm>
            <a:off x="3422361" y="357226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Union</a:t>
            </a:r>
            <a:endParaRPr lang="zh-CN" altLang="en-US" sz="240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78F7B16-2B71-4640-9C9F-42248F01F019}"/>
              </a:ext>
            </a:extLst>
          </p:cNvPr>
          <p:cNvSpPr/>
          <p:nvPr/>
        </p:nvSpPr>
        <p:spPr>
          <a:xfrm>
            <a:off x="3027701" y="4198637"/>
            <a:ext cx="4058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/>
              <a:t>∩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A08B537-96FE-C848-85F6-DE3513451681}"/>
              </a:ext>
            </a:extLst>
          </p:cNvPr>
          <p:cNvSpPr/>
          <p:nvPr/>
        </p:nvSpPr>
        <p:spPr>
          <a:xfrm>
            <a:off x="3440485" y="4198636"/>
            <a:ext cx="17764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Intersection</a:t>
            </a:r>
            <a:endParaRPr lang="zh-CN" altLang="en-US" sz="240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451D56B-5390-FE4A-B6E8-7429F798476E}"/>
              </a:ext>
            </a:extLst>
          </p:cNvPr>
          <p:cNvSpPr/>
          <p:nvPr/>
        </p:nvSpPr>
        <p:spPr>
          <a:xfrm>
            <a:off x="5202854" y="3580647"/>
            <a:ext cx="2872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-</a:t>
            </a:r>
            <a:endParaRPr lang="zh-CN" altLang="en-US" sz="240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34CE6BF-729F-E045-81A0-2FFED5373D77}"/>
              </a:ext>
            </a:extLst>
          </p:cNvPr>
          <p:cNvSpPr/>
          <p:nvPr/>
        </p:nvSpPr>
        <p:spPr>
          <a:xfrm>
            <a:off x="5429303" y="3572261"/>
            <a:ext cx="15833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/>
              <a:t>Difference</a:t>
            </a:r>
            <a:endParaRPr lang="zh-CN" altLang="en-US" sz="24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F8AF8E7-08BC-4F47-A3EB-FA53600C4857}"/>
              </a:ext>
            </a:extLst>
          </p:cNvPr>
          <p:cNvSpPr/>
          <p:nvPr/>
        </p:nvSpPr>
        <p:spPr>
          <a:xfrm>
            <a:off x="5365966" y="421636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x</a:t>
            </a:r>
            <a:endParaRPr lang="zh-CN" altLang="en-US" sz="240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3983059-DBB7-E541-ABBB-99EDF4DD9CF3}"/>
              </a:ext>
            </a:extLst>
          </p:cNvPr>
          <p:cNvSpPr/>
          <p:nvPr/>
        </p:nvSpPr>
        <p:spPr>
          <a:xfrm>
            <a:off x="5630402" y="4213110"/>
            <a:ext cx="12458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Product</a:t>
            </a:r>
            <a:endParaRPr lang="zh-CN" altLang="en-US" sz="240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4D7A771-6CAA-AF48-B169-90D86B6DEEA1}"/>
              </a:ext>
            </a:extLst>
          </p:cNvPr>
          <p:cNvSpPr/>
          <p:nvPr/>
        </p:nvSpPr>
        <p:spPr>
          <a:xfrm>
            <a:off x="7337239" y="3572260"/>
            <a:ext cx="439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⋈</a:t>
            </a:r>
            <a:endParaRPr lang="zh-CN" altLang="en-US" sz="240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85DBADF-D09E-2F49-A9AD-DE3D96B64352}"/>
              </a:ext>
            </a:extLst>
          </p:cNvPr>
          <p:cNvSpPr/>
          <p:nvPr/>
        </p:nvSpPr>
        <p:spPr>
          <a:xfrm>
            <a:off x="7636764" y="3580647"/>
            <a:ext cx="7505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Join</a:t>
            </a:r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1677721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961307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Relational model is a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logical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 view.</a:t>
            </a:r>
          </a:p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How to map it to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physical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 storage?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08041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629361-821E-344C-B689-CFC4BD3E9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Big picture of how a SQL is physically processed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03C898-EB8C-5E44-836D-57D765254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14" name="TextBox 109">
            <a:extLst>
              <a:ext uri="{FF2B5EF4-FFF2-40B4-BE49-F238E27FC236}">
                <a16:creationId xmlns:a16="http://schemas.microsoft.com/office/drawing/2014/main" id="{D1BBA1EE-FC90-8146-A500-2D46F9125EC9}"/>
              </a:ext>
            </a:extLst>
          </p:cNvPr>
          <p:cNvSpPr txBox="1"/>
          <p:nvPr/>
        </p:nvSpPr>
        <p:spPr>
          <a:xfrm>
            <a:off x="7373065" y="149857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15" name="Straight Arrow Connector 110">
            <a:extLst>
              <a:ext uri="{FF2B5EF4-FFF2-40B4-BE49-F238E27FC236}">
                <a16:creationId xmlns:a16="http://schemas.microsoft.com/office/drawing/2014/main" id="{430184F6-E3AF-B540-A5A3-3A7E3DBB24E2}"/>
              </a:ext>
            </a:extLst>
          </p:cNvPr>
          <p:cNvCxnSpPr/>
          <p:nvPr/>
        </p:nvCxnSpPr>
        <p:spPr>
          <a:xfrm>
            <a:off x="7257425" y="1346765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11">
            <a:extLst>
              <a:ext uri="{FF2B5EF4-FFF2-40B4-BE49-F238E27FC236}">
                <a16:creationId xmlns:a16="http://schemas.microsoft.com/office/drawing/2014/main" id="{F9700AE5-FDD8-4B4B-8214-B3D56249F3A9}"/>
              </a:ext>
            </a:extLst>
          </p:cNvPr>
          <p:cNvSpPr txBox="1"/>
          <p:nvPr/>
        </p:nvSpPr>
        <p:spPr>
          <a:xfrm>
            <a:off x="6501341" y="1996627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cxnSp>
        <p:nvCxnSpPr>
          <p:cNvPr id="17" name="Straight Arrow Connector 112">
            <a:extLst>
              <a:ext uri="{FF2B5EF4-FFF2-40B4-BE49-F238E27FC236}">
                <a16:creationId xmlns:a16="http://schemas.microsoft.com/office/drawing/2014/main" id="{B70DF4BC-C5AD-B045-B085-8BB5BC65EEED}"/>
              </a:ext>
            </a:extLst>
          </p:cNvPr>
          <p:cNvCxnSpPr/>
          <p:nvPr/>
        </p:nvCxnSpPr>
        <p:spPr>
          <a:xfrm>
            <a:off x="7288857" y="2765054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14">
            <a:extLst>
              <a:ext uri="{FF2B5EF4-FFF2-40B4-BE49-F238E27FC236}">
                <a16:creationId xmlns:a16="http://schemas.microsoft.com/office/drawing/2014/main" id="{89E5F274-1DCA-1647-B197-92842435F6EA}"/>
              </a:ext>
            </a:extLst>
          </p:cNvPr>
          <p:cNvSpPr txBox="1"/>
          <p:nvPr/>
        </p:nvSpPr>
        <p:spPr>
          <a:xfrm>
            <a:off x="6525513" y="3496596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DBMS</a:t>
            </a:r>
          </a:p>
          <a:p>
            <a:r>
              <a:rPr lang="en-US" dirty="0"/>
              <a:t>Storage</a:t>
            </a:r>
          </a:p>
        </p:txBody>
      </p:sp>
      <p:cxnSp>
        <p:nvCxnSpPr>
          <p:cNvPr id="19" name="Straight Arrow Connector 115">
            <a:extLst>
              <a:ext uri="{FF2B5EF4-FFF2-40B4-BE49-F238E27FC236}">
                <a16:creationId xmlns:a16="http://schemas.microsoft.com/office/drawing/2014/main" id="{27E5F4B4-C2A1-8547-BADA-4BAE15397EC1}"/>
              </a:ext>
            </a:extLst>
          </p:cNvPr>
          <p:cNvCxnSpPr/>
          <p:nvPr/>
        </p:nvCxnSpPr>
        <p:spPr>
          <a:xfrm>
            <a:off x="7288857" y="4265921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16">
            <a:extLst>
              <a:ext uri="{FF2B5EF4-FFF2-40B4-BE49-F238E27FC236}">
                <a16:creationId xmlns:a16="http://schemas.microsoft.com/office/drawing/2014/main" id="{32875D6A-384F-324F-8F19-A2D84D52FAAF}"/>
              </a:ext>
            </a:extLst>
          </p:cNvPr>
          <p:cNvSpPr txBox="1"/>
          <p:nvPr/>
        </p:nvSpPr>
        <p:spPr>
          <a:xfrm>
            <a:off x="7404496" y="4386230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I/O access</a:t>
            </a:r>
          </a:p>
        </p:txBody>
      </p:sp>
      <p:sp>
        <p:nvSpPr>
          <p:cNvPr id="21" name="Can 117">
            <a:extLst>
              <a:ext uri="{FF2B5EF4-FFF2-40B4-BE49-F238E27FC236}">
                <a16:creationId xmlns:a16="http://schemas.microsoft.com/office/drawing/2014/main" id="{5BE3C925-36F8-3A4D-8A9E-885BB3DB959C}"/>
              </a:ext>
            </a:extLst>
          </p:cNvPr>
          <p:cNvSpPr/>
          <p:nvPr/>
        </p:nvSpPr>
        <p:spPr>
          <a:xfrm>
            <a:off x="7072833" y="4895605"/>
            <a:ext cx="432048" cy="611234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26" name="Picture 2" descr="circled-user-male-skin-type-1-2 | Focus Education">
            <a:extLst>
              <a:ext uri="{FF2B5EF4-FFF2-40B4-BE49-F238E27FC236}">
                <a16:creationId xmlns:a16="http://schemas.microsoft.com/office/drawing/2014/main" id="{FAFD120D-D9E7-4B4B-A45B-ABF8B0B01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80655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B2E44B1-559A-D146-904A-5C4E754001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3494663"/>
            <a:ext cx="1927915" cy="126089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E0A6C5F9-2B4B-694A-A8CF-4E8C39D01882}"/>
              </a:ext>
            </a:extLst>
          </p:cNvPr>
          <p:cNvSpPr/>
          <p:nvPr/>
        </p:nvSpPr>
        <p:spPr>
          <a:xfrm>
            <a:off x="2837137" y="3154557"/>
            <a:ext cx="1215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 dirty="0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F389A15F-B7A7-A441-8E2A-5CE8F70550AD}"/>
              </a:ext>
            </a:extLst>
          </p:cNvPr>
          <p:cNvCxnSpPr>
            <a:cxnSpLocks/>
          </p:cNvCxnSpPr>
          <p:nvPr/>
        </p:nvCxnSpPr>
        <p:spPr>
          <a:xfrm flipH="1">
            <a:off x="2267744" y="3523889"/>
            <a:ext cx="936104" cy="172340"/>
          </a:xfrm>
          <a:prstGeom prst="line">
            <a:avLst/>
          </a:prstGeom>
          <a:ln>
            <a:solidFill>
              <a:srgbClr val="C0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5F6691A0-5887-524E-B1B2-59A77B79E589}"/>
              </a:ext>
            </a:extLst>
          </p:cNvPr>
          <p:cNvCxnSpPr/>
          <p:nvPr/>
        </p:nvCxnSpPr>
        <p:spPr>
          <a:xfrm>
            <a:off x="5004048" y="1219633"/>
            <a:ext cx="0" cy="46085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C450EE75-CB02-564F-B763-363518BF4CEB}"/>
              </a:ext>
            </a:extLst>
          </p:cNvPr>
          <p:cNvSpPr/>
          <p:nvPr/>
        </p:nvSpPr>
        <p:spPr>
          <a:xfrm>
            <a:off x="5025685" y="5296962"/>
            <a:ext cx="121533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 dirty="0"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右箭头 28">
            <a:extLst>
              <a:ext uri="{FF2B5EF4-FFF2-40B4-BE49-F238E27FC236}">
                <a16:creationId xmlns:a16="http://schemas.microsoft.com/office/drawing/2014/main" id="{F4A33F52-E6C2-9C41-897F-2D88730EE5FC}"/>
              </a:ext>
            </a:extLst>
          </p:cNvPr>
          <p:cNvSpPr/>
          <p:nvPr/>
        </p:nvSpPr>
        <p:spPr>
          <a:xfrm>
            <a:off x="2370833" y="2117474"/>
            <a:ext cx="2201160" cy="681647"/>
          </a:xfrm>
          <a:prstGeom prst="rightArrow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9EF4762-DF27-A542-A8C3-99429CF380E0}"/>
              </a:ext>
            </a:extLst>
          </p:cNvPr>
          <p:cNvSpPr/>
          <p:nvPr/>
        </p:nvSpPr>
        <p:spPr>
          <a:xfrm>
            <a:off x="1832710" y="1197309"/>
            <a:ext cx="35419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ea typeface="Microsoft YaHei" panose="020B0503020204020204" pitchFamily="34" charset="-122"/>
                <a:cs typeface="Arial" panose="020B0604020202020204" pitchFamily="34" charset="0"/>
              </a:rPr>
              <a:t>query=</a:t>
            </a:r>
          </a:p>
          <a:p>
            <a:r>
              <a:rPr lang="en-US" altLang="zh-CN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select price from items</a:t>
            </a:r>
          </a:p>
          <a:p>
            <a:r>
              <a:rPr lang="en-US" altLang="zh-CN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where name = “IPAD”  </a:t>
            </a:r>
            <a:endParaRPr lang="zh-CN" altLang="en-US" dirty="0">
              <a:latin typeface="Consolas" panose="020B0609020204030204" pitchFamily="49" charset="0"/>
              <a:ea typeface="Microsoft YaHei" panose="020B0503020204020204" pitchFamily="34" charset="-122"/>
              <a:cs typeface="Consolas" panose="020B0609020204030204" pitchFamily="49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49E83F5-BC95-324B-A6E2-1523D0B1CEC5}"/>
              </a:ext>
            </a:extLst>
          </p:cNvPr>
          <p:cNvSpPr/>
          <p:nvPr/>
        </p:nvSpPr>
        <p:spPr>
          <a:xfrm>
            <a:off x="6084168" y="3154558"/>
            <a:ext cx="2736304" cy="1741048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60485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D10C77-2981-5C41-A4A1-52852E25A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DBMS storage: physical store the relational model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8E6ACA-ADA2-204A-93E7-FAF83F514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555978BE-74B7-7F4C-A461-A4518F2D6B95}"/>
              </a:ext>
            </a:extLst>
          </p:cNvPr>
          <p:cNvSpPr/>
          <p:nvPr/>
        </p:nvSpPr>
        <p:spPr>
          <a:xfrm>
            <a:off x="1763688" y="1167124"/>
            <a:ext cx="5256584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dirty="0"/>
              <a:t>Question: where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store the data</a:t>
            </a:r>
            <a:r>
              <a:rPr kumimoji="1" lang="en" altLang="zh-CN" dirty="0"/>
              <a:t>?</a:t>
            </a:r>
            <a:endParaRPr lang="en-US" altLang="zh-CN" dirty="0">
              <a:latin typeface="Eras Medium ITC" pitchFamily="34" charset="0"/>
            </a:endParaRPr>
          </a:p>
        </p:txBody>
      </p:sp>
      <p:pic>
        <p:nvPicPr>
          <p:cNvPr id="1026" name="Picture 2" descr="What Is a Processor Register? (with picture)">
            <a:extLst>
              <a:ext uri="{FF2B5EF4-FFF2-40B4-BE49-F238E27FC236}">
                <a16:creationId xmlns:a16="http://schemas.microsoft.com/office/drawing/2014/main" id="{DFF8DB20-DCFD-0C4B-A08F-FFAECF5CE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2528"/>
            <a:ext cx="1152128" cy="110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608EC27C-1566-C34F-B1D9-CB25A68F7FDB}"/>
              </a:ext>
            </a:extLst>
          </p:cNvPr>
          <p:cNvSpPr/>
          <p:nvPr/>
        </p:nvSpPr>
        <p:spPr>
          <a:xfrm>
            <a:off x="513019" y="3014968"/>
            <a:ext cx="17812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CPU registers</a:t>
            </a:r>
            <a:endParaRPr lang="zh-CN" altLang="en-US" sz="2000" dirty="0"/>
          </a:p>
        </p:txBody>
      </p:sp>
      <p:pic>
        <p:nvPicPr>
          <p:cNvPr id="1028" name="Picture 4" descr="What is DRAM (Dynamic Random Access Memory)? | HP® Tech Takes">
            <a:extLst>
              <a:ext uri="{FF2B5EF4-FFF2-40B4-BE49-F238E27FC236}">
                <a16:creationId xmlns:a16="http://schemas.microsoft.com/office/drawing/2014/main" id="{F59D8722-F734-1B45-A7E5-C3BA00EDC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224" y="1882274"/>
            <a:ext cx="2525464" cy="113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DCBB607F-E802-FC48-AA4F-7B6203B6A545}"/>
              </a:ext>
            </a:extLst>
          </p:cNvPr>
          <p:cNvSpPr/>
          <p:nvPr/>
        </p:nvSpPr>
        <p:spPr>
          <a:xfrm>
            <a:off x="3862596" y="3014968"/>
            <a:ext cx="9412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DRAM</a:t>
            </a:r>
            <a:endParaRPr lang="zh-CN" altLang="en-US" sz="2000" dirty="0"/>
          </a:p>
        </p:txBody>
      </p:sp>
      <p:pic>
        <p:nvPicPr>
          <p:cNvPr id="1030" name="Picture 6" descr="VDP8X">
            <a:extLst>
              <a:ext uri="{FF2B5EF4-FFF2-40B4-BE49-F238E27FC236}">
                <a16:creationId xmlns:a16="http://schemas.microsoft.com/office/drawing/2014/main" id="{A39426D2-6545-2941-A957-B792A9CAB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743115"/>
            <a:ext cx="1878856" cy="141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3F356360-CD43-F54D-8E71-27FE9B83BE88}"/>
              </a:ext>
            </a:extLst>
          </p:cNvPr>
          <p:cNvSpPr/>
          <p:nvPr/>
        </p:nvSpPr>
        <p:spPr>
          <a:xfrm>
            <a:off x="6708243" y="3013079"/>
            <a:ext cx="7136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SSD</a:t>
            </a:r>
            <a:endParaRPr lang="zh-CN" altLang="en-US" sz="2000" dirty="0"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4D001D1A-A23B-E244-8967-3CB1F74BA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675" y="3548424"/>
            <a:ext cx="1613302" cy="161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98821E93-E4EF-4B4E-8EEB-4FF6D74C78B6}"/>
              </a:ext>
            </a:extLst>
          </p:cNvPr>
          <p:cNvSpPr/>
          <p:nvPr/>
        </p:nvSpPr>
        <p:spPr>
          <a:xfrm>
            <a:off x="1887584" y="5008322"/>
            <a:ext cx="7425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HDD</a:t>
            </a:r>
            <a:endParaRPr lang="zh-CN" altLang="en-US" sz="2000" dirty="0"/>
          </a:p>
        </p:txBody>
      </p:sp>
      <p:pic>
        <p:nvPicPr>
          <p:cNvPr id="1040" name="Picture 16" descr="What Is Cloud Storage? - Soaring Eagle Consulting">
            <a:extLst>
              <a:ext uri="{FF2B5EF4-FFF2-40B4-BE49-F238E27FC236}">
                <a16:creationId xmlns:a16="http://schemas.microsoft.com/office/drawing/2014/main" id="{D7D145E5-DFC0-4848-B2A9-059F25763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504" y="3447431"/>
            <a:ext cx="2171042" cy="149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432D669E-3B07-F54E-87B0-29F7FCF2EF53}"/>
              </a:ext>
            </a:extLst>
          </p:cNvPr>
          <p:cNvSpPr/>
          <p:nvPr/>
        </p:nvSpPr>
        <p:spPr>
          <a:xfrm>
            <a:off x="4788755" y="4807556"/>
            <a:ext cx="26516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/>
              <a:t>Network storage</a:t>
            </a:r>
          </a:p>
          <a:p>
            <a:pPr algn="ctr"/>
            <a:r>
              <a:rPr lang="en-US" altLang="zh-CN" sz="2000" dirty="0"/>
              <a:t>e.g.,  NFS@lecture06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4839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1C10CF-7888-0846-9AA6-8B2675889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DBMS storage: physical store the relational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C95ABE-5906-BD4F-853B-99CE97C05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7380"/>
            <a:ext cx="8229600" cy="3708754"/>
          </a:xfrm>
        </p:spPr>
        <p:txBody>
          <a:bodyPr/>
          <a:lstStyle/>
          <a:p>
            <a:r>
              <a:rPr kumimoji="1" lang="en-US" altLang="zh-CN" dirty="0"/>
              <a:t>Trade-off between several requirements </a:t>
            </a:r>
          </a:p>
          <a:p>
            <a:pPr lvl="1"/>
            <a:r>
              <a:rPr kumimoji="1" lang="en-US" altLang="zh-CN" dirty="0"/>
              <a:t>Speed </a:t>
            </a:r>
          </a:p>
          <a:p>
            <a:pPr lvl="2"/>
            <a:r>
              <a:rPr kumimoji="1" lang="en-US" altLang="zh-CN" dirty="0"/>
              <a:t>How fast can the data be read/written? </a:t>
            </a:r>
          </a:p>
          <a:p>
            <a:pPr lvl="1"/>
            <a:r>
              <a:rPr kumimoji="1" lang="en-US" altLang="zh-CN" dirty="0"/>
              <a:t>Capacity </a:t>
            </a:r>
          </a:p>
          <a:p>
            <a:pPr lvl="2"/>
            <a:r>
              <a:rPr kumimoji="1" lang="en-US" altLang="zh-CN" dirty="0"/>
              <a:t>How large can the device store the data? </a:t>
            </a:r>
          </a:p>
          <a:p>
            <a:pPr lvl="1"/>
            <a:r>
              <a:rPr kumimoji="1" lang="en-US" altLang="zh-CN" dirty="0"/>
              <a:t>Cost </a:t>
            </a:r>
          </a:p>
          <a:p>
            <a:pPr lvl="2"/>
            <a:r>
              <a:rPr kumimoji="1" lang="en-US" altLang="zh-CN" dirty="0"/>
              <a:t>How much is the device? </a:t>
            </a:r>
          </a:p>
          <a:p>
            <a:pPr lvl="1"/>
            <a:r>
              <a:rPr lang="en-US" altLang="zh-CN" dirty="0"/>
              <a:t>Volatility</a:t>
            </a:r>
          </a:p>
          <a:p>
            <a:pPr lvl="2"/>
            <a:r>
              <a:rPr kumimoji="1" lang="en-US" altLang="zh-CN" dirty="0"/>
              <a:t>Will the data survey power failures?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132A61-96C9-A94C-99DC-13880D4A2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C379CB2-918E-604F-A3F0-78ABA939E967}"/>
              </a:ext>
            </a:extLst>
          </p:cNvPr>
          <p:cNvSpPr/>
          <p:nvPr/>
        </p:nvSpPr>
        <p:spPr>
          <a:xfrm>
            <a:off x="1763688" y="1167124"/>
            <a:ext cx="5256584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dirty="0"/>
              <a:t>Question: where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store the data</a:t>
            </a:r>
            <a:r>
              <a:rPr kumimoji="1" lang="en" altLang="zh-CN" dirty="0"/>
              <a:t>?</a:t>
            </a:r>
            <a:endParaRPr lang="en-US" altLang="zh-CN" dirty="0">
              <a:latin typeface="Eras Medium ITC" pitchFamily="34" charset="0"/>
            </a:endParaRPr>
          </a:p>
        </p:txBody>
      </p:sp>
      <p:pic>
        <p:nvPicPr>
          <p:cNvPr id="2050" name="Picture 2" descr="How Do Internet Speed Tests Work? | NCTA — The Internet &amp; Television  Association">
            <a:extLst>
              <a:ext uri="{FF2B5EF4-FFF2-40B4-BE49-F238E27FC236}">
                <a16:creationId xmlns:a16="http://schemas.microsoft.com/office/drawing/2014/main" id="{F22CE520-F34A-6C49-927D-0BC739BE9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662" y="1314727"/>
            <a:ext cx="1512168" cy="730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ndirect Loss Costs Are Big Cost Drivers - AllBusiness.com">
            <a:extLst>
              <a:ext uri="{FF2B5EF4-FFF2-40B4-BE49-F238E27FC236}">
                <a16:creationId xmlns:a16="http://schemas.microsoft.com/office/drawing/2014/main" id="{670DB585-178B-BC41-A552-17E222C87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663" y="3081522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wer Failure | Homeland Security">
            <a:extLst>
              <a:ext uri="{FF2B5EF4-FFF2-40B4-BE49-F238E27FC236}">
                <a16:creationId xmlns:a16="http://schemas.microsoft.com/office/drawing/2014/main" id="{A636ABD3-06B8-0341-BBEF-86F9298ED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573" y="4612901"/>
            <a:ext cx="988332" cy="98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eaching Volume and Capacity in Year 1">
            <a:extLst>
              <a:ext uri="{FF2B5EF4-FFF2-40B4-BE49-F238E27FC236}">
                <a16:creationId xmlns:a16="http://schemas.microsoft.com/office/drawing/2014/main" id="{0C345D4B-7D0E-7F41-8EB4-9C0264142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203" y="2313198"/>
            <a:ext cx="1249071" cy="77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F0C8A7E-559A-3C4F-817E-88B391DF26E5}"/>
              </a:ext>
            </a:extLst>
          </p:cNvPr>
          <p:cNvSpPr/>
          <p:nvPr/>
        </p:nvSpPr>
        <p:spPr>
          <a:xfrm>
            <a:off x="390364" y="4449674"/>
            <a:ext cx="5333764" cy="900442"/>
          </a:xfrm>
          <a:prstGeom prst="rect">
            <a:avLst/>
          </a:prstGeom>
          <a:noFill/>
          <a:ln w="317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1548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D10C77-2981-5C41-A4A1-52852E25A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DBMS storage: physical store the relational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D89863-1F8F-894C-8D02-D2B3B3AAC3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Disk-oriented architecture </a:t>
            </a:r>
          </a:p>
          <a:p>
            <a:pPr lvl="1"/>
            <a:r>
              <a:rPr lang="en-US" altLang="zh-CN" dirty="0"/>
              <a:t>The DBMS assumes that the primary storage location of the database is on </a:t>
            </a:r>
            <a:r>
              <a:rPr lang="en-US" altLang="zh-CN" b="1" dirty="0">
                <a:solidFill>
                  <a:srgbClr val="C00000"/>
                </a:solidFill>
              </a:rPr>
              <a:t>non-volatile storage</a:t>
            </a:r>
          </a:p>
          <a:p>
            <a:pPr lvl="2"/>
            <a:r>
              <a:rPr kumimoji="1" lang="en-US" altLang="zh-CN" dirty="0"/>
              <a:t>E.g., SSD or HDD</a:t>
            </a:r>
          </a:p>
          <a:p>
            <a:pPr lvl="2"/>
            <a:r>
              <a:rPr kumimoji="1" lang="en-US" altLang="zh-CN" dirty="0"/>
              <a:t>Larger capacity than CPU registers &amp; DRAM </a:t>
            </a:r>
          </a:p>
          <a:p>
            <a:pPr lvl="2"/>
            <a:r>
              <a:rPr kumimoji="1" lang="en-US" altLang="zh-CN" dirty="0"/>
              <a:t>Can survive power failures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8E6ACA-ADA2-204A-93E7-FAF83F514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593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961307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How to represent tuples in bytes?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altLang="zh-CN" b="0" kern="0" dirty="0">
                <a:solidFill>
                  <a:schemeClr val="accent6"/>
                </a:solidFill>
                <a:ea typeface="+mn-ea"/>
              </a:rPr>
              <a:t>How to store tuples on disk?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92804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表格 6">
            <a:extLst>
              <a:ext uri="{FF2B5EF4-FFF2-40B4-BE49-F238E27FC236}">
                <a16:creationId xmlns:a16="http://schemas.microsoft.com/office/drawing/2014/main" id="{32B7D71E-A87F-B744-B424-F63EC9ABD4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848827"/>
              </p:ext>
            </p:extLst>
          </p:nvPr>
        </p:nvGraphicFramePr>
        <p:xfrm>
          <a:off x="4832647" y="4048156"/>
          <a:ext cx="3888432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9006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Year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Ipad</a:t>
                      </a:r>
                      <a:r>
                        <a:rPr lang="en-US" altLang="zh-CN" dirty="0"/>
                        <a:t> pro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Iphone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sp>
        <p:nvSpPr>
          <p:cNvPr id="2" name="标题 1">
            <a:extLst>
              <a:ext uri="{FF2B5EF4-FFF2-40B4-BE49-F238E27FC236}">
                <a16:creationId xmlns:a16="http://schemas.microsoft.com/office/drawing/2014/main" id="{9EB371EC-0A20-FB4C-8279-3CE350A38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tuples in non-volatile storage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5423F2-78A1-2345-9C90-EFBD6057B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to represent tuples in bytes? </a:t>
            </a:r>
          </a:p>
          <a:p>
            <a:pPr lvl="1"/>
            <a:r>
              <a:rPr kumimoji="1" lang="en-US" altLang="zh-CN" dirty="0"/>
              <a:t>We should record the schema as well as the tuple</a:t>
            </a:r>
          </a:p>
          <a:p>
            <a:pPr lvl="2"/>
            <a:r>
              <a:rPr kumimoji="1" lang="en-US" altLang="zh-CN" dirty="0"/>
              <a:t>Schema itself is the (meta) data </a:t>
            </a:r>
          </a:p>
          <a:p>
            <a:pPr lvl="2"/>
            <a:r>
              <a:rPr kumimoji="1" lang="en-US" altLang="zh-CN" dirty="0"/>
              <a:t>They are essentially a sequence of bytes on the disk </a:t>
            </a:r>
          </a:p>
          <a:p>
            <a:r>
              <a:rPr kumimoji="1" lang="en-US" altLang="zh-CN" dirty="0"/>
              <a:t>What are the design consideration of data storage in DBMS? </a:t>
            </a:r>
          </a:p>
          <a:p>
            <a:pPr lvl="1"/>
            <a:r>
              <a:rPr kumimoji="1" lang="en-US" altLang="zh-CN" dirty="0"/>
              <a:t>Data being accessed by different language (C or python) ? </a:t>
            </a:r>
          </a:p>
          <a:p>
            <a:pPr lvl="1"/>
            <a:r>
              <a:rPr lang="en-US" altLang="zh-CN" dirty="0"/>
              <a:t>Character sets </a:t>
            </a:r>
          </a:p>
          <a:p>
            <a:pPr lvl="1"/>
            <a:r>
              <a:rPr lang="en-US" altLang="zh-CN" dirty="0"/>
              <a:t>Sizes of integers and other types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… 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2B2329-D09C-6D4E-A439-40F35DC11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8730DEC-4229-2046-AAB7-268E2E6983D8}"/>
              </a:ext>
            </a:extLst>
          </p:cNvPr>
          <p:cNvSpPr/>
          <p:nvPr/>
        </p:nvSpPr>
        <p:spPr>
          <a:xfrm>
            <a:off x="2232989" y="4730722"/>
            <a:ext cx="239046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N-</a:t>
            </a:r>
            <a:r>
              <a:rPr lang="en-US" altLang="zh-CN" dirty="0" err="1">
                <a:solidFill>
                  <a:srgbClr val="C00000"/>
                </a:solidFill>
              </a:rPr>
              <a:t>ary</a:t>
            </a:r>
            <a:r>
              <a:rPr lang="en-US" altLang="zh-CN" dirty="0">
                <a:solidFill>
                  <a:srgbClr val="C00000"/>
                </a:solidFill>
              </a:rPr>
              <a:t> Relation </a:t>
            </a:r>
          </a:p>
          <a:p>
            <a:pPr algn="ctr"/>
            <a:r>
              <a:rPr lang="en-US" altLang="zh-CN" dirty="0">
                <a:solidFill>
                  <a:srgbClr val="C00000"/>
                </a:solidFill>
              </a:rPr>
              <a:t>= </a:t>
            </a:r>
          </a:p>
          <a:p>
            <a:pPr algn="ctr"/>
            <a:r>
              <a:rPr lang="en-US" altLang="zh-CN" dirty="0">
                <a:solidFill>
                  <a:srgbClr val="C00000"/>
                </a:solidFill>
              </a:rPr>
              <a:t>Table with n columns 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6D07A91-ECA0-B946-963D-F192089D193E}"/>
              </a:ext>
            </a:extLst>
          </p:cNvPr>
          <p:cNvSpPr/>
          <p:nvPr/>
        </p:nvSpPr>
        <p:spPr>
          <a:xfrm>
            <a:off x="4798368" y="3989390"/>
            <a:ext cx="3888432" cy="596302"/>
          </a:xfrm>
          <a:prstGeom prst="rect">
            <a:avLst/>
          </a:prstGeom>
          <a:noFill/>
          <a:ln w="381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997C2E8-7675-3841-B686-82B4C4E69BB0}"/>
              </a:ext>
            </a:extLst>
          </p:cNvPr>
          <p:cNvSpPr txBox="1"/>
          <p:nvPr/>
        </p:nvSpPr>
        <p:spPr>
          <a:xfrm>
            <a:off x="7713762" y="3638978"/>
            <a:ext cx="11286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Schema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17BCA02-7878-8740-BDA8-ABA38879D0CF}"/>
              </a:ext>
            </a:extLst>
          </p:cNvPr>
          <p:cNvSpPr/>
          <p:nvPr/>
        </p:nvSpPr>
        <p:spPr>
          <a:xfrm>
            <a:off x="4798368" y="4980637"/>
            <a:ext cx="3888432" cy="511870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5F89E03-7106-5249-9306-839A659822BB}"/>
              </a:ext>
            </a:extLst>
          </p:cNvPr>
          <p:cNvSpPr txBox="1"/>
          <p:nvPr/>
        </p:nvSpPr>
        <p:spPr>
          <a:xfrm>
            <a:off x="7747620" y="5416567"/>
            <a:ext cx="794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Tuple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BB8B1F8A-3B34-7542-9062-CE84A1F863A0}"/>
              </a:ext>
            </a:extLst>
          </p:cNvPr>
          <p:cNvSpPr/>
          <p:nvPr/>
        </p:nvSpPr>
        <p:spPr>
          <a:xfrm>
            <a:off x="5833988" y="530988"/>
            <a:ext cx="2887091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The design consideration sounds familiar?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878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DEF1A6-8228-E242-BA23-763807086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 similar considerations exists in RPC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C2035E-474B-C44B-AFA0-378B8D60D0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e.g., How to transfer a data structure to another machine?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F446E3-3502-3848-8A71-F8EC495B8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399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EC2D10-0E11-6C4E-A7DB-522AB042B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00442"/>
          </a:xfrm>
        </p:spPr>
        <p:txBody>
          <a:bodyPr/>
          <a:lstStyle/>
          <a:p>
            <a:r>
              <a:rPr kumimoji="1" lang="en-US" altLang="zh-CN" dirty="0"/>
              <a:t>Recall: similar considerations exists in RPC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00D954-0FD5-284F-AD02-02D1FD08E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1706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e.g., How to transfer a data structure to another machine? </a:t>
            </a:r>
            <a:endParaRPr kumimoji="1" lang="en-US" altLang="zh-CN" b="0" dirty="0"/>
          </a:p>
          <a:p>
            <a:r>
              <a:rPr kumimoji="1" lang="en-US" altLang="zh-CN" b="0" dirty="0"/>
              <a:t>Distributed systems have </a:t>
            </a:r>
            <a:r>
              <a:rPr kumimoji="1" lang="en-US" altLang="zh-CN" dirty="0">
                <a:solidFill>
                  <a:srgbClr val="C00000"/>
                </a:solidFill>
              </a:rPr>
              <a:t>incompatibility</a:t>
            </a:r>
            <a:r>
              <a:rPr kumimoji="1" lang="en-US" altLang="zh-CN" b="0" dirty="0"/>
              <a:t> problem</a:t>
            </a:r>
          </a:p>
          <a:p>
            <a:pPr lvl="1"/>
            <a:r>
              <a:rPr kumimoji="1" lang="en-US" altLang="zh-CN" dirty="0"/>
              <a:t>Does not exist on a single machine</a:t>
            </a:r>
          </a:p>
          <a:p>
            <a:r>
              <a:rPr kumimoji="1" lang="en-US" altLang="zh-CN" b="0" dirty="0"/>
              <a:t>For example, remote machine may have </a:t>
            </a:r>
            <a:r>
              <a:rPr kumimoji="1" lang="en-US" altLang="zh-CN" dirty="0">
                <a:solidFill>
                  <a:srgbClr val="C00000"/>
                </a:solidFill>
              </a:rPr>
              <a:t>different</a:t>
            </a:r>
            <a:r>
              <a:rPr kumimoji="1" lang="en-US" altLang="zh-CN" b="0" dirty="0"/>
              <a:t> </a:t>
            </a:r>
          </a:p>
          <a:p>
            <a:pPr lvl="1"/>
            <a:r>
              <a:rPr kumimoji="1" lang="en-US" altLang="zh-CN" dirty="0"/>
              <a:t>Byte ordering </a:t>
            </a:r>
          </a:p>
          <a:p>
            <a:pPr lvl="1"/>
            <a:r>
              <a:rPr lang="en-US" altLang="zh-CN" dirty="0"/>
              <a:t>Sizes of integers and other types </a:t>
            </a:r>
          </a:p>
          <a:p>
            <a:pPr lvl="1"/>
            <a:r>
              <a:rPr lang="en-US" altLang="zh-CN" dirty="0"/>
              <a:t>Floating point representations </a:t>
            </a:r>
          </a:p>
          <a:p>
            <a:pPr lvl="1"/>
            <a:r>
              <a:rPr lang="en-US" altLang="zh-CN" dirty="0"/>
              <a:t>Character sets </a:t>
            </a:r>
          </a:p>
          <a:p>
            <a:pPr lvl="1"/>
            <a:r>
              <a:rPr lang="en-US" altLang="zh-CN" dirty="0"/>
              <a:t>Alignment requirements </a:t>
            </a:r>
          </a:p>
          <a:p>
            <a:pPr lvl="1"/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91B2DB-49A1-8D4E-814D-59DEC66A2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9A16425-7C39-B849-AE7B-F8FF86793761}"/>
              </a:ext>
            </a:extLst>
          </p:cNvPr>
          <p:cNvGrpSpPr/>
          <p:nvPr/>
        </p:nvGrpSpPr>
        <p:grpSpPr>
          <a:xfrm>
            <a:off x="6595470" y="2757840"/>
            <a:ext cx="2023241" cy="822905"/>
            <a:chOff x="5940152" y="463063"/>
            <a:chExt cx="2023241" cy="822905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B654FE63-A324-A04D-B9DE-A0AAA8DF3316}"/>
                </a:ext>
              </a:extLst>
            </p:cNvPr>
            <p:cNvGrpSpPr/>
            <p:nvPr/>
          </p:nvGrpSpPr>
          <p:grpSpPr>
            <a:xfrm>
              <a:off x="5940152" y="463063"/>
              <a:ext cx="504056" cy="432048"/>
              <a:chOff x="5004048" y="625252"/>
              <a:chExt cx="504056" cy="432048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C09D4319-380A-9649-BD0C-40AA52D440CE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9D5D0DC-61D3-3C49-8620-E498D165F3D1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89</a:t>
                </a:r>
                <a:endParaRPr kumimoji="1" lang="zh-CN" altLang="en-US" dirty="0"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429ADBD5-55D6-E244-9357-973A32F977D0}"/>
                </a:ext>
              </a:extLst>
            </p:cNvPr>
            <p:cNvGrpSpPr/>
            <p:nvPr/>
          </p:nvGrpSpPr>
          <p:grpSpPr>
            <a:xfrm>
              <a:off x="6444208" y="463063"/>
              <a:ext cx="523898" cy="432048"/>
              <a:chOff x="5004048" y="625252"/>
              <a:chExt cx="523898" cy="432048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BD7423B3-45E4-EB41-B7EB-67AD57DDDF44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6CCEBF0D-C04B-AB46-AE6A-8E1E2CEE5A86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92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AB</a:t>
                </a:r>
                <a:endParaRPr kumimoji="1" lang="zh-CN" altLang="en-US" dirty="0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4B0F512E-4B35-E042-B1FF-CB6E79A1ADBC}"/>
                </a:ext>
              </a:extLst>
            </p:cNvPr>
            <p:cNvGrpSpPr/>
            <p:nvPr/>
          </p:nvGrpSpPr>
          <p:grpSpPr>
            <a:xfrm>
              <a:off x="6953897" y="463063"/>
              <a:ext cx="549546" cy="432048"/>
              <a:chOff x="5004048" y="625252"/>
              <a:chExt cx="549546" cy="432048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AC8C22E6-BC57-2541-9F7D-D3AF054EEE08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025873F0-4696-6246-ABE2-6F9FDFCB08D3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518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CD</a:t>
                </a:r>
                <a:endParaRPr kumimoji="1" lang="zh-CN" altLang="en-US" dirty="0"/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27D23C19-D7D9-CF42-B089-A3C4265B4755}"/>
                </a:ext>
              </a:extLst>
            </p:cNvPr>
            <p:cNvGrpSpPr/>
            <p:nvPr/>
          </p:nvGrpSpPr>
          <p:grpSpPr>
            <a:xfrm>
              <a:off x="7452320" y="463063"/>
              <a:ext cx="511073" cy="432048"/>
              <a:chOff x="5004048" y="625252"/>
              <a:chExt cx="511073" cy="432048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183D8C4D-3F89-9C43-9BDA-6D2F8FCF2590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534C897-1ED2-F046-ABC5-76C91E245042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796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EF</a:t>
                </a:r>
                <a:endParaRPr kumimoji="1" lang="zh-CN" altLang="en-US" dirty="0"/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7783000-6779-6C45-80BB-34C11749363B}"/>
                </a:ext>
              </a:extLst>
            </p:cNvPr>
            <p:cNvSpPr txBox="1"/>
            <p:nvPr/>
          </p:nvSpPr>
          <p:spPr>
            <a:xfrm>
              <a:off x="6035727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2EE7D56-B64D-1C44-905A-1D8681087463}"/>
                </a:ext>
              </a:extLst>
            </p:cNvPr>
            <p:cNvSpPr txBox="1"/>
            <p:nvPr/>
          </p:nvSpPr>
          <p:spPr>
            <a:xfrm>
              <a:off x="6565431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07CE5B6-1E4C-264E-858B-A6B596B15093}"/>
                </a:ext>
              </a:extLst>
            </p:cNvPr>
            <p:cNvSpPr txBox="1"/>
            <p:nvPr/>
          </p:nvSpPr>
          <p:spPr>
            <a:xfrm>
              <a:off x="7087944" y="91663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BE0F8877-1E08-1E40-8E3F-34C3920352C0}"/>
                </a:ext>
              </a:extLst>
            </p:cNvPr>
            <p:cNvSpPr txBox="1"/>
            <p:nvPr/>
          </p:nvSpPr>
          <p:spPr>
            <a:xfrm>
              <a:off x="7567131" y="91272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E5FD53D6-7A6C-0B41-8D94-7A710563F42F}"/>
              </a:ext>
            </a:extLst>
          </p:cNvPr>
          <p:cNvSpPr txBox="1"/>
          <p:nvPr/>
        </p:nvSpPr>
        <p:spPr>
          <a:xfrm>
            <a:off x="6012160" y="2425416"/>
            <a:ext cx="307488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dirty="0"/>
              <a:t>Big endian, e.g., Power processor</a:t>
            </a:r>
            <a:endParaRPr kumimoji="1" lang="zh-CN" altLang="en-US" sz="1500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0020BF8-B52B-8F4F-877D-C3BE3B28D38D}"/>
              </a:ext>
            </a:extLst>
          </p:cNvPr>
          <p:cNvGrpSpPr/>
          <p:nvPr/>
        </p:nvGrpSpPr>
        <p:grpSpPr>
          <a:xfrm>
            <a:off x="6693521" y="4122827"/>
            <a:ext cx="2016224" cy="822905"/>
            <a:chOff x="5940152" y="463063"/>
            <a:chExt cx="2016224" cy="822905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A258987A-C46C-D248-9B78-5CCED6C7736E}"/>
                </a:ext>
              </a:extLst>
            </p:cNvPr>
            <p:cNvGrpSpPr/>
            <p:nvPr/>
          </p:nvGrpSpPr>
          <p:grpSpPr>
            <a:xfrm>
              <a:off x="5940152" y="463063"/>
              <a:ext cx="511073" cy="432048"/>
              <a:chOff x="5004048" y="625252"/>
              <a:chExt cx="511073" cy="432048"/>
            </a:xfrm>
          </p:grpSpPr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05A78F96-5AAF-254E-AAB6-CD73B44F48AB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9BCD641D-7CD4-2340-991C-680975D3E069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796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EF</a:t>
                </a:r>
                <a:endParaRPr kumimoji="1" lang="zh-CN" altLang="en-US" dirty="0"/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F21CBB3E-1765-A04A-937F-9E1CA3861A9D}"/>
                </a:ext>
              </a:extLst>
            </p:cNvPr>
            <p:cNvGrpSpPr/>
            <p:nvPr/>
          </p:nvGrpSpPr>
          <p:grpSpPr>
            <a:xfrm>
              <a:off x="6444208" y="463063"/>
              <a:ext cx="549546" cy="432048"/>
              <a:chOff x="5004048" y="625252"/>
              <a:chExt cx="549546" cy="432048"/>
            </a:xfrm>
          </p:grpSpPr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2A666B18-2CEF-7142-B2D6-70C431E03048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F22827A8-B95F-6249-A5C1-45AE16BB4E38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518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CD</a:t>
                </a:r>
                <a:endParaRPr kumimoji="1" lang="zh-CN" altLang="en-US" dirty="0"/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CE88B1D3-A11E-6E44-BE50-AE369F2D8362}"/>
                </a:ext>
              </a:extLst>
            </p:cNvPr>
            <p:cNvGrpSpPr/>
            <p:nvPr/>
          </p:nvGrpSpPr>
          <p:grpSpPr>
            <a:xfrm>
              <a:off x="6953897" y="463063"/>
              <a:ext cx="523898" cy="432048"/>
              <a:chOff x="5004048" y="625252"/>
              <a:chExt cx="523898" cy="432048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6697D6A4-B9B5-7F43-9FBC-CF8089DCD194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FE626346-251F-E841-8E56-38B5200D54A3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92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AB</a:t>
                </a:r>
                <a:endParaRPr kumimoji="1" lang="zh-CN" altLang="en-US" dirty="0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18D2725E-365A-804F-AF74-43E8D285C1CC}"/>
                </a:ext>
              </a:extLst>
            </p:cNvPr>
            <p:cNvGrpSpPr/>
            <p:nvPr/>
          </p:nvGrpSpPr>
          <p:grpSpPr>
            <a:xfrm>
              <a:off x="7452320" y="463063"/>
              <a:ext cx="504056" cy="432048"/>
              <a:chOff x="5004048" y="625252"/>
              <a:chExt cx="504056" cy="432048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1335DD18-4012-894C-A0D5-F4B9B6DF33DF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5B4AE01B-AB12-0443-A959-F5D8B90B1036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89</a:t>
                </a:r>
                <a:endParaRPr kumimoji="1" lang="zh-CN" altLang="en-US" dirty="0"/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8F07C57F-C3BF-D14B-8CC0-7C88DF5E512F}"/>
                </a:ext>
              </a:extLst>
            </p:cNvPr>
            <p:cNvSpPr txBox="1"/>
            <p:nvPr/>
          </p:nvSpPr>
          <p:spPr>
            <a:xfrm>
              <a:off x="6035727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86992E5-1FEA-E64A-A3F8-A24CD3EB5057}"/>
                </a:ext>
              </a:extLst>
            </p:cNvPr>
            <p:cNvSpPr txBox="1"/>
            <p:nvPr/>
          </p:nvSpPr>
          <p:spPr>
            <a:xfrm>
              <a:off x="6565431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427802DD-6C63-804B-8ADD-43EFA38187CA}"/>
                </a:ext>
              </a:extLst>
            </p:cNvPr>
            <p:cNvSpPr txBox="1"/>
            <p:nvPr/>
          </p:nvSpPr>
          <p:spPr>
            <a:xfrm>
              <a:off x="7087944" y="91663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1D34D3C-CC24-DA4E-AD79-15D8584358E3}"/>
                </a:ext>
              </a:extLst>
            </p:cNvPr>
            <p:cNvSpPr txBox="1"/>
            <p:nvPr/>
          </p:nvSpPr>
          <p:spPr>
            <a:xfrm>
              <a:off x="7567131" y="91272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1CB403BF-008F-834A-BA03-E79F8EAA7E22}"/>
              </a:ext>
            </a:extLst>
          </p:cNvPr>
          <p:cNvSpPr txBox="1"/>
          <p:nvPr/>
        </p:nvSpPr>
        <p:spPr>
          <a:xfrm>
            <a:off x="6651505" y="3760953"/>
            <a:ext cx="21002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dirty="0"/>
              <a:t>Little endian, e.g., X86</a:t>
            </a:r>
            <a:endParaRPr kumimoji="1" lang="zh-CN" altLang="en-US" sz="1500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963F773-EAAA-2B44-B365-42E950F94062}"/>
              </a:ext>
            </a:extLst>
          </p:cNvPr>
          <p:cNvSpPr txBox="1"/>
          <p:nvPr/>
        </p:nvSpPr>
        <p:spPr>
          <a:xfrm>
            <a:off x="6534754" y="1721398"/>
            <a:ext cx="21242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u="sng" dirty="0">
                <a:solidFill>
                  <a:srgbClr val="BE384B"/>
                </a:solidFill>
              </a:rPr>
              <a:t>Represent 0x89abcdef</a:t>
            </a:r>
            <a:endParaRPr kumimoji="1" lang="zh-CN" altLang="en-US" sz="1500" u="sng" dirty="0">
              <a:solidFill>
                <a:srgbClr val="BE384B"/>
              </a:solidFill>
            </a:endParaRPr>
          </a:p>
        </p:txBody>
      </p:sp>
      <p:sp>
        <p:nvSpPr>
          <p:cNvPr id="42" name="下箭头 41">
            <a:extLst>
              <a:ext uri="{FF2B5EF4-FFF2-40B4-BE49-F238E27FC236}">
                <a16:creationId xmlns:a16="http://schemas.microsoft.com/office/drawing/2014/main" id="{F7D484E9-CB80-554F-8B84-A6E9E9C9A716}"/>
              </a:ext>
            </a:extLst>
          </p:cNvPr>
          <p:cNvSpPr/>
          <p:nvPr/>
        </p:nvSpPr>
        <p:spPr>
          <a:xfrm>
            <a:off x="7389315" y="2066088"/>
            <a:ext cx="464111" cy="299505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50790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417AA3-3679-F442-B397-CCE5C6CE0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 similar considerations exists in RPC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6DD17F-0397-F648-8143-9416E2552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e.g., How to transfer a data structure to another machine? </a:t>
            </a:r>
            <a:endParaRPr kumimoji="1" lang="en-US" altLang="zh-CN" b="0" dirty="0"/>
          </a:p>
          <a:p>
            <a:r>
              <a:rPr kumimoji="1" lang="en-US" altLang="zh-CN" b="0" dirty="0"/>
              <a:t>Need standard </a:t>
            </a:r>
            <a:r>
              <a:rPr kumimoji="1" lang="en-US" altLang="zh-CN" dirty="0">
                <a:solidFill>
                  <a:srgbClr val="C00000"/>
                </a:solidFill>
              </a:rPr>
              <a:t>encoding</a:t>
            </a:r>
            <a:r>
              <a:rPr kumimoji="1" lang="en-US" altLang="zh-CN" b="0" dirty="0"/>
              <a:t> to enable communication between heterogeneous systems &amp; different versions of software</a:t>
            </a:r>
          </a:p>
          <a:p>
            <a:pPr lvl="1"/>
            <a:r>
              <a:rPr lang="en-US" altLang="zh-CN" dirty="0"/>
              <a:t>Sun’s RPC uses XDR (</a:t>
            </a:r>
            <a:r>
              <a:rPr lang="en-US" altLang="zh-CN" dirty="0" err="1"/>
              <a:t>eXternal</a:t>
            </a:r>
            <a:r>
              <a:rPr lang="en-US" altLang="zh-CN" dirty="0"/>
              <a:t> Data Rep.) </a:t>
            </a:r>
          </a:p>
          <a:p>
            <a:pPr lvl="1"/>
            <a:r>
              <a:rPr lang="en-US" altLang="zh-CN" dirty="0"/>
              <a:t>ASN.1 (ISO Abstract Syntax Notation) </a:t>
            </a:r>
          </a:p>
          <a:p>
            <a:pPr lvl="1"/>
            <a:r>
              <a:rPr lang="en-US" altLang="zh-CN" dirty="0"/>
              <a:t>JSON</a:t>
            </a:r>
          </a:p>
          <a:p>
            <a:pPr lvl="1"/>
            <a:r>
              <a:rPr lang="en-US" altLang="zh-CN" dirty="0"/>
              <a:t>Google Protocol Buffers </a:t>
            </a:r>
          </a:p>
          <a:p>
            <a:pPr lvl="1"/>
            <a:r>
              <a:rPr lang="en-US" altLang="zh-CN" dirty="0"/>
              <a:t>W3C XML Schema Language </a:t>
            </a:r>
          </a:p>
          <a:p>
            <a:pPr marL="74250" lvl="1" indent="0">
              <a:buNone/>
            </a:pPr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A48E1D-4A64-E744-B7E3-7F6614B2C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1026" name="Picture 2" descr="Mac, Linux, Windows 安裝Protocol Buffer (protobuf) compiler 方式">
            <a:extLst>
              <a:ext uri="{FF2B5EF4-FFF2-40B4-BE49-F238E27FC236}">
                <a16:creationId xmlns:a16="http://schemas.microsoft.com/office/drawing/2014/main" id="{4925F472-8EAB-0040-B851-4698FDB7A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366" y="4289490"/>
            <a:ext cx="3050530" cy="113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SON Logo - Byspel">
            <a:extLst>
              <a:ext uri="{FF2B5EF4-FFF2-40B4-BE49-F238E27FC236}">
                <a16:creationId xmlns:a16="http://schemas.microsoft.com/office/drawing/2014/main" id="{4C928CDF-D0B5-0C43-8231-240659D51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092" y="2676013"/>
            <a:ext cx="1944216" cy="76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BD70E82-9228-1048-8A66-A0E74DFB2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716" y="4585692"/>
            <a:ext cx="2448272" cy="54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40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222BFE-4672-7C4E-915B-0263C2DEC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 representation of tuples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1120C4-DC37-4146-8B2F-CCB5659E9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4824536"/>
          </a:xfrm>
        </p:spPr>
        <p:txBody>
          <a:bodyPr>
            <a:normAutofit/>
          </a:bodyPr>
          <a:lstStyle/>
          <a:p>
            <a:r>
              <a:rPr lang="en-US" altLang="zh-CN" dirty="0"/>
              <a:t>Database can also uses encoding schemas (e.g., </a:t>
            </a:r>
            <a:r>
              <a:rPr lang="en-US" altLang="zh-CN" dirty="0" err="1"/>
              <a:t>protocolbuffer</a:t>
            </a:r>
            <a:r>
              <a:rPr lang="en-US" altLang="zh-CN" dirty="0"/>
              <a:t>) for tuples</a:t>
            </a:r>
          </a:p>
          <a:p>
            <a:pPr lvl="1"/>
            <a:r>
              <a:rPr lang="en-US" altLang="zh-CN" dirty="0"/>
              <a:t>E.g., XML databases use XML, Document databases uses JSON </a:t>
            </a:r>
          </a:p>
          <a:p>
            <a:r>
              <a:rPr lang="en-US" altLang="zh-CN" dirty="0"/>
              <a:t>Typically, relational DBMS uses a simpler encoding/decoding method</a:t>
            </a:r>
          </a:p>
          <a:p>
            <a:pPr lvl="1"/>
            <a:r>
              <a:rPr lang="en-US" altLang="zh-CN" dirty="0"/>
              <a:t>E.g., Just uses its in-memory representation</a:t>
            </a:r>
          </a:p>
          <a:p>
            <a:pPr lvl="2"/>
            <a:r>
              <a:rPr lang="en-US" altLang="zh-CN" dirty="0"/>
              <a:t>Why? DB is typically used by a single machine</a:t>
            </a:r>
          </a:p>
          <a:p>
            <a:r>
              <a:rPr lang="en" altLang="zh-CN" dirty="0"/>
              <a:t>Each tuple is prefixed with a header </a:t>
            </a:r>
          </a:p>
          <a:p>
            <a:pPr lvl="1"/>
            <a:r>
              <a:rPr lang="en" altLang="zh-CN" dirty="0"/>
              <a:t>Bit Map for </a:t>
            </a:r>
            <a:r>
              <a:rPr lang="en" altLang="zh-CN" b="1" dirty="0"/>
              <a:t>NULL </a:t>
            </a:r>
            <a:r>
              <a:rPr lang="en" altLang="zh-CN" dirty="0"/>
              <a:t>values  (if not using an additional encoding/decoding schema)</a:t>
            </a:r>
          </a:p>
          <a:p>
            <a:pPr marL="74250" lvl="1" indent="0">
              <a:buNone/>
            </a:pPr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211523-F94B-5047-8E8E-81A5B90A3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387735A-C6E9-C542-9230-F25DD8175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38583"/>
            <a:ext cx="3168352" cy="8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256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222BFE-4672-7C4E-915B-0263C2DEC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 representation of tuples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1120C4-DC37-4146-8B2F-CCB5659E9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5400600"/>
          </a:xfrm>
        </p:spPr>
        <p:txBody>
          <a:bodyPr/>
          <a:lstStyle/>
          <a:p>
            <a:r>
              <a:rPr lang="en-US" altLang="zh-CN" dirty="0"/>
              <a:t>Typically, relational DBMS uses a simpler encoding/decoding method</a:t>
            </a:r>
          </a:p>
          <a:p>
            <a:pPr lvl="1"/>
            <a:r>
              <a:rPr lang="en-US" altLang="zh-CN" dirty="0"/>
              <a:t>E.g., Just uses its in-memory representation</a:t>
            </a:r>
          </a:p>
          <a:p>
            <a:pPr lvl="2"/>
            <a:r>
              <a:rPr lang="en-US" altLang="zh-CN" dirty="0"/>
              <a:t>Why? DB is used by a single machine</a:t>
            </a:r>
          </a:p>
          <a:p>
            <a:r>
              <a:rPr lang="en" altLang="zh-CN" dirty="0"/>
              <a:t>Each tuple is prefixed with a header </a:t>
            </a:r>
          </a:p>
          <a:p>
            <a:pPr lvl="1"/>
            <a:r>
              <a:rPr lang="en-US" altLang="zh-CN" b="1" dirty="0">
                <a:solidFill>
                  <a:schemeClr val="accent1"/>
                </a:solidFill>
              </a:rPr>
              <a:t>Header</a:t>
            </a:r>
            <a:r>
              <a:rPr lang="en-US" altLang="zh-CN" dirty="0">
                <a:solidFill>
                  <a:schemeClr val="accent1"/>
                </a:solidFill>
              </a:rPr>
              <a:t>:</a:t>
            </a:r>
            <a:r>
              <a:rPr lang="zh-CN" altLang="en-US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a</a:t>
            </a:r>
            <a:r>
              <a:rPr lang="zh-CN" altLang="en-US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bitmap</a:t>
            </a:r>
            <a:r>
              <a:rPr lang="en" altLang="zh-CN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to</a:t>
            </a:r>
            <a:r>
              <a:rPr lang="zh-CN" altLang="en-US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record</a:t>
            </a:r>
            <a:r>
              <a:rPr lang="zh-CN" altLang="en-US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which</a:t>
            </a:r>
            <a:r>
              <a:rPr lang="zh-CN" altLang="en-US" dirty="0">
                <a:solidFill>
                  <a:schemeClr val="accent1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attribute</a:t>
            </a:r>
            <a:br>
              <a:rPr lang="en-US" altLang="zh-CN" dirty="0">
                <a:solidFill>
                  <a:schemeClr val="accent1"/>
                </a:solidFill>
              </a:rPr>
            </a:br>
            <a:r>
              <a:rPr lang="en-US" altLang="zh-CN" dirty="0">
                <a:solidFill>
                  <a:schemeClr val="accent1"/>
                </a:solidFill>
              </a:rPr>
              <a:t>is</a:t>
            </a:r>
            <a:r>
              <a:rPr lang="en" altLang="zh-CN" dirty="0">
                <a:solidFill>
                  <a:schemeClr val="accent1"/>
                </a:solidFill>
              </a:rPr>
              <a:t> </a:t>
            </a:r>
            <a:r>
              <a:rPr lang="en" altLang="zh-CN" b="1" dirty="0">
                <a:solidFill>
                  <a:schemeClr val="accent1"/>
                </a:solidFill>
              </a:rPr>
              <a:t>NULL</a:t>
            </a:r>
            <a:endParaRPr lang="en" altLang="zh-CN" dirty="0">
              <a:solidFill>
                <a:schemeClr val="accent1"/>
              </a:solidFill>
            </a:endParaRPr>
          </a:p>
          <a:p>
            <a:r>
              <a:rPr lang="en" altLang="zh-CN" dirty="0"/>
              <a:t>What about the order &amp; size of stored</a:t>
            </a:r>
            <a:r>
              <a:rPr lang="zh-CN" altLang="en-US" dirty="0"/>
              <a:t> </a:t>
            </a:r>
            <a:r>
              <a:rPr lang="en" altLang="zh-CN" dirty="0"/>
              <a:t>attributes?</a:t>
            </a:r>
          </a:p>
          <a:p>
            <a:pPr lvl="1"/>
            <a:r>
              <a:rPr lang="en" altLang="zh-CN" dirty="0"/>
              <a:t>Stored in the schema </a:t>
            </a:r>
          </a:p>
          <a:p>
            <a:pPr lvl="1"/>
            <a:r>
              <a:rPr lang="en" altLang="zh-CN" dirty="0"/>
              <a:t>Can interpret the tuple attributes </a:t>
            </a:r>
          </a:p>
          <a:p>
            <a:pPr marL="74250" lvl="1" indent="0">
              <a:buNone/>
            </a:pPr>
            <a:r>
              <a:rPr lang="en" altLang="zh-CN" dirty="0"/>
              <a:t>    based on the schema </a:t>
            </a:r>
          </a:p>
          <a:p>
            <a:pPr lvl="1"/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211523-F94B-5047-8E8E-81A5B90A3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387735A-C6E9-C542-9230-F25DD8175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59965"/>
            <a:ext cx="3168352" cy="89072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AB67DBB-A5B0-264E-BC19-188E1DAF3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425452"/>
            <a:ext cx="2956079" cy="25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030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2ACAC9-1A21-3943-AF43-F372C733D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schema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72B698-41A5-3F4F-9DC9-25EDD49C1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3771636"/>
          </a:xfrm>
        </p:spPr>
        <p:txBody>
          <a:bodyPr/>
          <a:lstStyle/>
          <a:p>
            <a:r>
              <a:rPr kumimoji="1" lang="en-US" altLang="zh-CN" dirty="0"/>
              <a:t>The metadata can be viewed as a </a:t>
            </a:r>
            <a:r>
              <a:rPr kumimoji="1" lang="en-US" altLang="zh-CN" dirty="0">
                <a:highlight>
                  <a:srgbClr val="FFFF00"/>
                </a:highlight>
              </a:rPr>
              <a:t>special table</a:t>
            </a:r>
            <a:r>
              <a:rPr kumimoji="1" lang="en-US" altLang="zh-CN" dirty="0"/>
              <a:t> managed by the DBMS </a:t>
            </a:r>
          </a:p>
          <a:p>
            <a:pPr lvl="1"/>
            <a:r>
              <a:rPr lang="en" altLang="zh-CN" dirty="0"/>
              <a:t>Almost every DBMS stores databases' </a:t>
            </a:r>
            <a:r>
              <a:rPr lang="en-US" altLang="zh-CN" dirty="0"/>
              <a:t>metadata</a:t>
            </a:r>
            <a:r>
              <a:rPr lang="en" altLang="zh-CN" dirty="0"/>
              <a:t> in another tables/databases</a:t>
            </a:r>
          </a:p>
          <a:p>
            <a:pPr lvl="2"/>
            <a:r>
              <a:rPr lang="en" altLang="zh-CN" dirty="0"/>
              <a:t>Wrap object abstraction around tuples</a:t>
            </a:r>
          </a:p>
          <a:p>
            <a:pPr lvl="2"/>
            <a:r>
              <a:rPr lang="en" altLang="zh-CN" dirty="0"/>
              <a:t>Specialized code for "bootstrapping" catalog tables</a:t>
            </a:r>
          </a:p>
          <a:p>
            <a:pPr lvl="1"/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metadata</a:t>
            </a:r>
            <a:r>
              <a:rPr lang="zh-CN" altLang="en-US" dirty="0"/>
              <a:t> </a:t>
            </a:r>
            <a:r>
              <a:rPr lang="en-US" altLang="zh-CN" dirty="0"/>
              <a:t>storage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also</a:t>
            </a:r>
            <a:r>
              <a:rPr lang="zh-CN" altLang="en-US" dirty="0"/>
              <a:t> </a:t>
            </a:r>
            <a:r>
              <a:rPr lang="en-US" altLang="zh-CN" dirty="0"/>
              <a:t>known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chemeClr val="accent1"/>
                </a:solidFill>
              </a:rPr>
              <a:t>catalog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database</a:t>
            </a:r>
            <a:br>
              <a:rPr lang="en" altLang="zh-CN" dirty="0"/>
            </a:br>
            <a:endParaRPr lang="en" altLang="zh-CN" dirty="0"/>
          </a:p>
          <a:p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FBF472-CFB5-2A46-93B8-6FAAC7F3F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9ACEBC1-960C-294C-903A-8A5A4CFF70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533685"/>
            <a:ext cx="4054520" cy="137792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B1289F0-3732-EE4C-8F8E-58560CC18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624" y="3567759"/>
            <a:ext cx="3278584" cy="129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318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961307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altLang="zh-CN" b="0" kern="0" dirty="0">
                <a:solidFill>
                  <a:schemeClr val="accent6"/>
                </a:solidFill>
                <a:ea typeface="+mn-ea"/>
              </a:rPr>
              <a:t>How to represent tuples in bytes?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How to store tuples on disk?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925535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743828-5155-6147-86C0-CF774F53B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Physically store tuples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20EBC1-A7BB-1047-82C0-8F08945B8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79296" cy="3181608"/>
          </a:xfrm>
        </p:spPr>
        <p:txBody>
          <a:bodyPr/>
          <a:lstStyle/>
          <a:p>
            <a:r>
              <a:rPr kumimoji="1" lang="en-US" altLang="zh-CN" dirty="0"/>
              <a:t>Recall: we should physically store the tuples on the disk </a:t>
            </a:r>
          </a:p>
          <a:p>
            <a:pPr lvl="1"/>
            <a:r>
              <a:rPr kumimoji="1" lang="en-US" altLang="zh-CN" dirty="0"/>
              <a:t>However, programming on raw disk is non-trivial </a:t>
            </a:r>
          </a:p>
          <a:p>
            <a:r>
              <a:rPr kumimoji="1" lang="en-US" altLang="zh-CN" dirty="0"/>
              <a:t>What is the computer’s view on disk hardware?</a:t>
            </a:r>
          </a:p>
          <a:p>
            <a:pPr lvl="1"/>
            <a:r>
              <a:rPr kumimoji="1" lang="en-US" altLang="zh-CN" dirty="0"/>
              <a:t>Is programming this kind of abstraction simple? </a:t>
            </a:r>
          </a:p>
          <a:p>
            <a:r>
              <a:rPr kumimoji="1" lang="en-US" altLang="zh-CN" dirty="0"/>
              <a:t>Question: which systems we have learned in previous lectures can help?  </a:t>
            </a:r>
          </a:p>
          <a:p>
            <a:pPr lvl="1"/>
            <a:r>
              <a:rPr kumimoji="1" lang="en-US" altLang="zh-CN" dirty="0"/>
              <a:t>Log-structured key-value storage (lecture 09)</a:t>
            </a:r>
          </a:p>
          <a:p>
            <a:pPr lvl="1"/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 (lecture 03-04)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762F14-FD21-0B41-B7D6-4849CE23E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326B2611-FFE2-5D43-AA4E-80676A74EF22}"/>
              </a:ext>
            </a:extLst>
          </p:cNvPr>
          <p:cNvSpPr/>
          <p:nvPr/>
        </p:nvSpPr>
        <p:spPr>
          <a:xfrm>
            <a:off x="4592006" y="4639598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ACC07390-C96A-8445-8A37-1CA630891F61}"/>
              </a:ext>
            </a:extLst>
          </p:cNvPr>
          <p:cNvSpPr/>
          <p:nvPr/>
        </p:nvSpPr>
        <p:spPr>
          <a:xfrm>
            <a:off x="4594440" y="4495582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2DF6FFB0-8C85-8642-B5F0-D81760AF7333}"/>
              </a:ext>
            </a:extLst>
          </p:cNvPr>
          <p:cNvSpPr/>
          <p:nvPr/>
        </p:nvSpPr>
        <p:spPr>
          <a:xfrm>
            <a:off x="4592006" y="4351566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97A7074-F020-4140-BA8D-2AC4F42D198E}"/>
              </a:ext>
            </a:extLst>
          </p:cNvPr>
          <p:cNvSpPr/>
          <p:nvPr/>
        </p:nvSpPr>
        <p:spPr>
          <a:xfrm>
            <a:off x="5011554" y="4927630"/>
            <a:ext cx="6848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</a:t>
            </a:r>
            <a:endParaRPr lang="zh-CN" altLang="en-US" sz="20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FE5D9CA-4DE8-9C4C-869E-82540432B82E}"/>
              </a:ext>
            </a:extLst>
          </p:cNvPr>
          <p:cNvSpPr/>
          <p:nvPr/>
        </p:nvSpPr>
        <p:spPr>
          <a:xfrm>
            <a:off x="286422" y="4355720"/>
            <a:ext cx="13532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Hardware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A24B365-D118-524D-A721-CFEF50C02DA4}"/>
              </a:ext>
            </a:extLst>
          </p:cNvPr>
          <p:cNvSpPr/>
          <p:nvPr/>
        </p:nvSpPr>
        <p:spPr>
          <a:xfrm>
            <a:off x="1953353" y="4351566"/>
            <a:ext cx="2329356" cy="6991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READ(block-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buf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WRITE(block-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buf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F18B66F-8081-644F-A7F3-C2180F68C49E}"/>
              </a:ext>
            </a:extLst>
          </p:cNvPr>
          <p:cNvSpPr/>
          <p:nvPr/>
        </p:nvSpPr>
        <p:spPr>
          <a:xfrm>
            <a:off x="6302904" y="4454932"/>
            <a:ext cx="2541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(4TB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=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2</a:t>
            </a:r>
            <a:r>
              <a:rPr lang="en-US" altLang="zh-CN" baseline="30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30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4KB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blocks)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876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006CC8-D6B4-EA41-8B7F-E17F944D0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key-value storage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2F01D1-9BFA-0A4B-A590-067CB989B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Storage layout:</a:t>
            </a:r>
          </a:p>
          <a:p>
            <a:pPr lvl="1"/>
            <a:r>
              <a:rPr kumimoji="1" lang="en-US" altLang="zh-CN" dirty="0"/>
              <a:t>Each data (</a:t>
            </a:r>
            <a:r>
              <a:rPr kumimoji="1" lang="en-US" altLang="zh-CN" b="1" dirty="0"/>
              <a:t>V</a:t>
            </a:r>
            <a:r>
              <a:rPr kumimoji="1" lang="en-US" altLang="zh-CN" dirty="0"/>
              <a:t>alue)  is opaque to the database</a:t>
            </a:r>
          </a:p>
          <a:p>
            <a:pPr lvl="1"/>
            <a:r>
              <a:rPr kumimoji="1" lang="en-US" altLang="zh-CN" dirty="0"/>
              <a:t>Indexed by a key (</a:t>
            </a:r>
            <a:r>
              <a:rPr kumimoji="1" lang="en-US" altLang="zh-CN" b="1" dirty="0"/>
              <a:t>K</a:t>
            </a:r>
            <a:r>
              <a:rPr kumimoji="1" lang="en-US" altLang="zh-CN" dirty="0"/>
              <a:t>), which itself is also a data (e.g.,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int, string</a:t>
            </a:r>
            <a:r>
              <a:rPr kumimoji="1" lang="en-US" altLang="zh-CN" dirty="0"/>
              <a:t>)</a:t>
            </a:r>
          </a:p>
          <a:p>
            <a:pPr lvl="1"/>
            <a:r>
              <a:rPr kumimoji="1" lang="en-US" altLang="zh-CN" dirty="0"/>
              <a:t>Stored on disk (tolerate failure &amp; support a large capacity)</a:t>
            </a:r>
          </a:p>
          <a:p>
            <a:r>
              <a:rPr kumimoji="1" lang="en-US" altLang="zh-CN" dirty="0"/>
              <a:t>Interface </a:t>
            </a:r>
          </a:p>
          <a:p>
            <a:pPr lvl="1"/>
            <a:r>
              <a:rPr kumimoji="1" lang="en-US" altLang="zh-CN" dirty="0"/>
              <a:t>Get(K) -&gt; V, Scan(K,N)</a:t>
            </a:r>
          </a:p>
          <a:p>
            <a:pPr lvl="1"/>
            <a:r>
              <a:rPr kumimoji="1" lang="en-US" altLang="zh-CN" dirty="0"/>
              <a:t>Update(K,V), Insert(K,V), Delete(K,V)</a:t>
            </a:r>
          </a:p>
          <a:p>
            <a:pPr lvl="1"/>
            <a:r>
              <a:rPr kumimoji="1" lang="en-US" altLang="zh-CN" dirty="0"/>
              <a:t>The K and V can be arbitrary byte-sequence (e.g., a</a:t>
            </a:r>
            <a:r>
              <a:rPr kumimoji="1" lang="zh-CN" altLang="en-US" dirty="0"/>
              <a:t> </a:t>
            </a:r>
            <a:r>
              <a:rPr kumimoji="1" lang="en-US" altLang="zh-CN" dirty="0"/>
              <a:t>JSON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value)</a:t>
            </a:r>
          </a:p>
          <a:p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B4FA9A-DAA8-2945-A65A-42C851CA0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5" name="Picture 2" descr="What is LevelDB and how does it work? - DEV Community">
            <a:extLst>
              <a:ext uri="{FF2B5EF4-FFF2-40B4-BE49-F238E27FC236}">
                <a16:creationId xmlns:a16="http://schemas.microsoft.com/office/drawing/2014/main" id="{AFCB10FC-207D-DD41-AE6F-E21AD6D28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41" y="4507669"/>
            <a:ext cx="1882292" cy="78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ocksDB with Dhruba Borthakur and Igor Canadi - Software Engineering Daily">
            <a:extLst>
              <a:ext uri="{FF2B5EF4-FFF2-40B4-BE49-F238E27FC236}">
                <a16:creationId xmlns:a16="http://schemas.microsoft.com/office/drawing/2014/main" id="{9FF7324C-863D-8E46-8ACC-84FFD9898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682" y="4258923"/>
            <a:ext cx="2382173" cy="119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edis - Wikipedia">
            <a:extLst>
              <a:ext uri="{FF2B5EF4-FFF2-40B4-BE49-F238E27FC236}">
                <a16:creationId xmlns:a16="http://schemas.microsoft.com/office/drawing/2014/main" id="{0CDCADBE-4E46-D24D-A22D-3981F84CC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495161"/>
            <a:ext cx="2382173" cy="79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9331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DD77D3-5117-6644-A78E-081402D55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Sol-1: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Store tuples in log-structured key-value storage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A5CA1E-579E-0249-BF73-60C891EDB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404455"/>
          </a:xfrm>
        </p:spPr>
        <p:txBody>
          <a:bodyPr/>
          <a:lstStyle/>
          <a:p>
            <a:r>
              <a:rPr kumimoji="1" lang="en-US" altLang="zh-CN" dirty="0"/>
              <a:t>Of course, we can build relational model on key-value stores!</a:t>
            </a:r>
          </a:p>
          <a:p>
            <a:pPr lvl="1"/>
            <a:r>
              <a:rPr kumimoji="1" lang="en-US" altLang="zh-CN" dirty="0"/>
              <a:t>Example: MySQL can use </a:t>
            </a:r>
            <a:r>
              <a:rPr kumimoji="1" lang="en-US" altLang="zh-CN" dirty="0" err="1"/>
              <a:t>MyRocks</a:t>
            </a:r>
            <a:r>
              <a:rPr kumimoji="1" lang="en-US" altLang="zh-CN" dirty="0"/>
              <a:t> as its storage engine 	</a:t>
            </a:r>
          </a:p>
          <a:p>
            <a:pPr lvl="2"/>
            <a:r>
              <a:rPr kumimoji="1" lang="en-US" altLang="zh-CN" dirty="0" err="1"/>
              <a:t>MyRocks</a:t>
            </a:r>
            <a:r>
              <a:rPr kumimoji="1" lang="en-US" altLang="zh-CN" dirty="0"/>
              <a:t> uses </a:t>
            </a:r>
            <a:r>
              <a:rPr kumimoji="1" lang="en-US" altLang="zh-CN" dirty="0" err="1"/>
              <a:t>rockdb</a:t>
            </a:r>
            <a:r>
              <a:rPr kumimoji="1" lang="en-US" altLang="zh-CN" dirty="0"/>
              <a:t>, a standard log-structured key-value storage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04D1BE-3D96-B54C-B1CA-C92E8EAB9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 dirty="0"/>
          </a:p>
        </p:txBody>
      </p:sp>
      <p:pic>
        <p:nvPicPr>
          <p:cNvPr id="1026" name="Picture 2" descr="MyRocks | A RocksDB storage engine with MySQL | MyRocks">
            <a:extLst>
              <a:ext uri="{FF2B5EF4-FFF2-40B4-BE49-F238E27FC236}">
                <a16:creationId xmlns:a16="http://schemas.microsoft.com/office/drawing/2014/main" id="{7E95C696-6792-2349-8515-E6B006812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470" y="2554752"/>
            <a:ext cx="1324868" cy="93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ySQL - 维基百科，自由的百科全书">
            <a:extLst>
              <a:ext uri="{FF2B5EF4-FFF2-40B4-BE49-F238E27FC236}">
                <a16:creationId xmlns:a16="http://schemas.microsoft.com/office/drawing/2014/main" id="{E4F51C73-20AD-614A-B974-FF416B6D4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78" y="2497936"/>
            <a:ext cx="1728192" cy="89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ocksDB | A persistent key-value store | RocksDB">
            <a:extLst>
              <a:ext uri="{FF2B5EF4-FFF2-40B4-BE49-F238E27FC236}">
                <a16:creationId xmlns:a16="http://schemas.microsoft.com/office/drawing/2014/main" id="{19A0F640-15B1-104A-ACCE-C0E5A6655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102" y="2646601"/>
            <a:ext cx="2319649" cy="68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等于 7">
            <a:extLst>
              <a:ext uri="{FF2B5EF4-FFF2-40B4-BE49-F238E27FC236}">
                <a16:creationId xmlns:a16="http://schemas.microsoft.com/office/drawing/2014/main" id="{9EE7AF67-ED94-C041-B3A8-52470B0A35AD}"/>
              </a:ext>
            </a:extLst>
          </p:cNvPr>
          <p:cNvSpPr/>
          <p:nvPr/>
        </p:nvSpPr>
        <p:spPr>
          <a:xfrm>
            <a:off x="6329490" y="2771855"/>
            <a:ext cx="792088" cy="499460"/>
          </a:xfrm>
          <a:prstGeom prst="mathEqual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" name="加号 8">
            <a:extLst>
              <a:ext uri="{FF2B5EF4-FFF2-40B4-BE49-F238E27FC236}">
                <a16:creationId xmlns:a16="http://schemas.microsoft.com/office/drawing/2014/main" id="{1FA843C6-6F6D-8A48-8EE4-1F77AA8494BA}"/>
              </a:ext>
            </a:extLst>
          </p:cNvPr>
          <p:cNvSpPr/>
          <p:nvPr/>
        </p:nvSpPr>
        <p:spPr>
          <a:xfrm>
            <a:off x="2520184" y="2589537"/>
            <a:ext cx="1080120" cy="864096"/>
          </a:xfrm>
          <a:prstGeom prst="mathPlus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66DFF583-26A0-6649-8AD1-5D4F1A3DF29B}"/>
              </a:ext>
            </a:extLst>
          </p:cNvPr>
          <p:cNvSpPr txBox="1">
            <a:spLocks/>
          </p:cNvSpPr>
          <p:nvPr/>
        </p:nvSpPr>
        <p:spPr>
          <a:xfrm>
            <a:off x="457200" y="3952019"/>
            <a:ext cx="8229600" cy="1762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dirty="0"/>
              <a:t>Key: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 key of the tuple</a:t>
            </a:r>
          </a:p>
          <a:p>
            <a:pPr lvl="1"/>
            <a:r>
              <a:rPr kumimoji="1" lang="en-US" altLang="zh-CN" dirty="0"/>
              <a:t>Value:</a:t>
            </a:r>
            <a:r>
              <a:rPr kumimoji="1" lang="zh-CN" altLang="en-US" dirty="0"/>
              <a:t> </a:t>
            </a:r>
            <a:r>
              <a:rPr kumimoji="1" lang="en-US" altLang="zh-CN" dirty="0"/>
              <a:t>Binary representation of the tuple</a:t>
            </a:r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BFF54DD6-6B87-1D44-840E-B0A791B0038E}"/>
              </a:ext>
            </a:extLst>
          </p:cNvPr>
          <p:cNvSpPr/>
          <p:nvPr/>
        </p:nvSpPr>
        <p:spPr>
          <a:xfrm>
            <a:off x="6455832" y="5024662"/>
            <a:ext cx="187220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D475A64-A19B-144C-B9B7-D88DB11096D4}"/>
              </a:ext>
            </a:extLst>
          </p:cNvPr>
          <p:cNvSpPr/>
          <p:nvPr/>
        </p:nvSpPr>
        <p:spPr>
          <a:xfrm>
            <a:off x="6684050" y="5141638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File system </a:t>
            </a:r>
            <a:endParaRPr lang="zh-CN" altLang="en-US" dirty="0"/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F3FA321E-4ABF-F645-B287-926C1FAA77F7}"/>
              </a:ext>
            </a:extLst>
          </p:cNvPr>
          <p:cNvSpPr/>
          <p:nvPr/>
        </p:nvSpPr>
        <p:spPr>
          <a:xfrm>
            <a:off x="6227614" y="4268254"/>
            <a:ext cx="223281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1BC493A-990B-7D4B-A7CD-C70789D1291A}"/>
              </a:ext>
            </a:extLst>
          </p:cNvPr>
          <p:cNvSpPr/>
          <p:nvPr/>
        </p:nvSpPr>
        <p:spPr>
          <a:xfrm>
            <a:off x="6455832" y="4385230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Key-value Store</a:t>
            </a:r>
            <a:endParaRPr lang="zh-CN" altLang="en-US" dirty="0"/>
          </a:p>
        </p:txBody>
      </p:sp>
      <p:sp>
        <p:nvSpPr>
          <p:cNvPr id="22" name="圆角矩形 21">
            <a:extLst>
              <a:ext uri="{FF2B5EF4-FFF2-40B4-BE49-F238E27FC236}">
                <a16:creationId xmlns:a16="http://schemas.microsoft.com/office/drawing/2014/main" id="{AC077A86-97BB-3448-B819-5CFB90CE12E3}"/>
              </a:ext>
            </a:extLst>
          </p:cNvPr>
          <p:cNvSpPr/>
          <p:nvPr/>
        </p:nvSpPr>
        <p:spPr>
          <a:xfrm>
            <a:off x="6227614" y="3554639"/>
            <a:ext cx="2232818" cy="603284"/>
          </a:xfrm>
          <a:prstGeom prst="round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A561663-FBD5-E946-BEC4-CA80DC1E2BEA}"/>
              </a:ext>
            </a:extLst>
          </p:cNvPr>
          <p:cNvSpPr/>
          <p:nvPr/>
        </p:nvSpPr>
        <p:spPr>
          <a:xfrm>
            <a:off x="6365422" y="3671615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Relational model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8341DA7-0940-0145-8C22-0E31B5674BAD}"/>
              </a:ext>
            </a:extLst>
          </p:cNvPr>
          <p:cNvSpPr txBox="1"/>
          <p:nvPr/>
        </p:nvSpPr>
        <p:spPr>
          <a:xfrm>
            <a:off x="7316031" y="2353444"/>
            <a:ext cx="9153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1400" dirty="0" err="1">
                <a:solidFill>
                  <a:schemeClr val="accent1"/>
                </a:solidFill>
              </a:rPr>
              <a:t>MyRocks</a:t>
            </a:r>
            <a:endParaRPr lang="zh-CN" altLang="en-US" sz="1400" dirty="0">
              <a:solidFill>
                <a:schemeClr val="accent1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195841E-1C8C-AA41-B693-49F90FC3D1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6363" y="4754562"/>
            <a:ext cx="3152750" cy="78474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E14A1A3-19B6-F646-9D6C-30DB742DFB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960" y="5052103"/>
            <a:ext cx="391809" cy="398933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8D8C6873-7187-9D4E-8256-42763167C176}"/>
              </a:ext>
            </a:extLst>
          </p:cNvPr>
          <p:cNvSpPr txBox="1"/>
          <p:nvPr/>
        </p:nvSpPr>
        <p:spPr>
          <a:xfrm>
            <a:off x="1185975" y="5052103"/>
            <a:ext cx="4664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→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08460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9D3BCC-2286-0D49-BDB1-2A18A3F1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Log-structured key-value storage: LSM Trees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72D14A-FDBC-ED4F-A66C-E7EC56E4F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405628"/>
          </a:xfrm>
        </p:spPr>
        <p:txBody>
          <a:bodyPr/>
          <a:lstStyle/>
          <a:p>
            <a:r>
              <a:rPr kumimoji="1" lang="en-US" altLang="zh-CN" b="0" dirty="0"/>
              <a:t>LSM Tree organizes </a:t>
            </a:r>
            <a:r>
              <a:rPr kumimoji="1" lang="en-US" altLang="zh-CN" b="0" dirty="0" err="1"/>
              <a:t>SSTables</a:t>
            </a:r>
            <a:r>
              <a:rPr kumimoji="1" lang="en-US" altLang="zh-CN" b="0" dirty="0"/>
              <a:t> as a hierarchy architecture 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B1ABF52-EC4C-E04F-8899-E14F378A4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312903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8CA5405-909B-AA46-82DF-53B87E867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1392" y="312583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95C00DB-5E5D-194D-B790-9E1C91309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732" y="3735039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5A49713-FEB7-044B-84B3-B37A92791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924" y="3731844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FE45DAE-5989-3C47-94B7-69C4E2313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6233" y="3742556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924DED2-BCA0-4647-A6E5-7A78896AC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5425" y="3739361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AF59778-A348-734E-A2E1-6CD71FC4F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540" y="443788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ADE2F1D-ACF0-014B-B8BB-E97544030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732" y="4434692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1FA8F7F-675E-194F-8CED-C7F203D0B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035" y="443155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B2A025B-9B63-A744-A0F6-F8AB1116E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344" y="4442269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F384DCB-B741-DA4E-8222-006DF97B2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3536" y="4439074"/>
            <a:ext cx="405904" cy="40590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3B45C1C-8651-BF40-9ED1-881ECEFB2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8906" y="4437887"/>
            <a:ext cx="405904" cy="4059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E629A16D-C9F6-544D-A660-3FD96CFE7F46}"/>
              </a:ext>
            </a:extLst>
          </p:cNvPr>
          <p:cNvSpPr/>
          <p:nvPr/>
        </p:nvSpPr>
        <p:spPr>
          <a:xfrm>
            <a:off x="6366478" y="4954287"/>
            <a:ext cx="1185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LSM Tree</a:t>
            </a:r>
            <a:endParaRPr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40CE63F-B931-124B-A079-646BCD0324BF}"/>
              </a:ext>
            </a:extLst>
          </p:cNvPr>
          <p:cNvGrpSpPr/>
          <p:nvPr/>
        </p:nvGrpSpPr>
        <p:grpSpPr>
          <a:xfrm>
            <a:off x="6613820" y="2380364"/>
            <a:ext cx="552413" cy="508666"/>
            <a:chOff x="2195736" y="3023566"/>
            <a:chExt cx="552413" cy="508666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E5AE99CE-AC59-D04F-822B-F038107F6ED5}"/>
                </a:ext>
              </a:extLst>
            </p:cNvPr>
            <p:cNvSpPr/>
            <p:nvPr/>
          </p:nvSpPr>
          <p:spPr>
            <a:xfrm>
              <a:off x="2339752" y="3023566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51BDFDB5-3FB0-9741-96D4-6DFA13613BB3}"/>
                </a:ext>
              </a:extLst>
            </p:cNvPr>
            <p:cNvSpPr/>
            <p:nvPr/>
          </p:nvSpPr>
          <p:spPr>
            <a:xfrm>
              <a:off x="2195736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D52ACF7F-AA86-2E42-924C-69EDA36FB0AF}"/>
                </a:ext>
              </a:extLst>
            </p:cNvPr>
            <p:cNvSpPr/>
            <p:nvPr/>
          </p:nvSpPr>
          <p:spPr>
            <a:xfrm>
              <a:off x="2532125" y="3316232"/>
              <a:ext cx="216024" cy="2160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768CFF0F-A081-DA4F-B716-D936E5E95A4B}"/>
                </a:ext>
              </a:extLst>
            </p:cNvPr>
            <p:cNvCxnSpPr>
              <a:stCxn id="30" idx="0"/>
              <a:endCxn id="29" idx="3"/>
            </p:cNvCxnSpPr>
            <p:nvPr/>
          </p:nvCxnSpPr>
          <p:spPr>
            <a:xfrm flipV="1">
              <a:off x="2303748" y="3207934"/>
              <a:ext cx="67640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2C9162B9-F91F-4446-8AD5-2B018D6B8BB6}"/>
                </a:ext>
              </a:extLst>
            </p:cNvPr>
            <p:cNvCxnSpPr>
              <a:cxnSpLocks/>
              <a:stCxn id="30" idx="6"/>
              <a:endCxn id="31" idx="2"/>
            </p:cNvCxnSpPr>
            <p:nvPr/>
          </p:nvCxnSpPr>
          <p:spPr>
            <a:xfrm>
              <a:off x="2411760" y="3424232"/>
              <a:ext cx="12036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DA618D77-E0E8-4B4F-AB59-4217EC4E863E}"/>
                </a:ext>
              </a:extLst>
            </p:cNvPr>
            <p:cNvCxnSpPr>
              <a:cxnSpLocks/>
              <a:stCxn id="29" idx="5"/>
              <a:endCxn id="31" idx="0"/>
            </p:cNvCxnSpPr>
            <p:nvPr/>
          </p:nvCxnSpPr>
          <p:spPr>
            <a:xfrm>
              <a:off x="2524140" y="3207934"/>
              <a:ext cx="115997" cy="10829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CDD53E22-91DF-FE48-B199-7A42EA3DEBA1}"/>
              </a:ext>
            </a:extLst>
          </p:cNvPr>
          <p:cNvSpPr/>
          <p:nvPr/>
        </p:nvSpPr>
        <p:spPr>
          <a:xfrm>
            <a:off x="5160552" y="2411698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MemTable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FDD9A7F-FEA8-BB4F-A79A-91EF0D705DED}"/>
              </a:ext>
            </a:extLst>
          </p:cNvPr>
          <p:cNvSpPr/>
          <p:nvPr/>
        </p:nvSpPr>
        <p:spPr>
          <a:xfrm>
            <a:off x="5697263" y="3029148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L0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1BAB187-9C6C-934B-BDBE-07014A6EFB05}"/>
              </a:ext>
            </a:extLst>
          </p:cNvPr>
          <p:cNvSpPr/>
          <p:nvPr/>
        </p:nvSpPr>
        <p:spPr>
          <a:xfrm>
            <a:off x="5300722" y="3761913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L1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3C5A502-F0F4-E947-92FB-454C56D8F6AE}"/>
              </a:ext>
            </a:extLst>
          </p:cNvPr>
          <p:cNvSpPr/>
          <p:nvPr/>
        </p:nvSpPr>
        <p:spPr>
          <a:xfrm>
            <a:off x="4749718" y="4457360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L2</a:t>
            </a:r>
            <a:endParaRPr lang="zh-CN" altLang="en-US" dirty="0"/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E5F16EF-A35B-A849-8E50-39034FCF9AF1}"/>
              </a:ext>
            </a:extLst>
          </p:cNvPr>
          <p:cNvSpPr txBox="1">
            <a:spLocks/>
          </p:cNvSpPr>
          <p:nvPr/>
        </p:nvSpPr>
        <p:spPr>
          <a:xfrm>
            <a:off x="388589" y="1616232"/>
            <a:ext cx="3666037" cy="2819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dirty="0"/>
              <a:t>Each layer has maximum size</a:t>
            </a:r>
          </a:p>
          <a:p>
            <a:pPr lvl="1"/>
            <a:r>
              <a:rPr kumimoji="1" lang="en-US" altLang="zh-CN" dirty="0"/>
              <a:t>Except</a:t>
            </a:r>
            <a:r>
              <a:rPr kumimoji="1" lang="zh-CN" altLang="en-US" dirty="0"/>
              <a:t> </a:t>
            </a:r>
            <a:r>
              <a:rPr kumimoji="1" lang="en-US" altLang="zh-CN" dirty="0"/>
              <a:t>L0, all files in layers are sorted</a:t>
            </a:r>
            <a:endParaRPr kumimoji="1" lang="zh-CN" altLang="en-US" b="0" dirty="0"/>
          </a:p>
        </p:txBody>
      </p:sp>
      <p:sp>
        <p:nvSpPr>
          <p:cNvPr id="39" name="Rectangle 13">
            <a:extLst>
              <a:ext uri="{FF2B5EF4-FFF2-40B4-BE49-F238E27FC236}">
                <a16:creationId xmlns:a16="http://schemas.microsoft.com/office/drawing/2014/main" id="{F1832516-870B-094F-A030-896A6B01C056}"/>
              </a:ext>
            </a:extLst>
          </p:cNvPr>
          <p:cNvSpPr/>
          <p:nvPr/>
        </p:nvSpPr>
        <p:spPr>
          <a:xfrm>
            <a:off x="323784" y="2918252"/>
            <a:ext cx="4319654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Questions</a:t>
            </a:r>
            <a:r>
              <a:rPr kumimoji="1" lang="en-US" altLang="zh-CN" dirty="0">
                <a:latin typeface="Eras Medium ITC" pitchFamily="34" charset="0"/>
              </a:rPr>
              <a:t>: what are the benefits? 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40" name="Rectangle 13">
            <a:extLst>
              <a:ext uri="{FF2B5EF4-FFF2-40B4-BE49-F238E27FC236}">
                <a16:creationId xmlns:a16="http://schemas.microsoft.com/office/drawing/2014/main" id="{749B9D6C-983E-DF4A-A68D-F617992B03B9}"/>
              </a:ext>
            </a:extLst>
          </p:cNvPr>
          <p:cNvSpPr/>
          <p:nvPr/>
        </p:nvSpPr>
        <p:spPr>
          <a:xfrm>
            <a:off x="388589" y="3592611"/>
            <a:ext cx="4319654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Questions</a:t>
            </a:r>
            <a:r>
              <a:rPr kumimoji="1" lang="en-US" altLang="zh-CN" dirty="0">
                <a:latin typeface="Eras Medium ITC" pitchFamily="34" charset="0"/>
              </a:rPr>
              <a:t>: What are the drawbacks?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29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A0815E-FEF2-6442-AE88-87408399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Drawbacks of using log-structured key-value storage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998A70-212D-FF43-826F-32F88A334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Log-structured key-value storage is particular </a:t>
            </a:r>
            <a:r>
              <a:rPr kumimoji="1" lang="en-US" altLang="zh-CN" dirty="0">
                <a:solidFill>
                  <a:srgbClr val="C00000"/>
                </a:solidFill>
              </a:rPr>
              <a:t>optimized for writes </a:t>
            </a:r>
          </a:p>
          <a:p>
            <a:pPr lvl="1"/>
            <a:r>
              <a:rPr kumimoji="1" lang="en-US" altLang="zh-CN" dirty="0"/>
              <a:t>E.g., one sequential write is sufficient for each update/insertion</a:t>
            </a:r>
          </a:p>
          <a:p>
            <a:r>
              <a:rPr kumimoji="1" lang="en-US" altLang="zh-CN" dirty="0"/>
              <a:t>However, what are the costs?</a:t>
            </a:r>
          </a:p>
          <a:p>
            <a:pPr lvl="1"/>
            <a:r>
              <a:rPr kumimoji="1" lang="en-US" altLang="zh-CN" dirty="0"/>
              <a:t>Write amplifications </a:t>
            </a:r>
          </a:p>
          <a:p>
            <a:pPr lvl="1"/>
            <a:r>
              <a:rPr kumimoji="1" lang="en-US" altLang="zh-CN" dirty="0"/>
              <a:t>Space amplifications</a:t>
            </a:r>
          </a:p>
          <a:p>
            <a:pPr lvl="1"/>
            <a:r>
              <a:rPr kumimoji="1" lang="en-US" altLang="zh-CN" dirty="0"/>
              <a:t>Read amplifications </a:t>
            </a:r>
          </a:p>
          <a:p>
            <a:pPr lvl="1"/>
            <a:r>
              <a:rPr kumimoji="1" lang="en-US" altLang="zh-CN" dirty="0"/>
              <a:t>Poor range scan performance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F393E6-14B7-124C-A065-40FE34941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80961BE6-E292-9B45-8E51-343F9F851C69}"/>
              </a:ext>
            </a:extLst>
          </p:cNvPr>
          <p:cNvSpPr/>
          <p:nvPr/>
        </p:nvSpPr>
        <p:spPr>
          <a:xfrm>
            <a:off x="464906" y="4236586"/>
            <a:ext cx="6627374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Traditionally, databases favors </a:t>
            </a:r>
            <a:r>
              <a:rPr kumimoji="1" lang="en-US" altLang="zh-CN" b="1" dirty="0" err="1">
                <a:solidFill>
                  <a:srgbClr val="C00000"/>
                </a:solidFill>
                <a:latin typeface="Eras Medium ITC" pitchFamily="34" charset="0"/>
              </a:rPr>
              <a:t>BTree</a:t>
            </a:r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 (or its variants)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1D67E1A-D6EC-9F44-B4F7-B934F1A34301}"/>
              </a:ext>
            </a:extLst>
          </p:cNvPr>
          <p:cNvSpPr/>
          <p:nvPr/>
        </p:nvSpPr>
        <p:spPr>
          <a:xfrm>
            <a:off x="457200" y="3217540"/>
            <a:ext cx="3682752" cy="720080"/>
          </a:xfrm>
          <a:prstGeom prst="rect">
            <a:avLst/>
          </a:prstGeom>
          <a:noFill/>
          <a:ln w="28575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2315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26657C-7CD6-9048-812E-E03F6CC1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Sol-2: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 </a:t>
            </a:r>
            <a:r>
              <a:rPr kumimoji="1" lang="en-US" altLang="zh-CN" dirty="0" err="1"/>
              <a:t>Btree</a:t>
            </a:r>
            <a:r>
              <a:rPr kumimoji="1" lang="en-US" altLang="zh-CN" dirty="0"/>
              <a:t>* to store tuples in relational model </a:t>
            </a:r>
            <a:endParaRPr kumimoji="1" lang="zh-CN" altLang="en-US" b="1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11439F-E6FD-C549-A583-9A23A5C32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DE65814-B18F-0E4E-B854-0C28E4B6AA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2"/>
          <a:stretch/>
        </p:blipFill>
        <p:spPr>
          <a:xfrm>
            <a:off x="1403648" y="2543580"/>
            <a:ext cx="5796880" cy="3171420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EBA8CD-7C7F-D24F-B167-BC6838A08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b="0" dirty="0"/>
              <a:t>A B-tree is a tree data structure </a:t>
            </a:r>
          </a:p>
          <a:p>
            <a:pPr lvl="1"/>
            <a:r>
              <a:rPr kumimoji="1" lang="en" altLang="zh-CN" dirty="0"/>
              <a:t>Each node is </a:t>
            </a:r>
            <a:r>
              <a:rPr kumimoji="1" lang="en" altLang="zh-CN" b="1" dirty="0">
                <a:solidFill>
                  <a:srgbClr val="BE374B"/>
                </a:solidFill>
              </a:rPr>
              <a:t>fixed-sized</a:t>
            </a:r>
            <a:r>
              <a:rPr kumimoji="1" lang="en" altLang="zh-CN" dirty="0"/>
              <a:t>, can store multiple keys, and keys are </a:t>
            </a:r>
            <a:r>
              <a:rPr kumimoji="1" lang="en" altLang="zh-CN" b="1" dirty="0">
                <a:solidFill>
                  <a:srgbClr val="C00000"/>
                </a:solidFill>
              </a:rPr>
              <a:t>sorted</a:t>
            </a:r>
            <a:endParaRPr lang="en" altLang="zh-CN" b="1" dirty="0"/>
          </a:p>
          <a:p>
            <a:pPr lvl="1"/>
            <a:r>
              <a:rPr lang="en" altLang="zh-CN" dirty="0"/>
              <a:t>Support </a:t>
            </a:r>
            <a:r>
              <a:rPr lang="en" altLang="zh-CN" b="1" dirty="0">
                <a:solidFill>
                  <a:srgbClr val="BE374B"/>
                </a:solidFill>
              </a:rPr>
              <a:t>efficient</a:t>
            </a:r>
            <a:r>
              <a:rPr lang="en" altLang="zh-CN" dirty="0"/>
              <a:t> </a:t>
            </a:r>
            <a:r>
              <a:rPr lang="en" altLang="zh-CN" b="1" dirty="0">
                <a:solidFill>
                  <a:srgbClr val="C00000"/>
                </a:solidFill>
              </a:rPr>
              <a:t>range</a:t>
            </a:r>
            <a:r>
              <a:rPr lang="en" altLang="zh-CN" dirty="0"/>
              <a:t> operations (e.g., </a:t>
            </a:r>
            <a:r>
              <a:rPr lang="en-US" altLang="zh-CN" dirty="0"/>
              <a:t>range</a:t>
            </a:r>
            <a:r>
              <a:rPr lang="zh-CN" altLang="en-US" dirty="0"/>
              <a:t> </a:t>
            </a:r>
            <a:r>
              <a:rPr lang="en-US" altLang="zh-CN" dirty="0"/>
              <a:t>query</a:t>
            </a:r>
            <a:r>
              <a:rPr lang="en" altLang="zh-CN" dirty="0"/>
              <a:t>)</a:t>
            </a:r>
            <a:endParaRPr lang="en" altLang="zh-CN" b="0" dirty="0"/>
          </a:p>
          <a:p>
            <a:pPr lvl="1"/>
            <a:r>
              <a:rPr kumimoji="1" lang="en" altLang="zh-CN" dirty="0"/>
              <a:t>Optimized for </a:t>
            </a:r>
            <a:r>
              <a:rPr kumimoji="1" lang="en" altLang="zh-CN" b="1" dirty="0">
                <a:solidFill>
                  <a:srgbClr val="C00000"/>
                </a:solidFill>
              </a:rPr>
              <a:t>large</a:t>
            </a:r>
            <a:r>
              <a:rPr kumimoji="1" lang="en" altLang="zh-CN" dirty="0"/>
              <a:t> read/write blocks of data </a:t>
            </a:r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7A24072C-2241-5A43-B57C-6AB23C604F46}"/>
              </a:ext>
            </a:extLst>
          </p:cNvPr>
          <p:cNvSpPr/>
          <p:nvPr/>
        </p:nvSpPr>
        <p:spPr>
          <a:xfrm>
            <a:off x="3707904" y="4477667"/>
            <a:ext cx="3240360" cy="216049"/>
          </a:xfrm>
          <a:prstGeom prst="roundRect">
            <a:avLst/>
          </a:prstGeom>
          <a:noFill/>
          <a:ln w="381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5B08FE66-4430-9048-88CD-302D83CC93BD}"/>
              </a:ext>
            </a:extLst>
          </p:cNvPr>
          <p:cNvSpPr/>
          <p:nvPr/>
        </p:nvSpPr>
        <p:spPr>
          <a:xfrm>
            <a:off x="556429" y="4472252"/>
            <a:ext cx="2891351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>
                <a:latin typeface="Eras Medium ITC" pitchFamily="34" charset="0"/>
              </a:rPr>
              <a:t>A fixed node is organized as </a:t>
            </a:r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pages</a:t>
            </a:r>
            <a:r>
              <a:rPr kumimoji="1" lang="en-US" altLang="zh-CN" dirty="0">
                <a:latin typeface="Eras Medium ITC" pitchFamily="34" charset="0"/>
              </a:rPr>
              <a:t> in DBMSs.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4E9195-D631-B846-AEEC-68E62193444F}"/>
              </a:ext>
            </a:extLst>
          </p:cNvPr>
          <p:cNvSpPr/>
          <p:nvPr/>
        </p:nvSpPr>
        <p:spPr>
          <a:xfrm>
            <a:off x="-6755" y="5369656"/>
            <a:ext cx="31545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400" dirty="0"/>
              <a:t>* </a:t>
            </a:r>
            <a:r>
              <a:rPr kumimoji="1" lang="en-US" altLang="zh-CN" sz="1400" dirty="0" err="1"/>
              <a:t>B+Tree</a:t>
            </a:r>
            <a:r>
              <a:rPr kumimoji="1" lang="en-US" altLang="zh-CN" sz="1400" dirty="0"/>
              <a:t> or its variants (e.g., </a:t>
            </a:r>
            <a:r>
              <a:rPr kumimoji="1" lang="en-US" altLang="zh-CN" sz="1400" dirty="0" err="1"/>
              <a:t>B+Tree</a:t>
            </a:r>
            <a:r>
              <a:rPr kumimoji="1" lang="en-US" altLang="zh-CN" sz="1400" dirty="0"/>
              <a:t>)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53572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C36615-DE1C-6448-B922-1983571D3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Sol-2: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 </a:t>
            </a:r>
            <a:r>
              <a:rPr kumimoji="1" lang="en-US" altLang="zh-CN" dirty="0" err="1"/>
              <a:t>BTree</a:t>
            </a:r>
            <a:r>
              <a:rPr kumimoji="1" lang="en-US" altLang="zh-CN" dirty="0"/>
              <a:t> to store tuples in relational model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01B1E8-32D4-474B-8AEB-4B1F25D29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Note that relational model does not necessarily use </a:t>
            </a:r>
            <a:r>
              <a:rPr kumimoji="1" lang="en-US" altLang="zh-CN" dirty="0" err="1"/>
              <a:t>BTree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Tuples can just be left unindexed (i.e., only store the leave pages) </a:t>
            </a:r>
          </a:p>
          <a:p>
            <a:pPr lvl="2"/>
            <a:r>
              <a:rPr kumimoji="1" lang="en-US" altLang="zh-CN" dirty="0"/>
              <a:t>Scan the entire table is required for executing queries</a:t>
            </a:r>
          </a:p>
          <a:p>
            <a:pPr lvl="1"/>
            <a:r>
              <a:rPr kumimoji="1" lang="en-US" altLang="zh-CN" dirty="0"/>
              <a:t>How to add index? Using the secondary index declaration 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r>
              <a:rPr kumimoji="1" lang="en-US" altLang="zh-CN" dirty="0"/>
              <a:t>Typically, primary key is automatically indexed by the DBMS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default</a:t>
            </a:r>
          </a:p>
          <a:p>
            <a:r>
              <a:rPr kumimoji="1" lang="en-US" altLang="zh-CN" dirty="0"/>
              <a:t>Remaining questions </a:t>
            </a:r>
          </a:p>
          <a:p>
            <a:pPr lvl="1"/>
            <a:r>
              <a:rPr kumimoji="1" lang="en-US" altLang="zh-CN" dirty="0"/>
              <a:t>What is the database page? </a:t>
            </a:r>
          </a:p>
          <a:p>
            <a:pPr lvl="1"/>
            <a:r>
              <a:rPr kumimoji="1" lang="en-US" altLang="zh-CN" dirty="0"/>
              <a:t>How to manage the pages? </a:t>
            </a:r>
          </a:p>
          <a:p>
            <a:pPr lvl="1"/>
            <a:r>
              <a:rPr kumimoji="1" lang="en-US" altLang="zh-CN" dirty="0"/>
              <a:t>How to store tuples in the pages?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99635E-C947-B04A-A712-FD0AA911A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148A379-51A1-1647-8C58-52C83FC36CC9}"/>
              </a:ext>
            </a:extLst>
          </p:cNvPr>
          <p:cNvSpPr/>
          <p:nvPr/>
        </p:nvSpPr>
        <p:spPr>
          <a:xfrm>
            <a:off x="1187624" y="2857500"/>
            <a:ext cx="6285853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CREATE 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INDEX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item_year_index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ON Item(Year);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0B65016-F57C-F846-9AF3-38F8DCAC4F4C}"/>
              </a:ext>
            </a:extLst>
          </p:cNvPr>
          <p:cNvSpPr/>
          <p:nvPr/>
        </p:nvSpPr>
        <p:spPr>
          <a:xfrm>
            <a:off x="449389" y="4321371"/>
            <a:ext cx="3610744" cy="432073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0407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73DF5F-0C71-C64C-9F6E-14F1398AB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Database pages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2F0512-6A40-7047-826B-36F511168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A </a:t>
            </a:r>
            <a:r>
              <a:rPr lang="en" altLang="zh-CN" dirty="0">
                <a:solidFill>
                  <a:srgbClr val="C00000"/>
                </a:solidFill>
              </a:rPr>
              <a:t>page</a:t>
            </a:r>
            <a:r>
              <a:rPr lang="en" altLang="zh-CN" dirty="0"/>
              <a:t> is a fixed-size block of data</a:t>
            </a:r>
          </a:p>
          <a:p>
            <a:pPr lvl="1"/>
            <a:r>
              <a:rPr lang="en" altLang="zh-CN" dirty="0"/>
              <a:t>It can contain tuples, meta-data (e.g., internal nodes of </a:t>
            </a:r>
            <a:r>
              <a:rPr lang="en" altLang="zh-CN" dirty="0" err="1"/>
              <a:t>BTree</a:t>
            </a:r>
            <a:r>
              <a:rPr lang="en" altLang="zh-CN" dirty="0"/>
              <a:t>), etc.</a:t>
            </a:r>
          </a:p>
          <a:p>
            <a:r>
              <a:rPr kumimoji="1" lang="en" altLang="zh-CN" dirty="0"/>
              <a:t>Each page is given a unique identifier</a:t>
            </a:r>
          </a:p>
          <a:p>
            <a:pPr lvl="1"/>
            <a:r>
              <a:rPr kumimoji="1" lang="en" altLang="zh-CN" dirty="0"/>
              <a:t>The DBMS uses an indirection layer to map page ids to physical locations 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352694-8A64-D74C-8F4B-B7EB3EA27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6183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C1A6BE96-AA84-5F42-B101-1D730076F4D5}"/>
              </a:ext>
            </a:extLst>
          </p:cNvPr>
          <p:cNvCxnSpPr/>
          <p:nvPr/>
        </p:nvCxnSpPr>
        <p:spPr>
          <a:xfrm>
            <a:off x="6156176" y="2706940"/>
            <a:ext cx="0" cy="33227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0F4EA991-A45B-704F-BAE7-EDB0B0E0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Database pages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CBD9E4-FE78-5D4F-B28D-919AF4ABC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There are three different notions of "pages" in a DBMS:</a:t>
            </a:r>
          </a:p>
          <a:p>
            <a:pPr lvl="1"/>
            <a:r>
              <a:rPr lang="en" altLang="zh-CN" dirty="0"/>
              <a:t>Hardware Page</a:t>
            </a:r>
            <a:r>
              <a:rPr lang="zh-CN" altLang="en-US" dirty="0"/>
              <a:t>， </a:t>
            </a:r>
            <a:r>
              <a:rPr lang="en-US" altLang="zh-CN" dirty="0"/>
              <a:t>e.g., disk sector</a:t>
            </a:r>
            <a:r>
              <a:rPr lang="en" altLang="zh-CN" dirty="0"/>
              <a:t> (usually 4KB) </a:t>
            </a:r>
          </a:p>
          <a:p>
            <a:pPr lvl="1"/>
            <a:r>
              <a:rPr lang="en" altLang="zh-CN" dirty="0"/>
              <a:t>OS Page (usually 4KB)</a:t>
            </a:r>
          </a:p>
          <a:p>
            <a:pPr lvl="1"/>
            <a:r>
              <a:rPr lang="en" altLang="zh-CN" dirty="0"/>
              <a:t>Database Page (512B-16KB) </a:t>
            </a:r>
          </a:p>
          <a:p>
            <a:pPr lvl="1"/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E535E4-DF31-9249-AD76-36FBE469D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 dirty="0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7DECC44D-F0CF-294E-808E-21C0B03768AD}"/>
              </a:ext>
            </a:extLst>
          </p:cNvPr>
          <p:cNvSpPr/>
          <p:nvPr/>
        </p:nvSpPr>
        <p:spPr>
          <a:xfrm>
            <a:off x="4158472" y="2353444"/>
            <a:ext cx="338437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Sometimes configurable</a:t>
            </a:r>
            <a:endParaRPr lang="en-US" altLang="zh-CN" dirty="0">
              <a:latin typeface="Eras Medium ITC" pitchFamily="34" charset="0"/>
            </a:endParaRPr>
          </a:p>
        </p:txBody>
      </p:sp>
      <p:pic>
        <p:nvPicPr>
          <p:cNvPr id="3074" name="Picture 2" descr="SQLite - Wikipedia">
            <a:extLst>
              <a:ext uri="{FF2B5EF4-FFF2-40B4-BE49-F238E27FC236}">
                <a16:creationId xmlns:a16="http://schemas.microsoft.com/office/drawing/2014/main" id="{9BB27E53-793A-5146-A50E-10FC852F1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7304"/>
            <a:ext cx="1844024" cy="87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What is Db2">
            <a:extLst>
              <a:ext uri="{FF2B5EF4-FFF2-40B4-BE49-F238E27FC236}">
                <a16:creationId xmlns:a16="http://schemas.microsoft.com/office/drawing/2014/main" id="{3D11B335-3DF6-8A42-B9EF-4C90363F0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319" y="3829034"/>
            <a:ext cx="982960" cy="98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Oracle Logo, history, meaning, symbol, PNG">
            <a:extLst>
              <a:ext uri="{FF2B5EF4-FFF2-40B4-BE49-F238E27FC236}">
                <a16:creationId xmlns:a16="http://schemas.microsoft.com/office/drawing/2014/main" id="{536FAC3C-E3D5-B24C-ACFA-8FA64C9A0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38" y="4780985"/>
            <a:ext cx="1686699" cy="944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nstall Microsoft SQL Server (MSSQL) 2019 on Amazon Linux 2 - TechViewLeo">
            <a:extLst>
              <a:ext uri="{FF2B5EF4-FFF2-40B4-BE49-F238E27FC236}">
                <a16:creationId xmlns:a16="http://schemas.microsoft.com/office/drawing/2014/main" id="{F3EEF4F5-6AC0-CB49-8C12-5CE5D4EF7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798" y="4632096"/>
            <a:ext cx="2267744" cy="83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Optimizing Storage and Managing Cleanup in PostgreSQL | by Harshit Dwivedi  | Coding Blocks | Medium">
            <a:extLst>
              <a:ext uri="{FF2B5EF4-FFF2-40B4-BE49-F238E27FC236}">
                <a16:creationId xmlns:a16="http://schemas.microsoft.com/office/drawing/2014/main" id="{06C29C4F-5DD1-3A4A-82B0-C1C6FD9C0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144" y="3493592"/>
            <a:ext cx="2133600" cy="119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MySQL | Most Popular Open Source Relational Database | AWS">
            <a:extLst>
              <a:ext uri="{FF2B5EF4-FFF2-40B4-BE49-F238E27FC236}">
                <a16:creationId xmlns:a16="http://schemas.microsoft.com/office/drawing/2014/main" id="{C899AE49-B082-0E4F-B420-62B7A7F6D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609" y="4020680"/>
            <a:ext cx="2069567" cy="106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5B05FF4-091B-B845-81D3-4AF4B5432239}"/>
              </a:ext>
            </a:extLst>
          </p:cNvPr>
          <p:cNvSpPr/>
          <p:nvPr/>
        </p:nvSpPr>
        <p:spPr>
          <a:xfrm>
            <a:off x="1077467" y="3078518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sz="2400" b="1" dirty="0">
                <a:solidFill>
                  <a:srgbClr val="C00000"/>
                </a:solidFill>
              </a:rPr>
              <a:t>4KB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3B7597CD-3E2C-3041-8EC9-D7539EDBA552}"/>
              </a:ext>
            </a:extLst>
          </p:cNvPr>
          <p:cNvCxnSpPr/>
          <p:nvPr/>
        </p:nvCxnSpPr>
        <p:spPr>
          <a:xfrm>
            <a:off x="3275856" y="2703146"/>
            <a:ext cx="0" cy="33227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DD4AAB80-BB37-3B45-BA2A-9DB0880F8421}"/>
              </a:ext>
            </a:extLst>
          </p:cNvPr>
          <p:cNvSpPr/>
          <p:nvPr/>
        </p:nvSpPr>
        <p:spPr>
          <a:xfrm>
            <a:off x="4158472" y="3078518"/>
            <a:ext cx="801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sz="2400" b="1" dirty="0">
                <a:solidFill>
                  <a:srgbClr val="C00000"/>
                </a:solidFill>
              </a:rPr>
              <a:t>8KB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A3B3C49-3591-0F4B-AF5D-5DFB0E00A7AD}"/>
              </a:ext>
            </a:extLst>
          </p:cNvPr>
          <p:cNvSpPr/>
          <p:nvPr/>
        </p:nvSpPr>
        <p:spPr>
          <a:xfrm>
            <a:off x="7352058" y="3078518"/>
            <a:ext cx="97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sz="2400" b="1" dirty="0">
                <a:solidFill>
                  <a:srgbClr val="C00000"/>
                </a:solidFill>
              </a:rPr>
              <a:t>16KB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911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4EA991-A45B-704F-BAE7-EDB0B0E0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Database pages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CBD9E4-FE78-5D4F-B28D-919AF4ABC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867328" cy="4356826"/>
          </a:xfrm>
        </p:spPr>
        <p:txBody>
          <a:bodyPr>
            <a:normAutofit/>
          </a:bodyPr>
          <a:lstStyle/>
          <a:p>
            <a:r>
              <a:rPr lang="en" altLang="zh-CN" dirty="0"/>
              <a:t>There are three different notions of "pages" in a DBMS:</a:t>
            </a:r>
          </a:p>
          <a:p>
            <a:pPr lvl="1"/>
            <a:r>
              <a:rPr lang="en" altLang="zh-CN" dirty="0"/>
              <a:t>Hardware Page</a:t>
            </a:r>
            <a:r>
              <a:rPr lang="zh-CN" altLang="en-US" dirty="0"/>
              <a:t>， </a:t>
            </a:r>
            <a:r>
              <a:rPr lang="en-US" altLang="zh-CN" dirty="0"/>
              <a:t>e.g., disk sector</a:t>
            </a:r>
            <a:r>
              <a:rPr lang="en" altLang="zh-CN" dirty="0"/>
              <a:t> (usually </a:t>
            </a:r>
            <a:r>
              <a:rPr lang="en-US" altLang="zh-CN" dirty="0"/>
              <a:t>512B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" altLang="zh-CN" dirty="0"/>
              <a:t>4KB) </a:t>
            </a:r>
          </a:p>
          <a:p>
            <a:pPr lvl="1"/>
            <a:r>
              <a:rPr lang="en" altLang="zh-CN" dirty="0"/>
              <a:t>OS Page (usually 4KB)</a:t>
            </a:r>
          </a:p>
          <a:p>
            <a:pPr lvl="1"/>
            <a:r>
              <a:rPr lang="en" altLang="zh-CN" dirty="0"/>
              <a:t>Database Page (512B-16KB) </a:t>
            </a:r>
          </a:p>
          <a:p>
            <a:pPr indent="-285750"/>
            <a:r>
              <a:rPr lang="en" altLang="zh-CN" dirty="0"/>
              <a:t>How to choose the database page size? Many trade-offs</a:t>
            </a:r>
          </a:p>
          <a:p>
            <a:pPr lvl="1"/>
            <a:r>
              <a:rPr lang="en" altLang="zh-CN" dirty="0" err="1"/>
              <a:t>BTree</a:t>
            </a:r>
            <a:r>
              <a:rPr lang="en" altLang="zh-CN" dirty="0"/>
              <a:t> height. E.g., larger page -&gt; shallow tree</a:t>
            </a:r>
          </a:p>
          <a:p>
            <a:pPr lvl="1"/>
            <a:r>
              <a:rPr lang="en" altLang="zh-CN" dirty="0"/>
              <a:t>Fragmentation. E.g., larger page -&gt; may waste space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More important</a:t>
            </a:r>
            <a:r>
              <a:rPr kumimoji="1" lang="en-US" altLang="zh-CN" dirty="0"/>
              <a:t>: hardware atomic write size </a:t>
            </a:r>
          </a:p>
          <a:p>
            <a:pPr lvl="2"/>
            <a:r>
              <a:rPr lang="en" altLang="zh-CN" dirty="0"/>
              <a:t>A hardware page is the largest block of data that the storage device can </a:t>
            </a:r>
            <a:r>
              <a:rPr lang="en" altLang="zh-CN" dirty="0">
                <a:highlight>
                  <a:srgbClr val="FFFF00"/>
                </a:highlight>
              </a:rPr>
              <a:t>guarantee failsafe writes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altLang="zh-CN" dirty="0">
                <a:highlight>
                  <a:srgbClr val="FFFF00"/>
                </a:highlight>
              </a:rPr>
              <a:t>(ensure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altLang="zh-CN" dirty="0">
                <a:highlight>
                  <a:srgbClr val="FFFF00"/>
                </a:highlight>
              </a:rPr>
              <a:t>all-or-nothing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altLang="zh-CN" dirty="0">
                <a:highlight>
                  <a:srgbClr val="FFFF00"/>
                </a:highlight>
              </a:rPr>
              <a:t>by</a:t>
            </a:r>
            <a:r>
              <a:rPr lang="zh-CN" altLang="en-US" dirty="0">
                <a:highlight>
                  <a:srgbClr val="FFFF00"/>
                </a:highlight>
              </a:rPr>
              <a:t> </a:t>
            </a:r>
            <a:r>
              <a:rPr lang="en-US" altLang="zh-CN" dirty="0">
                <a:highlight>
                  <a:srgbClr val="FFFF00"/>
                </a:highlight>
              </a:rPr>
              <a:t>hardware)</a:t>
            </a:r>
            <a:endParaRPr lang="en" altLang="zh-CN" dirty="0">
              <a:highlight>
                <a:srgbClr val="FFFF00"/>
              </a:highlight>
            </a:endParaRPr>
          </a:p>
          <a:p>
            <a:pPr lvl="2"/>
            <a:r>
              <a:rPr kumimoji="1" lang="en-US" altLang="zh-CN" dirty="0"/>
              <a:t>If the database page size don’t fit, need extra mechanisms for atomicity!</a:t>
            </a:r>
          </a:p>
          <a:p>
            <a:pPr lvl="1"/>
            <a:endParaRPr kumimoji="1" lang="zh-CN" altLang="en-US" dirty="0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7DECC44D-F0CF-294E-808E-21C0B03768AD}"/>
              </a:ext>
            </a:extLst>
          </p:cNvPr>
          <p:cNvSpPr/>
          <p:nvPr/>
        </p:nvSpPr>
        <p:spPr>
          <a:xfrm>
            <a:off x="4158472" y="2353444"/>
            <a:ext cx="338437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  <a:latin typeface="Eras Medium ITC" pitchFamily="34" charset="0"/>
              </a:rPr>
              <a:t>Sometimes configurable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6865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8608A2-5D3D-6D4D-8093-AFD7C641A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Database pages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C23576-EB4F-3A47-B7B4-B040C858F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5112568"/>
          </a:xfrm>
        </p:spPr>
        <p:txBody>
          <a:bodyPr/>
          <a:lstStyle/>
          <a:p>
            <a:pPr indent="-285750"/>
            <a:r>
              <a:rPr lang="en" altLang="zh-CN" dirty="0"/>
              <a:t>The size of page is typically configurable </a:t>
            </a:r>
          </a:p>
          <a:p>
            <a:pPr indent="-285750"/>
            <a:r>
              <a:rPr lang="en" altLang="zh-CN" dirty="0"/>
              <a:t>How to choose the database page size? Many trade-offs</a:t>
            </a:r>
          </a:p>
          <a:p>
            <a:pPr lvl="1"/>
            <a:r>
              <a:rPr lang="en" altLang="zh-CN" dirty="0" err="1"/>
              <a:t>BTree</a:t>
            </a:r>
            <a:r>
              <a:rPr lang="en" altLang="zh-CN" dirty="0"/>
              <a:t> height. E.g., larger page -&gt; shallow tree</a:t>
            </a:r>
          </a:p>
          <a:p>
            <a:pPr lvl="1"/>
            <a:r>
              <a:rPr lang="en" altLang="zh-CN" dirty="0"/>
              <a:t>Fragmentation. E.g., larger page -&gt; may waste space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Most important</a:t>
            </a:r>
            <a:r>
              <a:rPr kumimoji="1" lang="en-US" altLang="zh-CN" dirty="0"/>
              <a:t>: hardware atomic write size </a:t>
            </a:r>
          </a:p>
          <a:p>
            <a:pPr lvl="2"/>
            <a:r>
              <a:rPr lang="en" altLang="zh-CN" dirty="0"/>
              <a:t>A hardware page is the largest block of data that the storage device can guarantee failsafe writes. </a:t>
            </a:r>
          </a:p>
          <a:p>
            <a:pPr lvl="2"/>
            <a:r>
              <a:rPr kumimoji="1" lang="en-US" altLang="zh-CN" dirty="0"/>
              <a:t>If the database page size don’t fit, need extra mechanisms for atomicity!</a:t>
            </a:r>
          </a:p>
          <a:p>
            <a:pPr lvl="1"/>
            <a:r>
              <a:rPr kumimoji="1" lang="en-US" altLang="zh-CN" dirty="0"/>
              <a:t>How to ensure atomic page write? </a:t>
            </a:r>
          </a:p>
          <a:p>
            <a:pPr lvl="2"/>
            <a:r>
              <a:rPr kumimoji="1" lang="en-US" altLang="zh-CN" dirty="0"/>
              <a:t>Use write-ahead-logging (please check lecture 11)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AEF958-09DA-6C4B-9EA8-1BA927E7A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DEE2E32-2DFC-9845-8906-2BBEDF130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79087"/>
            <a:ext cx="4466952" cy="869591"/>
          </a:xfrm>
          <a:prstGeom prst="rect">
            <a:avLst/>
          </a:prstGeom>
        </p:spPr>
      </p:pic>
      <p:pic>
        <p:nvPicPr>
          <p:cNvPr id="7" name="Picture 12" descr="MySQL | Most Popular Open Source Relational Database | AWS">
            <a:extLst>
              <a:ext uri="{FF2B5EF4-FFF2-40B4-BE49-F238E27FC236}">
                <a16:creationId xmlns:a16="http://schemas.microsoft.com/office/drawing/2014/main" id="{1071E6A1-C78F-4C41-8192-C086D2057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1247"/>
            <a:ext cx="1015618" cy="52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5203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8608A2-5D3D-6D4D-8093-AFD7C641A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Database pages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C23576-EB4F-3A47-B7B4-B040C858F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5112568"/>
          </a:xfrm>
        </p:spPr>
        <p:txBody>
          <a:bodyPr/>
          <a:lstStyle/>
          <a:p>
            <a:pPr indent="-285750"/>
            <a:r>
              <a:rPr lang="en" altLang="zh-CN" dirty="0"/>
              <a:t>The size of page is typically configurable </a:t>
            </a:r>
          </a:p>
          <a:p>
            <a:pPr indent="-285750"/>
            <a:r>
              <a:rPr lang="en-US" altLang="zh-CN" dirty="0"/>
              <a:t>Also, we can configure different size for different data types </a:t>
            </a:r>
          </a:p>
          <a:p>
            <a:pPr lvl="1"/>
            <a:r>
              <a:rPr kumimoji="1" lang="en-US" altLang="zh-CN" dirty="0"/>
              <a:t>E.g., the data page size &amp; index page size can be separately configured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AEF958-09DA-6C4B-9EA8-1BA927E7A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DEE2E32-2DFC-9845-8906-2BBEDF130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679087"/>
            <a:ext cx="4466952" cy="869591"/>
          </a:xfrm>
          <a:prstGeom prst="rect">
            <a:avLst/>
          </a:prstGeom>
        </p:spPr>
      </p:pic>
      <p:pic>
        <p:nvPicPr>
          <p:cNvPr id="7" name="Picture 12" descr="MySQL | Most Popular Open Source Relational Database | AWS">
            <a:extLst>
              <a:ext uri="{FF2B5EF4-FFF2-40B4-BE49-F238E27FC236}">
                <a16:creationId xmlns:a16="http://schemas.microsoft.com/office/drawing/2014/main" id="{1071E6A1-C78F-4C41-8192-C086D2057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71247"/>
            <a:ext cx="1015618" cy="52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3259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961307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#1.</a:t>
            </a:r>
            <a:r>
              <a:rPr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How to manage pages?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altLang="zh-CN" b="0" kern="0" dirty="0">
                <a:solidFill>
                  <a:schemeClr val="accent6"/>
                </a:solidFill>
                <a:ea typeface="+mn-ea"/>
              </a:rPr>
              <a:t>#2. How tuples are stored in pages?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564443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63B323-4DEE-DA46-AD2F-971EF3156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kern="0" dirty="0">
                <a:solidFill>
                  <a:srgbClr val="C00000"/>
                </a:solidFill>
              </a:rPr>
              <a:t>How to manage pages on the disk?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7BAAA5-AF50-FD45-9258-2055E380D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Should provide methods to:</a:t>
            </a:r>
          </a:p>
          <a:p>
            <a:pPr lvl="1"/>
            <a:r>
              <a:rPr kumimoji="1" lang="en-US" altLang="zh-CN" dirty="0"/>
              <a:t>Create a page</a:t>
            </a:r>
          </a:p>
          <a:p>
            <a:pPr lvl="1"/>
            <a:r>
              <a:rPr kumimoji="1" lang="en-US" altLang="zh-CN" dirty="0"/>
              <a:t>Get a page </a:t>
            </a:r>
          </a:p>
          <a:p>
            <a:pPr lvl="1"/>
            <a:r>
              <a:rPr kumimoji="1" lang="en-US" altLang="zh-CN" dirty="0"/>
              <a:t>Write a page</a:t>
            </a:r>
          </a:p>
          <a:p>
            <a:pPr lvl="1"/>
            <a:r>
              <a:rPr kumimoji="1" lang="en-US" altLang="zh-CN" dirty="0"/>
              <a:t>Delete a page </a:t>
            </a:r>
          </a:p>
          <a:p>
            <a:pPr lvl="1"/>
            <a:r>
              <a:rPr kumimoji="1" lang="en-US" altLang="zh-CN" dirty="0"/>
              <a:t>Iterate over all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pages</a:t>
            </a:r>
          </a:p>
          <a:p>
            <a:pPr lvl="2"/>
            <a:r>
              <a:rPr kumimoji="1" lang="en-US" altLang="zh-CN" dirty="0"/>
              <a:t>E.g., when scanning all tuples in a database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0DEE71-1E2B-7148-B86C-A729F1B5A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52AA9D3B-3EB7-5E43-B9FC-61CB2F22DF87}"/>
              </a:ext>
            </a:extLst>
          </p:cNvPr>
          <p:cNvSpPr/>
          <p:nvPr/>
        </p:nvSpPr>
        <p:spPr>
          <a:xfrm>
            <a:off x="1313638" y="4236586"/>
            <a:ext cx="6516724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sz="2000" b="1" dirty="0">
                <a:latin typeface="Eras Medium ITC" pitchFamily="34" charset="0"/>
              </a:rPr>
              <a:t>Shall the DBMS manage the disk</a:t>
            </a:r>
            <a:r>
              <a:rPr kumimoji="1" lang="zh-CN" altLang="en-US" sz="2000" b="1" dirty="0">
                <a:latin typeface="Eras Medium ITC" pitchFamily="34" charset="0"/>
              </a:rPr>
              <a:t> </a:t>
            </a:r>
            <a:r>
              <a:rPr kumimoji="1" lang="en-US" altLang="zh-CN" sz="2000" b="1" dirty="0">
                <a:latin typeface="Eras Medium ITC" pitchFamily="34" charset="0"/>
              </a:rPr>
              <a:t>like a</a:t>
            </a:r>
            <a:r>
              <a:rPr kumimoji="1" lang="zh-CN" altLang="en-US" sz="2000" b="1" dirty="0">
                <a:latin typeface="Eras Medium ITC" pitchFamily="34" charset="0"/>
              </a:rPr>
              <a:t> </a:t>
            </a:r>
            <a:r>
              <a:rPr kumimoji="1" lang="en-US" altLang="zh-CN" sz="2000" b="1" dirty="0">
                <a:latin typeface="Eras Medium ITC" pitchFamily="34" charset="0"/>
              </a:rPr>
              <a:t>disk driver? </a:t>
            </a:r>
            <a:endParaRPr lang="en-US" altLang="zh-CN" sz="2000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4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FF3DE2-C73F-104A-B000-6AC94DCE2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--- We can leverage the file system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3698C8-50A6-C246-BCA6-8D3824D19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example,</a:t>
            </a:r>
            <a:r>
              <a:rPr kumimoji="1" lang="zh-CN" altLang="en-US" dirty="0"/>
              <a:t> </a:t>
            </a:r>
            <a:r>
              <a:rPr kumimoji="1" lang="en-US" altLang="zh-CN" dirty="0"/>
              <a:t>DBMS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 store the pages in files</a:t>
            </a:r>
          </a:p>
          <a:p>
            <a:pPr lvl="1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So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that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we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can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easily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use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the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file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system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interface</a:t>
            </a:r>
            <a:endParaRPr kumimoji="1" lang="zh-CN" altLang="en-US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endParaRPr kumimoji="1" lang="en-US" altLang="zh-CN" dirty="0"/>
          </a:p>
          <a:p>
            <a:r>
              <a:rPr kumimoji="1" lang="en-US" altLang="zh-CN" dirty="0"/>
              <a:t>Question: how to manage the mapping between page &amp; file? </a:t>
            </a:r>
          </a:p>
          <a:p>
            <a:pPr lvl="1"/>
            <a:r>
              <a:rPr kumimoji="1" lang="en-US" altLang="zh-CN" dirty="0"/>
              <a:t>One straightforward approach: a separate file for each page </a:t>
            </a:r>
          </a:p>
          <a:p>
            <a:pPr lvl="1"/>
            <a:r>
              <a:rPr kumimoji="1" lang="en-US" altLang="zh-CN" dirty="0"/>
              <a:t>What are the drawbacks?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31E97D-5102-CD49-B5D4-E270C3C4B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5882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C00D80-87B3-D045-82F9-11E02E30C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Database heap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C523CD-651D-794E-B778-6B320FA31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227560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Store the pages in the same file (or group multiple pages in one file)</a:t>
            </a:r>
          </a:p>
          <a:p>
            <a:pPr lvl="1"/>
            <a:r>
              <a:rPr kumimoji="1" lang="en-US" altLang="zh-CN" dirty="0"/>
              <a:t>DBMS uses the abstraction called </a:t>
            </a:r>
            <a:r>
              <a:rPr kumimoji="1" lang="en-US" altLang="zh-CN" b="1" dirty="0">
                <a:solidFill>
                  <a:srgbClr val="C00000"/>
                </a:solidFill>
              </a:rPr>
              <a:t>heap file </a:t>
            </a:r>
            <a:r>
              <a:rPr kumimoji="1" lang="en-US" altLang="zh-CN" dirty="0"/>
              <a:t>to store pages</a:t>
            </a:r>
          </a:p>
          <a:p>
            <a:pPr lvl="1"/>
            <a:r>
              <a:rPr kumimoji="1" lang="en-US" altLang="zh-CN" dirty="0"/>
              <a:t>Note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DBMS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user-space</a:t>
            </a:r>
          </a:p>
          <a:p>
            <a:endParaRPr kumimoji="1" lang="en-US" altLang="zh-CN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E02A44-96AF-D94A-9610-0E942FD78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8273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C00D80-87B3-D045-82F9-11E02E30C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Database heap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C523CD-651D-794E-B778-6B320FA31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2275601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Heap file is an abstraction to manage the database pages</a:t>
            </a:r>
          </a:p>
          <a:p>
            <a:pPr lvl="1"/>
            <a:r>
              <a:rPr lang="en" altLang="zh-CN" dirty="0"/>
              <a:t>An unordered collection of pages </a:t>
            </a:r>
            <a:endParaRPr kumimoji="1"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dirty="0">
                <a:solidFill>
                  <a:schemeClr val="tx1"/>
                </a:solidFill>
              </a:rPr>
              <a:t>It is easy to find a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page in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 heap file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Since the page size is known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Just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like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find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block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in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disk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E02A44-96AF-D94A-9610-0E942FD78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88C4DCF-8C63-3944-85A3-0DA84ED93F11}"/>
              </a:ext>
            </a:extLst>
          </p:cNvPr>
          <p:cNvSpPr/>
          <p:nvPr/>
        </p:nvSpPr>
        <p:spPr>
          <a:xfrm>
            <a:off x="1763118" y="3973598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DF3B758-AFEB-7345-8F81-A0C0B356F2A7}"/>
              </a:ext>
            </a:extLst>
          </p:cNvPr>
          <p:cNvSpPr/>
          <p:nvPr/>
        </p:nvSpPr>
        <p:spPr>
          <a:xfrm rot="16200000">
            <a:off x="838435" y="4506238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4BD76AE-15D3-3F4B-921B-046A75281463}"/>
              </a:ext>
            </a:extLst>
          </p:cNvPr>
          <p:cNvGrpSpPr/>
          <p:nvPr/>
        </p:nvGrpSpPr>
        <p:grpSpPr>
          <a:xfrm>
            <a:off x="1956912" y="4187756"/>
            <a:ext cx="851515" cy="938021"/>
            <a:chOff x="1956912" y="4187756"/>
            <a:chExt cx="851515" cy="938021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845E6A6-7182-424E-B0C9-8295CAA2905A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23B1340-BA78-9641-95A3-5CC5F76063EA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957328C-53FE-AD4B-A9B8-D1FC1B337321}"/>
              </a:ext>
            </a:extLst>
          </p:cNvPr>
          <p:cNvGrpSpPr/>
          <p:nvPr/>
        </p:nvGrpSpPr>
        <p:grpSpPr>
          <a:xfrm>
            <a:off x="2948405" y="4188714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06C06CE-C853-9E4C-B0D4-825A7AC2EB1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C50C87E-E87C-784D-AD58-9FF04759CC25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F40D7F2-5575-4B41-8662-44E33AFAF168}"/>
              </a:ext>
            </a:extLst>
          </p:cNvPr>
          <p:cNvGrpSpPr/>
          <p:nvPr/>
        </p:nvGrpSpPr>
        <p:grpSpPr>
          <a:xfrm>
            <a:off x="3976525" y="4188714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DEC5B79-6267-CF40-8328-70324D96629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839843F-CF52-AC4C-B793-A9A913041E6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74A0578-A9B1-4440-BA5B-FF84D6769D0E}"/>
              </a:ext>
            </a:extLst>
          </p:cNvPr>
          <p:cNvGrpSpPr/>
          <p:nvPr/>
        </p:nvGrpSpPr>
        <p:grpSpPr>
          <a:xfrm>
            <a:off x="5027445" y="4188714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54F996D-90A3-344C-A14B-C5F01C5B57A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431ADA7-C2AE-2B4C-9D85-DCEA2D9EF9B4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EDB13E3-09C9-E046-BE9C-6AA0DC3B1ACD}"/>
              </a:ext>
            </a:extLst>
          </p:cNvPr>
          <p:cNvGrpSpPr/>
          <p:nvPr/>
        </p:nvGrpSpPr>
        <p:grpSpPr>
          <a:xfrm>
            <a:off x="6052633" y="4188714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78A6282-39DA-F24C-81E9-46FA1399C53C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6D88C47-B7D2-3846-A38B-648F554FDDFB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Page4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D0191E3D-740C-FB4F-88A8-1A7C37AD0591}"/>
              </a:ext>
            </a:extLst>
          </p:cNvPr>
          <p:cNvSpPr/>
          <p:nvPr/>
        </p:nvSpPr>
        <p:spPr>
          <a:xfrm>
            <a:off x="6941010" y="4264700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sp>
        <p:nvSpPr>
          <p:cNvPr id="25" name="任意形状 24">
            <a:extLst>
              <a:ext uri="{FF2B5EF4-FFF2-40B4-BE49-F238E27FC236}">
                <a16:creationId xmlns:a16="http://schemas.microsoft.com/office/drawing/2014/main" id="{257F336E-23FF-B245-AE23-B5CFAF2E7788}"/>
              </a:ext>
            </a:extLst>
          </p:cNvPr>
          <p:cNvSpPr/>
          <p:nvPr/>
        </p:nvSpPr>
        <p:spPr>
          <a:xfrm>
            <a:off x="4000820" y="2960176"/>
            <a:ext cx="2104556" cy="1069383"/>
          </a:xfrm>
          <a:custGeom>
            <a:avLst/>
            <a:gdLst>
              <a:gd name="connsiteX0" fmla="*/ 2043519 w 2104556"/>
              <a:gd name="connsiteY0" fmla="*/ 0 h 1069383"/>
              <a:gd name="connsiteX1" fmla="*/ 1888536 w 2104556"/>
              <a:gd name="connsiteY1" fmla="*/ 573438 h 1069383"/>
              <a:gd name="connsiteX2" fmla="*/ 276712 w 2104556"/>
              <a:gd name="connsiteY2" fmla="*/ 650929 h 1069383"/>
              <a:gd name="connsiteX3" fmla="*/ 13241 w 2104556"/>
              <a:gd name="connsiteY3" fmla="*/ 1069383 h 1069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4556" h="1069383">
                <a:moveTo>
                  <a:pt x="2043519" y="0"/>
                </a:moveTo>
                <a:cubicBezTo>
                  <a:pt x="2113261" y="232475"/>
                  <a:pt x="2183004" y="464950"/>
                  <a:pt x="1888536" y="573438"/>
                </a:cubicBezTo>
                <a:cubicBezTo>
                  <a:pt x="1594068" y="681926"/>
                  <a:pt x="589261" y="568272"/>
                  <a:pt x="276712" y="650929"/>
                </a:cubicBezTo>
                <a:cubicBezTo>
                  <a:pt x="-35837" y="733586"/>
                  <a:pt x="-11298" y="901484"/>
                  <a:pt x="13241" y="1069383"/>
                </a:cubicBezTo>
              </a:path>
            </a:pathLst>
          </a:custGeom>
          <a:noFill/>
          <a:ln w="381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4B2C5BC-DFE6-BA47-B8C7-3E496AF2D3C3}"/>
              </a:ext>
            </a:extLst>
          </p:cNvPr>
          <p:cNvSpPr/>
          <p:nvPr/>
        </p:nvSpPr>
        <p:spPr>
          <a:xfrm>
            <a:off x="918032" y="3526200"/>
            <a:ext cx="3081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i="1" dirty="0"/>
              <a:t>Offset = Page# × </a:t>
            </a:r>
            <a:r>
              <a:rPr lang="en" altLang="zh-CN" i="1" dirty="0" err="1"/>
              <a:t>PageSize</a:t>
            </a:r>
            <a:r>
              <a:rPr lang="en" altLang="zh-CN" i="1" dirty="0"/>
              <a:t> </a:t>
            </a:r>
            <a:endParaRPr lang="en" altLang="zh-CN" dirty="0"/>
          </a:p>
        </p:txBody>
      </p:sp>
      <p:sp>
        <p:nvSpPr>
          <p:cNvPr id="23" name="云形 22">
            <a:extLst>
              <a:ext uri="{FF2B5EF4-FFF2-40B4-BE49-F238E27FC236}">
                <a16:creationId xmlns:a16="http://schemas.microsoft.com/office/drawing/2014/main" id="{324D7577-733C-DB4A-8B1E-1AC6E594FA53}"/>
              </a:ext>
            </a:extLst>
          </p:cNvPr>
          <p:cNvSpPr/>
          <p:nvPr/>
        </p:nvSpPr>
        <p:spPr>
          <a:xfrm>
            <a:off x="5652120" y="2308160"/>
            <a:ext cx="2133600" cy="1155198"/>
          </a:xfrm>
          <a:prstGeom prst="cloud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E023165-2AA4-1A40-9E4C-9AF441105455}"/>
              </a:ext>
            </a:extLst>
          </p:cNvPr>
          <p:cNvSpPr/>
          <p:nvPr/>
        </p:nvSpPr>
        <p:spPr>
          <a:xfrm>
            <a:off x="5991798" y="2593580"/>
            <a:ext cx="1492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Get page #2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7" name="Rectangle 13">
            <a:extLst>
              <a:ext uri="{FF2B5EF4-FFF2-40B4-BE49-F238E27FC236}">
                <a16:creationId xmlns:a16="http://schemas.microsoft.com/office/drawing/2014/main" id="{C1E72807-FD5D-994F-AB17-11269B1F06D1}"/>
              </a:ext>
            </a:extLst>
          </p:cNvPr>
          <p:cNvSpPr/>
          <p:nvPr/>
        </p:nvSpPr>
        <p:spPr>
          <a:xfrm>
            <a:off x="4774419" y="1573733"/>
            <a:ext cx="3889002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Why don’t we care about the order?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0496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961307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spcBef>
                <a:spcPts val="1800"/>
              </a:spcBef>
              <a:spcAft>
                <a:spcPts val="600"/>
              </a:spcAft>
            </a:pP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Questions: how to find free pages </a:t>
            </a:r>
          </a:p>
          <a:p>
            <a:pPr algn="ctr">
              <a:spcBef>
                <a:spcPts val="1800"/>
              </a:spcBef>
              <a:spcAft>
                <a:spcPts val="600"/>
              </a:spcAft>
            </a:pP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that the</a:t>
            </a:r>
            <a:r>
              <a:rPr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DBMS can use?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987611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C7AA33-90CE-5E4F-8A61-B27F7BC73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Metadata to </a:t>
            </a:r>
            <a:r>
              <a:rPr lang="en" altLang="zh-CN" dirty="0"/>
              <a:t>keep track of free pages &amp; allocated pages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15E35D7-4123-6A47-8131-AAFEFF245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Two common approaches: </a:t>
            </a:r>
          </a:p>
          <a:p>
            <a:pPr lvl="1"/>
            <a:r>
              <a:rPr kumimoji="1" lang="en-US" altLang="zh-CN" dirty="0"/>
              <a:t>Linked list</a:t>
            </a:r>
          </a:p>
          <a:p>
            <a:pPr lvl="1"/>
            <a:r>
              <a:rPr kumimoji="1" lang="en-US" altLang="zh-CN" dirty="0"/>
              <a:t>Page directory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610623-CCCF-7C43-B5C9-388094BC0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365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915B34-380C-6142-909C-F48EA23A7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Solution-1</a:t>
            </a:r>
            <a:r>
              <a:rPr kumimoji="1" lang="en" altLang="zh-CN" dirty="0"/>
              <a:t>: Linked list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1CD782-7E03-AC46-BEB5-69DF98B4E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" altLang="zh-CN" dirty="0"/>
              <a:t>Maintain a header page at the beginning of the file</a:t>
            </a:r>
          </a:p>
          <a:p>
            <a:pPr lvl="1"/>
            <a:r>
              <a:rPr lang="en" altLang="zh-CN" dirty="0"/>
              <a:t>Stores two pointers</a:t>
            </a:r>
          </a:p>
          <a:p>
            <a:pPr lvl="2"/>
            <a:r>
              <a:rPr lang="en" altLang="zh-CN" dirty="0"/>
              <a:t>HEAD of the </a:t>
            </a:r>
            <a:r>
              <a:rPr lang="en" altLang="zh-CN" b="1" dirty="0">
                <a:solidFill>
                  <a:srgbClr val="C00000"/>
                </a:solidFill>
              </a:rPr>
              <a:t>free page list</a:t>
            </a:r>
          </a:p>
          <a:p>
            <a:pPr lvl="2"/>
            <a:r>
              <a:rPr lang="en" altLang="zh-CN" dirty="0"/>
              <a:t>HEAD of the </a:t>
            </a:r>
            <a:r>
              <a:rPr lang="en" altLang="zh-CN" b="1" dirty="0">
                <a:solidFill>
                  <a:srgbClr val="C00000"/>
                </a:solidFill>
              </a:rPr>
              <a:t>data page list </a:t>
            </a:r>
          </a:p>
          <a:p>
            <a:pPr lvl="1"/>
            <a:r>
              <a:rPr lang="en-US" altLang="zh-CN" dirty="0"/>
              <a:t>Note: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not</a:t>
            </a:r>
            <a:r>
              <a:rPr lang="zh-CN" altLang="en-US" dirty="0"/>
              <a:t> </a:t>
            </a:r>
            <a:r>
              <a:rPr lang="en-US" altLang="zh-CN" dirty="0"/>
              <a:t>continuous</a:t>
            </a:r>
          </a:p>
          <a:p>
            <a:pPr lvl="2"/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  <a:r>
              <a:rPr lang="zh-CN" altLang="en-US" dirty="0"/>
              <a:t>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store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less</a:t>
            </a:r>
            <a:r>
              <a:rPr lang="zh-CN" altLang="en-US" dirty="0"/>
              <a:t> </a:t>
            </a:r>
            <a:r>
              <a:rPr lang="en-US" altLang="zh-CN" dirty="0"/>
              <a:t>than</a:t>
            </a:r>
            <a:r>
              <a:rPr lang="zh-CN" altLang="en-US" dirty="0"/>
              <a:t> </a:t>
            </a:r>
            <a:r>
              <a:rPr lang="en-US" altLang="zh-CN" dirty="0"/>
              <a:t>its</a:t>
            </a:r>
            <a:r>
              <a:rPr lang="zh-CN" altLang="en-US" dirty="0"/>
              <a:t> </a:t>
            </a:r>
            <a:r>
              <a:rPr lang="en-US" altLang="zh-CN" dirty="0"/>
              <a:t>size</a:t>
            </a:r>
            <a:endParaRPr lang="en" altLang="zh-CN" dirty="0"/>
          </a:p>
          <a:p>
            <a:r>
              <a:rPr lang="en" altLang="zh-CN" dirty="0">
                <a:solidFill>
                  <a:schemeClr val="tx1"/>
                </a:solidFill>
              </a:rPr>
              <a:t>Questions:</a:t>
            </a:r>
          </a:p>
          <a:p>
            <a:pPr lvl="1"/>
            <a:r>
              <a:rPr lang="en" altLang="zh-CN" dirty="0">
                <a:solidFill>
                  <a:schemeClr val="tx1"/>
                </a:solidFill>
              </a:rPr>
              <a:t>When the lists are manipulated? </a:t>
            </a:r>
          </a:p>
          <a:p>
            <a:pPr lvl="2"/>
            <a:r>
              <a:rPr lang="en" altLang="zh-CN" dirty="0">
                <a:solidFill>
                  <a:schemeClr val="tx1"/>
                </a:solidFill>
              </a:rPr>
              <a:t>Recall: heap file must provide:</a:t>
            </a:r>
            <a:br>
              <a:rPr lang="en" altLang="zh-CN" dirty="0">
                <a:solidFill>
                  <a:schemeClr val="tx1"/>
                </a:solidFill>
              </a:rPr>
            </a:br>
            <a:r>
              <a:rPr lang="en" altLang="zh-CN" dirty="0">
                <a:solidFill>
                  <a:schemeClr val="tx1"/>
                </a:solidFill>
              </a:rPr>
              <a:t>Create, Delete, Iterate all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2568FB-4AF1-3F49-8400-CD7C39BAD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5EF16DF-6E25-834F-8538-C2C744B00A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299543"/>
            <a:ext cx="3576227" cy="332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5222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6E7550-6D19-8440-9BA0-98472B0F6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Solution-2</a:t>
            </a:r>
            <a:r>
              <a:rPr kumimoji="1" lang="en" altLang="zh-CN" dirty="0"/>
              <a:t>: Page Directory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942ABE-7F1A-9B4A-9DF8-799B4174A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The DBMS maintains special pages </a:t>
            </a:r>
            <a:endParaRPr lang="en" altLang="zh-CN" b="0" dirty="0"/>
          </a:p>
          <a:p>
            <a:pPr lvl="1"/>
            <a:r>
              <a:rPr lang="en-US" altLang="zh-CN" dirty="0"/>
              <a:t>T</a:t>
            </a:r>
            <a:r>
              <a:rPr lang="en" altLang="zh-CN" dirty="0"/>
              <a:t>racks the location of data pages in the database files </a:t>
            </a:r>
          </a:p>
          <a:p>
            <a:pPr lvl="2"/>
            <a:r>
              <a:rPr lang="en-US" altLang="zh-CN" dirty="0"/>
              <a:t>Like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bitmap</a:t>
            </a:r>
            <a:endParaRPr lang="en" altLang="zh-CN" dirty="0"/>
          </a:p>
          <a:p>
            <a:pPr lvl="1"/>
            <a:r>
              <a:rPr lang="en" altLang="zh-CN" dirty="0"/>
              <a:t>Similar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bitmap</a:t>
            </a:r>
            <a:r>
              <a:rPr lang="zh-CN" altLang="en-US" dirty="0"/>
              <a:t> </a:t>
            </a:r>
            <a:r>
              <a:rPr lang="en" altLang="zh-CN" dirty="0"/>
              <a:t>in file systems</a:t>
            </a:r>
            <a:r>
              <a:rPr lang="zh-CN" altLang="en-US" dirty="0"/>
              <a:t> </a:t>
            </a:r>
            <a:r>
              <a:rPr lang="en-US" altLang="zh-CN" dirty="0"/>
              <a:t>(at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head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disk)</a:t>
            </a:r>
            <a:endParaRPr lang="en" altLang="zh-CN" dirty="0"/>
          </a:p>
          <a:p>
            <a:r>
              <a:rPr lang="en" altLang="zh-CN" dirty="0"/>
              <a:t>The DBMS must make sure that the directory </a:t>
            </a:r>
            <a:br>
              <a:rPr lang="en" altLang="zh-CN" dirty="0"/>
            </a:br>
            <a:r>
              <a:rPr lang="en" altLang="zh-CN" dirty="0"/>
              <a:t>pages are in sync with the data pages </a:t>
            </a:r>
          </a:p>
          <a:p>
            <a:pPr lvl="1"/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To</a:t>
            </a:r>
            <a:r>
              <a:rPr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avoid</a:t>
            </a:r>
            <a:r>
              <a:rPr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crash</a:t>
            </a:r>
            <a:r>
              <a:rPr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consistency</a:t>
            </a:r>
            <a:r>
              <a:rPr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problem</a:t>
            </a:r>
            <a:endParaRPr lang="en" altLang="zh-CN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1"/>
            <a:r>
              <a:rPr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Similar 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to</a:t>
            </a:r>
            <a:r>
              <a:rPr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crash</a:t>
            </a:r>
            <a:r>
              <a:rPr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consistency</a:t>
            </a:r>
            <a:r>
              <a:rPr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in file systems</a:t>
            </a:r>
          </a:p>
          <a:p>
            <a:pPr lvl="1"/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E.g.,</a:t>
            </a:r>
            <a:r>
              <a:rPr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by</a:t>
            </a:r>
            <a:r>
              <a:rPr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using</a:t>
            </a:r>
            <a:r>
              <a:rPr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logging</a:t>
            </a:r>
            <a:endParaRPr lang="en" altLang="zh-CN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endParaRPr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96C386-A9FC-574E-AC43-0E47C1561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5B3CE06-35DA-A244-90A8-178A4FCFB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724" y="2844417"/>
            <a:ext cx="2133600" cy="28448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47665C2E-EA24-2540-BE02-58EF574879ED}"/>
              </a:ext>
            </a:extLst>
          </p:cNvPr>
          <p:cNvSpPr/>
          <p:nvPr/>
        </p:nvSpPr>
        <p:spPr>
          <a:xfrm>
            <a:off x="6678724" y="2877804"/>
            <a:ext cx="1008112" cy="504056"/>
          </a:xfrm>
          <a:prstGeom prst="rect">
            <a:avLst/>
          </a:prstGeom>
          <a:solidFill>
            <a:srgbClr val="F3F3F3"/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964036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961307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altLang="zh-CN" b="0" kern="0" dirty="0">
                <a:solidFill>
                  <a:schemeClr val="accent6"/>
                </a:solidFill>
                <a:ea typeface="+mn-ea"/>
              </a:rPr>
              <a:t>#1.</a:t>
            </a:r>
            <a:r>
              <a:rPr lang="zh-CN" altLang="en-US" b="0" kern="0" dirty="0">
                <a:solidFill>
                  <a:schemeClr val="accent6"/>
                </a:solidFill>
                <a:ea typeface="+mn-ea"/>
              </a:rPr>
              <a:t> </a:t>
            </a:r>
            <a:r>
              <a:rPr lang="en-US" altLang="zh-CN" b="0" kern="0" dirty="0">
                <a:solidFill>
                  <a:schemeClr val="accent6"/>
                </a:solidFill>
                <a:ea typeface="+mn-ea"/>
              </a:rPr>
              <a:t>How to manage pages?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#2. How tuples are stored in pages?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264763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AA7642-E603-6344-AF9E-1F24F60B8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Tuple storage: </a:t>
            </a:r>
            <a:r>
              <a:rPr lang="en" altLang="zh-CN" b="1" dirty="0"/>
              <a:t>Strawman Idea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C7D4A6-EDEA-4544-B572-9BD74E642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" altLang="zh-CN" dirty="0"/>
              <a:t>Keep track of the number of tuples in a page and then just append a new tuple to the end </a:t>
            </a:r>
          </a:p>
          <a:p>
            <a:pPr lvl="1"/>
            <a:r>
              <a:rPr lang="en" altLang="zh-CN" dirty="0"/>
              <a:t>And all attributes of a tuple is stored together (as a row) </a:t>
            </a:r>
          </a:p>
          <a:p>
            <a:pPr lvl="1"/>
            <a:endParaRPr lang="en" altLang="zh-CN" dirty="0"/>
          </a:p>
          <a:p>
            <a:pPr lvl="1"/>
            <a:endParaRPr lang="en" altLang="zh-CN" dirty="0"/>
          </a:p>
          <a:p>
            <a:pPr lvl="1"/>
            <a:endParaRPr lang="en" altLang="zh-CN" dirty="0"/>
          </a:p>
          <a:p>
            <a:pPr lvl="1"/>
            <a:endParaRPr lang="en" altLang="zh-CN" dirty="0"/>
          </a:p>
          <a:p>
            <a:pPr lvl="1"/>
            <a:endParaRPr lang="en" altLang="zh-CN" dirty="0"/>
          </a:p>
          <a:p>
            <a:pPr lvl="1"/>
            <a:endParaRPr lang="en" altLang="zh-CN" dirty="0"/>
          </a:p>
          <a:p>
            <a:pPr lvl="1"/>
            <a:endParaRPr lang="en" altLang="zh-CN" dirty="0"/>
          </a:p>
          <a:p>
            <a:pPr lvl="1"/>
            <a:endParaRPr lang="en" altLang="zh-CN" dirty="0"/>
          </a:p>
          <a:p>
            <a:pPr lvl="1"/>
            <a:endParaRPr lang="en" altLang="zh-CN" dirty="0"/>
          </a:p>
          <a:p>
            <a:pPr lvl="1"/>
            <a:r>
              <a:rPr lang="en" altLang="zh-CN" dirty="0"/>
              <a:t>Benefits: easy to answer the query that acquire all fields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BAA343-6338-E94C-A731-2215BD3AC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FBFEBE9-D470-4248-BE2B-DE583CF03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949" y="2760424"/>
            <a:ext cx="2321782" cy="217905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134CE27-24CD-1346-AF81-A973C8BA82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740704"/>
            <a:ext cx="2453968" cy="2198245"/>
          </a:xfrm>
          <a:prstGeom prst="rect">
            <a:avLst/>
          </a:prstGeom>
        </p:spPr>
      </p:pic>
      <p:sp>
        <p:nvSpPr>
          <p:cNvPr id="7" name="右箭头 6">
            <a:extLst>
              <a:ext uri="{FF2B5EF4-FFF2-40B4-BE49-F238E27FC236}">
                <a16:creationId xmlns:a16="http://schemas.microsoft.com/office/drawing/2014/main" id="{6C2CF756-C44F-4A47-B189-994EB81F097A}"/>
              </a:ext>
            </a:extLst>
          </p:cNvPr>
          <p:cNvSpPr/>
          <p:nvPr/>
        </p:nvSpPr>
        <p:spPr>
          <a:xfrm>
            <a:off x="4139952" y="3167846"/>
            <a:ext cx="1152128" cy="648072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9BC79DA-1C16-BF4D-94E6-2C7832F5C1CA}"/>
              </a:ext>
            </a:extLst>
          </p:cNvPr>
          <p:cNvSpPr/>
          <p:nvPr/>
        </p:nvSpPr>
        <p:spPr>
          <a:xfrm>
            <a:off x="3826547" y="2740705"/>
            <a:ext cx="1633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Insert 3 tuples</a:t>
            </a:r>
            <a:endParaRPr lang="zh-CN" altLang="en-US" dirty="0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C88838D1-EF05-4240-B2D4-2A6FDA72379F}"/>
              </a:ext>
            </a:extLst>
          </p:cNvPr>
          <p:cNvSpPr/>
          <p:nvPr/>
        </p:nvSpPr>
        <p:spPr>
          <a:xfrm>
            <a:off x="2059468" y="4452014"/>
            <a:ext cx="531309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This is called row store 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6899CE7-5C0D-8648-A4FD-896523EA5B12}"/>
              </a:ext>
            </a:extLst>
          </p:cNvPr>
          <p:cNvSpPr/>
          <p:nvPr/>
        </p:nvSpPr>
        <p:spPr>
          <a:xfrm>
            <a:off x="1835696" y="2344152"/>
            <a:ext cx="5194920" cy="369332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 where Year=2021;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301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F60570-55B6-534D-814E-70DB5649C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Tuple storage: </a:t>
            </a:r>
            <a:r>
              <a:rPr lang="en" altLang="zh-CN" b="1" dirty="0"/>
              <a:t>Strawman Idea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F8ADB0-259A-AF47-997C-840376B9A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107338"/>
          </a:xfrm>
        </p:spPr>
        <p:txBody>
          <a:bodyPr>
            <a:normAutofit/>
          </a:bodyPr>
          <a:lstStyle/>
          <a:p>
            <a:r>
              <a:rPr lang="en" altLang="zh-CN" sz="1600" dirty="0"/>
              <a:t>Keep track of the number of tuples in a page and then just append a new tuple to the end </a:t>
            </a:r>
          </a:p>
          <a:p>
            <a:pPr lvl="1"/>
            <a:r>
              <a:rPr lang="en" altLang="zh-CN" sz="1600" dirty="0"/>
              <a:t>What happens if we delete a tuple?</a:t>
            </a:r>
          </a:p>
          <a:p>
            <a:pPr lvl="1"/>
            <a:r>
              <a:rPr lang="en" altLang="zh-CN" sz="1600" dirty="0"/>
              <a:t>What happens if we have a variable-length attribute? </a:t>
            </a:r>
          </a:p>
          <a:p>
            <a:pPr lvl="1"/>
            <a:endParaRPr lang="en" altLang="zh-CN" sz="1600" dirty="0"/>
          </a:p>
          <a:p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B246D6-7947-F143-92B7-EA74D897D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A6F4BC2-481F-F84C-A42F-53FE4ADC5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58" y="2869967"/>
            <a:ext cx="2807811" cy="26352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1820409-81BD-964D-9F35-09248D8C59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857500"/>
            <a:ext cx="2941754" cy="2635200"/>
          </a:xfrm>
          <a:prstGeom prst="rect">
            <a:avLst/>
          </a:prstGeom>
        </p:spPr>
      </p:pic>
      <p:sp>
        <p:nvSpPr>
          <p:cNvPr id="9" name="右箭头 8">
            <a:extLst>
              <a:ext uri="{FF2B5EF4-FFF2-40B4-BE49-F238E27FC236}">
                <a16:creationId xmlns:a16="http://schemas.microsoft.com/office/drawing/2014/main" id="{3E0067F4-BE43-A74D-BFFD-123B874DAA77}"/>
              </a:ext>
            </a:extLst>
          </p:cNvPr>
          <p:cNvSpPr/>
          <p:nvPr/>
        </p:nvSpPr>
        <p:spPr>
          <a:xfrm>
            <a:off x="4139952" y="3721596"/>
            <a:ext cx="1152128" cy="648072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3BB6189-1086-1B42-ADDB-1471B11BE490}"/>
              </a:ext>
            </a:extLst>
          </p:cNvPr>
          <p:cNvSpPr/>
          <p:nvPr/>
        </p:nvSpPr>
        <p:spPr>
          <a:xfrm>
            <a:off x="3826547" y="3294455"/>
            <a:ext cx="1633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Insert 3 tuples</a:t>
            </a:r>
            <a:endParaRPr lang="zh-CN" altLang="en-US" dirty="0"/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D95F0CA0-7CBE-1C4B-8EED-6A68D4433876}"/>
              </a:ext>
            </a:extLst>
          </p:cNvPr>
          <p:cNvSpPr/>
          <p:nvPr/>
        </p:nvSpPr>
        <p:spPr>
          <a:xfrm>
            <a:off x="2059468" y="4907370"/>
            <a:ext cx="5313096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b="1" dirty="0">
                <a:latin typeface="Eras Medium ITC" pitchFamily="34" charset="0"/>
              </a:rPr>
              <a:t>Should maintain a minimal data structure to manage tuple location -&gt; tuple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27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64E61D-B62C-DC46-A725-0431C182E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Tuple storage: </a:t>
            </a:r>
            <a:r>
              <a:rPr lang="en" altLang="zh-CN" dirty="0"/>
              <a:t>slotted pages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A8156E-E7A7-4942-9241-F7558E07A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752528"/>
          </a:xfrm>
        </p:spPr>
        <p:txBody>
          <a:bodyPr/>
          <a:lstStyle/>
          <a:p>
            <a:r>
              <a:rPr lang="en" altLang="zh-CN" dirty="0"/>
              <a:t>The most common layout scheme is called </a:t>
            </a:r>
            <a:r>
              <a:rPr lang="en" altLang="zh-CN" dirty="0">
                <a:solidFill>
                  <a:srgbClr val="C00000"/>
                </a:solidFill>
              </a:rPr>
              <a:t>slotted pages</a:t>
            </a:r>
          </a:p>
          <a:p>
            <a:r>
              <a:rPr lang="en" altLang="zh-CN" dirty="0"/>
              <a:t>The slot array maps "slots" to the tuples' starting position offsets</a:t>
            </a:r>
          </a:p>
          <a:p>
            <a:pPr lvl="1"/>
            <a:r>
              <a:rPr lang="en" altLang="zh-CN" dirty="0"/>
              <a:t>Why not using an complete index at a page? </a:t>
            </a:r>
          </a:p>
          <a:p>
            <a:pPr lvl="1"/>
            <a:r>
              <a:rPr lang="en" altLang="zh-CN" dirty="0"/>
              <a:t>A page is typically small so indexing is wasting</a:t>
            </a:r>
            <a:endParaRPr lang="en" altLang="zh-CN" dirty="0">
              <a:solidFill>
                <a:srgbClr val="C00000"/>
              </a:solidFill>
            </a:endParaRPr>
          </a:p>
          <a:p>
            <a:r>
              <a:rPr lang="en" altLang="zh-CN" b="1" dirty="0">
                <a:solidFill>
                  <a:schemeClr val="tx1"/>
                </a:solidFill>
              </a:rPr>
              <a:t>The slots are consecutive </a:t>
            </a:r>
          </a:p>
          <a:p>
            <a:pPr lvl="1"/>
            <a:r>
              <a:rPr lang="en" altLang="zh-CN" dirty="0">
                <a:solidFill>
                  <a:schemeClr val="tx1"/>
                </a:solidFill>
              </a:rPr>
              <a:t>Easy to find all tuples in this page</a:t>
            </a:r>
          </a:p>
          <a:p>
            <a:r>
              <a:rPr lang="en" altLang="zh-CN" dirty="0"/>
              <a:t>The header keeps track of:</a:t>
            </a:r>
          </a:p>
          <a:p>
            <a:pPr lvl="1"/>
            <a:r>
              <a:rPr lang="en" altLang="zh-CN" dirty="0"/>
              <a:t>The # of used slots</a:t>
            </a:r>
          </a:p>
          <a:p>
            <a:pPr lvl="1"/>
            <a:r>
              <a:rPr lang="en" altLang="zh-CN" dirty="0"/>
              <a:t>The offset of the starting location of the</a:t>
            </a:r>
          </a:p>
          <a:p>
            <a:pPr lvl="1"/>
            <a:endParaRPr lang="en" altLang="zh-CN" dirty="0"/>
          </a:p>
          <a:p>
            <a:pPr lvl="1"/>
            <a:endParaRPr lang="en" altLang="zh-CN" dirty="0"/>
          </a:p>
          <a:p>
            <a:endParaRPr lang="en" altLang="zh-CN" dirty="0">
              <a:solidFill>
                <a:schemeClr val="tx1"/>
              </a:solidFill>
            </a:endParaRPr>
          </a:p>
          <a:p>
            <a:pPr marL="74250" lvl="1" indent="0">
              <a:buNone/>
            </a:pPr>
            <a:endParaRPr lang="en" altLang="zh-CN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1F5875-0954-E946-A19C-5FD9E9496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FB026EB-72D0-B543-A962-79C1AE34B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161147"/>
            <a:ext cx="3024336" cy="35612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EE897F8-1409-2043-BF9C-5F1CD3E8EADF}"/>
              </a:ext>
            </a:extLst>
          </p:cNvPr>
          <p:cNvSpPr/>
          <p:nvPr/>
        </p:nvSpPr>
        <p:spPr>
          <a:xfrm>
            <a:off x="827584" y="4801716"/>
            <a:ext cx="1531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/>
              <a:t>last slot used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76127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3CA538-934C-9543-9CC0-D5CC36A1F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Tuple storage: </a:t>
            </a:r>
            <a:r>
              <a:rPr lang="en" altLang="zh-CN" dirty="0"/>
              <a:t>slotted pages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2E9B87D5-BA3B-DD47-BE5F-EFCF574916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883" y="1651376"/>
            <a:ext cx="3127917" cy="37719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EC35F3-0DFA-8747-AC48-4DB3AF0DB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932F0E16-0D8B-684A-9707-603C321CECE6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altLang="zh-CN" dirty="0"/>
              <a:t>The most common layout scheme is called </a:t>
            </a:r>
            <a:r>
              <a:rPr lang="en" altLang="zh-CN" dirty="0">
                <a:solidFill>
                  <a:srgbClr val="C00000"/>
                </a:solidFill>
              </a:rPr>
              <a:t>slotted pages</a:t>
            </a:r>
          </a:p>
          <a:p>
            <a:pPr lvl="1"/>
            <a:r>
              <a:rPr lang="en" altLang="zh-CN" dirty="0">
                <a:solidFill>
                  <a:schemeClr val="tx1"/>
                </a:solidFill>
              </a:rPr>
              <a:t>The</a:t>
            </a:r>
            <a:r>
              <a:rPr lang="en-US" altLang="zh-CN" dirty="0">
                <a:solidFill>
                  <a:schemeClr val="tx1"/>
                </a:solidFill>
              </a:rPr>
              <a:t> slot array grows to the right</a:t>
            </a:r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The tuples are inserted from last -&gt; start</a:t>
            </a:r>
            <a:endParaRPr lang="en" altLang="zh-CN" dirty="0">
              <a:solidFill>
                <a:schemeClr val="tx1"/>
              </a:solidFill>
            </a:endParaRPr>
          </a:p>
          <a:p>
            <a:pPr lvl="1"/>
            <a:endParaRPr lang="en" altLang="zh-CN" dirty="0"/>
          </a:p>
          <a:p>
            <a:endParaRPr lang="en" altLang="zh-CN" dirty="0">
              <a:solidFill>
                <a:schemeClr val="tx1"/>
              </a:solidFill>
            </a:endParaRPr>
          </a:p>
          <a:p>
            <a:pPr marL="74250" lvl="1" indent="0">
              <a:buFont typeface="Arial" pitchFamily="34" charset="0"/>
              <a:buNone/>
            </a:pPr>
            <a:endParaRPr lang="en" altLang="zh-C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9705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7C18CE-AE3F-E74F-9591-2896A824F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Tuple storage: </a:t>
            </a:r>
            <a:r>
              <a:rPr lang="en" altLang="zh-CN" dirty="0"/>
              <a:t>slotted pages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0666FF-D9AA-B04C-8D57-2E4EAB525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The most common layout scheme is called </a:t>
            </a:r>
            <a:r>
              <a:rPr lang="en" altLang="zh-CN" dirty="0">
                <a:solidFill>
                  <a:srgbClr val="C00000"/>
                </a:solidFill>
              </a:rPr>
              <a:t>slotted pages</a:t>
            </a:r>
          </a:p>
          <a:p>
            <a:pPr lvl="1"/>
            <a:r>
              <a:rPr lang="en" altLang="zh-CN" dirty="0">
                <a:solidFill>
                  <a:schemeClr val="tx1"/>
                </a:solidFill>
              </a:rPr>
              <a:t>The</a:t>
            </a:r>
            <a:r>
              <a:rPr lang="en-US" altLang="zh-CN" dirty="0">
                <a:solidFill>
                  <a:schemeClr val="tx1"/>
                </a:solidFill>
              </a:rPr>
              <a:t> slot array grows to the right</a:t>
            </a:r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The tuples are inserted from last -&gt; start</a:t>
            </a:r>
            <a:endParaRPr lang="en" altLang="zh-CN" dirty="0">
              <a:solidFill>
                <a:schemeClr val="tx1"/>
              </a:solidFill>
            </a:endParaRPr>
          </a:p>
          <a:p>
            <a:r>
              <a:rPr kumimoji="1" lang="en-US" altLang="zh-CN" dirty="0"/>
              <a:t>What about deletions?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3D2A21-3A6A-CD40-8602-1D8005875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DEF595D-6ECF-1149-AAE8-8CBCA82DE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805754"/>
            <a:ext cx="2881922" cy="349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979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7C18CE-AE3F-E74F-9591-2896A824F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Tuple storage: </a:t>
            </a:r>
            <a:r>
              <a:rPr lang="en" altLang="zh-CN" dirty="0"/>
              <a:t>slotted pages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0666FF-D9AA-B04C-8D57-2E4EAB525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The most common layout scheme is called </a:t>
            </a:r>
            <a:r>
              <a:rPr lang="en" altLang="zh-CN" dirty="0">
                <a:solidFill>
                  <a:srgbClr val="C00000"/>
                </a:solidFill>
              </a:rPr>
              <a:t>slotted pages</a:t>
            </a:r>
          </a:p>
          <a:p>
            <a:pPr lvl="1"/>
            <a:r>
              <a:rPr lang="en" altLang="zh-CN" dirty="0">
                <a:solidFill>
                  <a:schemeClr val="tx1"/>
                </a:solidFill>
              </a:rPr>
              <a:t>The</a:t>
            </a:r>
            <a:r>
              <a:rPr lang="en-US" altLang="zh-CN" dirty="0">
                <a:solidFill>
                  <a:schemeClr val="tx1"/>
                </a:solidFill>
              </a:rPr>
              <a:t> slot array grows to the right</a:t>
            </a:r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The tuples are inserted from last -&gt; start</a:t>
            </a:r>
            <a:endParaRPr lang="en" altLang="zh-CN" dirty="0">
              <a:solidFill>
                <a:schemeClr val="tx1"/>
              </a:solidFill>
            </a:endParaRPr>
          </a:p>
          <a:p>
            <a:r>
              <a:rPr kumimoji="1" lang="en-US" altLang="zh-CN" dirty="0"/>
              <a:t>What about deletions? </a:t>
            </a:r>
          </a:p>
          <a:p>
            <a:pPr lvl="1"/>
            <a:r>
              <a:rPr kumimoji="1" lang="en-US" altLang="zh-CN" dirty="0"/>
              <a:t>Should compact the tuple storages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3D2A21-3A6A-CD40-8602-1D8005875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DEF595D-6ECF-1149-AAE8-8CBCA82DE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805754"/>
            <a:ext cx="2881922" cy="349120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1E4AD9E-F1B2-2F49-A5F0-683ECE337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805754"/>
            <a:ext cx="3027749" cy="377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1148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7C18CE-AE3F-E74F-9591-2896A824F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Tuple storage: </a:t>
            </a:r>
            <a:r>
              <a:rPr lang="en" altLang="zh-CN" dirty="0"/>
              <a:t>slotted pages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0666FF-D9AA-B04C-8D57-2E4EAB525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The most common layout scheme is called </a:t>
            </a:r>
            <a:r>
              <a:rPr lang="en" altLang="zh-CN" dirty="0">
                <a:solidFill>
                  <a:srgbClr val="C00000"/>
                </a:solidFill>
              </a:rPr>
              <a:t>slotted pages</a:t>
            </a:r>
          </a:p>
          <a:p>
            <a:pPr lvl="1"/>
            <a:r>
              <a:rPr lang="en" altLang="zh-CN" dirty="0">
                <a:solidFill>
                  <a:schemeClr val="tx1"/>
                </a:solidFill>
              </a:rPr>
              <a:t>The</a:t>
            </a:r>
            <a:r>
              <a:rPr lang="en-US" altLang="zh-CN" dirty="0">
                <a:solidFill>
                  <a:schemeClr val="tx1"/>
                </a:solidFill>
              </a:rPr>
              <a:t> slot array grows to the right</a:t>
            </a:r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The tuples are inserted from last -&gt; start</a:t>
            </a:r>
            <a:endParaRPr lang="en" altLang="zh-CN" dirty="0">
              <a:solidFill>
                <a:schemeClr val="tx1"/>
              </a:solidFill>
            </a:endParaRPr>
          </a:p>
          <a:p>
            <a:r>
              <a:rPr kumimoji="1" lang="en-US" altLang="zh-CN" dirty="0"/>
              <a:t>What about deletions? </a:t>
            </a:r>
          </a:p>
          <a:p>
            <a:pPr lvl="1"/>
            <a:r>
              <a:rPr kumimoji="1" lang="en-US" altLang="zh-CN" dirty="0"/>
              <a:t>Should compact the tuple storages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3D2A21-3A6A-CD40-8602-1D8005875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DEF595D-6ECF-1149-AAE8-8CBCA82DE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805754"/>
            <a:ext cx="2881922" cy="349120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1E4AD9E-F1B2-2F49-A5F0-683ECE337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805754"/>
            <a:ext cx="3027749" cy="377163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09FC27A-28CF-894D-AF29-F88EF78AC0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724" y="1821112"/>
            <a:ext cx="3096344" cy="384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8817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7C18CE-AE3F-E74F-9591-2896A824F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Tuple storage: </a:t>
            </a:r>
            <a:r>
              <a:rPr lang="en" altLang="zh-CN" dirty="0"/>
              <a:t>slotted pages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0666FF-D9AA-B04C-8D57-2E4EAB525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The most common layout scheme is called </a:t>
            </a:r>
            <a:r>
              <a:rPr lang="en" altLang="zh-CN" dirty="0">
                <a:solidFill>
                  <a:srgbClr val="C00000"/>
                </a:solidFill>
              </a:rPr>
              <a:t>slotted pages</a:t>
            </a:r>
          </a:p>
          <a:p>
            <a:pPr lvl="1"/>
            <a:r>
              <a:rPr lang="en" altLang="zh-CN" dirty="0">
                <a:solidFill>
                  <a:schemeClr val="tx1"/>
                </a:solidFill>
              </a:rPr>
              <a:t>The</a:t>
            </a:r>
            <a:r>
              <a:rPr lang="en-US" altLang="zh-CN" dirty="0">
                <a:solidFill>
                  <a:schemeClr val="tx1"/>
                </a:solidFill>
              </a:rPr>
              <a:t> slot array grows to the right</a:t>
            </a:r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The tuples are inserted from last -&gt; start</a:t>
            </a:r>
            <a:endParaRPr lang="en" altLang="zh-CN" dirty="0">
              <a:solidFill>
                <a:schemeClr val="tx1"/>
              </a:solidFill>
            </a:endParaRPr>
          </a:p>
          <a:p>
            <a:r>
              <a:rPr kumimoji="1" lang="en-US" altLang="zh-CN" dirty="0"/>
              <a:t>What about deletions? </a:t>
            </a:r>
          </a:p>
          <a:p>
            <a:pPr lvl="1"/>
            <a:r>
              <a:rPr kumimoji="1" lang="en-US" altLang="zh-CN" dirty="0"/>
              <a:t>Should compact the tuple storages</a:t>
            </a:r>
          </a:p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ways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index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slot</a:t>
            </a:r>
          </a:p>
          <a:p>
            <a:pPr lvl="1"/>
            <a:r>
              <a:rPr kumimoji="1" lang="en-US" altLang="zh-CN" i="1" dirty="0"/>
              <a:t>Pointers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offset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beginning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</a:t>
            </a:r>
          </a:p>
          <a:p>
            <a:pPr lvl="1"/>
            <a:r>
              <a:rPr kumimoji="1" lang="en-US" altLang="zh-CN" i="1" dirty="0"/>
              <a:t>Offsets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offset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previous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tuple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choose?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3D2A21-3A6A-CD40-8602-1D8005875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DEF595D-6ECF-1149-AAE8-8CBCA82DE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805754"/>
            <a:ext cx="2881922" cy="349120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1E4AD9E-F1B2-2F49-A5F0-683ECE337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805754"/>
            <a:ext cx="3027749" cy="377163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09FC27A-28CF-894D-AF29-F88EF78AC0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724" y="1821112"/>
            <a:ext cx="3096344" cy="384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4477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E18C2F-9C2D-084E-8182-151C76A42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Q:</a:t>
            </a:r>
            <a:r>
              <a:rPr kumimoji="1" lang="zh-CN" altLang="en-US" dirty="0"/>
              <a:t> </a:t>
            </a:r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tuple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461DB5C-0A1F-454A-ADB8-00F2645BA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DBMS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restrict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tuple</a:t>
            </a:r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E.g.,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in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MySQL,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a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row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cannot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be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larger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than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63KB,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if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page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size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is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64KB</a:t>
            </a:r>
          </a:p>
          <a:p>
            <a:endParaRPr lang="en-US" altLang="zh-CN" dirty="0">
              <a:solidFill>
                <a:schemeClr val="tx1"/>
              </a:solidFill>
            </a:endParaRPr>
          </a:p>
          <a:p>
            <a:r>
              <a:rPr lang="en-US" altLang="zh-CN" dirty="0">
                <a:solidFill>
                  <a:schemeClr val="tx1"/>
                </a:solidFill>
              </a:rPr>
              <a:t>What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if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a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tuple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has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a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very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large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column?</a:t>
            </a:r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Usually,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DBMS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will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use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extra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blob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store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for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it</a:t>
            </a:r>
          </a:p>
          <a:p>
            <a:pPr lvl="2"/>
            <a:r>
              <a:rPr lang="en-US" altLang="zh-CN" dirty="0">
                <a:solidFill>
                  <a:schemeClr val="tx1"/>
                </a:solidFill>
              </a:rPr>
              <a:t>BLOB: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Binary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Large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object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4A17E6-4414-B94F-A41D-18DE23077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29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F47EC2-1C26-064B-8467-C5B24823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Tuple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representation &amp; </a:t>
            </a:r>
            <a:r>
              <a:rPr kumimoji="1" lang="en" altLang="zh-CN" dirty="0"/>
              <a:t>denormalization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2E5513-B651-464C-927B-CB860455F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We can represent tuple in a denormalized way for better performance </a:t>
            </a:r>
          </a:p>
          <a:p>
            <a:r>
              <a:rPr kumimoji="1" lang="en-US" altLang="zh-CN" dirty="0"/>
              <a:t>Recall normalizing: </a:t>
            </a:r>
            <a:r>
              <a:rPr kumimoji="1" lang="en-US" altLang="zh-CN" b="0" dirty="0"/>
              <a:t>remove the duplicated entities in various entities </a:t>
            </a:r>
          </a:p>
          <a:p>
            <a:pPr lvl="1"/>
            <a:r>
              <a:rPr kumimoji="1" lang="en-US" altLang="zh-CN" dirty="0"/>
              <a:t>Useful for many-to-one relationship </a:t>
            </a:r>
          </a:p>
          <a:p>
            <a:pPr lvl="1"/>
            <a:r>
              <a:rPr kumimoji="1" lang="en-US" altLang="zh-CN" dirty="0"/>
              <a:t>How to normalize is a big topic (out of the scope of this lecture)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390FE6-0A26-3848-A516-6F6C2D82E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423F20C-6662-1A48-85AE-27DE7F53C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034025"/>
            <a:ext cx="2790096" cy="68540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B8D68AB-C7B7-5442-9527-FC8F115F3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700" y="3387325"/>
            <a:ext cx="3806878" cy="2166640"/>
          </a:xfrm>
          <a:prstGeom prst="rect">
            <a:avLst/>
          </a:prstGeom>
        </p:spPr>
      </p:pic>
      <p:sp>
        <p:nvSpPr>
          <p:cNvPr id="8" name="右箭头 7">
            <a:extLst>
              <a:ext uri="{FF2B5EF4-FFF2-40B4-BE49-F238E27FC236}">
                <a16:creationId xmlns:a16="http://schemas.microsoft.com/office/drawing/2014/main" id="{5BB12D6D-A56C-9748-8B0F-9798F15C97B8}"/>
              </a:ext>
            </a:extLst>
          </p:cNvPr>
          <p:cNvSpPr/>
          <p:nvPr/>
        </p:nvSpPr>
        <p:spPr>
          <a:xfrm>
            <a:off x="3821727" y="3955116"/>
            <a:ext cx="1152128" cy="623700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DFE02CD-0215-E94F-8262-47E9BCAF6A97}"/>
              </a:ext>
            </a:extLst>
          </p:cNvPr>
          <p:cNvSpPr/>
          <p:nvPr/>
        </p:nvSpPr>
        <p:spPr>
          <a:xfrm>
            <a:off x="3777729" y="3621894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Normalize 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F9B9293B-ABF6-964F-BB76-40C3718578FB}"/>
              </a:ext>
            </a:extLst>
          </p:cNvPr>
          <p:cNvSpPr/>
          <p:nvPr/>
        </p:nvSpPr>
        <p:spPr>
          <a:xfrm>
            <a:off x="1769499" y="2952393"/>
            <a:ext cx="5256584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What are the cost of denormalization?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2D56267-2094-A943-AADB-06B2F9B3307A}"/>
              </a:ext>
            </a:extLst>
          </p:cNvPr>
          <p:cNvSpPr/>
          <p:nvPr/>
        </p:nvSpPr>
        <p:spPr>
          <a:xfrm>
            <a:off x="5800085" y="4376729"/>
            <a:ext cx="96609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300" dirty="0"/>
              <a:t>Table area</a:t>
            </a:r>
            <a:endParaRPr lang="zh-CN" altLang="en-US" sz="13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95914A3-71D9-9641-AF3A-93D4804C2870}"/>
              </a:ext>
            </a:extLst>
          </p:cNvPr>
          <p:cNvSpPr/>
          <p:nvPr/>
        </p:nvSpPr>
        <p:spPr>
          <a:xfrm>
            <a:off x="6295977" y="4644799"/>
            <a:ext cx="601447" cy="22892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kumimoji="1" lang="en-US" altLang="zh-CN" sz="1200" b="1" dirty="0">
                <a:solidFill>
                  <a:schemeClr val="bg1"/>
                </a:solidFill>
              </a:rPr>
              <a:t>Name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89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526E9B-AD69-5C45-8CF4-8ED1B1C40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Denormalized tables typically means poor locality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4F99F2-C2F1-924D-BEC1-B54287423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Need </a:t>
            </a:r>
            <a:r>
              <a:rPr kumimoji="1" lang="en-US" altLang="zh-CN" i="1" dirty="0"/>
              <a:t>join</a:t>
            </a:r>
            <a:r>
              <a:rPr kumimoji="1" lang="en-US" altLang="zh-CN" dirty="0"/>
              <a:t> to retrieve the complete content </a:t>
            </a:r>
          </a:p>
          <a:p>
            <a:r>
              <a:rPr kumimoji="1" lang="en-US" altLang="zh-CN" dirty="0"/>
              <a:t>Example: </a:t>
            </a:r>
          </a:p>
          <a:p>
            <a:pPr lvl="1"/>
            <a:r>
              <a:rPr kumimoji="1" lang="en-US" altLang="zh-CN" dirty="0"/>
              <a:t>Print the location information of a user </a:t>
            </a:r>
          </a:p>
          <a:p>
            <a:pPr lvl="1"/>
            <a:r>
              <a:rPr kumimoji="1" lang="en-US" altLang="zh-CN" dirty="0"/>
              <a:t>Must use </a:t>
            </a:r>
            <a:r>
              <a:rPr kumimoji="1" lang="en-US" altLang="zh-CN" b="1" dirty="0">
                <a:solidFill>
                  <a:srgbClr val="C00000"/>
                </a:solidFill>
              </a:rPr>
              <a:t>join operator: </a:t>
            </a:r>
          </a:p>
          <a:p>
            <a:pPr lvl="2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 * from Table user join Table area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However, join requires access two tables!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The locality is poorer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B70E23-43DF-4B41-A834-3BC8C4953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3680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AECFE8-A74C-0E48-9BA5-1F1806A96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Denormalized tuple data with tuple storage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D69238-EAA4-F545-97E9-5CA516493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96142" y="4198393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8AF4BE5-AB6F-104A-9AD7-780F0CEC20DE}"/>
              </a:ext>
            </a:extLst>
          </p:cNvPr>
          <p:cNvSpPr/>
          <p:nvPr/>
        </p:nvSpPr>
        <p:spPr>
          <a:xfrm>
            <a:off x="1581592" y="2213688"/>
            <a:ext cx="1885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Table schemas </a:t>
            </a:r>
            <a:endParaRPr lang="zh-CN" altLang="en-US" b="1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46AF9F4-0326-5B4D-84A6-7DA79F16CC52}"/>
              </a:ext>
            </a:extLst>
          </p:cNvPr>
          <p:cNvSpPr/>
          <p:nvPr/>
        </p:nvSpPr>
        <p:spPr>
          <a:xfrm>
            <a:off x="6502215" y="2086426"/>
            <a:ext cx="18646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Default storage</a:t>
            </a:r>
          </a:p>
          <a:p>
            <a:pPr algn="ctr"/>
            <a:r>
              <a:rPr kumimoji="1" lang="en-US" altLang="zh-CN" b="1" dirty="0"/>
              <a:t>(in 2 pages) </a:t>
            </a:r>
            <a:endParaRPr lang="zh-CN" altLang="en-US" b="1" dirty="0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0F5CEC15-6DA3-6145-932F-4B4A6B521688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Need join to retrieve the complete content 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However, join requires access two tables!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4" name="右箭头 13">
            <a:extLst>
              <a:ext uri="{FF2B5EF4-FFF2-40B4-BE49-F238E27FC236}">
                <a16:creationId xmlns:a16="http://schemas.microsoft.com/office/drawing/2014/main" id="{CD1D3201-8F20-C54D-A2D2-0C4DF4B67439}"/>
              </a:ext>
            </a:extLst>
          </p:cNvPr>
          <p:cNvSpPr/>
          <p:nvPr/>
        </p:nvSpPr>
        <p:spPr>
          <a:xfrm>
            <a:off x="4721396" y="3289548"/>
            <a:ext cx="1008112" cy="753788"/>
          </a:xfrm>
          <a:prstGeom prst="rightArrow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A6D7BC8-9061-BB4A-9F1C-FC04D37ACCF4}"/>
              </a:ext>
            </a:extLst>
          </p:cNvPr>
          <p:cNvSpPr/>
          <p:nvPr/>
        </p:nvSpPr>
        <p:spPr>
          <a:xfrm>
            <a:off x="270182" y="2554367"/>
            <a:ext cx="3758119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CN" sz="1600" dirty="0">
                <a:solidFill>
                  <a:srgbClr val="444444"/>
                </a:solidFill>
                <a:latin typeface="Courier New" panose="02070309020205020404" pitchFamily="49" charset="0"/>
              </a:rPr>
              <a:t>CREATE TABLE </a:t>
            </a:r>
            <a:r>
              <a:rPr lang="en-US" altLang="zh-CN" sz="1600" dirty="0">
                <a:solidFill>
                  <a:srgbClr val="444444"/>
                </a:solidFill>
                <a:latin typeface="Courier New" panose="02070309020205020404" pitchFamily="49" charset="0"/>
              </a:rPr>
              <a:t>user</a:t>
            </a:r>
            <a:br>
              <a:rPr lang="en" altLang="zh-CN" sz="1600" dirty="0"/>
            </a:br>
            <a:r>
              <a:rPr lang="en" altLang="zh-CN" sz="1600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br>
              <a:rPr lang="en" altLang="zh-CN" sz="1600" dirty="0"/>
            </a:br>
            <a:r>
              <a:rPr lang="en" altLang="zh-CN" sz="1600" dirty="0">
                <a:solidFill>
                  <a:srgbClr val="444444"/>
                </a:solidFill>
                <a:latin typeface="Courier New" panose="02070309020205020404" pitchFamily="49" charset="0"/>
              </a:rPr>
              <a:t>Name </a:t>
            </a:r>
            <a:r>
              <a:rPr lang="en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string</a:t>
            </a:r>
            <a:r>
              <a:rPr lang="en" altLang="zh-CN" sz="1600" dirty="0">
                <a:solidFill>
                  <a:srgbClr val="444444"/>
                </a:solidFill>
                <a:latin typeface="Courier New" panose="02070309020205020404" pitchFamily="49" charset="0"/>
              </a:rPr>
              <a:t> NOT NULL ,</a:t>
            </a:r>
          </a:p>
          <a:p>
            <a:r>
              <a:rPr lang="en" altLang="zh-CN" sz="1600" dirty="0">
                <a:solidFill>
                  <a:srgbClr val="444444"/>
                </a:solidFill>
                <a:latin typeface="Courier New" panose="02070309020205020404" pitchFamily="49" charset="0"/>
              </a:rPr>
              <a:t>Area </a:t>
            </a:r>
            <a:r>
              <a:rPr lang="en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string</a:t>
            </a:r>
            <a:r>
              <a:rPr lang="en" altLang="zh-CN" sz="1600" dirty="0">
                <a:solidFill>
                  <a:srgbClr val="444444"/>
                </a:solidFill>
                <a:latin typeface="Courier New" panose="02070309020205020404" pitchFamily="49" charset="0"/>
              </a:rPr>
              <a:t> NOT NULL,</a:t>
            </a:r>
          </a:p>
          <a:p>
            <a:r>
              <a:rPr lang="en" altLang="zh-CN" sz="1600" dirty="0">
                <a:latin typeface="Courier New" panose="02070309020205020404" pitchFamily="49" charset="0"/>
              </a:rPr>
              <a:t>FOREIGN KEY (Area) REFERENCES Area(ID)</a:t>
            </a:r>
            <a:br>
              <a:rPr lang="en" altLang="zh-CN" sz="1600" dirty="0"/>
            </a:br>
            <a:r>
              <a:rPr lang="en" altLang="zh-CN" sz="1600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  <a:endParaRPr lang="zh-CN" altLang="en-US" sz="1600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2FEE948-F0B7-8B46-B1C7-B013B2C77465}"/>
              </a:ext>
            </a:extLst>
          </p:cNvPr>
          <p:cNvSpPr/>
          <p:nvPr/>
        </p:nvSpPr>
        <p:spPr>
          <a:xfrm>
            <a:off x="1824074" y="3944882"/>
            <a:ext cx="2940619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CN" sz="1600" dirty="0">
                <a:solidFill>
                  <a:srgbClr val="444444"/>
                </a:solidFill>
                <a:latin typeface="Courier New" panose="02070309020205020404" pitchFamily="49" charset="0"/>
              </a:rPr>
              <a:t>CREATE TABLE </a:t>
            </a:r>
            <a:r>
              <a:rPr lang="en-US" altLang="zh-CN" sz="1600" dirty="0">
                <a:solidFill>
                  <a:srgbClr val="444444"/>
                </a:solidFill>
                <a:latin typeface="Courier New" panose="02070309020205020404" pitchFamily="49" charset="0"/>
              </a:rPr>
              <a:t>area</a:t>
            </a:r>
            <a:br>
              <a:rPr lang="en" altLang="zh-CN" sz="1600" dirty="0"/>
            </a:br>
            <a:r>
              <a:rPr lang="en" altLang="zh-CN" sz="1600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br>
              <a:rPr lang="en" altLang="zh-CN" sz="1600" dirty="0"/>
            </a:br>
            <a:r>
              <a:rPr lang="en" altLang="zh-CN" sz="1600" dirty="0">
                <a:solidFill>
                  <a:srgbClr val="444444"/>
                </a:solidFill>
                <a:latin typeface="Courier New" panose="02070309020205020404" pitchFamily="49" charset="0"/>
              </a:rPr>
              <a:t>ID </a:t>
            </a:r>
            <a:r>
              <a:rPr lang="en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string</a:t>
            </a:r>
            <a:r>
              <a:rPr lang="en" altLang="zh-CN" sz="1600" dirty="0">
                <a:solidFill>
                  <a:srgbClr val="444444"/>
                </a:solidFill>
                <a:latin typeface="Courier New" panose="02070309020205020404" pitchFamily="49" charset="0"/>
              </a:rPr>
              <a:t> NOT NULL ,</a:t>
            </a:r>
          </a:p>
          <a:p>
            <a:r>
              <a:rPr lang="en" altLang="zh-CN" sz="1600" dirty="0">
                <a:solidFill>
                  <a:srgbClr val="444444"/>
                </a:solidFill>
                <a:latin typeface="Courier New" panose="02070309020205020404" pitchFamily="49" charset="0"/>
              </a:rPr>
              <a:t>...</a:t>
            </a:r>
            <a:br>
              <a:rPr lang="en" altLang="zh-CN" sz="1600" dirty="0"/>
            </a:br>
            <a:r>
              <a:rPr lang="en" altLang="zh-CN" sz="1600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  <a:endParaRPr lang="zh-CN" altLang="en-US" sz="1600" dirty="0"/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9E140049-6C9B-784D-AA6B-E2C06DE5B3DD}"/>
              </a:ext>
            </a:extLst>
          </p:cNvPr>
          <p:cNvSpPr/>
          <p:nvPr/>
        </p:nvSpPr>
        <p:spPr>
          <a:xfrm>
            <a:off x="1101687" y="4010140"/>
            <a:ext cx="793214" cy="689504"/>
          </a:xfrm>
          <a:custGeom>
            <a:avLst/>
            <a:gdLst>
              <a:gd name="connsiteX0" fmla="*/ 0 w 793214"/>
              <a:gd name="connsiteY0" fmla="*/ 0 h 689504"/>
              <a:gd name="connsiteX1" fmla="*/ 110168 w 793214"/>
              <a:gd name="connsiteY1" fmla="*/ 297455 h 689504"/>
              <a:gd name="connsiteX2" fmla="*/ 143219 w 793214"/>
              <a:gd name="connsiteY2" fmla="*/ 661012 h 689504"/>
              <a:gd name="connsiteX3" fmla="*/ 793214 w 793214"/>
              <a:gd name="connsiteY3" fmla="*/ 638978 h 689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3214" h="689504">
                <a:moveTo>
                  <a:pt x="0" y="0"/>
                </a:moveTo>
                <a:cubicBezTo>
                  <a:pt x="43149" y="93643"/>
                  <a:pt x="86298" y="187287"/>
                  <a:pt x="110168" y="297455"/>
                </a:cubicBezTo>
                <a:cubicBezTo>
                  <a:pt x="134038" y="407623"/>
                  <a:pt x="29378" y="604092"/>
                  <a:pt x="143219" y="661012"/>
                </a:cubicBezTo>
                <a:cubicBezTo>
                  <a:pt x="257060" y="717933"/>
                  <a:pt x="525137" y="678455"/>
                  <a:pt x="793214" y="638978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C94623F-5C47-E043-A906-242227394BE2}"/>
              </a:ext>
            </a:extLst>
          </p:cNvPr>
          <p:cNvGrpSpPr/>
          <p:nvPr/>
        </p:nvGrpSpPr>
        <p:grpSpPr>
          <a:xfrm>
            <a:off x="5952962" y="4109054"/>
            <a:ext cx="959768" cy="369332"/>
            <a:chOff x="6664802" y="2982639"/>
            <a:chExt cx="959768" cy="369332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314B29-21E6-AA4B-B2AD-B03C052936AF}"/>
                </a:ext>
              </a:extLst>
            </p:cNvPr>
            <p:cNvSpPr/>
            <p:nvPr/>
          </p:nvSpPr>
          <p:spPr>
            <a:xfrm>
              <a:off x="6664802" y="2993482"/>
              <a:ext cx="959768" cy="34764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60203D1D-854B-8941-A178-9634F82578EB}"/>
                </a:ext>
              </a:extLst>
            </p:cNvPr>
            <p:cNvSpPr/>
            <p:nvPr/>
          </p:nvSpPr>
          <p:spPr>
            <a:xfrm>
              <a:off x="6664802" y="2982639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i="1" dirty="0"/>
                <a:t>Header</a:t>
              </a:r>
              <a:endParaRPr lang="zh-CN" altLang="en-US" i="1" dirty="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F34237A-72C9-CC4A-A570-1C0BF267C994}"/>
              </a:ext>
            </a:extLst>
          </p:cNvPr>
          <p:cNvGrpSpPr/>
          <p:nvPr/>
        </p:nvGrpSpPr>
        <p:grpSpPr>
          <a:xfrm>
            <a:off x="6883087" y="4119897"/>
            <a:ext cx="1056700" cy="369332"/>
            <a:chOff x="6635159" y="2993482"/>
            <a:chExt cx="1056700" cy="36933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1122779-2F78-2245-B4B8-AE0E7F7C8EBD}"/>
                </a:ext>
              </a:extLst>
            </p:cNvPr>
            <p:cNvSpPr/>
            <p:nvPr/>
          </p:nvSpPr>
          <p:spPr>
            <a:xfrm>
              <a:off x="6664802" y="2993482"/>
              <a:ext cx="959768" cy="34764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00F98A4-CB60-9F44-BAD9-C67D3603D21D}"/>
                </a:ext>
              </a:extLst>
            </p:cNvPr>
            <p:cNvSpPr/>
            <p:nvPr/>
          </p:nvSpPr>
          <p:spPr>
            <a:xfrm>
              <a:off x="6635159" y="2993482"/>
              <a:ext cx="105670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Bill Gate</a:t>
              </a:r>
              <a:endParaRPr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21D51206-6288-6C45-8CE3-B8550CEBDA50}"/>
              </a:ext>
            </a:extLst>
          </p:cNvPr>
          <p:cNvGrpSpPr/>
          <p:nvPr/>
        </p:nvGrpSpPr>
        <p:grpSpPr>
          <a:xfrm>
            <a:off x="7872498" y="4119897"/>
            <a:ext cx="959768" cy="369332"/>
            <a:chOff x="6664802" y="2993482"/>
            <a:chExt cx="959768" cy="36933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3850BD2-3A8B-9B44-A3BA-68402DFB80A1}"/>
                </a:ext>
              </a:extLst>
            </p:cNvPr>
            <p:cNvSpPr/>
            <p:nvPr/>
          </p:nvSpPr>
          <p:spPr>
            <a:xfrm>
              <a:off x="6664802" y="2993482"/>
              <a:ext cx="959768" cy="34764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FA26318C-8B75-EE48-98FB-8B4BB5497D04}"/>
                </a:ext>
              </a:extLst>
            </p:cNvPr>
            <p:cNvSpPr/>
            <p:nvPr/>
          </p:nvSpPr>
          <p:spPr>
            <a:xfrm>
              <a:off x="6812484" y="2993482"/>
              <a:ext cx="7489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us:91</a:t>
              </a:r>
              <a:endParaRPr lang="zh-CN" altLang="en-US" dirty="0"/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613BCB3B-8464-964E-B7FA-AE5813990761}"/>
              </a:ext>
            </a:extLst>
          </p:cNvPr>
          <p:cNvSpPr/>
          <p:nvPr/>
        </p:nvSpPr>
        <p:spPr>
          <a:xfrm>
            <a:off x="6963299" y="3785496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user</a:t>
            </a:r>
            <a:endParaRPr lang="zh-CN" altLang="en-US" dirty="0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609AFAE-AC3D-F443-BF76-DA7D542DBC7B}"/>
              </a:ext>
            </a:extLst>
          </p:cNvPr>
          <p:cNvGrpSpPr/>
          <p:nvPr/>
        </p:nvGrpSpPr>
        <p:grpSpPr>
          <a:xfrm>
            <a:off x="5957702" y="3125711"/>
            <a:ext cx="959768" cy="369332"/>
            <a:chOff x="6664802" y="2982639"/>
            <a:chExt cx="959768" cy="369332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2C77FDE2-3B14-B34E-B9BB-73BBE70A8AE7}"/>
                </a:ext>
              </a:extLst>
            </p:cNvPr>
            <p:cNvSpPr/>
            <p:nvPr/>
          </p:nvSpPr>
          <p:spPr>
            <a:xfrm>
              <a:off x="6664802" y="2993482"/>
              <a:ext cx="959768" cy="34764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8DD8CF4B-63F8-F54D-A5BC-B749D7185529}"/>
                </a:ext>
              </a:extLst>
            </p:cNvPr>
            <p:cNvSpPr/>
            <p:nvPr/>
          </p:nvSpPr>
          <p:spPr>
            <a:xfrm>
              <a:off x="6664802" y="2982639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i="1" dirty="0"/>
                <a:t>Header</a:t>
              </a:r>
              <a:endParaRPr lang="zh-CN" altLang="en-US" i="1" dirty="0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E69FF17D-FEE9-C54F-9155-917FF698F999}"/>
              </a:ext>
            </a:extLst>
          </p:cNvPr>
          <p:cNvGrpSpPr/>
          <p:nvPr/>
        </p:nvGrpSpPr>
        <p:grpSpPr>
          <a:xfrm>
            <a:off x="6917470" y="3136554"/>
            <a:ext cx="959768" cy="375955"/>
            <a:chOff x="6664802" y="2993482"/>
            <a:chExt cx="959768" cy="375955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8EF81740-DCB2-6D49-8D76-634731759D5A}"/>
                </a:ext>
              </a:extLst>
            </p:cNvPr>
            <p:cNvSpPr/>
            <p:nvPr/>
          </p:nvSpPr>
          <p:spPr>
            <a:xfrm>
              <a:off x="6664802" y="2993482"/>
              <a:ext cx="959768" cy="34764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A0BE1520-85E7-6741-A13F-449891DC5AE4}"/>
                </a:ext>
              </a:extLst>
            </p:cNvPr>
            <p:cNvSpPr/>
            <p:nvPr/>
          </p:nvSpPr>
          <p:spPr>
            <a:xfrm>
              <a:off x="6801806" y="3000105"/>
              <a:ext cx="7489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us:91</a:t>
              </a:r>
              <a:endParaRPr lang="zh-CN" altLang="en-US" dirty="0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4E51DDC-B24F-B24F-8FC2-3150C373FAE3}"/>
              </a:ext>
            </a:extLst>
          </p:cNvPr>
          <p:cNvGrpSpPr/>
          <p:nvPr/>
        </p:nvGrpSpPr>
        <p:grpSpPr>
          <a:xfrm>
            <a:off x="7877238" y="3125711"/>
            <a:ext cx="959768" cy="369332"/>
            <a:chOff x="6664802" y="2982639"/>
            <a:chExt cx="959768" cy="369332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96A03441-9AC9-E741-BC66-62BF01D318CC}"/>
                </a:ext>
              </a:extLst>
            </p:cNvPr>
            <p:cNvSpPr/>
            <p:nvPr/>
          </p:nvSpPr>
          <p:spPr>
            <a:xfrm>
              <a:off x="6664802" y="2993482"/>
              <a:ext cx="959768" cy="34764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C896ADC6-4171-5246-9294-891233B3E0CD}"/>
                </a:ext>
              </a:extLst>
            </p:cNvPr>
            <p:cNvSpPr/>
            <p:nvPr/>
          </p:nvSpPr>
          <p:spPr>
            <a:xfrm>
              <a:off x="6702987" y="2982639"/>
              <a:ext cx="90281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Seattle</a:t>
              </a:r>
              <a:endParaRPr lang="zh-CN" altLang="en-US" dirty="0"/>
            </a:p>
          </p:txBody>
        </p: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id="{47FA14F0-057B-B449-9B1E-D3FD1044C11D}"/>
              </a:ext>
            </a:extLst>
          </p:cNvPr>
          <p:cNvSpPr/>
          <p:nvPr/>
        </p:nvSpPr>
        <p:spPr>
          <a:xfrm>
            <a:off x="6968039" y="280215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area</a:t>
            </a:r>
            <a:endParaRPr lang="zh-CN" altLang="en-US" dirty="0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3F272644-E2C3-5C49-A3DF-9EF939B7C3C1}"/>
              </a:ext>
            </a:extLst>
          </p:cNvPr>
          <p:cNvGrpSpPr/>
          <p:nvPr/>
        </p:nvGrpSpPr>
        <p:grpSpPr>
          <a:xfrm>
            <a:off x="5957702" y="4462216"/>
            <a:ext cx="959768" cy="369332"/>
            <a:chOff x="6664802" y="2982639"/>
            <a:chExt cx="959768" cy="369332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ED005EFE-2E84-134C-9128-1B2D21101E09}"/>
                </a:ext>
              </a:extLst>
            </p:cNvPr>
            <p:cNvSpPr/>
            <p:nvPr/>
          </p:nvSpPr>
          <p:spPr>
            <a:xfrm>
              <a:off x="6664802" y="2993482"/>
              <a:ext cx="959768" cy="34764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12E4AF95-8C65-0040-9087-CD4E8A5F3419}"/>
                </a:ext>
              </a:extLst>
            </p:cNvPr>
            <p:cNvSpPr/>
            <p:nvPr/>
          </p:nvSpPr>
          <p:spPr>
            <a:xfrm>
              <a:off x="6664802" y="2982639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i="1" dirty="0"/>
                <a:t>Header</a:t>
              </a:r>
              <a:endParaRPr lang="zh-CN" altLang="en-US" i="1" dirty="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3EEA8AA3-0B9E-4F4A-8584-E7838564F1F8}"/>
              </a:ext>
            </a:extLst>
          </p:cNvPr>
          <p:cNvGrpSpPr/>
          <p:nvPr/>
        </p:nvGrpSpPr>
        <p:grpSpPr>
          <a:xfrm>
            <a:off x="6887827" y="4473059"/>
            <a:ext cx="989411" cy="369332"/>
            <a:chOff x="6635159" y="2993482"/>
            <a:chExt cx="989411" cy="369332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DD61C288-76AD-534C-85FD-7386DEB86FDE}"/>
                </a:ext>
              </a:extLst>
            </p:cNvPr>
            <p:cNvSpPr/>
            <p:nvPr/>
          </p:nvSpPr>
          <p:spPr>
            <a:xfrm>
              <a:off x="6664802" y="2993482"/>
              <a:ext cx="959768" cy="34764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F14465C3-5737-B746-BD30-FA2C0531CC6D}"/>
                </a:ext>
              </a:extLst>
            </p:cNvPr>
            <p:cNvSpPr/>
            <p:nvPr/>
          </p:nvSpPr>
          <p:spPr>
            <a:xfrm>
              <a:off x="6635159" y="2993482"/>
              <a:ext cx="90281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err="1"/>
                <a:t>Xingda</a:t>
              </a:r>
              <a:endParaRPr lang="zh-CN" altLang="en-US" dirty="0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AB620B55-CE5D-EF43-9EE1-8DFA7CA20890}"/>
              </a:ext>
            </a:extLst>
          </p:cNvPr>
          <p:cNvGrpSpPr/>
          <p:nvPr/>
        </p:nvGrpSpPr>
        <p:grpSpPr>
          <a:xfrm>
            <a:off x="7877238" y="4473059"/>
            <a:ext cx="959768" cy="369332"/>
            <a:chOff x="6664802" y="2993482"/>
            <a:chExt cx="959768" cy="369332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F31605CD-78A9-E942-9455-0973EDF15404}"/>
                </a:ext>
              </a:extLst>
            </p:cNvPr>
            <p:cNvSpPr/>
            <p:nvPr/>
          </p:nvSpPr>
          <p:spPr>
            <a:xfrm>
              <a:off x="6664802" y="2993482"/>
              <a:ext cx="959768" cy="34764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549F2F68-F7C9-DE4A-B9B8-FA40D93EDB2D}"/>
                </a:ext>
              </a:extLst>
            </p:cNvPr>
            <p:cNvSpPr/>
            <p:nvPr/>
          </p:nvSpPr>
          <p:spPr>
            <a:xfrm>
              <a:off x="6812484" y="2993482"/>
              <a:ext cx="7489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us:91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158662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DBA42-7C5A-E84A-988B-01373A8E9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Denormalized tuple data with tuple storage (pre-join)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CFA014-93A5-064A-925E-3271F10E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B92DC4E4-B7FC-EC4C-BFE2-5D35B7CDD987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964054" cy="5328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Solution: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Store related tuples in the same page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Pros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Potentially reduces the amount of I/O for common workload patterns</a:t>
            </a:r>
          </a:p>
          <a:p>
            <a:r>
              <a:rPr kumimoji="1" lang="en" altLang="zh-CN" dirty="0">
                <a:solidFill>
                  <a:schemeClr val="tx1"/>
                </a:solidFill>
              </a:rPr>
              <a:t>Cons</a:t>
            </a:r>
          </a:p>
          <a:p>
            <a:pPr lvl="1"/>
            <a:r>
              <a:rPr lang="en" altLang="zh-CN" dirty="0"/>
              <a:t>Can make updates more expensive </a:t>
            </a:r>
          </a:p>
          <a:p>
            <a:pPr marL="541338" lvl="2" indent="-236538"/>
            <a:r>
              <a:rPr lang="en" altLang="zh-CN" dirty="0"/>
              <a:t>E.g., what </a:t>
            </a:r>
            <a:r>
              <a:rPr lang="en-US" altLang="zh-CN" dirty="0"/>
              <a:t>if</a:t>
            </a:r>
            <a:r>
              <a:rPr lang="zh-CN" altLang="en-US" dirty="0"/>
              <a:t> </a:t>
            </a:r>
            <a:r>
              <a:rPr lang="en" altLang="zh-CN" dirty="0"/>
              <a:t>we insert another user?</a:t>
            </a:r>
          </a:p>
          <a:p>
            <a:r>
              <a:rPr lang="en" altLang="zh-CN" dirty="0"/>
              <a:t>Not a new idea</a:t>
            </a:r>
          </a:p>
          <a:p>
            <a:pPr lvl="1"/>
            <a:r>
              <a:rPr lang="en" altLang="zh-CN" dirty="0"/>
              <a:t>IBM System R did this in the 1970s</a:t>
            </a:r>
          </a:p>
          <a:p>
            <a:pPr marL="74250" lvl="1" indent="0">
              <a:buNone/>
            </a:pPr>
            <a:br>
              <a:rPr kumimoji="1" lang="en" altLang="zh-CN" dirty="0">
                <a:solidFill>
                  <a:schemeClr val="tx1"/>
                </a:solidFill>
              </a:rPr>
            </a:br>
            <a:endParaRPr kumimoji="1" lang="en" altLang="zh-CN" dirty="0">
              <a:solidFill>
                <a:schemeClr val="tx1"/>
              </a:solidFill>
            </a:endParaRPr>
          </a:p>
          <a:p>
            <a:pPr lvl="1"/>
            <a:endParaRPr kumimoji="1" lang="zh-CN" alt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System R">
            <a:extLst>
              <a:ext uri="{FF2B5EF4-FFF2-40B4-BE49-F238E27FC236}">
                <a16:creationId xmlns:a16="http://schemas.microsoft.com/office/drawing/2014/main" id="{3C888080-1E0C-F244-845E-641A80C6D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492552"/>
            <a:ext cx="1103734" cy="1098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id="{6FE5E7B5-3C32-1D45-BEC1-F0C5258EC1BA}"/>
              </a:ext>
            </a:extLst>
          </p:cNvPr>
          <p:cNvGrpSpPr/>
          <p:nvPr/>
        </p:nvGrpSpPr>
        <p:grpSpPr>
          <a:xfrm>
            <a:off x="4211960" y="2713484"/>
            <a:ext cx="4802933" cy="1556256"/>
            <a:chOff x="4341067" y="2552477"/>
            <a:chExt cx="4802933" cy="1556256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EC3EF80E-71C8-CF4F-9BB9-CDE929277CB4}"/>
                </a:ext>
              </a:extLst>
            </p:cNvPr>
            <p:cNvGrpSpPr/>
            <p:nvPr/>
          </p:nvGrpSpPr>
          <p:grpSpPr>
            <a:xfrm>
              <a:off x="4341067" y="2972032"/>
              <a:ext cx="959768" cy="369332"/>
              <a:chOff x="6664802" y="2982639"/>
              <a:chExt cx="959768" cy="369332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E3B4A0E5-E081-1346-8C5A-5BAB233FB173}"/>
                  </a:ext>
                </a:extLst>
              </p:cNvPr>
              <p:cNvSpPr/>
              <p:nvPr/>
            </p:nvSpPr>
            <p:spPr>
              <a:xfrm>
                <a:off x="6664802" y="2993482"/>
                <a:ext cx="959768" cy="34764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DDEE271E-94E2-274A-8B0C-43492A71EFF6}"/>
                  </a:ext>
                </a:extLst>
              </p:cNvPr>
              <p:cNvSpPr/>
              <p:nvPr/>
            </p:nvSpPr>
            <p:spPr>
              <a:xfrm>
                <a:off x="6664802" y="2982639"/>
                <a:ext cx="9412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i="1" dirty="0"/>
                  <a:t>Header</a:t>
                </a:r>
                <a:endParaRPr lang="zh-CN" altLang="en-US" i="1" dirty="0"/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79D09FD1-053D-1945-B026-58ED6F08FCE7}"/>
                </a:ext>
              </a:extLst>
            </p:cNvPr>
            <p:cNvGrpSpPr/>
            <p:nvPr/>
          </p:nvGrpSpPr>
          <p:grpSpPr>
            <a:xfrm>
              <a:off x="5300835" y="2982875"/>
              <a:ext cx="959768" cy="375955"/>
              <a:chOff x="6664802" y="2993482"/>
              <a:chExt cx="959768" cy="375955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9E93FF51-9BC3-1C43-9C17-4CEA8E20ED04}"/>
                  </a:ext>
                </a:extLst>
              </p:cNvPr>
              <p:cNvSpPr/>
              <p:nvPr/>
            </p:nvSpPr>
            <p:spPr>
              <a:xfrm>
                <a:off x="6664802" y="2993482"/>
                <a:ext cx="959768" cy="34764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291259C3-53FF-3548-AF46-A3A1E7F40651}"/>
                  </a:ext>
                </a:extLst>
              </p:cNvPr>
              <p:cNvSpPr/>
              <p:nvPr/>
            </p:nvSpPr>
            <p:spPr>
              <a:xfrm>
                <a:off x="6801806" y="3000105"/>
                <a:ext cx="7489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/>
                  <a:t>us:91</a:t>
                </a:r>
                <a:endParaRPr lang="zh-CN" altLang="en-US" dirty="0"/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4DA2849D-AE2C-A540-8876-EE3918993046}"/>
                </a:ext>
              </a:extLst>
            </p:cNvPr>
            <p:cNvGrpSpPr/>
            <p:nvPr/>
          </p:nvGrpSpPr>
          <p:grpSpPr>
            <a:xfrm>
              <a:off x="6260603" y="2972032"/>
              <a:ext cx="959768" cy="369332"/>
              <a:chOff x="6664802" y="2982639"/>
              <a:chExt cx="959768" cy="369332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522D034C-83BE-E043-9FF0-325D8C9941C7}"/>
                  </a:ext>
                </a:extLst>
              </p:cNvPr>
              <p:cNvSpPr/>
              <p:nvPr/>
            </p:nvSpPr>
            <p:spPr>
              <a:xfrm>
                <a:off x="6664802" y="2993482"/>
                <a:ext cx="959768" cy="34764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AA60A8C6-943B-1046-BF52-E27BEC0BBF08}"/>
                  </a:ext>
                </a:extLst>
              </p:cNvPr>
              <p:cNvSpPr/>
              <p:nvPr/>
            </p:nvSpPr>
            <p:spPr>
              <a:xfrm>
                <a:off x="6702987" y="2982639"/>
                <a:ext cx="9028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/>
                  <a:t>Seattle</a:t>
                </a:r>
                <a:endParaRPr lang="zh-CN" altLang="en-US" dirty="0"/>
              </a:p>
            </p:txBody>
          </p:sp>
        </p:grp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F97D362-764A-6849-9BEB-F1A191792A56}"/>
                </a:ext>
              </a:extLst>
            </p:cNvPr>
            <p:cNvSpPr/>
            <p:nvPr/>
          </p:nvSpPr>
          <p:spPr>
            <a:xfrm>
              <a:off x="5774697" y="2552477"/>
              <a:ext cx="12619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Table area</a:t>
              </a:r>
              <a:endParaRPr lang="zh-CN" altLang="en-US" dirty="0"/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ABE1A3D6-9C7A-7B48-8F32-F6785C2CFFC7}"/>
                </a:ext>
              </a:extLst>
            </p:cNvPr>
            <p:cNvGrpSpPr/>
            <p:nvPr/>
          </p:nvGrpSpPr>
          <p:grpSpPr>
            <a:xfrm>
              <a:off x="7183648" y="2982875"/>
              <a:ext cx="1056700" cy="369332"/>
              <a:chOff x="6635159" y="2993482"/>
              <a:chExt cx="1056700" cy="369332"/>
            </a:xfrm>
          </p:grpSpPr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4F8928CF-744A-2949-BBC3-6FF3F506F7FB}"/>
                  </a:ext>
                </a:extLst>
              </p:cNvPr>
              <p:cNvSpPr/>
              <p:nvPr/>
            </p:nvSpPr>
            <p:spPr>
              <a:xfrm>
                <a:off x="6664802" y="2993482"/>
                <a:ext cx="959768" cy="34764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A22AB803-9DA6-2044-B3BE-5454F8AFA909}"/>
                  </a:ext>
                </a:extLst>
              </p:cNvPr>
              <p:cNvSpPr/>
              <p:nvPr/>
            </p:nvSpPr>
            <p:spPr>
              <a:xfrm>
                <a:off x="6635159" y="2993482"/>
                <a:ext cx="10567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/>
                  <a:t>Bill Gate</a:t>
                </a:r>
                <a:endParaRPr lang="zh-CN" altLang="en-US" dirty="0"/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B80C69BF-0129-DB49-8923-0725AADD40BF}"/>
                </a:ext>
              </a:extLst>
            </p:cNvPr>
            <p:cNvGrpSpPr/>
            <p:nvPr/>
          </p:nvGrpSpPr>
          <p:grpSpPr>
            <a:xfrm>
              <a:off x="8154589" y="2982875"/>
              <a:ext cx="989411" cy="369332"/>
              <a:chOff x="6635159" y="2993482"/>
              <a:chExt cx="989411" cy="369332"/>
            </a:xfrm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AB1A7D25-1857-E147-8C47-B91B17ED2628}"/>
                  </a:ext>
                </a:extLst>
              </p:cNvPr>
              <p:cNvSpPr/>
              <p:nvPr/>
            </p:nvSpPr>
            <p:spPr>
              <a:xfrm>
                <a:off x="6664802" y="2993482"/>
                <a:ext cx="959768" cy="34764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5F22C75F-3E2A-DA41-843B-820530ED4818}"/>
                  </a:ext>
                </a:extLst>
              </p:cNvPr>
              <p:cNvSpPr/>
              <p:nvPr/>
            </p:nvSpPr>
            <p:spPr>
              <a:xfrm>
                <a:off x="6635159" y="2993482"/>
                <a:ext cx="9028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dirty="0" err="1"/>
                  <a:t>Xingda</a:t>
                </a:r>
                <a:endParaRPr lang="zh-CN" altLang="en-US" dirty="0"/>
              </a:p>
            </p:txBody>
          </p:sp>
        </p:grpSp>
        <p:sp>
          <p:nvSpPr>
            <p:cNvPr id="24" name="右大括号 23">
              <a:extLst>
                <a:ext uri="{FF2B5EF4-FFF2-40B4-BE49-F238E27FC236}">
                  <a16:creationId xmlns:a16="http://schemas.microsoft.com/office/drawing/2014/main" id="{B1E79B73-05AC-104F-8D05-5E6887A0160F}"/>
                </a:ext>
              </a:extLst>
            </p:cNvPr>
            <p:cNvSpPr/>
            <p:nvPr/>
          </p:nvSpPr>
          <p:spPr>
            <a:xfrm rot="5400000">
              <a:off x="6057645" y="2671153"/>
              <a:ext cx="395064" cy="1856941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右大括号 25">
              <a:extLst>
                <a:ext uri="{FF2B5EF4-FFF2-40B4-BE49-F238E27FC236}">
                  <a16:creationId xmlns:a16="http://schemas.microsoft.com/office/drawing/2014/main" id="{564EAC61-4346-4243-B9AE-E20C7EA23733}"/>
                </a:ext>
              </a:extLst>
            </p:cNvPr>
            <p:cNvSpPr/>
            <p:nvPr/>
          </p:nvSpPr>
          <p:spPr>
            <a:xfrm rot="5400000">
              <a:off x="7986699" y="2671153"/>
              <a:ext cx="395064" cy="1856941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8FB46C4B-5B5A-EF45-8582-8A6293FEA721}"/>
                </a:ext>
              </a:extLst>
            </p:cNvPr>
            <p:cNvSpPr/>
            <p:nvPr/>
          </p:nvSpPr>
          <p:spPr>
            <a:xfrm>
              <a:off x="5624202" y="373940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area part</a:t>
              </a:r>
              <a:endParaRPr lang="zh-CN" altLang="en-US" dirty="0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8F45957-A2A7-094D-BA9E-C7857FF6FCBB}"/>
                </a:ext>
              </a:extLst>
            </p:cNvPr>
            <p:cNvSpPr/>
            <p:nvPr/>
          </p:nvSpPr>
          <p:spPr>
            <a:xfrm>
              <a:off x="7686350" y="3739401"/>
              <a:ext cx="10951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user part</a:t>
              </a:r>
              <a:endParaRPr lang="zh-CN" altLang="en-US" dirty="0"/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B6C7EF06-2A2D-6343-BB34-4159A4FA9A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286" y="909994"/>
            <a:ext cx="2897309" cy="166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685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D10C77-2981-5C41-A4A1-52852E25A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DBMS storage so far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D89863-1F8F-894C-8D02-D2B3B3AAC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lang="en-US" altLang="zh-CN" dirty="0"/>
              <a:t>Disk-oriented architecture </a:t>
            </a:r>
          </a:p>
          <a:p>
            <a:pPr lvl="1"/>
            <a:r>
              <a:rPr lang="en-US" altLang="zh-CN" dirty="0"/>
              <a:t>The DBMS assumes that the primary storage location of the database is on </a:t>
            </a:r>
            <a:r>
              <a:rPr lang="en-US" altLang="zh-CN" b="1" dirty="0">
                <a:solidFill>
                  <a:srgbClr val="C00000"/>
                </a:solidFill>
              </a:rPr>
              <a:t>non-volatile storage</a:t>
            </a:r>
          </a:p>
          <a:p>
            <a:pPr lvl="2"/>
            <a:r>
              <a:rPr kumimoji="1" lang="en-US" altLang="zh-CN" dirty="0"/>
              <a:t>E.g., SSD or HDD</a:t>
            </a:r>
          </a:p>
          <a:p>
            <a:pPr lvl="2"/>
            <a:r>
              <a:rPr kumimoji="1" lang="en-US" altLang="zh-CN" dirty="0"/>
              <a:t>Larger capacity than CPU registers &amp; DRAM </a:t>
            </a:r>
          </a:p>
          <a:p>
            <a:pPr lvl="2"/>
            <a:r>
              <a:rPr kumimoji="1" lang="en-US" altLang="zh-CN" dirty="0"/>
              <a:t>Can survive power failures</a:t>
            </a:r>
          </a:p>
          <a:p>
            <a:r>
              <a:rPr kumimoji="1" lang="en-US" altLang="zh-CN" dirty="0"/>
              <a:t>We have talked about </a:t>
            </a:r>
          </a:p>
          <a:p>
            <a:pPr lvl="1"/>
            <a:r>
              <a:rPr kumimoji="1" lang="en-US" altLang="zh-CN" dirty="0"/>
              <a:t>Tuple layout </a:t>
            </a:r>
          </a:p>
          <a:p>
            <a:pPr lvl="1"/>
            <a:r>
              <a:rPr kumimoji="1" lang="en-US" altLang="zh-CN" dirty="0"/>
              <a:t>Database page &amp; heap files</a:t>
            </a:r>
          </a:p>
          <a:p>
            <a:pPr lvl="1"/>
            <a:r>
              <a:rPr kumimoji="1" lang="en-US" altLang="zh-CN" dirty="0"/>
              <a:t>Page layout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8E6ACA-ADA2-204A-93E7-FAF83F514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BDA1CBFA-4B6E-C847-971D-445C33F1EB19}"/>
              </a:ext>
            </a:extLst>
          </p:cNvPr>
          <p:cNvSpPr/>
          <p:nvPr/>
        </p:nvSpPr>
        <p:spPr>
          <a:xfrm>
            <a:off x="2458108" y="4657725"/>
            <a:ext cx="6228692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What are the drawbacks of using non-volatile storage?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2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E3E9EF-3991-BD47-991A-992A262F5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171717"/>
            <a:ext cx="8229600" cy="792088"/>
          </a:xfrm>
        </p:spPr>
        <p:txBody>
          <a:bodyPr/>
          <a:lstStyle/>
          <a:p>
            <a:r>
              <a:rPr kumimoji="1" lang="en-US" altLang="zh-CN" dirty="0"/>
              <a:t>Credits: Jeff </a:t>
            </a:r>
            <a:r>
              <a:rPr kumimoji="1" lang="en-US" altLang="zh-CN" dirty="0" err="1"/>
              <a:t>Dean@Google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919FBE-991E-5C4F-BD54-C0084C612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sp>
        <p:nvSpPr>
          <p:cNvPr id="5" name="AutoShape 2" descr="图像">
            <a:extLst>
              <a:ext uri="{FF2B5EF4-FFF2-40B4-BE49-F238E27FC236}">
                <a16:creationId xmlns:a16="http://schemas.microsoft.com/office/drawing/2014/main" id="{CDF778B4-DD19-FE48-A75C-D1572DD6B7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C946511-31F0-AE45-ACA4-C819954E0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38" y="734644"/>
            <a:ext cx="7378124" cy="414814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12155071-8283-8C48-87CD-16E73E528E1F}"/>
              </a:ext>
            </a:extLst>
          </p:cNvPr>
          <p:cNvSpPr/>
          <p:nvPr/>
        </p:nvSpPr>
        <p:spPr>
          <a:xfrm>
            <a:off x="-19222" y="732514"/>
            <a:ext cx="9324528" cy="792088"/>
          </a:xfrm>
          <a:prstGeom prst="rect">
            <a:avLst/>
          </a:prstGeom>
          <a:solidFill>
            <a:schemeClr val="bg1"/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D3B7181-98C9-084A-8B16-90A093B1F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Non-volatile storage typically has lower performance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32423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961307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How</a:t>
            </a:r>
            <a:r>
              <a:rPr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to</a:t>
            </a:r>
            <a:r>
              <a:rPr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deal</a:t>
            </a:r>
            <a:r>
              <a:rPr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with</a:t>
            </a:r>
            <a:r>
              <a:rPr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slow</a:t>
            </a:r>
            <a:r>
              <a:rPr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storage?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602365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F69A39-C90C-9F47-9641-CA6CE0684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DBMS storage: physical store the relational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E229A2-8E09-0E40-A696-C406BE373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lang="en-US" altLang="zh-CN" dirty="0"/>
              <a:t>Disk-oriented architecture </a:t>
            </a:r>
          </a:p>
          <a:p>
            <a:pPr lvl="1"/>
            <a:r>
              <a:rPr lang="en-US" altLang="zh-CN" dirty="0"/>
              <a:t>The DBMS assumes that the primary storage location of the database is on </a:t>
            </a:r>
            <a:r>
              <a:rPr lang="en-US" altLang="zh-CN" b="1" dirty="0">
                <a:solidFill>
                  <a:srgbClr val="C00000"/>
                </a:solidFill>
              </a:rPr>
              <a:t>non-volatile storage</a:t>
            </a:r>
          </a:p>
          <a:p>
            <a:pPr lvl="2"/>
            <a:r>
              <a:rPr kumimoji="1" lang="en-US" altLang="zh-CN" dirty="0"/>
              <a:t>E.g., SSD or HDD</a:t>
            </a:r>
          </a:p>
          <a:p>
            <a:pPr lvl="2"/>
            <a:r>
              <a:rPr kumimoji="1" lang="en-US" altLang="zh-CN" dirty="0"/>
              <a:t>Larger capacity than CPU registers &amp; DRAM </a:t>
            </a:r>
          </a:p>
          <a:p>
            <a:pPr lvl="2"/>
            <a:r>
              <a:rPr kumimoji="1" lang="en-US" altLang="zh-CN" dirty="0"/>
              <a:t>Can survive power failures</a:t>
            </a:r>
          </a:p>
          <a:p>
            <a:r>
              <a:rPr kumimoji="1" lang="en-US" altLang="zh-CN" dirty="0"/>
              <a:t>Nevertheless, non-volatile storage is typically slower </a:t>
            </a:r>
          </a:p>
          <a:p>
            <a:endParaRPr kumimoji="1" lang="en-US" altLang="zh-CN" dirty="0"/>
          </a:p>
          <a:p>
            <a:pPr lvl="1"/>
            <a:r>
              <a:rPr kumimoji="1" lang="en-US" altLang="zh-CN" dirty="0"/>
              <a:t>DBMS storage will </a:t>
            </a:r>
            <a:r>
              <a:rPr kumimoji="1" lang="en-US" altLang="zh-CN" b="1" dirty="0">
                <a:solidFill>
                  <a:srgbClr val="C00000"/>
                </a:solidFill>
              </a:rPr>
              <a:t>move data between</a:t>
            </a:r>
            <a:r>
              <a:rPr kumimoji="1" lang="en-US" altLang="zh-CN" dirty="0"/>
              <a:t> non-volatile &amp; volatile storage </a:t>
            </a:r>
          </a:p>
          <a:p>
            <a:pPr marL="74250" lvl="1" indent="0">
              <a:buNone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20343C-E6BE-1049-B219-8F2EC2775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08E10F3-78A3-A549-AB93-73A73B7CEA39}"/>
              </a:ext>
            </a:extLst>
          </p:cNvPr>
          <p:cNvSpPr/>
          <p:nvPr/>
        </p:nvSpPr>
        <p:spPr>
          <a:xfrm>
            <a:off x="1187624" y="3937620"/>
            <a:ext cx="6228692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How to cope with the slow storage? 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66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2B9D2E-EE59-2D4D-ACD5-7CC4EDF6F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not leverage the OS to manage the movement?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B41EA7-0C08-724C-9953-FA4A5F473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E.g., 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mmap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kumimoji="1" lang="en-US" altLang="zh-CN" dirty="0"/>
              <a:t>to map the whole heap file </a:t>
            </a:r>
          </a:p>
          <a:p>
            <a:pPr lvl="1"/>
            <a:r>
              <a:rPr lang="en" altLang="zh-CN" dirty="0"/>
              <a:t>The OS is responsible for moving the files' pages in and out of memory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7B40C4-182B-AE4E-AF54-E1228C68A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41385FB-B238-FF4B-98D1-026B6238D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857500"/>
            <a:ext cx="2520280" cy="233698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71154CA-F7C4-4D42-9EEE-94054B3B0C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480" y="2857500"/>
            <a:ext cx="2685868" cy="247657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7903CF9-037F-9F49-94D2-651FF789E8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864819"/>
            <a:ext cx="2520280" cy="255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4129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2B9D2E-EE59-2D4D-ACD5-7CC4EDF6F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not let the OS manages the movement?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B41EA7-0C08-724C-9953-FA4A5F473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E.g., 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mmap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kumimoji="1" lang="en-US" altLang="zh-CN" dirty="0"/>
              <a:t>to map the whole heap file </a:t>
            </a:r>
          </a:p>
          <a:p>
            <a:pPr lvl="1"/>
            <a:r>
              <a:rPr lang="en" altLang="zh-CN" dirty="0"/>
              <a:t>The OS is responsible for moving the files' pages in and out of memory </a:t>
            </a:r>
          </a:p>
          <a:p>
            <a:r>
              <a:rPr kumimoji="1" lang="en-US" altLang="zh-CN" dirty="0"/>
              <a:t>Question: what if we want to access page2? </a:t>
            </a:r>
          </a:p>
          <a:p>
            <a:pPr lvl="1"/>
            <a:r>
              <a:rPr kumimoji="1" lang="en-US" altLang="zh-CN" dirty="0"/>
              <a:t>Which page should be evicted? Depends on the workloads!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7B40C4-182B-AE4E-AF54-E1228C68A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A4C4C01-4224-644A-AA4E-727F13207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106129"/>
            <a:ext cx="2834382" cy="2495104"/>
          </a:xfrm>
          <a:prstGeom prst="rect">
            <a:avLst/>
          </a:prstGeom>
        </p:spPr>
      </p:pic>
      <p:sp>
        <p:nvSpPr>
          <p:cNvPr id="6" name="Rectangle 13">
            <a:extLst>
              <a:ext uri="{FF2B5EF4-FFF2-40B4-BE49-F238E27FC236}">
                <a16:creationId xmlns:a16="http://schemas.microsoft.com/office/drawing/2014/main" id="{BB1906E2-3007-BB41-B62C-371A9E9456F4}"/>
              </a:ext>
            </a:extLst>
          </p:cNvPr>
          <p:cNvSpPr/>
          <p:nvPr/>
        </p:nvSpPr>
        <p:spPr>
          <a:xfrm>
            <a:off x="2032658" y="5262044"/>
            <a:ext cx="5221560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We will see more examples in the next lecture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65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AD611B-F321-014B-8C78-FC0ED7D59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not let the OS manages the movement?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553E2D-6C08-BA4D-B54B-E02DA2676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DBMS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should decide which memory page should be moved in/out</a:t>
            </a:r>
          </a:p>
          <a:p>
            <a:pPr lvl="1"/>
            <a:r>
              <a:rPr kumimoji="1" lang="en-US" altLang="zh-CN" dirty="0"/>
              <a:t>OS does not know the DBMS workloads </a:t>
            </a:r>
          </a:p>
          <a:p>
            <a:pPr lvl="1"/>
            <a:r>
              <a:rPr kumimoji="1" lang="en-US" altLang="zh-CN" dirty="0"/>
              <a:t>E.g., when co-locating with other applications, OS may</a:t>
            </a:r>
            <a:r>
              <a:rPr kumimoji="1" lang="zh-CN" altLang="en-US" dirty="0"/>
              <a:t> </a:t>
            </a:r>
            <a:r>
              <a:rPr lang="en" altLang="zh-CN" dirty="0"/>
              <a:t>unexpectedly swap the DBMS’s memory</a:t>
            </a:r>
            <a:r>
              <a:rPr lang="zh-CN" altLang="en-US" dirty="0"/>
              <a:t> </a:t>
            </a:r>
            <a:r>
              <a:rPr lang="en-US" altLang="zh-CN" dirty="0"/>
              <a:t>out</a:t>
            </a:r>
            <a:r>
              <a:rPr lang="en" altLang="zh-CN" dirty="0"/>
              <a:t>!</a:t>
            </a:r>
          </a:p>
          <a:p>
            <a:r>
              <a:rPr kumimoji="1" lang="en-US" altLang="zh-CN" dirty="0"/>
              <a:t>OS has some solutions for this</a:t>
            </a:r>
          </a:p>
          <a:p>
            <a:pPr lvl="1"/>
            <a:r>
              <a:rPr kumimoji="1"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madvise</a:t>
            </a:r>
            <a:r>
              <a:rPr kumimoji="1" lang="en" altLang="zh-CN" dirty="0"/>
              <a:t>: Tell the OS how you expect to read certain pages</a:t>
            </a:r>
          </a:p>
          <a:p>
            <a:pPr lvl="1"/>
            <a:r>
              <a:rPr kumimoji="1"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mlock</a:t>
            </a:r>
            <a:r>
              <a:rPr kumimoji="1" lang="en" altLang="zh-CN" dirty="0"/>
              <a:t>: Tell the OS that memory ranges cannot be paged out</a:t>
            </a:r>
          </a:p>
          <a:p>
            <a:pPr lvl="1"/>
            <a:r>
              <a:rPr kumimoji="1"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msync</a:t>
            </a:r>
            <a:r>
              <a:rPr kumimoji="1" lang="en" altLang="zh-CN" dirty="0"/>
              <a:t>: Tell the OS to flush memory ranges out to disk </a:t>
            </a:r>
            <a:br>
              <a:rPr kumimoji="1" lang="en" altLang="zh-CN" dirty="0"/>
            </a:br>
            <a:endParaRPr kumimoji="1"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F69FC0-5132-F34E-8EDF-8CA468063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ED945E87-B684-7F40-A694-FFDFE267B087}"/>
              </a:ext>
            </a:extLst>
          </p:cNvPr>
          <p:cNvSpPr/>
          <p:nvPr/>
        </p:nvSpPr>
        <p:spPr>
          <a:xfrm>
            <a:off x="1115616" y="4574400"/>
            <a:ext cx="6768752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Drawbacks: extra system call, OS processing overheads, etc.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15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DD3E5F-6CC5-9842-8842-8A27E17D9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DBMS typically not uses OS to move 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DDCAD6-794D-1B42-BD62-89BDCD7B1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DBMS can do a better job</a:t>
            </a:r>
          </a:p>
          <a:p>
            <a:pPr lvl="1"/>
            <a:r>
              <a:rPr kumimoji="1" lang="en-US" altLang="zh-CN" dirty="0"/>
              <a:t>E.g., know which page should cache which should not </a:t>
            </a:r>
          </a:p>
          <a:p>
            <a:pPr lvl="1"/>
            <a:r>
              <a:rPr kumimoji="1" lang="en-US" altLang="zh-CN" dirty="0"/>
              <a:t>E.g., </a:t>
            </a:r>
            <a:r>
              <a:rPr lang="en" altLang="zh-CN" dirty="0"/>
              <a:t>Flushing dirty pages to disk in the correct order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6CAFC8-738F-4B47-A9E5-C2ED70D1C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42566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030295-3383-EA4B-8142-0D70E77EE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Overview of buffer pool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240DC0-62A3-E249-9EE8-82EE67E01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E41C21E-5560-F041-AE6B-5BAAC6010096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762B9BC-1F5E-944F-B452-A40B111693E9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F87802F-5D85-C84F-852B-E1CA860C86F6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631A144-B63E-4A4B-AE7F-826C1BCEFE39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52C4DC6D-BF5F-6A43-B718-FFD728BBB076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4665D17-4C00-FB47-A931-FBB905215DA3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A368350-A068-FF44-B0BE-DEFCF3CA080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A60D212-A310-B346-ABAD-D606A870F8AC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A8AC812-774D-CB4E-969C-ACD5E322557F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FD16D10-3722-CA47-91B7-D20B2D967764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75A15C1-C49A-0A44-844D-1C510C7FE13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A6838E6-DFFB-F34E-97D4-0A7F68776D0E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BD65525-D05A-B444-BCDD-3D796BBECD55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BB8E634-D526-EC44-A49A-5F09FDAE7BCD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4A55782-C437-4241-9032-B258103DFA1E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C9B29A6-3F43-2645-98BF-5DB6F2A459D4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A7CC2F7-2B9B-F74D-B204-F6B131A8AC36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22BFA3B3-D5C8-8743-8502-45B3494C2CFB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EF2CC3F9-299D-C642-9E02-FD82DA41A500}"/>
              </a:ext>
            </a:extLst>
          </p:cNvPr>
          <p:cNvCxnSpPr>
            <a:cxnSpLocks/>
          </p:cNvCxnSpPr>
          <p:nvPr/>
        </p:nvCxnSpPr>
        <p:spPr>
          <a:xfrm>
            <a:off x="-396552" y="3649588"/>
            <a:ext cx="9540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10">
            <a:extLst>
              <a:ext uri="{FF2B5EF4-FFF2-40B4-BE49-F238E27FC236}">
                <a16:creationId xmlns:a16="http://schemas.microsoft.com/office/drawing/2014/main" id="{EFCCDF1F-91D5-E046-BF13-129A3FFFA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11" y="3808086"/>
            <a:ext cx="1613302" cy="161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What is DRAM (Dynamic Random Access Memory)? | HP® Tech Takes">
            <a:extLst>
              <a:ext uri="{FF2B5EF4-FFF2-40B4-BE49-F238E27FC236}">
                <a16:creationId xmlns:a16="http://schemas.microsoft.com/office/drawing/2014/main" id="{18BF9F4C-C6A3-3C49-AE53-E88AFCCED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53" y="1990514"/>
            <a:ext cx="1763217" cy="78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626C5D7D-AB7C-E44A-904C-C718807B1289}"/>
              </a:ext>
            </a:extLst>
          </p:cNvPr>
          <p:cNvSpPr/>
          <p:nvPr/>
        </p:nvSpPr>
        <p:spPr>
          <a:xfrm>
            <a:off x="853682" y="2901624"/>
            <a:ext cx="9412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DRAM</a:t>
            </a:r>
            <a:endParaRPr lang="zh-CN" altLang="en-US" sz="20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03C4CE0-EA03-0C4E-8CC3-75EEED1F9A3E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9E98A5F-2934-E149-9986-00088535312B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C7F2D10-A41E-8149-A57B-62FC3F0F4F86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5CAEE41-AFCD-C948-8296-0B9A2731972D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D6FB1D6-5328-0A4D-8F92-5AC276736C61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9287E25-55F2-CA4D-93E3-5F5B721E9245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FFCB4118-6B0E-1543-BC6C-4386B0CACCEC}"/>
              </a:ext>
            </a:extLst>
          </p:cNvPr>
          <p:cNvSpPr/>
          <p:nvPr/>
        </p:nvSpPr>
        <p:spPr>
          <a:xfrm rot="16200000">
            <a:off x="1564531" y="2469004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Buffer pool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1D890E0-5AE0-BA46-99FC-F2C36B574B64}"/>
              </a:ext>
            </a:extLst>
          </p:cNvPr>
          <p:cNvSpPr/>
          <p:nvPr/>
        </p:nvSpPr>
        <p:spPr>
          <a:xfrm>
            <a:off x="2590801" y="1945783"/>
            <a:ext cx="3493367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3EBCB339-9C71-8C42-BE48-EF555C756D29}"/>
              </a:ext>
            </a:extLst>
          </p:cNvPr>
          <p:cNvSpPr/>
          <p:nvPr/>
        </p:nvSpPr>
        <p:spPr>
          <a:xfrm>
            <a:off x="3991583" y="2206585"/>
            <a:ext cx="792088" cy="936104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86AE6F15-47E5-A940-A0FD-5E5EDDB23C73}"/>
              </a:ext>
            </a:extLst>
          </p:cNvPr>
          <p:cNvSpPr/>
          <p:nvPr/>
        </p:nvSpPr>
        <p:spPr>
          <a:xfrm>
            <a:off x="4941731" y="2206585"/>
            <a:ext cx="792088" cy="936104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TextBox 109">
            <a:extLst>
              <a:ext uri="{FF2B5EF4-FFF2-40B4-BE49-F238E27FC236}">
                <a16:creationId xmlns:a16="http://schemas.microsoft.com/office/drawing/2014/main" id="{6CB36D02-B549-1544-9F28-D9CA2D0C70EC}"/>
              </a:ext>
            </a:extLst>
          </p:cNvPr>
          <p:cNvSpPr txBox="1"/>
          <p:nvPr/>
        </p:nvSpPr>
        <p:spPr>
          <a:xfrm>
            <a:off x="7716590" y="86284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49" name="Straight Arrow Connector 110">
            <a:extLst>
              <a:ext uri="{FF2B5EF4-FFF2-40B4-BE49-F238E27FC236}">
                <a16:creationId xmlns:a16="http://schemas.microsoft.com/office/drawing/2014/main" id="{B335330A-4629-5849-8C23-B721D507EF6D}"/>
              </a:ext>
            </a:extLst>
          </p:cNvPr>
          <p:cNvCxnSpPr/>
          <p:nvPr/>
        </p:nvCxnSpPr>
        <p:spPr>
          <a:xfrm>
            <a:off x="7600950" y="711034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111">
            <a:extLst>
              <a:ext uri="{FF2B5EF4-FFF2-40B4-BE49-F238E27FC236}">
                <a16:creationId xmlns:a16="http://schemas.microsoft.com/office/drawing/2014/main" id="{7B25210F-C7CA-9741-9148-DE7FA3D555B6}"/>
              </a:ext>
            </a:extLst>
          </p:cNvPr>
          <p:cNvSpPr txBox="1"/>
          <p:nvPr/>
        </p:nvSpPr>
        <p:spPr>
          <a:xfrm>
            <a:off x="6844866" y="1360896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sp>
        <p:nvSpPr>
          <p:cNvPr id="52" name="任意形状 51">
            <a:extLst>
              <a:ext uri="{FF2B5EF4-FFF2-40B4-BE49-F238E27FC236}">
                <a16:creationId xmlns:a16="http://schemas.microsoft.com/office/drawing/2014/main" id="{6F62FD52-9A56-C742-8026-3F36A1833D52}"/>
              </a:ext>
            </a:extLst>
          </p:cNvPr>
          <p:cNvSpPr/>
          <p:nvPr/>
        </p:nvSpPr>
        <p:spPr>
          <a:xfrm>
            <a:off x="6320790" y="2034540"/>
            <a:ext cx="1458749" cy="605489"/>
          </a:xfrm>
          <a:custGeom>
            <a:avLst/>
            <a:gdLst>
              <a:gd name="connsiteX0" fmla="*/ 1314450 w 1458749"/>
              <a:gd name="connsiteY0" fmla="*/ 0 h 605489"/>
              <a:gd name="connsiteX1" fmla="*/ 1337310 w 1458749"/>
              <a:gd name="connsiteY1" fmla="*/ 525780 h 605489"/>
              <a:gd name="connsiteX2" fmla="*/ 0 w 1458749"/>
              <a:gd name="connsiteY2" fmla="*/ 594360 h 605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8749" h="605489">
                <a:moveTo>
                  <a:pt x="1314450" y="0"/>
                </a:moveTo>
                <a:cubicBezTo>
                  <a:pt x="1435417" y="213360"/>
                  <a:pt x="1556385" y="426720"/>
                  <a:pt x="1337310" y="525780"/>
                </a:cubicBezTo>
                <a:cubicBezTo>
                  <a:pt x="1118235" y="624840"/>
                  <a:pt x="559117" y="609600"/>
                  <a:pt x="0" y="594360"/>
                </a:cubicBezTo>
              </a:path>
            </a:pathLst>
          </a:custGeom>
          <a:noFill/>
          <a:ln w="1905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TextBox 109">
            <a:extLst>
              <a:ext uri="{FF2B5EF4-FFF2-40B4-BE49-F238E27FC236}">
                <a16:creationId xmlns:a16="http://schemas.microsoft.com/office/drawing/2014/main" id="{823126E0-F2BA-BE4D-8508-DF301D388DFA}"/>
              </a:ext>
            </a:extLst>
          </p:cNvPr>
          <p:cNvSpPr txBox="1"/>
          <p:nvPr/>
        </p:nvSpPr>
        <p:spPr>
          <a:xfrm>
            <a:off x="6844866" y="2695739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e.g., get Page#2</a:t>
            </a:r>
          </a:p>
        </p:txBody>
      </p:sp>
      <p:sp>
        <p:nvSpPr>
          <p:cNvPr id="54" name="内容占位符 2">
            <a:extLst>
              <a:ext uri="{FF2B5EF4-FFF2-40B4-BE49-F238E27FC236}">
                <a16:creationId xmlns:a16="http://schemas.microsoft.com/office/drawing/2014/main" id="{9CED449C-2BA6-814E-871D-AA66523D7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Buffer pool to manage the cached copies of pages</a:t>
            </a:r>
            <a:endParaRPr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59622BFE-89CC-FF43-8E02-F74D814EFC0F}"/>
              </a:ext>
            </a:extLst>
          </p:cNvPr>
          <p:cNvSpPr/>
          <p:nvPr/>
        </p:nvSpPr>
        <p:spPr>
          <a:xfrm>
            <a:off x="2768151" y="2210546"/>
            <a:ext cx="1065372" cy="936104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698938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030295-3383-EA4B-8142-0D70E77EE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Overview of buffer pool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240DC0-62A3-E249-9EE8-82EE67E01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E41C21E-5560-F041-AE6B-5BAAC6010096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762B9BC-1F5E-944F-B452-A40B111693E9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F87802F-5D85-C84F-852B-E1CA860C86F6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631A144-B63E-4A4B-AE7F-826C1BCEFE39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52C4DC6D-BF5F-6A43-B718-FFD728BBB076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4665D17-4C00-FB47-A931-FBB905215DA3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A368350-A068-FF44-B0BE-DEFCF3CA080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A60D212-A310-B346-ABAD-D606A870F8AC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A8AC812-774D-CB4E-969C-ACD5E322557F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FD16D10-3722-CA47-91B7-D20B2D967764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75A15C1-C49A-0A44-844D-1C510C7FE13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A6838E6-DFFB-F34E-97D4-0A7F68776D0E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BD65525-D05A-B444-BCDD-3D796BBECD55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BB8E634-D526-EC44-A49A-5F09FDAE7BCD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4A55782-C437-4241-9032-B258103DFA1E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C9B29A6-3F43-2645-98BF-5DB6F2A459D4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A7CC2F7-2B9B-F74D-B204-F6B131A8AC36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22BFA3B3-D5C8-8743-8502-45B3494C2CFB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EF2CC3F9-299D-C642-9E02-FD82DA41A500}"/>
              </a:ext>
            </a:extLst>
          </p:cNvPr>
          <p:cNvCxnSpPr>
            <a:cxnSpLocks/>
          </p:cNvCxnSpPr>
          <p:nvPr/>
        </p:nvCxnSpPr>
        <p:spPr>
          <a:xfrm>
            <a:off x="-396552" y="3649588"/>
            <a:ext cx="9540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10">
            <a:extLst>
              <a:ext uri="{FF2B5EF4-FFF2-40B4-BE49-F238E27FC236}">
                <a16:creationId xmlns:a16="http://schemas.microsoft.com/office/drawing/2014/main" id="{EFCCDF1F-91D5-E046-BF13-129A3FFFA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11" y="3808086"/>
            <a:ext cx="1613302" cy="161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What is DRAM (Dynamic Random Access Memory)? | HP® Tech Takes">
            <a:extLst>
              <a:ext uri="{FF2B5EF4-FFF2-40B4-BE49-F238E27FC236}">
                <a16:creationId xmlns:a16="http://schemas.microsoft.com/office/drawing/2014/main" id="{18BF9F4C-C6A3-3C49-AE53-E88AFCCED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53" y="1990514"/>
            <a:ext cx="1763217" cy="78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626C5D7D-AB7C-E44A-904C-C718807B1289}"/>
              </a:ext>
            </a:extLst>
          </p:cNvPr>
          <p:cNvSpPr/>
          <p:nvPr/>
        </p:nvSpPr>
        <p:spPr>
          <a:xfrm>
            <a:off x="853682" y="2901624"/>
            <a:ext cx="9412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DRAM</a:t>
            </a:r>
            <a:endParaRPr lang="zh-CN" altLang="en-US" sz="20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03C4CE0-EA03-0C4E-8CC3-75EEED1F9A3E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9E98A5F-2934-E149-9986-00088535312B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C7F2D10-A41E-8149-A57B-62FC3F0F4F86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5CAEE41-AFCD-C948-8296-0B9A2731972D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D6FB1D6-5328-0A4D-8F92-5AC276736C61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9287E25-55F2-CA4D-93E3-5F5B721E9245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FFCB4118-6B0E-1543-BC6C-4386B0CACCEC}"/>
              </a:ext>
            </a:extLst>
          </p:cNvPr>
          <p:cNvSpPr/>
          <p:nvPr/>
        </p:nvSpPr>
        <p:spPr>
          <a:xfrm rot="16200000">
            <a:off x="1564531" y="2469004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Buffer pool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1D890E0-5AE0-BA46-99FC-F2C36B574B64}"/>
              </a:ext>
            </a:extLst>
          </p:cNvPr>
          <p:cNvSpPr/>
          <p:nvPr/>
        </p:nvSpPr>
        <p:spPr>
          <a:xfrm>
            <a:off x="2590801" y="1945783"/>
            <a:ext cx="3493367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3C0BF234-24C8-1345-A336-B7E1C2094A04}"/>
              </a:ext>
            </a:extLst>
          </p:cNvPr>
          <p:cNvGrpSpPr/>
          <p:nvPr/>
        </p:nvGrpSpPr>
        <p:grpSpPr>
          <a:xfrm>
            <a:off x="2749869" y="2199333"/>
            <a:ext cx="1107996" cy="938021"/>
            <a:chOff x="1956912" y="4187756"/>
            <a:chExt cx="1107996" cy="938021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887E52F0-7055-774B-990A-B1B27504FC8E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AE985422-B736-B741-BCC2-611ADF88BF51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矩形 39">
            <a:extLst>
              <a:ext uri="{FF2B5EF4-FFF2-40B4-BE49-F238E27FC236}">
                <a16:creationId xmlns:a16="http://schemas.microsoft.com/office/drawing/2014/main" id="{79BFC0F4-B5B6-DF42-A0FE-9A04893B47B0}"/>
              </a:ext>
            </a:extLst>
          </p:cNvPr>
          <p:cNvSpPr/>
          <p:nvPr/>
        </p:nvSpPr>
        <p:spPr>
          <a:xfrm>
            <a:off x="2922414" y="257482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8AC5E69E-A78F-3149-A042-9B5127EE43CB}"/>
              </a:ext>
            </a:extLst>
          </p:cNvPr>
          <p:cNvSpPr/>
          <p:nvPr/>
        </p:nvSpPr>
        <p:spPr>
          <a:xfrm>
            <a:off x="3200691" y="257482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7EF68738-A9E9-024E-A502-99DDA39BA728}"/>
              </a:ext>
            </a:extLst>
          </p:cNvPr>
          <p:cNvSpPr/>
          <p:nvPr/>
        </p:nvSpPr>
        <p:spPr>
          <a:xfrm>
            <a:off x="3478968" y="257482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7EDB563-103A-964C-B5DB-93F3EA3F175B}"/>
              </a:ext>
            </a:extLst>
          </p:cNvPr>
          <p:cNvSpPr/>
          <p:nvPr/>
        </p:nvSpPr>
        <p:spPr>
          <a:xfrm>
            <a:off x="2922414" y="283199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D9CB559C-0A3C-ED42-A8E6-1B84D9D67795}"/>
              </a:ext>
            </a:extLst>
          </p:cNvPr>
          <p:cNvSpPr/>
          <p:nvPr/>
        </p:nvSpPr>
        <p:spPr>
          <a:xfrm>
            <a:off x="3200691" y="283199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0BB59943-0279-B143-A0B7-A4F8F3C4A8FE}"/>
              </a:ext>
            </a:extLst>
          </p:cNvPr>
          <p:cNvSpPr/>
          <p:nvPr/>
        </p:nvSpPr>
        <p:spPr>
          <a:xfrm>
            <a:off x="3478968" y="283199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3EBCB339-9C71-8C42-BE48-EF555C756D29}"/>
              </a:ext>
            </a:extLst>
          </p:cNvPr>
          <p:cNvSpPr/>
          <p:nvPr/>
        </p:nvSpPr>
        <p:spPr>
          <a:xfrm>
            <a:off x="3991583" y="2206585"/>
            <a:ext cx="792088" cy="936104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86AE6F15-47E5-A940-A0FD-5E5EDDB23C73}"/>
              </a:ext>
            </a:extLst>
          </p:cNvPr>
          <p:cNvSpPr/>
          <p:nvPr/>
        </p:nvSpPr>
        <p:spPr>
          <a:xfrm>
            <a:off x="4941731" y="2206585"/>
            <a:ext cx="792088" cy="936104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TextBox 109">
            <a:extLst>
              <a:ext uri="{FF2B5EF4-FFF2-40B4-BE49-F238E27FC236}">
                <a16:creationId xmlns:a16="http://schemas.microsoft.com/office/drawing/2014/main" id="{6CB36D02-B549-1544-9F28-D9CA2D0C70EC}"/>
              </a:ext>
            </a:extLst>
          </p:cNvPr>
          <p:cNvSpPr txBox="1"/>
          <p:nvPr/>
        </p:nvSpPr>
        <p:spPr>
          <a:xfrm>
            <a:off x="7716590" y="86284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49" name="Straight Arrow Connector 110">
            <a:extLst>
              <a:ext uri="{FF2B5EF4-FFF2-40B4-BE49-F238E27FC236}">
                <a16:creationId xmlns:a16="http://schemas.microsoft.com/office/drawing/2014/main" id="{B335330A-4629-5849-8C23-B721D507EF6D}"/>
              </a:ext>
            </a:extLst>
          </p:cNvPr>
          <p:cNvCxnSpPr/>
          <p:nvPr/>
        </p:nvCxnSpPr>
        <p:spPr>
          <a:xfrm>
            <a:off x="7600950" y="711034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111">
            <a:extLst>
              <a:ext uri="{FF2B5EF4-FFF2-40B4-BE49-F238E27FC236}">
                <a16:creationId xmlns:a16="http://schemas.microsoft.com/office/drawing/2014/main" id="{7B25210F-C7CA-9741-9148-DE7FA3D555B6}"/>
              </a:ext>
            </a:extLst>
          </p:cNvPr>
          <p:cNvSpPr txBox="1"/>
          <p:nvPr/>
        </p:nvSpPr>
        <p:spPr>
          <a:xfrm>
            <a:off x="6844866" y="1360896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sp>
        <p:nvSpPr>
          <p:cNvPr id="52" name="任意形状 51">
            <a:extLst>
              <a:ext uri="{FF2B5EF4-FFF2-40B4-BE49-F238E27FC236}">
                <a16:creationId xmlns:a16="http://schemas.microsoft.com/office/drawing/2014/main" id="{6F62FD52-9A56-C742-8026-3F36A1833D52}"/>
              </a:ext>
            </a:extLst>
          </p:cNvPr>
          <p:cNvSpPr/>
          <p:nvPr/>
        </p:nvSpPr>
        <p:spPr>
          <a:xfrm>
            <a:off x="6320790" y="2034540"/>
            <a:ext cx="1458749" cy="605489"/>
          </a:xfrm>
          <a:custGeom>
            <a:avLst/>
            <a:gdLst>
              <a:gd name="connsiteX0" fmla="*/ 1314450 w 1458749"/>
              <a:gd name="connsiteY0" fmla="*/ 0 h 605489"/>
              <a:gd name="connsiteX1" fmla="*/ 1337310 w 1458749"/>
              <a:gd name="connsiteY1" fmla="*/ 525780 h 605489"/>
              <a:gd name="connsiteX2" fmla="*/ 0 w 1458749"/>
              <a:gd name="connsiteY2" fmla="*/ 594360 h 605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8749" h="605489">
                <a:moveTo>
                  <a:pt x="1314450" y="0"/>
                </a:moveTo>
                <a:cubicBezTo>
                  <a:pt x="1435417" y="213360"/>
                  <a:pt x="1556385" y="426720"/>
                  <a:pt x="1337310" y="525780"/>
                </a:cubicBezTo>
                <a:cubicBezTo>
                  <a:pt x="1118235" y="624840"/>
                  <a:pt x="559117" y="609600"/>
                  <a:pt x="0" y="594360"/>
                </a:cubicBezTo>
              </a:path>
            </a:pathLst>
          </a:custGeom>
          <a:noFill/>
          <a:ln w="1905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TextBox 109">
            <a:extLst>
              <a:ext uri="{FF2B5EF4-FFF2-40B4-BE49-F238E27FC236}">
                <a16:creationId xmlns:a16="http://schemas.microsoft.com/office/drawing/2014/main" id="{823126E0-F2BA-BE4D-8508-DF301D388DFA}"/>
              </a:ext>
            </a:extLst>
          </p:cNvPr>
          <p:cNvSpPr txBox="1"/>
          <p:nvPr/>
        </p:nvSpPr>
        <p:spPr>
          <a:xfrm>
            <a:off x="6844866" y="2695739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e.g., get Page#2</a:t>
            </a:r>
          </a:p>
        </p:txBody>
      </p:sp>
      <p:sp>
        <p:nvSpPr>
          <p:cNvPr id="54" name="内容占位符 2">
            <a:extLst>
              <a:ext uri="{FF2B5EF4-FFF2-40B4-BE49-F238E27FC236}">
                <a16:creationId xmlns:a16="http://schemas.microsoft.com/office/drawing/2014/main" id="{9CED449C-2BA6-814E-871D-AA66523D7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Buffer pool to manage the cached copies of pages</a:t>
            </a:r>
            <a:endParaRPr lang="en" altLang="zh-CN" dirty="0"/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086912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030295-3383-EA4B-8142-0D70E77EE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Overview of buffer pool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240DC0-62A3-E249-9EE8-82EE67E01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E41C21E-5560-F041-AE6B-5BAAC6010096}"/>
              </a:ext>
            </a:extLst>
          </p:cNvPr>
          <p:cNvSpPr/>
          <p:nvPr/>
        </p:nvSpPr>
        <p:spPr>
          <a:xfrm>
            <a:off x="2590801" y="3996043"/>
            <a:ext cx="5760640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762B9BC-1F5E-944F-B452-A40B111693E9}"/>
              </a:ext>
            </a:extLst>
          </p:cNvPr>
          <p:cNvSpPr/>
          <p:nvPr/>
        </p:nvSpPr>
        <p:spPr>
          <a:xfrm rot="16200000">
            <a:off x="1666118" y="4528683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Heap File</a:t>
            </a:r>
            <a:endParaRPr lang="zh-CN" altLang="en-US" b="1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F87802F-5D85-C84F-852B-E1CA860C86F6}"/>
              </a:ext>
            </a:extLst>
          </p:cNvPr>
          <p:cNvGrpSpPr/>
          <p:nvPr/>
        </p:nvGrpSpPr>
        <p:grpSpPr>
          <a:xfrm>
            <a:off x="2784595" y="4210201"/>
            <a:ext cx="1107996" cy="938021"/>
            <a:chOff x="1956912" y="4187756"/>
            <a:chExt cx="1107996" cy="9380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631A144-B63E-4A4B-AE7F-826C1BCEFE39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52C4DC6D-BF5F-6A43-B718-FFD728BBB076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4665D17-4C00-FB47-A931-FBB905215DA3}"/>
              </a:ext>
            </a:extLst>
          </p:cNvPr>
          <p:cNvGrpSpPr/>
          <p:nvPr/>
        </p:nvGrpSpPr>
        <p:grpSpPr>
          <a:xfrm>
            <a:off x="4104282" y="4210201"/>
            <a:ext cx="851515" cy="938021"/>
            <a:chOff x="1956912" y="4187756"/>
            <a:chExt cx="851515" cy="93802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A368350-A068-FF44-B0BE-DEFCF3CA0801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A60D212-A310-B346-ABAD-D606A870F8AC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Page0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A8AC812-774D-CB4E-969C-ACD5E322557F}"/>
              </a:ext>
            </a:extLst>
          </p:cNvPr>
          <p:cNvGrpSpPr/>
          <p:nvPr/>
        </p:nvGrpSpPr>
        <p:grpSpPr>
          <a:xfrm>
            <a:off x="5132402" y="4210201"/>
            <a:ext cx="851515" cy="938021"/>
            <a:chOff x="1956912" y="4187756"/>
            <a:chExt cx="851515" cy="9380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FD16D10-3722-CA47-91B7-D20B2D967764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75A15C1-C49A-0A44-844D-1C510C7FE137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A6838E6-DFFB-F34E-97D4-0A7F68776D0E}"/>
              </a:ext>
            </a:extLst>
          </p:cNvPr>
          <p:cNvGrpSpPr/>
          <p:nvPr/>
        </p:nvGrpSpPr>
        <p:grpSpPr>
          <a:xfrm>
            <a:off x="6183322" y="4210201"/>
            <a:ext cx="851515" cy="938021"/>
            <a:chOff x="1956912" y="4187756"/>
            <a:chExt cx="851515" cy="93802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BD65525-D05A-B444-BCDD-3D796BBECD55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BB8E634-D526-EC44-A49A-5F09FDAE7BCD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4A55782-C437-4241-9032-B258103DFA1E}"/>
              </a:ext>
            </a:extLst>
          </p:cNvPr>
          <p:cNvGrpSpPr/>
          <p:nvPr/>
        </p:nvGrpSpPr>
        <p:grpSpPr>
          <a:xfrm>
            <a:off x="7208510" y="4210201"/>
            <a:ext cx="851515" cy="938021"/>
            <a:chOff x="1956912" y="4187756"/>
            <a:chExt cx="851515" cy="93802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C9B29A6-3F43-2645-98BF-5DB6F2A459D4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A7CC2F7-2B9B-F74D-B204-F6B131A8AC36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22BFA3B3-D5C8-8743-8502-45B3494C2CFB}"/>
              </a:ext>
            </a:extLst>
          </p:cNvPr>
          <p:cNvSpPr/>
          <p:nvPr/>
        </p:nvSpPr>
        <p:spPr>
          <a:xfrm>
            <a:off x="7768693" y="428714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/>
              <a:t>…</a:t>
            </a:r>
            <a:endParaRPr lang="zh-CN" altLang="en-US" sz="3200" b="1" dirty="0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EF2CC3F9-299D-C642-9E02-FD82DA41A500}"/>
              </a:ext>
            </a:extLst>
          </p:cNvPr>
          <p:cNvCxnSpPr>
            <a:cxnSpLocks/>
          </p:cNvCxnSpPr>
          <p:nvPr/>
        </p:nvCxnSpPr>
        <p:spPr>
          <a:xfrm>
            <a:off x="-396552" y="3649588"/>
            <a:ext cx="9540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10">
            <a:extLst>
              <a:ext uri="{FF2B5EF4-FFF2-40B4-BE49-F238E27FC236}">
                <a16:creationId xmlns:a16="http://schemas.microsoft.com/office/drawing/2014/main" id="{EFCCDF1F-91D5-E046-BF13-129A3FFFA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11" y="3808086"/>
            <a:ext cx="1613302" cy="161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What is DRAM (Dynamic Random Access Memory)? | HP® Tech Takes">
            <a:extLst>
              <a:ext uri="{FF2B5EF4-FFF2-40B4-BE49-F238E27FC236}">
                <a16:creationId xmlns:a16="http://schemas.microsoft.com/office/drawing/2014/main" id="{18BF9F4C-C6A3-3C49-AE53-E88AFCCED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53" y="1990514"/>
            <a:ext cx="1763217" cy="78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626C5D7D-AB7C-E44A-904C-C718807B1289}"/>
              </a:ext>
            </a:extLst>
          </p:cNvPr>
          <p:cNvSpPr/>
          <p:nvPr/>
        </p:nvSpPr>
        <p:spPr>
          <a:xfrm>
            <a:off x="853682" y="2901624"/>
            <a:ext cx="9412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DRAM</a:t>
            </a:r>
            <a:endParaRPr lang="zh-CN" altLang="en-US" sz="20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03C4CE0-EA03-0C4E-8CC3-75EEED1F9A3E}"/>
              </a:ext>
            </a:extLst>
          </p:cNvPr>
          <p:cNvSpPr/>
          <p:nvPr/>
        </p:nvSpPr>
        <p:spPr>
          <a:xfrm>
            <a:off x="2957140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9E98A5F-2934-E149-9986-00088535312B}"/>
              </a:ext>
            </a:extLst>
          </p:cNvPr>
          <p:cNvSpPr/>
          <p:nvPr/>
        </p:nvSpPr>
        <p:spPr>
          <a:xfrm>
            <a:off x="3235417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C7F2D10-A41E-8149-A57B-62FC3F0F4F86}"/>
              </a:ext>
            </a:extLst>
          </p:cNvPr>
          <p:cNvSpPr/>
          <p:nvPr/>
        </p:nvSpPr>
        <p:spPr>
          <a:xfrm>
            <a:off x="3513694" y="4585692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5CAEE41-AFCD-C948-8296-0B9A2731972D}"/>
              </a:ext>
            </a:extLst>
          </p:cNvPr>
          <p:cNvSpPr/>
          <p:nvPr/>
        </p:nvSpPr>
        <p:spPr>
          <a:xfrm>
            <a:off x="2957140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D6FB1D6-5328-0A4D-8F92-5AC276736C61}"/>
              </a:ext>
            </a:extLst>
          </p:cNvPr>
          <p:cNvSpPr/>
          <p:nvPr/>
        </p:nvSpPr>
        <p:spPr>
          <a:xfrm>
            <a:off x="3235417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9287E25-55F2-CA4D-93E3-5F5B721E9245}"/>
              </a:ext>
            </a:extLst>
          </p:cNvPr>
          <p:cNvSpPr/>
          <p:nvPr/>
        </p:nvSpPr>
        <p:spPr>
          <a:xfrm>
            <a:off x="3513694" y="4842858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FFCB4118-6B0E-1543-BC6C-4386B0CACCEC}"/>
              </a:ext>
            </a:extLst>
          </p:cNvPr>
          <p:cNvSpPr/>
          <p:nvPr/>
        </p:nvSpPr>
        <p:spPr>
          <a:xfrm rot="16200000">
            <a:off x="1564531" y="2469004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Buffer pool</a:t>
            </a:r>
            <a:endParaRPr lang="zh-CN" altLang="en-US" b="1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1D890E0-5AE0-BA46-99FC-F2C36B574B64}"/>
              </a:ext>
            </a:extLst>
          </p:cNvPr>
          <p:cNvSpPr/>
          <p:nvPr/>
        </p:nvSpPr>
        <p:spPr>
          <a:xfrm>
            <a:off x="2590801" y="1945783"/>
            <a:ext cx="3493367" cy="1323364"/>
          </a:xfrm>
          <a:prstGeom prst="rect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3C0BF234-24C8-1345-A336-B7E1C2094A04}"/>
              </a:ext>
            </a:extLst>
          </p:cNvPr>
          <p:cNvGrpSpPr/>
          <p:nvPr/>
        </p:nvGrpSpPr>
        <p:grpSpPr>
          <a:xfrm>
            <a:off x="2749869" y="2199333"/>
            <a:ext cx="1107996" cy="938021"/>
            <a:chOff x="1956912" y="4187756"/>
            <a:chExt cx="1107996" cy="938021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887E52F0-7055-774B-990A-B1B27504FC8E}"/>
                </a:ext>
              </a:extLst>
            </p:cNvPr>
            <p:cNvSpPr/>
            <p:nvPr/>
          </p:nvSpPr>
          <p:spPr>
            <a:xfrm>
              <a:off x="1979711" y="4189673"/>
              <a:ext cx="1060855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AE985422-B736-B741-BCC2-611ADF88BF51}"/>
                </a:ext>
              </a:extLst>
            </p:cNvPr>
            <p:cNvSpPr txBox="1"/>
            <p:nvPr/>
          </p:nvSpPr>
          <p:spPr>
            <a:xfrm>
              <a:off x="1956912" y="418775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Directory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矩形 39">
            <a:extLst>
              <a:ext uri="{FF2B5EF4-FFF2-40B4-BE49-F238E27FC236}">
                <a16:creationId xmlns:a16="http://schemas.microsoft.com/office/drawing/2014/main" id="{79BFC0F4-B5B6-DF42-A0FE-9A04893B47B0}"/>
              </a:ext>
            </a:extLst>
          </p:cNvPr>
          <p:cNvSpPr/>
          <p:nvPr/>
        </p:nvSpPr>
        <p:spPr>
          <a:xfrm>
            <a:off x="2922414" y="257482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8AC5E69E-A78F-3149-A042-9B5127EE43CB}"/>
              </a:ext>
            </a:extLst>
          </p:cNvPr>
          <p:cNvSpPr/>
          <p:nvPr/>
        </p:nvSpPr>
        <p:spPr>
          <a:xfrm>
            <a:off x="3200691" y="257482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7EF68738-A9E9-024E-A502-99DDA39BA728}"/>
              </a:ext>
            </a:extLst>
          </p:cNvPr>
          <p:cNvSpPr/>
          <p:nvPr/>
        </p:nvSpPr>
        <p:spPr>
          <a:xfrm>
            <a:off x="3478968" y="2574824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7EDB563-103A-964C-B5DB-93F3EA3F175B}"/>
              </a:ext>
            </a:extLst>
          </p:cNvPr>
          <p:cNvSpPr/>
          <p:nvPr/>
        </p:nvSpPr>
        <p:spPr>
          <a:xfrm>
            <a:off x="2922414" y="283199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D9CB559C-0A3C-ED42-A8E6-1B84D9D67795}"/>
              </a:ext>
            </a:extLst>
          </p:cNvPr>
          <p:cNvSpPr/>
          <p:nvPr/>
        </p:nvSpPr>
        <p:spPr>
          <a:xfrm>
            <a:off x="3200691" y="283199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0BB59943-0279-B143-A0B7-A4F8F3C4A8FE}"/>
              </a:ext>
            </a:extLst>
          </p:cNvPr>
          <p:cNvSpPr/>
          <p:nvPr/>
        </p:nvSpPr>
        <p:spPr>
          <a:xfrm>
            <a:off x="3478968" y="2831990"/>
            <a:ext cx="215454" cy="1948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86AE6F15-47E5-A940-A0FD-5E5EDDB23C73}"/>
              </a:ext>
            </a:extLst>
          </p:cNvPr>
          <p:cNvSpPr/>
          <p:nvPr/>
        </p:nvSpPr>
        <p:spPr>
          <a:xfrm>
            <a:off x="4941731" y="2206585"/>
            <a:ext cx="792088" cy="936104"/>
          </a:xfrm>
          <a:prstGeom prst="rect">
            <a:avLst/>
          </a:prstGeom>
          <a:noFill/>
          <a:ln w="19050">
            <a:solidFill>
              <a:srgbClr val="BE374B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TextBox 109">
            <a:extLst>
              <a:ext uri="{FF2B5EF4-FFF2-40B4-BE49-F238E27FC236}">
                <a16:creationId xmlns:a16="http://schemas.microsoft.com/office/drawing/2014/main" id="{6CB36D02-B549-1544-9F28-D9CA2D0C70EC}"/>
              </a:ext>
            </a:extLst>
          </p:cNvPr>
          <p:cNvSpPr txBox="1"/>
          <p:nvPr/>
        </p:nvSpPr>
        <p:spPr>
          <a:xfrm>
            <a:off x="7716590" y="86284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49" name="Straight Arrow Connector 110">
            <a:extLst>
              <a:ext uri="{FF2B5EF4-FFF2-40B4-BE49-F238E27FC236}">
                <a16:creationId xmlns:a16="http://schemas.microsoft.com/office/drawing/2014/main" id="{B335330A-4629-5849-8C23-B721D507EF6D}"/>
              </a:ext>
            </a:extLst>
          </p:cNvPr>
          <p:cNvCxnSpPr/>
          <p:nvPr/>
        </p:nvCxnSpPr>
        <p:spPr>
          <a:xfrm>
            <a:off x="7600950" y="711034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111">
            <a:extLst>
              <a:ext uri="{FF2B5EF4-FFF2-40B4-BE49-F238E27FC236}">
                <a16:creationId xmlns:a16="http://schemas.microsoft.com/office/drawing/2014/main" id="{7B25210F-C7CA-9741-9148-DE7FA3D555B6}"/>
              </a:ext>
            </a:extLst>
          </p:cNvPr>
          <p:cNvSpPr txBox="1"/>
          <p:nvPr/>
        </p:nvSpPr>
        <p:spPr>
          <a:xfrm>
            <a:off x="6844866" y="1360896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sp>
        <p:nvSpPr>
          <p:cNvPr id="52" name="任意形状 51">
            <a:extLst>
              <a:ext uri="{FF2B5EF4-FFF2-40B4-BE49-F238E27FC236}">
                <a16:creationId xmlns:a16="http://schemas.microsoft.com/office/drawing/2014/main" id="{6F62FD52-9A56-C742-8026-3F36A1833D52}"/>
              </a:ext>
            </a:extLst>
          </p:cNvPr>
          <p:cNvSpPr/>
          <p:nvPr/>
        </p:nvSpPr>
        <p:spPr>
          <a:xfrm>
            <a:off x="6320790" y="2034540"/>
            <a:ext cx="1458749" cy="605489"/>
          </a:xfrm>
          <a:custGeom>
            <a:avLst/>
            <a:gdLst>
              <a:gd name="connsiteX0" fmla="*/ 1314450 w 1458749"/>
              <a:gd name="connsiteY0" fmla="*/ 0 h 605489"/>
              <a:gd name="connsiteX1" fmla="*/ 1337310 w 1458749"/>
              <a:gd name="connsiteY1" fmla="*/ 525780 h 605489"/>
              <a:gd name="connsiteX2" fmla="*/ 0 w 1458749"/>
              <a:gd name="connsiteY2" fmla="*/ 594360 h 605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8749" h="605489">
                <a:moveTo>
                  <a:pt x="1314450" y="0"/>
                </a:moveTo>
                <a:cubicBezTo>
                  <a:pt x="1435417" y="213360"/>
                  <a:pt x="1556385" y="426720"/>
                  <a:pt x="1337310" y="525780"/>
                </a:cubicBezTo>
                <a:cubicBezTo>
                  <a:pt x="1118235" y="624840"/>
                  <a:pt x="559117" y="609600"/>
                  <a:pt x="0" y="594360"/>
                </a:cubicBezTo>
              </a:path>
            </a:pathLst>
          </a:custGeom>
          <a:noFill/>
          <a:ln w="1905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TextBox 109">
            <a:extLst>
              <a:ext uri="{FF2B5EF4-FFF2-40B4-BE49-F238E27FC236}">
                <a16:creationId xmlns:a16="http://schemas.microsoft.com/office/drawing/2014/main" id="{823126E0-F2BA-BE4D-8508-DF301D388DFA}"/>
              </a:ext>
            </a:extLst>
          </p:cNvPr>
          <p:cNvSpPr txBox="1"/>
          <p:nvPr/>
        </p:nvSpPr>
        <p:spPr>
          <a:xfrm>
            <a:off x="6844866" y="2695739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e.g., get Page#2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EBA2AA2F-56AF-2C48-811F-9FA1498ED0D0}"/>
              </a:ext>
            </a:extLst>
          </p:cNvPr>
          <p:cNvGrpSpPr/>
          <p:nvPr/>
        </p:nvGrpSpPr>
        <p:grpSpPr>
          <a:xfrm>
            <a:off x="3971905" y="2197967"/>
            <a:ext cx="851515" cy="938021"/>
            <a:chOff x="1956912" y="4187756"/>
            <a:chExt cx="851515" cy="938021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C4B6D55D-7FE5-1D4B-8217-3789A11A10D3}"/>
                </a:ext>
              </a:extLst>
            </p:cNvPr>
            <p:cNvSpPr/>
            <p:nvPr/>
          </p:nvSpPr>
          <p:spPr>
            <a:xfrm>
              <a:off x="1979712" y="4189673"/>
              <a:ext cx="792088" cy="936104"/>
            </a:xfrm>
            <a:prstGeom prst="rect">
              <a:avLst/>
            </a:prstGeom>
            <a:solidFill>
              <a:srgbClr val="C00000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DA76EB5D-17F3-B442-8374-751B03284845}"/>
                </a:ext>
              </a:extLst>
            </p:cNvPr>
            <p:cNvSpPr txBox="1"/>
            <p:nvPr/>
          </p:nvSpPr>
          <p:spPr>
            <a:xfrm>
              <a:off x="1956912" y="4187756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Page2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内容占位符 2">
            <a:extLst>
              <a:ext uri="{FF2B5EF4-FFF2-40B4-BE49-F238E27FC236}">
                <a16:creationId xmlns:a16="http://schemas.microsoft.com/office/drawing/2014/main" id="{A02D89F2-F430-3045-9F34-F8D4A163C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Buffer pool to manage the cached copies of pages</a:t>
            </a:r>
            <a:endParaRPr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58" name="Rectangle 13">
            <a:extLst>
              <a:ext uri="{FF2B5EF4-FFF2-40B4-BE49-F238E27FC236}">
                <a16:creationId xmlns:a16="http://schemas.microsoft.com/office/drawing/2014/main" id="{32DC4552-863E-AA45-B9D9-3BF3DFCC155A}"/>
              </a:ext>
            </a:extLst>
          </p:cNvPr>
          <p:cNvSpPr/>
          <p:nvPr/>
        </p:nvSpPr>
        <p:spPr>
          <a:xfrm>
            <a:off x="880654" y="3151982"/>
            <a:ext cx="6768752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We will talk about more buffer pool in the next lecture!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837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D10C77-2981-5C41-A4A1-52852E25A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D89863-1F8F-894C-8D02-D2B3B3AAC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824537"/>
          </a:xfrm>
        </p:spPr>
        <p:txBody>
          <a:bodyPr>
            <a:normAutofit/>
          </a:bodyPr>
          <a:lstStyle/>
          <a:p>
            <a:r>
              <a:rPr lang="en-US" altLang="zh-CN" dirty="0"/>
              <a:t>Disk-oriented architecture </a:t>
            </a:r>
          </a:p>
          <a:p>
            <a:pPr lvl="1"/>
            <a:r>
              <a:rPr lang="en-US" altLang="zh-CN" dirty="0"/>
              <a:t>The DBMS assumes that the primary storage location of the database is on </a:t>
            </a:r>
            <a:r>
              <a:rPr lang="en-US" altLang="zh-CN" b="1" dirty="0">
                <a:solidFill>
                  <a:srgbClr val="C00000"/>
                </a:solidFill>
              </a:rPr>
              <a:t>non-volatile storage</a:t>
            </a:r>
          </a:p>
          <a:p>
            <a:pPr lvl="2"/>
            <a:r>
              <a:rPr kumimoji="1" lang="en-US" altLang="zh-CN" dirty="0"/>
              <a:t>E.g., SSD or HDD</a:t>
            </a:r>
          </a:p>
          <a:p>
            <a:pPr lvl="2"/>
            <a:r>
              <a:rPr kumimoji="1" lang="en-US" altLang="zh-CN" dirty="0"/>
              <a:t>Larger capacity than CPU registers &amp; DRAM </a:t>
            </a:r>
          </a:p>
          <a:p>
            <a:pPr lvl="2"/>
            <a:r>
              <a:rPr kumimoji="1" lang="en-US" altLang="zh-CN" dirty="0"/>
              <a:t>Can survive power failures</a:t>
            </a:r>
          </a:p>
          <a:p>
            <a:r>
              <a:rPr kumimoji="1" lang="en-US" altLang="zh-CN" dirty="0"/>
              <a:t>We have talked about </a:t>
            </a:r>
          </a:p>
          <a:p>
            <a:pPr lvl="1"/>
            <a:r>
              <a:rPr kumimoji="1" lang="en-US" altLang="zh-CN" dirty="0"/>
              <a:t>Tuple layout </a:t>
            </a:r>
          </a:p>
          <a:p>
            <a:pPr lvl="1"/>
            <a:r>
              <a:rPr kumimoji="1" lang="en-US" altLang="zh-CN" dirty="0"/>
              <a:t>How to store the tuple? </a:t>
            </a:r>
          </a:p>
          <a:p>
            <a:pPr lvl="2"/>
            <a:r>
              <a:rPr kumimoji="1" lang="en-US" altLang="zh-CN" dirty="0"/>
              <a:t>Pages with </a:t>
            </a:r>
            <a:r>
              <a:rPr kumimoji="1" lang="en-US" altLang="zh-CN" dirty="0" err="1"/>
              <a:t>BTree</a:t>
            </a:r>
            <a:r>
              <a:rPr kumimoji="1" lang="en-US" altLang="zh-CN" dirty="0"/>
              <a:t> (or its variants) or LSM key-value storage </a:t>
            </a:r>
          </a:p>
          <a:p>
            <a:pPr lvl="1"/>
            <a:r>
              <a:rPr kumimoji="1" lang="en-US" altLang="zh-CN" dirty="0"/>
              <a:t>Page layout (store the entire tuple in the page, usually called row-based storage)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8E6ACA-ADA2-204A-93E7-FAF83F514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  <p:sp>
        <p:nvSpPr>
          <p:cNvPr id="5" name="圆角矩形标注 4">
            <a:extLst>
              <a:ext uri="{FF2B5EF4-FFF2-40B4-BE49-F238E27FC236}">
                <a16:creationId xmlns:a16="http://schemas.microsoft.com/office/drawing/2014/main" id="{2911D082-A614-A34F-BD8D-A87AC54E2F38}"/>
              </a:ext>
            </a:extLst>
          </p:cNvPr>
          <p:cNvSpPr/>
          <p:nvPr/>
        </p:nvSpPr>
        <p:spPr>
          <a:xfrm>
            <a:off x="4788024" y="3433565"/>
            <a:ext cx="4067944" cy="936129"/>
          </a:xfrm>
          <a:prstGeom prst="wedgeRoundRectCallout">
            <a:avLst>
              <a:gd name="adj1" fmla="val -43067"/>
              <a:gd name="adj2" fmla="val 83735"/>
              <a:gd name="adj3" fmla="val 16667"/>
            </a:avLst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913DDCC-E725-584E-A008-C9946F6F7CFB}"/>
              </a:ext>
            </a:extLst>
          </p:cNvPr>
          <p:cNvSpPr/>
          <p:nvPr/>
        </p:nvSpPr>
        <p:spPr>
          <a:xfrm>
            <a:off x="4788024" y="3433564"/>
            <a:ext cx="404469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The choice is typically </a:t>
            </a:r>
          </a:p>
          <a:p>
            <a:r>
              <a:rPr lang="en-US" altLang="zh-CN" dirty="0"/>
              <a:t>configurable based on the </a:t>
            </a:r>
          </a:p>
          <a:p>
            <a:r>
              <a:rPr lang="en-US" altLang="zh-CN" dirty="0"/>
              <a:t>r</a:t>
            </a:r>
            <a:r>
              <a:rPr lang="en-US" altLang="zh-CN"/>
              <a:t>equirements </a:t>
            </a:r>
            <a:r>
              <a:rPr lang="en-US" altLang="zh-CN" dirty="0"/>
              <a:t>(e.g., for fast read/write)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52867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43237</TotalTime>
  <Words>4452</Words>
  <Application>Microsoft Macintosh PowerPoint</Application>
  <PresentationFormat>全屏显示(16:10)</PresentationFormat>
  <Paragraphs>820</Paragraphs>
  <Slides>72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72</vt:i4>
      </vt:variant>
    </vt:vector>
  </HeadingPairs>
  <TitlesOfParts>
    <vt:vector size="80" baseType="lpstr">
      <vt:lpstr>DengXian</vt:lpstr>
      <vt:lpstr>微软雅黑</vt:lpstr>
      <vt:lpstr>Arial</vt:lpstr>
      <vt:lpstr>Calibri</vt:lpstr>
      <vt:lpstr>Consolas</vt:lpstr>
      <vt:lpstr>Courier New</vt:lpstr>
      <vt:lpstr>Eras Medium ITC</vt:lpstr>
      <vt:lpstr>1_Office 主题​​</vt:lpstr>
      <vt:lpstr>DBMS Storage</vt:lpstr>
      <vt:lpstr>Review: scalable websites </vt:lpstr>
      <vt:lpstr>Database: core component in many database systems</vt:lpstr>
      <vt:lpstr>Different storage systems for different types of data</vt:lpstr>
      <vt:lpstr>Review: Database management system (DBMS)</vt:lpstr>
      <vt:lpstr>Decouple the DBMS from the application with data model</vt:lpstr>
      <vt:lpstr>Review: Data models of DBMS</vt:lpstr>
      <vt:lpstr>Review: the relational model</vt:lpstr>
      <vt:lpstr>Review: the relational model</vt:lpstr>
      <vt:lpstr>Review: languages of relational model </vt:lpstr>
      <vt:lpstr>Review: math foundation of DML</vt:lpstr>
      <vt:lpstr>PowerPoint 演示文稿</vt:lpstr>
      <vt:lpstr>Big picture of how a SQL is physically processed </vt:lpstr>
      <vt:lpstr>DBMS storage: physical store the relational model</vt:lpstr>
      <vt:lpstr>DBMS storage: physical store the relational model</vt:lpstr>
      <vt:lpstr>DBMS storage: physical store the relational model</vt:lpstr>
      <vt:lpstr>PowerPoint 演示文稿</vt:lpstr>
      <vt:lpstr>Store tuples in non-volatile storage</vt:lpstr>
      <vt:lpstr>Recall: similar considerations exists in RPC</vt:lpstr>
      <vt:lpstr>Recall: similar considerations exists in RPC</vt:lpstr>
      <vt:lpstr>Recall: similar considerations exists in RPC</vt:lpstr>
      <vt:lpstr>Data representation of tuples</vt:lpstr>
      <vt:lpstr>Data representation of tuples</vt:lpstr>
      <vt:lpstr>The storage of metadata, e.g., schema</vt:lpstr>
      <vt:lpstr>PowerPoint 演示文稿</vt:lpstr>
      <vt:lpstr>Physically store tuples</vt:lpstr>
      <vt:lpstr>Review: key-value storage</vt:lpstr>
      <vt:lpstr>Sol-1: Store tuples in log-structured key-value storage </vt:lpstr>
      <vt:lpstr>Log-structured key-value storage: LSM Trees</vt:lpstr>
      <vt:lpstr>Drawbacks of using log-structured key-value storage</vt:lpstr>
      <vt:lpstr>Sol-2: Using Btree* to store tuples in relational model </vt:lpstr>
      <vt:lpstr>Sol-2: Using BTree to store tuples in relational model  </vt:lpstr>
      <vt:lpstr>Database pages </vt:lpstr>
      <vt:lpstr>Database pages </vt:lpstr>
      <vt:lpstr>Database pages </vt:lpstr>
      <vt:lpstr>Database pages </vt:lpstr>
      <vt:lpstr>Database pages </vt:lpstr>
      <vt:lpstr>PowerPoint 演示文稿</vt:lpstr>
      <vt:lpstr>How to manage pages on the disk?</vt:lpstr>
      <vt:lpstr>No --- We can leverage the file system </vt:lpstr>
      <vt:lpstr>Database heap file</vt:lpstr>
      <vt:lpstr>Database heap file</vt:lpstr>
      <vt:lpstr>PowerPoint 演示文稿</vt:lpstr>
      <vt:lpstr>Metadata to keep track of free pages &amp; allocated pages</vt:lpstr>
      <vt:lpstr>Solution-1: Linked list</vt:lpstr>
      <vt:lpstr>Solution-2: Page Directory</vt:lpstr>
      <vt:lpstr>PowerPoint 演示文稿</vt:lpstr>
      <vt:lpstr>Tuple storage: Strawman Idea</vt:lpstr>
      <vt:lpstr>Tuple storage: Strawman Idea</vt:lpstr>
      <vt:lpstr>Tuple storage: slotted pages</vt:lpstr>
      <vt:lpstr>Tuple storage: slotted pages</vt:lpstr>
      <vt:lpstr>Tuple storage: slotted pages</vt:lpstr>
      <vt:lpstr>Tuple storage: slotted pages</vt:lpstr>
      <vt:lpstr>Tuple storage: slotted pages</vt:lpstr>
      <vt:lpstr>Tuple storage: slotted pages</vt:lpstr>
      <vt:lpstr>Q: what if a tuple is larger than a page?</vt:lpstr>
      <vt:lpstr>Tuple representation &amp; denormalization</vt:lpstr>
      <vt:lpstr>Denormalized tables typically means poor locality </vt:lpstr>
      <vt:lpstr>Denormalized tuple data with tuple storage</vt:lpstr>
      <vt:lpstr>Denormalized tuple data with tuple storage (pre-join)</vt:lpstr>
      <vt:lpstr>DBMS storage so far</vt:lpstr>
      <vt:lpstr>Non-volatile storage typically has lower performance</vt:lpstr>
      <vt:lpstr>PowerPoint 演示文稿</vt:lpstr>
      <vt:lpstr>DBMS storage: physical store the relational model</vt:lpstr>
      <vt:lpstr>Why not leverage the OS to manage the movement? </vt:lpstr>
      <vt:lpstr>Why not let the OS manages the movement? </vt:lpstr>
      <vt:lpstr>Why not let the OS manages the movement? </vt:lpstr>
      <vt:lpstr>DBMS typically not uses OS to move data</vt:lpstr>
      <vt:lpstr>Overview of buffer pool</vt:lpstr>
      <vt:lpstr>Overview of buffer pool</vt:lpstr>
      <vt:lpstr>Overview of buffer pool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魏 星达</cp:lastModifiedBy>
  <cp:revision>1573</cp:revision>
  <cp:lastPrinted>2020-03-02T13:38:09Z</cp:lastPrinted>
  <dcterms:created xsi:type="dcterms:W3CDTF">2017-11-24T09:35:45Z</dcterms:created>
  <dcterms:modified xsi:type="dcterms:W3CDTF">2021-11-11T12:38:45Z</dcterms:modified>
</cp:coreProperties>
</file>