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4"/>
  </p:notesMasterIdLst>
  <p:handoutMasterIdLst>
    <p:handoutMasterId r:id="rId85"/>
  </p:handoutMasterIdLst>
  <p:sldIdLst>
    <p:sldId id="2241" r:id="rId2"/>
    <p:sldId id="2473" r:id="rId3"/>
    <p:sldId id="2263" r:id="rId4"/>
    <p:sldId id="2474" r:id="rId5"/>
    <p:sldId id="2650" r:id="rId6"/>
    <p:sldId id="2607" r:id="rId7"/>
    <p:sldId id="2651" r:id="rId8"/>
    <p:sldId id="2652" r:id="rId9"/>
    <p:sldId id="2684" r:id="rId10"/>
    <p:sldId id="2654" r:id="rId11"/>
    <p:sldId id="2655" r:id="rId12"/>
    <p:sldId id="2656" r:id="rId13"/>
    <p:sldId id="2658" r:id="rId14"/>
    <p:sldId id="2657" r:id="rId15"/>
    <p:sldId id="2660" r:id="rId16"/>
    <p:sldId id="2661" r:id="rId17"/>
    <p:sldId id="2662" r:id="rId18"/>
    <p:sldId id="2663" r:id="rId19"/>
    <p:sldId id="2664" r:id="rId20"/>
    <p:sldId id="2665" r:id="rId21"/>
    <p:sldId id="2666" r:id="rId22"/>
    <p:sldId id="2893" r:id="rId23"/>
    <p:sldId id="2667" r:id="rId24"/>
    <p:sldId id="2659" r:id="rId25"/>
    <p:sldId id="2668" r:id="rId26"/>
    <p:sldId id="2669" r:id="rId27"/>
    <p:sldId id="2670" r:id="rId28"/>
    <p:sldId id="2671" r:id="rId29"/>
    <p:sldId id="2673" r:id="rId30"/>
    <p:sldId id="2672" r:id="rId31"/>
    <p:sldId id="2895" r:id="rId32"/>
    <p:sldId id="2675" r:id="rId33"/>
    <p:sldId id="2677" r:id="rId34"/>
    <p:sldId id="2678" r:id="rId35"/>
    <p:sldId id="2679" r:id="rId36"/>
    <p:sldId id="2680" r:id="rId37"/>
    <p:sldId id="2683" r:id="rId38"/>
    <p:sldId id="2682" r:id="rId39"/>
    <p:sldId id="2681" r:id="rId40"/>
    <p:sldId id="2688" r:id="rId41"/>
    <p:sldId id="2689" r:id="rId42"/>
    <p:sldId id="2685" r:id="rId43"/>
    <p:sldId id="2686" r:id="rId44"/>
    <p:sldId id="2690" r:id="rId45"/>
    <p:sldId id="2691" r:id="rId46"/>
    <p:sldId id="2692" r:id="rId47"/>
    <p:sldId id="2695" r:id="rId48"/>
    <p:sldId id="2697" r:id="rId49"/>
    <p:sldId id="1658" r:id="rId50"/>
    <p:sldId id="2698" r:id="rId51"/>
    <p:sldId id="1593" r:id="rId52"/>
    <p:sldId id="1613" r:id="rId53"/>
    <p:sldId id="1611" r:id="rId54"/>
    <p:sldId id="2896" r:id="rId55"/>
    <p:sldId id="1666" r:id="rId56"/>
    <p:sldId id="1616" r:id="rId57"/>
    <p:sldId id="1662" r:id="rId58"/>
    <p:sldId id="1621" r:id="rId59"/>
    <p:sldId id="2897" r:id="rId60"/>
    <p:sldId id="2900" r:id="rId61"/>
    <p:sldId id="1594" r:id="rId62"/>
    <p:sldId id="1620" r:id="rId63"/>
    <p:sldId id="1617" r:id="rId64"/>
    <p:sldId id="2881" r:id="rId65"/>
    <p:sldId id="1618" r:id="rId66"/>
    <p:sldId id="2464" r:id="rId67"/>
    <p:sldId id="2461" r:id="rId68"/>
    <p:sldId id="2465" r:id="rId69"/>
    <p:sldId id="1671" r:id="rId70"/>
    <p:sldId id="2882" r:id="rId71"/>
    <p:sldId id="2884" r:id="rId72"/>
    <p:sldId id="2885" r:id="rId73"/>
    <p:sldId id="2886" r:id="rId74"/>
    <p:sldId id="2887" r:id="rId75"/>
    <p:sldId id="2888" r:id="rId76"/>
    <p:sldId id="2700" r:id="rId77"/>
    <p:sldId id="2889" r:id="rId78"/>
    <p:sldId id="2898" r:id="rId79"/>
    <p:sldId id="2890" r:id="rId80"/>
    <p:sldId id="2891" r:id="rId81"/>
    <p:sldId id="2892" r:id="rId82"/>
    <p:sldId id="2899" r:id="rId8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30" autoAdjust="0"/>
    <p:restoredTop sz="88682" autoAdjust="0"/>
  </p:normalViewPr>
  <p:slideViewPr>
    <p:cSldViewPr>
      <p:cViewPr varScale="1">
        <p:scale>
          <a:sx n="133" d="100"/>
          <a:sy n="133" d="100"/>
        </p:scale>
        <p:origin x="1736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microsoft.com/office/2016/11/relationships/changesInfo" Target="changesInfos/changesInfo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最经典的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plan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模型</a:t>
            </a:r>
            <a:r>
              <a:rPr kumimoji="1" lang="en-US" altLang="zh-CN"/>
              <a:t>a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44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childL</a:t>
            </a:r>
            <a:r>
              <a:rPr kumimoji="1" lang="en-US" altLang="zh-CN" dirty="0"/>
              <a:t> -&gt; Left child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09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childL</a:t>
            </a:r>
            <a:r>
              <a:rPr kumimoji="1" lang="en-US" altLang="zh-CN" dirty="0"/>
              <a:t> -&gt; Left child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564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在</a:t>
            </a:r>
            <a:r>
              <a:rPr kumimoji="1" lang="en-US" altLang="zh-CN" dirty="0"/>
              <a:t>VOLTDB</a:t>
            </a:r>
            <a:r>
              <a:rPr kumimoji="1" lang="zh-CN" altLang="en-US" dirty="0"/>
              <a:t>中有应用。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881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childL</a:t>
            </a:r>
            <a:r>
              <a:rPr kumimoji="1" lang="en-US" altLang="zh-CN" dirty="0"/>
              <a:t> -&gt; Left child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50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 if the predict is on the sub query?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91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 if the predict is on the sub query?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905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 if the predict is on the sub query?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623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centralized?</a:t>
            </a:r>
          </a:p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difficult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" altLang="zh-CN" dirty="0"/>
              <a:t>﻿update more than one record in</a:t>
            </a:r>
            <a:r>
              <a:rPr kumimoji="1" lang="zh-CN" altLang="en-US" dirty="0"/>
              <a:t> </a:t>
            </a:r>
            <a:r>
              <a:rPr kumimoji="1" lang="en" altLang="zh-CN" dirty="0"/>
              <a:t>a transaction</a:t>
            </a:r>
            <a:endParaRPr kumimoji="1" lang="en-US" altLang="zh-CN" dirty="0"/>
          </a:p>
          <a:p>
            <a:r>
              <a:rPr kumimoji="1" lang="en-US" altLang="zh-CN" dirty="0"/>
              <a:t>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optimizer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Vertically: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Horizontally: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that?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</a:t>
            </a:r>
          </a:p>
          <a:p>
            <a:pPr lvl="2"/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Ebay</a:t>
            </a:r>
            <a:endParaRPr kumimoji="1" lang="en-US" altLang="zh-CN" dirty="0"/>
          </a:p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912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当年这些技术还没有广泛的应用。 后面我们会看到现代系统使用这些的实现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871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SQL: standard query language</a:t>
            </a:r>
          </a:p>
          <a:p>
            <a:r>
              <a:rPr kumimoji="1" lang="en-US" altLang="zh-CN" dirty="0"/>
              <a:t>Unix shell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802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Kv</a:t>
            </a:r>
            <a:r>
              <a:rPr kumimoji="1" lang="en-US" altLang="zh-CN" dirty="0"/>
              <a:t> -&gt; </a:t>
            </a:r>
            <a:r>
              <a:rPr kumimoji="1" lang="en-US" altLang="zh-CN" dirty="0" err="1"/>
              <a:t>redis</a:t>
            </a:r>
            <a:endParaRPr kumimoji="1" lang="en-US" altLang="zh-CN" dirty="0"/>
          </a:p>
          <a:p>
            <a:r>
              <a:rPr kumimoji="1" lang="en-US" altLang="zh-CN" dirty="0"/>
              <a:t>Document -&gt; MongoDB</a:t>
            </a:r>
          </a:p>
          <a:p>
            <a:r>
              <a:rPr kumimoji="1" lang="en-US" altLang="zh-CN" dirty="0"/>
              <a:t>WSS -&gt; </a:t>
            </a:r>
            <a:r>
              <a:rPr kumimoji="1" lang="en-US" altLang="zh-CN" dirty="0" err="1"/>
              <a:t>BigTable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12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46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398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048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712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non-locking</a:t>
            </a:r>
            <a:r>
              <a:rPr kumimoji="1" lang="zh-CN" altLang="en-US" dirty="0"/>
              <a:t>这里指的是</a:t>
            </a:r>
            <a:r>
              <a:rPr kumimoji="1" lang="en-US" altLang="zh-CN" dirty="0"/>
              <a:t>MVCC</a:t>
            </a:r>
            <a:r>
              <a:rPr kumimoji="1" lang="zh-CN" altLang="en-US" dirty="0"/>
              <a:t>，即读不加锁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949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5487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863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0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很多干扰项， 比如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， </a:t>
            </a:r>
            <a:r>
              <a:rPr kumimoji="1" lang="en-US" altLang="zh-CN" dirty="0" err="1"/>
              <a:t>etc</a:t>
            </a:r>
            <a:endParaRPr kumimoji="1" lang="en-US" altLang="zh-CN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528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hyperlink" Target="https://docs.mongodb.com/manual/release-notes/4.0/" TargetMode="Externa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Database management system </a:t>
            </a:r>
            <a:br>
              <a:rPr kumimoji="1" lang="en-US" altLang="zh-CN" sz="3200" dirty="0">
                <a:latin typeface="+mn-lt"/>
              </a:rPr>
            </a:br>
            <a:r>
              <a:rPr kumimoji="1" lang="en-US" altLang="zh-CN" sz="3200" dirty="0">
                <a:latin typeface="+mn-lt"/>
              </a:rPr>
              <a:t>Query execution &amp; Summary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Credits: 	Andy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Pavlo@CMU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/>
              <a:t>Database</a:t>
            </a:r>
            <a:r>
              <a:rPr kumimoji="1" lang="en-US" altLang="zh-CN"/>
              <a:t>: core component in many database systems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Web applications, e-commerce systems, etc.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Database stores and manage the user data</a:t>
            </a:r>
          </a:p>
          <a:p>
            <a:pPr lvl="1"/>
            <a:r>
              <a:rPr lang="en-US" altLang="zh-CN" dirty="0"/>
              <a:t>Organized collection of inter-related data that models some aspect of the real-world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1026" name="Picture 2" descr="MySQL - 维基百科，自由的百科全书">
            <a:extLst>
              <a:ext uri="{FF2B5EF4-FFF2-40B4-BE49-F238E27FC236}">
                <a16:creationId xmlns:a16="http://schemas.microsoft.com/office/drawing/2014/main" id="{21E82A7D-E21D-764D-A727-AFAB45A2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50" y="2767297"/>
            <a:ext cx="2080765" cy="10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DB: Distributed NewSQL with Kevin Xu - Software Engineering Daily">
            <a:extLst>
              <a:ext uri="{FF2B5EF4-FFF2-40B4-BE49-F238E27FC236}">
                <a16:creationId xmlns:a16="http://schemas.microsoft.com/office/drawing/2014/main" id="{17A2FD3C-58C4-824F-84A5-3947D2A75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67297"/>
            <a:ext cx="2814953" cy="140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ussDB + AI-Native Distributed Database — Huawei Enterprise">
            <a:extLst>
              <a:ext uri="{FF2B5EF4-FFF2-40B4-BE49-F238E27FC236}">
                <a16:creationId xmlns:a16="http://schemas.microsoft.com/office/drawing/2014/main" id="{DB2DB587-8AC6-3B46-9A33-CBF43254C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92" y="2491188"/>
            <a:ext cx="2394900" cy="179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atabase of Databases - OceanBase - Revision #12">
            <a:extLst>
              <a:ext uri="{FF2B5EF4-FFF2-40B4-BE49-F238E27FC236}">
                <a16:creationId xmlns:a16="http://schemas.microsoft.com/office/drawing/2014/main" id="{35169345-0E94-9148-A9F6-A85F73715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06" y="4394751"/>
            <a:ext cx="3263799" cy="58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onic - Integrations - Amazon Aurora">
            <a:extLst>
              <a:ext uri="{FF2B5EF4-FFF2-40B4-BE49-F238E27FC236}">
                <a16:creationId xmlns:a16="http://schemas.microsoft.com/office/drawing/2014/main" id="{FFCED816-C5C1-FC43-9544-34A401E5B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0" y="4021780"/>
            <a:ext cx="2080765" cy="101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Redis - Wikipedia">
            <a:extLst>
              <a:ext uri="{FF2B5EF4-FFF2-40B4-BE49-F238E27FC236}">
                <a16:creationId xmlns:a16="http://schemas.microsoft.com/office/drawing/2014/main" id="{4FEC5F78-70C3-1C4E-BF5F-5C65CBE2E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09" y="4395843"/>
            <a:ext cx="1983175" cy="66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721AD1-0FDA-B845-AE58-7C87D4E2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Different storage systems </a:t>
            </a:r>
            <a:r>
              <a:rPr kumimoji="1" lang="en-US" altLang="zh-CN" b="0" dirty="0"/>
              <a:t>for</a:t>
            </a:r>
            <a:r>
              <a:rPr kumimoji="1" lang="en-US" altLang="zh-CN" dirty="0"/>
              <a:t> different types of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7E0237-D25D-B04E-B8DE-39970885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CDC4A0-7D66-6944-9FA8-577799EA44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44835DC-7C26-BB46-A46B-372E2EBA6D0E}"/>
              </a:ext>
            </a:extLst>
          </p:cNvPr>
          <p:cNvSpPr/>
          <p:nvPr/>
        </p:nvSpPr>
        <p:spPr>
          <a:xfrm>
            <a:off x="670501" y="2375255"/>
            <a:ext cx="1399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File system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B275AF-E77C-9E46-8EC2-4F0DFEE64197}"/>
              </a:ext>
            </a:extLst>
          </p:cNvPr>
          <p:cNvCxnSpPr>
            <a:stCxn id="6" idx="3"/>
          </p:cNvCxnSpPr>
          <p:nvPr/>
        </p:nvCxnSpPr>
        <p:spPr>
          <a:xfrm>
            <a:off x="2069923" y="2559921"/>
            <a:ext cx="400778" cy="31358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1366F0F-F054-074C-A066-1BC3CBA7D47F}"/>
              </a:ext>
            </a:extLst>
          </p:cNvPr>
          <p:cNvSpPr/>
          <p:nvPr/>
        </p:nvSpPr>
        <p:spPr>
          <a:xfrm>
            <a:off x="7632367" y="1777380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14ED1C4E-66F6-5C4B-A6B2-F4C3FAC10F86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F705808-6731-0449-BE2D-8FF781F11832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chemeClr val="accent6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FC45119-3860-C147-A258-B84233256C79}"/>
              </a:ext>
            </a:extLst>
          </p:cNvPr>
          <p:cNvSpPr/>
          <p:nvPr/>
        </p:nvSpPr>
        <p:spPr>
          <a:xfrm>
            <a:off x="340287" y="4608698"/>
            <a:ext cx="17876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Key-value store</a:t>
            </a:r>
            <a:endParaRPr lang="zh-CN" altLang="en-US" dirty="0">
              <a:solidFill>
                <a:schemeClr val="accent6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726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picture of how a SQL is physically processed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DBMS</a:t>
            </a:r>
          </a:p>
          <a:p>
            <a:r>
              <a:rPr lang="en-US" altLang="zh-CN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63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8" grpId="0" animBg="1"/>
      <p:bldP spid="20" grpId="0"/>
      <p:bldP spid="21" grpId="0" animBg="1"/>
      <p:bldP spid="29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DBMS Storage + Buffer Pool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DBMS</a:t>
            </a:r>
          </a:p>
          <a:p>
            <a:r>
              <a:rPr lang="en-US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9E83F5-BC95-324B-A6E2-1523D0B1CEC5}"/>
              </a:ext>
            </a:extLst>
          </p:cNvPr>
          <p:cNvSpPr/>
          <p:nvPr/>
        </p:nvSpPr>
        <p:spPr>
          <a:xfrm>
            <a:off x="6084168" y="3154558"/>
            <a:ext cx="2736304" cy="174104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57A5C436-9775-584F-892C-96B0B2332A12}"/>
              </a:ext>
            </a:extLst>
          </p:cNvPr>
          <p:cNvSpPr/>
          <p:nvPr/>
        </p:nvSpPr>
        <p:spPr>
          <a:xfrm>
            <a:off x="4355978" y="2687839"/>
            <a:ext cx="1975287" cy="625372"/>
          </a:xfrm>
          <a:prstGeom prst="wedgeRoundRectCallout">
            <a:avLst>
              <a:gd name="adj1" fmla="val 49114"/>
              <a:gd name="adj2" fmla="val 105726"/>
              <a:gd name="adj3" fmla="val 16667"/>
            </a:avLst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F093C5D-753C-0845-92D3-A4526CA1C4C1}"/>
              </a:ext>
            </a:extLst>
          </p:cNvPr>
          <p:cNvSpPr/>
          <p:nvPr/>
        </p:nvSpPr>
        <p:spPr>
          <a:xfrm>
            <a:off x="4455170" y="2807138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last two lectures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48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Today’s lecture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DBMS</a:t>
            </a:r>
          </a:p>
          <a:p>
            <a:r>
              <a:rPr lang="en-US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9E83F5-BC95-324B-A6E2-1523D0B1CEC5}"/>
              </a:ext>
            </a:extLst>
          </p:cNvPr>
          <p:cNvSpPr/>
          <p:nvPr/>
        </p:nvSpPr>
        <p:spPr>
          <a:xfrm>
            <a:off x="6078328" y="1057300"/>
            <a:ext cx="2736304" cy="1741048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8767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98A15-6EC9-0646-B83A-96AA4CED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Query plan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970513-C7C9-CE47-A632-3AD27A5E4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query engine will parse a SQL into a </a:t>
            </a:r>
            <a:r>
              <a:rPr kumimoji="1" lang="en-US" altLang="zh-CN" dirty="0">
                <a:highlight>
                  <a:srgbClr val="FFFF00"/>
                </a:highlight>
              </a:rPr>
              <a:t>tree</a:t>
            </a:r>
            <a:r>
              <a:rPr kumimoji="1" lang="en-US" altLang="zh-CN" dirty="0"/>
              <a:t> (called </a:t>
            </a:r>
            <a:r>
              <a:rPr kumimoji="1" lang="en-US" altLang="zh-CN" i="1" dirty="0">
                <a:solidFill>
                  <a:schemeClr val="accent1"/>
                </a:solidFill>
              </a:rPr>
              <a:t>query plan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Each node is an </a:t>
            </a:r>
            <a:r>
              <a:rPr kumimoji="1" lang="en-US" altLang="zh-CN" i="1" dirty="0">
                <a:solidFill>
                  <a:schemeClr val="accent1"/>
                </a:solidFill>
              </a:rPr>
              <a:t>operator</a:t>
            </a:r>
            <a:r>
              <a:rPr kumimoji="1" lang="en-US" altLang="zh-CN" dirty="0"/>
              <a:t> in relational algebra</a:t>
            </a:r>
          </a:p>
          <a:p>
            <a:pPr lvl="1"/>
            <a:r>
              <a:rPr kumimoji="1" lang="en-US" altLang="zh-CN" dirty="0"/>
              <a:t>Data flows from the leaves to the tree up towards to the root</a:t>
            </a:r>
          </a:p>
          <a:p>
            <a:pPr lvl="1"/>
            <a:r>
              <a:rPr kumimoji="1" lang="en-US" altLang="zh-CN" dirty="0"/>
              <a:t>The output of the root node is the result of the query</a:t>
            </a:r>
          </a:p>
          <a:p>
            <a:r>
              <a:rPr kumimoji="1" lang="en-US" altLang="zh-CN" dirty="0"/>
              <a:t>Example table</a:t>
            </a:r>
          </a:p>
        </p:txBody>
      </p:sp>
      <p:graphicFrame>
        <p:nvGraphicFramePr>
          <p:cNvPr id="25" name="表格 6">
            <a:extLst>
              <a:ext uri="{FF2B5EF4-FFF2-40B4-BE49-F238E27FC236}">
                <a16:creationId xmlns:a16="http://schemas.microsoft.com/office/drawing/2014/main" id="{0D1B7A1B-6E3C-BA48-9408-2E2F37B224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129513"/>
              </p:ext>
            </p:extLst>
          </p:nvPr>
        </p:nvGraphicFramePr>
        <p:xfrm>
          <a:off x="2617440" y="3829582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DFF52DF6-C49D-EA41-8171-3D8F457395D5}"/>
              </a:ext>
            </a:extLst>
          </p:cNvPr>
          <p:cNvSpPr/>
          <p:nvPr/>
        </p:nvSpPr>
        <p:spPr>
          <a:xfrm>
            <a:off x="2987824" y="3433564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1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98A15-6EC9-0646-B83A-96AA4CED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Query plan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970513-C7C9-CE47-A632-3AD27A5E4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query engine will parse a SQL into a </a:t>
            </a:r>
            <a:r>
              <a:rPr kumimoji="1" lang="en-US" altLang="zh-CN" dirty="0">
                <a:highlight>
                  <a:srgbClr val="FFFF00"/>
                </a:highlight>
              </a:rPr>
              <a:t>tree</a:t>
            </a:r>
            <a:r>
              <a:rPr kumimoji="1" lang="en-US" altLang="zh-CN" dirty="0"/>
              <a:t> (called </a:t>
            </a:r>
            <a:r>
              <a:rPr kumimoji="1" lang="en-US" altLang="zh-CN" i="1" dirty="0">
                <a:solidFill>
                  <a:schemeClr val="accent1"/>
                </a:solidFill>
              </a:rPr>
              <a:t>query plan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Each node is an </a:t>
            </a:r>
            <a:r>
              <a:rPr kumimoji="1" lang="en-US" altLang="zh-CN" i="1" dirty="0">
                <a:solidFill>
                  <a:schemeClr val="accent1"/>
                </a:solidFill>
              </a:rPr>
              <a:t>operator</a:t>
            </a:r>
            <a:r>
              <a:rPr kumimoji="1" lang="en-US" altLang="zh-CN" dirty="0"/>
              <a:t> in relational algebra</a:t>
            </a:r>
          </a:p>
          <a:p>
            <a:pPr lvl="1"/>
            <a:r>
              <a:rPr kumimoji="1" lang="en-US" altLang="zh-CN" dirty="0"/>
              <a:t>Data flows from the leaves to the tree up towards to the root</a:t>
            </a:r>
          </a:p>
          <a:p>
            <a:pPr lvl="1"/>
            <a:r>
              <a:rPr kumimoji="1" lang="en-US" altLang="zh-CN" dirty="0"/>
              <a:t>The output of the root node is the result of the query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8F0127-462D-6C43-81DB-CA79733C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B08B60-69ED-B248-B0F6-01C169E22B15}"/>
              </a:ext>
            </a:extLst>
          </p:cNvPr>
          <p:cNvSpPr/>
          <p:nvPr/>
        </p:nvSpPr>
        <p:spPr>
          <a:xfrm>
            <a:off x="323528" y="3267749"/>
            <a:ext cx="5352231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2E5CCDF-707B-FC4E-BE0C-5441D5D5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680353"/>
            <a:ext cx="5015001" cy="837201"/>
          </a:xfrm>
          <a:prstGeom prst="rect">
            <a:avLst/>
          </a:prstGeom>
          <a:ln w="5715">
            <a:solidFill>
              <a:schemeClr val="tx1"/>
            </a:solidFill>
          </a:ln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EC0EB60-B166-2C4A-ABC2-E47177895FBF}"/>
              </a:ext>
            </a:extLst>
          </p:cNvPr>
          <p:cNvSpPr/>
          <p:nvPr/>
        </p:nvSpPr>
        <p:spPr>
          <a:xfrm>
            <a:off x="743442" y="2857500"/>
            <a:ext cx="300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Provider</a:t>
            </a:r>
            <a:r>
              <a:rPr lang="en-US" altLang="zh-CN" dirty="0"/>
              <a:t>⋈</a:t>
            </a:r>
            <a:r>
              <a:rPr lang="en-US" altLang="zh-CN" b="1" dirty="0"/>
              <a:t>(</a:t>
            </a:r>
            <a:r>
              <a:rPr lang="el-GR" altLang="zh-CN" b="1" dirty="0"/>
              <a:t>σ</a:t>
            </a:r>
            <a:r>
              <a:rPr lang="en-US" altLang="zh-CN" b="1" baseline="-25000" dirty="0"/>
              <a:t>Year&gt;2021</a:t>
            </a:r>
            <a:r>
              <a:rPr lang="en-US" altLang="zh-CN" b="1" dirty="0"/>
              <a:t>(Item))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529E514-8022-644D-B02B-924225EAA1C6}"/>
              </a:ext>
            </a:extLst>
          </p:cNvPr>
          <p:cNvSpPr/>
          <p:nvPr/>
        </p:nvSpPr>
        <p:spPr>
          <a:xfrm>
            <a:off x="6948264" y="2318891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B5963BB-9FD7-5B48-9941-C13E4FFD3492}"/>
              </a:ext>
            </a:extLst>
          </p:cNvPr>
          <p:cNvSpPr/>
          <p:nvPr/>
        </p:nvSpPr>
        <p:spPr>
          <a:xfrm>
            <a:off x="5829425" y="4459761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168B360-3D36-9F40-AD52-915CC469C153}"/>
              </a:ext>
            </a:extLst>
          </p:cNvPr>
          <p:cNvSpPr/>
          <p:nvPr/>
        </p:nvSpPr>
        <p:spPr>
          <a:xfrm>
            <a:off x="7624887" y="4459761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6CC691-7238-2240-8AC0-6ED923840A5A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884368" y="4081636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34136873-E00F-EA4B-8B80-8C1F5F12F819}"/>
              </a:ext>
            </a:extLst>
          </p:cNvPr>
          <p:cNvSpPr/>
          <p:nvPr/>
        </p:nvSpPr>
        <p:spPr>
          <a:xfrm>
            <a:off x="7181666" y="3467804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3B10005D-8724-3945-96BD-9BE3DDEC00F7}"/>
              </a:ext>
            </a:extLst>
          </p:cNvPr>
          <p:cNvCxnSpPr>
            <a:cxnSpLocks/>
          </p:cNvCxnSpPr>
          <p:nvPr/>
        </p:nvCxnSpPr>
        <p:spPr>
          <a:xfrm flipH="1" flipV="1">
            <a:off x="7455333" y="3226832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35FBC6F-060B-BE4D-8FE3-E9A5DA0025FB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6650323" y="3267751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右大括号 33">
            <a:extLst>
              <a:ext uri="{FF2B5EF4-FFF2-40B4-BE49-F238E27FC236}">
                <a16:creationId xmlns:a16="http://schemas.microsoft.com/office/drawing/2014/main" id="{92C11F4D-FEBF-414D-9109-C75C79253DA6}"/>
              </a:ext>
            </a:extLst>
          </p:cNvPr>
          <p:cNvSpPr/>
          <p:nvPr/>
        </p:nvSpPr>
        <p:spPr>
          <a:xfrm rot="5400000">
            <a:off x="7241147" y="3904497"/>
            <a:ext cx="194148" cy="2420634"/>
          </a:xfrm>
          <a:prstGeom prst="rightBrace">
            <a:avLst>
              <a:gd name="adj1" fmla="val 5890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5597C99A-3A9A-DB4B-876B-C811AB6B9EF6}"/>
              </a:ext>
            </a:extLst>
          </p:cNvPr>
          <p:cNvSpPr/>
          <p:nvPr/>
        </p:nvSpPr>
        <p:spPr>
          <a:xfrm>
            <a:off x="2396027" y="513274"/>
            <a:ext cx="6059338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generate the query plan is out of the scope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1602874-0AA6-A143-9E1D-A2106693E3F7}"/>
              </a:ext>
            </a:extLst>
          </p:cNvPr>
          <p:cNvSpPr/>
          <p:nvPr/>
        </p:nvSpPr>
        <p:spPr>
          <a:xfrm>
            <a:off x="6615867" y="526443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Query plan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7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E9BBF-69B1-B447-BA73-E1B91707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Processing model of the query plan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06583F-ABFE-7749-BA14-1E999E818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DBMS's processing model defines how the system executes a query plan</a:t>
            </a:r>
          </a:p>
          <a:p>
            <a:pPr lvl="1"/>
            <a:r>
              <a:rPr lang="en" altLang="zh-CN" dirty="0"/>
              <a:t>Different trade-offs for different workloads </a:t>
            </a:r>
          </a:p>
          <a:p>
            <a:pPr lvl="1"/>
            <a:endParaRPr lang="en" altLang="zh-CN" dirty="0"/>
          </a:p>
          <a:p>
            <a:r>
              <a:rPr lang="en" altLang="zh-CN" dirty="0"/>
              <a:t>Approach #1. Iterator Model</a:t>
            </a:r>
          </a:p>
          <a:p>
            <a:r>
              <a:rPr lang="en" altLang="zh-CN" dirty="0"/>
              <a:t>Approach #2. Materialization Model </a:t>
            </a:r>
          </a:p>
          <a:p>
            <a:r>
              <a:rPr lang="en" altLang="zh-CN" dirty="0"/>
              <a:t>Approach #3. Vectorized / Batch Model 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B4DDC-2FAE-7642-BCC1-242E14E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7D26A45-D7D5-FE4E-BC73-ECEFF2A8A874}"/>
              </a:ext>
            </a:extLst>
          </p:cNvPr>
          <p:cNvSpPr/>
          <p:nvPr/>
        </p:nvSpPr>
        <p:spPr>
          <a:xfrm>
            <a:off x="444758" y="2281436"/>
            <a:ext cx="3456384" cy="576064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0652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CD23B9-83D4-1645-B482-C9865C3F3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669EFA-672A-234B-86E9-6CD010DBC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44416"/>
          </a:xfrm>
        </p:spPr>
        <p:txBody>
          <a:bodyPr/>
          <a:lstStyle/>
          <a:p>
            <a:r>
              <a:rPr kumimoji="1" lang="en-US" altLang="zh-CN" dirty="0"/>
              <a:t>Each operator of the query plan implements a </a:t>
            </a:r>
            <a:r>
              <a:rPr kumimoji="1" lang="en-US" altLang="zh-CN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dirty="0"/>
              <a:t> function </a:t>
            </a:r>
          </a:p>
          <a:p>
            <a:pPr lvl="1"/>
            <a:r>
              <a:rPr kumimoji="1" lang="en-US" altLang="zh-CN" dirty="0"/>
              <a:t>Similar to the </a:t>
            </a:r>
            <a:r>
              <a:rPr kumimoji="1" lang="en-US" altLang="zh-CN" i="1" dirty="0"/>
              <a:t>iterator</a:t>
            </a:r>
            <a:r>
              <a:rPr kumimoji="1" lang="en-US" altLang="zh-CN" dirty="0"/>
              <a:t> in programming languages </a:t>
            </a:r>
          </a:p>
          <a:p>
            <a:r>
              <a:rPr kumimoji="1" lang="en-US" altLang="zh-CN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lvl="1"/>
            <a:r>
              <a:rPr kumimoji="1" lang="en" altLang="zh-CN" dirty="0"/>
              <a:t>On each invocation, the operator returns either a single tuple or a null marker if there are no more tuples</a:t>
            </a:r>
          </a:p>
          <a:p>
            <a:pPr lvl="1"/>
            <a:r>
              <a:rPr kumimoji="1" lang="en" altLang="zh-CN" dirty="0"/>
              <a:t>The operator implements a loop that calls Next() on its  children to retrieve their tuples and then process them </a:t>
            </a:r>
          </a:p>
          <a:p>
            <a:pPr lvl="1"/>
            <a:r>
              <a:rPr kumimoji="1" lang="en" altLang="zh-CN" dirty="0"/>
              <a:t>Like the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kumimoji="1" lang="en" altLang="zh-CN" dirty="0"/>
              <a:t> in the programming language</a:t>
            </a:r>
          </a:p>
          <a:p>
            <a:r>
              <a:rPr kumimoji="1" lang="en" altLang="zh-CN" dirty="0"/>
              <a:t>Also called </a:t>
            </a:r>
            <a:r>
              <a:rPr lang="en" altLang="zh-CN" dirty="0">
                <a:solidFill>
                  <a:schemeClr val="accent1"/>
                </a:solidFill>
              </a:rPr>
              <a:t>Volcano</a:t>
            </a:r>
            <a:r>
              <a:rPr lang="en" altLang="zh-CN" dirty="0"/>
              <a:t> model </a:t>
            </a:r>
          </a:p>
          <a:p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7CB85A-5D22-E948-B665-BB66994F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1026" name="Picture 2" descr="Database｜Research Departments｜The National Research Institute for Earth  Science and Disaster Resilience (NIED)">
            <a:extLst>
              <a:ext uri="{FF2B5EF4-FFF2-40B4-BE49-F238E27FC236}">
                <a16:creationId xmlns:a16="http://schemas.microsoft.com/office/drawing/2014/main" id="{07AB8A38-4D34-1F48-936C-6FD542CE3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709A"/>
              </a:clrFrom>
              <a:clrTo>
                <a:srgbClr val="00709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79" t="8391" r="7231"/>
          <a:stretch/>
        </p:blipFill>
        <p:spPr bwMode="auto">
          <a:xfrm>
            <a:off x="7020273" y="3865612"/>
            <a:ext cx="1512168" cy="1008112"/>
          </a:xfrm>
          <a:prstGeom prst="roundRect">
            <a:avLst>
              <a:gd name="adj" fmla="val 807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57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0A6B2-3361-134C-99AA-4132CDCEB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80FCB-3159-7F45-8587-446E7003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8AC604-2706-CD44-A694-C15F9C44375B}"/>
              </a:ext>
            </a:extLst>
          </p:cNvPr>
          <p:cNvSpPr/>
          <p:nvPr/>
        </p:nvSpPr>
        <p:spPr>
          <a:xfrm>
            <a:off x="1658391" y="2632872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A5EA68-F5A5-6546-8620-A6C839D0B4DC}"/>
              </a:ext>
            </a:extLst>
          </p:cNvPr>
          <p:cNvSpPr/>
          <p:nvPr/>
        </p:nvSpPr>
        <p:spPr>
          <a:xfrm>
            <a:off x="539552" y="4773742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C358EFA-C65A-D942-912F-4594B803B591}"/>
              </a:ext>
            </a:extLst>
          </p:cNvPr>
          <p:cNvSpPr/>
          <p:nvPr/>
        </p:nvSpPr>
        <p:spPr>
          <a:xfrm>
            <a:off x="2335014" y="4773742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0C3AC02-11AA-744C-9DC6-528B01C5E48E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2594495" y="4395617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BD4092B-7C42-A541-A809-60E7344879F3}"/>
              </a:ext>
            </a:extLst>
          </p:cNvPr>
          <p:cNvSpPr/>
          <p:nvPr/>
        </p:nvSpPr>
        <p:spPr>
          <a:xfrm>
            <a:off x="1891793" y="3781785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A68D9155-A6D7-DE46-88B3-8AF0F619F55F}"/>
              </a:ext>
            </a:extLst>
          </p:cNvPr>
          <p:cNvCxnSpPr>
            <a:cxnSpLocks/>
          </p:cNvCxnSpPr>
          <p:nvPr/>
        </p:nvCxnSpPr>
        <p:spPr>
          <a:xfrm flipH="1" flipV="1">
            <a:off x="2165460" y="3540813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1672632-1CB6-4E4C-99C0-835B8AF7FDD1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1360450" y="3581732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069AEF3E-5B1F-644F-936A-BDEE5CCC5261}"/>
              </a:ext>
            </a:extLst>
          </p:cNvPr>
          <p:cNvSpPr/>
          <p:nvPr/>
        </p:nvSpPr>
        <p:spPr>
          <a:xfrm>
            <a:off x="3671046" y="2594046"/>
            <a:ext cx="3277217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55F1922-3508-BF47-A77B-ED8A7F85EB2F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1B63914-8058-5648-AEA2-484C03ACBB31}"/>
              </a:ext>
            </a:extLst>
          </p:cNvPr>
          <p:cNvSpPr/>
          <p:nvPr/>
        </p:nvSpPr>
        <p:spPr>
          <a:xfrm>
            <a:off x="3671047" y="3933952"/>
            <a:ext cx="3061194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Item: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5A40F87F-C087-9E40-9400-1FD564B711AD}"/>
              </a:ext>
            </a:extLst>
          </p:cNvPr>
          <p:cNvSpPr/>
          <p:nvPr/>
        </p:nvSpPr>
        <p:spPr>
          <a:xfrm>
            <a:off x="919499" y="2561372"/>
            <a:ext cx="2698344" cy="2259106"/>
          </a:xfrm>
          <a:custGeom>
            <a:avLst/>
            <a:gdLst>
              <a:gd name="connsiteX0" fmla="*/ 173805 w 2698344"/>
              <a:gd name="connsiteY0" fmla="*/ 2259106 h 2259106"/>
              <a:gd name="connsiteX1" fmla="*/ 14779 w 2698344"/>
              <a:gd name="connsiteY1" fmla="*/ 1126045 h 2259106"/>
              <a:gd name="connsiteX2" fmla="*/ 501797 w 2698344"/>
              <a:gd name="connsiteY2" fmla="*/ 32741 h 2259106"/>
              <a:gd name="connsiteX3" fmla="*/ 1783944 w 2698344"/>
              <a:gd name="connsiteY3" fmla="*/ 291158 h 2259106"/>
              <a:gd name="connsiteX4" fmla="*/ 2698344 w 2698344"/>
              <a:gd name="connsiteY4" fmla="*/ 340854 h 225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8344" h="2259106">
                <a:moveTo>
                  <a:pt x="173805" y="2259106"/>
                </a:moveTo>
                <a:cubicBezTo>
                  <a:pt x="66959" y="1878106"/>
                  <a:pt x="-39886" y="1497106"/>
                  <a:pt x="14779" y="1126045"/>
                </a:cubicBezTo>
                <a:cubicBezTo>
                  <a:pt x="69444" y="754984"/>
                  <a:pt x="206936" y="171889"/>
                  <a:pt x="501797" y="32741"/>
                </a:cubicBezTo>
                <a:cubicBezTo>
                  <a:pt x="796658" y="-106407"/>
                  <a:pt x="1417853" y="239806"/>
                  <a:pt x="1783944" y="291158"/>
                </a:cubicBezTo>
                <a:cubicBezTo>
                  <a:pt x="2150035" y="342510"/>
                  <a:pt x="2424189" y="341682"/>
                  <a:pt x="2698344" y="34085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02C560B-3DBA-6E41-BD97-D54528A9F7F4}"/>
              </a:ext>
            </a:extLst>
          </p:cNvPr>
          <p:cNvSpPr/>
          <p:nvPr/>
        </p:nvSpPr>
        <p:spPr>
          <a:xfrm>
            <a:off x="3131840" y="4905829"/>
            <a:ext cx="1251474" cy="700646"/>
          </a:xfrm>
          <a:custGeom>
            <a:avLst/>
            <a:gdLst>
              <a:gd name="connsiteX0" fmla="*/ 0 w 1422400"/>
              <a:gd name="connsiteY0" fmla="*/ 232228 h 700646"/>
              <a:gd name="connsiteX1" fmla="*/ 711200 w 1422400"/>
              <a:gd name="connsiteY1" fmla="*/ 696685 h 700646"/>
              <a:gd name="connsiteX2" fmla="*/ 1422400 w 1422400"/>
              <a:gd name="connsiteY2" fmla="*/ 0 h 70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2400" h="700646">
                <a:moveTo>
                  <a:pt x="0" y="232228"/>
                </a:moveTo>
                <a:cubicBezTo>
                  <a:pt x="237066" y="483809"/>
                  <a:pt x="474133" y="735390"/>
                  <a:pt x="711200" y="696685"/>
                </a:cubicBezTo>
                <a:cubicBezTo>
                  <a:pt x="948267" y="657980"/>
                  <a:pt x="1185333" y="328990"/>
                  <a:pt x="1422400" y="0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9633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0A6B2-3361-134C-99AA-4132CDCEB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80FCB-3159-7F45-8587-446E7003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8AC604-2706-CD44-A694-C15F9C44375B}"/>
              </a:ext>
            </a:extLst>
          </p:cNvPr>
          <p:cNvSpPr/>
          <p:nvPr/>
        </p:nvSpPr>
        <p:spPr>
          <a:xfrm>
            <a:off x="1658391" y="2632872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A5EA68-F5A5-6546-8620-A6C839D0B4DC}"/>
              </a:ext>
            </a:extLst>
          </p:cNvPr>
          <p:cNvSpPr/>
          <p:nvPr/>
        </p:nvSpPr>
        <p:spPr>
          <a:xfrm>
            <a:off x="539552" y="4773742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C358EFA-C65A-D942-912F-4594B803B591}"/>
              </a:ext>
            </a:extLst>
          </p:cNvPr>
          <p:cNvSpPr/>
          <p:nvPr/>
        </p:nvSpPr>
        <p:spPr>
          <a:xfrm>
            <a:off x="2335014" y="4773742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0C3AC02-11AA-744C-9DC6-528B01C5E48E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2594495" y="4395617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BD4092B-7C42-A541-A809-60E7344879F3}"/>
              </a:ext>
            </a:extLst>
          </p:cNvPr>
          <p:cNvSpPr/>
          <p:nvPr/>
        </p:nvSpPr>
        <p:spPr>
          <a:xfrm>
            <a:off x="1891793" y="3781785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A68D9155-A6D7-DE46-88B3-8AF0F619F55F}"/>
              </a:ext>
            </a:extLst>
          </p:cNvPr>
          <p:cNvCxnSpPr>
            <a:cxnSpLocks/>
          </p:cNvCxnSpPr>
          <p:nvPr/>
        </p:nvCxnSpPr>
        <p:spPr>
          <a:xfrm flipH="1" flipV="1">
            <a:off x="2165460" y="3540813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1672632-1CB6-4E4C-99C0-835B8AF7FDD1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1360450" y="3581732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069AEF3E-5B1F-644F-936A-BDEE5CCC5261}"/>
              </a:ext>
            </a:extLst>
          </p:cNvPr>
          <p:cNvSpPr/>
          <p:nvPr/>
        </p:nvSpPr>
        <p:spPr>
          <a:xfrm>
            <a:off x="3737546" y="2432817"/>
            <a:ext cx="5352231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 err="1">
                <a:latin typeface="Courier New" panose="02070309020205020404" pitchFamily="49" charset="0"/>
              </a:rPr>
              <a:t>tupleP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childL.Next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dirty="0" err="1">
                <a:latin typeface="Courier New" panose="02070309020205020404" pitchFamily="49" charset="0"/>
              </a:rPr>
              <a:t>tupleI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childR.Next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dirty="0"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latin typeface="Courier New" panose="02070309020205020404" pitchFamily="49" charset="0"/>
              </a:rPr>
              <a:t>tupleP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/>
              <a:t>⋈ </a:t>
            </a:r>
            <a:r>
              <a:rPr lang="en-US" altLang="zh-CN" dirty="0" err="1">
                <a:latin typeface="Courier New" panose="02070309020205020404" pitchFamily="49" charset="0"/>
              </a:rPr>
              <a:t>tupleI</a:t>
            </a:r>
            <a:r>
              <a:rPr lang="en-US" altLang="zh-CN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55F1922-3508-BF47-A77B-ED8A7F85EB2F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C217F73-52EA-094F-9749-20C8F087EE25}"/>
              </a:ext>
            </a:extLst>
          </p:cNvPr>
          <p:cNvSpPr/>
          <p:nvPr/>
        </p:nvSpPr>
        <p:spPr>
          <a:xfrm>
            <a:off x="3690676" y="4102196"/>
            <a:ext cx="5352231" cy="92333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dirty="0">
                <a:latin typeface="Courier New" panose="02070309020205020404" pitchFamily="49" charset="0"/>
              </a:rPr>
              <a:t>condition(tuple)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endParaRPr lang="zh-CN" altLang="en-US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0F194689-2E64-8044-9982-A0EDFC4A96D8}"/>
              </a:ext>
            </a:extLst>
          </p:cNvPr>
          <p:cNvSpPr/>
          <p:nvPr/>
        </p:nvSpPr>
        <p:spPr>
          <a:xfrm>
            <a:off x="2888343" y="3685320"/>
            <a:ext cx="740228" cy="494794"/>
          </a:xfrm>
          <a:custGeom>
            <a:avLst/>
            <a:gdLst>
              <a:gd name="connsiteX0" fmla="*/ 0 w 740228"/>
              <a:gd name="connsiteY0" fmla="*/ 378680 h 494794"/>
              <a:gd name="connsiteX1" fmla="*/ 333828 w 740228"/>
              <a:gd name="connsiteY1" fmla="*/ 1309 h 494794"/>
              <a:gd name="connsiteX2" fmla="*/ 740228 w 740228"/>
              <a:gd name="connsiteY2" fmla="*/ 494794 h 49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8" h="494794">
                <a:moveTo>
                  <a:pt x="0" y="378680"/>
                </a:moveTo>
                <a:cubicBezTo>
                  <a:pt x="105228" y="180318"/>
                  <a:pt x="210457" y="-18043"/>
                  <a:pt x="333828" y="1309"/>
                </a:cubicBezTo>
                <a:cubicBezTo>
                  <a:pt x="457199" y="20661"/>
                  <a:pt x="598713" y="257727"/>
                  <a:pt x="740228" y="49479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1C06474A-CF9A-9145-B676-770DD6E57E94}"/>
              </a:ext>
            </a:extLst>
          </p:cNvPr>
          <p:cNvSpPr/>
          <p:nvPr/>
        </p:nvSpPr>
        <p:spPr>
          <a:xfrm>
            <a:off x="2380343" y="3120571"/>
            <a:ext cx="1306286" cy="159658"/>
          </a:xfrm>
          <a:custGeom>
            <a:avLst/>
            <a:gdLst>
              <a:gd name="connsiteX0" fmla="*/ 0 w 1306286"/>
              <a:gd name="connsiteY0" fmla="*/ 159658 h 159658"/>
              <a:gd name="connsiteX1" fmla="*/ 1306286 w 1306286"/>
              <a:gd name="connsiteY1" fmla="*/ 0 h 15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06286" h="159658">
                <a:moveTo>
                  <a:pt x="0" y="159658"/>
                </a:moveTo>
                <a:lnTo>
                  <a:pt x="1306286" y="0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AD45BAAC-B86E-3141-A974-06FD358FAB75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3C4FA7F2-911A-B544-B371-0109970E0DE0}"/>
              </a:ext>
            </a:extLst>
          </p:cNvPr>
          <p:cNvSpPr/>
          <p:nvPr/>
        </p:nvSpPr>
        <p:spPr>
          <a:xfrm>
            <a:off x="6794348" y="1562100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719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Item: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BBE44ABE-CBA2-5648-A87C-E922FC9493E6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7AE6C9C2-F075-524F-A5F1-171C2BEB274A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4771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71F9EC-ADE1-9F42-A61D-06DD2A0FAD9E}"/>
              </a:ext>
            </a:extLst>
          </p:cNvPr>
          <p:cNvSpPr/>
          <p:nvPr/>
        </p:nvSpPr>
        <p:spPr>
          <a:xfrm>
            <a:off x="3491008" y="2329637"/>
            <a:ext cx="5352231" cy="311839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8BAE60F-6751-7F45-B9AE-C7F797B5DE7F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3534779C-FCAA-BA40-8F9E-698911C751AF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059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01835B-8C24-674D-ABE3-8C9E6A5DCC79}"/>
              </a:ext>
            </a:extLst>
          </p:cNvPr>
          <p:cNvGrpSpPr/>
          <p:nvPr/>
        </p:nvGrpSpPr>
        <p:grpSpPr>
          <a:xfrm>
            <a:off x="1593249" y="4635475"/>
            <a:ext cx="360040" cy="369332"/>
            <a:chOff x="2974340" y="2289208"/>
            <a:chExt cx="360040" cy="36933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944F125-219F-6340-AB71-19FB46EEA948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4BC04C-FCDF-7046-8076-C2BAC77DBCCF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7185CA2C-8891-8246-92E0-DFC7D2400F87}"/>
              </a:ext>
            </a:extLst>
          </p:cNvPr>
          <p:cNvSpPr/>
          <p:nvPr/>
        </p:nvSpPr>
        <p:spPr>
          <a:xfrm>
            <a:off x="2093272" y="4680826"/>
            <a:ext cx="3277217" cy="314689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22247B93-5A8F-7842-B138-64F09E9FACA2}"/>
              </a:ext>
            </a:extLst>
          </p:cNvPr>
          <p:cNvSpPr/>
          <p:nvPr/>
        </p:nvSpPr>
        <p:spPr>
          <a:xfrm>
            <a:off x="2717295" y="2583543"/>
            <a:ext cx="1361219" cy="2435410"/>
          </a:xfrm>
          <a:custGeom>
            <a:avLst/>
            <a:gdLst>
              <a:gd name="connsiteX0" fmla="*/ 403276 w 1361219"/>
              <a:gd name="connsiteY0" fmla="*/ 2409371 h 2435410"/>
              <a:gd name="connsiteX1" fmla="*/ 345219 w 1361219"/>
              <a:gd name="connsiteY1" fmla="*/ 2365828 h 2435410"/>
              <a:gd name="connsiteX2" fmla="*/ 40419 w 1361219"/>
              <a:gd name="connsiteY2" fmla="*/ 1814286 h 2435410"/>
              <a:gd name="connsiteX3" fmla="*/ 1361219 w 1361219"/>
              <a:gd name="connsiteY3" fmla="*/ 0 h 243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219" h="2435410">
                <a:moveTo>
                  <a:pt x="403276" y="2409371"/>
                </a:moveTo>
                <a:cubicBezTo>
                  <a:pt x="404485" y="2437190"/>
                  <a:pt x="405695" y="2465009"/>
                  <a:pt x="345219" y="2365828"/>
                </a:cubicBezTo>
                <a:cubicBezTo>
                  <a:pt x="284743" y="2266647"/>
                  <a:pt x="-128914" y="2208591"/>
                  <a:pt x="40419" y="1814286"/>
                </a:cubicBezTo>
                <a:cubicBezTo>
                  <a:pt x="209752" y="1419981"/>
                  <a:pt x="785485" y="709990"/>
                  <a:pt x="1361219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8F20A878-79D6-BD4D-9D04-8DD99B966550}"/>
              </a:ext>
            </a:extLst>
          </p:cNvPr>
          <p:cNvSpPr/>
          <p:nvPr/>
        </p:nvSpPr>
        <p:spPr>
          <a:xfrm>
            <a:off x="2717295" y="3634969"/>
            <a:ext cx="1638681" cy="36933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F846502-8DBE-2245-BE8C-B58265F7FC35}"/>
              </a:ext>
            </a:extLst>
          </p:cNvPr>
          <p:cNvSpPr/>
          <p:nvPr/>
        </p:nvSpPr>
        <p:spPr>
          <a:xfrm>
            <a:off x="2809480" y="3633023"/>
            <a:ext cx="1454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dirty="0">
                <a:solidFill>
                  <a:srgbClr val="C00000"/>
                </a:solidFill>
              </a:rPr>
              <a:t>Single Tuple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72A6168F-AB67-6749-8E7F-99A1AADF78C2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16F74C13-F43A-AE48-9267-BE6BDE43BD7D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0817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01835B-8C24-674D-ABE3-8C9E6A5DCC79}"/>
              </a:ext>
            </a:extLst>
          </p:cNvPr>
          <p:cNvGrpSpPr/>
          <p:nvPr/>
        </p:nvGrpSpPr>
        <p:grpSpPr>
          <a:xfrm>
            <a:off x="1593249" y="4635475"/>
            <a:ext cx="360040" cy="369332"/>
            <a:chOff x="2974340" y="2289208"/>
            <a:chExt cx="360040" cy="36933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944F125-219F-6340-AB71-19FB46EEA948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4BC04C-FCDF-7046-8076-C2BAC77DBCCF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7185CA2C-8891-8246-92E0-DFC7D2400F87}"/>
              </a:ext>
            </a:extLst>
          </p:cNvPr>
          <p:cNvSpPr/>
          <p:nvPr/>
        </p:nvSpPr>
        <p:spPr>
          <a:xfrm>
            <a:off x="3481555" y="2618405"/>
            <a:ext cx="5361683" cy="239095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55B038C-870D-044F-A821-06BACE0F050A}"/>
              </a:ext>
            </a:extLst>
          </p:cNvPr>
          <p:cNvGrpSpPr/>
          <p:nvPr/>
        </p:nvGrpSpPr>
        <p:grpSpPr>
          <a:xfrm>
            <a:off x="8638438" y="2385923"/>
            <a:ext cx="361427" cy="369332"/>
            <a:chOff x="2974340" y="2289208"/>
            <a:chExt cx="361427" cy="369332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4B5DE50-6F9D-7041-96A7-4C77A703F641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3F981AA-2B2E-854D-B424-4D9A44A6F449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0" name="Rectangle 13">
            <a:extLst>
              <a:ext uri="{FF2B5EF4-FFF2-40B4-BE49-F238E27FC236}">
                <a16:creationId xmlns:a16="http://schemas.microsoft.com/office/drawing/2014/main" id="{C7DB80A1-F11F-5349-96AE-BD39744192A7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2FCDBFAA-1426-F049-8EC8-315ABA02E518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102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01835B-8C24-674D-ABE3-8C9E6A5DCC79}"/>
              </a:ext>
            </a:extLst>
          </p:cNvPr>
          <p:cNvGrpSpPr/>
          <p:nvPr/>
        </p:nvGrpSpPr>
        <p:grpSpPr>
          <a:xfrm>
            <a:off x="1593249" y="4635475"/>
            <a:ext cx="360040" cy="369332"/>
            <a:chOff x="2974340" y="2289208"/>
            <a:chExt cx="360040" cy="36933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944F125-219F-6340-AB71-19FB46EEA948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4BC04C-FCDF-7046-8076-C2BAC77DBCCF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7185CA2C-8891-8246-92E0-DFC7D2400F87}"/>
              </a:ext>
            </a:extLst>
          </p:cNvPr>
          <p:cNvSpPr/>
          <p:nvPr/>
        </p:nvSpPr>
        <p:spPr>
          <a:xfrm>
            <a:off x="4663950" y="3628825"/>
            <a:ext cx="4440699" cy="322580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55B038C-870D-044F-A821-06BACE0F050A}"/>
              </a:ext>
            </a:extLst>
          </p:cNvPr>
          <p:cNvGrpSpPr/>
          <p:nvPr/>
        </p:nvGrpSpPr>
        <p:grpSpPr>
          <a:xfrm>
            <a:off x="8638438" y="2385923"/>
            <a:ext cx="361427" cy="369332"/>
            <a:chOff x="2974340" y="2289208"/>
            <a:chExt cx="361427" cy="369332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4B5DE50-6F9D-7041-96A7-4C77A703F641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3F981AA-2B2E-854D-B424-4D9A44A6F449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700C439-5DC7-B840-997A-D87ADC2B2FF8}"/>
              </a:ext>
            </a:extLst>
          </p:cNvPr>
          <p:cNvGrpSpPr/>
          <p:nvPr/>
        </p:nvGrpSpPr>
        <p:grpSpPr>
          <a:xfrm>
            <a:off x="4210865" y="3611895"/>
            <a:ext cx="361427" cy="369332"/>
            <a:chOff x="2974340" y="2289208"/>
            <a:chExt cx="361427" cy="369332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8916E5FB-D220-5446-ADEC-8E937AFBAC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8F69B50-9565-2040-B529-44400D642B11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4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Rectangle 13">
            <a:extLst>
              <a:ext uri="{FF2B5EF4-FFF2-40B4-BE49-F238E27FC236}">
                <a16:creationId xmlns:a16="http://schemas.microsoft.com/office/drawing/2014/main" id="{6644F4CD-3D3C-4B46-B798-0FC4D4802656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DBCC1BD8-C979-724E-A0C6-0BE2EC7B5299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9651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01835B-8C24-674D-ABE3-8C9E6A5DCC79}"/>
              </a:ext>
            </a:extLst>
          </p:cNvPr>
          <p:cNvGrpSpPr/>
          <p:nvPr/>
        </p:nvGrpSpPr>
        <p:grpSpPr>
          <a:xfrm>
            <a:off x="1593249" y="4635475"/>
            <a:ext cx="360040" cy="369332"/>
            <a:chOff x="2974340" y="2289208"/>
            <a:chExt cx="360040" cy="36933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944F125-219F-6340-AB71-19FB46EEA948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4BC04C-FCDF-7046-8076-C2BAC77DBCCF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7185CA2C-8891-8246-92E0-DFC7D2400F87}"/>
              </a:ext>
            </a:extLst>
          </p:cNvPr>
          <p:cNvSpPr/>
          <p:nvPr/>
        </p:nvSpPr>
        <p:spPr>
          <a:xfrm>
            <a:off x="5590518" y="4613772"/>
            <a:ext cx="3397091" cy="360040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55B038C-870D-044F-A821-06BACE0F050A}"/>
              </a:ext>
            </a:extLst>
          </p:cNvPr>
          <p:cNvGrpSpPr/>
          <p:nvPr/>
        </p:nvGrpSpPr>
        <p:grpSpPr>
          <a:xfrm>
            <a:off x="8638438" y="2385923"/>
            <a:ext cx="361427" cy="369332"/>
            <a:chOff x="2974340" y="2289208"/>
            <a:chExt cx="361427" cy="369332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4B5DE50-6F9D-7041-96A7-4C77A703F641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3F981AA-2B2E-854D-B424-4D9A44A6F449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700C439-5DC7-B840-997A-D87ADC2B2FF8}"/>
              </a:ext>
            </a:extLst>
          </p:cNvPr>
          <p:cNvGrpSpPr/>
          <p:nvPr/>
        </p:nvGrpSpPr>
        <p:grpSpPr>
          <a:xfrm>
            <a:off x="4210865" y="3611895"/>
            <a:ext cx="361427" cy="369332"/>
            <a:chOff x="2974340" y="2289208"/>
            <a:chExt cx="361427" cy="369332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8916E5FB-D220-5446-ADEC-8E937AFBAC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8F69B50-9565-2040-B529-44400D642B11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4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D386408-6186-2640-B8C0-BF43E036B8C7}"/>
              </a:ext>
            </a:extLst>
          </p:cNvPr>
          <p:cNvGrpSpPr/>
          <p:nvPr/>
        </p:nvGrpSpPr>
        <p:grpSpPr>
          <a:xfrm>
            <a:off x="5249713" y="4605216"/>
            <a:ext cx="361427" cy="369332"/>
            <a:chOff x="2974340" y="2289208"/>
            <a:chExt cx="361427" cy="369332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6C61B18-0AEF-6543-93B4-300794E3339D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96234D5-1300-BC44-B277-ADF445EC6F5E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5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" name="任意形状 2">
            <a:extLst>
              <a:ext uri="{FF2B5EF4-FFF2-40B4-BE49-F238E27FC236}">
                <a16:creationId xmlns:a16="http://schemas.microsoft.com/office/drawing/2014/main" id="{53910223-E900-7E4A-AA8B-2D53F0520E16}"/>
              </a:ext>
            </a:extLst>
          </p:cNvPr>
          <p:cNvSpPr/>
          <p:nvPr/>
        </p:nvSpPr>
        <p:spPr>
          <a:xfrm>
            <a:off x="5733143" y="3875314"/>
            <a:ext cx="1393371" cy="1335315"/>
          </a:xfrm>
          <a:custGeom>
            <a:avLst/>
            <a:gdLst>
              <a:gd name="connsiteX0" fmla="*/ 1393371 w 1393371"/>
              <a:gd name="connsiteY0" fmla="*/ 1335315 h 1335315"/>
              <a:gd name="connsiteX1" fmla="*/ 0 w 1393371"/>
              <a:gd name="connsiteY1" fmla="*/ 0 h 133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3371" h="1335315">
                <a:moveTo>
                  <a:pt x="1393371" y="133531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16092CDA-14B6-CA43-959A-D5DCEBDDDC64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1894FCC3-3D47-2546-B628-C464951A13C9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65845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379F17-9FD5-3243-BC84-B3C23DED8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D96AE9-1643-3944-83CD-72672BFFE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07150EC-40E9-2144-8F58-23245FACFB7B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E2A52C-94C5-0046-A298-1239023CA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8" y="2396339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24AE628-C96A-E14C-A965-F4126FFE6121}"/>
              </a:ext>
            </a:extLst>
          </p:cNvPr>
          <p:cNvSpPr/>
          <p:nvPr/>
        </p:nvSpPr>
        <p:spPr>
          <a:xfrm>
            <a:off x="3491008" y="2329637"/>
            <a:ext cx="5352231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FC10CAC-8EC3-3444-B231-3A502AE854D0}"/>
              </a:ext>
            </a:extLst>
          </p:cNvPr>
          <p:cNvSpPr/>
          <p:nvPr/>
        </p:nvSpPr>
        <p:spPr>
          <a:xfrm>
            <a:off x="4643438" y="3634969"/>
            <a:ext cx="4481724" cy="58477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8454581-2669-974F-9764-2E36CA17560A}"/>
              </a:ext>
            </a:extLst>
          </p:cNvPr>
          <p:cNvSpPr/>
          <p:nvPr/>
        </p:nvSpPr>
        <p:spPr>
          <a:xfrm>
            <a:off x="2093272" y="4650647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16C0C6-87CB-1243-952E-CDBB7B4C8725}"/>
              </a:ext>
            </a:extLst>
          </p:cNvPr>
          <p:cNvSpPr/>
          <p:nvPr/>
        </p:nvSpPr>
        <p:spPr>
          <a:xfrm>
            <a:off x="5650456" y="4635475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EC1477F-6562-1E4C-B441-91A0061267D3}"/>
              </a:ext>
            </a:extLst>
          </p:cNvPr>
          <p:cNvGrpSpPr/>
          <p:nvPr/>
        </p:nvGrpSpPr>
        <p:grpSpPr>
          <a:xfrm>
            <a:off x="2974340" y="2289208"/>
            <a:ext cx="360040" cy="369332"/>
            <a:chOff x="2974340" y="2289208"/>
            <a:chExt cx="360040" cy="36933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0B2B7E50-5D8A-C043-A4A5-7273BB3A2B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6C5F18-F255-5644-A44D-EBB18EB47AE1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401835B-8C24-674D-ABE3-8C9E6A5DCC79}"/>
              </a:ext>
            </a:extLst>
          </p:cNvPr>
          <p:cNvGrpSpPr/>
          <p:nvPr/>
        </p:nvGrpSpPr>
        <p:grpSpPr>
          <a:xfrm>
            <a:off x="1593249" y="4635475"/>
            <a:ext cx="360040" cy="369332"/>
            <a:chOff x="2974340" y="2289208"/>
            <a:chExt cx="360040" cy="369332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2944F125-219F-6340-AB71-19FB46EEA948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4BC04C-FCDF-7046-8076-C2BAC77DBCCF}"/>
                </a:ext>
              </a:extLst>
            </p:cNvPr>
            <p:cNvSpPr/>
            <p:nvPr/>
          </p:nvSpPr>
          <p:spPr>
            <a:xfrm>
              <a:off x="3002404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55B038C-870D-044F-A821-06BACE0F050A}"/>
              </a:ext>
            </a:extLst>
          </p:cNvPr>
          <p:cNvGrpSpPr/>
          <p:nvPr/>
        </p:nvGrpSpPr>
        <p:grpSpPr>
          <a:xfrm>
            <a:off x="8638438" y="2385923"/>
            <a:ext cx="361427" cy="369332"/>
            <a:chOff x="2974340" y="2289208"/>
            <a:chExt cx="361427" cy="369332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C4B5DE50-6F9D-7041-96A7-4C77A703F641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3F981AA-2B2E-854D-B424-4D9A44A6F449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3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700C439-5DC7-B840-997A-D87ADC2B2FF8}"/>
              </a:ext>
            </a:extLst>
          </p:cNvPr>
          <p:cNvGrpSpPr/>
          <p:nvPr/>
        </p:nvGrpSpPr>
        <p:grpSpPr>
          <a:xfrm>
            <a:off x="4210865" y="3577580"/>
            <a:ext cx="360040" cy="394355"/>
            <a:chOff x="2974340" y="2254893"/>
            <a:chExt cx="360040" cy="394355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8916E5FB-D220-5446-ADEC-8E937AFBAC33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8F69B50-9565-2040-B529-44400D642B11}"/>
                </a:ext>
              </a:extLst>
            </p:cNvPr>
            <p:cNvSpPr/>
            <p:nvPr/>
          </p:nvSpPr>
          <p:spPr>
            <a:xfrm>
              <a:off x="2993098" y="2254893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4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D386408-6186-2640-B8C0-BF43E036B8C7}"/>
              </a:ext>
            </a:extLst>
          </p:cNvPr>
          <p:cNvGrpSpPr/>
          <p:nvPr/>
        </p:nvGrpSpPr>
        <p:grpSpPr>
          <a:xfrm>
            <a:off x="5249713" y="4605216"/>
            <a:ext cx="361427" cy="369332"/>
            <a:chOff x="2974340" y="2289208"/>
            <a:chExt cx="361427" cy="369332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6C61B18-0AEF-6543-93B4-300794E3339D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96234D5-1300-BC44-B277-ADF445EC6F5E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5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A6A41E46-9A2A-9841-BDE0-8E5EC2C9F79E}"/>
              </a:ext>
            </a:extLst>
          </p:cNvPr>
          <p:cNvSpPr/>
          <p:nvPr/>
        </p:nvSpPr>
        <p:spPr>
          <a:xfrm>
            <a:off x="5185754" y="3859892"/>
            <a:ext cx="3861086" cy="360040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497770C-014E-7D4D-8835-559A576EA193}"/>
              </a:ext>
            </a:extLst>
          </p:cNvPr>
          <p:cNvGrpSpPr/>
          <p:nvPr/>
        </p:nvGrpSpPr>
        <p:grpSpPr>
          <a:xfrm>
            <a:off x="8763735" y="3850506"/>
            <a:ext cx="361427" cy="369332"/>
            <a:chOff x="2974340" y="2289208"/>
            <a:chExt cx="361427" cy="369332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2B158A7F-37FB-9547-816A-45429B3C8824}"/>
                </a:ext>
              </a:extLst>
            </p:cNvPr>
            <p:cNvSpPr/>
            <p:nvPr/>
          </p:nvSpPr>
          <p:spPr>
            <a:xfrm>
              <a:off x="2974340" y="2289208"/>
              <a:ext cx="360040" cy="3600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5396585-2617-7F4A-AC7A-F035D5189714}"/>
                </a:ext>
              </a:extLst>
            </p:cNvPr>
            <p:cNvSpPr/>
            <p:nvPr/>
          </p:nvSpPr>
          <p:spPr>
            <a:xfrm>
              <a:off x="3013243" y="228920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Courier New" panose="02070309020205020404" pitchFamily="49" charset="0"/>
                </a:rPr>
                <a:t>6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3" name="Rectangle 13">
            <a:extLst>
              <a:ext uri="{FF2B5EF4-FFF2-40B4-BE49-F238E27FC236}">
                <a16:creationId xmlns:a16="http://schemas.microsoft.com/office/drawing/2014/main" id="{DCF4113F-67C6-F244-80B2-0C588C993F48}"/>
              </a:ext>
            </a:extLst>
          </p:cNvPr>
          <p:cNvSpPr/>
          <p:nvPr/>
        </p:nvSpPr>
        <p:spPr>
          <a:xfrm>
            <a:off x="3491008" y="320175"/>
            <a:ext cx="473789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What if the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condition</a:t>
            </a:r>
            <a:r>
              <a:rPr kumimoji="1" lang="en-US" altLang="zh-CN" dirty="0"/>
              <a:t> is not satisfied? </a:t>
            </a:r>
          </a:p>
          <a:p>
            <a:pPr algn="ctr"/>
            <a:r>
              <a:rPr kumimoji="1" lang="en-US" altLang="zh-CN" dirty="0">
                <a:latin typeface="Eras Medium ITC" pitchFamily="34" charset="0"/>
              </a:rPr>
              <a:t>Continue call the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kumimoji="1" lang="en-US" altLang="zh-CN" dirty="0">
                <a:latin typeface="Eras Medium ITC" pitchFamily="34" charset="0"/>
              </a:rPr>
              <a:t> of the child. 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ECF97049-B4F5-0648-9B36-677B104C4430}"/>
              </a:ext>
            </a:extLst>
          </p:cNvPr>
          <p:cNvSpPr/>
          <p:nvPr/>
        </p:nvSpPr>
        <p:spPr>
          <a:xfrm>
            <a:off x="5143733" y="1129308"/>
            <a:ext cx="3899174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 err="1">
                <a:latin typeface="Eras Medium ITC" pitchFamily="34" charset="0"/>
              </a:rPr>
              <a:t>tupleP.Name</a:t>
            </a:r>
            <a:r>
              <a:rPr lang="en-US" altLang="zh-CN" dirty="0">
                <a:latin typeface="Eras Medium ITC" pitchFamily="34" charset="0"/>
              </a:rPr>
              <a:t> == </a:t>
            </a:r>
            <a:r>
              <a:rPr lang="en-US" altLang="zh-CN" dirty="0" err="1">
                <a:latin typeface="Eras Medium ITC" pitchFamily="34" charset="0"/>
              </a:rPr>
              <a:t>tupleI.Provider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8291781C-5EBA-0D49-8F48-FFE20E5EDCDA}"/>
              </a:ext>
            </a:extLst>
          </p:cNvPr>
          <p:cNvSpPr/>
          <p:nvPr/>
        </p:nvSpPr>
        <p:spPr>
          <a:xfrm>
            <a:off x="6344658" y="1424382"/>
            <a:ext cx="1647940" cy="1582396"/>
          </a:xfrm>
          <a:custGeom>
            <a:avLst/>
            <a:gdLst>
              <a:gd name="connsiteX0" fmla="*/ 35077 w 1647940"/>
              <a:gd name="connsiteY0" fmla="*/ 1571625 h 1582396"/>
              <a:gd name="connsiteX1" fmla="*/ 139852 w 1647940"/>
              <a:gd name="connsiteY1" fmla="*/ 1419225 h 1582396"/>
              <a:gd name="connsiteX2" fmla="*/ 1159027 w 1647940"/>
              <a:gd name="connsiteY2" fmla="*/ 1571625 h 1582396"/>
              <a:gd name="connsiteX3" fmla="*/ 1644802 w 1647940"/>
              <a:gd name="connsiteY3" fmla="*/ 1057275 h 1582396"/>
              <a:gd name="connsiteX4" fmla="*/ 1330477 w 1647940"/>
              <a:gd name="connsiteY4" fmla="*/ 0 h 158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40" h="1582396">
                <a:moveTo>
                  <a:pt x="35077" y="1571625"/>
                </a:moveTo>
                <a:cubicBezTo>
                  <a:pt x="-6198" y="1495425"/>
                  <a:pt x="-47473" y="1419225"/>
                  <a:pt x="139852" y="1419225"/>
                </a:cubicBezTo>
                <a:cubicBezTo>
                  <a:pt x="327177" y="1419225"/>
                  <a:pt x="908202" y="1631950"/>
                  <a:pt x="1159027" y="1571625"/>
                </a:cubicBezTo>
                <a:cubicBezTo>
                  <a:pt x="1409852" y="1511300"/>
                  <a:pt x="1616227" y="1319212"/>
                  <a:pt x="1644802" y="1057275"/>
                </a:cubicBezTo>
                <a:cubicBezTo>
                  <a:pt x="1673377" y="795338"/>
                  <a:pt x="1501927" y="397669"/>
                  <a:pt x="1330477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934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4FF9D-783B-914B-BE72-18632971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75F29D-6F03-5E47-B514-C6C701495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Iterator model is used in almost every DBMS </a:t>
            </a:r>
          </a:p>
          <a:p>
            <a:pPr lvl="1"/>
            <a:r>
              <a:rPr kumimoji="1" lang="en-US" altLang="zh-CN" dirty="0"/>
              <a:t>Benefits: e.g., allows for tuple pipeline </a:t>
            </a:r>
          </a:p>
          <a:p>
            <a:r>
              <a:rPr kumimoji="1" lang="en-US" altLang="zh-CN" dirty="0"/>
              <a:t>Some operator must block until their children emit all their tuples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"</a:t>
            </a:r>
            <a:r>
              <a:rPr kumimoji="1" lang="en-US" altLang="zh-CN" i="1" dirty="0">
                <a:solidFill>
                  <a:schemeClr val="accent1"/>
                </a:solidFill>
              </a:rPr>
              <a:t>order by</a:t>
            </a:r>
            <a:r>
              <a:rPr kumimoji="1" lang="en-US" altLang="zh-CN" dirty="0"/>
              <a:t>"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operator</a:t>
            </a:r>
          </a:p>
          <a:p>
            <a:pPr lvl="2"/>
            <a:r>
              <a:rPr kumimoji="1" lang="en-US" altLang="zh-CN" dirty="0"/>
              <a:t>Sort the fetched data in either ascending or descending, according to one or more columns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1EFE00-CD23-0440-AD62-10F14A3F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028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4FF9D-783B-914B-BE72-18632971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Iterator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75F29D-6F03-5E47-B514-C6C701495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Iterator model is used in almost every DBMS </a:t>
            </a:r>
          </a:p>
          <a:p>
            <a:pPr lvl="1"/>
            <a:r>
              <a:rPr kumimoji="1" lang="en-US" altLang="zh-CN" dirty="0"/>
              <a:t>Benefits: e.g., allows for tuple pipeline </a:t>
            </a:r>
          </a:p>
          <a:p>
            <a:r>
              <a:rPr kumimoji="1" lang="en-US" altLang="zh-CN" dirty="0"/>
              <a:t>Some operator must block until their children emit all their tuples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"</a:t>
            </a:r>
            <a:r>
              <a:rPr kumimoji="1" lang="en-US" altLang="zh-CN" i="1" dirty="0">
                <a:solidFill>
                  <a:schemeClr val="accent1"/>
                </a:solidFill>
              </a:rPr>
              <a:t>order by</a:t>
            </a:r>
            <a:r>
              <a:rPr kumimoji="1" lang="en-US" altLang="zh-CN" dirty="0"/>
              <a:t>"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operator</a:t>
            </a:r>
          </a:p>
          <a:p>
            <a:pPr lvl="2"/>
            <a:r>
              <a:rPr kumimoji="1" lang="en-US" altLang="zh-CN" dirty="0"/>
              <a:t>Sort the fetched data in either ascending or descending, according to one or more columns</a:t>
            </a:r>
          </a:p>
          <a:p>
            <a:r>
              <a:rPr kumimoji="1" lang="en-US" altLang="zh-CN" dirty="0"/>
              <a:t>Question: what are the drawbacks of iterator model? </a:t>
            </a:r>
          </a:p>
          <a:p>
            <a:pPr lvl="1"/>
            <a:r>
              <a:rPr kumimoji="1" lang="en-US" altLang="zh-CN" dirty="0"/>
              <a:t>Too many (virtual) function calls </a:t>
            </a:r>
          </a:p>
          <a:p>
            <a:pPr lvl="2"/>
            <a:r>
              <a:rPr kumimoji="1" lang="en-US" altLang="zh-CN" dirty="0"/>
              <a:t>Bad, especially in an in-memory setting (e.g., tuples all in buffer pool)</a:t>
            </a:r>
          </a:p>
          <a:p>
            <a:pPr lvl="2"/>
            <a:r>
              <a:rPr kumimoji="1" lang="en-US" altLang="zh-CN" dirty="0"/>
              <a:t>Why? The cost of function calls is more obvious!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1EFE00-CD23-0440-AD62-10F14A3F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26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E9BBF-69B1-B447-BA73-E1B91707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Processing model of the query plan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06583F-ABFE-7749-BA14-1E999E818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DBMS's processing model defines how the system executes a query plan</a:t>
            </a:r>
          </a:p>
          <a:p>
            <a:pPr lvl="1"/>
            <a:r>
              <a:rPr lang="en" altLang="zh-CN" dirty="0"/>
              <a:t>Different trade-offs for different workloads </a:t>
            </a:r>
          </a:p>
          <a:p>
            <a:pPr lvl="1"/>
            <a:endParaRPr lang="en" altLang="zh-CN" dirty="0"/>
          </a:p>
          <a:p>
            <a:r>
              <a:rPr lang="en" altLang="zh-CN" dirty="0"/>
              <a:t>Approach #1. Iterator Model</a:t>
            </a:r>
          </a:p>
          <a:p>
            <a:r>
              <a:rPr lang="en" altLang="zh-CN" dirty="0"/>
              <a:t>Approach #2. Materialization Model </a:t>
            </a:r>
          </a:p>
          <a:p>
            <a:r>
              <a:rPr lang="en" altLang="zh-CN" dirty="0"/>
              <a:t>Approach #3. Vectorized / Batch Model 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B4DDC-2FAE-7642-BCC1-242E14E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7D26A45-D7D5-FE4E-BC73-ECEFF2A8A874}"/>
              </a:ext>
            </a:extLst>
          </p:cNvPr>
          <p:cNvSpPr/>
          <p:nvPr/>
        </p:nvSpPr>
        <p:spPr>
          <a:xfrm>
            <a:off x="457200" y="2785492"/>
            <a:ext cx="4114800" cy="576064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377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567E1-E60C-8A4A-9E05-C1C095B59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Materialization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311D2-DA41-6A47-B19D-BCA56EA57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Each operator processes its input </a:t>
            </a:r>
            <a:r>
              <a:rPr lang="en" altLang="zh-CN" dirty="0">
                <a:solidFill>
                  <a:schemeClr val="accent1"/>
                </a:solidFill>
              </a:rPr>
              <a:t>all at once</a:t>
            </a:r>
            <a:r>
              <a:rPr lang="en" altLang="zh-CN" dirty="0"/>
              <a:t> and then emits its output </a:t>
            </a:r>
            <a:r>
              <a:rPr lang="en" altLang="zh-CN" dirty="0">
                <a:solidFill>
                  <a:schemeClr val="accent1"/>
                </a:solidFill>
              </a:rPr>
              <a:t>all at once</a:t>
            </a:r>
          </a:p>
          <a:p>
            <a:pPr lvl="1"/>
            <a:r>
              <a:rPr lang="en" altLang="zh-CN" dirty="0"/>
              <a:t>I.e.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t</a:t>
            </a:r>
            <a:r>
              <a:rPr lang="en" altLang="zh-CN" dirty="0"/>
              <a:t>he operator "materializes" its output as a </a:t>
            </a:r>
            <a:r>
              <a:rPr lang="en" altLang="zh-CN" i="1" dirty="0"/>
              <a:t>single result</a:t>
            </a:r>
            <a:endParaRPr lang="en" altLang="zh-CN" dirty="0"/>
          </a:p>
          <a:p>
            <a:r>
              <a:rPr lang="en" altLang="zh-CN" dirty="0"/>
              <a:t>What are the benefits? </a:t>
            </a:r>
          </a:p>
          <a:p>
            <a:pPr lvl="1"/>
            <a:r>
              <a:rPr lang="en" altLang="zh-CN" dirty="0"/>
              <a:t>Less function call overheads </a:t>
            </a:r>
          </a:p>
          <a:p>
            <a:r>
              <a:rPr lang="en" altLang="zh-CN" dirty="0"/>
              <a:t>What happens if the output is too large? </a:t>
            </a:r>
          </a:p>
          <a:p>
            <a:pPr lvl="1"/>
            <a:r>
              <a:rPr lang="en" altLang="zh-CN" dirty="0"/>
              <a:t>Should co-work with the DBMS </a:t>
            </a:r>
            <a:r>
              <a:rPr lang="en" altLang="zh-CN" i="1" dirty="0"/>
              <a:t>push down hints </a:t>
            </a:r>
            <a:r>
              <a:rPr lang="en" altLang="zh-CN" dirty="0"/>
              <a:t>(e.g., LIMIT) to avoid scanning too many tuples</a:t>
            </a:r>
          </a:p>
          <a:p>
            <a:pPr lvl="2"/>
            <a:r>
              <a:rPr lang="en-US" altLang="zh-CN" dirty="0"/>
              <a:t>LIMIT:</a:t>
            </a:r>
            <a:r>
              <a:rPr lang="zh-CN" altLang="en-US" dirty="0"/>
              <a:t> </a:t>
            </a:r>
            <a:r>
              <a:rPr lang="en-US" altLang="zh-CN" dirty="0"/>
              <a:t>set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users,</a:t>
            </a:r>
            <a:r>
              <a:rPr lang="zh-CN" altLang="en-US" dirty="0"/>
              <a:t> </a:t>
            </a:r>
            <a:r>
              <a:rPr lang="en-US" altLang="zh-CN" dirty="0"/>
              <a:t>which</a:t>
            </a:r>
            <a:r>
              <a:rPr lang="zh-CN" altLang="en-US" dirty="0"/>
              <a:t> </a:t>
            </a:r>
            <a:r>
              <a:rPr lang="en-US" altLang="zh-CN" dirty="0"/>
              <a:t>limits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number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tuple</a:t>
            </a:r>
            <a:r>
              <a:rPr lang="zh-CN" altLang="en-US" dirty="0"/>
              <a:t> </a:t>
            </a:r>
            <a:r>
              <a:rPr lang="en-US" altLang="zh-CN" dirty="0"/>
              <a:t>returned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query</a:t>
            </a: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633C38-EF3A-6C4E-BA25-30CE5DDE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6687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0421BF-4CC0-C646-B330-307B4A4F9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Materialization Model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3CD982-AFF0-9948-834E-13C3FF625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D7D0F76-8BCB-2348-9444-7F04E0F05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877" y="300615"/>
            <a:ext cx="2290040" cy="221586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8F959E1-74AD-D34E-B6A3-8E4CAFE38295}"/>
              </a:ext>
            </a:extLst>
          </p:cNvPr>
          <p:cNvSpPr/>
          <p:nvPr/>
        </p:nvSpPr>
        <p:spPr>
          <a:xfrm>
            <a:off x="827584" y="4208755"/>
            <a:ext cx="327721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return out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995F120-9CDB-6243-9E73-2FC8ECE56173}"/>
              </a:ext>
            </a:extLst>
          </p:cNvPr>
          <p:cNvSpPr/>
          <p:nvPr/>
        </p:nvSpPr>
        <p:spPr>
          <a:xfrm>
            <a:off x="5280534" y="4214056"/>
            <a:ext cx="327721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Item: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return out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DF63F1-18F6-854B-94EE-D1229DEF9489}"/>
              </a:ext>
            </a:extLst>
          </p:cNvPr>
          <p:cNvSpPr/>
          <p:nvPr/>
        </p:nvSpPr>
        <p:spPr>
          <a:xfrm>
            <a:off x="3347864" y="2961380"/>
            <a:ext cx="4906888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  <a:endParaRPr lang="en-US" altLang="zh-CN" sz="1600" b="1" dirty="0">
              <a:solidFill>
                <a:srgbClr val="0432FF"/>
              </a:solidFill>
              <a:latin typeface="Courier New" panose="02070309020205020404" pitchFamily="49" charset="0"/>
            </a:endParaRP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child.get_out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()</a:t>
            </a:r>
            <a:r>
              <a:rPr lang="en-US" altLang="zh-CN" sz="1600" dirty="0"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return out 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FE1C20D-203E-7046-8DA7-AE974D90A1E3}"/>
              </a:ext>
            </a:extLst>
          </p:cNvPr>
          <p:cNvSpPr/>
          <p:nvPr/>
        </p:nvSpPr>
        <p:spPr>
          <a:xfrm>
            <a:off x="1200969" y="1199210"/>
            <a:ext cx="5352231" cy="156966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  <a:endParaRPr lang="en-US" altLang="zh-CN" sz="1600" b="1" dirty="0">
              <a:solidFill>
                <a:srgbClr val="0432FF"/>
              </a:solidFill>
              <a:latin typeface="Courier New" panose="02070309020205020404" pitchFamily="49" charset="0"/>
            </a:endParaRP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get_out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childR.get_out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tupleP.tupleI</a:t>
            </a:r>
            <a:r>
              <a:rPr lang="en-US" altLang="zh-CN" sz="1600" dirty="0">
                <a:latin typeface="Courier New" panose="02070309020205020404" pitchFamily="49" charset="0"/>
              </a:rPr>
              <a:t>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return out </a:t>
            </a:r>
          </a:p>
        </p:txBody>
      </p:sp>
    </p:spTree>
    <p:extLst>
      <p:ext uri="{BB962C8B-B14F-4D97-AF65-F5344CB8AC3E}">
        <p14:creationId xmlns:p14="http://schemas.microsoft.com/office/powerpoint/2010/main" val="2503516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A3A69F-C2AB-B644-952E-A8D63F606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Materialization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731132-F9DC-E142-A514-AC4738C17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443462"/>
          </a:xfrm>
        </p:spPr>
        <p:txBody>
          <a:bodyPr/>
          <a:lstStyle/>
          <a:p>
            <a:r>
              <a:rPr lang="en" altLang="zh-CN" dirty="0"/>
              <a:t>Better for OLTP workloads</a:t>
            </a:r>
          </a:p>
          <a:p>
            <a:pPr lvl="1"/>
            <a:r>
              <a:rPr kumimoji="1" lang="en-US" altLang="zh-CN" dirty="0"/>
              <a:t>Online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Processing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buy an item in Taobao</a:t>
            </a:r>
          </a:p>
          <a:p>
            <a:pPr lvl="1"/>
            <a:r>
              <a:rPr lang="en-US" altLang="zh-CN" dirty="0"/>
              <a:t>Usually</a:t>
            </a:r>
            <a:r>
              <a:rPr lang="en" altLang="zh-CN" dirty="0"/>
              <a:t> queries only access a small number of tuples at a time </a:t>
            </a:r>
          </a:p>
          <a:p>
            <a:pPr lvl="1"/>
            <a:r>
              <a:rPr lang="en" altLang="zh-CN" dirty="0"/>
              <a:t>Lower execution / coordination overhead </a:t>
            </a:r>
          </a:p>
          <a:p>
            <a:pPr lvl="1"/>
            <a:r>
              <a:rPr lang="en" altLang="zh-CN" dirty="0"/>
              <a:t>Few function calls</a:t>
            </a:r>
          </a:p>
          <a:p>
            <a:r>
              <a:rPr lang="en" altLang="zh-CN" dirty="0"/>
              <a:t>Not good for OLAP queries with large intermediate results </a:t>
            </a:r>
          </a:p>
          <a:p>
            <a:pPr lvl="1"/>
            <a:r>
              <a:rPr kumimoji="1" lang="en-US" altLang="zh-CN" dirty="0"/>
              <a:t>Online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Analysis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Processing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analysis all the user behavior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632D4B-A342-0041-B32A-984D2309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2050" name="Picture 2" descr="Database of Databases - VoltDB - Revision #7">
            <a:extLst>
              <a:ext uri="{FF2B5EF4-FFF2-40B4-BE49-F238E27FC236}">
                <a16:creationId xmlns:a16="http://schemas.microsoft.com/office/drawing/2014/main" id="{80576CC5-E51B-DE4B-A9EA-54D689789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506" y="4138515"/>
            <a:ext cx="2232248" cy="89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16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6E9BBF-69B1-B447-BA73-E1B91707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Processing model of the query plan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06583F-ABFE-7749-BA14-1E999E818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DBMS's processing model defines how the system executes a query plan</a:t>
            </a:r>
          </a:p>
          <a:p>
            <a:pPr lvl="1"/>
            <a:r>
              <a:rPr lang="en" altLang="zh-CN" dirty="0"/>
              <a:t>Different trade-offs for different workloads </a:t>
            </a:r>
          </a:p>
          <a:p>
            <a:pPr lvl="1"/>
            <a:endParaRPr lang="en" altLang="zh-CN" dirty="0"/>
          </a:p>
          <a:p>
            <a:r>
              <a:rPr lang="en" altLang="zh-CN" dirty="0"/>
              <a:t>Approach #1. Iterator Model</a:t>
            </a:r>
          </a:p>
          <a:p>
            <a:r>
              <a:rPr lang="en" altLang="zh-CN" dirty="0"/>
              <a:t>Approach #2. Materialization Model </a:t>
            </a:r>
          </a:p>
          <a:p>
            <a:r>
              <a:rPr lang="en" altLang="zh-CN" dirty="0"/>
              <a:t>Approach #3. Vectorized / Batch Model </a:t>
            </a:r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B4DDC-2FAE-7642-BCC1-242E14E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7D26A45-D7D5-FE4E-BC73-ECEFF2A8A874}"/>
              </a:ext>
            </a:extLst>
          </p:cNvPr>
          <p:cNvSpPr/>
          <p:nvPr/>
        </p:nvSpPr>
        <p:spPr>
          <a:xfrm>
            <a:off x="457200" y="3289548"/>
            <a:ext cx="4474840" cy="576064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95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108795-612C-0E40-A049-3A8783133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Vectorized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0AA379-BA1D-A34E-955A-D635ED6B8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Somewhere between Iterator &amp; </a:t>
            </a:r>
            <a:r>
              <a:rPr lang="en" altLang="zh-CN" dirty="0"/>
              <a:t>Materialization model </a:t>
            </a:r>
          </a:p>
          <a:p>
            <a:r>
              <a:rPr kumimoji="1" lang="en" altLang="zh-CN" dirty="0"/>
              <a:t>Like Iterator model, each operator implements a </a:t>
            </a:r>
            <a:r>
              <a:rPr kumimoji="1" lang="en" altLang="zh-CN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Next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" altLang="zh-CN" dirty="0"/>
              <a:t>function </a:t>
            </a:r>
          </a:p>
          <a:p>
            <a:pPr lvl="1"/>
            <a:r>
              <a:rPr kumimoji="1" lang="en" altLang="zh-CN" dirty="0"/>
              <a:t>On each invocation, the operator returns </a:t>
            </a:r>
            <a:r>
              <a:rPr kumimoji="1" lang="en" altLang="zh-CN" strike="sngStrike" dirty="0"/>
              <a:t>either a single tuple </a:t>
            </a:r>
            <a:r>
              <a:rPr kumimoji="1" lang="en" altLang="zh-CN" dirty="0"/>
              <a:t>or a null marker if there are no more tuples</a:t>
            </a:r>
          </a:p>
          <a:p>
            <a:r>
              <a:rPr lang="en" altLang="zh-CN" dirty="0"/>
              <a:t>The operator's internal loop processes multiple tuples at a time</a:t>
            </a:r>
          </a:p>
          <a:p>
            <a:pPr lvl="1"/>
            <a:r>
              <a:rPr lang="en" altLang="zh-CN" dirty="0"/>
              <a:t>The size of the batch can vary based on hardware or query properties </a:t>
            </a:r>
            <a:br>
              <a:rPr lang="en" altLang="zh-CN" dirty="0"/>
            </a:br>
            <a:endParaRPr lang="en" altLang="zh-CN" dirty="0"/>
          </a:p>
          <a:p>
            <a:endParaRPr kumimoji="1"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0C946D-CBE1-8140-9B9D-AFB295F3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3921B69-40F2-6840-B547-80F0CFC2E2F4}"/>
              </a:ext>
            </a:extLst>
          </p:cNvPr>
          <p:cNvSpPr/>
          <p:nvPr/>
        </p:nvSpPr>
        <p:spPr>
          <a:xfrm>
            <a:off x="4860032" y="2353444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</a:rPr>
              <a:t>a batch of tuples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394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1E8ABE-6666-9941-BAAB-C1FEFCE5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Vectorized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2C9151-B9CC-504D-BAFD-73C1DE392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ECC2B7-C7AF-3B48-AACD-A406E552D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877" y="300615"/>
            <a:ext cx="2290040" cy="221586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B383912-0FEA-3846-81A5-82634269B69F}"/>
              </a:ext>
            </a:extLst>
          </p:cNvPr>
          <p:cNvSpPr/>
          <p:nvPr/>
        </p:nvSpPr>
        <p:spPr>
          <a:xfrm>
            <a:off x="1200969" y="1199210"/>
            <a:ext cx="5352231" cy="156966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  <a:endParaRPr lang="en-US" altLang="zh-CN" sz="1600" b="1" dirty="0">
              <a:solidFill>
                <a:srgbClr val="0432FF"/>
              </a:solidFill>
              <a:latin typeface="Courier New" panose="02070309020205020404" pitchFamily="49" charset="0"/>
            </a:endParaRP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childL.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Next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Next():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tupleP.tupleI</a:t>
            </a:r>
            <a:r>
              <a:rPr lang="en-US" altLang="zh-CN" sz="1600" dirty="0">
                <a:latin typeface="Courier New" panose="02070309020205020404" pitchFamily="49" charset="0"/>
              </a:rPr>
              <a:t>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tupleP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/>
              <a:t>⋈ </a:t>
            </a:r>
            <a:r>
              <a:rPr lang="en-US" altLang="zh-CN" sz="1600" dirty="0" err="1">
                <a:latin typeface="Courier New" panose="02070309020205020404" pitchFamily="49" charset="0"/>
              </a:rPr>
              <a:t>tupleI</a:t>
            </a:r>
            <a:r>
              <a:rPr lang="en-US" altLang="zh-CN" sz="1600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   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 err="1">
                <a:latin typeface="Courier New" panose="02070309020205020404" pitchFamily="49" charset="0"/>
              </a:rPr>
              <a:t>len</a:t>
            </a:r>
            <a:r>
              <a:rPr lang="en-US" altLang="zh-CN" sz="1600" dirty="0">
                <a:latin typeface="Courier New" panose="02070309020205020404" pitchFamily="49" charset="0"/>
              </a:rPr>
              <a:t>(out) &gt; N: 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emit(out);out = []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925E96D-D57C-0E40-94F2-F1202386676F}"/>
              </a:ext>
            </a:extLst>
          </p:cNvPr>
          <p:cNvSpPr/>
          <p:nvPr/>
        </p:nvSpPr>
        <p:spPr>
          <a:xfrm>
            <a:off x="3635896" y="2857500"/>
            <a:ext cx="4906888" cy="107721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  <a:endParaRPr lang="en-US" altLang="zh-CN" sz="1600" b="1" dirty="0">
              <a:solidFill>
                <a:srgbClr val="0432FF"/>
              </a:solidFill>
              <a:latin typeface="Courier New" panose="02070309020205020404" pitchFamily="49" charset="0"/>
            </a:endParaRP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child.Next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()</a:t>
            </a:r>
            <a:r>
              <a:rPr lang="en-US" altLang="zh-CN" sz="1600" dirty="0"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    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600" dirty="0">
                <a:latin typeface="Courier New" panose="02070309020205020404" pitchFamily="49" charset="0"/>
              </a:rPr>
              <a:t> </a:t>
            </a:r>
            <a:r>
              <a:rPr lang="en-US" altLang="zh-CN" sz="1600" dirty="0" err="1">
                <a:latin typeface="Courier New" panose="02070309020205020404" pitchFamily="49" charset="0"/>
              </a:rPr>
              <a:t>len</a:t>
            </a:r>
            <a:r>
              <a:rPr lang="en-US" altLang="zh-CN" sz="1600" dirty="0">
                <a:latin typeface="Courier New" panose="02070309020205020404" pitchFamily="49" charset="0"/>
              </a:rPr>
              <a:t>(out) &gt; N: 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emit(out);out = []</a:t>
            </a:r>
            <a:endParaRPr lang="en-US" altLang="zh-CN" sz="1600" dirty="0">
              <a:latin typeface="Courier New" panose="02070309020205020404" pitchFamily="49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D960A69-689F-9A42-9DFC-3DC72EDA2C90}"/>
              </a:ext>
            </a:extLst>
          </p:cNvPr>
          <p:cNvSpPr/>
          <p:nvPr/>
        </p:nvSpPr>
        <p:spPr>
          <a:xfrm>
            <a:off x="323528" y="4073528"/>
            <a:ext cx="3744416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Provider: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latin typeface="Courier New" panose="02070309020205020404" pitchFamily="49" charset="0"/>
              </a:rPr>
              <a:t>len</a:t>
            </a:r>
            <a:r>
              <a:rPr lang="en-US" altLang="zh-CN" dirty="0">
                <a:latin typeface="Courier New" panose="02070309020205020404" pitchFamily="49" charset="0"/>
              </a:rPr>
              <a:t>(out) &gt; N: 	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emit(out);out = []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00FD6A-0938-1143-9217-E8FD92146DF9}"/>
              </a:ext>
            </a:extLst>
          </p:cNvPr>
          <p:cNvSpPr/>
          <p:nvPr/>
        </p:nvSpPr>
        <p:spPr>
          <a:xfrm>
            <a:off x="4355976" y="4073528"/>
            <a:ext cx="3744416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out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Item:</a:t>
            </a:r>
          </a:p>
          <a:p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out.add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latin typeface="Courier New" panose="02070309020205020404" pitchFamily="49" charset="0"/>
              </a:rPr>
              <a:t>len</a:t>
            </a:r>
            <a:r>
              <a:rPr lang="en-US" altLang="zh-CN" dirty="0">
                <a:latin typeface="Courier New" panose="02070309020205020404" pitchFamily="49" charset="0"/>
              </a:rPr>
              <a:t>(out) &gt; N: 	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emit(out);out = []</a:t>
            </a:r>
          </a:p>
        </p:txBody>
      </p:sp>
    </p:spTree>
    <p:extLst>
      <p:ext uri="{BB962C8B-B14F-4D97-AF65-F5344CB8AC3E}">
        <p14:creationId xmlns:p14="http://schemas.microsoft.com/office/powerpoint/2010/main" val="1722823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40B18A-E104-5442-8BDD-0FF4209B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Vectorized model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45337E-D791-AE46-B1D8-FF28486A2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Ideal for OLAP queries because it greatly reduces the number of invocations per operator </a:t>
            </a:r>
          </a:p>
          <a:p>
            <a:pPr lvl="1"/>
            <a:r>
              <a:rPr kumimoji="1" lang="en-US" altLang="zh-CN" dirty="0"/>
              <a:t>Also, does not need to worry about the output size</a:t>
            </a:r>
          </a:p>
          <a:p>
            <a:r>
              <a:rPr lang="en" altLang="zh-CN" dirty="0"/>
              <a:t>Allows for operators to more easily use vectorized (SIMD) instructions to process batches of tuples </a:t>
            </a:r>
          </a:p>
          <a:p>
            <a:pPr lvl="1"/>
            <a:r>
              <a:rPr lang="en" altLang="zh-CN" dirty="0"/>
              <a:t>Supported in many modern databases </a:t>
            </a:r>
          </a:p>
          <a:p>
            <a:r>
              <a:rPr lang="en-US" altLang="zh-CN" dirty="0"/>
              <a:t>Difference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LIMIT</a:t>
            </a:r>
          </a:p>
          <a:p>
            <a:pPr lvl="1"/>
            <a:r>
              <a:rPr lang="en-US" altLang="zh-CN" dirty="0"/>
              <a:t>LIMIT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set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users,</a:t>
            </a:r>
            <a:r>
              <a:rPr lang="zh-CN" altLang="en-US" dirty="0"/>
              <a:t> </a:t>
            </a:r>
            <a:r>
              <a:rPr lang="en-US" altLang="zh-CN" dirty="0"/>
              <a:t>vectorized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done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DBMS</a:t>
            </a: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B79428-0492-7846-AB41-BDF89EE6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40FCDA4-E2A3-1744-8358-EBCDF584A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98" y="4836970"/>
            <a:ext cx="2520280" cy="60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racle Logo, history, meaning, symbol, PNG">
            <a:extLst>
              <a:ext uri="{FF2B5EF4-FFF2-40B4-BE49-F238E27FC236}">
                <a16:creationId xmlns:a16="http://schemas.microsoft.com/office/drawing/2014/main" id="{7EF02C47-1F28-3B47-BC1C-AC493D505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87" y="4808686"/>
            <a:ext cx="1393701" cy="78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inux版「SQL Server」--マイクロソフトの狙いと残された疑問 - ZDNet Japan">
            <a:extLst>
              <a:ext uri="{FF2B5EF4-FFF2-40B4-BE49-F238E27FC236}">
                <a16:creationId xmlns:a16="http://schemas.microsoft.com/office/drawing/2014/main" id="{592F0C14-4C0B-6D40-B1D9-4B77F2AC8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6" y="4490143"/>
            <a:ext cx="1728192" cy="13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3596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E76AADF-0615-D840-B99D-BB827CE20B90}"/>
              </a:ext>
            </a:extLst>
          </p:cNvPr>
          <p:cNvSpPr txBox="1"/>
          <p:nvPr/>
        </p:nvSpPr>
        <p:spPr>
          <a:xfrm>
            <a:off x="2243725" y="2321969"/>
            <a:ext cx="465655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>
                <a:solidFill>
                  <a:srgbClr val="C00000"/>
                </a:solidFill>
                <a:latin typeface="+mj-lt"/>
              </a:rPr>
              <a:t>Operator implementations &amp; optimizations</a:t>
            </a:r>
            <a:endParaRPr kumimoji="1" lang="zh-CN" altLang="en-US" sz="288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F196E0-DCB9-F540-AAB0-26C043691193}"/>
              </a:ext>
            </a:extLst>
          </p:cNvPr>
          <p:cNvSpPr/>
          <p:nvPr/>
        </p:nvSpPr>
        <p:spPr>
          <a:xfrm>
            <a:off x="-468560" y="0"/>
            <a:ext cx="3384376" cy="1129308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7309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98A15-6EC9-0646-B83A-96AA4CED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each operator efficiently?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970513-C7C9-CE47-A632-3AD27A5E4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query engine will parse a SQL into a </a:t>
            </a:r>
            <a:r>
              <a:rPr kumimoji="1" lang="en-US" altLang="zh-CN" dirty="0">
                <a:highlight>
                  <a:srgbClr val="FFFF00"/>
                </a:highlight>
              </a:rPr>
              <a:t>tree</a:t>
            </a:r>
            <a:r>
              <a:rPr kumimoji="1" lang="en-US" altLang="zh-CN" dirty="0"/>
              <a:t> (called </a:t>
            </a:r>
            <a:r>
              <a:rPr kumimoji="1" lang="en-US" altLang="zh-CN" i="1" dirty="0">
                <a:solidFill>
                  <a:schemeClr val="accent1"/>
                </a:solidFill>
              </a:rPr>
              <a:t>query plan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Each node is an operator in relational algebra</a:t>
            </a:r>
          </a:p>
          <a:p>
            <a:pPr lvl="1"/>
            <a:r>
              <a:rPr kumimoji="1" lang="en-US" altLang="zh-CN" dirty="0"/>
              <a:t>Data flows from the leaves to the tree up towards to the root</a:t>
            </a:r>
          </a:p>
          <a:p>
            <a:pPr lvl="1"/>
            <a:r>
              <a:rPr kumimoji="1" lang="en-US" altLang="zh-CN" dirty="0"/>
              <a:t>The output of the root node is the result of the query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8F0127-462D-6C43-81DB-CA79733C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9B08B60-69ED-B248-B0F6-01C169E22B15}"/>
              </a:ext>
            </a:extLst>
          </p:cNvPr>
          <p:cNvSpPr/>
          <p:nvPr/>
        </p:nvSpPr>
        <p:spPr>
          <a:xfrm>
            <a:off x="323528" y="3267749"/>
            <a:ext cx="5352231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2E5CCDF-707B-FC4E-BE0C-5441D5D5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680353"/>
            <a:ext cx="5015001" cy="837201"/>
          </a:xfrm>
          <a:prstGeom prst="rect">
            <a:avLst/>
          </a:prstGeom>
          <a:ln w="5715">
            <a:solidFill>
              <a:schemeClr val="tx1"/>
            </a:solidFill>
          </a:ln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EC0EB60-B166-2C4A-ABC2-E47177895FBF}"/>
              </a:ext>
            </a:extLst>
          </p:cNvPr>
          <p:cNvSpPr/>
          <p:nvPr/>
        </p:nvSpPr>
        <p:spPr>
          <a:xfrm>
            <a:off x="743442" y="2857500"/>
            <a:ext cx="30055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Provider</a:t>
            </a:r>
            <a:r>
              <a:rPr lang="en-US" altLang="zh-CN" dirty="0"/>
              <a:t>⋈</a:t>
            </a:r>
            <a:r>
              <a:rPr lang="en-US" altLang="zh-CN" b="1" dirty="0"/>
              <a:t>(</a:t>
            </a:r>
            <a:r>
              <a:rPr lang="el-GR" altLang="zh-CN" b="1" dirty="0"/>
              <a:t>σ</a:t>
            </a:r>
            <a:r>
              <a:rPr lang="en-US" altLang="zh-CN" b="1" baseline="-25000" dirty="0"/>
              <a:t>Year&gt;2021</a:t>
            </a:r>
            <a:r>
              <a:rPr lang="en-US" altLang="zh-CN" b="1" dirty="0"/>
              <a:t>(Item))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529E514-8022-644D-B02B-924225EAA1C6}"/>
              </a:ext>
            </a:extLst>
          </p:cNvPr>
          <p:cNvSpPr/>
          <p:nvPr/>
        </p:nvSpPr>
        <p:spPr>
          <a:xfrm>
            <a:off x="6948264" y="2318891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B5963BB-9FD7-5B48-9941-C13E4FFD3492}"/>
              </a:ext>
            </a:extLst>
          </p:cNvPr>
          <p:cNvSpPr/>
          <p:nvPr/>
        </p:nvSpPr>
        <p:spPr>
          <a:xfrm>
            <a:off x="5829425" y="4459761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168B360-3D36-9F40-AD52-915CC469C153}"/>
              </a:ext>
            </a:extLst>
          </p:cNvPr>
          <p:cNvSpPr/>
          <p:nvPr/>
        </p:nvSpPr>
        <p:spPr>
          <a:xfrm>
            <a:off x="7624887" y="4459761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6CC691-7238-2240-8AC0-6ED923840A5A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7884368" y="4081636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34136873-E00F-EA4B-8B80-8C1F5F12F819}"/>
              </a:ext>
            </a:extLst>
          </p:cNvPr>
          <p:cNvSpPr/>
          <p:nvPr/>
        </p:nvSpPr>
        <p:spPr>
          <a:xfrm>
            <a:off x="7181666" y="3467804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3B10005D-8724-3945-96BD-9BE3DDEC00F7}"/>
              </a:ext>
            </a:extLst>
          </p:cNvPr>
          <p:cNvCxnSpPr>
            <a:cxnSpLocks/>
          </p:cNvCxnSpPr>
          <p:nvPr/>
        </p:nvCxnSpPr>
        <p:spPr>
          <a:xfrm flipH="1" flipV="1">
            <a:off x="7455333" y="3226832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35FBC6F-060B-BE4D-8FE3-E9A5DA0025FB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6650323" y="3267751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右大括号 33">
            <a:extLst>
              <a:ext uri="{FF2B5EF4-FFF2-40B4-BE49-F238E27FC236}">
                <a16:creationId xmlns:a16="http://schemas.microsoft.com/office/drawing/2014/main" id="{92C11F4D-FEBF-414D-9109-C75C79253DA6}"/>
              </a:ext>
            </a:extLst>
          </p:cNvPr>
          <p:cNvSpPr/>
          <p:nvPr/>
        </p:nvSpPr>
        <p:spPr>
          <a:xfrm rot="5400000">
            <a:off x="7147908" y="3955274"/>
            <a:ext cx="380625" cy="242063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1602874-0AA6-A143-9E1D-A2106693E3F7}"/>
              </a:ext>
            </a:extLst>
          </p:cNvPr>
          <p:cNvSpPr/>
          <p:nvPr/>
        </p:nvSpPr>
        <p:spPr>
          <a:xfrm>
            <a:off x="6615867" y="526443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Query plan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101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F0A6B2-3361-134C-99AA-4132CDCEB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each operator efficiently?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80FCB-3159-7F45-8587-446E7003A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E8AC604-2706-CD44-A694-C15F9C44375B}"/>
              </a:ext>
            </a:extLst>
          </p:cNvPr>
          <p:cNvSpPr/>
          <p:nvPr/>
        </p:nvSpPr>
        <p:spPr>
          <a:xfrm>
            <a:off x="1658391" y="2632872"/>
            <a:ext cx="7920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400" dirty="0"/>
              <a:t>⋈</a:t>
            </a:r>
            <a:endParaRPr lang="zh-CN" altLang="en-US" sz="6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A5EA68-F5A5-6546-8620-A6C839D0B4DC}"/>
              </a:ext>
            </a:extLst>
          </p:cNvPr>
          <p:cNvSpPr/>
          <p:nvPr/>
        </p:nvSpPr>
        <p:spPr>
          <a:xfrm>
            <a:off x="539552" y="4773742"/>
            <a:ext cx="16417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Provider</a:t>
            </a:r>
            <a:endParaRPr lang="zh-CN" altLang="en-US" sz="28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C358EFA-C65A-D942-912F-4594B803B591}"/>
              </a:ext>
            </a:extLst>
          </p:cNvPr>
          <p:cNvSpPr/>
          <p:nvPr/>
        </p:nvSpPr>
        <p:spPr>
          <a:xfrm>
            <a:off x="2335014" y="4773742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0C3AC02-11AA-744C-9DC6-528B01C5E48E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2594495" y="4395617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BD4092B-7C42-A541-A809-60E7344879F3}"/>
              </a:ext>
            </a:extLst>
          </p:cNvPr>
          <p:cNvSpPr/>
          <p:nvPr/>
        </p:nvSpPr>
        <p:spPr>
          <a:xfrm>
            <a:off x="1891793" y="3781785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A68D9155-A6D7-DE46-88B3-8AF0F619F55F}"/>
              </a:ext>
            </a:extLst>
          </p:cNvPr>
          <p:cNvCxnSpPr>
            <a:cxnSpLocks/>
          </p:cNvCxnSpPr>
          <p:nvPr/>
        </p:nvCxnSpPr>
        <p:spPr>
          <a:xfrm flipH="1" flipV="1">
            <a:off x="2165460" y="3540813"/>
            <a:ext cx="202345" cy="378125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D1672632-1CB6-4E4C-99C0-835B8AF7FDD1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1360450" y="3581732"/>
            <a:ext cx="567005" cy="119201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069AEF3E-5B1F-644F-936A-BDEE5CCC5261}"/>
              </a:ext>
            </a:extLst>
          </p:cNvPr>
          <p:cNvSpPr/>
          <p:nvPr/>
        </p:nvSpPr>
        <p:spPr>
          <a:xfrm>
            <a:off x="3737546" y="2432817"/>
            <a:ext cx="5352231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 err="1">
                <a:latin typeface="Courier New" panose="02070309020205020404" pitchFamily="49" charset="0"/>
              </a:rPr>
              <a:t>tupleP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childL.Next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for </a:t>
            </a:r>
            <a:r>
              <a:rPr lang="en-US" altLang="zh-CN" dirty="0" err="1">
                <a:latin typeface="Courier New" panose="02070309020205020404" pitchFamily="49" charset="0"/>
              </a:rPr>
              <a:t>tupleI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childR.Next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    if </a:t>
            </a:r>
            <a:r>
              <a:rPr lang="en-US" altLang="zh-CN" dirty="0">
                <a:latin typeface="Courier New" panose="02070309020205020404" pitchFamily="49" charset="0"/>
              </a:rPr>
              <a:t>condition(...):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	    emit</a:t>
            </a:r>
            <a:r>
              <a:rPr lang="en-US" altLang="zh-CN" dirty="0"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latin typeface="Courier New" panose="02070309020205020404" pitchFamily="49" charset="0"/>
              </a:rPr>
              <a:t>tupleP</a:t>
            </a:r>
            <a:r>
              <a:rPr lang="en-US" altLang="zh-CN" dirty="0">
                <a:latin typeface="Courier New" panose="02070309020205020404" pitchFamily="49" charset="0"/>
              </a:rPr>
              <a:t> </a:t>
            </a:r>
            <a:r>
              <a:rPr lang="en-US" altLang="zh-CN" dirty="0"/>
              <a:t>⋈ </a:t>
            </a:r>
            <a:r>
              <a:rPr lang="en-US" altLang="zh-CN" dirty="0" err="1">
                <a:latin typeface="Courier New" panose="02070309020205020404" pitchFamily="49" charset="0"/>
              </a:rPr>
              <a:t>tupleI</a:t>
            </a:r>
            <a:r>
              <a:rPr lang="en-US" altLang="zh-CN" dirty="0"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55F1922-3508-BF47-A77B-ED8A7F85EB2F}"/>
              </a:ext>
            </a:extLst>
          </p:cNvPr>
          <p:cNvSpPr/>
          <p:nvPr/>
        </p:nvSpPr>
        <p:spPr>
          <a:xfrm>
            <a:off x="298225" y="1129308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C217F73-52EA-094F-9749-20C8F087EE25}"/>
              </a:ext>
            </a:extLst>
          </p:cNvPr>
          <p:cNvSpPr/>
          <p:nvPr/>
        </p:nvSpPr>
        <p:spPr>
          <a:xfrm>
            <a:off x="3690676" y="4102196"/>
            <a:ext cx="5352231" cy="646331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 err="1">
                <a:latin typeface="Courier New" panose="02070309020205020404" pitchFamily="49" charset="0"/>
              </a:rPr>
              <a:t>child.Next</a:t>
            </a:r>
            <a:r>
              <a:rPr lang="en-US" altLang="zh-CN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dirty="0">
                <a:latin typeface="Courier New" panose="02070309020205020404" pitchFamily="49" charset="0"/>
              </a:rPr>
              <a:t>condition(tuple)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0F194689-2E64-8044-9982-A0EDFC4A96D8}"/>
              </a:ext>
            </a:extLst>
          </p:cNvPr>
          <p:cNvSpPr/>
          <p:nvPr/>
        </p:nvSpPr>
        <p:spPr>
          <a:xfrm>
            <a:off x="2888343" y="3685320"/>
            <a:ext cx="740228" cy="494794"/>
          </a:xfrm>
          <a:custGeom>
            <a:avLst/>
            <a:gdLst>
              <a:gd name="connsiteX0" fmla="*/ 0 w 740228"/>
              <a:gd name="connsiteY0" fmla="*/ 378680 h 494794"/>
              <a:gd name="connsiteX1" fmla="*/ 333828 w 740228"/>
              <a:gd name="connsiteY1" fmla="*/ 1309 h 494794"/>
              <a:gd name="connsiteX2" fmla="*/ 740228 w 740228"/>
              <a:gd name="connsiteY2" fmla="*/ 494794 h 49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8" h="494794">
                <a:moveTo>
                  <a:pt x="0" y="378680"/>
                </a:moveTo>
                <a:cubicBezTo>
                  <a:pt x="105228" y="180318"/>
                  <a:pt x="210457" y="-18043"/>
                  <a:pt x="333828" y="1309"/>
                </a:cubicBezTo>
                <a:cubicBezTo>
                  <a:pt x="457199" y="20661"/>
                  <a:pt x="598713" y="257727"/>
                  <a:pt x="740228" y="49479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1C06474A-CF9A-9145-B676-770DD6E57E94}"/>
              </a:ext>
            </a:extLst>
          </p:cNvPr>
          <p:cNvSpPr/>
          <p:nvPr/>
        </p:nvSpPr>
        <p:spPr>
          <a:xfrm>
            <a:off x="2380343" y="3120571"/>
            <a:ext cx="1306286" cy="159658"/>
          </a:xfrm>
          <a:custGeom>
            <a:avLst/>
            <a:gdLst>
              <a:gd name="connsiteX0" fmla="*/ 0 w 1306286"/>
              <a:gd name="connsiteY0" fmla="*/ 159658 h 159658"/>
              <a:gd name="connsiteX1" fmla="*/ 1306286 w 1306286"/>
              <a:gd name="connsiteY1" fmla="*/ 0 h 15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06286" h="159658">
                <a:moveTo>
                  <a:pt x="0" y="159658"/>
                </a:moveTo>
                <a:lnTo>
                  <a:pt x="1306286" y="0"/>
                </a:ln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2258DBC7-B109-5846-8E52-D57A35B12F61}"/>
              </a:ext>
            </a:extLst>
          </p:cNvPr>
          <p:cNvSpPr/>
          <p:nvPr/>
        </p:nvSpPr>
        <p:spPr>
          <a:xfrm>
            <a:off x="4184254" y="1026128"/>
            <a:ext cx="473789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Does scanning the whole table efficient? 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77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EB819D-6D8E-4243-8D86-03DAED5EC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operator execution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93DE56-F2BD-8541-9975-617FA0481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 each operator, we have corresponding optimization algorithms to implement them </a:t>
            </a:r>
          </a:p>
          <a:p>
            <a:pPr lvl="1"/>
            <a:r>
              <a:rPr kumimoji="1" lang="en-US" altLang="zh-CN" dirty="0"/>
              <a:t>Join </a:t>
            </a:r>
          </a:p>
          <a:p>
            <a:pPr lvl="1"/>
            <a:r>
              <a:rPr kumimoji="1" lang="en-US" altLang="zh-CN" dirty="0"/>
              <a:t>Aggregator </a:t>
            </a:r>
          </a:p>
          <a:p>
            <a:pPr lvl="1"/>
            <a:r>
              <a:rPr kumimoji="1" lang="en-US" altLang="zh-CN" dirty="0"/>
              <a:t>Select </a:t>
            </a:r>
          </a:p>
          <a:p>
            <a:pPr lvl="1"/>
            <a:r>
              <a:rPr kumimoji="1" lang="en-US" altLang="zh-CN" dirty="0"/>
              <a:t>Etc. </a:t>
            </a:r>
          </a:p>
          <a:p>
            <a:r>
              <a:rPr kumimoji="1" lang="en-US" altLang="zh-CN" dirty="0"/>
              <a:t>We will only illustrate some basic operators in this lecture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ABCB42-9794-034C-8408-1CF03C1BA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520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9B09B1-93A8-0249-BA7C-21A9B9602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</a:t>
            </a:r>
            <a:r>
              <a:rPr kumimoji="1" lang="en-US" altLang="zh-CN" i="1" dirty="0"/>
              <a:t>select</a:t>
            </a:r>
            <a:r>
              <a:rPr kumimoji="1" lang="en-US" altLang="zh-CN" dirty="0"/>
              <a:t> operator with </a:t>
            </a:r>
            <a:r>
              <a:rPr kumimoji="1" lang="en-US" altLang="zh-CN" dirty="0">
                <a:highlight>
                  <a:srgbClr val="FFFF00"/>
                </a:highlight>
              </a:rPr>
              <a:t>index scan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91ABEB-1395-F243-9318-2F51F311C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Abstraction: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</a:p>
          <a:p>
            <a:pPr lvl="1"/>
            <a:r>
              <a:rPr kumimoji="1" lang="en-US" altLang="zh-CN" dirty="0"/>
              <a:t>Choose a subset of the tuples from a relation that satisfies a selection </a:t>
            </a:r>
            <a:r>
              <a:rPr kumimoji="1" lang="en-US" altLang="zh-CN" b="1" dirty="0">
                <a:solidFill>
                  <a:srgbClr val="C00000"/>
                </a:solidFill>
              </a:rPr>
              <a:t>predicate</a:t>
            </a:r>
          </a:p>
          <a:p>
            <a:pPr lvl="1"/>
            <a:r>
              <a:rPr kumimoji="1" lang="en-US" altLang="zh-CN" dirty="0"/>
              <a:t>Can combine multiple predicates using conjunctions / disjunctions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Assuming 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index on the select predict </a:t>
            </a:r>
          </a:p>
          <a:p>
            <a:pPr lvl="1"/>
            <a:r>
              <a:rPr kumimoji="1" lang="en-US" altLang="zh-CN" dirty="0"/>
              <a:t>Otherwise, DBMS can hardly help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A21ACC-085B-784F-9B3D-7D7397DB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0997AA1-CBC3-9F46-B71C-93F5FB081219}"/>
              </a:ext>
            </a:extLst>
          </p:cNvPr>
          <p:cNvSpPr/>
          <p:nvPr/>
        </p:nvSpPr>
        <p:spPr>
          <a:xfrm>
            <a:off x="1331640" y="2867877"/>
            <a:ext cx="535223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 </a:t>
            </a:r>
            <a:endParaRPr lang="zh-CN" altLang="en-US" dirty="0"/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EBBC6C04-B7E6-9148-8578-5384A5F3519B}"/>
              </a:ext>
            </a:extLst>
          </p:cNvPr>
          <p:cNvSpPr/>
          <p:nvPr/>
        </p:nvSpPr>
        <p:spPr>
          <a:xfrm rot="16200000">
            <a:off x="3455592" y="3033763"/>
            <a:ext cx="144015" cy="2231679"/>
          </a:xfrm>
          <a:prstGeom prst="leftBrace">
            <a:avLst>
              <a:gd name="adj1" fmla="val 81851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D854982-D808-074C-9BDA-9CA1F168B225}"/>
              </a:ext>
            </a:extLst>
          </p:cNvPr>
          <p:cNvSpPr/>
          <p:nvPr/>
        </p:nvSpPr>
        <p:spPr>
          <a:xfrm>
            <a:off x="2903069" y="421222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predicates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44A115A-C06D-6C49-91B9-5F1CFCB002C7}"/>
              </a:ext>
            </a:extLst>
          </p:cNvPr>
          <p:cNvSpPr/>
          <p:nvPr/>
        </p:nvSpPr>
        <p:spPr>
          <a:xfrm>
            <a:off x="1331640" y="2857500"/>
            <a:ext cx="5221560" cy="283991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968DFEE-0F85-D548-A9CC-152EA1F8E0C4}"/>
              </a:ext>
            </a:extLst>
          </p:cNvPr>
          <p:cNvSpPr/>
          <p:nvPr/>
        </p:nvSpPr>
        <p:spPr>
          <a:xfrm>
            <a:off x="1331640" y="3743563"/>
            <a:ext cx="5221560" cy="283991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3920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B9219A-F5F5-664F-AFF7-9F4FB7E9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</a:t>
            </a:r>
            <a:r>
              <a:rPr kumimoji="1" lang="en-US" altLang="zh-CN" i="1" dirty="0"/>
              <a:t>select</a:t>
            </a:r>
            <a:r>
              <a:rPr kumimoji="1" lang="en-US" altLang="zh-CN" dirty="0"/>
              <a:t> operator with </a:t>
            </a:r>
            <a:r>
              <a:rPr kumimoji="1" lang="en-US" altLang="zh-CN" dirty="0">
                <a:highlight>
                  <a:srgbClr val="FFFF00"/>
                </a:highlight>
              </a:rPr>
              <a:t>index scan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BB05E9-471F-5349-93A2-4354B785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Index scan</a:t>
            </a:r>
          </a:p>
          <a:p>
            <a:pPr lvl="1"/>
            <a:r>
              <a:rPr lang="en" altLang="zh-CN" dirty="0"/>
              <a:t>DBMS picks an index to find the tuples that the query needs </a:t>
            </a:r>
          </a:p>
          <a:p>
            <a:pPr lvl="2"/>
            <a:r>
              <a:rPr kumimoji="1" lang="en-US" altLang="zh-CN" dirty="0"/>
              <a:t>Instead of scanning the whole table to find the target tuples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5E71A-FFB5-054F-A67C-EAB7D801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1D2272-9857-954D-8907-3DA2D8E1E5B4}"/>
              </a:ext>
            </a:extLst>
          </p:cNvPr>
          <p:cNvSpPr/>
          <p:nvPr/>
        </p:nvSpPr>
        <p:spPr>
          <a:xfrm>
            <a:off x="2699194" y="2553461"/>
            <a:ext cx="3853408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0479A7-29BD-6F4E-A9A7-CCBA2AAE342C}"/>
              </a:ext>
            </a:extLst>
          </p:cNvPr>
          <p:cNvSpPr/>
          <p:nvPr/>
        </p:nvSpPr>
        <p:spPr>
          <a:xfrm>
            <a:off x="2128974" y="4832000"/>
            <a:ext cx="9236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/>
              <a:t>Item</a:t>
            </a:r>
            <a:endParaRPr lang="zh-CN" altLang="en-US" sz="2800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C80BEC0A-A792-3744-82B0-FE845841DED8}"/>
              </a:ext>
            </a:extLst>
          </p:cNvPr>
          <p:cNvCxnSpPr>
            <a:cxnSpLocks/>
          </p:cNvCxnSpPr>
          <p:nvPr/>
        </p:nvCxnSpPr>
        <p:spPr>
          <a:xfrm flipH="1" flipV="1">
            <a:off x="2590800" y="4378471"/>
            <a:ext cx="1" cy="432281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20F495A3-243A-DE4C-90FA-C9EA1ABCB52B}"/>
              </a:ext>
            </a:extLst>
          </p:cNvPr>
          <p:cNvSpPr/>
          <p:nvPr/>
        </p:nvSpPr>
        <p:spPr>
          <a:xfrm>
            <a:off x="1786927" y="3796247"/>
            <a:ext cx="1607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800" b="1" dirty="0"/>
              <a:t>σ</a:t>
            </a:r>
            <a:r>
              <a:rPr lang="en-US" altLang="zh-CN" sz="2800" b="1" baseline="-25000" dirty="0"/>
              <a:t>Year&gt;2021</a:t>
            </a:r>
            <a:endParaRPr lang="zh-CN" altLang="en-US" sz="2800" dirty="0"/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133D3B3B-12B5-0B4B-A27C-77A988B4D0B1}"/>
              </a:ext>
            </a:extLst>
          </p:cNvPr>
          <p:cNvSpPr/>
          <p:nvPr/>
        </p:nvSpPr>
        <p:spPr>
          <a:xfrm>
            <a:off x="3995936" y="4378471"/>
            <a:ext cx="792088" cy="453529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8466A08-E5B3-9F4D-A452-02EDA739CF85}"/>
              </a:ext>
            </a:extLst>
          </p:cNvPr>
          <p:cNvSpPr/>
          <p:nvPr/>
        </p:nvSpPr>
        <p:spPr>
          <a:xfrm>
            <a:off x="5528275" y="4308050"/>
            <a:ext cx="2962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/>
              <a:t>IndexScan</a:t>
            </a:r>
            <a:r>
              <a:rPr lang="en-US" altLang="zh-CN" sz="2800" b="1" dirty="0"/>
              <a:t>(Item)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74205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B9219A-F5F5-664F-AFF7-9F4FB7E9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</a:t>
            </a:r>
            <a:r>
              <a:rPr kumimoji="1" lang="en-US" altLang="zh-CN" i="1" dirty="0"/>
              <a:t>select</a:t>
            </a:r>
            <a:r>
              <a:rPr kumimoji="1" lang="en-US" altLang="zh-CN" dirty="0"/>
              <a:t> operator with </a:t>
            </a:r>
            <a:r>
              <a:rPr kumimoji="1" lang="en-US" altLang="zh-CN" dirty="0">
                <a:highlight>
                  <a:srgbClr val="FFFF00"/>
                </a:highlight>
              </a:rPr>
              <a:t>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BB05E9-471F-5349-93A2-4354B785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Index scan</a:t>
            </a:r>
          </a:p>
          <a:p>
            <a:pPr lvl="1"/>
            <a:r>
              <a:rPr lang="en" altLang="zh-CN" dirty="0"/>
              <a:t>DBMS picks an index to find the tuples that the query needs </a:t>
            </a:r>
          </a:p>
          <a:p>
            <a:r>
              <a:rPr lang="en-US" altLang="zh-CN" dirty="0"/>
              <a:t>Recall:</a:t>
            </a:r>
            <a:r>
              <a:rPr lang="zh-CN" altLang="en-US" dirty="0"/>
              <a:t> </a:t>
            </a:r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database</a:t>
            </a:r>
            <a:r>
              <a:rPr lang="en" altLang="zh-CN" dirty="0"/>
              <a:t> index </a:t>
            </a:r>
          </a:p>
          <a:p>
            <a:pPr lvl="1"/>
            <a:r>
              <a:rPr lang="en" altLang="zh-CN" dirty="0"/>
              <a:t>A mapping between attribute value -&gt; tuple address </a:t>
            </a:r>
          </a:p>
          <a:p>
            <a:pPr lvl="1"/>
            <a:r>
              <a:rPr lang="en" altLang="zh-CN" dirty="0"/>
              <a:t>Typical data structure: </a:t>
            </a:r>
            <a:r>
              <a:rPr lang="en" altLang="zh-CN" dirty="0" err="1"/>
              <a:t>BTree</a:t>
            </a:r>
            <a:r>
              <a:rPr lang="en" altLang="zh-CN" dirty="0"/>
              <a:t> and its invariants </a:t>
            </a:r>
          </a:p>
          <a:p>
            <a:pPr lvl="1"/>
            <a:r>
              <a:rPr lang="en" altLang="zh-CN" dirty="0"/>
              <a:t>Why not using hash table? </a:t>
            </a:r>
          </a:p>
          <a:p>
            <a:pPr lvl="2"/>
            <a:r>
              <a:rPr lang="en" altLang="zh-CN" dirty="0"/>
              <a:t>No support for range queries </a:t>
            </a:r>
          </a:p>
          <a:p>
            <a:pPr lvl="1"/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5E71A-FFB5-054F-A67C-EAB7D801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47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B9219A-F5F5-664F-AFF7-9F4FB7E9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Accelerate </a:t>
            </a:r>
            <a:r>
              <a:rPr kumimoji="1" lang="en-US" altLang="zh-CN" i="1" dirty="0"/>
              <a:t>select</a:t>
            </a:r>
            <a:r>
              <a:rPr kumimoji="1" lang="en-US" altLang="zh-CN" dirty="0"/>
              <a:t> operator with </a:t>
            </a:r>
            <a:r>
              <a:rPr kumimoji="1" lang="en-US" altLang="zh-CN" dirty="0">
                <a:highlight>
                  <a:srgbClr val="FFFF00"/>
                </a:highlight>
              </a:rPr>
              <a:t>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BB05E9-471F-5349-93A2-4354B785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suppose 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index on </a:t>
            </a:r>
            <a:r>
              <a:rPr kumimoji="1" lang="en-US" altLang="zh-CN" dirty="0" err="1"/>
              <a:t>Item.year</a:t>
            </a:r>
            <a:r>
              <a:rPr kumimoji="1" lang="en-US" altLang="zh-CN" dirty="0"/>
              <a:t> (named</a:t>
            </a:r>
            <a:r>
              <a:rPr kumimoji="1" lang="zh-CN" altLang="en-US" dirty="0"/>
              <a:t> </a:t>
            </a:r>
            <a:r>
              <a:rPr kumimoji="1" lang="en-US" altLang="zh-CN" i="1" dirty="0" err="1"/>
              <a:t>Item.year_index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i="1" dirty="0"/>
              <a:t>Cursor</a:t>
            </a:r>
            <a:r>
              <a:rPr kumimoji="1" lang="en-US" altLang="zh-CN" dirty="0"/>
              <a:t>: the current </a:t>
            </a:r>
            <a:r>
              <a:rPr kumimoji="1" lang="en-US" altLang="zh-CN" dirty="0" err="1"/>
              <a:t>BTree</a:t>
            </a:r>
            <a:r>
              <a:rPr kumimoji="1" lang="en-US" altLang="zh-CN" dirty="0"/>
              <a:t> node to traverse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5E71A-FFB5-054F-A67C-EAB7D801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71D2272-9857-954D-8907-3DA2D8E1E5B4}"/>
              </a:ext>
            </a:extLst>
          </p:cNvPr>
          <p:cNvSpPr/>
          <p:nvPr/>
        </p:nvSpPr>
        <p:spPr>
          <a:xfrm>
            <a:off x="6372200" y="1895739"/>
            <a:ext cx="3112244" cy="7848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500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sz="1500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sz="1500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sz="1500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sz="1500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sz="1500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500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sz="1500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  <a:endParaRPr lang="zh-CN" altLang="en-US" sz="15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61DA322-D6E3-6B45-AAB1-9058B1F19C48}"/>
              </a:ext>
            </a:extLst>
          </p:cNvPr>
          <p:cNvSpPr/>
          <p:nvPr/>
        </p:nvSpPr>
        <p:spPr>
          <a:xfrm>
            <a:off x="207811" y="2993733"/>
            <a:ext cx="3277217" cy="83099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child.Next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</a:t>
            </a:r>
            <a:r>
              <a:rPr lang="en-US" altLang="zh-CN" sz="1600" dirty="0">
                <a:latin typeface="Courier New" panose="02070309020205020404" pitchFamily="49" charset="0"/>
              </a:rPr>
              <a:t>condition(tuple) 	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emit</a:t>
            </a:r>
            <a:r>
              <a:rPr lang="en-US" altLang="zh-CN" sz="1600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D3D3A9B-DCC7-4D4E-AE52-4221C091FF9C}"/>
              </a:ext>
            </a:extLst>
          </p:cNvPr>
          <p:cNvSpPr/>
          <p:nvPr/>
        </p:nvSpPr>
        <p:spPr>
          <a:xfrm>
            <a:off x="207811" y="4011079"/>
            <a:ext cx="327721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dirty="0">
                <a:latin typeface="Courier New" panose="02070309020205020404" pitchFamily="49" charset="0"/>
              </a:rPr>
              <a:t>tuple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dirty="0">
                <a:latin typeface="Courier New" panose="02070309020205020404" pitchFamily="49" charset="0"/>
              </a:rPr>
              <a:t>Item: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    emit</a:t>
            </a:r>
            <a:r>
              <a:rPr lang="en-US" altLang="zh-CN" dirty="0">
                <a:latin typeface="Courier New" panose="02070309020205020404" pitchFamily="49" charset="0"/>
              </a:rPr>
              <a:t>(tuple)</a:t>
            </a:r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D98222DA-DA29-0441-847D-24656CCFD28F}"/>
              </a:ext>
            </a:extLst>
          </p:cNvPr>
          <p:cNvSpPr/>
          <p:nvPr/>
        </p:nvSpPr>
        <p:spPr>
          <a:xfrm>
            <a:off x="2128402" y="3191132"/>
            <a:ext cx="715406" cy="830997"/>
          </a:xfrm>
          <a:custGeom>
            <a:avLst/>
            <a:gdLst>
              <a:gd name="connsiteX0" fmla="*/ 630094 w 698265"/>
              <a:gd name="connsiteY0" fmla="*/ 0 h 933450"/>
              <a:gd name="connsiteX1" fmla="*/ 649144 w 698265"/>
              <a:gd name="connsiteY1" fmla="*/ 590550 h 933450"/>
              <a:gd name="connsiteX2" fmla="*/ 77644 w 698265"/>
              <a:gd name="connsiteY2" fmla="*/ 609600 h 933450"/>
              <a:gd name="connsiteX3" fmla="*/ 20494 w 698265"/>
              <a:gd name="connsiteY3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65" h="933450">
                <a:moveTo>
                  <a:pt x="630094" y="0"/>
                </a:moveTo>
                <a:cubicBezTo>
                  <a:pt x="685656" y="244475"/>
                  <a:pt x="741219" y="488950"/>
                  <a:pt x="649144" y="590550"/>
                </a:cubicBezTo>
                <a:cubicBezTo>
                  <a:pt x="557069" y="692150"/>
                  <a:pt x="182419" y="552450"/>
                  <a:pt x="77644" y="609600"/>
                </a:cubicBezTo>
                <a:cubicBezTo>
                  <a:pt x="-27131" y="666750"/>
                  <a:pt x="-3319" y="800100"/>
                  <a:pt x="20494" y="93345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ACFDB8F-1668-9F43-A821-EB788A0C6D64}"/>
              </a:ext>
            </a:extLst>
          </p:cNvPr>
          <p:cNvSpPr/>
          <p:nvPr/>
        </p:nvSpPr>
        <p:spPr>
          <a:xfrm>
            <a:off x="4312338" y="3013501"/>
            <a:ext cx="4481724" cy="83099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cursor = </a:t>
            </a:r>
            <a:r>
              <a:rPr lang="en-US" altLang="zh-CN" sz="1600" b="1" dirty="0" err="1">
                <a:solidFill>
                  <a:srgbClr val="C00000"/>
                </a:solidFill>
                <a:latin typeface="Courier New" panose="02070309020205020404" pitchFamily="49" charset="0"/>
              </a:rPr>
              <a:t>Item.year_index.seek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(2020)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for </a:t>
            </a:r>
            <a:r>
              <a:rPr lang="en-US" altLang="zh-CN" sz="1600" dirty="0">
                <a:latin typeface="Courier New" panose="02070309020205020404" pitchFamily="49" charset="0"/>
              </a:rPr>
              <a:t>tuple</a:t>
            </a:r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in </a:t>
            </a:r>
            <a:r>
              <a:rPr lang="en-US" altLang="zh-CN" sz="1600" dirty="0" err="1">
                <a:latin typeface="Courier New" panose="02070309020205020404" pitchFamily="49" charset="0"/>
              </a:rPr>
              <a:t>cursor.Next</a:t>
            </a:r>
            <a:r>
              <a:rPr lang="en-US" altLang="zh-CN" sz="1600" dirty="0">
                <a:latin typeface="Courier New" panose="02070309020205020404" pitchFamily="49" charset="0"/>
              </a:rPr>
              <a:t>():</a:t>
            </a:r>
          </a:p>
          <a:p>
            <a:r>
              <a:rPr lang="en-US" altLang="zh-CN" sz="1600" b="1" dirty="0">
                <a:solidFill>
                  <a:srgbClr val="0432FF"/>
                </a:solidFill>
                <a:latin typeface="Courier New" panose="02070309020205020404" pitchFamily="49" charset="0"/>
              </a:rPr>
              <a:t>    if emit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Item.get</a:t>
            </a:r>
            <a:r>
              <a:rPr lang="en-US" altLang="zh-CN" sz="1600" dirty="0"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latin typeface="Courier New" panose="02070309020205020404" pitchFamily="49" charset="0"/>
              </a:rPr>
              <a:t>tuple.value</a:t>
            </a:r>
            <a:r>
              <a:rPr lang="en-US" altLang="zh-CN" sz="1600" dirty="0">
                <a:latin typeface="Courier New" panose="02070309020205020404" pitchFamily="49" charset="0"/>
              </a:rPr>
              <a:t>))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717E7A-01A1-664D-91CC-AA70E20307C1}"/>
              </a:ext>
            </a:extLst>
          </p:cNvPr>
          <p:cNvSpPr/>
          <p:nvPr/>
        </p:nvSpPr>
        <p:spPr>
          <a:xfrm>
            <a:off x="1266773" y="4789609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w/o index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28C0078-C751-574A-953C-A23CAA126572}"/>
              </a:ext>
            </a:extLst>
          </p:cNvPr>
          <p:cNvSpPr/>
          <p:nvPr/>
        </p:nvSpPr>
        <p:spPr>
          <a:xfrm>
            <a:off x="5973554" y="4784648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w/ index</a:t>
            </a:r>
            <a:endParaRPr lang="zh-CN" altLang="en-US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CB6E4810-0FB7-4E48-878A-4816300E4327}"/>
              </a:ext>
            </a:extLst>
          </p:cNvPr>
          <p:cNvCxnSpPr/>
          <p:nvPr/>
        </p:nvCxnSpPr>
        <p:spPr>
          <a:xfrm>
            <a:off x="3923928" y="2137420"/>
            <a:ext cx="0" cy="32403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7144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88DF7-84B6-2F45-BB9F-6C148615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the predicate is more complicated?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17B9F1-767E-A14F-8B4C-22EDE6F54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if our predict is more complicated? </a:t>
            </a:r>
          </a:p>
          <a:p>
            <a:pPr lvl="1"/>
            <a:r>
              <a:rPr kumimoji="1" lang="en-US" altLang="zh-CN" dirty="0"/>
              <a:t>E.g., suppose our item has another field called </a:t>
            </a:r>
            <a:r>
              <a:rPr kumimoji="1" lang="en-US" altLang="zh-CN" i="1" dirty="0"/>
              <a:t>price</a:t>
            </a:r>
          </a:p>
          <a:p>
            <a:pPr lvl="1"/>
            <a:r>
              <a:rPr kumimoji="1" lang="en-US" altLang="zh-CN" dirty="0"/>
              <a:t>There are two secondary indexes on </a:t>
            </a:r>
            <a:r>
              <a:rPr kumimoji="1" lang="en-US" altLang="zh-CN" b="1" dirty="0">
                <a:solidFill>
                  <a:srgbClr val="C00000"/>
                </a:solidFill>
              </a:rPr>
              <a:t>Year</a:t>
            </a:r>
            <a:r>
              <a:rPr kumimoji="1" lang="en-US" altLang="zh-CN" dirty="0"/>
              <a:t> &amp; </a:t>
            </a:r>
            <a:r>
              <a:rPr kumimoji="1" lang="en-US" altLang="zh-CN" b="1" dirty="0">
                <a:solidFill>
                  <a:srgbClr val="C00000"/>
                </a:solidFill>
              </a:rPr>
              <a:t>Price</a:t>
            </a:r>
            <a:r>
              <a:rPr kumimoji="1" lang="en-US" altLang="zh-CN" dirty="0"/>
              <a:t>  </a:t>
            </a:r>
          </a:p>
          <a:p>
            <a:pPr lvl="2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 index is on the </a:t>
            </a:r>
            <a:r>
              <a:rPr kumimoji="1" lang="en-US" altLang="zh-CN" b="1" dirty="0"/>
              <a:t>Name</a:t>
            </a:r>
            <a:endParaRPr kumimoji="1" lang="zh-CN" altLang="en-US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CF01A-A3CE-1743-943E-DFDC88D0B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72B58670-841F-2746-8085-4B3A0D87CB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2744"/>
              </p:ext>
            </p:extLst>
          </p:nvPr>
        </p:nvGraphicFramePr>
        <p:xfrm>
          <a:off x="251520" y="3332646"/>
          <a:ext cx="4845224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50471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34339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853109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  <a:gridCol w="1098251">
                  <a:extLst>
                    <a:ext uri="{9D8B030D-6E8A-4147-A177-3AD203B41FA5}">
                      <a16:colId xmlns:a16="http://schemas.microsoft.com/office/drawing/2014/main" val="2986512644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Price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9999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6666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591A00F9-18ED-C44C-90BD-86D7E834E2E1}"/>
              </a:ext>
            </a:extLst>
          </p:cNvPr>
          <p:cNvSpPr/>
          <p:nvPr/>
        </p:nvSpPr>
        <p:spPr>
          <a:xfrm>
            <a:off x="1047202" y="2929431"/>
            <a:ext cx="36216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price</a:t>
            </a:r>
            <a:r>
              <a:rPr lang="en-US" altLang="zh-CN" dirty="0">
                <a:solidFill>
                  <a:srgbClr val="C00000"/>
                </a:solidFill>
              </a:rPr>
              <a:t>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8A66F1E-DFB6-B444-A182-4468D21F68B4}"/>
              </a:ext>
            </a:extLst>
          </p:cNvPr>
          <p:cNvSpPr/>
          <p:nvPr/>
        </p:nvSpPr>
        <p:spPr>
          <a:xfrm>
            <a:off x="5423394" y="3108364"/>
            <a:ext cx="3853408" cy="14773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	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FF62E1-4E4C-704B-908B-001DADCFC36E}"/>
              </a:ext>
            </a:extLst>
          </p:cNvPr>
          <p:cNvSpPr/>
          <p:nvPr/>
        </p:nvSpPr>
        <p:spPr>
          <a:xfrm>
            <a:off x="5302424" y="3721596"/>
            <a:ext cx="3841576" cy="936129"/>
          </a:xfrm>
          <a:prstGeom prst="rect">
            <a:avLst/>
          </a:prstGeom>
          <a:noFill/>
          <a:ln w="381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1538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88DF7-84B6-2F45-BB9F-6C148615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the predicate is more complicated?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17B9F1-767E-A14F-8B4C-22EDE6F54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04256"/>
          </a:xfrm>
        </p:spPr>
        <p:txBody>
          <a:bodyPr/>
          <a:lstStyle/>
          <a:p>
            <a:r>
              <a:rPr kumimoji="1" lang="en-US" altLang="zh-CN" dirty="0"/>
              <a:t>What if our predict is more complicated? </a:t>
            </a:r>
          </a:p>
          <a:p>
            <a:pPr lvl="1"/>
            <a:r>
              <a:rPr kumimoji="1" lang="en-US" altLang="zh-CN" dirty="0"/>
              <a:t>E.g., suppose our item has another field called price</a:t>
            </a:r>
          </a:p>
          <a:p>
            <a:pPr lvl="1"/>
            <a:r>
              <a:rPr kumimoji="1" lang="en-US" altLang="zh-CN" dirty="0"/>
              <a:t>There are two secondary indexes on </a:t>
            </a:r>
            <a:r>
              <a:rPr kumimoji="1" lang="en-US" altLang="zh-CN" b="1" dirty="0">
                <a:solidFill>
                  <a:srgbClr val="C00000"/>
                </a:solidFill>
              </a:rPr>
              <a:t>Year</a:t>
            </a:r>
            <a:r>
              <a:rPr kumimoji="1" lang="en-US" altLang="zh-CN" dirty="0"/>
              <a:t> &amp; </a:t>
            </a:r>
            <a:r>
              <a:rPr kumimoji="1" lang="en-US" altLang="zh-CN" b="1" dirty="0">
                <a:solidFill>
                  <a:srgbClr val="C00000"/>
                </a:solidFill>
              </a:rPr>
              <a:t>Price</a:t>
            </a:r>
            <a:r>
              <a:rPr kumimoji="1" lang="en-US" altLang="zh-CN" dirty="0"/>
              <a:t>  </a:t>
            </a:r>
          </a:p>
          <a:p>
            <a:r>
              <a:rPr kumimoji="1" lang="en-US" altLang="zh-CN" dirty="0"/>
              <a:t>Naïve design</a:t>
            </a:r>
          </a:p>
          <a:p>
            <a:pPr lvl="1"/>
            <a:r>
              <a:rPr kumimoji="1" lang="en-US" altLang="zh-CN" dirty="0"/>
              <a:t>Choose one index to scan, and fetch each tuple and check the remaining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CF01A-A3CE-1743-943E-DFDC88D0B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FA9214-404C-2642-84DE-A6B180C5A263}"/>
              </a:ext>
            </a:extLst>
          </p:cNvPr>
          <p:cNvSpPr/>
          <p:nvPr/>
        </p:nvSpPr>
        <p:spPr>
          <a:xfrm>
            <a:off x="437678" y="3348253"/>
            <a:ext cx="15948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200" b="1" i="1" dirty="0">
                <a:solidFill>
                  <a:srgbClr val="636363"/>
                </a:solidFill>
                <a:latin typeface="CrimsonText"/>
              </a:rPr>
              <a:t>Scenario #1 </a:t>
            </a:r>
            <a:endParaRPr lang="en" altLang="zh-CN" sz="2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6B92946-5CB5-3042-8879-A08D8EBC7606}"/>
              </a:ext>
            </a:extLst>
          </p:cNvPr>
          <p:cNvSpPr/>
          <p:nvPr/>
        </p:nvSpPr>
        <p:spPr>
          <a:xfrm>
            <a:off x="11347" y="3842117"/>
            <a:ext cx="2544429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kumimoji="1" lang="en-US" altLang="zh-CN" sz="2000" dirty="0"/>
              <a:t>There are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99</a:t>
            </a:r>
            <a:r>
              <a:rPr kumimoji="1" lang="en-US" altLang="zh-CN" sz="2000" dirty="0"/>
              <a:t> items released after 2020, but only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2</a:t>
            </a:r>
            <a:r>
              <a:rPr kumimoji="1" lang="en-US" altLang="zh-CN" sz="2000" dirty="0"/>
              <a:t> of their price is larger than 8000</a:t>
            </a:r>
            <a:endParaRPr kumimoji="1" lang="zh-CN" altLang="en-US" sz="2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52C07F-953D-4E42-8736-B44B36171F5D}"/>
              </a:ext>
            </a:extLst>
          </p:cNvPr>
          <p:cNvSpPr/>
          <p:nvPr/>
        </p:nvSpPr>
        <p:spPr>
          <a:xfrm>
            <a:off x="5508104" y="3750453"/>
            <a:ext cx="385340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7258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88DF7-84B6-2F45-BB9F-6C1486151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the predicate is more complicated?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17B9F1-767E-A14F-8B4C-22EDE6F54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04256"/>
          </a:xfrm>
        </p:spPr>
        <p:txBody>
          <a:bodyPr/>
          <a:lstStyle/>
          <a:p>
            <a:r>
              <a:rPr kumimoji="1" lang="en-US" altLang="zh-CN" dirty="0"/>
              <a:t>What if our predict is more complicated? </a:t>
            </a:r>
          </a:p>
          <a:p>
            <a:pPr lvl="1"/>
            <a:r>
              <a:rPr kumimoji="1" lang="en-US" altLang="zh-CN" dirty="0"/>
              <a:t>E.g., suppose our item has another field called price</a:t>
            </a:r>
          </a:p>
          <a:p>
            <a:pPr lvl="1"/>
            <a:r>
              <a:rPr kumimoji="1" lang="en-US" altLang="zh-CN" dirty="0"/>
              <a:t>There is a secondary index on </a:t>
            </a:r>
            <a:r>
              <a:rPr kumimoji="1" lang="en-US" altLang="zh-CN" b="1" dirty="0">
                <a:solidFill>
                  <a:srgbClr val="C00000"/>
                </a:solidFill>
              </a:rPr>
              <a:t>year</a:t>
            </a:r>
            <a:r>
              <a:rPr kumimoji="1" lang="en-US" altLang="zh-CN" dirty="0"/>
              <a:t> &amp; </a:t>
            </a:r>
            <a:r>
              <a:rPr kumimoji="1" lang="en-US" altLang="zh-CN" b="1" dirty="0">
                <a:solidFill>
                  <a:srgbClr val="C00000"/>
                </a:solidFill>
              </a:rPr>
              <a:t>price</a:t>
            </a:r>
            <a:r>
              <a:rPr kumimoji="1" lang="en-US" altLang="zh-CN" dirty="0"/>
              <a:t>  </a:t>
            </a:r>
          </a:p>
          <a:p>
            <a:r>
              <a:rPr kumimoji="1" lang="en-US" altLang="zh-CN" dirty="0"/>
              <a:t>Naïve design</a:t>
            </a:r>
          </a:p>
          <a:p>
            <a:pPr lvl="1"/>
            <a:r>
              <a:rPr kumimoji="1" lang="en-US" altLang="zh-CN" dirty="0"/>
              <a:t>Choose one index to scan, and fetch each tuple and check the remaining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CF01A-A3CE-1743-943E-DFDC88D0B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8FA9214-404C-2642-84DE-A6B180C5A263}"/>
              </a:ext>
            </a:extLst>
          </p:cNvPr>
          <p:cNvSpPr/>
          <p:nvPr/>
        </p:nvSpPr>
        <p:spPr>
          <a:xfrm>
            <a:off x="437678" y="3348253"/>
            <a:ext cx="15948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200" b="1" i="1" dirty="0">
                <a:solidFill>
                  <a:srgbClr val="636363"/>
                </a:solidFill>
                <a:latin typeface="CrimsonText"/>
              </a:rPr>
              <a:t>Scenario #1 </a:t>
            </a:r>
            <a:endParaRPr lang="en" altLang="zh-CN" sz="2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6B92946-5CB5-3042-8879-A08D8EBC7606}"/>
              </a:ext>
            </a:extLst>
          </p:cNvPr>
          <p:cNvSpPr/>
          <p:nvPr/>
        </p:nvSpPr>
        <p:spPr>
          <a:xfrm>
            <a:off x="11347" y="3842117"/>
            <a:ext cx="2544429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kumimoji="1" lang="en-US" altLang="zh-CN" sz="2000" dirty="0"/>
              <a:t>There are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99</a:t>
            </a:r>
            <a:r>
              <a:rPr kumimoji="1" lang="en-US" altLang="zh-CN" sz="2000" dirty="0"/>
              <a:t> items released after 2020, but only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2</a:t>
            </a:r>
            <a:r>
              <a:rPr kumimoji="1" lang="en-US" altLang="zh-CN" sz="2000" dirty="0"/>
              <a:t> have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price larger than 8000</a:t>
            </a:r>
            <a:endParaRPr kumimoji="1" lang="zh-CN" altLang="en-US" sz="2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52C07F-953D-4E42-8736-B44B36171F5D}"/>
              </a:ext>
            </a:extLst>
          </p:cNvPr>
          <p:cNvSpPr/>
          <p:nvPr/>
        </p:nvSpPr>
        <p:spPr>
          <a:xfrm>
            <a:off x="5508104" y="3750453"/>
            <a:ext cx="385340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AF06BD-5871-3C49-867C-5507EAB81905}"/>
              </a:ext>
            </a:extLst>
          </p:cNvPr>
          <p:cNvSpPr/>
          <p:nvPr/>
        </p:nvSpPr>
        <p:spPr>
          <a:xfrm>
            <a:off x="3228679" y="3348253"/>
            <a:ext cx="15948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sz="2200" b="1" i="1" dirty="0">
                <a:solidFill>
                  <a:srgbClr val="636363"/>
                </a:solidFill>
                <a:latin typeface="CrimsonText"/>
              </a:rPr>
              <a:t>Scenario #2 </a:t>
            </a:r>
            <a:endParaRPr lang="en" altLang="zh-CN" sz="22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0B1C66E-49A4-9742-AE3E-3E8DE16C9712}"/>
              </a:ext>
            </a:extLst>
          </p:cNvPr>
          <p:cNvSpPr/>
          <p:nvPr/>
        </p:nvSpPr>
        <p:spPr>
          <a:xfrm>
            <a:off x="2868524" y="3831923"/>
            <a:ext cx="2368945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kumimoji="1" lang="en-US" altLang="zh-CN" sz="2000" dirty="0"/>
              <a:t>There are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2</a:t>
            </a:r>
            <a:r>
              <a:rPr kumimoji="1" lang="en-US" altLang="zh-CN" sz="2000" dirty="0"/>
              <a:t> items released after 2020, but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99</a:t>
            </a:r>
            <a:r>
              <a:rPr kumimoji="1" lang="en-US" altLang="zh-CN" sz="2000" dirty="0"/>
              <a:t> have price larger than 8000</a:t>
            </a:r>
            <a:endParaRPr kumimoji="1" lang="zh-CN" altLang="en-US" sz="2000" dirty="0"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D19DDC27-0F05-D540-82DB-E0861730229A}"/>
              </a:ext>
            </a:extLst>
          </p:cNvPr>
          <p:cNvSpPr/>
          <p:nvPr/>
        </p:nvSpPr>
        <p:spPr>
          <a:xfrm>
            <a:off x="499578" y="5321020"/>
            <a:ext cx="473789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Which index to choose at the first place?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36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3EB367-D08E-8849-A452-16F8F1E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reduce tuple fetched? Multi-index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E2C5BB-50F0-8043-B628-487217F65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If there are multiple indexes that the DBMS can use for a query</a:t>
            </a:r>
          </a:p>
          <a:p>
            <a:pPr lvl="1"/>
            <a:r>
              <a:rPr lang="en" altLang="zh-CN" dirty="0"/>
              <a:t>Compute sets of </a:t>
            </a:r>
            <a:r>
              <a:rPr lang="en" altLang="zh-CN" b="1" dirty="0">
                <a:solidFill>
                  <a:srgbClr val="C00000"/>
                </a:solidFill>
              </a:rPr>
              <a:t>tuple addresses </a:t>
            </a:r>
            <a:r>
              <a:rPr lang="en" altLang="zh-CN" dirty="0"/>
              <a:t>using each matching index </a:t>
            </a:r>
          </a:p>
          <a:p>
            <a:pPr lvl="1"/>
            <a:r>
              <a:rPr lang="en" altLang="zh-CN" dirty="0"/>
              <a:t>Combine these sets based on the query's predicates </a:t>
            </a:r>
          </a:p>
          <a:p>
            <a:pPr lvl="2"/>
            <a:r>
              <a:rPr lang="en" altLang="zh-CN" dirty="0"/>
              <a:t>(union vs. intersect)</a:t>
            </a:r>
          </a:p>
          <a:p>
            <a:pPr lvl="1"/>
            <a:r>
              <a:rPr lang="en" altLang="zh-CN" dirty="0"/>
              <a:t>Retrieve the tuples and apply any remaining predicates </a:t>
            </a:r>
          </a:p>
          <a:p>
            <a:r>
              <a:rPr lang="en" altLang="zh-CN" dirty="0"/>
              <a:t>Postgres calls this </a:t>
            </a:r>
            <a:r>
              <a:rPr lang="en" altLang="zh-CN" dirty="0">
                <a:highlight>
                  <a:srgbClr val="FFFF00"/>
                </a:highlight>
              </a:rPr>
              <a:t>Bitmap Scan </a:t>
            </a:r>
          </a:p>
          <a:p>
            <a:br>
              <a:rPr lang="en" altLang="zh-CN" dirty="0"/>
            </a:br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BBBB9A-A92B-CC4C-AEDA-1B298E83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715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3EB367-D08E-8849-A452-16F8F1E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E2C5BB-50F0-8043-B628-487217F65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BBBB9A-A92B-CC4C-AEDA-1B298E83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C2AE97E-9537-1349-8121-4D6A9409E915}"/>
              </a:ext>
            </a:extLst>
          </p:cNvPr>
          <p:cNvSpPr/>
          <p:nvPr/>
        </p:nvSpPr>
        <p:spPr>
          <a:xfrm>
            <a:off x="5580112" y="268835"/>
            <a:ext cx="385340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F7F8DA91-19ED-FD40-A7FB-453927D7B0A4}"/>
              </a:ext>
            </a:extLst>
          </p:cNvPr>
          <p:cNvSpPr txBox="1">
            <a:spLocks/>
          </p:cNvSpPr>
          <p:nvPr/>
        </p:nvSpPr>
        <p:spPr>
          <a:xfrm>
            <a:off x="609600" y="12817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 operator will first: </a:t>
            </a:r>
          </a:p>
          <a:p>
            <a:pPr lvl="1"/>
            <a:r>
              <a:rPr kumimoji="1" lang="en-US" altLang="zh-CN" dirty="0"/>
              <a:t>Scan the year index to get record addresses whose year &gt; 2020</a:t>
            </a:r>
          </a:p>
          <a:p>
            <a:pPr lvl="1"/>
            <a:endParaRPr kumimoji="1"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B56585-5550-5E4B-9895-70813CF4D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97016"/>
            <a:ext cx="1651177" cy="82838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678CFBD-2D29-5C4D-8FBF-B655077A5573}"/>
              </a:ext>
            </a:extLst>
          </p:cNvPr>
          <p:cNvSpPr/>
          <p:nvPr/>
        </p:nvSpPr>
        <p:spPr>
          <a:xfrm>
            <a:off x="1011843" y="4013619"/>
            <a:ext cx="1447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Year &gt; 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897925F-DAD3-4341-872C-2617BBC9E006}"/>
              </a:ext>
            </a:extLst>
          </p:cNvPr>
          <p:cNvSpPr/>
          <p:nvPr/>
        </p:nvSpPr>
        <p:spPr>
          <a:xfrm>
            <a:off x="3104220" y="4585692"/>
            <a:ext cx="1467780" cy="776939"/>
          </a:xfrm>
          <a:prstGeom prst="ellipse">
            <a:avLst/>
          </a:prstGeom>
          <a:solidFill>
            <a:srgbClr val="C00000">
              <a:alpha val="61213"/>
            </a:srgbClr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5C7302D1-A588-D546-870B-B40354AD59A9}"/>
              </a:ext>
            </a:extLst>
          </p:cNvPr>
          <p:cNvSpPr/>
          <p:nvPr/>
        </p:nvSpPr>
        <p:spPr>
          <a:xfrm>
            <a:off x="1397455" y="4364966"/>
            <a:ext cx="1535526" cy="586596"/>
          </a:xfrm>
          <a:custGeom>
            <a:avLst/>
            <a:gdLst>
              <a:gd name="connsiteX0" fmla="*/ 224311 w 1535526"/>
              <a:gd name="connsiteY0" fmla="*/ 0 h 586596"/>
              <a:gd name="connsiteX1" fmla="*/ 103541 w 1535526"/>
              <a:gd name="connsiteY1" fmla="*/ 465826 h 586596"/>
              <a:gd name="connsiteX2" fmla="*/ 1535526 w 1535526"/>
              <a:gd name="connsiteY2" fmla="*/ 586596 h 58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5526" h="586596">
                <a:moveTo>
                  <a:pt x="224311" y="0"/>
                </a:moveTo>
                <a:cubicBezTo>
                  <a:pt x="54658" y="184030"/>
                  <a:pt x="-114995" y="368060"/>
                  <a:pt x="103541" y="465826"/>
                </a:cubicBezTo>
                <a:cubicBezTo>
                  <a:pt x="322077" y="563592"/>
                  <a:pt x="928801" y="575094"/>
                  <a:pt x="1535526" y="586596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E3A174-36DF-D049-BB72-C71EB5260754}"/>
              </a:ext>
            </a:extLst>
          </p:cNvPr>
          <p:cNvSpPr/>
          <p:nvPr/>
        </p:nvSpPr>
        <p:spPr>
          <a:xfrm>
            <a:off x="3307927" y="5383923"/>
            <a:ext cx="1988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Tuple addresses</a:t>
            </a:r>
          </a:p>
        </p:txBody>
      </p:sp>
    </p:spTree>
    <p:extLst>
      <p:ext uri="{BB962C8B-B14F-4D97-AF65-F5344CB8AC3E}">
        <p14:creationId xmlns:p14="http://schemas.microsoft.com/office/powerpoint/2010/main" val="38302577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3EB367-D08E-8849-A452-16F8F1E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E2C5BB-50F0-8043-B628-487217F65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BBBB9A-A92B-CC4C-AEDA-1B298E83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C2AE97E-9537-1349-8121-4D6A9409E915}"/>
              </a:ext>
            </a:extLst>
          </p:cNvPr>
          <p:cNvSpPr/>
          <p:nvPr/>
        </p:nvSpPr>
        <p:spPr>
          <a:xfrm>
            <a:off x="5580112" y="268835"/>
            <a:ext cx="385340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F7F8DA91-19ED-FD40-A7FB-453927D7B0A4}"/>
              </a:ext>
            </a:extLst>
          </p:cNvPr>
          <p:cNvSpPr txBox="1">
            <a:spLocks/>
          </p:cNvSpPr>
          <p:nvPr/>
        </p:nvSpPr>
        <p:spPr>
          <a:xfrm>
            <a:off x="609600" y="12817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 operator will first: </a:t>
            </a:r>
          </a:p>
          <a:p>
            <a:pPr lvl="1"/>
            <a:r>
              <a:rPr kumimoji="1" lang="en-US" altLang="zh-CN" dirty="0"/>
              <a:t>Scan the year index to get record addresses whose year &gt; 2020</a:t>
            </a:r>
          </a:p>
          <a:p>
            <a:pPr lvl="1"/>
            <a:r>
              <a:rPr kumimoji="1" lang="en-US" altLang="zh-CN" dirty="0"/>
              <a:t>Scan the price index to get record addresses whose price &gt; 8000</a:t>
            </a:r>
          </a:p>
          <a:p>
            <a:pPr lvl="1"/>
            <a:endParaRPr kumimoji="1"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B56585-5550-5E4B-9895-70813CF4D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97016"/>
            <a:ext cx="1651177" cy="82838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678CFBD-2D29-5C4D-8FBF-B655077A5573}"/>
              </a:ext>
            </a:extLst>
          </p:cNvPr>
          <p:cNvSpPr/>
          <p:nvPr/>
        </p:nvSpPr>
        <p:spPr>
          <a:xfrm>
            <a:off x="1011843" y="4013619"/>
            <a:ext cx="1447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Year &gt; 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897925F-DAD3-4341-872C-2617BBC9E006}"/>
              </a:ext>
            </a:extLst>
          </p:cNvPr>
          <p:cNvSpPr/>
          <p:nvPr/>
        </p:nvSpPr>
        <p:spPr>
          <a:xfrm>
            <a:off x="3104220" y="4585692"/>
            <a:ext cx="1467780" cy="776939"/>
          </a:xfrm>
          <a:prstGeom prst="ellipse">
            <a:avLst/>
          </a:prstGeom>
          <a:solidFill>
            <a:srgbClr val="C00000">
              <a:alpha val="61213"/>
            </a:srgbClr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5C7302D1-A588-D546-870B-B40354AD59A9}"/>
              </a:ext>
            </a:extLst>
          </p:cNvPr>
          <p:cNvSpPr/>
          <p:nvPr/>
        </p:nvSpPr>
        <p:spPr>
          <a:xfrm>
            <a:off x="1397455" y="4364966"/>
            <a:ext cx="1535526" cy="586596"/>
          </a:xfrm>
          <a:custGeom>
            <a:avLst/>
            <a:gdLst>
              <a:gd name="connsiteX0" fmla="*/ 224311 w 1535526"/>
              <a:gd name="connsiteY0" fmla="*/ 0 h 586596"/>
              <a:gd name="connsiteX1" fmla="*/ 103541 w 1535526"/>
              <a:gd name="connsiteY1" fmla="*/ 465826 h 586596"/>
              <a:gd name="connsiteX2" fmla="*/ 1535526 w 1535526"/>
              <a:gd name="connsiteY2" fmla="*/ 586596 h 58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5526" h="586596">
                <a:moveTo>
                  <a:pt x="224311" y="0"/>
                </a:moveTo>
                <a:cubicBezTo>
                  <a:pt x="54658" y="184030"/>
                  <a:pt x="-114995" y="368060"/>
                  <a:pt x="103541" y="465826"/>
                </a:cubicBezTo>
                <a:cubicBezTo>
                  <a:pt x="322077" y="563592"/>
                  <a:pt x="928801" y="575094"/>
                  <a:pt x="1535526" y="586596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68D56D5-EF83-9842-862A-0B49F0DE49BB}"/>
              </a:ext>
            </a:extLst>
          </p:cNvPr>
          <p:cNvSpPr/>
          <p:nvPr/>
        </p:nvSpPr>
        <p:spPr>
          <a:xfrm>
            <a:off x="4211470" y="4580790"/>
            <a:ext cx="1467780" cy="776939"/>
          </a:xfrm>
          <a:prstGeom prst="ellipse">
            <a:avLst/>
          </a:prstGeom>
          <a:solidFill>
            <a:srgbClr val="0432FF">
              <a:alpha val="54871"/>
            </a:srgbClr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51C50A6-1A10-9944-B91C-608B03327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11" y="3197016"/>
            <a:ext cx="1651177" cy="82838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3E6CCA53-A46C-244F-ACBE-A6B5131EC21A}"/>
              </a:ext>
            </a:extLst>
          </p:cNvPr>
          <p:cNvSpPr/>
          <p:nvPr/>
        </p:nvSpPr>
        <p:spPr>
          <a:xfrm>
            <a:off x="5839862" y="4013619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432FF"/>
                </a:solidFill>
              </a:rPr>
              <a:t>Price &gt; 8000</a:t>
            </a:r>
            <a:endParaRPr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3CBA2BBD-6450-B344-B997-5159F5131FD2}"/>
              </a:ext>
            </a:extLst>
          </p:cNvPr>
          <p:cNvSpPr/>
          <p:nvPr/>
        </p:nvSpPr>
        <p:spPr>
          <a:xfrm>
            <a:off x="5762445" y="4399472"/>
            <a:ext cx="917464" cy="559758"/>
          </a:xfrm>
          <a:custGeom>
            <a:avLst/>
            <a:gdLst>
              <a:gd name="connsiteX0" fmla="*/ 672861 w 917464"/>
              <a:gd name="connsiteY0" fmla="*/ 0 h 559758"/>
              <a:gd name="connsiteX1" fmla="*/ 879895 w 917464"/>
              <a:gd name="connsiteY1" fmla="*/ 483079 h 559758"/>
              <a:gd name="connsiteX2" fmla="*/ 0 w 917464"/>
              <a:gd name="connsiteY2" fmla="*/ 552090 h 55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7464" h="559758">
                <a:moveTo>
                  <a:pt x="672861" y="0"/>
                </a:moveTo>
                <a:cubicBezTo>
                  <a:pt x="832450" y="195532"/>
                  <a:pt x="992039" y="391064"/>
                  <a:pt x="879895" y="483079"/>
                </a:cubicBezTo>
                <a:cubicBezTo>
                  <a:pt x="767752" y="575094"/>
                  <a:pt x="383876" y="563592"/>
                  <a:pt x="0" y="552090"/>
                </a:cubicBezTo>
              </a:path>
            </a:pathLst>
          </a:custGeom>
          <a:noFill/>
          <a:ln w="1905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E3A174-36DF-D049-BB72-C71EB5260754}"/>
              </a:ext>
            </a:extLst>
          </p:cNvPr>
          <p:cNvSpPr/>
          <p:nvPr/>
        </p:nvSpPr>
        <p:spPr>
          <a:xfrm>
            <a:off x="3307927" y="5383923"/>
            <a:ext cx="1988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Tuple addresses</a:t>
            </a:r>
          </a:p>
        </p:txBody>
      </p:sp>
    </p:spTree>
    <p:extLst>
      <p:ext uri="{BB962C8B-B14F-4D97-AF65-F5344CB8AC3E}">
        <p14:creationId xmlns:p14="http://schemas.microsoft.com/office/powerpoint/2010/main" val="2793261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3EB367-D08E-8849-A452-16F8F1E5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Multi-index scan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E2C5BB-50F0-8043-B628-487217F65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br>
              <a:rPr lang="en" altLang="zh-CN" dirty="0"/>
            </a:br>
            <a:endParaRPr lang="en" altLang="zh-CN" dirty="0"/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BBBB9A-A92B-CC4C-AEDA-1B298E83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C2AE97E-9537-1349-8121-4D6A9409E915}"/>
              </a:ext>
            </a:extLst>
          </p:cNvPr>
          <p:cNvSpPr/>
          <p:nvPr/>
        </p:nvSpPr>
        <p:spPr>
          <a:xfrm>
            <a:off x="5580112" y="268835"/>
            <a:ext cx="3853408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SELECT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* 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FROM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Item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WHERE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2020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AND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Item.price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8000</a:t>
            </a:r>
            <a:endParaRPr lang="zh-CN" altLang="en-US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F7F8DA91-19ED-FD40-A7FB-453927D7B0A4}"/>
              </a:ext>
            </a:extLst>
          </p:cNvPr>
          <p:cNvSpPr txBox="1">
            <a:spLocks/>
          </p:cNvSpPr>
          <p:nvPr/>
        </p:nvSpPr>
        <p:spPr>
          <a:xfrm>
            <a:off x="609600" y="12817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 operator will first: </a:t>
            </a:r>
          </a:p>
          <a:p>
            <a:pPr lvl="1"/>
            <a:r>
              <a:rPr kumimoji="1" lang="en-US" altLang="zh-CN" dirty="0"/>
              <a:t>Scan the year index to get record addresses whose year &gt; 2020</a:t>
            </a:r>
          </a:p>
          <a:p>
            <a:pPr lvl="1"/>
            <a:r>
              <a:rPr kumimoji="1" lang="en-US" altLang="zh-CN" dirty="0"/>
              <a:t>Scan the price index to get record addresses whose price &gt; 8000</a:t>
            </a:r>
          </a:p>
          <a:p>
            <a:pPr lvl="1"/>
            <a:r>
              <a:rPr kumimoji="1" lang="en-US" altLang="zh-CN" dirty="0"/>
              <a:t>Take their </a:t>
            </a:r>
            <a:r>
              <a:rPr lang="en" altLang="zh-CN" dirty="0"/>
              <a:t>intersection </a:t>
            </a:r>
          </a:p>
          <a:p>
            <a:pPr lvl="1"/>
            <a:r>
              <a:rPr kumimoji="1" lang="en-US" altLang="zh-CN" dirty="0"/>
              <a:t>Retrieve the tuples with the intersected addresses </a:t>
            </a:r>
          </a:p>
          <a:p>
            <a:pPr lvl="1"/>
            <a:endParaRPr kumimoji="1"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6B56585-5550-5E4B-9895-70813CF4D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97016"/>
            <a:ext cx="1651177" cy="82838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678CFBD-2D29-5C4D-8FBF-B655077A5573}"/>
              </a:ext>
            </a:extLst>
          </p:cNvPr>
          <p:cNvSpPr/>
          <p:nvPr/>
        </p:nvSpPr>
        <p:spPr>
          <a:xfrm>
            <a:off x="1011843" y="4013619"/>
            <a:ext cx="1447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Year &gt; 2020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897925F-DAD3-4341-872C-2617BBC9E006}"/>
              </a:ext>
            </a:extLst>
          </p:cNvPr>
          <p:cNvSpPr/>
          <p:nvPr/>
        </p:nvSpPr>
        <p:spPr>
          <a:xfrm>
            <a:off x="3104220" y="4585692"/>
            <a:ext cx="1467780" cy="776939"/>
          </a:xfrm>
          <a:prstGeom prst="ellipse">
            <a:avLst/>
          </a:prstGeom>
          <a:solidFill>
            <a:srgbClr val="C00000">
              <a:alpha val="61213"/>
            </a:srgbClr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5C7302D1-A588-D546-870B-B40354AD59A9}"/>
              </a:ext>
            </a:extLst>
          </p:cNvPr>
          <p:cNvSpPr/>
          <p:nvPr/>
        </p:nvSpPr>
        <p:spPr>
          <a:xfrm>
            <a:off x="1397455" y="4364966"/>
            <a:ext cx="1535526" cy="586596"/>
          </a:xfrm>
          <a:custGeom>
            <a:avLst/>
            <a:gdLst>
              <a:gd name="connsiteX0" fmla="*/ 224311 w 1535526"/>
              <a:gd name="connsiteY0" fmla="*/ 0 h 586596"/>
              <a:gd name="connsiteX1" fmla="*/ 103541 w 1535526"/>
              <a:gd name="connsiteY1" fmla="*/ 465826 h 586596"/>
              <a:gd name="connsiteX2" fmla="*/ 1535526 w 1535526"/>
              <a:gd name="connsiteY2" fmla="*/ 586596 h 58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5526" h="586596">
                <a:moveTo>
                  <a:pt x="224311" y="0"/>
                </a:moveTo>
                <a:cubicBezTo>
                  <a:pt x="54658" y="184030"/>
                  <a:pt x="-114995" y="368060"/>
                  <a:pt x="103541" y="465826"/>
                </a:cubicBezTo>
                <a:cubicBezTo>
                  <a:pt x="322077" y="563592"/>
                  <a:pt x="928801" y="575094"/>
                  <a:pt x="1535526" y="586596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68D56D5-EF83-9842-862A-0B49F0DE49BB}"/>
              </a:ext>
            </a:extLst>
          </p:cNvPr>
          <p:cNvSpPr/>
          <p:nvPr/>
        </p:nvSpPr>
        <p:spPr>
          <a:xfrm>
            <a:off x="4211470" y="4580790"/>
            <a:ext cx="1467780" cy="776939"/>
          </a:xfrm>
          <a:prstGeom prst="ellipse">
            <a:avLst/>
          </a:prstGeom>
          <a:solidFill>
            <a:srgbClr val="0432FF">
              <a:alpha val="54871"/>
            </a:srgbClr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0432FF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51C50A6-1A10-9944-B91C-608B03327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11" y="3197016"/>
            <a:ext cx="1651177" cy="82838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3E6CCA53-A46C-244F-ACBE-A6B5131EC21A}"/>
              </a:ext>
            </a:extLst>
          </p:cNvPr>
          <p:cNvSpPr/>
          <p:nvPr/>
        </p:nvSpPr>
        <p:spPr>
          <a:xfrm>
            <a:off x="5839862" y="4013619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432FF"/>
                </a:solidFill>
              </a:rPr>
              <a:t>Price &gt; 8000</a:t>
            </a:r>
            <a:endParaRPr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3CBA2BBD-6450-B344-B997-5159F5131FD2}"/>
              </a:ext>
            </a:extLst>
          </p:cNvPr>
          <p:cNvSpPr/>
          <p:nvPr/>
        </p:nvSpPr>
        <p:spPr>
          <a:xfrm>
            <a:off x="5762445" y="4399472"/>
            <a:ext cx="917464" cy="559758"/>
          </a:xfrm>
          <a:custGeom>
            <a:avLst/>
            <a:gdLst>
              <a:gd name="connsiteX0" fmla="*/ 672861 w 917464"/>
              <a:gd name="connsiteY0" fmla="*/ 0 h 559758"/>
              <a:gd name="connsiteX1" fmla="*/ 879895 w 917464"/>
              <a:gd name="connsiteY1" fmla="*/ 483079 h 559758"/>
              <a:gd name="connsiteX2" fmla="*/ 0 w 917464"/>
              <a:gd name="connsiteY2" fmla="*/ 552090 h 55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7464" h="559758">
                <a:moveTo>
                  <a:pt x="672861" y="0"/>
                </a:moveTo>
                <a:cubicBezTo>
                  <a:pt x="832450" y="195532"/>
                  <a:pt x="992039" y="391064"/>
                  <a:pt x="879895" y="483079"/>
                </a:cubicBezTo>
                <a:cubicBezTo>
                  <a:pt x="767752" y="575094"/>
                  <a:pt x="383876" y="563592"/>
                  <a:pt x="0" y="552090"/>
                </a:cubicBezTo>
              </a:path>
            </a:pathLst>
          </a:custGeom>
          <a:noFill/>
          <a:ln w="1905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4E3A174-36DF-D049-BB72-C71EB5260754}"/>
              </a:ext>
            </a:extLst>
          </p:cNvPr>
          <p:cNvSpPr/>
          <p:nvPr/>
        </p:nvSpPr>
        <p:spPr>
          <a:xfrm>
            <a:off x="3307927" y="5383923"/>
            <a:ext cx="1988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Tuple addresses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B215220E-5560-3D46-8BAE-AB37433DB2F9}"/>
              </a:ext>
            </a:extLst>
          </p:cNvPr>
          <p:cNvCxnSpPr>
            <a:cxnSpLocks/>
          </p:cNvCxnSpPr>
          <p:nvPr/>
        </p:nvCxnSpPr>
        <p:spPr>
          <a:xfrm flipV="1">
            <a:off x="4355976" y="3995921"/>
            <a:ext cx="0" cy="955641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89190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584379-3A3C-004B-A360-FB918909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find the intersected data efficiently?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D88AC-4D4F-9149-AEDE-0473903B0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Naïve solution:</a:t>
            </a:r>
          </a:p>
          <a:p>
            <a:pPr lvl="1"/>
            <a:r>
              <a:rPr lang="en" altLang="zh-CN" dirty="0"/>
              <a:t>Nested loop takes O(N * M)</a:t>
            </a:r>
          </a:p>
          <a:p>
            <a:r>
              <a:rPr lang="en" altLang="zh-CN" dirty="0"/>
              <a:t>Fast set intersection can be done with </a:t>
            </a:r>
          </a:p>
          <a:p>
            <a:pPr lvl="1"/>
            <a:r>
              <a:rPr lang="en" altLang="zh-CN" dirty="0"/>
              <a:t>Bitmaps, hash tables, or Bloom filters </a:t>
            </a:r>
          </a:p>
          <a:p>
            <a:r>
              <a:rPr lang="en" altLang="zh-CN" dirty="0"/>
              <a:t>Example of bitmap:</a:t>
            </a:r>
          </a:p>
          <a:p>
            <a:pPr lvl="1"/>
            <a:r>
              <a:rPr lang="en" altLang="zh-CN" dirty="0"/>
              <a:t>Suppose we have two sets {1,2,4} and {1,2,5}</a:t>
            </a:r>
          </a:p>
          <a:p>
            <a:pPr lvl="1"/>
            <a:r>
              <a:rPr lang="en" altLang="zh-CN" dirty="0"/>
              <a:t>Then we can compute two bitmaps: </a:t>
            </a:r>
            <a:r>
              <a:rPr lang="en-US" altLang="zh-CN" dirty="0">
                <a:highlight>
                  <a:srgbClr val="FFFF00"/>
                </a:highlight>
              </a:rPr>
              <a:t>00010110</a:t>
            </a:r>
            <a:r>
              <a:rPr lang="en-US" altLang="zh-CN" dirty="0"/>
              <a:t> &amp; </a:t>
            </a:r>
            <a:r>
              <a:rPr lang="en-US" altLang="zh-CN" dirty="0">
                <a:highlight>
                  <a:srgbClr val="FFFF00"/>
                </a:highlight>
              </a:rPr>
              <a:t>00100110</a:t>
            </a:r>
          </a:p>
          <a:p>
            <a:pPr lvl="1"/>
            <a:r>
              <a:rPr lang="en-US" altLang="zh-CN" dirty="0"/>
              <a:t>Then using an 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zh-CN" dirty="0"/>
              <a:t> operation will get the intersected results </a:t>
            </a: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64899B-260B-1842-93AA-B143893C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789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29361-821E-344C-B689-CFC4BD3E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(traditional) DBMS so far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03C898-EB8C-5E44-836D-57D76525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14" name="TextBox 109">
            <a:extLst>
              <a:ext uri="{FF2B5EF4-FFF2-40B4-BE49-F238E27FC236}">
                <a16:creationId xmlns:a16="http://schemas.microsoft.com/office/drawing/2014/main" id="{D1BBA1EE-FC90-8146-A500-2D46F9125EC9}"/>
              </a:ext>
            </a:extLst>
          </p:cNvPr>
          <p:cNvSpPr txBox="1"/>
          <p:nvPr/>
        </p:nvSpPr>
        <p:spPr>
          <a:xfrm>
            <a:off x="7373065" y="149857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query</a:t>
            </a:r>
          </a:p>
        </p:txBody>
      </p:sp>
      <p:cxnSp>
        <p:nvCxnSpPr>
          <p:cNvPr id="15" name="Straight Arrow Connector 110">
            <a:extLst>
              <a:ext uri="{FF2B5EF4-FFF2-40B4-BE49-F238E27FC236}">
                <a16:creationId xmlns:a16="http://schemas.microsoft.com/office/drawing/2014/main" id="{430184F6-E3AF-B540-A5A3-3A7E3DBB24E2}"/>
              </a:ext>
            </a:extLst>
          </p:cNvPr>
          <p:cNvCxnSpPr/>
          <p:nvPr/>
        </p:nvCxnSpPr>
        <p:spPr>
          <a:xfrm>
            <a:off x="7257425" y="1346765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11">
            <a:extLst>
              <a:ext uri="{FF2B5EF4-FFF2-40B4-BE49-F238E27FC236}">
                <a16:creationId xmlns:a16="http://schemas.microsoft.com/office/drawing/2014/main" id="{F9700AE5-FDD8-4B4B-8214-B3D56249F3A9}"/>
              </a:ext>
            </a:extLst>
          </p:cNvPr>
          <p:cNvSpPr txBox="1"/>
          <p:nvPr/>
        </p:nvSpPr>
        <p:spPr>
          <a:xfrm>
            <a:off x="6501341" y="1996627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Query Execution</a:t>
            </a:r>
          </a:p>
        </p:txBody>
      </p:sp>
      <p:cxnSp>
        <p:nvCxnSpPr>
          <p:cNvPr id="17" name="Straight Arrow Connector 112">
            <a:extLst>
              <a:ext uri="{FF2B5EF4-FFF2-40B4-BE49-F238E27FC236}">
                <a16:creationId xmlns:a16="http://schemas.microsoft.com/office/drawing/2014/main" id="{B70DF4BC-C5AD-B045-B085-8BB5BC65EEED}"/>
              </a:ext>
            </a:extLst>
          </p:cNvPr>
          <p:cNvCxnSpPr/>
          <p:nvPr/>
        </p:nvCxnSpPr>
        <p:spPr>
          <a:xfrm>
            <a:off x="7288857" y="2765054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14">
            <a:extLst>
              <a:ext uri="{FF2B5EF4-FFF2-40B4-BE49-F238E27FC236}">
                <a16:creationId xmlns:a16="http://schemas.microsoft.com/office/drawing/2014/main" id="{89E5F274-1DCA-1647-B197-92842435F6EA}"/>
              </a:ext>
            </a:extLst>
          </p:cNvPr>
          <p:cNvSpPr txBox="1"/>
          <p:nvPr/>
        </p:nvSpPr>
        <p:spPr>
          <a:xfrm>
            <a:off x="6525513" y="3496596"/>
            <a:ext cx="1841934" cy="646331"/>
          </a:xfrm>
          <a:prstGeom prst="rect">
            <a:avLst/>
          </a:prstGeom>
          <a:solidFill>
            <a:srgbClr val="E1DFDE"/>
          </a:solidFill>
          <a:ln w="25400"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DBMS</a:t>
            </a:r>
          </a:p>
          <a:p>
            <a:r>
              <a:rPr lang="en-US" altLang="zh-CN" dirty="0"/>
              <a:t>Storage</a:t>
            </a:r>
          </a:p>
        </p:txBody>
      </p:sp>
      <p:cxnSp>
        <p:nvCxnSpPr>
          <p:cNvPr id="19" name="Straight Arrow Connector 115">
            <a:extLst>
              <a:ext uri="{FF2B5EF4-FFF2-40B4-BE49-F238E27FC236}">
                <a16:creationId xmlns:a16="http://schemas.microsoft.com/office/drawing/2014/main" id="{27E5F4B4-C2A1-8547-BADA-4BAE15397EC1}"/>
              </a:ext>
            </a:extLst>
          </p:cNvPr>
          <p:cNvCxnSpPr/>
          <p:nvPr/>
        </p:nvCxnSpPr>
        <p:spPr>
          <a:xfrm>
            <a:off x="7288857" y="4265921"/>
            <a:ext cx="0" cy="600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16">
            <a:extLst>
              <a:ext uri="{FF2B5EF4-FFF2-40B4-BE49-F238E27FC236}">
                <a16:creationId xmlns:a16="http://schemas.microsoft.com/office/drawing/2014/main" id="{32875D6A-384F-324F-8F19-A2D84D52FAAF}"/>
              </a:ext>
            </a:extLst>
          </p:cNvPr>
          <p:cNvSpPr txBox="1"/>
          <p:nvPr/>
        </p:nvSpPr>
        <p:spPr>
          <a:xfrm>
            <a:off x="7404496" y="438623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I/O access</a:t>
            </a:r>
          </a:p>
        </p:txBody>
      </p:sp>
      <p:sp>
        <p:nvSpPr>
          <p:cNvPr id="21" name="Can 117">
            <a:extLst>
              <a:ext uri="{FF2B5EF4-FFF2-40B4-BE49-F238E27FC236}">
                <a16:creationId xmlns:a16="http://schemas.microsoft.com/office/drawing/2014/main" id="{5BE3C925-36F8-3A4D-8A9E-885BB3DB959C}"/>
              </a:ext>
            </a:extLst>
          </p:cNvPr>
          <p:cNvSpPr/>
          <p:nvPr/>
        </p:nvSpPr>
        <p:spPr>
          <a:xfrm>
            <a:off x="7072833" y="4895605"/>
            <a:ext cx="432048" cy="611234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26" name="Picture 2" descr="circled-user-male-skin-type-1-2 | Focus Education">
            <a:extLst>
              <a:ext uri="{FF2B5EF4-FFF2-40B4-BE49-F238E27FC236}">
                <a16:creationId xmlns:a16="http://schemas.microsoft.com/office/drawing/2014/main" id="{FAFD120D-D9E7-4B4B-A45B-ABF8B0B01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655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B2E44B1-559A-D146-904A-5C4E754001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494663"/>
            <a:ext cx="1927915" cy="126089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E0A6C5F9-2B4B-694A-A8CF-4E8C39D01882}"/>
              </a:ext>
            </a:extLst>
          </p:cNvPr>
          <p:cNvSpPr/>
          <p:nvPr/>
        </p:nvSpPr>
        <p:spPr>
          <a:xfrm>
            <a:off x="2837137" y="3154557"/>
            <a:ext cx="1215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solidFill>
                <a:srgbClr val="C00000"/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F389A15F-B7A7-A441-8E2A-5CE8F70550AD}"/>
              </a:ext>
            </a:extLst>
          </p:cNvPr>
          <p:cNvCxnSpPr>
            <a:cxnSpLocks/>
          </p:cNvCxnSpPr>
          <p:nvPr/>
        </p:nvCxnSpPr>
        <p:spPr>
          <a:xfrm flipH="1">
            <a:off x="2267744" y="3523889"/>
            <a:ext cx="936104" cy="17234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5F6691A0-5887-524E-B1B2-59A77B79E589}"/>
              </a:ext>
            </a:extLst>
          </p:cNvPr>
          <p:cNvCxnSpPr/>
          <p:nvPr/>
        </p:nvCxnSpPr>
        <p:spPr>
          <a:xfrm>
            <a:off x="5004048" y="1219633"/>
            <a:ext cx="0" cy="4608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:a16="http://schemas.microsoft.com/office/drawing/2014/main" id="{C450EE75-CB02-564F-B763-363518BF4CEB}"/>
              </a:ext>
            </a:extLst>
          </p:cNvPr>
          <p:cNvSpPr/>
          <p:nvPr/>
        </p:nvSpPr>
        <p:spPr>
          <a:xfrm>
            <a:off x="5025685" y="5296962"/>
            <a:ext cx="12153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Database</a:t>
            </a:r>
            <a:endParaRPr lang="zh-CN" altLang="en-US" dirty="0"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右箭头 28">
            <a:extLst>
              <a:ext uri="{FF2B5EF4-FFF2-40B4-BE49-F238E27FC236}">
                <a16:creationId xmlns:a16="http://schemas.microsoft.com/office/drawing/2014/main" id="{F4A33F52-E6C2-9C41-897F-2D88730EE5FC}"/>
              </a:ext>
            </a:extLst>
          </p:cNvPr>
          <p:cNvSpPr/>
          <p:nvPr/>
        </p:nvSpPr>
        <p:spPr>
          <a:xfrm>
            <a:off x="2370833" y="2117474"/>
            <a:ext cx="2201160" cy="681647"/>
          </a:xfrm>
          <a:prstGeom prst="rightArrow">
            <a:avLst/>
          </a:pr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9EF4762-DF27-A542-A8C3-99429CF380E0}"/>
              </a:ext>
            </a:extLst>
          </p:cNvPr>
          <p:cNvSpPr/>
          <p:nvPr/>
        </p:nvSpPr>
        <p:spPr>
          <a:xfrm>
            <a:off x="1832710" y="1197309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D875CE29-F86E-3846-A8C1-7372445CF19E}"/>
              </a:ext>
            </a:extLst>
          </p:cNvPr>
          <p:cNvSpPr/>
          <p:nvPr/>
        </p:nvSpPr>
        <p:spPr>
          <a:xfrm>
            <a:off x="4830673" y="1967574"/>
            <a:ext cx="1469600" cy="577740"/>
          </a:xfrm>
          <a:prstGeom prst="wedgeRoundRectCallout">
            <a:avLst>
              <a:gd name="adj1" fmla="val -61858"/>
              <a:gd name="adj2" fmla="val -61065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1A8C71-91A2-1549-9E35-DAAF73A9C89B}"/>
              </a:ext>
            </a:extLst>
          </p:cNvPr>
          <p:cNvSpPr/>
          <p:nvPr/>
        </p:nvSpPr>
        <p:spPr>
          <a:xfrm>
            <a:off x="4815737" y="2041000"/>
            <a:ext cx="15199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16</a:t>
            </a:r>
            <a:endParaRPr lang="zh-CN" altLang="en-US" sz="2200" dirty="0"/>
          </a:p>
        </p:txBody>
      </p:sp>
      <p:sp>
        <p:nvSpPr>
          <p:cNvPr id="23" name="圆角矩形标注 22">
            <a:extLst>
              <a:ext uri="{FF2B5EF4-FFF2-40B4-BE49-F238E27FC236}">
                <a16:creationId xmlns:a16="http://schemas.microsoft.com/office/drawing/2014/main" id="{577B6047-8931-B641-979C-BFEF07BF9314}"/>
              </a:ext>
            </a:extLst>
          </p:cNvPr>
          <p:cNvSpPr/>
          <p:nvPr/>
        </p:nvSpPr>
        <p:spPr>
          <a:xfrm>
            <a:off x="5025684" y="2879266"/>
            <a:ext cx="1778549" cy="577740"/>
          </a:xfrm>
          <a:prstGeom prst="wedgeRoundRectCallout">
            <a:avLst>
              <a:gd name="adj1" fmla="val 52018"/>
              <a:gd name="adj2" fmla="val -78983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8D5FA74-1815-824C-BB70-9D2D03160A7E}"/>
              </a:ext>
            </a:extLst>
          </p:cNvPr>
          <p:cNvSpPr/>
          <p:nvPr/>
        </p:nvSpPr>
        <p:spPr>
          <a:xfrm>
            <a:off x="5010749" y="2952692"/>
            <a:ext cx="16450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This lecture</a:t>
            </a:r>
            <a:endParaRPr lang="zh-CN" altLang="en-US" sz="2200" dirty="0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B64DB1FB-9FFC-F042-A1D2-10D7AFEC4024}"/>
              </a:ext>
            </a:extLst>
          </p:cNvPr>
          <p:cNvSpPr/>
          <p:nvPr/>
        </p:nvSpPr>
        <p:spPr>
          <a:xfrm>
            <a:off x="4571993" y="4334862"/>
            <a:ext cx="2185617" cy="577740"/>
          </a:xfrm>
          <a:prstGeom prst="wedgeRoundRectCallout">
            <a:avLst>
              <a:gd name="adj1" fmla="val 52018"/>
              <a:gd name="adj2" fmla="val -78983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9E429B9-5E46-634C-B259-5DDBD7E3FD0A}"/>
              </a:ext>
            </a:extLst>
          </p:cNvPr>
          <p:cNvSpPr/>
          <p:nvPr/>
        </p:nvSpPr>
        <p:spPr>
          <a:xfrm>
            <a:off x="4557058" y="4408288"/>
            <a:ext cx="21788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17 &amp; 18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415146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41F8F7-D47C-364A-BB5E-DEF75776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(traditional) DBMS so far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F0016-F171-1C49-BADE-15C1941FF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DBMS also provides ACID (check lecture 11-13)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424F2F-6C2C-7E40-A2C5-F48C5E8B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77582714-3ABF-BA41-9564-D91F7A1BD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05" y="1777380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257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E76AADF-0615-D840-B99D-BB827CE20B90}"/>
              </a:ext>
            </a:extLst>
          </p:cNvPr>
          <p:cNvSpPr txBox="1"/>
          <p:nvPr/>
        </p:nvSpPr>
        <p:spPr>
          <a:xfrm>
            <a:off x="1859666" y="2857501"/>
            <a:ext cx="13609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OldSQL</a:t>
            </a:r>
            <a:endParaRPr kumimoji="1" lang="zh-CN" altLang="en-US" sz="288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7F3F2D72-5CE9-1345-80A8-1EAB379B68C4}"/>
              </a:ext>
            </a:extLst>
          </p:cNvPr>
          <p:cNvSpPr/>
          <p:nvPr/>
        </p:nvSpPr>
        <p:spPr>
          <a:xfrm>
            <a:off x="3373193" y="2991034"/>
            <a:ext cx="583265" cy="259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F1F763-EE5C-BA48-9C13-21133BEAF3AC}"/>
              </a:ext>
            </a:extLst>
          </p:cNvPr>
          <p:cNvSpPr txBox="1"/>
          <p:nvPr/>
        </p:nvSpPr>
        <p:spPr>
          <a:xfrm>
            <a:off x="4109034" y="2857501"/>
            <a:ext cx="136095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NoSQL</a:t>
            </a:r>
            <a:endParaRPr kumimoji="1" lang="zh-CN" altLang="en-US" sz="288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7547426-C24F-5740-81AB-43EE787619D8}"/>
              </a:ext>
            </a:extLst>
          </p:cNvPr>
          <p:cNvSpPr txBox="1"/>
          <p:nvPr/>
        </p:nvSpPr>
        <p:spPr>
          <a:xfrm>
            <a:off x="6156176" y="2857500"/>
            <a:ext cx="165304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8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NewSQL</a:t>
            </a:r>
            <a:endParaRPr kumimoji="1" lang="zh-CN" altLang="en-US" sz="288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8F447987-F938-5A42-AE17-2E597F4D4B33}"/>
              </a:ext>
            </a:extLst>
          </p:cNvPr>
          <p:cNvSpPr/>
          <p:nvPr/>
        </p:nvSpPr>
        <p:spPr>
          <a:xfrm>
            <a:off x="5521448" y="2991034"/>
            <a:ext cx="583265" cy="259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F196E0-DCB9-F540-AAB0-26C043691193}"/>
              </a:ext>
            </a:extLst>
          </p:cNvPr>
          <p:cNvSpPr/>
          <p:nvPr/>
        </p:nvSpPr>
        <p:spPr>
          <a:xfrm>
            <a:off x="-468560" y="0"/>
            <a:ext cx="3384376" cy="1129308"/>
          </a:xfrm>
          <a:prstGeom prst="rect">
            <a:avLst/>
          </a:prstGeom>
          <a:solidFill>
            <a:schemeClr val="bg1"/>
          </a:solidFill>
          <a:ln w="1905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406536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B25498-EAFD-764A-B733-E92B2B9DE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OldSQL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ACID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ADF2E9-F0CB-3045-910F-81E14B15F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24536"/>
          </a:xfrm>
        </p:spPr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architectural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historical</a:t>
            </a:r>
            <a:r>
              <a:rPr kumimoji="1" lang="zh-CN" altLang="en-US" dirty="0"/>
              <a:t> </a:t>
            </a:r>
            <a:r>
              <a:rPr kumimoji="1" lang="en" altLang="zh-CN" dirty="0"/>
              <a:t>﻿baggage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SQL</a:t>
            </a:r>
          </a:p>
          <a:p>
            <a:r>
              <a:rPr kumimoji="1" lang="en-US" altLang="zh-CN" dirty="0"/>
              <a:t>Abstraction</a:t>
            </a:r>
          </a:p>
          <a:p>
            <a:pPr lvl="1"/>
            <a:r>
              <a:rPr kumimoji="1" lang="en-US" altLang="zh-CN" dirty="0"/>
              <a:t>Relational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ACID</a:t>
            </a:r>
          </a:p>
          <a:p>
            <a:r>
              <a:rPr kumimoji="1" lang="en-US" altLang="zh-CN" dirty="0"/>
              <a:t>Architecture</a:t>
            </a:r>
          </a:p>
          <a:p>
            <a:pPr lvl="1"/>
            <a:r>
              <a:rPr kumimoji="1" lang="en-US" altLang="zh-CN" dirty="0"/>
              <a:t>Mostly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focus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Single-node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On-disk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81B884-02C4-0B4C-A2FC-50A86ECE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270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8D614-033E-F841-9B06-8A120B17F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556E8E-B9A4-8146-A17B-D90B7EE7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Requirements</a:t>
            </a:r>
          </a:p>
          <a:p>
            <a:pPr lvl="1"/>
            <a:r>
              <a:rPr kumimoji="1" lang="en-US" altLang="zh-CN" dirty="0"/>
              <a:t>Scalability: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</a:p>
          <a:p>
            <a:pPr lvl="1"/>
            <a:r>
              <a:rPr kumimoji="1" lang="en-US" altLang="zh-CN" dirty="0"/>
              <a:t>Availability: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User-down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Read-mostly</a:t>
            </a:r>
          </a:p>
          <a:p>
            <a:pPr lvl="1"/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pPr lvl="1"/>
            <a:r>
              <a:rPr kumimoji="1" lang="en-US" altLang="zh-CN" dirty="0"/>
              <a:t>Large dataset</a:t>
            </a:r>
          </a:p>
          <a:p>
            <a:r>
              <a:rPr kumimoji="1" lang="en-US" altLang="zh-CN" dirty="0"/>
              <a:t>Note</a:t>
            </a:r>
            <a:r>
              <a:rPr kumimoji="1" lang="en-US" altLang="zh-CN" b="0" dirty="0"/>
              <a:t>: some requirements are compatible to the SQL (and that’s why there is NewSQL</a:t>
            </a:r>
            <a:r>
              <a:rPr kumimoji="1" lang="en-US" altLang="zh-CN" b="0" dirty="0">
                <a:sym typeface="Wingdings" pitchFamily="2" charset="2"/>
              </a:rPr>
              <a:t>)</a:t>
            </a:r>
            <a:endParaRPr kumimoji="1" lang="en-US" altLang="zh-CN" b="0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F3E12-E5D4-0947-AD69-D07AC4B43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/>
          </a:p>
        </p:txBody>
      </p:sp>
      <p:pic>
        <p:nvPicPr>
          <p:cNvPr id="5" name="Picture 2" descr="Internet Icon – Free Download, PNG and Vector">
            <a:extLst>
              <a:ext uri="{FF2B5EF4-FFF2-40B4-BE49-F238E27FC236}">
                <a16:creationId xmlns:a16="http://schemas.microsoft.com/office/drawing/2014/main" id="{8D01E695-A9A6-B140-B2AA-6B2DF3D32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812" y="4173559"/>
            <a:ext cx="1016377" cy="101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7035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4386-D258-CA4E-B853-8BD0CAAB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Attempt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 SQL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A43EEC-50E0-2445-BB1C-C3F92E31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6446F1-30D6-A041-8E09-CDC92C12D1F8}"/>
              </a:ext>
            </a:extLst>
          </p:cNvPr>
          <p:cNvSpPr/>
          <p:nvPr/>
        </p:nvSpPr>
        <p:spPr>
          <a:xfrm>
            <a:off x="1465874" y="4361005"/>
            <a:ext cx="15183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Vertically</a:t>
            </a:r>
            <a:endParaRPr lang="zh-CN" altLang="en-US" sz="162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DC6DD5C-01ED-6E41-8A5D-D7D1B7B5BFEB}"/>
              </a:ext>
            </a:extLst>
          </p:cNvPr>
          <p:cNvSpPr/>
          <p:nvPr/>
        </p:nvSpPr>
        <p:spPr>
          <a:xfrm>
            <a:off x="5452147" y="4361004"/>
            <a:ext cx="193354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Horizontally</a:t>
            </a:r>
            <a:endParaRPr lang="zh-CN" altLang="en-US" sz="162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50EA577-3BBF-184B-B396-AE936B037BDF}"/>
              </a:ext>
            </a:extLst>
          </p:cNvPr>
          <p:cNvSpPr/>
          <p:nvPr/>
        </p:nvSpPr>
        <p:spPr>
          <a:xfrm>
            <a:off x="1749143" y="2536764"/>
            <a:ext cx="934678" cy="15396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3A12F91-9A32-484D-8316-DEFC88752942}"/>
              </a:ext>
            </a:extLst>
          </p:cNvPr>
          <p:cNvSpPr/>
          <p:nvPr/>
        </p:nvSpPr>
        <p:spPr>
          <a:xfrm>
            <a:off x="4752687" y="3623186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A46D921-8C06-D447-8731-4AB165B0F3BD}"/>
              </a:ext>
            </a:extLst>
          </p:cNvPr>
          <p:cNvSpPr/>
          <p:nvPr/>
        </p:nvSpPr>
        <p:spPr>
          <a:xfrm>
            <a:off x="5887192" y="3613408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D13D364-8A54-AB42-8278-6C5224B4E70B}"/>
              </a:ext>
            </a:extLst>
          </p:cNvPr>
          <p:cNvSpPr/>
          <p:nvPr/>
        </p:nvSpPr>
        <p:spPr>
          <a:xfrm>
            <a:off x="7021698" y="3613408"/>
            <a:ext cx="934678" cy="45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SQL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8E890AD-BE8D-DF47-AE75-DC5D2ADD9E40}"/>
              </a:ext>
            </a:extLst>
          </p:cNvPr>
          <p:cNvSpPr/>
          <p:nvPr/>
        </p:nvSpPr>
        <p:spPr>
          <a:xfrm>
            <a:off x="5165599" y="2695533"/>
            <a:ext cx="239360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b="1" dirty="0">
                <a:solidFill>
                  <a:srgbClr val="C00000"/>
                </a:solidFill>
                <a:latin typeface="Candara" charset="0"/>
              </a:rPr>
              <a:t>Shared-nothing</a:t>
            </a:r>
            <a:endParaRPr lang="zh-CN" altLang="en-US" sz="1620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6884BF2C-FCFB-2548-B1CB-412E618E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b="0" dirty="0"/>
              <a:t>Building scale NoSQL DBMS on SQL</a:t>
            </a:r>
            <a:r>
              <a:rPr kumimoji="1" lang="en-US" altLang="zh-CN" b="0" dirty="0">
                <a:sym typeface="Wingdings" pitchFamily="2" charset="2"/>
              </a:rPr>
              <a:t>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E.g., MySQL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259E22-47F7-3849-BE56-CFAACA02AE8F}"/>
              </a:ext>
            </a:extLst>
          </p:cNvPr>
          <p:cNvGrpSpPr/>
          <p:nvPr/>
        </p:nvGrpSpPr>
        <p:grpSpPr>
          <a:xfrm>
            <a:off x="4936833" y="733290"/>
            <a:ext cx="4207167" cy="906694"/>
            <a:chOff x="3687364" y="698175"/>
            <a:chExt cx="7210061" cy="152651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5BCA01C-12F4-8345-B2AA-2F1719AD4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7364" y="698175"/>
              <a:ext cx="7210061" cy="15265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523AF41-93B5-7045-A132-66B90F4D3D39}"/>
                </a:ext>
              </a:extLst>
            </p:cNvPr>
            <p:cNvSpPr txBox="1"/>
            <p:nvPr/>
          </p:nvSpPr>
          <p:spPr>
            <a:xfrm>
              <a:off x="3809454" y="772457"/>
              <a:ext cx="1021271" cy="5181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dirty="0"/>
                <a:t>1986:</a:t>
              </a:r>
              <a:endParaRPr kumimoji="1" lang="zh-CN" altLang="en-US" sz="1400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1ADDABA3-D30C-BA43-8C9D-523FC4628694}"/>
              </a:ext>
            </a:extLst>
          </p:cNvPr>
          <p:cNvSpPr txBox="1"/>
          <p:nvPr/>
        </p:nvSpPr>
        <p:spPr>
          <a:xfrm>
            <a:off x="1072928" y="4907729"/>
            <a:ext cx="2304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Build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larger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machine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3AE0813-8B89-EF48-85D3-9477E62BA155}"/>
              </a:ext>
            </a:extLst>
          </p:cNvPr>
          <p:cNvSpPr txBox="1"/>
          <p:nvPr/>
        </p:nvSpPr>
        <p:spPr>
          <a:xfrm>
            <a:off x="3881094" y="4907729"/>
            <a:ext cx="4939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Build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distributed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more</a:t>
            </a:r>
            <a:r>
              <a:rPr kumimoji="1" lang="zh-CN" altLang="en-US" b="0" dirty="0"/>
              <a:t>  </a:t>
            </a:r>
            <a:r>
              <a:rPr kumimoji="1" lang="en-US" altLang="zh-CN" b="0" dirty="0"/>
              <a:t>machines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674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E968F0-8788-7C4A-8812-B8B94007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Horizontally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 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 time)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EBB749-0E1D-3D44-96B6-80250F34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866B307-574F-9148-84A1-90C1B195E6F6}"/>
              </a:ext>
            </a:extLst>
          </p:cNvPr>
          <p:cNvSpPr/>
          <p:nvPr/>
        </p:nvSpPr>
        <p:spPr>
          <a:xfrm>
            <a:off x="785399" y="3804574"/>
            <a:ext cx="36301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﻿eBay’s Oracle-based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cluster[1]</a:t>
            </a:r>
          </a:p>
          <a:p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Google’s MySQL-based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cluster[2]</a:t>
            </a:r>
            <a:endParaRPr lang="zh-CN" altLang="en-US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C062C4D9-5B1A-CA41-BC28-D51FA4DD2428}"/>
              </a:ext>
            </a:extLst>
          </p:cNvPr>
          <p:cNvGrpSpPr/>
          <p:nvPr/>
        </p:nvGrpSpPr>
        <p:grpSpPr>
          <a:xfrm>
            <a:off x="318373" y="1272674"/>
            <a:ext cx="4059206" cy="2127422"/>
            <a:chOff x="357994" y="1610823"/>
            <a:chExt cx="5201620" cy="236380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F3561D7-CAAC-D746-807A-53D08EC3C53A}"/>
                </a:ext>
              </a:extLst>
            </p:cNvPr>
            <p:cNvSpPr/>
            <p:nvPr/>
          </p:nvSpPr>
          <p:spPr>
            <a:xfrm>
              <a:off x="357994" y="2204151"/>
              <a:ext cx="5181019" cy="3858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Middleware</a:t>
              </a:r>
              <a:endParaRPr kumimoji="1" lang="zh-CN" alt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731A2B9-4AFC-D848-A825-66BC50328FFE}"/>
                </a:ext>
              </a:extLst>
            </p:cNvPr>
            <p:cNvSpPr/>
            <p:nvPr/>
          </p:nvSpPr>
          <p:spPr>
            <a:xfrm>
              <a:off x="378595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DDF4418-3F83-F241-8D2D-BB2113BF0111}"/>
                </a:ext>
              </a:extLst>
            </p:cNvPr>
            <p:cNvSpPr/>
            <p:nvPr/>
          </p:nvSpPr>
          <p:spPr>
            <a:xfrm>
              <a:off x="1652860" y="1611552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0DDFAA5-C7B0-EA45-9395-2A8E3C90C104}"/>
                </a:ext>
              </a:extLst>
            </p:cNvPr>
            <p:cNvSpPr/>
            <p:nvPr/>
          </p:nvSpPr>
          <p:spPr>
            <a:xfrm>
              <a:off x="3423816" y="1610823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B2CCF4D-06C8-494E-BF33-C63E73DA4A1F}"/>
                </a:ext>
              </a:extLst>
            </p:cNvPr>
            <p:cNvSpPr/>
            <p:nvPr/>
          </p:nvSpPr>
          <p:spPr>
            <a:xfrm>
              <a:off x="2197464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D7843DD-5255-2D48-BAAE-824F412A6866}"/>
                </a:ext>
              </a:extLst>
            </p:cNvPr>
            <p:cNvSpPr/>
            <p:nvPr/>
          </p:nvSpPr>
          <p:spPr>
            <a:xfrm>
              <a:off x="4016332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F71F6C9-D912-C849-803C-1F5FAB070E64}"/>
                </a:ext>
              </a:extLst>
            </p:cNvPr>
            <p:cNvSpPr/>
            <p:nvPr/>
          </p:nvSpPr>
          <p:spPr>
            <a:xfrm>
              <a:off x="46001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Shard1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(1-33)</a:t>
              </a:r>
              <a:endParaRPr lang="zh-CN" altLang="en-US"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C1A0313-B238-EA45-8356-C0B41228184D}"/>
                </a:ext>
              </a:extLst>
            </p:cNvPr>
            <p:cNvSpPr/>
            <p:nvPr/>
          </p:nvSpPr>
          <p:spPr>
            <a:xfrm>
              <a:off x="230919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Shard2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(34-66)</a:t>
              </a:r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E58D8F3-C030-C24E-824F-0E008EC51C31}"/>
                </a:ext>
              </a:extLst>
            </p:cNvPr>
            <p:cNvSpPr/>
            <p:nvPr/>
          </p:nvSpPr>
          <p:spPr>
            <a:xfrm>
              <a:off x="4051981" y="3253261"/>
              <a:ext cx="1354095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Shard3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(67-100)</a:t>
              </a:r>
              <a:endParaRPr lang="zh-CN" altLang="en-US" dirty="0"/>
            </a:p>
          </p:txBody>
        </p:sp>
      </p:grpSp>
      <p:pic>
        <p:nvPicPr>
          <p:cNvPr id="33" name="图形 32" descr="打叉的复选框 纯色填充">
            <a:extLst>
              <a:ext uri="{FF2B5EF4-FFF2-40B4-BE49-F238E27FC236}">
                <a16:creationId xmlns:a16="http://schemas.microsoft.com/office/drawing/2014/main" id="{87146569-1455-6242-A781-584908A63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4943" y="2339387"/>
            <a:ext cx="822960" cy="822960"/>
          </a:xfrm>
          <a:prstGeom prst="rect">
            <a:avLst/>
          </a:prstGeom>
        </p:spPr>
      </p:pic>
      <p:pic>
        <p:nvPicPr>
          <p:cNvPr id="35" name="图形 34" descr="打勾的复选框 纯色填充">
            <a:extLst>
              <a:ext uri="{FF2B5EF4-FFF2-40B4-BE49-F238E27FC236}">
                <a16:creationId xmlns:a16="http://schemas.microsoft.com/office/drawing/2014/main" id="{AE4E277B-2ECE-984B-B52F-D774277A7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1053" y="1433871"/>
            <a:ext cx="822960" cy="822960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535F1A96-9765-7249-BD3D-35FF6F006EDA}"/>
              </a:ext>
            </a:extLst>
          </p:cNvPr>
          <p:cNvSpPr/>
          <p:nvPr/>
        </p:nvSpPr>
        <p:spPr>
          <a:xfrm>
            <a:off x="5171952" y="1642035"/>
            <a:ext cx="280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Read/Write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single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Record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DEE5F84-C8EE-F343-8167-7F12F2E75225}"/>
              </a:ext>
            </a:extLst>
          </p:cNvPr>
          <p:cNvSpPr/>
          <p:nvPr/>
        </p:nvSpPr>
        <p:spPr>
          <a:xfrm>
            <a:off x="5118639" y="2563858"/>
            <a:ext cx="3608745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600"/>
              </a:spcAft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Distributed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Transaction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&amp;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Join</a:t>
            </a:r>
          </a:p>
          <a:p>
            <a:pPr lvl="0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Unavailable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 some scenarios</a:t>
            </a:r>
          </a:p>
          <a:p>
            <a:pPr marL="308610" indent="-308610">
              <a:buFontTx/>
              <a:buChar char="-"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Server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failover</a:t>
            </a:r>
          </a:p>
          <a:p>
            <a:pPr lvl="0"/>
            <a:endParaRPr kumimoji="1" lang="en-US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A71DDC7-9F5E-5644-920D-40300E55AE2E}"/>
              </a:ext>
            </a:extLst>
          </p:cNvPr>
          <p:cNvSpPr txBox="1"/>
          <p:nvPr/>
        </p:nvSpPr>
        <p:spPr>
          <a:xfrm>
            <a:off x="-2379" y="5024971"/>
            <a:ext cx="85202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[1]</a:t>
            </a:r>
            <a:r>
              <a:rPr kumimoji="1" lang="zh-CN" altLang="en-US" dirty="0"/>
              <a:t> </a:t>
            </a:r>
            <a:r>
              <a:rPr kumimoji="1" lang="en" altLang="zh-CN" dirty="0"/>
              <a:t>https://tuftsdev.github.io/WebEngineering/spring2017/notes/ebay2006.pdf</a:t>
            </a:r>
          </a:p>
          <a:p>
            <a:r>
              <a:rPr kumimoji="1" lang="en-US" altLang="zh-CN" dirty="0"/>
              <a:t>[2]</a:t>
            </a:r>
            <a:r>
              <a:rPr kumimoji="1" lang="zh-CN" altLang="en-US" dirty="0"/>
              <a:t> </a:t>
            </a:r>
            <a:r>
              <a:rPr kumimoji="1" lang="en" altLang="zh-CN" dirty="0"/>
              <a:t>https://</a:t>
            </a:r>
            <a:r>
              <a:rPr kumimoji="1" lang="en" altLang="zh-CN" dirty="0" err="1"/>
              <a:t>storage.googleapis.com</a:t>
            </a:r>
            <a:r>
              <a:rPr kumimoji="1" lang="en" altLang="zh-CN" dirty="0"/>
              <a:t>/pub-tools-public-publication-data/pdf/38125.pdf</a:t>
            </a:r>
            <a:endParaRPr kumimoji="1" lang="zh-CN" altLang="en-US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35B2A98-8A48-4347-AA5B-9DC8F174891A}"/>
              </a:ext>
            </a:extLst>
          </p:cNvPr>
          <p:cNvSpPr/>
          <p:nvPr/>
        </p:nvSpPr>
        <p:spPr>
          <a:xfrm>
            <a:off x="4766423" y="3873991"/>
            <a:ext cx="4102342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We should mention that we can actually support availability &amp; distributed with techniques taught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9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2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018610-53D3-8A4D-B6F7-DF58E3309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Horizontally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Middleware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81BB75-54FB-B94D-BD5F-574D0D184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4834601" cy="435682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No distributed TX</a:t>
            </a:r>
          </a:p>
          <a:p>
            <a:pPr lvl="1"/>
            <a:r>
              <a:rPr kumimoji="1" lang="en-US" altLang="zh-CN" dirty="0"/>
              <a:t>No ACID properties </a:t>
            </a:r>
          </a:p>
          <a:p>
            <a:pPr lvl="2"/>
            <a:r>
              <a:rPr kumimoji="1" lang="en-US" altLang="zh-CN" dirty="0"/>
              <a:t>Cannot to implement </a:t>
            </a:r>
            <a:r>
              <a:rPr kumimoji="1" lang="en-US" altLang="zh-CN" dirty="0" err="1"/>
              <a:t>AliPay</a:t>
            </a:r>
            <a:endParaRPr kumimoji="1" lang="en-US" altLang="zh-CN" dirty="0"/>
          </a:p>
          <a:p>
            <a:r>
              <a:rPr kumimoji="1" lang="en-US" altLang="zh-CN" dirty="0"/>
              <a:t>No join</a:t>
            </a:r>
          </a:p>
          <a:p>
            <a:pPr lvl="1"/>
            <a:r>
              <a:rPr kumimoji="1" lang="en-US" altLang="zh-CN" dirty="0"/>
              <a:t>Only support single read/write query </a:t>
            </a:r>
          </a:p>
          <a:p>
            <a:pPr lvl="2"/>
            <a:r>
              <a:rPr kumimoji="1" lang="en-US" altLang="zh-CN" dirty="0"/>
              <a:t>E.g., select * from xxx where ID = xxx; </a:t>
            </a:r>
          </a:p>
          <a:p>
            <a:pPr lvl="1"/>
            <a:r>
              <a:rPr kumimoji="1" lang="en-US" altLang="zh-CN" dirty="0"/>
              <a:t>Similar semantic as key-value store!</a:t>
            </a:r>
          </a:p>
          <a:p>
            <a:r>
              <a:rPr kumimoji="1" lang="en-US" altLang="zh-CN" dirty="0"/>
              <a:t>Why not provide join? </a:t>
            </a:r>
          </a:p>
          <a:p>
            <a:pPr lvl="1"/>
            <a:r>
              <a:rPr kumimoji="1" lang="en-US" altLang="zh-CN" dirty="0"/>
              <a:t>E.g., using nested loop to implement</a:t>
            </a:r>
          </a:p>
          <a:p>
            <a:pPr lvl="2"/>
            <a:r>
              <a:rPr kumimoji="1" lang="en-US" altLang="zh-CN" dirty="0"/>
              <a:t>Inefficient! DBMS has many opts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CCEA5B-68A3-4646-8944-4A0D90355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552FCD-D9B0-1646-B41F-BE5674AB2D23}"/>
              </a:ext>
            </a:extLst>
          </p:cNvPr>
          <p:cNvGrpSpPr/>
          <p:nvPr/>
        </p:nvGrpSpPr>
        <p:grpSpPr>
          <a:xfrm>
            <a:off x="4949344" y="1129308"/>
            <a:ext cx="4059206" cy="2127422"/>
            <a:chOff x="357994" y="1610823"/>
            <a:chExt cx="5201620" cy="236380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9A62556-DE82-1642-9133-C686E68C1076}"/>
                </a:ext>
              </a:extLst>
            </p:cNvPr>
            <p:cNvSpPr/>
            <p:nvPr/>
          </p:nvSpPr>
          <p:spPr>
            <a:xfrm>
              <a:off x="357994" y="2204151"/>
              <a:ext cx="5181019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Middleware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3DABF6C-E9F1-CB47-AFCB-F48BC64A37A4}"/>
                </a:ext>
              </a:extLst>
            </p:cNvPr>
            <p:cNvSpPr/>
            <p:nvPr/>
          </p:nvSpPr>
          <p:spPr>
            <a:xfrm>
              <a:off x="378595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3FEDB4A-F93F-084F-8EF8-49BFAD421750}"/>
                </a:ext>
              </a:extLst>
            </p:cNvPr>
            <p:cNvSpPr/>
            <p:nvPr/>
          </p:nvSpPr>
          <p:spPr>
            <a:xfrm>
              <a:off x="1652860" y="1611552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263DAD4-A18B-6A4B-AA76-C7EAF7547310}"/>
                </a:ext>
              </a:extLst>
            </p:cNvPr>
            <p:cNvSpPr/>
            <p:nvPr/>
          </p:nvSpPr>
          <p:spPr>
            <a:xfrm>
              <a:off x="3423816" y="1610823"/>
              <a:ext cx="867465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25F5811-902D-474A-8EC3-641E59C0DFAE}"/>
                </a:ext>
              </a:extLst>
            </p:cNvPr>
            <p:cNvSpPr/>
            <p:nvPr/>
          </p:nvSpPr>
          <p:spPr>
            <a:xfrm>
              <a:off x="2197464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2FEFBFF-4984-3240-B2C8-BD474B49CDE3}"/>
                </a:ext>
              </a:extLst>
            </p:cNvPr>
            <p:cNvSpPr/>
            <p:nvPr/>
          </p:nvSpPr>
          <p:spPr>
            <a:xfrm>
              <a:off x="4016332" y="2728706"/>
              <a:ext cx="1543282" cy="38582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SQL</a:t>
              </a:r>
              <a:endParaRPr kumimoji="1" lang="zh-CN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CA72A3C-0DC0-1D4F-8AA0-73CCA94B4669}"/>
                </a:ext>
              </a:extLst>
            </p:cNvPr>
            <p:cNvSpPr/>
            <p:nvPr/>
          </p:nvSpPr>
          <p:spPr>
            <a:xfrm>
              <a:off x="46001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Shard1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(1-33)</a:t>
              </a:r>
              <a:endParaRPr lang="zh-CN" altLang="en-US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9C0C3CD-CBDD-3245-8EE3-10CA6BDDC7D2}"/>
                </a:ext>
              </a:extLst>
            </p:cNvPr>
            <p:cNvSpPr/>
            <p:nvPr/>
          </p:nvSpPr>
          <p:spPr>
            <a:xfrm>
              <a:off x="2309191" y="3256480"/>
              <a:ext cx="1239062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Shard2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(34-66)</a:t>
              </a:r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644EC90-5449-484C-A2E1-5C75D13640BA}"/>
                </a:ext>
              </a:extLst>
            </p:cNvPr>
            <p:cNvSpPr/>
            <p:nvPr/>
          </p:nvSpPr>
          <p:spPr>
            <a:xfrm>
              <a:off x="4051981" y="3253261"/>
              <a:ext cx="1354095" cy="7181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Shard3</a:t>
              </a:r>
            </a:p>
            <a:p>
              <a:pPr algn="ctr"/>
              <a:r>
                <a:rPr kumimoji="1" lang="en-US" altLang="zh-CN" b="1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(67-100)</a:t>
              </a:r>
              <a:endParaRPr lang="zh-CN" altLang="en-US" dirty="0"/>
            </a:p>
          </p:txBody>
        </p:sp>
      </p:grpSp>
      <p:sp>
        <p:nvSpPr>
          <p:cNvPr id="16" name="Rectangle 13">
            <a:extLst>
              <a:ext uri="{FF2B5EF4-FFF2-40B4-BE49-F238E27FC236}">
                <a16:creationId xmlns:a16="http://schemas.microsoft.com/office/drawing/2014/main" id="{47DC8664-5BDA-3A41-81AA-467FCE9FACA8}"/>
              </a:ext>
            </a:extLst>
          </p:cNvPr>
          <p:cNvSpPr/>
          <p:nvPr/>
        </p:nvSpPr>
        <p:spPr>
          <a:xfrm>
            <a:off x="5329377" y="4264970"/>
            <a:ext cx="3367981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Not implemented </a:t>
            </a:r>
            <a:r>
              <a:rPr kumimoji="1" lang="en-US" altLang="zh-CN" b="1" dirty="0">
                <a:solidFill>
                  <a:srgbClr val="C00000"/>
                </a:solidFill>
              </a:rPr>
              <a:t>that time</a:t>
            </a:r>
            <a:r>
              <a:rPr kumimoji="1" lang="en-US" altLang="zh-CN" dirty="0"/>
              <a:t>. </a:t>
            </a:r>
          </a:p>
          <a:p>
            <a:pPr algn="ctr"/>
            <a:r>
              <a:rPr kumimoji="1" lang="en-US" altLang="zh-CN" dirty="0"/>
              <a:t>But are now supported.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7970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24ACFE-2B83-114F-A582-3B4920E0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The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term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“NoSQL”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2E6312-04D6-2B48-A9CA-DD6F21A9B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First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1988[1],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to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describe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pPr lvl="1"/>
            <a:r>
              <a:rPr kumimoji="1" lang="en-US" altLang="zh-CN" dirty="0">
                <a:latin typeface="+mn-lt"/>
              </a:rPr>
              <a:t>An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RDBMS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not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using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SQL</a:t>
            </a:r>
          </a:p>
          <a:p>
            <a:r>
              <a:rPr kumimoji="1" lang="en-US" altLang="zh-CN" dirty="0">
                <a:latin typeface="+mn-lt"/>
              </a:rPr>
              <a:t>Reintroduced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2009[2],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during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the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meetup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for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pPr lvl="1"/>
            <a:r>
              <a:rPr kumimoji="1" lang="en-US" altLang="zh-CN" dirty="0">
                <a:latin typeface="+mn-lt"/>
              </a:rPr>
              <a:t>O</a:t>
            </a:r>
            <a:r>
              <a:rPr kumimoji="1" lang="en" altLang="zh-CN" dirty="0">
                <a:latin typeface="+mn-lt"/>
              </a:rPr>
              <a:t>pen-source distributed, non-relational databases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DF4780-0B83-5C48-850E-6FF46CEE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0B14F6-E560-0B48-872B-B4C9930C355D}"/>
              </a:ext>
            </a:extLst>
          </p:cNvPr>
          <p:cNvSpPr/>
          <p:nvPr/>
        </p:nvSpPr>
        <p:spPr>
          <a:xfrm>
            <a:off x="148180" y="5029196"/>
            <a:ext cx="8538620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40" dirty="0"/>
              <a:t>[1]</a:t>
            </a:r>
            <a:r>
              <a:rPr lang="zh-CN" altLang="en-US" sz="1440" dirty="0"/>
              <a:t> https://en.wikipedia.org/wiki/Strozzi_NoSQL</a:t>
            </a:r>
            <a:endParaRPr lang="en-US" altLang="zh-CN" sz="1440" dirty="0"/>
          </a:p>
          <a:p>
            <a:r>
              <a:rPr lang="en-US" altLang="zh-CN" sz="1440" dirty="0"/>
              <a:t>[2]</a:t>
            </a:r>
            <a:r>
              <a:rPr lang="zh-CN" altLang="en-US" sz="1440" dirty="0"/>
              <a:t> </a:t>
            </a:r>
            <a:r>
              <a:rPr lang="en" altLang="zh-CN" sz="1440" dirty="0"/>
              <a:t>https://</a:t>
            </a:r>
            <a:r>
              <a:rPr lang="en" altLang="zh-CN" sz="1440" dirty="0" err="1"/>
              <a:t>web.archive.org</a:t>
            </a:r>
            <a:r>
              <a:rPr lang="en" altLang="zh-CN" sz="1440" dirty="0"/>
              <a:t>/web/20110716174012/http://</a:t>
            </a:r>
            <a:r>
              <a:rPr lang="en" altLang="zh-CN" sz="1440" dirty="0" err="1"/>
              <a:t>blog.sym-link.com</a:t>
            </a:r>
            <a:r>
              <a:rPr lang="en" altLang="zh-CN" sz="1440" dirty="0"/>
              <a:t>/2009/05/12/nosql_2009.html</a:t>
            </a:r>
            <a:endParaRPr lang="zh-CN" altLang="en-US" sz="1440" dirty="0"/>
          </a:p>
        </p:txBody>
      </p:sp>
    </p:spTree>
    <p:extLst>
      <p:ext uri="{BB962C8B-B14F-4D97-AF65-F5344CB8AC3E}">
        <p14:creationId xmlns:p14="http://schemas.microsoft.com/office/powerpoint/2010/main" val="3614597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EA497-8FB2-C74D-B608-13673B50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scratch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09C69-67B9-5E42-BDC3-CB5FBB851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off?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(simplified) 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Weaken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Async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96C5FF-4DBE-DB47-A36A-20D40FC82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617FFF-EA9C-5F43-807C-CACA9DD5FB6B}"/>
              </a:ext>
            </a:extLst>
          </p:cNvPr>
          <p:cNvSpPr/>
          <p:nvPr/>
        </p:nvSpPr>
        <p:spPr>
          <a:xfrm>
            <a:off x="813182" y="4235944"/>
            <a:ext cx="6594754" cy="5059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16" defTabSz="914391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Sacrifice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consistency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for</a:t>
            </a:r>
            <a:r>
              <a:rPr kumimoji="1"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scalability</a:t>
            </a:r>
            <a:r>
              <a:rPr kumimoji="1" lang="zh-CN" altLang="en-US" sz="2400" b="1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&amp;</a:t>
            </a:r>
            <a:r>
              <a:rPr kumimoji="1" lang="zh-CN" altLang="en-US" sz="2400" b="1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b="1" dirty="0">
                <a:solidFill>
                  <a:srgbClr val="C00000"/>
                </a:solidFill>
                <a:latin typeface="Candara" charset="0"/>
              </a:rPr>
              <a:t>availability</a:t>
            </a:r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2FE27B2F-51B2-1147-B964-1926F7AA52BE}"/>
              </a:ext>
            </a:extLst>
          </p:cNvPr>
          <p:cNvSpPr/>
          <p:nvPr/>
        </p:nvSpPr>
        <p:spPr>
          <a:xfrm>
            <a:off x="2930932" y="2333767"/>
            <a:ext cx="289939" cy="1743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9" name="下箭头 8">
            <a:extLst>
              <a:ext uri="{FF2B5EF4-FFF2-40B4-BE49-F238E27FC236}">
                <a16:creationId xmlns:a16="http://schemas.microsoft.com/office/drawing/2014/main" id="{D921DCA0-5A06-5042-8B2D-9F19252580F6}"/>
              </a:ext>
            </a:extLst>
          </p:cNvPr>
          <p:cNvSpPr/>
          <p:nvPr/>
        </p:nvSpPr>
        <p:spPr>
          <a:xfrm rot="16200000">
            <a:off x="4758573" y="1320861"/>
            <a:ext cx="339733" cy="7128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BB46C22-8E19-1043-8978-91EC5C3E221D}"/>
              </a:ext>
            </a:extLst>
          </p:cNvPr>
          <p:cNvSpPr/>
          <p:nvPr/>
        </p:nvSpPr>
        <p:spPr>
          <a:xfrm>
            <a:off x="5544107" y="1479056"/>
            <a:ext cx="37259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Reducing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the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200" b="1" dirty="0">
                <a:solidFill>
                  <a:srgbClr val="C00000"/>
                </a:solidFill>
                <a:latin typeface="Candara" charset="0"/>
              </a:rPr>
              <a:t>complexity</a:t>
            </a:r>
            <a:r>
              <a:rPr kumimoji="1" lang="zh-CN" altLang="en-US" sz="2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endParaRPr kumimoji="1" lang="en-US" altLang="zh-CN" sz="2200" b="1" dirty="0">
              <a:solidFill>
                <a:srgbClr val="000000">
                  <a:lumMod val="75000"/>
                  <a:lumOff val="25000"/>
                </a:srgbClr>
              </a:solidFill>
              <a:latin typeface="Candara" charset="0"/>
            </a:endParaRPr>
          </a:p>
          <a:p>
            <a:r>
              <a:rPr lang="en-US" altLang="zh-CN" sz="2200" dirty="0"/>
              <a:t>e.g., distributed query plan,</a:t>
            </a:r>
          </a:p>
          <a:p>
            <a:r>
              <a:rPr lang="en-US" altLang="zh-CN" sz="2200" dirty="0"/>
              <a:t>join support, etc.</a:t>
            </a:r>
            <a:endParaRPr lang="zh-CN" altLang="en-US" sz="2200" dirty="0"/>
          </a:p>
        </p:txBody>
      </p:sp>
      <p:sp>
        <p:nvSpPr>
          <p:cNvPr id="11" name="下箭头 10">
            <a:extLst>
              <a:ext uri="{FF2B5EF4-FFF2-40B4-BE49-F238E27FC236}">
                <a16:creationId xmlns:a16="http://schemas.microsoft.com/office/drawing/2014/main" id="{38556B8F-E2A0-4D45-9F68-DC3EE885181B}"/>
              </a:ext>
            </a:extLst>
          </p:cNvPr>
          <p:cNvSpPr/>
          <p:nvPr/>
        </p:nvSpPr>
        <p:spPr>
          <a:xfrm>
            <a:off x="1771007" y="3056916"/>
            <a:ext cx="289939" cy="102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20"/>
          </a:p>
        </p:txBody>
      </p:sp>
    </p:spTree>
    <p:extLst>
      <p:ext uri="{BB962C8B-B14F-4D97-AF65-F5344CB8AC3E}">
        <p14:creationId xmlns:p14="http://schemas.microsoft.com/office/powerpoint/2010/main" val="8241188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8C4786-301B-684C-B435-E85DB804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(Simplified from SQL)</a:t>
            </a:r>
            <a:r>
              <a:rPr kumimoji="1" lang="zh-CN" altLang="en-US" dirty="0"/>
              <a:t> </a:t>
            </a:r>
            <a:r>
              <a:rPr kumimoji="1" lang="en-US" altLang="zh-CN" dirty="0"/>
              <a:t>Da</a:t>
            </a:r>
            <a:r>
              <a:rPr kumimoji="1" lang="en-US" altLang="zh-CN" dirty="0">
                <a:latin typeface="+mn-lt"/>
              </a:rPr>
              <a:t>t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B5995-CE41-F342-B592-8D0C12073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</a:rPr>
              <a:t>All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records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can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be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found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by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simple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lookup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Key-Value</a:t>
            </a:r>
            <a:r>
              <a:rPr kumimoji="1" lang="zh-CN" altLang="en-US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store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Document</a:t>
            </a:r>
            <a:r>
              <a:rPr kumimoji="1" lang="en-US" altLang="zh-CN" dirty="0">
                <a:latin typeface="+mn-lt"/>
              </a:rPr>
              <a:t> (We have discussed)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Wide-Column</a:t>
            </a:r>
            <a:r>
              <a:rPr kumimoji="1" lang="zh-CN" altLang="en-US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latin typeface="+mn-lt"/>
              </a:rPr>
              <a:t>Store</a:t>
            </a:r>
            <a:r>
              <a:rPr kumimoji="1" lang="en-US" altLang="zh-CN" dirty="0">
                <a:latin typeface="+mn-lt"/>
              </a:rPr>
              <a:t> </a:t>
            </a:r>
          </a:p>
          <a:p>
            <a:pPr lvl="2"/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table-oriented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model</a:t>
            </a:r>
          </a:p>
          <a:p>
            <a:pPr lvl="2"/>
            <a:r>
              <a:rPr kumimoji="1" lang="en-US" altLang="zh-CN" sz="1800" dirty="0">
                <a:latin typeface="+mn-lt"/>
              </a:rPr>
              <a:t>But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its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lang="en" altLang="zh-CN" sz="1800" dirty="0">
                <a:latin typeface="+mn-lt"/>
              </a:rPr>
              <a:t>columns can vary from row to row in the same table</a:t>
            </a:r>
          </a:p>
          <a:p>
            <a:pPr lvl="2"/>
            <a:endParaRPr lang="en" altLang="zh-CN" dirty="0">
              <a:latin typeface="+mn-lt"/>
            </a:endParaRPr>
          </a:p>
          <a:p>
            <a:pPr lvl="2"/>
            <a:endParaRPr lang="en" altLang="zh-CN" sz="1800" dirty="0">
              <a:latin typeface="+mn-lt"/>
            </a:endParaRPr>
          </a:p>
          <a:p>
            <a:r>
              <a:rPr lang="en" altLang="zh-CN" dirty="0">
                <a:latin typeface="+mn-lt"/>
              </a:rPr>
              <a:t>Why? </a:t>
            </a:r>
          </a:p>
          <a:p>
            <a:pPr lvl="1"/>
            <a:r>
              <a:rPr lang="en" altLang="zh-CN" dirty="0">
                <a:latin typeface="+mn-lt"/>
              </a:rPr>
              <a:t>Easy to build from scratch, can focus on being more scalable!</a:t>
            </a:r>
          </a:p>
          <a:p>
            <a:pPr lvl="1"/>
            <a:r>
              <a:rPr lang="en" altLang="zh-CN" dirty="0">
                <a:latin typeface="+mn-lt"/>
              </a:rPr>
              <a:t>E.g., no need to implement the iterator model used in SQL</a:t>
            </a:r>
          </a:p>
          <a:p>
            <a:pPr lvl="1"/>
            <a:endParaRPr lang="en" altLang="zh-CN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5A7291-1A6C-B54F-B06A-9F18A998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664A193-4360-3D4D-ACC9-B39B9D60BFD5}"/>
              </a:ext>
            </a:extLst>
          </p:cNvPr>
          <p:cNvGrpSpPr/>
          <p:nvPr/>
        </p:nvGrpSpPr>
        <p:grpSpPr>
          <a:xfrm>
            <a:off x="4758113" y="1669777"/>
            <a:ext cx="2758408" cy="453650"/>
            <a:chOff x="4560734" y="2065412"/>
            <a:chExt cx="3064898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C2B4913-6ABA-9D44-AA81-04CD20989FB4}"/>
                </a:ext>
              </a:extLst>
            </p:cNvPr>
            <p:cNvSpPr/>
            <p:nvPr/>
          </p:nvSpPr>
          <p:spPr>
            <a:xfrm>
              <a:off x="4560734" y="206541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25D13DD-D5A9-D74D-8B73-CFD1F6DFA8CD}"/>
                </a:ext>
              </a:extLst>
            </p:cNvPr>
            <p:cNvSpPr/>
            <p:nvPr/>
          </p:nvSpPr>
          <p:spPr>
            <a:xfrm>
              <a:off x="6587101" y="206541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9" name="直线箭头连接符 8">
              <a:extLst>
                <a:ext uri="{FF2B5EF4-FFF2-40B4-BE49-F238E27FC236}">
                  <a16:creationId xmlns:a16="http://schemas.microsoft.com/office/drawing/2014/main" id="{BA423DDE-F568-EB4A-8CB5-4389FF3EFB4D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>
              <a:off x="5599265" y="2317440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4F3C902-5623-A243-BDDC-1F4DF1524CF4}"/>
              </a:ext>
            </a:extLst>
          </p:cNvPr>
          <p:cNvGrpSpPr/>
          <p:nvPr/>
        </p:nvGrpSpPr>
        <p:grpSpPr>
          <a:xfrm>
            <a:off x="4758113" y="2292620"/>
            <a:ext cx="4385887" cy="453650"/>
            <a:chOff x="4560734" y="2676822"/>
            <a:chExt cx="4873207" cy="50405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CEBB6B7-19EF-4745-BAC9-2F237D7F3566}"/>
                </a:ext>
              </a:extLst>
            </p:cNvPr>
            <p:cNvSpPr/>
            <p:nvPr/>
          </p:nvSpPr>
          <p:spPr>
            <a:xfrm>
              <a:off x="4560734" y="2676822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7A7B36B-8FA7-AD40-825B-0C3BF573893E}"/>
                </a:ext>
              </a:extLst>
            </p:cNvPr>
            <p:cNvSpPr/>
            <p:nvPr/>
          </p:nvSpPr>
          <p:spPr>
            <a:xfrm>
              <a:off x="6587100" y="2676822"/>
              <a:ext cx="284684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Name:</a:t>
              </a:r>
              <a:r>
                <a:rPr kumimoji="1" lang="zh-CN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Alice,</a:t>
              </a:r>
              <a:r>
                <a:rPr kumimoji="1" lang="zh-CN" altLang="en-US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Age:10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BA6C6DD2-29C9-AA49-A8C2-6A37DBE3DCF6}"/>
                </a:ext>
              </a:extLst>
            </p:cNvPr>
            <p:cNvCxnSpPr>
              <a:cxnSpLocks/>
              <a:stCxn id="17" idx="3"/>
              <a:endCxn id="18" idx="1"/>
            </p:cNvCxnSpPr>
            <p:nvPr/>
          </p:nvCxnSpPr>
          <p:spPr>
            <a:xfrm>
              <a:off x="5599265" y="2928850"/>
              <a:ext cx="987835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4BA769F-E99A-FE4E-8861-7CF1714D3DA5}"/>
              </a:ext>
            </a:extLst>
          </p:cNvPr>
          <p:cNvGrpSpPr/>
          <p:nvPr/>
        </p:nvGrpSpPr>
        <p:grpSpPr>
          <a:xfrm>
            <a:off x="1323331" y="3533281"/>
            <a:ext cx="6777061" cy="764375"/>
            <a:chOff x="1551608" y="4381499"/>
            <a:chExt cx="7632848" cy="101557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DFB34ABB-9EE8-984C-B375-AC645F167C23}"/>
                </a:ext>
              </a:extLst>
            </p:cNvPr>
            <p:cNvSpPr/>
            <p:nvPr/>
          </p:nvSpPr>
          <p:spPr>
            <a:xfrm>
              <a:off x="1551608" y="4893014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57733BC-D387-0F44-A047-D3AC4052F275}"/>
                </a:ext>
              </a:extLst>
            </p:cNvPr>
            <p:cNvSpPr/>
            <p:nvPr/>
          </p:nvSpPr>
          <p:spPr>
            <a:xfrm>
              <a:off x="3577975" y="4893014"/>
              <a:ext cx="1354515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Alice,10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D9AF6206-9F3A-1B45-BB67-3765DFC94410}"/>
                </a:ext>
              </a:extLst>
            </p:cNvPr>
            <p:cNvCxnSpPr>
              <a:cxnSpLocks/>
              <a:stCxn id="28" idx="3"/>
              <a:endCxn id="29" idx="1"/>
            </p:cNvCxnSpPr>
            <p:nvPr/>
          </p:nvCxnSpPr>
          <p:spPr>
            <a:xfrm>
              <a:off x="2590139" y="5145042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350508A-CE6B-DC4F-9352-39E7575C1955}"/>
                </a:ext>
              </a:extLst>
            </p:cNvPr>
            <p:cNvSpPr/>
            <p:nvPr/>
          </p:nvSpPr>
          <p:spPr>
            <a:xfrm>
              <a:off x="3654305" y="4416415"/>
              <a:ext cx="1364975" cy="4539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Name,</a:t>
              </a:r>
              <a:r>
                <a:rPr kumimoji="1" lang="zh-CN" altLang="en-US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Age</a:t>
              </a:r>
              <a:endParaRPr lang="zh-CN" altLang="en-US" sz="1620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EB46BDC-96DC-6E47-AA8E-44797E4A0A32}"/>
                </a:ext>
              </a:extLst>
            </p:cNvPr>
            <p:cNvSpPr/>
            <p:nvPr/>
          </p:nvSpPr>
          <p:spPr>
            <a:xfrm>
              <a:off x="5227511" y="4893014"/>
              <a:ext cx="1038531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key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DE9FEBE-3BE9-7642-AA01-F697F8A6B888}"/>
                </a:ext>
              </a:extLst>
            </p:cNvPr>
            <p:cNvSpPr/>
            <p:nvPr/>
          </p:nvSpPr>
          <p:spPr>
            <a:xfrm>
              <a:off x="7253878" y="4893014"/>
              <a:ext cx="1930578" cy="50405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Alice@qq.com</a:t>
              </a:r>
              <a:endParaRPr kumimoji="1" lang="zh-CN" altLang="en-US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35" name="直线箭头连接符 34">
              <a:extLst>
                <a:ext uri="{FF2B5EF4-FFF2-40B4-BE49-F238E27FC236}">
                  <a16:creationId xmlns:a16="http://schemas.microsoft.com/office/drawing/2014/main" id="{60DE92B8-BBBF-6048-ABB2-A93B70DE70E6}"/>
                </a:ext>
              </a:extLst>
            </p:cNvPr>
            <p:cNvCxnSpPr>
              <a:cxnSpLocks/>
              <a:stCxn id="33" idx="3"/>
              <a:endCxn id="34" idx="1"/>
            </p:cNvCxnSpPr>
            <p:nvPr/>
          </p:nvCxnSpPr>
          <p:spPr>
            <a:xfrm>
              <a:off x="6266042" y="5145042"/>
              <a:ext cx="98783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BFAAB6A-2CD2-4C40-AEE6-80539F89C411}"/>
                </a:ext>
              </a:extLst>
            </p:cNvPr>
            <p:cNvSpPr/>
            <p:nvPr/>
          </p:nvSpPr>
          <p:spPr>
            <a:xfrm>
              <a:off x="7863942" y="4381499"/>
              <a:ext cx="782266" cy="3795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2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Email</a:t>
              </a:r>
              <a:endParaRPr lang="zh-CN" altLang="en-US" sz="1620" dirty="0"/>
            </a:p>
          </p:txBody>
        </p:sp>
      </p:grpSp>
    </p:spTree>
    <p:extLst>
      <p:ext uri="{BB962C8B-B14F-4D97-AF65-F5344CB8AC3E}">
        <p14:creationId xmlns:p14="http://schemas.microsoft.com/office/powerpoint/2010/main" val="293086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A1432F-D002-1947-B8BA-15C641F97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Weaken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C0CF30-FBF9-984E-B506-2B936B32A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>
                <a:latin typeface="+mn-lt"/>
              </a:rPr>
              <a:t>Data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are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partitioned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across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different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servers</a:t>
            </a:r>
          </a:p>
          <a:p>
            <a:pPr lvl="1"/>
            <a:r>
              <a:rPr kumimoji="1" lang="en-US" altLang="zh-CN" dirty="0">
                <a:latin typeface="+mn-lt"/>
              </a:rPr>
              <a:t>What if a query’s data touches two partitions? </a:t>
            </a:r>
            <a:endParaRPr kumimoji="1" lang="en-US" altLang="zh-CN" b="0" dirty="0">
              <a:latin typeface="+mn-lt"/>
            </a:endParaRPr>
          </a:p>
          <a:p>
            <a:r>
              <a:rPr kumimoji="1" lang="en-US" altLang="zh-CN" b="0" dirty="0">
                <a:latin typeface="+mn-lt"/>
              </a:rPr>
              <a:t>Consistency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between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servers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require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global</a:t>
            </a:r>
            <a:r>
              <a:rPr kumimoji="1" lang="zh-CN" altLang="en-US" b="0" dirty="0">
                <a:latin typeface="+mn-lt"/>
              </a:rPr>
              <a:t> </a:t>
            </a:r>
            <a:r>
              <a:rPr kumimoji="1" lang="en-US" altLang="zh-CN" b="0" dirty="0">
                <a:latin typeface="+mn-lt"/>
              </a:rPr>
              <a:t>transaction</a:t>
            </a:r>
          </a:p>
          <a:p>
            <a:pPr lvl="1"/>
            <a:r>
              <a:rPr kumimoji="1" lang="en-US" altLang="zh-CN" dirty="0">
                <a:latin typeface="+mn-lt"/>
              </a:rPr>
              <a:t>Even single node transaction is costly! </a:t>
            </a:r>
            <a:endParaRPr kumimoji="1" lang="en-US" altLang="zh-CN" b="0" dirty="0">
              <a:latin typeface="+mn-lt"/>
            </a:endParaRPr>
          </a:p>
          <a:p>
            <a:endParaRPr kumimoji="1" lang="zh-CN" altLang="en-US" sz="252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88953-0671-7945-966F-28ECE136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1DA68-A2B3-534E-BD53-EDE61E9C5ED5}"/>
              </a:ext>
            </a:extLst>
          </p:cNvPr>
          <p:cNvSpPr/>
          <p:nvPr/>
        </p:nvSpPr>
        <p:spPr>
          <a:xfrm>
            <a:off x="1396448" y="3197514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S1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EB5438-B51B-E345-97C9-D95C57B262D4}"/>
              </a:ext>
            </a:extLst>
          </p:cNvPr>
          <p:cNvSpPr/>
          <p:nvPr/>
        </p:nvSpPr>
        <p:spPr>
          <a:xfrm>
            <a:off x="2562977" y="3197514"/>
            <a:ext cx="934678" cy="12886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S2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C=0</a:t>
            </a:r>
          </a:p>
          <a:p>
            <a:pPr algn="ctr"/>
            <a:r>
              <a:rPr kumimoji="1" lang="en-US" altLang="zh-CN" sz="252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D=0</a:t>
            </a:r>
            <a:endParaRPr kumimoji="1" lang="zh-CN" altLang="en-US" sz="252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9557E4-3620-8D40-ACB2-88D614779631}"/>
              </a:ext>
            </a:extLst>
          </p:cNvPr>
          <p:cNvSpPr txBox="1"/>
          <p:nvPr/>
        </p:nvSpPr>
        <p:spPr>
          <a:xfrm>
            <a:off x="5621036" y="2689713"/>
            <a:ext cx="1939698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Local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B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369E81C-741F-414D-9063-03CF7A9B799F}"/>
              </a:ext>
            </a:extLst>
          </p:cNvPr>
          <p:cNvSpPr txBox="1"/>
          <p:nvPr/>
        </p:nvSpPr>
        <p:spPr>
          <a:xfrm>
            <a:off x="5621036" y="3946064"/>
            <a:ext cx="2043893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/>
              <a:t>Global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Transaction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endParaRPr kumimoji="1" lang="zh-CN" altLang="en-US" sz="1620" dirty="0"/>
          </a:p>
        </p:txBody>
      </p:sp>
    </p:spTree>
    <p:extLst>
      <p:ext uri="{BB962C8B-B14F-4D97-AF65-F5344CB8AC3E}">
        <p14:creationId xmlns:p14="http://schemas.microsoft.com/office/powerpoint/2010/main" val="31904498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FEDC4-5D9D-8B42-9C22-F729D66B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weaken 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F3279-D64B-E34C-9CF3-839C5B7BB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may happen when weakening the transaction? </a:t>
            </a:r>
          </a:p>
          <a:p>
            <a:pPr lvl="1"/>
            <a:r>
              <a:rPr kumimoji="1" lang="en-US" altLang="zh-CN" dirty="0">
                <a:latin typeface="+mn-lt"/>
              </a:rPr>
              <a:t>Can have incorrect results (</a:t>
            </a:r>
            <a:r>
              <a:rPr lang="en-US" altLang="zh-CN" dirty="0">
                <a:latin typeface="+mn-lt"/>
                <a:cs typeface="Helvetica Neue Medium"/>
              </a:rPr>
              <a:t>anomalies)</a:t>
            </a:r>
          </a:p>
          <a:p>
            <a:pPr lvl="2"/>
            <a:r>
              <a:rPr kumimoji="1" lang="en-US" altLang="zh-CN" dirty="0">
                <a:latin typeface="+mn-lt"/>
                <a:cs typeface="Helvetica Neue Medium"/>
              </a:rPr>
              <a:t>Messages reorder</a:t>
            </a:r>
            <a:endParaRPr kumimoji="1" lang="en-US" altLang="zh-CN" dirty="0">
              <a:latin typeface="+mn-lt"/>
            </a:endParaRPr>
          </a:p>
          <a:p>
            <a:r>
              <a:rPr kumimoji="1" lang="en-US" altLang="zh-CN" dirty="0"/>
              <a:t>In several workloads, can tolerate such incorrect results </a:t>
            </a:r>
          </a:p>
          <a:p>
            <a:pPr lvl="1"/>
            <a:r>
              <a:rPr kumimoji="1" lang="en-US" altLang="zh-CN" dirty="0"/>
              <a:t>E.g., social network applications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571591-D151-464B-B856-179B0B84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9" name="图片 8" descr="图片包含 形状&#10;&#10;描述已自动生成">
            <a:extLst>
              <a:ext uri="{FF2B5EF4-FFF2-40B4-BE49-F238E27FC236}">
                <a16:creationId xmlns:a16="http://schemas.microsoft.com/office/drawing/2014/main" id="{74D09ECC-5705-DA43-AC4D-9316F1B42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2" y="3457974"/>
            <a:ext cx="4732431" cy="10622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FE76B7E-E783-7949-846D-74C5E4B0B0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488" b="29380"/>
          <a:stretch/>
        </p:blipFill>
        <p:spPr>
          <a:xfrm>
            <a:off x="6228184" y="3329248"/>
            <a:ext cx="1938040" cy="130569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DE65346-FFD4-8C43-A151-C109CCECD02B}"/>
              </a:ext>
            </a:extLst>
          </p:cNvPr>
          <p:cNvSpPr/>
          <p:nvPr/>
        </p:nvSpPr>
        <p:spPr>
          <a:xfrm>
            <a:off x="1988610" y="4729621"/>
            <a:ext cx="2206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WeChat on my Mac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73793EF-FFDB-8A4F-9828-00905058F631}"/>
              </a:ext>
            </a:extLst>
          </p:cNvPr>
          <p:cNvSpPr/>
          <p:nvPr/>
        </p:nvSpPr>
        <p:spPr>
          <a:xfrm>
            <a:off x="5952792" y="4729621"/>
            <a:ext cx="2488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WeChat on my iPhone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58027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BFEDC4-5D9D-8B42-9C22-F729D66B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weaken 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6F3279-D64B-E34C-9CF3-839C5B7BB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may happen when weakening the transaction? </a:t>
            </a:r>
          </a:p>
          <a:p>
            <a:pPr lvl="1"/>
            <a:r>
              <a:rPr kumimoji="1" lang="en-US" altLang="zh-CN" dirty="0"/>
              <a:t>Can have incorrect results (</a:t>
            </a:r>
            <a:r>
              <a:rPr lang="en-US" altLang="zh-CN" dirty="0">
                <a:latin typeface="Helvetica Neue Medium"/>
                <a:cs typeface="Helvetica Neue Medium"/>
              </a:rPr>
              <a:t>anomalies)</a:t>
            </a:r>
            <a:endParaRPr kumimoji="1" lang="en-US" altLang="zh-CN" dirty="0"/>
          </a:p>
          <a:p>
            <a:r>
              <a:rPr kumimoji="1" lang="en-US" altLang="zh-CN" dirty="0"/>
              <a:t>In several workloads, can tolerate such incorrect results </a:t>
            </a:r>
          </a:p>
          <a:p>
            <a:pPr lvl="1"/>
            <a:r>
              <a:rPr kumimoji="1" lang="en-US" altLang="zh-CN" dirty="0"/>
              <a:t>E.g., social network applications</a:t>
            </a:r>
          </a:p>
          <a:p>
            <a:pPr lvl="2"/>
            <a:r>
              <a:rPr lang="en-US" altLang="zh-CN" dirty="0"/>
              <a:t>Facebook's</a:t>
            </a:r>
            <a:r>
              <a:rPr lang="zh-CN" altLang="en-US" dirty="0"/>
              <a:t> </a:t>
            </a:r>
            <a:r>
              <a:rPr lang="en-US" altLang="zh-CN" dirty="0"/>
              <a:t>reports: 1 anomaly per million reads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571591-D151-464B-B856-179B0B84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779C79F6-44B4-754A-A96C-144CD8FCA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96529"/>
            <a:ext cx="6048672" cy="160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064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DF379-8A09-6B4A-B346-168F0CBC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weakening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1413E3-4878-B946-B6B8-071D3481C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The Problem of </a:t>
            </a:r>
            <a:r>
              <a:rPr kumimoji="1" lang="en" altLang="zh-CN" dirty="0" err="1"/>
              <a:t>OldSQL</a:t>
            </a:r>
            <a:endParaRPr kumimoji="1" lang="en" altLang="zh-CN" dirty="0"/>
          </a:p>
          <a:p>
            <a:pPr lvl="1"/>
            <a:r>
              <a:rPr kumimoji="1" lang="en" altLang="zh-CN" dirty="0"/>
              <a:t>Huge software overheads introduced by ACID transactions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68D9A0-D73F-B243-A373-934B83AA6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169565-9B1D-234F-BFAC-84D6C13E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348" y="2104650"/>
            <a:ext cx="2462673" cy="193294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8EFBBFB-6CC1-7B49-85FC-68C9384B53C5}"/>
              </a:ext>
            </a:extLst>
          </p:cNvPr>
          <p:cNvSpPr txBox="1"/>
          <p:nvPr/>
        </p:nvSpPr>
        <p:spPr>
          <a:xfrm>
            <a:off x="683568" y="4173804"/>
            <a:ext cx="273023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Figure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from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slides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presented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endParaRPr kumimoji="1" lang="en-US" altLang="zh-CN" sz="162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  <a:p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by</a:t>
            </a:r>
            <a:r>
              <a:rPr kumimoji="1" lang="zh-CN" altLang="en-US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Michael </a:t>
            </a:r>
            <a:r>
              <a:rPr kumimoji="1" lang="en" altLang="zh-CN" sz="16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Stonebraker</a:t>
            </a:r>
            <a:r>
              <a:rPr kumimoji="1" lang="en-US" altLang="zh-CN" sz="162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[1]</a:t>
            </a:r>
            <a:endParaRPr kumimoji="1" lang="zh-CN" altLang="en-US" sz="162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D93BC3-4BD3-8143-9FF4-F023B51BA5DC}"/>
              </a:ext>
            </a:extLst>
          </p:cNvPr>
          <p:cNvSpPr txBox="1"/>
          <p:nvPr/>
        </p:nvSpPr>
        <p:spPr>
          <a:xfrm>
            <a:off x="165111" y="5053015"/>
            <a:ext cx="699755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20" dirty="0"/>
              <a:t>[1]</a:t>
            </a:r>
            <a:r>
              <a:rPr lang="zh-CN" altLang="en-US" sz="1620" dirty="0"/>
              <a:t> </a:t>
            </a:r>
            <a:r>
              <a:rPr lang="en" altLang="zh-CN" sz="1620" dirty="0"/>
              <a:t>https://</a:t>
            </a:r>
            <a:r>
              <a:rPr lang="en" altLang="zh-CN" sz="1620" dirty="0" err="1"/>
              <a:t>www.usenix.org</a:t>
            </a:r>
            <a:r>
              <a:rPr lang="en" altLang="zh-CN" sz="1620" dirty="0"/>
              <a:t>/legacy/events/lisa11/tech/slides/</a:t>
            </a:r>
            <a:r>
              <a:rPr lang="en" altLang="zh-CN" sz="1620" dirty="0" err="1"/>
              <a:t>stonebraker.pdf</a:t>
            </a:r>
            <a:endParaRPr kumimoji="1" lang="zh-CN" altLang="en-US" sz="162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4653E9-789E-B14E-B8B7-17DDE28CD96B}"/>
              </a:ext>
            </a:extLst>
          </p:cNvPr>
          <p:cNvSpPr txBox="1"/>
          <p:nvPr/>
        </p:nvSpPr>
        <p:spPr>
          <a:xfrm>
            <a:off x="3239256" y="3383674"/>
            <a:ext cx="550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OldSQL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spends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  <a:latin typeface="Candara" charset="0"/>
              </a:rPr>
              <a:t>little</a:t>
            </a:r>
            <a:r>
              <a:rPr kumimoji="1" lang="zh-CN" altLang="en-US" sz="2400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  <a:latin typeface="Candara" charset="0"/>
              </a:rPr>
              <a:t>time</a:t>
            </a:r>
            <a:r>
              <a:rPr kumimoji="1" lang="zh-CN" altLang="en-US" sz="2400" dirty="0">
                <a:solidFill>
                  <a:srgbClr val="C00000"/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for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useful</a:t>
            </a:r>
            <a:r>
              <a:rPr kumimoji="1"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 </a:t>
            </a:r>
            <a:r>
              <a:rPr kumimoji="1"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work</a:t>
            </a:r>
            <a:endParaRPr kumimoji="1"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2521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44E9F-F13A-794F-A9F5-C47E8B9F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3.</a:t>
            </a:r>
            <a:r>
              <a:rPr kumimoji="1" lang="zh-CN" altLang="en-US" dirty="0"/>
              <a:t> </a:t>
            </a:r>
            <a:r>
              <a:rPr kumimoji="1" lang="en-US" altLang="zh-CN" dirty="0"/>
              <a:t>Asynchronous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9C3D7-752A-644C-B665-2BEB5EECC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Replication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used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for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Availability</a:t>
            </a:r>
            <a:r>
              <a:rPr kumimoji="1" lang="zh-CN" altLang="en-US" dirty="0">
                <a:latin typeface="+mn-lt"/>
              </a:rPr>
              <a:t> </a:t>
            </a:r>
            <a:endParaRPr kumimoji="1" lang="en-US" altLang="zh-CN" dirty="0">
              <a:latin typeface="+mn-lt"/>
            </a:endParaRPr>
          </a:p>
          <a:p>
            <a:r>
              <a:rPr kumimoji="1" lang="en-US" altLang="zh-CN" dirty="0">
                <a:latin typeface="+mn-lt"/>
              </a:rPr>
              <a:t>Synchronous</a:t>
            </a:r>
          </a:p>
          <a:p>
            <a:pPr lvl="1"/>
            <a:r>
              <a:rPr kumimoji="1" lang="en-US" altLang="zh-CN" dirty="0">
                <a:latin typeface="+mn-lt"/>
              </a:rPr>
              <a:t>Wait for backup’s responses before return</a:t>
            </a:r>
          </a:p>
          <a:p>
            <a:r>
              <a:rPr kumimoji="1" lang="en-US" altLang="zh-CN" dirty="0">
                <a:latin typeface="+mn-lt"/>
              </a:rPr>
              <a:t>Asynchronous</a:t>
            </a:r>
          </a:p>
          <a:p>
            <a:pPr lvl="1"/>
            <a:r>
              <a:rPr kumimoji="1" lang="en-US" altLang="zh-CN" dirty="0">
                <a:latin typeface="+mn-lt"/>
              </a:rPr>
              <a:t>Only waits for the primary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017186-F97A-5D40-80EB-57CE8E38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F1C304-06E4-694D-A817-520786D06495}"/>
              </a:ext>
            </a:extLst>
          </p:cNvPr>
          <p:cNvSpPr/>
          <p:nvPr/>
        </p:nvSpPr>
        <p:spPr>
          <a:xfrm>
            <a:off x="5299064" y="2988680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07696C-211A-8F48-BAD4-7C8B0A7BCCAC}"/>
              </a:ext>
            </a:extLst>
          </p:cNvPr>
          <p:cNvSpPr/>
          <p:nvPr/>
        </p:nvSpPr>
        <p:spPr>
          <a:xfrm>
            <a:off x="7390695" y="2988680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kumimoji="1" lang="zh-CN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0712E96F-79C1-4846-B075-CFFD041FAE8A}"/>
              </a:ext>
            </a:extLst>
          </p:cNvPr>
          <p:cNvCxnSpPr/>
          <p:nvPr/>
        </p:nvCxnSpPr>
        <p:spPr>
          <a:xfrm>
            <a:off x="4584630" y="3162300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7FAD3FE3-3B52-BC46-BA82-4F21653CAAD6}"/>
              </a:ext>
            </a:extLst>
          </p:cNvPr>
          <p:cNvCxnSpPr>
            <a:cxnSpLocks/>
          </p:cNvCxnSpPr>
          <p:nvPr/>
        </p:nvCxnSpPr>
        <p:spPr>
          <a:xfrm flipH="1" flipV="1">
            <a:off x="4566229" y="3393758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C2F17F62-1B79-5340-8362-D129865F6A69}"/>
              </a:ext>
            </a:extLst>
          </p:cNvPr>
          <p:cNvCxnSpPr/>
          <p:nvPr/>
        </p:nvCxnSpPr>
        <p:spPr>
          <a:xfrm>
            <a:off x="6694662" y="3162299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A8695E10-9635-0E44-B9E4-8B8F9D5297F6}"/>
              </a:ext>
            </a:extLst>
          </p:cNvPr>
          <p:cNvCxnSpPr>
            <a:cxnSpLocks/>
          </p:cNvCxnSpPr>
          <p:nvPr/>
        </p:nvCxnSpPr>
        <p:spPr>
          <a:xfrm flipH="1" flipV="1">
            <a:off x="6676261" y="3393757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A3E063CC-6419-9A4F-95B2-AE6DABB08A9E}"/>
              </a:ext>
            </a:extLst>
          </p:cNvPr>
          <p:cNvSpPr/>
          <p:nvPr/>
        </p:nvSpPr>
        <p:spPr>
          <a:xfrm>
            <a:off x="5299064" y="4360278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Primary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B6E916A-B8F2-654F-9B66-6C4DA59C4742}"/>
              </a:ext>
            </a:extLst>
          </p:cNvPr>
          <p:cNvSpPr/>
          <p:nvPr/>
        </p:nvSpPr>
        <p:spPr>
          <a:xfrm>
            <a:off x="7390695" y="4360278"/>
            <a:ext cx="1388954" cy="582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Backup</a:t>
            </a:r>
            <a:endParaRPr kumimoji="1" lang="zh-CN" alt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2E69389-1101-594C-B2B3-EFE0A0F85A8D}"/>
              </a:ext>
            </a:extLst>
          </p:cNvPr>
          <p:cNvCxnSpPr/>
          <p:nvPr/>
        </p:nvCxnSpPr>
        <p:spPr>
          <a:xfrm>
            <a:off x="4584630" y="4533898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E023AF-E34A-0040-9EA9-EB75EBA56F8E}"/>
              </a:ext>
            </a:extLst>
          </p:cNvPr>
          <p:cNvCxnSpPr>
            <a:cxnSpLocks/>
          </p:cNvCxnSpPr>
          <p:nvPr/>
        </p:nvCxnSpPr>
        <p:spPr>
          <a:xfrm flipH="1" flipV="1">
            <a:off x="4566229" y="4765356"/>
            <a:ext cx="726192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FF8F4FF0-C550-8D43-8C0F-52DCFBD53312}"/>
              </a:ext>
            </a:extLst>
          </p:cNvPr>
          <p:cNvCxnSpPr/>
          <p:nvPr/>
        </p:nvCxnSpPr>
        <p:spPr>
          <a:xfrm>
            <a:off x="6694662" y="4533897"/>
            <a:ext cx="714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形 38" descr="用户 轮廓">
            <a:extLst>
              <a:ext uri="{FF2B5EF4-FFF2-40B4-BE49-F238E27FC236}">
                <a16:creationId xmlns:a16="http://schemas.microsoft.com/office/drawing/2014/main" id="{04796290-553D-6047-BAA8-2EEE70EA7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4339" y="2868346"/>
            <a:ext cx="822960" cy="822960"/>
          </a:xfrm>
          <a:prstGeom prst="rect">
            <a:avLst/>
          </a:prstGeom>
        </p:spPr>
      </p:pic>
      <p:pic>
        <p:nvPicPr>
          <p:cNvPr id="40" name="图形 39" descr="用户 轮廓">
            <a:extLst>
              <a:ext uri="{FF2B5EF4-FFF2-40B4-BE49-F238E27FC236}">
                <a16:creationId xmlns:a16="http://schemas.microsoft.com/office/drawing/2014/main" id="{061AB1A1-83E0-FF45-9CD5-DFB703FB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77435" y="4239944"/>
            <a:ext cx="822960" cy="82296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A2A643FA-6D1F-F64C-8F75-3F1D37B45369}"/>
              </a:ext>
            </a:extLst>
          </p:cNvPr>
          <p:cNvSpPr/>
          <p:nvPr/>
        </p:nvSpPr>
        <p:spPr>
          <a:xfrm>
            <a:off x="5220213" y="2598444"/>
            <a:ext cx="358944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20" dirty="0"/>
              <a:t>Commit</a:t>
            </a:r>
            <a:r>
              <a:rPr lang="zh-CN" altLang="en-US" sz="1620" dirty="0"/>
              <a:t> </a:t>
            </a:r>
            <a:r>
              <a:rPr lang="en-US" altLang="zh-CN" sz="1620" dirty="0"/>
              <a:t>requires</a:t>
            </a:r>
            <a:r>
              <a:rPr lang="zh-CN" altLang="en-US" sz="1620" dirty="0"/>
              <a:t> </a:t>
            </a:r>
            <a:r>
              <a:rPr lang="en-US" altLang="zh-CN" sz="1620" dirty="0"/>
              <a:t>one</a:t>
            </a:r>
            <a:r>
              <a:rPr lang="zh-CN" altLang="en-US" sz="1620" dirty="0"/>
              <a:t> </a:t>
            </a:r>
            <a:r>
              <a:rPr lang="en-US" altLang="zh-CN" sz="1620" dirty="0"/>
              <a:t>more</a:t>
            </a:r>
            <a:r>
              <a:rPr lang="zh-CN" altLang="en-US" sz="1620" dirty="0"/>
              <a:t> </a:t>
            </a:r>
            <a:r>
              <a:rPr lang="en-US" altLang="zh-CN" sz="1620" dirty="0"/>
              <a:t>round-trip</a:t>
            </a:r>
            <a:endParaRPr lang="zh-CN" altLang="en-US" sz="162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D0E20D0-386A-964E-B79A-E5008F4CE2A5}"/>
              </a:ext>
            </a:extLst>
          </p:cNvPr>
          <p:cNvSpPr/>
          <p:nvPr/>
        </p:nvSpPr>
        <p:spPr>
          <a:xfrm>
            <a:off x="4267151" y="3719485"/>
            <a:ext cx="377539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20" dirty="0"/>
              <a:t>Possible</a:t>
            </a:r>
            <a:r>
              <a:rPr lang="zh-CN" altLang="en-US" sz="1620" dirty="0"/>
              <a:t> </a:t>
            </a:r>
            <a:r>
              <a:rPr lang="en-US" altLang="zh-CN" sz="1620" dirty="0"/>
              <a:t>to</a:t>
            </a:r>
            <a:r>
              <a:rPr lang="zh-CN" altLang="en-US" sz="1620" dirty="0"/>
              <a:t> </a:t>
            </a:r>
            <a:r>
              <a:rPr lang="en-US" altLang="zh-CN" sz="1620" dirty="0"/>
              <a:t>lose</a:t>
            </a:r>
            <a:r>
              <a:rPr lang="zh-CN" altLang="en-US" sz="1620" dirty="0"/>
              <a:t> </a:t>
            </a:r>
            <a:r>
              <a:rPr lang="en-US" altLang="zh-CN" sz="1620" dirty="0"/>
              <a:t>data</a:t>
            </a:r>
            <a:r>
              <a:rPr lang="zh-CN" altLang="en-US" sz="1620" dirty="0"/>
              <a:t> </a:t>
            </a:r>
            <a:r>
              <a:rPr lang="en-US" altLang="zh-CN" sz="1620" dirty="0"/>
              <a:t>or</a:t>
            </a:r>
            <a:r>
              <a:rPr lang="zh-CN" altLang="en-US" sz="1620" dirty="0"/>
              <a:t> </a:t>
            </a:r>
            <a:r>
              <a:rPr lang="en-US" altLang="zh-CN" sz="1620" dirty="0"/>
              <a:t>read</a:t>
            </a:r>
            <a:r>
              <a:rPr lang="zh-CN" altLang="en-US" sz="1620" dirty="0"/>
              <a:t> </a:t>
            </a:r>
            <a:r>
              <a:rPr lang="en-US" altLang="zh-CN" sz="1620" dirty="0"/>
              <a:t>stale</a:t>
            </a:r>
            <a:r>
              <a:rPr lang="zh-CN" altLang="en-US" sz="1620" dirty="0"/>
              <a:t> </a:t>
            </a:r>
            <a:r>
              <a:rPr lang="en-US" altLang="zh-CN" sz="1620" dirty="0"/>
              <a:t>data</a:t>
            </a:r>
            <a:endParaRPr lang="zh-CN" altLang="en-US" sz="1620" dirty="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5613837-6813-9546-A5F8-8CE8FD255ECA}"/>
              </a:ext>
            </a:extLst>
          </p:cNvPr>
          <p:cNvSpPr/>
          <p:nvPr/>
        </p:nvSpPr>
        <p:spPr>
          <a:xfrm>
            <a:off x="334343" y="4190555"/>
            <a:ext cx="311043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>
                <a:latin typeface="Eras Medium ITC" pitchFamily="34" charset="0"/>
              </a:rPr>
              <a:t>What are the trade-offs?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84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7507D0-9E75-534A-B2E6-6CEC1CBD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Famous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NoSQL systems</a:t>
            </a:r>
            <a:endParaRPr kumimoji="1" lang="zh-CN" altLang="en-US" dirty="0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C8BA8DE7-229F-094F-8D32-D7A878443C8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4230" y="1856232"/>
          <a:ext cx="8360129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533">
                  <a:extLst>
                    <a:ext uri="{9D8B030D-6E8A-4147-A177-3AD203B41FA5}">
                      <a16:colId xmlns:a16="http://schemas.microsoft.com/office/drawing/2014/main" val="2906615021"/>
                    </a:ext>
                  </a:extLst>
                </a:gridCol>
                <a:gridCol w="1736531">
                  <a:extLst>
                    <a:ext uri="{9D8B030D-6E8A-4147-A177-3AD203B41FA5}">
                      <a16:colId xmlns:a16="http://schemas.microsoft.com/office/drawing/2014/main" val="3110881176"/>
                    </a:ext>
                  </a:extLst>
                </a:gridCol>
                <a:gridCol w="1614601">
                  <a:extLst>
                    <a:ext uri="{9D8B030D-6E8A-4147-A177-3AD203B41FA5}">
                      <a16:colId xmlns:a16="http://schemas.microsoft.com/office/drawing/2014/main" val="3467183076"/>
                    </a:ext>
                  </a:extLst>
                </a:gridCol>
                <a:gridCol w="2565464">
                  <a:extLst>
                    <a:ext uri="{9D8B030D-6E8A-4147-A177-3AD203B41FA5}">
                      <a16:colId xmlns:a16="http://schemas.microsoft.com/office/drawing/2014/main" val="1349214455"/>
                    </a:ext>
                  </a:extLst>
                </a:gridCol>
              </a:tblGrid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NoSQL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Data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Model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Replication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Transaction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2371416334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 err="1"/>
                        <a:t>BigTable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(2005)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kumimoji="1" lang="en-US" altLang="zh-CN" sz="1600" dirty="0"/>
                        <a:t>Wide-Column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 err="1"/>
                        <a:t>Sync+Async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Local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932880426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Cassandra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(2008)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pPr marL="0" marR="0" lvl="0" indent="0" algn="l" defTabSz="101599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600" dirty="0"/>
                        <a:t>Wide-Column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Async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Local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359195767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MongoDB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(2009)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Document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Async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None</a:t>
                      </a: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229677182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Redis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(2009)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Key/value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Async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None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118080368"/>
                  </a:ext>
                </a:extLst>
              </a:tr>
              <a:tr h="333756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Dynamo</a:t>
                      </a:r>
                      <a:r>
                        <a:rPr lang="zh-CN" altLang="en-US" sz="1600" dirty="0"/>
                        <a:t> </a:t>
                      </a:r>
                      <a:r>
                        <a:rPr lang="en-US" altLang="zh-CN" sz="1600" dirty="0"/>
                        <a:t>(2012)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Key/value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Async</a:t>
                      </a:r>
                      <a:endParaRPr lang="zh-CN" altLang="en-US" sz="1600" dirty="0"/>
                    </a:p>
                  </a:txBody>
                  <a:tcPr marL="82296" marR="82296" marT="41148" marB="41148"/>
                </a:tc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None</a:t>
                      </a:r>
                    </a:p>
                  </a:txBody>
                  <a:tcPr marL="82296" marR="82296" marT="41148" marB="41148"/>
                </a:tc>
                <a:extLst>
                  <a:ext uri="{0D108BD9-81ED-4DB2-BD59-A6C34878D82A}">
                    <a16:rowId xmlns:a16="http://schemas.microsoft.com/office/drawing/2014/main" val="790011516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ABE73C-B6FF-5F45-9D31-AC8F51B0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6C0E2B-1561-1B49-9A64-27CA08446AA6}"/>
              </a:ext>
            </a:extLst>
          </p:cNvPr>
          <p:cNvSpPr txBox="1"/>
          <p:nvPr/>
        </p:nvSpPr>
        <p:spPr>
          <a:xfrm>
            <a:off x="484230" y="4720616"/>
            <a:ext cx="515019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20" dirty="0"/>
              <a:t>*</a:t>
            </a:r>
            <a:r>
              <a:rPr kumimoji="1" lang="en-US" altLang="zh-CN" sz="1620" dirty="0"/>
              <a:t>Table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data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collected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when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these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project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first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released</a:t>
            </a:r>
            <a:endParaRPr kumimoji="1" lang="zh-CN" altLang="en-US" sz="1620" dirty="0"/>
          </a:p>
        </p:txBody>
      </p:sp>
    </p:spTree>
    <p:extLst>
      <p:ext uri="{BB962C8B-B14F-4D97-AF65-F5344CB8AC3E}">
        <p14:creationId xmlns:p14="http://schemas.microsoft.com/office/powerpoint/2010/main" val="5007150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What’s next?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NoSQL is becoming SQL!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47084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0350DD-B478-7A42-A544-0D0E33E5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developers' burden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57734F-DC5F-E441-AED7-FFE01CF3A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Application-level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Join</a:t>
            </a:r>
          </a:p>
          <a:p>
            <a:pPr lvl="1"/>
            <a:r>
              <a:rPr kumimoji="1" lang="en-US" altLang="zh-CN" dirty="0"/>
              <a:t>Can cause error/performance issues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3C8E6C-EC9E-384F-974B-A2093100C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49BF1A1-1419-A647-A2F0-D57F7DE511CE}"/>
              </a:ext>
            </a:extLst>
          </p:cNvPr>
          <p:cNvSpPr txBox="1"/>
          <p:nvPr/>
        </p:nvSpPr>
        <p:spPr>
          <a:xfrm>
            <a:off x="1590869" y="2642989"/>
            <a:ext cx="142575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20" dirty="0"/>
              <a:t>Tx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Begin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Tx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End</a:t>
            </a:r>
            <a:endParaRPr kumimoji="1" lang="zh-CN" altLang="en-US" sz="162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AD0346-6751-004F-BEA5-C8689F2185F5}"/>
              </a:ext>
            </a:extLst>
          </p:cNvPr>
          <p:cNvSpPr/>
          <p:nvPr/>
        </p:nvSpPr>
        <p:spPr>
          <a:xfrm>
            <a:off x="1234936" y="4270662"/>
            <a:ext cx="215834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With</a:t>
            </a:r>
            <a:r>
              <a:rPr kumimoji="1" lang="zh-CN" altLang="en-US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Transaction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19CF5E-C09D-294B-A7E8-298828EEDE8A}"/>
              </a:ext>
            </a:extLst>
          </p:cNvPr>
          <p:cNvSpPr txBox="1"/>
          <p:nvPr/>
        </p:nvSpPr>
        <p:spPr>
          <a:xfrm>
            <a:off x="5936105" y="1222607"/>
            <a:ext cx="1831651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20" dirty="0"/>
              <a:t>Try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Lock(A)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A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Lock(C)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=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+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1</a:t>
            </a:r>
          </a:p>
          <a:p>
            <a:r>
              <a:rPr kumimoji="1" lang="en-US" altLang="zh-CN" sz="1620" dirty="0"/>
              <a:t>}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catch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reset(A)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reset(C)</a:t>
            </a:r>
          </a:p>
          <a:p>
            <a:r>
              <a:rPr kumimoji="1" lang="en-US" altLang="zh-CN" sz="1620" dirty="0"/>
              <a:t>}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finally</a:t>
            </a:r>
            <a:r>
              <a:rPr kumimoji="1" lang="zh-CN" altLang="en-US" sz="1620" dirty="0"/>
              <a:t> </a:t>
            </a:r>
            <a:r>
              <a:rPr kumimoji="1" lang="en-US" altLang="zh-CN" sz="1620" dirty="0"/>
              <a:t>{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Unlock(A)</a:t>
            </a:r>
          </a:p>
          <a:p>
            <a:r>
              <a:rPr kumimoji="1" lang="zh-CN" altLang="en-US" sz="1620" dirty="0"/>
              <a:t>    </a:t>
            </a:r>
            <a:r>
              <a:rPr kumimoji="1" lang="en-US" altLang="zh-CN" sz="1620" dirty="0"/>
              <a:t>Unlock(C)</a:t>
            </a:r>
          </a:p>
          <a:p>
            <a:r>
              <a:rPr kumimoji="1" lang="en-US" altLang="zh-CN" sz="1620" dirty="0"/>
              <a:t>}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F22EA21-587F-5B4F-A711-F71FE3FC2620}"/>
              </a:ext>
            </a:extLst>
          </p:cNvPr>
          <p:cNvSpPr/>
          <p:nvPr/>
        </p:nvSpPr>
        <p:spPr>
          <a:xfrm>
            <a:off x="5701918" y="4270662"/>
            <a:ext cx="256230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Without</a:t>
            </a:r>
            <a:r>
              <a:rPr kumimoji="1" lang="zh-CN" altLang="en-US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 </a:t>
            </a:r>
            <a:r>
              <a:rPr kumimoji="1" lang="en-US" altLang="zh-CN" sz="2160" dirty="0">
                <a:solidFill>
                  <a:srgbClr val="000000">
                    <a:lumMod val="75000"/>
                    <a:lumOff val="25000"/>
                  </a:srgbClr>
                </a:solidFill>
                <a:latin typeface="Candara" charset="0"/>
              </a:rPr>
              <a:t>Transaction</a:t>
            </a:r>
          </a:p>
        </p:txBody>
      </p:sp>
    </p:spTree>
    <p:extLst>
      <p:ext uri="{BB962C8B-B14F-4D97-AF65-F5344CB8AC3E}">
        <p14:creationId xmlns:p14="http://schemas.microsoft.com/office/powerpoint/2010/main" val="36005918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8B0451-570F-E64F-9FC0-54D40FDB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claims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DBA073-322C-6440-8889-7B7A7D9BC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 err="1"/>
              <a:t>BigTable</a:t>
            </a:r>
            <a:r>
              <a:rPr kumimoji="1" lang="en-US" altLang="zh-CN" b="0" dirty="0"/>
              <a:t>: the early NoSQL database built by Google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6AFEE3-3A7B-F44C-9D6A-B8445861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DD2117B-5367-3042-892F-33BA3EF3096A}"/>
              </a:ext>
            </a:extLst>
          </p:cNvPr>
          <p:cNvSpPr/>
          <p:nvPr/>
        </p:nvSpPr>
        <p:spPr>
          <a:xfrm>
            <a:off x="457200" y="2079503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“</a:t>
            </a:r>
            <a:r>
              <a:rPr kumimoji="1" lang="en" altLang="zh-CN" sz="2000" i="1" dirty="0">
                <a:solidFill>
                  <a:srgbClr val="C00000"/>
                </a:solidFill>
                <a:latin typeface="Candara" charset="0"/>
              </a:rPr>
              <a:t>the lack of cross-row transactions </a:t>
            </a:r>
            <a:r>
              <a:rPr kumimoji="1" lang="en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in Bigtable led to frequent complaints</a:t>
            </a:r>
            <a:r>
              <a:rPr kumimoji="1"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”</a:t>
            </a:r>
            <a:endParaRPr kumimoji="1" lang="zh-CN" alt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73DEB0B-A98C-C14A-B8DC-F4B173B2D22F}"/>
              </a:ext>
            </a:extLst>
          </p:cNvPr>
          <p:cNvSpPr/>
          <p:nvPr/>
        </p:nvSpPr>
        <p:spPr>
          <a:xfrm>
            <a:off x="470615" y="2857500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“</a:t>
            </a:r>
            <a:r>
              <a:rPr kumimoji="1" lang="en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We believe it is better to have application programmers deal with performance problems due to overuse of transactions as bottlenecks arise, </a:t>
            </a:r>
            <a:r>
              <a:rPr kumimoji="1" lang="en" altLang="zh-CN" sz="2000" i="1" dirty="0">
                <a:solidFill>
                  <a:srgbClr val="C00000"/>
                </a:solidFill>
                <a:latin typeface="Candara" charset="0"/>
              </a:rPr>
              <a:t>rather than always coding around the lack of transactions</a:t>
            </a:r>
            <a:r>
              <a:rPr kumimoji="1" lang="en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.</a:t>
            </a:r>
            <a:r>
              <a:rPr kumimoji="1" lang="en-US" altLang="zh-CN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ndara" charset="0"/>
              </a:rPr>
              <a:t>”</a:t>
            </a:r>
            <a:endParaRPr kumimoji="1" lang="zh-CN" altLang="en-US" sz="2000" i="1" dirty="0">
              <a:solidFill>
                <a:schemeClr val="tx1">
                  <a:lumMod val="75000"/>
                  <a:lumOff val="25000"/>
                </a:schemeClr>
              </a:solidFill>
              <a:latin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4690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5FD1C-A66E-DA47-BE65-C47BE8AD5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 a result: the NoSQL is regaining ACID!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334D71-1FA0-E04A-8C57-E911FB1AC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968E78-B221-1047-AA9A-850D290FE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4" y="3355616"/>
            <a:ext cx="8567486" cy="9028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CCA0174-2147-FB45-8DCF-094BD85EC85E}"/>
              </a:ext>
            </a:extLst>
          </p:cNvPr>
          <p:cNvSpPr txBox="1"/>
          <p:nvPr/>
        </p:nvSpPr>
        <p:spPr>
          <a:xfrm>
            <a:off x="179512" y="4909386"/>
            <a:ext cx="8079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/>
              <a:t>[1]</a:t>
            </a:r>
            <a:r>
              <a:rPr kumimoji="1" lang="zh-CN" altLang="en-US" sz="1200" dirty="0"/>
              <a:t> </a:t>
            </a:r>
            <a:r>
              <a:rPr kumimoji="1" lang="en" altLang="zh-CN" sz="1200" dirty="0">
                <a:hlinkClick r:id="rId4"/>
              </a:rPr>
              <a:t>https://docs.mongodb.com/manual/release-notes/4.0/</a:t>
            </a:r>
            <a:endParaRPr kumimoji="1" lang="en" altLang="zh-CN" sz="1200" dirty="0"/>
          </a:p>
          <a:p>
            <a:r>
              <a:rPr kumimoji="1" lang="en-US" altLang="zh-CN" sz="1200" dirty="0"/>
              <a:t>[2]</a:t>
            </a:r>
            <a:r>
              <a:rPr kumimoji="1" lang="zh-CN" altLang="en-US" sz="1200" dirty="0"/>
              <a:t> </a:t>
            </a:r>
            <a:r>
              <a:rPr kumimoji="1" lang="en" altLang="zh-CN" sz="1200" dirty="0"/>
              <a:t>https://</a:t>
            </a:r>
            <a:r>
              <a:rPr kumimoji="1" lang="en" altLang="zh-CN" sz="1200" dirty="0" err="1"/>
              <a:t>docs.mongodb.com</a:t>
            </a:r>
            <a:r>
              <a:rPr kumimoji="1" lang="en" altLang="zh-CN" sz="1200" dirty="0"/>
              <a:t>/manual/release-notes/4.2/</a:t>
            </a:r>
          </a:p>
          <a:p>
            <a:r>
              <a:rPr kumimoji="1" lang="en-US" altLang="zh-CN" sz="1200" dirty="0"/>
              <a:t>[3]</a:t>
            </a:r>
            <a:r>
              <a:rPr kumimoji="1" lang="zh-CN" altLang="en-US" sz="1200" dirty="0"/>
              <a:t> </a:t>
            </a:r>
            <a:r>
              <a:rPr kumimoji="1" lang="en" altLang="zh-CN" sz="1200" dirty="0"/>
              <a:t>https://</a:t>
            </a:r>
            <a:r>
              <a:rPr kumimoji="1" lang="en" altLang="zh-CN" sz="1200" dirty="0" err="1"/>
              <a:t>aws.amazon.com</a:t>
            </a:r>
            <a:r>
              <a:rPr kumimoji="1" lang="en" altLang="zh-CN" sz="1200" dirty="0"/>
              <a:t>/about-</a:t>
            </a:r>
            <a:r>
              <a:rPr kumimoji="1" lang="en" altLang="zh-CN" sz="1200" dirty="0" err="1"/>
              <a:t>aws</a:t>
            </a:r>
            <a:r>
              <a:rPr kumimoji="1" lang="en" altLang="zh-CN" sz="1200" dirty="0"/>
              <a:t>/</a:t>
            </a:r>
            <a:r>
              <a:rPr kumimoji="1" lang="en" altLang="zh-CN" sz="1200" dirty="0" err="1"/>
              <a:t>whats</a:t>
            </a:r>
            <a:r>
              <a:rPr kumimoji="1" lang="en" altLang="zh-CN" sz="1200" dirty="0"/>
              <a:t>-new/2018/11/announcing-amazon-</a:t>
            </a:r>
            <a:r>
              <a:rPr kumimoji="1" lang="en" altLang="zh-CN" sz="1200" dirty="0" err="1"/>
              <a:t>dynamodb</a:t>
            </a:r>
            <a:r>
              <a:rPr kumimoji="1" lang="en" altLang="zh-CN" sz="1200" dirty="0"/>
              <a:t>-support-for-transactions/</a:t>
            </a:r>
            <a:endParaRPr kumimoji="1" lang="zh-CN" altLang="en-US" sz="12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CA0D8C-EAC3-E74D-82FD-88DCCE1DDD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32" y="1488973"/>
            <a:ext cx="8723798" cy="612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F33E5DC-EEFC-7C4C-A8AE-E2662C446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14" y="2348885"/>
            <a:ext cx="8723798" cy="8370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4663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F4770D-47F3-974B-9AF1-95409DE8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NewSQL</a:t>
            </a:r>
            <a:endParaRPr kumimoji="1" lang="zh-CN" altLang="en-US" dirty="0">
              <a:latin typeface="+mn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E9D04C-FFA8-5E4A-9952-6D755FDE6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</a:rPr>
              <a:t>A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class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of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modern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RDBMS,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which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provides:</a:t>
            </a:r>
          </a:p>
          <a:p>
            <a:pPr lvl="1"/>
            <a:r>
              <a:rPr kumimoji="1" lang="en-US" altLang="zh-CN" dirty="0">
                <a:latin typeface="+mn-lt"/>
              </a:rPr>
              <a:t>NoSQL’s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Scalability</a:t>
            </a:r>
          </a:p>
          <a:p>
            <a:pPr lvl="1"/>
            <a:r>
              <a:rPr kumimoji="1" lang="en-US" altLang="zh-CN" dirty="0">
                <a:latin typeface="+mn-lt"/>
              </a:rPr>
              <a:t>SQL’s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ACID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Transaction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&amp;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Relational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Model</a:t>
            </a:r>
          </a:p>
          <a:p>
            <a:r>
              <a:rPr kumimoji="1" lang="en-US" altLang="zh-CN" dirty="0">
                <a:latin typeface="+mn-lt"/>
              </a:rPr>
              <a:t>First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proposed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in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2011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[1]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lang="en-US" altLang="zh-CN" b="0" i="1" dirty="0"/>
              <a:t>“</a:t>
            </a:r>
            <a:r>
              <a:rPr lang="en" altLang="zh-CN" b="0" i="1" dirty="0"/>
              <a:t>Children make choices, adults want them all</a:t>
            </a:r>
            <a:r>
              <a:rPr kumimoji="1" lang="en-US" altLang="zh-CN" b="0" i="1" dirty="0"/>
              <a:t>.” ——Someone</a:t>
            </a:r>
            <a:r>
              <a:rPr kumimoji="1" lang="zh-CN" altLang="en-US" b="0" i="1" dirty="0"/>
              <a:t> </a:t>
            </a:r>
            <a:r>
              <a:rPr kumimoji="1" lang="en-US" altLang="zh-CN" b="0" i="1" dirty="0"/>
              <a:t>said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B2D111-137C-1F46-80BE-6639F3F4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CE49D63-96A2-844B-9282-8B8D2E502281}"/>
              </a:ext>
            </a:extLst>
          </p:cNvPr>
          <p:cNvSpPr txBox="1"/>
          <p:nvPr/>
        </p:nvSpPr>
        <p:spPr>
          <a:xfrm>
            <a:off x="0" y="5332245"/>
            <a:ext cx="7419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[1]</a:t>
            </a:r>
            <a:r>
              <a:rPr kumimoji="1" lang="zh-CN" altLang="en-US" sz="1400" dirty="0"/>
              <a:t> </a:t>
            </a:r>
            <a:r>
              <a:rPr lang="en" altLang="zh-CN" sz="1400" dirty="0"/>
              <a:t>Matt </a:t>
            </a:r>
            <a:r>
              <a:rPr lang="en" altLang="zh-CN" sz="1400" dirty="0" err="1"/>
              <a:t>Aslett</a:t>
            </a:r>
            <a:r>
              <a:rPr lang="en-US" altLang="zh-CN" sz="1400" dirty="0"/>
              <a:t>,</a:t>
            </a:r>
            <a:r>
              <a:rPr lang="zh-CN" altLang="en-US" sz="1400" dirty="0"/>
              <a:t> </a:t>
            </a:r>
            <a:r>
              <a:rPr lang="en-US" altLang="zh-CN" sz="1400" dirty="0"/>
              <a:t>“</a:t>
            </a:r>
            <a:r>
              <a:rPr lang="en" altLang="zh-CN" sz="1400" dirty="0"/>
              <a:t>How will the database incumbents respond to NoSQL and NewSQL?</a:t>
            </a:r>
            <a:r>
              <a:rPr lang="en-US" altLang="zh-CN" sz="1400" dirty="0"/>
              <a:t>”,</a:t>
            </a:r>
            <a:r>
              <a:rPr lang="zh-CN" altLang="en-US" sz="1400" dirty="0"/>
              <a:t> </a:t>
            </a:r>
            <a:r>
              <a:rPr lang="en-US" altLang="zh-CN" sz="1400" dirty="0"/>
              <a:t>2011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97948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10AE96-CD78-8E49-9C04-CBFF2FE5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Stonebraker’s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definition[1]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B85A4-38A8-C44B-878B-8C1EB6002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71F358-EFA8-1541-9A3D-63B542293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0" y="1351253"/>
            <a:ext cx="7358710" cy="348784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8DFBFF-66E5-CF42-9689-785E0F3979F7}"/>
              </a:ext>
            </a:extLst>
          </p:cNvPr>
          <p:cNvSpPr txBox="1"/>
          <p:nvPr/>
        </p:nvSpPr>
        <p:spPr>
          <a:xfrm>
            <a:off x="0" y="5439024"/>
            <a:ext cx="6882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[1] https://</a:t>
            </a:r>
            <a:r>
              <a:rPr kumimoji="1" lang="en-US" altLang="zh-CN" sz="1000" dirty="0" err="1"/>
              <a:t>cacm.acm.org</a:t>
            </a:r>
            <a:r>
              <a:rPr kumimoji="1" lang="en-US" altLang="zh-CN" sz="1000" dirty="0"/>
              <a:t>/blogs/blog-</a:t>
            </a:r>
            <a:r>
              <a:rPr kumimoji="1" lang="en-US" altLang="zh-CN" sz="1000" dirty="0" err="1"/>
              <a:t>cacm</a:t>
            </a:r>
            <a:r>
              <a:rPr kumimoji="1" lang="en-US" altLang="zh-CN" sz="1000" dirty="0"/>
              <a:t>/109710-new-sql-an-alternative-to-nosql-and-old-sql-for-new-oltp-apps/</a:t>
            </a:r>
            <a:r>
              <a:rPr kumimoji="1" lang="en-US" altLang="zh-CN" sz="1000" dirty="0" err="1"/>
              <a:t>fulltext</a:t>
            </a:r>
            <a:endParaRPr kumimoji="1" lang="zh-CN" altLang="en-US" sz="1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7DD5743-1706-C941-9447-DD65826C1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060" y="4120810"/>
            <a:ext cx="2503170" cy="857250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51499A52-0561-F44B-938A-E6C47AE06169}"/>
              </a:ext>
            </a:extLst>
          </p:cNvPr>
          <p:cNvCxnSpPr>
            <a:cxnSpLocks/>
          </p:cNvCxnSpPr>
          <p:nvPr/>
        </p:nvCxnSpPr>
        <p:spPr>
          <a:xfrm>
            <a:off x="457200" y="2144621"/>
            <a:ext cx="35598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B435E489-B0D8-D84E-81B1-061161CCC593}"/>
              </a:ext>
            </a:extLst>
          </p:cNvPr>
          <p:cNvCxnSpPr>
            <a:cxnSpLocks/>
          </p:cNvCxnSpPr>
          <p:nvPr/>
        </p:nvCxnSpPr>
        <p:spPr>
          <a:xfrm>
            <a:off x="457200" y="2468657"/>
            <a:ext cx="48559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A5F200D-8999-584A-ABA6-84E0886BCD02}"/>
              </a:ext>
            </a:extLst>
          </p:cNvPr>
          <p:cNvCxnSpPr>
            <a:cxnSpLocks/>
          </p:cNvCxnSpPr>
          <p:nvPr/>
        </p:nvCxnSpPr>
        <p:spPr>
          <a:xfrm>
            <a:off x="699999" y="2727886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609AD89-1BCC-7F4B-9888-A366D45607C2}"/>
              </a:ext>
            </a:extLst>
          </p:cNvPr>
          <p:cNvCxnSpPr>
            <a:cxnSpLocks/>
          </p:cNvCxnSpPr>
          <p:nvPr/>
        </p:nvCxnSpPr>
        <p:spPr>
          <a:xfrm>
            <a:off x="2689060" y="3505572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843A9135-4B60-784D-ADDE-58588E6BBC45}"/>
              </a:ext>
            </a:extLst>
          </p:cNvPr>
          <p:cNvCxnSpPr>
            <a:cxnSpLocks/>
          </p:cNvCxnSpPr>
          <p:nvPr/>
        </p:nvCxnSpPr>
        <p:spPr>
          <a:xfrm>
            <a:off x="635191" y="4024030"/>
            <a:ext cx="1989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7C80841-777D-114F-942D-4FB1CAE7FE98}"/>
              </a:ext>
            </a:extLst>
          </p:cNvPr>
          <p:cNvCxnSpPr>
            <a:cxnSpLocks/>
          </p:cNvCxnSpPr>
          <p:nvPr/>
        </p:nvCxnSpPr>
        <p:spPr>
          <a:xfrm>
            <a:off x="1137218" y="3635187"/>
            <a:ext cx="1296144" cy="1036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Michael Stonebraker | MIT CSAIL">
            <a:extLst>
              <a:ext uri="{FF2B5EF4-FFF2-40B4-BE49-F238E27FC236}">
                <a16:creationId xmlns:a16="http://schemas.microsoft.com/office/drawing/2014/main" id="{D384E7FD-FD53-504D-9793-883F8FB8F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029" y="59001"/>
            <a:ext cx="1038492" cy="106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008A654-DEE6-DF45-B00E-6BEBC5EA36B9}"/>
              </a:ext>
            </a:extLst>
          </p:cNvPr>
          <p:cNvSpPr/>
          <p:nvPr/>
        </p:nvSpPr>
        <p:spPr>
          <a:xfrm>
            <a:off x="6381281" y="1123455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Michael  </a:t>
            </a:r>
            <a:r>
              <a:rPr lang="en" altLang="zh-CN" kern="0" dirty="0" err="1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Stonebraker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B13E5F0-1356-F24B-A1E3-AB15E1E72558}"/>
              </a:ext>
            </a:extLst>
          </p:cNvPr>
          <p:cNvSpPr/>
          <p:nvPr/>
        </p:nvSpPr>
        <p:spPr>
          <a:xfrm>
            <a:off x="7477589" y="338625"/>
            <a:ext cx="1617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微软雅黑"/>
              </a:rPr>
              <a:t>Turing Award</a:t>
            </a:r>
          </a:p>
          <a:p>
            <a:r>
              <a:rPr lang="en-US" altLang="zh-CN" kern="0" dirty="0">
                <a:solidFill>
                  <a:sysClr val="windowText" lastClr="00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2014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520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5" y="2621633"/>
            <a:ext cx="70294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realize NewSQL?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Using the techniques we learned before!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67133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C6D34-EA6A-6B45-A579-DEBABAB2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E64900-C47C-FE46-887F-C74F4F45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2A6059-D337-ED4A-8DA0-44690B39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37806"/>
            <a:ext cx="2752725" cy="952500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1E0811E4-C310-3043-858A-E319DF7B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>
                <a:latin typeface="+mn-lt"/>
              </a:rPr>
              <a:t>A distributed NewSQL database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Inspired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by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Google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Percolator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and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Spanner</a:t>
            </a:r>
          </a:p>
          <a:p>
            <a:pPr lvl="1"/>
            <a:endParaRPr kumimoji="1" lang="en-US" altLang="zh-CN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  <a:p>
            <a:r>
              <a:rPr kumimoji="1" lang="en-US" altLang="zh-CN" dirty="0">
                <a:latin typeface="+mn-lt"/>
              </a:rPr>
              <a:t>Why talk about </a:t>
            </a:r>
            <a:r>
              <a:rPr kumimoji="1" lang="en-US" altLang="zh-CN" dirty="0" err="1">
                <a:latin typeface="+mn-lt"/>
              </a:rPr>
              <a:t>TiDB</a:t>
            </a:r>
            <a:r>
              <a:rPr kumimoji="1" lang="en-US" altLang="zh-CN" dirty="0">
                <a:latin typeface="+mn-lt"/>
              </a:rPr>
              <a:t>? </a:t>
            </a:r>
          </a:p>
          <a:p>
            <a:pPr lvl="1"/>
            <a:r>
              <a:rPr kumimoji="1" lang="en-US" altLang="zh-CN" dirty="0">
                <a:latin typeface="+mn-lt"/>
              </a:rPr>
              <a:t>It is open-sourced</a:t>
            </a:r>
          </a:p>
          <a:p>
            <a:pPr lvl="1"/>
            <a:r>
              <a:rPr kumimoji="1" lang="en-US" altLang="zh-CN" dirty="0">
                <a:latin typeface="+mn-lt"/>
              </a:rPr>
              <a:t>Other modern NewSQL DBMS (e.g., Google Spanner) is only available through the exclusive cloud providers </a:t>
            </a:r>
          </a:p>
          <a:p>
            <a:pPr lvl="2"/>
            <a:r>
              <a:rPr kumimoji="1" lang="en-US" altLang="zh-CN" dirty="0">
                <a:latin typeface="+mn-lt"/>
              </a:rPr>
              <a:t>Yet, some techniques are similar (e.g., whether to use </a:t>
            </a:r>
            <a:r>
              <a:rPr kumimoji="1" lang="en-US" altLang="zh-CN" dirty="0" err="1">
                <a:latin typeface="+mn-lt"/>
              </a:rPr>
              <a:t>Paxos</a:t>
            </a:r>
            <a:r>
              <a:rPr kumimoji="1" lang="en-US" altLang="zh-CN" dirty="0">
                <a:latin typeface="+mn-lt"/>
              </a:rPr>
              <a:t> or Raft)</a:t>
            </a:r>
          </a:p>
        </p:txBody>
      </p:sp>
    </p:spTree>
    <p:extLst>
      <p:ext uri="{BB962C8B-B14F-4D97-AF65-F5344CB8AC3E}">
        <p14:creationId xmlns:p14="http://schemas.microsoft.com/office/powerpoint/2010/main" val="8931797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C6D34-EA6A-6B45-A579-DEBABAB2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E64900-C47C-FE46-887F-C74F4F45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2883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2A6059-D337-ED4A-8DA0-44690B39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37806"/>
            <a:ext cx="2752725" cy="95250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9F5022DD-E78B-AE44-8B61-095EFD63F663}"/>
              </a:ext>
            </a:extLst>
          </p:cNvPr>
          <p:cNvSpPr/>
          <p:nvPr/>
        </p:nvSpPr>
        <p:spPr>
          <a:xfrm>
            <a:off x="157478" y="1713795"/>
            <a:ext cx="2244526" cy="3375566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E0C32D-37CB-9C43-8777-C661E223D0F3}"/>
              </a:ext>
            </a:extLst>
          </p:cNvPr>
          <p:cNvSpPr/>
          <p:nvPr/>
        </p:nvSpPr>
        <p:spPr>
          <a:xfrm>
            <a:off x="603142" y="5178968"/>
            <a:ext cx="152638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300" b="1" dirty="0"/>
              <a:t>User</a:t>
            </a:r>
            <a:r>
              <a:rPr kumimoji="1" lang="zh-CN" altLang="en-US" sz="2300" b="1" dirty="0"/>
              <a:t> </a:t>
            </a:r>
            <a:r>
              <a:rPr kumimoji="1" lang="en-US" altLang="zh-CN" sz="2300" b="1" dirty="0"/>
              <a:t>data</a:t>
            </a:r>
            <a:endParaRPr lang="zh-CN" altLang="en-US" sz="2300" b="1" dirty="0"/>
          </a:p>
        </p:txBody>
      </p:sp>
      <p:pic>
        <p:nvPicPr>
          <p:cNvPr id="8" name="Picture 16" descr="Huawei - Building a Fully Connected, Intelligent World">
            <a:extLst>
              <a:ext uri="{FF2B5EF4-FFF2-40B4-BE49-F238E27FC236}">
                <a16:creationId xmlns:a16="http://schemas.microsoft.com/office/drawing/2014/main" id="{63FC0972-F949-3B4C-AEE7-E69A4069C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03" y="3097901"/>
            <a:ext cx="1035672" cy="5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pple | LinkedIn">
            <a:extLst>
              <a:ext uri="{FF2B5EF4-FFF2-40B4-BE49-F238E27FC236}">
                <a16:creationId xmlns:a16="http://schemas.microsoft.com/office/drawing/2014/main" id="{25F3DADD-720C-8F4E-83D0-4DDC49404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3" y="3303721"/>
            <a:ext cx="765944" cy="7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Apple 10.2-inch iPad (8th Gen) Wi-Fi 32GB - Space Gray - Walmart.com">
            <a:extLst>
              <a:ext uri="{FF2B5EF4-FFF2-40B4-BE49-F238E27FC236}">
                <a16:creationId xmlns:a16="http://schemas.microsoft.com/office/drawing/2014/main" id="{D23060BE-52A6-2745-BE3C-A01DD0038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35" y="2399557"/>
            <a:ext cx="650413" cy="6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Apple 10.9-Inch iPad Air Latest Model (4th Generation) with Wi-Fi 64GB Sky  Blue MYFQ2LL/A - Best Buy">
            <a:extLst>
              <a:ext uri="{FF2B5EF4-FFF2-40B4-BE49-F238E27FC236}">
                <a16:creationId xmlns:a16="http://schemas.microsoft.com/office/drawing/2014/main" id="{E248BD95-1CC7-AC4E-A7F3-A8467531D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6" y="2152324"/>
            <a:ext cx="492646" cy="5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Amazon.com: Huawei P Smart (2021) Dual-SIM 128GB (GSM Only | No CDMA)  Factory Unlocked 4G/LTE Smartphone (Gold) - International Version : Cell  Phones &amp; Accessories">
            <a:extLst>
              <a:ext uri="{FF2B5EF4-FFF2-40B4-BE49-F238E27FC236}">
                <a16:creationId xmlns:a16="http://schemas.microsoft.com/office/drawing/2014/main" id="{7696E692-EBD2-A540-8AD1-52737BA7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55" y="3987938"/>
            <a:ext cx="467249" cy="6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1E0811E4-C310-3043-858A-E319DF7B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0413"/>
          </a:xfrm>
        </p:spPr>
        <p:txBody>
          <a:bodyPr/>
          <a:lstStyle/>
          <a:p>
            <a:r>
              <a:rPr kumimoji="1" lang="en-US" altLang="zh-CN" dirty="0">
                <a:latin typeface="+mn-lt"/>
              </a:rPr>
              <a:t>A distributed NewSQL database</a:t>
            </a:r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D521D074-A5DE-BB44-87D1-F2BE2F9B0159}"/>
              </a:ext>
            </a:extLst>
          </p:cNvPr>
          <p:cNvSpPr/>
          <p:nvPr/>
        </p:nvSpPr>
        <p:spPr>
          <a:xfrm>
            <a:off x="2572695" y="298748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96A3E2-EC39-7B4A-ABCB-0B3EEEE588BE}"/>
              </a:ext>
            </a:extLst>
          </p:cNvPr>
          <p:cNvSpPr/>
          <p:nvPr/>
        </p:nvSpPr>
        <p:spPr>
          <a:xfrm>
            <a:off x="3037061" y="2337069"/>
            <a:ext cx="3634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Partitioning algorithms </a:t>
            </a:r>
            <a:endParaRPr lang="zh-CN" altLang="en-US" sz="2400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BD596D2-ED2C-9E41-B920-D665062C8BD5}"/>
              </a:ext>
            </a:extLst>
          </p:cNvPr>
          <p:cNvSpPr/>
          <p:nvPr/>
        </p:nvSpPr>
        <p:spPr>
          <a:xfrm>
            <a:off x="3157519" y="2841666"/>
            <a:ext cx="3634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e.g., range partitioning: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keys from 0-10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the first machine, 10-20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the second, etc. </a:t>
            </a:r>
            <a:endParaRPr lang="zh-CN" altLang="en-US" dirty="0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F586EDAD-978E-7E48-9FA9-59A71AC890FB}"/>
              </a:ext>
            </a:extLst>
          </p:cNvPr>
          <p:cNvSpPr/>
          <p:nvPr/>
        </p:nvSpPr>
        <p:spPr>
          <a:xfrm>
            <a:off x="6829140" y="2981786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Google Shape;569;p67">
            <a:extLst>
              <a:ext uri="{FF2B5EF4-FFF2-40B4-BE49-F238E27FC236}">
                <a16:creationId xmlns:a16="http://schemas.microsoft.com/office/drawing/2014/main" id="{D2136D70-C18F-5245-817B-550F202B7150}"/>
              </a:ext>
            </a:extLst>
          </p:cNvPr>
          <p:cNvSpPr/>
          <p:nvPr/>
        </p:nvSpPr>
        <p:spPr>
          <a:xfrm>
            <a:off x="7493333" y="180661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" name="Google Shape;569;p67">
            <a:extLst>
              <a:ext uri="{FF2B5EF4-FFF2-40B4-BE49-F238E27FC236}">
                <a16:creationId xmlns:a16="http://schemas.microsoft.com/office/drawing/2014/main" id="{6C3A32C5-F950-8947-915E-37CE34E20991}"/>
              </a:ext>
            </a:extLst>
          </p:cNvPr>
          <p:cNvSpPr/>
          <p:nvPr/>
        </p:nvSpPr>
        <p:spPr>
          <a:xfrm>
            <a:off x="7493333" y="296201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Google Shape;569;p67">
            <a:extLst>
              <a:ext uri="{FF2B5EF4-FFF2-40B4-BE49-F238E27FC236}">
                <a16:creationId xmlns:a16="http://schemas.microsoft.com/office/drawing/2014/main" id="{74C7A0B2-91A1-C945-9000-EA14DC7D324F}"/>
              </a:ext>
            </a:extLst>
          </p:cNvPr>
          <p:cNvSpPr/>
          <p:nvPr/>
        </p:nvSpPr>
        <p:spPr>
          <a:xfrm>
            <a:off x="7498410" y="4171279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831FA06-103B-AD4A-B5BF-D18544180BB5}"/>
              </a:ext>
            </a:extLst>
          </p:cNvPr>
          <p:cNvSpPr/>
          <p:nvPr/>
        </p:nvSpPr>
        <p:spPr>
          <a:xfrm>
            <a:off x="7408575" y="5178968"/>
            <a:ext cx="1281120" cy="44627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2300" b="1" dirty="0"/>
              <a:t>Storage</a:t>
            </a:r>
            <a:endParaRPr lang="zh-CN" altLang="en-US" sz="2300" b="1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7145C18-793E-8E47-A145-D130F0F2869D}"/>
              </a:ext>
            </a:extLst>
          </p:cNvPr>
          <p:cNvSpPr/>
          <p:nvPr/>
        </p:nvSpPr>
        <p:spPr>
          <a:xfrm>
            <a:off x="6938099" y="1353989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0: [0-10]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865551A-38F3-894D-AE00-4A5DAA87C7B1}"/>
              </a:ext>
            </a:extLst>
          </p:cNvPr>
          <p:cNvSpPr/>
          <p:nvPr/>
        </p:nvSpPr>
        <p:spPr>
          <a:xfrm>
            <a:off x="6923811" y="2620597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1: [10-20]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525A4F5-E994-9B44-8329-EAB1DECDB5F2}"/>
              </a:ext>
            </a:extLst>
          </p:cNvPr>
          <p:cNvSpPr/>
          <p:nvPr/>
        </p:nvSpPr>
        <p:spPr>
          <a:xfrm>
            <a:off x="6938099" y="3939131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2: [20-30]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15404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727B6-C2A9-E845-A2BF-51AC4907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71B443-0925-614B-8F14-88D65EAE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Key-value storage (see lecture 9)</a:t>
            </a:r>
          </a:p>
          <a:p>
            <a:pPr lvl="1"/>
            <a:r>
              <a:rPr kumimoji="1" lang="en-US" altLang="zh-CN" dirty="0"/>
              <a:t>Using </a:t>
            </a:r>
            <a:r>
              <a:rPr kumimoji="1" lang="en-US" altLang="zh-CN" dirty="0" err="1"/>
              <a:t>RocksDB</a:t>
            </a:r>
            <a:r>
              <a:rPr kumimoji="1" lang="en-US" altLang="zh-CN" dirty="0"/>
              <a:t>: a LSM-tree based key-value storage</a:t>
            </a:r>
          </a:p>
          <a:p>
            <a:r>
              <a:rPr kumimoji="1" lang="en-US" altLang="zh-CN" dirty="0"/>
              <a:t>File system  (see lecture 3-4)</a:t>
            </a:r>
          </a:p>
          <a:p>
            <a:pPr lvl="1"/>
            <a:r>
              <a:rPr kumimoji="1" lang="en-US" altLang="zh-CN" dirty="0"/>
              <a:t>Assuming ext4.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 system </a:t>
            </a:r>
          </a:p>
          <a:p>
            <a:pPr lvl="2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5D2120-EEAA-554A-85B0-70496F6E8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18" name="Google Shape;569;p67">
            <a:extLst>
              <a:ext uri="{FF2B5EF4-FFF2-40B4-BE49-F238E27FC236}">
                <a16:creationId xmlns:a16="http://schemas.microsoft.com/office/drawing/2014/main" id="{125DCDFB-3066-7F4F-A7A1-7175F922A3F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Google Shape;570;p67">
            <a:extLst>
              <a:ext uri="{FF2B5EF4-FFF2-40B4-BE49-F238E27FC236}">
                <a16:creationId xmlns:a16="http://schemas.microsoft.com/office/drawing/2014/main" id="{8C6431D2-7050-8A4F-A29D-AAF249C136C9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575;p67">
            <a:extLst>
              <a:ext uri="{FF2B5EF4-FFF2-40B4-BE49-F238E27FC236}">
                <a16:creationId xmlns:a16="http://schemas.microsoft.com/office/drawing/2014/main" id="{4955DD58-A9F3-D144-988F-DD96A6A1B110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1" name="Google Shape;575;p67">
            <a:extLst>
              <a:ext uri="{FF2B5EF4-FFF2-40B4-BE49-F238E27FC236}">
                <a16:creationId xmlns:a16="http://schemas.microsoft.com/office/drawing/2014/main" id="{A8D4070F-1845-7E4B-9B6A-0347016C00DF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5AA3D0C-E5D6-294D-96D2-120C57F23EA4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</p:spTree>
    <p:extLst>
      <p:ext uri="{BB962C8B-B14F-4D97-AF65-F5344CB8AC3E}">
        <p14:creationId xmlns:p14="http://schemas.microsoft.com/office/powerpoint/2010/main" val="30459507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727B6-C2A9-E845-A2BF-51AC4907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71B443-0925-614B-8F14-88D65EAE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Key-value storage (see lecture 9)</a:t>
            </a:r>
          </a:p>
          <a:p>
            <a:pPr lvl="1"/>
            <a:r>
              <a:rPr kumimoji="1" lang="en-US" altLang="zh-CN" dirty="0"/>
              <a:t>Using </a:t>
            </a:r>
            <a:r>
              <a:rPr kumimoji="1" lang="en-US" altLang="zh-CN" dirty="0" err="1"/>
              <a:t>RocksDB</a:t>
            </a:r>
            <a:r>
              <a:rPr kumimoji="1" lang="en-US" altLang="zh-CN" dirty="0"/>
              <a:t>: a LSM-tree based key-value storage</a:t>
            </a:r>
          </a:p>
          <a:p>
            <a:r>
              <a:rPr kumimoji="1" lang="en-US" altLang="zh-CN" dirty="0"/>
              <a:t>File system  (see lecture 3-4)</a:t>
            </a:r>
          </a:p>
          <a:p>
            <a:pPr lvl="1"/>
            <a:r>
              <a:rPr kumimoji="1" lang="en-US" altLang="zh-CN" dirty="0"/>
              <a:t>Assuming ext4.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 system </a:t>
            </a:r>
          </a:p>
          <a:p>
            <a:pPr lvl="2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5D2120-EEAA-554A-85B0-70496F6E8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9279210-80F0-764F-B1E8-2ED74B253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81" y="2083633"/>
            <a:ext cx="1292605" cy="2313923"/>
          </a:xfrm>
          <a:prstGeom prst="rect">
            <a:avLst/>
          </a:prstGeom>
        </p:spPr>
      </p:pic>
      <p:sp>
        <p:nvSpPr>
          <p:cNvPr id="11" name="乘 10">
            <a:extLst>
              <a:ext uri="{FF2B5EF4-FFF2-40B4-BE49-F238E27FC236}">
                <a16:creationId xmlns:a16="http://schemas.microsoft.com/office/drawing/2014/main" id="{7DB902B1-8FED-FE4D-BE86-4D45D0A33225}"/>
              </a:ext>
            </a:extLst>
          </p:cNvPr>
          <p:cNvSpPr/>
          <p:nvPr/>
        </p:nvSpPr>
        <p:spPr>
          <a:xfrm>
            <a:off x="7563143" y="2793619"/>
            <a:ext cx="1160443" cy="1132287"/>
          </a:xfrm>
          <a:prstGeom prst="mathMultiply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44B1070B-3615-E341-A4F2-3E50832D3059}"/>
              </a:ext>
            </a:extLst>
          </p:cNvPr>
          <p:cNvSpPr/>
          <p:nvPr/>
        </p:nvSpPr>
        <p:spPr>
          <a:xfrm>
            <a:off x="4720399" y="349759"/>
            <a:ext cx="4264205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handle one region failure</a:t>
            </a:r>
            <a:r>
              <a:rPr lang="en-US" altLang="zh-CN" dirty="0">
                <a:latin typeface="Eras Medium ITC" pitchFamily="34" charset="0"/>
              </a:rPr>
              <a:t>?</a:t>
            </a:r>
          </a:p>
          <a:p>
            <a:pPr algn="ctr"/>
            <a:r>
              <a:rPr kumimoji="1" lang="en-US" altLang="zh-CN" dirty="0">
                <a:latin typeface="Eras Medium ITC" pitchFamily="34" charset="0"/>
              </a:rPr>
              <a:t>New-SQL must be available!</a:t>
            </a:r>
            <a:endParaRPr kumimoji="1" lang="en-US" altLang="zh-CN" dirty="0"/>
          </a:p>
        </p:txBody>
      </p:sp>
      <p:sp>
        <p:nvSpPr>
          <p:cNvPr id="14" name="Google Shape;569;p67">
            <a:extLst>
              <a:ext uri="{FF2B5EF4-FFF2-40B4-BE49-F238E27FC236}">
                <a16:creationId xmlns:a16="http://schemas.microsoft.com/office/drawing/2014/main" id="{FC409470-9B18-F740-AA23-D68F9E359666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" name="Google Shape;570;p67">
            <a:extLst>
              <a:ext uri="{FF2B5EF4-FFF2-40B4-BE49-F238E27FC236}">
                <a16:creationId xmlns:a16="http://schemas.microsoft.com/office/drawing/2014/main" id="{06934E90-7996-7A48-8710-B585CF37047E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575;p67">
            <a:extLst>
              <a:ext uri="{FF2B5EF4-FFF2-40B4-BE49-F238E27FC236}">
                <a16:creationId xmlns:a16="http://schemas.microsoft.com/office/drawing/2014/main" id="{D15C923E-83C2-E144-86ED-4ADF6510265C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" name="Google Shape;575;p67">
            <a:extLst>
              <a:ext uri="{FF2B5EF4-FFF2-40B4-BE49-F238E27FC236}">
                <a16:creationId xmlns:a16="http://schemas.microsoft.com/office/drawing/2014/main" id="{2C6A7D30-651C-DB4E-9855-1A700813240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FE7225-228C-9F48-A7DC-04D9D01FCE16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</p:spTree>
    <p:extLst>
      <p:ext uri="{BB962C8B-B14F-4D97-AF65-F5344CB8AC3E}">
        <p14:creationId xmlns:p14="http://schemas.microsoft.com/office/powerpoint/2010/main" val="155854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Raft (see lecture 15)</a:t>
            </a:r>
          </a:p>
          <a:p>
            <a:pPr lvl="1"/>
            <a:r>
              <a:rPr kumimoji="1" lang="en-US" altLang="zh-CN" dirty="0"/>
              <a:t>Replicate the region on multiple </a:t>
            </a:r>
            <a:r>
              <a:rPr kumimoji="1" lang="en-US" altLang="zh-CN" dirty="0" err="1"/>
              <a:t>tikv</a:t>
            </a:r>
            <a:r>
              <a:rPr kumimoji="1" lang="en-US" altLang="zh-CN" dirty="0"/>
              <a:t> instances </a:t>
            </a:r>
          </a:p>
          <a:p>
            <a:pPr lvl="1"/>
            <a:r>
              <a:rPr kumimoji="1" lang="en-US" altLang="zh-CN" dirty="0"/>
              <a:t>Using Raft to ensure high availability &amp; consistency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1C05939F-D50D-D74E-909B-DA30C2638DE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3C74B98C-47A7-A047-A989-5691A10C4597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B0671F54-AA93-844B-B8F7-A092BA0763A8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5FBF0AC0-2CD2-3047-AC90-B6EBB9EABF2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9F0A38-2942-BF4D-BAE0-310425F5A351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CEE73D-F85A-7340-A78F-7852D50D97DA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84D60AC0-0704-4149-8A1B-2430DDE128AE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76191D-FA02-BA40-A837-C9FB2DAE957A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</p:spTree>
    <p:extLst>
      <p:ext uri="{BB962C8B-B14F-4D97-AF65-F5344CB8AC3E}">
        <p14:creationId xmlns:p14="http://schemas.microsoft.com/office/powerpoint/2010/main" val="6440802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A8860-6717-F145-8A41-3673EE61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7580F-DF92-DC40-9DAD-3F9C76375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raft group can be view as a single machine</a:t>
            </a:r>
          </a:p>
          <a:p>
            <a:pPr lvl="1"/>
            <a:r>
              <a:rPr kumimoji="1" lang="en-US" altLang="zh-CN" dirty="0"/>
              <a:t>That never fail and is always consistent </a:t>
            </a:r>
          </a:p>
          <a:p>
            <a:pPr lvl="1"/>
            <a:r>
              <a:rPr kumimoji="1" lang="en-US" altLang="zh-CN" dirty="0" err="1"/>
              <a:t>TiDB</a:t>
            </a:r>
            <a:r>
              <a:rPr kumimoji="1" lang="en-US" altLang="zh-CN" dirty="0"/>
              <a:t> uses Raft to ensure this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B0CDA9-A020-A143-9DEF-AC59FE31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BA19C-650A-424D-8D00-3A637C9F4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2520853"/>
            <a:ext cx="8293100" cy="25781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02D9C09-EC44-6C4B-BC18-62E41392AFDD}"/>
              </a:ext>
            </a:extLst>
          </p:cNvPr>
          <p:cNvSpPr/>
          <p:nvPr/>
        </p:nvSpPr>
        <p:spPr>
          <a:xfrm>
            <a:off x="4018127" y="5199625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Physical view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109F11-D9AF-6247-837B-1D55F8B0B6A5}"/>
              </a:ext>
            </a:extLst>
          </p:cNvPr>
          <p:cNvSpPr/>
          <p:nvPr/>
        </p:nvSpPr>
        <p:spPr>
          <a:xfrm>
            <a:off x="-468560" y="4369038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Logical view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3EC3C143-6FDE-B142-BD14-D38F6FB76F8C}"/>
              </a:ext>
            </a:extLst>
          </p:cNvPr>
          <p:cNvSpPr/>
          <p:nvPr/>
        </p:nvSpPr>
        <p:spPr>
          <a:xfrm>
            <a:off x="5220072" y="1539048"/>
            <a:ext cx="3729168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Can also use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pPr algn="ctr"/>
            <a:r>
              <a:rPr kumimoji="1" lang="en-US" altLang="zh-CN" dirty="0"/>
              <a:t>e.g., Google Spanner uses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0739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  <a:p>
            <a:r>
              <a:rPr kumimoji="1" lang="en-US" altLang="zh-CN" dirty="0"/>
              <a:t>MVCC + 2PC  (see lecture 13 + 14)</a:t>
            </a:r>
          </a:p>
          <a:p>
            <a:pPr lvl="1"/>
            <a:r>
              <a:rPr kumimoji="1" lang="en-US" altLang="zh-CN" dirty="0"/>
              <a:t>2PC: to commit transaction in a distributed setting </a:t>
            </a:r>
          </a:p>
          <a:p>
            <a:pPr lvl="1"/>
            <a:r>
              <a:rPr kumimoji="1" lang="en-US" altLang="zh-CN" dirty="0"/>
              <a:t>MVCC; protocol to ensure snapshot isolation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1C05939F-D50D-D74E-909B-DA30C2638DE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3C74B98C-47A7-A047-A989-5691A10C4597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B0671F54-AA93-844B-B8F7-A092BA0763A8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5FBF0AC0-2CD2-3047-AC90-B6EBB9EABF2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9F0A38-2942-BF4D-BAE0-310425F5A351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CEE73D-F85A-7340-A78F-7852D50D97DA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84D60AC0-0704-4149-8A1B-2430DDE128AE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76191D-FA02-BA40-A837-C9FB2DAE957A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  <p:sp>
        <p:nvSpPr>
          <p:cNvPr id="13" name="Google Shape;575;p67">
            <a:extLst>
              <a:ext uri="{FF2B5EF4-FFF2-40B4-BE49-F238E27FC236}">
                <a16:creationId xmlns:a16="http://schemas.microsoft.com/office/drawing/2014/main" id="{144F9759-741D-284E-AA27-D5EAB4A4275D}"/>
              </a:ext>
            </a:extLst>
          </p:cNvPr>
          <p:cNvSpPr/>
          <p:nvPr/>
        </p:nvSpPr>
        <p:spPr>
          <a:xfrm>
            <a:off x="4205089" y="3621329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MVCC + 2PC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38B115-234A-A444-B1DC-EFC4145D2FB3}"/>
              </a:ext>
            </a:extLst>
          </p:cNvPr>
          <p:cNvSpPr/>
          <p:nvPr/>
        </p:nvSpPr>
        <p:spPr>
          <a:xfrm>
            <a:off x="5828167" y="3635009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Transaction</a:t>
            </a:r>
          </a:p>
        </p:txBody>
      </p:sp>
    </p:spTree>
    <p:extLst>
      <p:ext uri="{BB962C8B-B14F-4D97-AF65-F5344CB8AC3E}">
        <p14:creationId xmlns:p14="http://schemas.microsoft.com/office/powerpoint/2010/main" val="19117143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FBDC01A-FDCA-4F41-A1A7-8E274E0A5744}"/>
              </a:ext>
            </a:extLst>
          </p:cNvPr>
          <p:cNvSpPr/>
          <p:nvPr/>
        </p:nvSpPr>
        <p:spPr>
          <a:xfrm>
            <a:off x="858416" y="2425452"/>
            <a:ext cx="7427168" cy="227754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from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tikv_client</a:t>
            </a:r>
            <a:r>
              <a:rPr lang="en-US" altLang="zh-CN" sz="1600" b="1" dirty="0">
                <a:latin typeface="Courier New" panose="02070309020205020404" pitchFamily="49" charset="0"/>
              </a:rPr>
              <a:t> 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import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TransactionClient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Courier New" panose="02070309020205020404" pitchFamily="49" charset="0"/>
              </a:rPr>
              <a:t>client =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TransactionClient.connect</a:t>
            </a:r>
            <a:r>
              <a:rPr lang="en-US" altLang="zh-CN" sz="1600" b="1" dirty="0">
                <a:latin typeface="Courier New" panose="02070309020205020404" pitchFamily="49" charset="0"/>
              </a:rPr>
              <a:t>(“127.0.0.1:8888”)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</a:t>
            </a:r>
            <a:r>
              <a:rPr lang="en-US" altLang="zh-CN" sz="1600" b="1" dirty="0">
                <a:latin typeface="Courier New" panose="02070309020205020404" pitchFamily="49" charset="0"/>
              </a:rPr>
              <a:t> =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client.begin</a:t>
            </a:r>
            <a:r>
              <a:rPr lang="en-US" altLang="zh-CN" sz="1600" b="1" dirty="0">
                <a:latin typeface="Courier New" panose="020703090202050204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txn.put</a:t>
            </a:r>
            <a:r>
              <a:rPr lang="en-US" altLang="zh-CN" sz="1600" b="1" dirty="0">
                <a:latin typeface="Courier New" panose="02070309020205020404" pitchFamily="49" charset="0"/>
              </a:rPr>
              <a:t>(”k1”, ”Hello”)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txn.put</a:t>
            </a:r>
            <a:r>
              <a:rPr lang="en-US" altLang="zh-CN" sz="1600" b="1" dirty="0">
                <a:latin typeface="Courier New" panose="02070309020205020404" pitchFamily="49" charset="0"/>
              </a:rPr>
              <a:t>(”k2”, ”world”)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txn.commit</a:t>
            </a:r>
            <a:r>
              <a:rPr lang="en-US" altLang="zh-CN" sz="1600" b="1" dirty="0">
                <a:latin typeface="Courier New" panose="02070309020205020404" pitchFamily="49" charset="0"/>
              </a:rPr>
              <a:t>()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CFA8C03-DA7D-2940-9D36-5A588DABD11C}"/>
              </a:ext>
            </a:extLst>
          </p:cNvPr>
          <p:cNvSpPr/>
          <p:nvPr/>
        </p:nvSpPr>
        <p:spPr>
          <a:xfrm>
            <a:off x="858416" y="3649588"/>
            <a:ext cx="3353544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BE93C3B8-8509-B442-94D5-6037175841D6}"/>
              </a:ext>
            </a:extLst>
          </p:cNvPr>
          <p:cNvSpPr/>
          <p:nvPr/>
        </p:nvSpPr>
        <p:spPr>
          <a:xfrm>
            <a:off x="4067944" y="3834777"/>
            <a:ext cx="23042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Raw key-value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2E3B35FD-3DF7-244F-AFCF-F8FC653752CD}"/>
              </a:ext>
            </a:extLst>
          </p:cNvPr>
          <p:cNvSpPr/>
          <p:nvPr/>
        </p:nvSpPr>
        <p:spPr>
          <a:xfrm>
            <a:off x="6181936" y="2250601"/>
            <a:ext cx="23042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Transactional</a:t>
            </a:r>
          </a:p>
        </p:txBody>
      </p:sp>
    </p:spTree>
    <p:extLst>
      <p:ext uri="{BB962C8B-B14F-4D97-AF65-F5344CB8AC3E}">
        <p14:creationId xmlns:p14="http://schemas.microsoft.com/office/powerpoint/2010/main" val="79825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AB17E1-3E49-E342-9FB6-967114A9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CC3495-937C-2D44-944F-94CB164E7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  <a:p>
            <a:r>
              <a:rPr kumimoji="1" lang="en-US" altLang="zh-CN" dirty="0"/>
              <a:t>How outside word using </a:t>
            </a:r>
            <a:r>
              <a:rPr kumimoji="1" lang="en-US" altLang="zh-CN" dirty="0" err="1"/>
              <a:t>TiDB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(see lecture 05)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087FA-04D9-024F-9E0F-312F91DE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AE9455BD-1E2B-D94B-9831-4D7CB0D62A2C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0DCCAB77-FAF1-8C46-B268-830ED911D800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2573B38A-6405-714D-AD50-54205C1795A1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CD32CDEF-2211-0147-93C2-7A25A2C06247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FBC34A-E205-894D-B204-7C69B5F4905E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BF89169-430D-5648-AAC1-160FD7D73145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AA534D40-9D90-A04B-BE1D-EEDA0F7DE6F7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BF082E-9AB1-C344-910D-3C3F969A05FC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  <p:sp>
        <p:nvSpPr>
          <p:cNvPr id="13" name="Google Shape;575;p67">
            <a:extLst>
              <a:ext uri="{FF2B5EF4-FFF2-40B4-BE49-F238E27FC236}">
                <a16:creationId xmlns:a16="http://schemas.microsoft.com/office/drawing/2014/main" id="{F634AEB7-F4F4-5242-8D02-7AFBF4523118}"/>
              </a:ext>
            </a:extLst>
          </p:cNvPr>
          <p:cNvSpPr/>
          <p:nvPr/>
        </p:nvSpPr>
        <p:spPr>
          <a:xfrm>
            <a:off x="4205089" y="3621329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MVCC + 2PC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CEF1000-FB3A-8049-BD13-35BAD126AB26}"/>
              </a:ext>
            </a:extLst>
          </p:cNvPr>
          <p:cNvSpPr/>
          <p:nvPr/>
        </p:nvSpPr>
        <p:spPr>
          <a:xfrm>
            <a:off x="5828167" y="3635009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Transaction</a:t>
            </a:r>
          </a:p>
        </p:txBody>
      </p:sp>
      <p:sp>
        <p:nvSpPr>
          <p:cNvPr id="15" name="Google Shape;575;p67">
            <a:extLst>
              <a:ext uri="{FF2B5EF4-FFF2-40B4-BE49-F238E27FC236}">
                <a16:creationId xmlns:a16="http://schemas.microsoft.com/office/drawing/2014/main" id="{9AA0FD7A-9036-524B-84CD-214E179B324A}"/>
              </a:ext>
            </a:extLst>
          </p:cNvPr>
          <p:cNvSpPr/>
          <p:nvPr/>
        </p:nvSpPr>
        <p:spPr>
          <a:xfrm>
            <a:off x="4205089" y="3015126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Exo 2"/>
                <a:ea typeface="Exo 2"/>
                <a:cs typeface="Exo 2"/>
                <a:sym typeface="Exo 2"/>
              </a:rPr>
              <a:t>gRPC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D7467B2-14B6-7142-8BE1-CA4DCED6ADE4}"/>
              </a:ext>
            </a:extLst>
          </p:cNvPr>
          <p:cNvSpPr/>
          <p:nvPr/>
        </p:nvSpPr>
        <p:spPr>
          <a:xfrm>
            <a:off x="6156799" y="3015126"/>
            <a:ext cx="113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RPC</a:t>
            </a:r>
          </a:p>
        </p:txBody>
      </p:sp>
    </p:spTree>
    <p:extLst>
      <p:ext uri="{BB962C8B-B14F-4D97-AF65-F5344CB8AC3E}">
        <p14:creationId xmlns:p14="http://schemas.microsoft.com/office/powerpoint/2010/main" val="13388642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58FA89-B149-B747-9507-ACD859F5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726A61-A4AE-AA49-BB66-D230B99AC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Supporting SQL with </a:t>
            </a:r>
            <a:r>
              <a:rPr kumimoji="1" lang="en-US" altLang="zh-CN" dirty="0" err="1"/>
              <a:t>TiDB</a:t>
            </a:r>
            <a:endParaRPr kumimoji="1" lang="en-US" altLang="zh-CN" dirty="0"/>
          </a:p>
          <a:p>
            <a:r>
              <a:rPr kumimoji="1" lang="en-US" altLang="zh-CN" dirty="0"/>
              <a:t>Disaggregated architecture </a:t>
            </a:r>
          </a:p>
          <a:p>
            <a:pPr lvl="1"/>
            <a:r>
              <a:rPr kumimoji="1" lang="en-US" altLang="zh-CN" dirty="0"/>
              <a:t>Separate nodes that execute SQL query </a:t>
            </a:r>
          </a:p>
          <a:p>
            <a:pPr lvl="1"/>
            <a:r>
              <a:rPr kumimoji="1" lang="en-US" altLang="zh-CN" dirty="0"/>
              <a:t>Retrieve/update the data via </a:t>
            </a:r>
            <a:r>
              <a:rPr kumimoji="1" lang="en-US" altLang="zh-CN" dirty="0" err="1"/>
              <a:t>TiKV’s</a:t>
            </a:r>
            <a:r>
              <a:rPr kumimoji="1" lang="en-US" altLang="zh-CN" dirty="0"/>
              <a:t> key-value API</a:t>
            </a:r>
          </a:p>
          <a:p>
            <a:r>
              <a:rPr kumimoji="1" lang="en-US" altLang="zh-CN" dirty="0"/>
              <a:t>How to execute the query? </a:t>
            </a:r>
          </a:p>
          <a:p>
            <a:pPr lvl="1"/>
            <a:r>
              <a:rPr kumimoji="1" lang="en-US" altLang="zh-CN" dirty="0"/>
              <a:t>Iterator model! (see this lecture)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5543CD-900E-FB43-A733-D329590E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5" name="Picture 2" descr="circled-user-male-skin-type-1-2 | Focus Education">
            <a:extLst>
              <a:ext uri="{FF2B5EF4-FFF2-40B4-BE49-F238E27FC236}">
                <a16:creationId xmlns:a16="http://schemas.microsoft.com/office/drawing/2014/main" id="{A3F0D524-97F2-7541-9138-14199BDA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" y="409370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6A4B2F-692A-9B46-8E6C-1116B3B04457}"/>
              </a:ext>
            </a:extLst>
          </p:cNvPr>
          <p:cNvSpPr/>
          <p:nvPr/>
        </p:nvSpPr>
        <p:spPr>
          <a:xfrm>
            <a:off x="1400929" y="4196060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7" name="右箭头 6">
            <a:extLst>
              <a:ext uri="{FF2B5EF4-FFF2-40B4-BE49-F238E27FC236}">
                <a16:creationId xmlns:a16="http://schemas.microsoft.com/office/drawing/2014/main" id="{2B68C182-DF5F-E24A-9F7E-51A2D3AD683C}"/>
              </a:ext>
            </a:extLst>
          </p:cNvPr>
          <p:cNvSpPr/>
          <p:nvPr/>
        </p:nvSpPr>
        <p:spPr>
          <a:xfrm>
            <a:off x="4490973" y="438647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D52D13-BD4F-E248-AC86-FCA9493F6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78437"/>
            <a:ext cx="957657" cy="1922796"/>
          </a:xfrm>
          <a:prstGeom prst="rect">
            <a:avLst/>
          </a:prstGeom>
        </p:spPr>
      </p:pic>
      <p:sp>
        <p:nvSpPr>
          <p:cNvPr id="10" name="右箭头 9">
            <a:extLst>
              <a:ext uri="{FF2B5EF4-FFF2-40B4-BE49-F238E27FC236}">
                <a16:creationId xmlns:a16="http://schemas.microsoft.com/office/drawing/2014/main" id="{0E1ECC2A-9CD4-F240-A2CF-0D4B4C1CBAE3}"/>
              </a:ext>
            </a:extLst>
          </p:cNvPr>
          <p:cNvSpPr/>
          <p:nvPr/>
        </p:nvSpPr>
        <p:spPr>
          <a:xfrm>
            <a:off x="6424018" y="438647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2A71445-B219-C94C-A282-19DAC0F1B871}"/>
              </a:ext>
            </a:extLst>
          </p:cNvPr>
          <p:cNvSpPr/>
          <p:nvPr/>
        </p:nvSpPr>
        <p:spPr>
          <a:xfrm>
            <a:off x="6239934" y="3873741"/>
            <a:ext cx="915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KV API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F544AF9-ECEF-B944-AF56-BF5B71F3C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496" y="3289021"/>
            <a:ext cx="1292605" cy="231392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D92608-41E6-104E-AA8C-5DA782EEB417}"/>
              </a:ext>
            </a:extLst>
          </p:cNvPr>
          <p:cNvSpPr/>
          <p:nvPr/>
        </p:nvSpPr>
        <p:spPr>
          <a:xfrm>
            <a:off x="4334601" y="38737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SQL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81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DD6148-B43D-E947-AAE1-677CB8A0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996DA-8499-4B40-8F1D-71428173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have touched many important concepts that supports modern NewSQL databases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323040-6D14-CF42-A952-06E33FA7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5" name="Picture 2" descr="circled-user-male-skin-type-1-2 | Focus Education">
            <a:extLst>
              <a:ext uri="{FF2B5EF4-FFF2-40B4-BE49-F238E27FC236}">
                <a16:creationId xmlns:a16="http://schemas.microsoft.com/office/drawing/2014/main" id="{0BF8BD01-839F-C74C-8F37-F52B2238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05" y="3846608"/>
            <a:ext cx="983385" cy="9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AE407DC-9E94-A64D-95AD-29F91937FA02}"/>
              </a:ext>
            </a:extLst>
          </p:cNvPr>
          <p:cNvSpPr/>
          <p:nvPr/>
        </p:nvSpPr>
        <p:spPr>
          <a:xfrm>
            <a:off x="1287554" y="3947577"/>
            <a:ext cx="12961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sz="12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sz="12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sz="1200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3F12F2-1BFF-2640-B873-9AEFEDC44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873" y="3526992"/>
            <a:ext cx="957657" cy="1922796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827A0BFA-05FB-F346-B80F-4CAAE6FCDAEA}"/>
              </a:ext>
            </a:extLst>
          </p:cNvPr>
          <p:cNvSpPr/>
          <p:nvPr/>
        </p:nvSpPr>
        <p:spPr>
          <a:xfrm>
            <a:off x="4609501" y="4143560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74741F-CC28-094A-AA4A-9005DE598568}"/>
              </a:ext>
            </a:extLst>
          </p:cNvPr>
          <p:cNvSpPr/>
          <p:nvPr/>
        </p:nvSpPr>
        <p:spPr>
          <a:xfrm>
            <a:off x="4398725" y="3659036"/>
            <a:ext cx="915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KV API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B8AE7BF-D087-E64A-86FE-F45869B0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620" y="3135865"/>
            <a:ext cx="1292605" cy="2313923"/>
          </a:xfrm>
          <a:prstGeom prst="rect">
            <a:avLst/>
          </a:prstGeom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id="{1771C89E-6F1E-1244-A8DD-69B9E689793D}"/>
              </a:ext>
            </a:extLst>
          </p:cNvPr>
          <p:cNvSpPr/>
          <p:nvPr/>
        </p:nvSpPr>
        <p:spPr>
          <a:xfrm>
            <a:off x="2644371" y="4143560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7E9893-E488-444D-A0BC-9D6251E1D766}"/>
              </a:ext>
            </a:extLst>
          </p:cNvPr>
          <p:cNvSpPr/>
          <p:nvPr/>
        </p:nvSpPr>
        <p:spPr>
          <a:xfrm>
            <a:off x="2529138" y="3670355"/>
            <a:ext cx="646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SQL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56CD041D-6377-E14D-BB36-F8371F137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408" y="2723767"/>
            <a:ext cx="1539236" cy="1731640"/>
          </a:xfrm>
          <a:prstGeom prst="rect">
            <a:avLst/>
          </a:prstGeom>
        </p:spPr>
      </p:pic>
      <p:sp>
        <p:nvSpPr>
          <p:cNvPr id="28" name="圆角矩形标注 27">
            <a:extLst>
              <a:ext uri="{FF2B5EF4-FFF2-40B4-BE49-F238E27FC236}">
                <a16:creationId xmlns:a16="http://schemas.microsoft.com/office/drawing/2014/main" id="{A0A7E1CB-68D6-084D-AEDA-F07145ABBDF1}"/>
              </a:ext>
            </a:extLst>
          </p:cNvPr>
          <p:cNvSpPr/>
          <p:nvPr/>
        </p:nvSpPr>
        <p:spPr>
          <a:xfrm>
            <a:off x="2100014" y="2660713"/>
            <a:ext cx="1469600" cy="577740"/>
          </a:xfrm>
          <a:prstGeom prst="wedgeRoundRectCallout">
            <a:avLst>
              <a:gd name="adj1" fmla="val 7168"/>
              <a:gd name="adj2" fmla="val 9473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B15E4A9-3483-D845-8C94-FAC55F32EC27}"/>
              </a:ext>
            </a:extLst>
          </p:cNvPr>
          <p:cNvSpPr/>
          <p:nvPr/>
        </p:nvSpPr>
        <p:spPr>
          <a:xfrm>
            <a:off x="2085078" y="2734139"/>
            <a:ext cx="15199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16</a:t>
            </a:r>
            <a:endParaRPr lang="zh-CN" altLang="en-US" sz="2200" dirty="0"/>
          </a:p>
        </p:txBody>
      </p:sp>
      <p:sp>
        <p:nvSpPr>
          <p:cNvPr id="30" name="圆角矩形标注 29">
            <a:extLst>
              <a:ext uri="{FF2B5EF4-FFF2-40B4-BE49-F238E27FC236}">
                <a16:creationId xmlns:a16="http://schemas.microsoft.com/office/drawing/2014/main" id="{091B8BDF-F163-624D-AE91-443DDE69F0D2}"/>
              </a:ext>
            </a:extLst>
          </p:cNvPr>
          <p:cNvSpPr/>
          <p:nvPr/>
        </p:nvSpPr>
        <p:spPr>
          <a:xfrm>
            <a:off x="5767608" y="1953716"/>
            <a:ext cx="1469600" cy="577740"/>
          </a:xfrm>
          <a:prstGeom prst="wedgeRoundRectCallout">
            <a:avLst>
              <a:gd name="adj1" fmla="val 40871"/>
              <a:gd name="adj2" fmla="val 103527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2881DE-4109-7E4E-A1D1-C49B74217770}"/>
              </a:ext>
            </a:extLst>
          </p:cNvPr>
          <p:cNvSpPr/>
          <p:nvPr/>
        </p:nvSpPr>
        <p:spPr>
          <a:xfrm>
            <a:off x="5752672" y="2027142"/>
            <a:ext cx="13628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5</a:t>
            </a:r>
            <a:endParaRPr lang="zh-CN" altLang="en-US" sz="2200" dirty="0"/>
          </a:p>
        </p:txBody>
      </p:sp>
      <p:sp>
        <p:nvSpPr>
          <p:cNvPr id="33" name="圆角矩形标注 32">
            <a:extLst>
              <a:ext uri="{FF2B5EF4-FFF2-40B4-BE49-F238E27FC236}">
                <a16:creationId xmlns:a16="http://schemas.microsoft.com/office/drawing/2014/main" id="{E7F5C278-D232-2B41-A84A-C789D5FB7628}"/>
              </a:ext>
            </a:extLst>
          </p:cNvPr>
          <p:cNvSpPr/>
          <p:nvPr/>
        </p:nvSpPr>
        <p:spPr>
          <a:xfrm>
            <a:off x="6726866" y="4531983"/>
            <a:ext cx="1685315" cy="577740"/>
          </a:xfrm>
          <a:prstGeom prst="wedgeRoundRectCallout">
            <a:avLst>
              <a:gd name="adj1" fmla="val 22723"/>
              <a:gd name="adj2" fmla="val -85795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2CF81D4-32B7-2843-8192-6B63C8607F8D}"/>
              </a:ext>
            </a:extLst>
          </p:cNvPr>
          <p:cNvSpPr/>
          <p:nvPr/>
        </p:nvSpPr>
        <p:spPr>
          <a:xfrm>
            <a:off x="6711931" y="4605409"/>
            <a:ext cx="16145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3-4</a:t>
            </a:r>
            <a:endParaRPr lang="zh-CN" altLang="en-US" sz="2200" dirty="0"/>
          </a:p>
        </p:txBody>
      </p:sp>
      <p:sp>
        <p:nvSpPr>
          <p:cNvPr id="35" name="圆角矩形标注 34">
            <a:extLst>
              <a:ext uri="{FF2B5EF4-FFF2-40B4-BE49-F238E27FC236}">
                <a16:creationId xmlns:a16="http://schemas.microsoft.com/office/drawing/2014/main" id="{09C34ADD-3438-6B42-A712-65A41CB93A28}"/>
              </a:ext>
            </a:extLst>
          </p:cNvPr>
          <p:cNvSpPr/>
          <p:nvPr/>
        </p:nvSpPr>
        <p:spPr>
          <a:xfrm>
            <a:off x="5125762" y="3359767"/>
            <a:ext cx="1965001" cy="577740"/>
          </a:xfrm>
          <a:prstGeom prst="wedgeRoundRectCallout">
            <a:avLst>
              <a:gd name="adj1" fmla="val 36287"/>
              <a:gd name="adj2" fmla="val -70957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16218A4-542C-F442-AFB7-11952387E243}"/>
              </a:ext>
            </a:extLst>
          </p:cNvPr>
          <p:cNvSpPr/>
          <p:nvPr/>
        </p:nvSpPr>
        <p:spPr>
          <a:xfrm>
            <a:off x="5110827" y="3433193"/>
            <a:ext cx="19077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11-14</a:t>
            </a:r>
            <a:endParaRPr lang="zh-CN" altLang="en-US" sz="2200" dirty="0"/>
          </a:p>
        </p:txBody>
      </p:sp>
      <p:sp>
        <p:nvSpPr>
          <p:cNvPr id="37" name="圆角矩形标注 36">
            <a:extLst>
              <a:ext uri="{FF2B5EF4-FFF2-40B4-BE49-F238E27FC236}">
                <a16:creationId xmlns:a16="http://schemas.microsoft.com/office/drawing/2014/main" id="{CA1C1F8E-86A3-DF4D-B91D-1C783A60C82F}"/>
              </a:ext>
            </a:extLst>
          </p:cNvPr>
          <p:cNvSpPr/>
          <p:nvPr/>
        </p:nvSpPr>
        <p:spPr>
          <a:xfrm>
            <a:off x="7810104" y="3480670"/>
            <a:ext cx="1195498" cy="577740"/>
          </a:xfrm>
          <a:prstGeom prst="wedgeRoundRectCallout">
            <a:avLst>
              <a:gd name="adj1" fmla="val -64372"/>
              <a:gd name="adj2" fmla="val 2631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B511841-C32B-8444-9348-1CF10AC34F25}"/>
              </a:ext>
            </a:extLst>
          </p:cNvPr>
          <p:cNvSpPr/>
          <p:nvPr/>
        </p:nvSpPr>
        <p:spPr>
          <a:xfrm>
            <a:off x="7745630" y="3567217"/>
            <a:ext cx="13628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9</a:t>
            </a:r>
            <a:endParaRPr lang="zh-CN" altLang="en-US" sz="2200" dirty="0"/>
          </a:p>
        </p:txBody>
      </p:sp>
      <p:sp>
        <p:nvSpPr>
          <p:cNvPr id="39" name="圆角矩形标注 38">
            <a:extLst>
              <a:ext uri="{FF2B5EF4-FFF2-40B4-BE49-F238E27FC236}">
                <a16:creationId xmlns:a16="http://schemas.microsoft.com/office/drawing/2014/main" id="{5140B470-19C0-5241-BF8F-891C34F2C766}"/>
              </a:ext>
            </a:extLst>
          </p:cNvPr>
          <p:cNvSpPr/>
          <p:nvPr/>
        </p:nvSpPr>
        <p:spPr>
          <a:xfrm>
            <a:off x="7481601" y="2156399"/>
            <a:ext cx="1446497" cy="577740"/>
          </a:xfrm>
          <a:prstGeom prst="wedgeRoundRectCallout">
            <a:avLst>
              <a:gd name="adj1" fmla="val -43505"/>
              <a:gd name="adj2" fmla="val 184586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F18BBC8-EBAF-CB43-864D-92EAB34DAB1F}"/>
              </a:ext>
            </a:extLst>
          </p:cNvPr>
          <p:cNvSpPr/>
          <p:nvPr/>
        </p:nvSpPr>
        <p:spPr>
          <a:xfrm>
            <a:off x="7415849" y="2241114"/>
            <a:ext cx="151996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200" dirty="0"/>
              <a:t>Lecture 15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0214686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8064FE-E4BF-084C-AD67-61B5CAD6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SQL vs. NoSQL vs. NewSQL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F98544-0BF2-A54B-8945-C88A183BD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D67399D-5A69-6849-AFA5-76CB33D6F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477626"/>
              </p:ext>
            </p:extLst>
          </p:nvPr>
        </p:nvGraphicFramePr>
        <p:xfrm>
          <a:off x="143507" y="3417584"/>
          <a:ext cx="8856985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24391">
                  <a:extLst>
                    <a:ext uri="{9D8B030D-6E8A-4147-A177-3AD203B41FA5}">
                      <a16:colId xmlns:a16="http://schemas.microsoft.com/office/drawing/2014/main" val="1697546620"/>
                    </a:ext>
                  </a:extLst>
                </a:gridCol>
                <a:gridCol w="1455929">
                  <a:extLst>
                    <a:ext uri="{9D8B030D-6E8A-4147-A177-3AD203B41FA5}">
                      <a16:colId xmlns:a16="http://schemas.microsoft.com/office/drawing/2014/main" val="332360008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967333627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57066647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410375930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val="3158181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Relational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ACID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Scalability 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Availability 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</a:rPr>
                        <a:t>Performance</a:t>
                      </a:r>
                      <a:endParaRPr lang="zh-CN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59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(Old)SQL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Poor   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8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NoSQL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✗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Good+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NewSQL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✓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Good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84911"/>
                  </a:ext>
                </a:extLst>
              </a:tr>
            </a:tbl>
          </a:graphicData>
        </a:graphic>
      </p:graphicFrame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1B00835-E1FF-7340-B29A-ECEAAFC79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A </a:t>
            </a:r>
            <a:r>
              <a:rPr kumimoji="1" lang="en-US" altLang="zh-CN" dirty="0">
                <a:solidFill>
                  <a:srgbClr val="C00000"/>
                </a:solidFill>
              </a:rPr>
              <a:t>vague</a:t>
            </a:r>
            <a:r>
              <a:rPr kumimoji="1" lang="en-US" altLang="zh-CN" dirty="0"/>
              <a:t> comparison (represents the majority)</a:t>
            </a:r>
          </a:p>
          <a:p>
            <a:pPr lvl="1"/>
            <a:r>
              <a:rPr kumimoji="1" lang="en-US" altLang="zh-CN" dirty="0"/>
              <a:t>The comparison is based on general principles,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actual systems</a:t>
            </a:r>
          </a:p>
          <a:p>
            <a:pPr lvl="2"/>
            <a:r>
              <a:rPr kumimoji="1" lang="en-US" altLang="zh-CN" dirty="0"/>
              <a:t>I.e., different systems may have different implementations, each with different trade-offs)</a:t>
            </a:r>
          </a:p>
          <a:p>
            <a:pPr lvl="2"/>
            <a:r>
              <a:rPr kumimoji="1" lang="en-US" altLang="zh-CN" dirty="0"/>
              <a:t>E.g., some NoSQL databases also implement ACID</a:t>
            </a:r>
          </a:p>
        </p:txBody>
      </p:sp>
    </p:spTree>
    <p:extLst>
      <p:ext uri="{BB962C8B-B14F-4D97-AF65-F5344CB8AC3E}">
        <p14:creationId xmlns:p14="http://schemas.microsoft.com/office/powerpoint/2010/main" val="4145691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45357</TotalTime>
  <Words>5404</Words>
  <Application>Microsoft Macintosh PowerPoint</Application>
  <PresentationFormat>全屏显示(16:10)</PresentationFormat>
  <Paragraphs>1148</Paragraphs>
  <Slides>82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82</vt:i4>
      </vt:variant>
    </vt:vector>
  </HeadingPairs>
  <TitlesOfParts>
    <vt:vector size="95" baseType="lpstr">
      <vt:lpstr>DengXian</vt:lpstr>
      <vt:lpstr>微软雅黑</vt:lpstr>
      <vt:lpstr>CrimsonText</vt:lpstr>
      <vt:lpstr>Exo 2</vt:lpstr>
      <vt:lpstr>PingFang SC</vt:lpstr>
      <vt:lpstr>Arial</vt:lpstr>
      <vt:lpstr>Calibri</vt:lpstr>
      <vt:lpstr>Candara</vt:lpstr>
      <vt:lpstr>Consolas</vt:lpstr>
      <vt:lpstr>Courier New</vt:lpstr>
      <vt:lpstr>Eras Medium ITC</vt:lpstr>
      <vt:lpstr>Helvetica Neue Medium</vt:lpstr>
      <vt:lpstr>1_Office 主题​​</vt:lpstr>
      <vt:lpstr>Database management system  Query execution &amp; Summary</vt:lpstr>
      <vt:lpstr>Review: scalable websites </vt:lpstr>
      <vt:lpstr>Database: core component in many database systems</vt:lpstr>
      <vt:lpstr>Different storage systems for different types of data</vt:lpstr>
      <vt:lpstr>Big picture of how a SQL is physically processed </vt:lpstr>
      <vt:lpstr>Review: DBMS Storage + Buffer Pool</vt:lpstr>
      <vt:lpstr>Today’s lecture</vt:lpstr>
      <vt:lpstr>Query plan</vt:lpstr>
      <vt:lpstr>Query plan</vt:lpstr>
      <vt:lpstr>Processing model of the query plan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Iterator model </vt:lpstr>
      <vt:lpstr>Processing model of the query plan </vt:lpstr>
      <vt:lpstr>Materialization Model</vt:lpstr>
      <vt:lpstr>Materialization Model</vt:lpstr>
      <vt:lpstr>Materialization Model</vt:lpstr>
      <vt:lpstr>Processing model of the query plan </vt:lpstr>
      <vt:lpstr>Vectorized model </vt:lpstr>
      <vt:lpstr>Vectorized model </vt:lpstr>
      <vt:lpstr>Vectorized model </vt:lpstr>
      <vt:lpstr>PowerPoint 演示文稿</vt:lpstr>
      <vt:lpstr>How to implement each operator efficiently? </vt:lpstr>
      <vt:lpstr>How to implement each operator efficiently? </vt:lpstr>
      <vt:lpstr>Accelerate operator execution </vt:lpstr>
      <vt:lpstr>Accelerate select operator with index scan </vt:lpstr>
      <vt:lpstr>Accelerate select operator with index scan </vt:lpstr>
      <vt:lpstr>Accelerate select operator with index scan</vt:lpstr>
      <vt:lpstr>Accelerate select operator with index scan</vt:lpstr>
      <vt:lpstr>Question: what if the predicate is more complicated? </vt:lpstr>
      <vt:lpstr>Question: what if the predicate is more complicated? </vt:lpstr>
      <vt:lpstr>Question: what if the predicate is more complicated? </vt:lpstr>
      <vt:lpstr>How to reduce tuple fetched? Multi-index scan</vt:lpstr>
      <vt:lpstr>Multi-index scan</vt:lpstr>
      <vt:lpstr>Multi-index scan</vt:lpstr>
      <vt:lpstr>Multi-index scan</vt:lpstr>
      <vt:lpstr>How to find the intersected data efficiently? </vt:lpstr>
      <vt:lpstr>Summary of (traditional) DBMS so far</vt:lpstr>
      <vt:lpstr>Summary of (traditional) DBMS so far</vt:lpstr>
      <vt:lpstr>PowerPoint 演示文稿</vt:lpstr>
      <vt:lpstr>OldSQL = Relational Model + SQL + ACID</vt:lpstr>
      <vt:lpstr>The trend of Web and Big Data</vt:lpstr>
      <vt:lpstr>The Attempt for Scaling SQL</vt:lpstr>
      <vt:lpstr>Scale Horizontally with Middleware (in old time)</vt:lpstr>
      <vt:lpstr>Scale Horizontally with Middleware</vt:lpstr>
      <vt:lpstr>The term “NoSQL”</vt:lpstr>
      <vt:lpstr>NoSQL - Build from scratch</vt:lpstr>
      <vt:lpstr>1. Specific (Simplified from SQL) Data Model</vt:lpstr>
      <vt:lpstr>2. Weaken Transaction</vt:lpstr>
      <vt:lpstr>Drawback of weaken transaction</vt:lpstr>
      <vt:lpstr>Drawback of weaken transaction</vt:lpstr>
      <vt:lpstr>Why weakening the Transaction?</vt:lpstr>
      <vt:lpstr>3. Asynchronous Replication</vt:lpstr>
      <vt:lpstr>Summary of Several Famous NoSQL systems</vt:lpstr>
      <vt:lpstr>PowerPoint 演示文稿</vt:lpstr>
      <vt:lpstr>The developers' burden without Transaction</vt:lpstr>
      <vt:lpstr>The claims from Google Spanner</vt:lpstr>
      <vt:lpstr>As a result: the NoSQL is regaining ACID!</vt:lpstr>
      <vt:lpstr>NewSQL</vt:lpstr>
      <vt:lpstr>Stonebraker’s NewSQL definition[1]</vt:lpstr>
      <vt:lpstr>PowerPoint 演示文稿</vt:lpstr>
      <vt:lpstr>Case study: TiDB</vt:lpstr>
      <vt:lpstr>Case study: (Simplified) TiDB</vt:lpstr>
      <vt:lpstr>Case study: (Simplified) TiDB</vt:lpstr>
      <vt:lpstr>Case study: (Simplified) TiDB</vt:lpstr>
      <vt:lpstr>Case study: (Simplified) TiDB</vt:lpstr>
      <vt:lpstr>Case study: (Simplified) TiDB</vt:lpstr>
      <vt:lpstr>Case study: (Simplified) TiDB</vt:lpstr>
      <vt:lpstr>Case study: (Simplified) TiDB</vt:lpstr>
      <vt:lpstr>Case study: (Simplified) TiDB</vt:lpstr>
      <vt:lpstr>Case study: (Simplified) TiDB</vt:lpstr>
      <vt:lpstr>Summary</vt:lpstr>
      <vt:lpstr>Summary SQL vs. NoSQL vs. NewSQL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1779</cp:revision>
  <cp:lastPrinted>2020-03-02T13:38:09Z</cp:lastPrinted>
  <dcterms:created xsi:type="dcterms:W3CDTF">2017-11-24T09:35:45Z</dcterms:created>
  <dcterms:modified xsi:type="dcterms:W3CDTF">2021-11-23T01:28:28Z</dcterms:modified>
</cp:coreProperties>
</file>