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82"/>
  </p:notesMasterIdLst>
  <p:handoutMasterIdLst>
    <p:handoutMasterId r:id="rId83"/>
  </p:handoutMasterIdLst>
  <p:sldIdLst>
    <p:sldId id="2241" r:id="rId2"/>
    <p:sldId id="2735" r:id="rId3"/>
    <p:sldId id="2756" r:id="rId4"/>
    <p:sldId id="2757" r:id="rId5"/>
    <p:sldId id="2758" r:id="rId6"/>
    <p:sldId id="2759" r:id="rId7"/>
    <p:sldId id="2760" r:id="rId8"/>
    <p:sldId id="2761" r:id="rId9"/>
    <p:sldId id="2762" r:id="rId10"/>
    <p:sldId id="305" r:id="rId11"/>
    <p:sldId id="2763" r:id="rId12"/>
    <p:sldId id="2764" r:id="rId13"/>
    <p:sldId id="2765" r:id="rId14"/>
    <p:sldId id="2766" r:id="rId15"/>
    <p:sldId id="2767" r:id="rId16"/>
    <p:sldId id="2768" r:id="rId17"/>
    <p:sldId id="2769" r:id="rId18"/>
    <p:sldId id="2770" r:id="rId19"/>
    <p:sldId id="2771" r:id="rId20"/>
    <p:sldId id="2780" r:id="rId21"/>
    <p:sldId id="2781" r:id="rId22"/>
    <p:sldId id="2779" r:id="rId23"/>
    <p:sldId id="2772" r:id="rId24"/>
    <p:sldId id="2773" r:id="rId25"/>
    <p:sldId id="2774" r:id="rId26"/>
    <p:sldId id="2775" r:id="rId27"/>
    <p:sldId id="2776" r:id="rId28"/>
    <p:sldId id="2777" r:id="rId29"/>
    <p:sldId id="2778" r:id="rId30"/>
    <p:sldId id="2725" r:id="rId31"/>
    <p:sldId id="2733" r:id="rId32"/>
    <p:sldId id="2746" r:id="rId33"/>
    <p:sldId id="2747" r:id="rId34"/>
    <p:sldId id="335" r:id="rId35"/>
    <p:sldId id="336" r:id="rId36"/>
    <p:sldId id="337" r:id="rId37"/>
    <p:sldId id="338" r:id="rId38"/>
    <p:sldId id="339" r:id="rId39"/>
    <p:sldId id="340" r:id="rId40"/>
    <p:sldId id="341" r:id="rId41"/>
    <p:sldId id="342" r:id="rId42"/>
    <p:sldId id="2749" r:id="rId43"/>
    <p:sldId id="2750" r:id="rId44"/>
    <p:sldId id="2751" r:id="rId45"/>
    <p:sldId id="2752" r:id="rId46"/>
    <p:sldId id="348" r:id="rId47"/>
    <p:sldId id="349" r:id="rId48"/>
    <p:sldId id="350" r:id="rId49"/>
    <p:sldId id="351" r:id="rId50"/>
    <p:sldId id="352" r:id="rId51"/>
    <p:sldId id="353" r:id="rId52"/>
    <p:sldId id="354" r:id="rId53"/>
    <p:sldId id="355" r:id="rId54"/>
    <p:sldId id="384" r:id="rId55"/>
    <p:sldId id="356" r:id="rId56"/>
    <p:sldId id="381" r:id="rId57"/>
    <p:sldId id="2754" r:id="rId58"/>
    <p:sldId id="358" r:id="rId59"/>
    <p:sldId id="359" r:id="rId60"/>
    <p:sldId id="360" r:id="rId61"/>
    <p:sldId id="361" r:id="rId62"/>
    <p:sldId id="382" r:id="rId63"/>
    <p:sldId id="362" r:id="rId64"/>
    <p:sldId id="383" r:id="rId65"/>
    <p:sldId id="2755" r:id="rId66"/>
    <p:sldId id="367" r:id="rId67"/>
    <p:sldId id="368" r:id="rId68"/>
    <p:sldId id="369" r:id="rId69"/>
    <p:sldId id="370" r:id="rId70"/>
    <p:sldId id="371" r:id="rId71"/>
    <p:sldId id="372" r:id="rId72"/>
    <p:sldId id="373" r:id="rId73"/>
    <p:sldId id="374" r:id="rId74"/>
    <p:sldId id="375" r:id="rId75"/>
    <p:sldId id="376" r:id="rId76"/>
    <p:sldId id="377" r:id="rId77"/>
    <p:sldId id="378" r:id="rId78"/>
    <p:sldId id="379" r:id="rId79"/>
    <p:sldId id="380" r:id="rId80"/>
    <p:sldId id="385" r:id="rId81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34" userDrawn="1">
          <p15:clr>
            <a:srgbClr val="A4A3A4"/>
          </p15:clr>
        </p15:guide>
        <p15:guide id="3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6F6"/>
    <a:srgbClr val="0432FF"/>
    <a:srgbClr val="0066B8"/>
    <a:srgbClr val="BD374B"/>
    <a:srgbClr val="BE374B"/>
    <a:srgbClr val="EACBA3"/>
    <a:srgbClr val="E2EAF7"/>
    <a:srgbClr val="FF5F00"/>
    <a:srgbClr val="FF7E79"/>
    <a:srgbClr val="F6F9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7592" autoAdjust="0"/>
    <p:restoredTop sz="88687" autoAdjust="0"/>
  </p:normalViewPr>
  <p:slideViewPr>
    <p:cSldViewPr>
      <p:cViewPr varScale="1">
        <p:scale>
          <a:sx n="87" d="100"/>
          <a:sy n="87" d="100"/>
        </p:scale>
        <p:origin x="192" y="1560"/>
      </p:cViewPr>
      <p:guideLst>
        <p:guide orient="horz" pos="2934"/>
        <p:guide pos="5284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presProps" Target="pres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tableStyles" Target="tableStyles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2021/12/7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2021/12/7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54351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5806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minimize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load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root</a:t>
            </a:r>
            <a:r>
              <a:rPr kumimoji="1" lang="zh-CN" altLang="en-US" dirty="0"/>
              <a:t> </a:t>
            </a:r>
            <a:r>
              <a:rPr kumimoji="1" lang="en-US" altLang="zh-CN" dirty="0"/>
              <a:t>server.</a:t>
            </a:r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94531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6337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3256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F5B8B3F-0F45-4AAD-B4A8-B1F7D58CB49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5598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581025" indent="-225425">
              <a:lnSpc>
                <a:spcPct val="120000"/>
              </a:lnSpc>
              <a:tabLst/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48" y="1492992"/>
            <a:ext cx="9358808" cy="158053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200" dirty="0">
                <a:latin typeface="+mn-lt"/>
              </a:rPr>
              <a:t>End-to-end Layer</a:t>
            </a:r>
            <a:r>
              <a:rPr kumimoji="1" lang="zh-CN" altLang="en-US" sz="3200" dirty="0">
                <a:latin typeface="+mn-lt"/>
              </a:rPr>
              <a:t> </a:t>
            </a:r>
            <a:r>
              <a:rPr kumimoji="1" lang="en-US" altLang="zh-CN" sz="3200" dirty="0">
                <a:latin typeface="+mn-lt"/>
              </a:rPr>
              <a:t>&amp;</a:t>
            </a:r>
            <a:r>
              <a:rPr kumimoji="1" lang="zh-CN" altLang="en-US" sz="3200" dirty="0">
                <a:latin typeface="+mn-lt"/>
              </a:rPr>
              <a:t> </a:t>
            </a:r>
            <a:r>
              <a:rPr kumimoji="1" lang="en-US" altLang="zh-CN" sz="3200" dirty="0">
                <a:latin typeface="+mn-lt"/>
              </a:rPr>
              <a:t>DNS</a:t>
            </a:r>
            <a:endParaRPr kumimoji="1" lang="zh-CN" altLang="en-US" sz="320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SE124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(2021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副标题 5">
            <a:extLst>
              <a:ext uri="{FF2B5EF4-FFF2-40B4-BE49-F238E27FC236}">
                <a16:creationId xmlns:a16="http://schemas.microsoft.com/office/drawing/2014/main" id="{B6099FE4-63D1-FF4F-9D92-DDDE3165CCF5}"/>
              </a:ext>
            </a:extLst>
          </p:cNvPr>
          <p:cNvSpPr txBox="1">
            <a:spLocks/>
          </p:cNvSpPr>
          <p:nvPr/>
        </p:nvSpPr>
        <p:spPr>
          <a:xfrm>
            <a:off x="-6647" y="5210411"/>
            <a:ext cx="8224524" cy="50405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xx</a:t>
            </a:r>
          </a:p>
          <a:p>
            <a:pPr algn="l"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Review:</a:t>
            </a:r>
            <a:r>
              <a:rPr lang="zh-CN" altLang="en-US" dirty="0"/>
              <a:t> </a:t>
            </a:r>
            <a:r>
              <a:rPr lang="en-US" altLang="zh-CN" dirty="0"/>
              <a:t>Assurance of End-to-end Protocol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at-least-once delivery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at-most-once delivery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data integrity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stream order &amp; closing of connections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jitter control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authenticity and privacy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end-to-end performance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356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7. End-to-end Performance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Multi-segment message questions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Trade-off between complexity and performance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Lock-step protocol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D3F304-43FE-6943-8B6A-6A32FFD809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592" y="2641476"/>
            <a:ext cx="5520704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4500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Overlapping Transmissions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Pipelining technique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262A5E05-86A8-F045-95BD-FB9D53F206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33364"/>
            <a:ext cx="8077200" cy="3616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3576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Overlapping Transmissions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Packets or ACK may be lost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Sender holds a list of segments sent, check it off when receives ACK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Set a timer (according to RTT) for last segment</a:t>
            </a: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r>
              <a:rPr lang="en-US" altLang="zh-CN" dirty="0">
                <a:ea typeface="MS PGothic" panose="020B0600070205080204" pitchFamily="34" charset="-128"/>
              </a:rPr>
              <a:t>If list of missing ACK is empty, OK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If timer expires, resend packets and another timer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1867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Fixed Window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5592" y="1069434"/>
            <a:ext cx="4762872" cy="4248472"/>
          </a:xfrm>
        </p:spPr>
        <p:txBody>
          <a:bodyPr>
            <a:noAutofit/>
          </a:bodyPr>
          <a:lstStyle/>
          <a:p>
            <a:r>
              <a:rPr lang="en-US" altLang="zh-CN" dirty="0"/>
              <a:t>Receiver tells the sender a window size</a:t>
            </a:r>
          </a:p>
          <a:p>
            <a:r>
              <a:rPr lang="en-US" altLang="zh-CN" dirty="0"/>
              <a:t>Sender sends window</a:t>
            </a:r>
          </a:p>
          <a:p>
            <a:r>
              <a:rPr lang="en-US" altLang="zh-CN" dirty="0"/>
              <a:t>Receiver acks each packet as before</a:t>
            </a:r>
          </a:p>
          <a:p>
            <a:r>
              <a:rPr lang="en-US" altLang="zh-CN" dirty="0"/>
              <a:t>Window advances when all packets in previous window are </a:t>
            </a:r>
            <a:r>
              <a:rPr lang="en-US" altLang="zh-CN" dirty="0" err="1"/>
              <a:t>acked</a:t>
            </a:r>
            <a:endParaRPr lang="en-US" altLang="zh-CN" dirty="0"/>
          </a:p>
          <a:p>
            <a:pPr lvl="1"/>
            <a:r>
              <a:rPr lang="en-US" altLang="zh-CN" dirty="0"/>
              <a:t>E.g., packets 4-6 sent, after 1-3 </a:t>
            </a:r>
            <a:r>
              <a:rPr lang="en-US" altLang="zh-CN" dirty="0" err="1"/>
              <a:t>ack</a:t>
            </a:r>
            <a:r>
              <a:rPr lang="en-US" altLang="en-US" dirty="0" err="1">
                <a:ea typeface="宋体" panose="02010600030101010101" pitchFamily="2" charset="-122"/>
              </a:rPr>
              <a:t>'</a:t>
            </a:r>
            <a:r>
              <a:rPr lang="en-US" altLang="zh-CN" dirty="0" err="1"/>
              <a:t>d</a:t>
            </a:r>
            <a:endParaRPr lang="en-US" altLang="zh-CN" dirty="0"/>
          </a:p>
          <a:p>
            <a:r>
              <a:rPr lang="en-US" altLang="zh-CN" dirty="0"/>
              <a:t>If a packet times out -&gt; resend packets</a:t>
            </a:r>
          </a:p>
          <a:p>
            <a:r>
              <a:rPr lang="en-US" altLang="zh-CN" dirty="0"/>
              <a:t>Still much idle time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62D3D53B-5799-6845-9533-AAEAB4D2D9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47" y="1417340"/>
            <a:ext cx="2961084" cy="350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628354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Sliding Window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5592" y="1069434"/>
            <a:ext cx="4762872" cy="4248472"/>
          </a:xfrm>
        </p:spPr>
        <p:txBody>
          <a:bodyPr>
            <a:noAutofit/>
          </a:bodyPr>
          <a:lstStyle/>
          <a:p>
            <a:r>
              <a:rPr lang="en-US" altLang="zh-CN" dirty="0"/>
              <a:t>Sender advances the window by 1 for each in-sequence ACK it receives</a:t>
            </a:r>
          </a:p>
          <a:p>
            <a:pPr lvl="1"/>
            <a:r>
              <a:rPr lang="en-US" altLang="zh-CN" dirty="0"/>
              <a:t>Reduces idle periods</a:t>
            </a:r>
          </a:p>
          <a:p>
            <a:pPr lvl="1"/>
            <a:r>
              <a:rPr lang="en-US" altLang="zh-CN" dirty="0"/>
              <a:t>Pipelining idea</a:t>
            </a:r>
          </a:p>
          <a:p>
            <a:pPr lvl="1"/>
            <a:endParaRPr lang="en-US" altLang="zh-CN" dirty="0"/>
          </a:p>
          <a:p>
            <a:r>
              <a:rPr lang="en-US" altLang="zh-CN" dirty="0"/>
              <a:t>But what</a:t>
            </a:r>
            <a:r>
              <a:rPr lang="en-US" altLang="en-US" dirty="0">
                <a:ea typeface="宋体" panose="02010600030101010101" pitchFamily="2" charset="-122"/>
              </a:rPr>
              <a:t>'</a:t>
            </a:r>
            <a:r>
              <a:rPr lang="en-US" altLang="zh-CN" dirty="0"/>
              <a:t>s the correct value for the window?</a:t>
            </a:r>
          </a:p>
          <a:p>
            <a:pPr lvl="1"/>
            <a:r>
              <a:rPr lang="en-US" altLang="zh-CN" dirty="0"/>
              <a:t>We</a:t>
            </a:r>
            <a:r>
              <a:rPr lang="en-US" altLang="en-US" dirty="0">
                <a:ea typeface="宋体" panose="02010600030101010101" pitchFamily="2" charset="-122"/>
              </a:rPr>
              <a:t>'</a:t>
            </a:r>
            <a:r>
              <a:rPr lang="en-US" altLang="zh-CN" dirty="0"/>
              <a:t>ll revisit this question</a:t>
            </a:r>
          </a:p>
          <a:p>
            <a:pPr lvl="1"/>
            <a:r>
              <a:rPr lang="en-US" altLang="zh-CN" dirty="0"/>
              <a:t>First, we need to understand windows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2E0874D0-079E-DA46-BAED-62C26BBE7E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6" y="1417340"/>
            <a:ext cx="3183731" cy="3545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16931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Handling Packet Loss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91F05696-3A45-FB4D-BD26-B6A642D51B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1489348"/>
            <a:ext cx="7286625" cy="3469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587367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Chose the Right Window Size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/>
              <a:t>If window is too small</a:t>
            </a:r>
          </a:p>
          <a:p>
            <a:pPr lvl="1"/>
            <a:r>
              <a:rPr lang="en-US" altLang="zh-CN" dirty="0"/>
              <a:t>Long idle time</a:t>
            </a:r>
          </a:p>
          <a:p>
            <a:pPr lvl="1"/>
            <a:r>
              <a:rPr lang="en-US" altLang="zh-CN" dirty="0"/>
              <a:t>Underutilized network</a:t>
            </a:r>
          </a:p>
          <a:p>
            <a:endParaRPr lang="en-US" altLang="zh-CN" dirty="0"/>
          </a:p>
          <a:p>
            <a:r>
              <a:rPr lang="en-US" altLang="zh-CN" dirty="0"/>
              <a:t>If window too large</a:t>
            </a:r>
          </a:p>
          <a:p>
            <a:pPr lvl="1"/>
            <a:r>
              <a:rPr lang="en-US" altLang="zh-CN" dirty="0"/>
              <a:t>Congestion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C35673-A07A-CD4D-8F29-4087FCEDE4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535" y="1345332"/>
            <a:ext cx="3406378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54962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Sliding Window Size</a:t>
            </a:r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altLang="zh-CN" sz="2400" b="1" dirty="0">
                <a:solidFill>
                  <a:srgbClr val="0096FF"/>
                </a:solidFill>
                <a:ea typeface="MS PGothic" panose="020B0600070205080204" pitchFamily="34" charset="-128"/>
              </a:rPr>
              <a:t>window size ≥ round-trip time × bottleneck data rate</a:t>
            </a:r>
          </a:p>
          <a:p>
            <a:pPr marL="0" indent="0">
              <a:lnSpc>
                <a:spcPct val="110000"/>
              </a:lnSpc>
            </a:pPr>
            <a:endParaRPr lang="en-US" altLang="zh-CN" dirty="0">
              <a:ea typeface="MS PGothic" panose="020B0600070205080204" pitchFamily="34" charset="-128"/>
            </a:endParaRPr>
          </a:p>
          <a:p>
            <a:pPr marL="0" indent="0">
              <a:lnSpc>
                <a:spcPct val="11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 Sliding window with one segment in size</a:t>
            </a:r>
          </a:p>
          <a:p>
            <a:pPr lvl="1">
              <a:lnSpc>
                <a:spcPct val="11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Data rate is window size / RTT</a:t>
            </a:r>
          </a:p>
          <a:p>
            <a:pPr marL="0" indent="0">
              <a:lnSpc>
                <a:spcPct val="11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 Enlarge window size to bottleneck data rate</a:t>
            </a:r>
          </a:p>
          <a:p>
            <a:pPr lvl="1">
              <a:lnSpc>
                <a:spcPct val="11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Data rate is window size / RTT</a:t>
            </a:r>
          </a:p>
          <a:p>
            <a:pPr marL="0" indent="0">
              <a:lnSpc>
                <a:spcPct val="11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 Enlarge window size further</a:t>
            </a:r>
          </a:p>
          <a:p>
            <a:pPr lvl="1">
              <a:lnSpc>
                <a:spcPct val="11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Data rate is still bottleneck</a:t>
            </a:r>
          </a:p>
          <a:p>
            <a:pPr lvl="1">
              <a:lnSpc>
                <a:spcPct val="11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Larger window makes no sense</a:t>
            </a:r>
          </a:p>
          <a:p>
            <a:pPr lvl="1">
              <a:lnSpc>
                <a:spcPct val="110000"/>
              </a:lnSpc>
              <a:buFontTx/>
              <a:buNone/>
            </a:pPr>
            <a:endParaRPr lang="en-US" altLang="zh-CN" sz="1800" dirty="0">
              <a:ea typeface="MS PGothic" panose="020B0600070205080204" pitchFamily="34" charset="-128"/>
            </a:endParaRPr>
          </a:p>
        </p:txBody>
      </p:sp>
      <p:sp>
        <p:nvSpPr>
          <p:cNvPr id="38916" name="矩形 1"/>
          <p:cNvSpPr>
            <a:spLocks noChangeArrowheads="1"/>
          </p:cNvSpPr>
          <p:nvPr/>
        </p:nvSpPr>
        <p:spPr bwMode="auto">
          <a:xfrm>
            <a:off x="5148064" y="3577580"/>
            <a:ext cx="3456384" cy="1619739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sz="1400" dirty="0">
                <a:latin typeface="+mn-lt"/>
                <a:ea typeface="等线" panose="02010600030101010101" pitchFamily="2" charset="-122"/>
              </a:rPr>
              <a:t>-</a:t>
            </a:r>
            <a:r>
              <a:rPr kumimoji="0" lang="zh-CN" altLang="en-US" sz="1400" dirty="0">
                <a:latin typeface="+mn-lt"/>
                <a:ea typeface="等线" panose="02010600030101010101" pitchFamily="2" charset="-122"/>
              </a:rPr>
              <a:t> </a:t>
            </a:r>
            <a:r>
              <a:rPr lang="en-US" altLang="zh-CN" sz="1400" dirty="0">
                <a:latin typeface="+mn-lt"/>
                <a:ea typeface="等线" panose="02010600030101010101" pitchFamily="2" charset="-122"/>
                <a:cs typeface="Myriad Pro Light SemiCond"/>
              </a:rPr>
              <a:t>Receive 500 </a:t>
            </a:r>
            <a:r>
              <a:rPr lang="en-US" altLang="zh-CN" sz="1400" dirty="0" err="1">
                <a:latin typeface="+mn-lt"/>
                <a:ea typeface="等线" panose="02010600030101010101" pitchFamily="2" charset="-122"/>
                <a:cs typeface="Myriad Pro Light SemiCond"/>
              </a:rPr>
              <a:t>KBps</a:t>
            </a:r>
            <a:endParaRPr lang="en-US" altLang="zh-CN" sz="1400" dirty="0">
              <a:latin typeface="+mn-lt"/>
              <a:ea typeface="等线" panose="02010600030101010101" pitchFamily="2" charset="-122"/>
              <a:cs typeface="Myriad Pro Light SemiCond"/>
            </a:endParaRPr>
          </a:p>
          <a:p>
            <a:pPr>
              <a:lnSpc>
                <a:spcPct val="120000"/>
              </a:lnSpc>
            </a:pPr>
            <a:r>
              <a:rPr lang="en-US" altLang="zh-CN" sz="1400" dirty="0">
                <a:latin typeface="+mn-lt"/>
                <a:ea typeface="等线" panose="02010600030101010101" pitchFamily="2" charset="-122"/>
                <a:cs typeface="Myriad Pro Light SemiCond"/>
              </a:rPr>
              <a:t>- Sender 1 </a:t>
            </a:r>
            <a:r>
              <a:rPr lang="en-US" altLang="zh-CN" sz="1400" dirty="0" err="1">
                <a:latin typeface="+mn-lt"/>
                <a:ea typeface="等线" panose="02010600030101010101" pitchFamily="2" charset="-122"/>
                <a:cs typeface="Myriad Pro Light SemiCond"/>
              </a:rPr>
              <a:t>MBps</a:t>
            </a:r>
            <a:endParaRPr lang="en-US" altLang="zh-CN" sz="1400" dirty="0">
              <a:latin typeface="+mn-lt"/>
              <a:ea typeface="等线" panose="02010600030101010101" pitchFamily="2" charset="-122"/>
              <a:cs typeface="Myriad Pro Light SemiCond"/>
            </a:endParaRPr>
          </a:p>
          <a:p>
            <a:pPr>
              <a:lnSpc>
                <a:spcPct val="120000"/>
              </a:lnSpc>
            </a:pPr>
            <a:r>
              <a:rPr lang="en-US" altLang="zh-CN" sz="1400" dirty="0">
                <a:latin typeface="+mn-lt"/>
                <a:ea typeface="等线" panose="02010600030101010101" pitchFamily="2" charset="-122"/>
                <a:cs typeface="Myriad Pro Light SemiCond"/>
              </a:rPr>
              <a:t>- RTT 70ms</a:t>
            </a:r>
          </a:p>
          <a:p>
            <a:pPr>
              <a:lnSpc>
                <a:spcPct val="120000"/>
              </a:lnSpc>
            </a:pPr>
            <a:r>
              <a:rPr lang="en-US" altLang="zh-CN" sz="1400" dirty="0">
                <a:latin typeface="+mn-lt"/>
                <a:ea typeface="等线" panose="02010600030101010101" pitchFamily="2" charset="-122"/>
                <a:cs typeface="Myriad Pro Light SemiCond"/>
              </a:rPr>
              <a:t>- A segment carries 0.5 KB</a:t>
            </a:r>
          </a:p>
          <a:p>
            <a:pPr>
              <a:lnSpc>
                <a:spcPct val="120000"/>
              </a:lnSpc>
            </a:pPr>
            <a:endParaRPr lang="en-US" altLang="zh-CN" sz="1400" dirty="0">
              <a:latin typeface="+mn-lt"/>
              <a:ea typeface="等线" panose="02010600030101010101" pitchFamily="2" charset="-122"/>
              <a:cs typeface="Myriad Pro Light SemiCond"/>
            </a:endParaRPr>
          </a:p>
          <a:p>
            <a:pPr>
              <a:lnSpc>
                <a:spcPct val="120000"/>
              </a:lnSpc>
            </a:pPr>
            <a:r>
              <a:rPr lang="en-US" altLang="zh-CN" sz="1400" dirty="0">
                <a:latin typeface="+mn-lt"/>
                <a:ea typeface="等线" panose="02010600030101010101" pitchFamily="2" charset="-122"/>
                <a:cs typeface="Myriad Pro Light SemiCond"/>
              </a:rPr>
              <a:t>- Sliding window size = 35KB (70 packets)</a:t>
            </a:r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010C8A84-A3A2-FE4F-85A0-AB9F13A92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1830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Self-pacing: Sliding Window Size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pPr>
              <a:spcBef>
                <a:spcPts val="2100"/>
              </a:spcBef>
            </a:pPr>
            <a:r>
              <a:rPr lang="en-US" altLang="zh-CN" dirty="0">
                <a:ea typeface="MS PGothic" panose="020B0600070205080204" pitchFamily="34" charset="-128"/>
              </a:rPr>
              <a:t>Although the sender doesn</a:t>
            </a:r>
            <a:r>
              <a:rPr lang="en-US" altLang="en-US" dirty="0">
                <a:ea typeface="MS PGothic" panose="020B0600070205080204" pitchFamily="34" charset="-128"/>
              </a:rPr>
              <a:t>'</a:t>
            </a:r>
            <a:r>
              <a:rPr lang="en-US" altLang="zh-CN" dirty="0">
                <a:ea typeface="MS PGothic" panose="020B0600070205080204" pitchFamily="34" charset="-128"/>
              </a:rPr>
              <a:t>t know the bottleneck, it is sending </a:t>
            </a:r>
            <a:r>
              <a:rPr lang="en-US" altLang="zh-CN" dirty="0">
                <a:solidFill>
                  <a:srgbClr val="0096FF"/>
                </a:solidFill>
                <a:ea typeface="MS PGothic" panose="020B0600070205080204" pitchFamily="34" charset="-128"/>
              </a:rPr>
              <a:t>at exactly that rate</a:t>
            </a:r>
          </a:p>
          <a:p>
            <a:pPr>
              <a:spcBef>
                <a:spcPts val="2100"/>
              </a:spcBef>
            </a:pPr>
            <a:r>
              <a:rPr lang="en-US" altLang="zh-CN" dirty="0">
                <a:ea typeface="MS PGothic" panose="020B0600070205080204" pitchFamily="34" charset="-128"/>
              </a:rPr>
              <a:t>Once sender fills a sliding window, cannot send next data until receive ACK of the oldest data in the window</a:t>
            </a:r>
          </a:p>
          <a:p>
            <a:pPr>
              <a:spcBef>
                <a:spcPts val="2100"/>
              </a:spcBef>
            </a:pPr>
            <a:r>
              <a:rPr lang="en-US" altLang="zh-CN" dirty="0">
                <a:ea typeface="MS PGothic" panose="020B0600070205080204" pitchFamily="34" charset="-128"/>
              </a:rPr>
              <a:t>The receiver cannot generate ACK faster than the network can deliver data elements</a:t>
            </a:r>
          </a:p>
          <a:p>
            <a:pPr>
              <a:spcBef>
                <a:spcPts val="2100"/>
              </a:spcBef>
            </a:pPr>
            <a:r>
              <a:rPr lang="en-US" altLang="zh-CN" dirty="0">
                <a:ea typeface="MS PGothic" panose="020B0600070205080204" pitchFamily="34" charset="-128"/>
              </a:rPr>
              <a:t>RTT estimation still needed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534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TCP</a:t>
            </a:r>
            <a:r>
              <a:rPr lang="zh-CN" altLang="en-US" dirty="0">
                <a:solidFill>
                  <a:srgbClr val="BD374B"/>
                </a:solidFill>
              </a:rPr>
              <a:t> </a:t>
            </a:r>
            <a:r>
              <a:rPr lang="en-US" altLang="zh-CN" dirty="0">
                <a:solidFill>
                  <a:srgbClr val="BD374B"/>
                </a:solidFill>
              </a:rPr>
              <a:t>and</a:t>
            </a:r>
            <a:r>
              <a:rPr lang="zh-CN" altLang="en-US" dirty="0">
                <a:solidFill>
                  <a:srgbClr val="BD374B"/>
                </a:solidFill>
              </a:rPr>
              <a:t> </a:t>
            </a:r>
            <a:r>
              <a:rPr lang="en-US" altLang="zh-CN" dirty="0">
                <a:solidFill>
                  <a:srgbClr val="BD374B"/>
                </a:solidFill>
              </a:rPr>
              <a:t>Congestion Control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40685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Congestion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/>
              <a:t>Definition: Too many packets present in (a part of) the network causes packet delay and loss that degrades performance.</a:t>
            </a:r>
          </a:p>
          <a:p>
            <a:pPr>
              <a:spcBef>
                <a:spcPts val="2100"/>
              </a:spcBef>
            </a:pPr>
            <a:r>
              <a:rPr lang="en-US" altLang="zh-CN" dirty="0"/>
              <a:t>Network &amp; End-to-end layers </a:t>
            </a:r>
            <a:r>
              <a:rPr lang="en-US" altLang="zh-CN" i="1" dirty="0">
                <a:solidFill>
                  <a:srgbClr val="0096FF"/>
                </a:solidFill>
              </a:rPr>
              <a:t>share the responsibility </a:t>
            </a:r>
            <a:r>
              <a:rPr lang="en-US" altLang="zh-CN" dirty="0"/>
              <a:t>for handling congestion</a:t>
            </a:r>
          </a:p>
          <a:p>
            <a:pPr>
              <a:spcBef>
                <a:spcPts val="2100"/>
              </a:spcBef>
            </a:pPr>
            <a:r>
              <a:rPr lang="en-US" altLang="zh-CN" dirty="0"/>
              <a:t>1. Network layer</a:t>
            </a:r>
          </a:p>
          <a:p>
            <a:pPr lvl="1"/>
            <a:r>
              <a:rPr lang="en-US" altLang="zh-CN" dirty="0"/>
              <a:t>Directly experiences the congestion</a:t>
            </a:r>
          </a:p>
          <a:p>
            <a:pPr lvl="1"/>
            <a:r>
              <a:rPr lang="en-US" altLang="zh-CN" dirty="0"/>
              <a:t>Ultimately determine what to do with the excess packets</a:t>
            </a:r>
          </a:p>
          <a:p>
            <a:r>
              <a:rPr lang="en-US" altLang="zh-CN" dirty="0"/>
              <a:t>2. End-to-end layer</a:t>
            </a:r>
          </a:p>
          <a:p>
            <a:pPr lvl="1"/>
            <a:r>
              <a:rPr lang="en-US" altLang="zh-CN" dirty="0"/>
              <a:t>Control to reduce the sending rate, is the most effective way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90884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Network Congestion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7" name="图片 3">
            <a:extLst>
              <a:ext uri="{FF2B5EF4-FFF2-40B4-BE49-F238E27FC236}">
                <a16:creationId xmlns:a16="http://schemas.microsoft.com/office/drawing/2014/main" id="{920FD942-E87E-B94A-A31F-EDA47D4B69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654" y="1345332"/>
            <a:ext cx="5600700" cy="3664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5483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Why Congest?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pPr>
              <a:spcBef>
                <a:spcPts val="2250"/>
              </a:spcBef>
            </a:pPr>
            <a:r>
              <a:rPr lang="en-US" altLang="zh-CN" dirty="0"/>
              <a:t>If all of a sudden, streams of packets begin arriving on three or four input lines and all need the same output line, a queue will build up</a:t>
            </a:r>
          </a:p>
          <a:p>
            <a:pPr>
              <a:spcBef>
                <a:spcPts val="2250"/>
              </a:spcBef>
            </a:pPr>
            <a:r>
              <a:rPr lang="en-US" altLang="zh-CN" dirty="0"/>
              <a:t>If there is insufficient memory to hold all of them, packets will be lost</a:t>
            </a:r>
          </a:p>
          <a:p>
            <a:pPr>
              <a:spcBef>
                <a:spcPts val="2250"/>
              </a:spcBef>
            </a:pPr>
            <a:r>
              <a:rPr lang="en-US" altLang="zh-CN" dirty="0"/>
              <a:t>Adding more memory may help up to a point, but</a:t>
            </a:r>
          </a:p>
          <a:p>
            <a:pPr lvl="1"/>
            <a:r>
              <a:rPr lang="en-US" altLang="zh-CN" dirty="0"/>
              <a:t>Nagle (1987) realized that if routers have an infinite amount of memory, congestion gets worse, not better</a:t>
            </a:r>
          </a:p>
          <a:p>
            <a:pPr lvl="1"/>
            <a:r>
              <a:rPr lang="en-US" altLang="zh-CN" dirty="0"/>
              <a:t>This is because by the time packets get to the front of the queue, they have </a:t>
            </a:r>
            <a:r>
              <a:rPr lang="en-US" altLang="zh-CN" b="1" dirty="0">
                <a:solidFill>
                  <a:schemeClr val="accent1"/>
                </a:solidFill>
              </a:rPr>
              <a:t>already timed out</a:t>
            </a:r>
            <a:r>
              <a:rPr lang="en-US" altLang="zh-CN" dirty="0">
                <a:solidFill>
                  <a:schemeClr val="accent1"/>
                </a:solidFill>
              </a:rPr>
              <a:t> </a:t>
            </a:r>
            <a:r>
              <a:rPr lang="en-US" altLang="zh-CN" dirty="0"/>
              <a:t>(repeatedly) and duplicates have been sent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8068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Load Shedding: Setting Window Size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/>
              <a:t>For performance:</a:t>
            </a:r>
          </a:p>
          <a:p>
            <a:pPr lvl="1"/>
            <a:r>
              <a:rPr lang="en-US" altLang="zh-CN" dirty="0">
                <a:solidFill>
                  <a:srgbClr val="0096FF"/>
                </a:solidFill>
              </a:rPr>
              <a:t>window size ≥ round-trip time × bottleneck data rate</a:t>
            </a:r>
          </a:p>
          <a:p>
            <a:pPr>
              <a:spcBef>
                <a:spcPts val="1872"/>
              </a:spcBef>
            </a:pPr>
            <a:r>
              <a:rPr lang="en-US" altLang="zh-CN" dirty="0"/>
              <a:t>For congestion control:</a:t>
            </a:r>
          </a:p>
          <a:p>
            <a:pPr lvl="1"/>
            <a:r>
              <a:rPr lang="en-US" altLang="zh-CN" dirty="0">
                <a:solidFill>
                  <a:srgbClr val="0096FF"/>
                </a:solidFill>
              </a:rPr>
              <a:t>window size ≤ min(RTT x bottleneck data rate, Receiver buffer)</a:t>
            </a:r>
          </a:p>
          <a:p>
            <a:pPr lvl="1"/>
            <a:r>
              <a:rPr lang="en-US" altLang="zh-CN" dirty="0">
                <a:solidFill>
                  <a:srgbClr val="000000"/>
                </a:solidFill>
              </a:rPr>
              <a:t>Congestion window</a:t>
            </a:r>
          </a:p>
          <a:p>
            <a:pPr>
              <a:spcBef>
                <a:spcPts val="1872"/>
              </a:spcBef>
            </a:pPr>
            <a:r>
              <a:rPr lang="en-US" altLang="zh-CN" dirty="0">
                <a:solidFill>
                  <a:srgbClr val="000000"/>
                </a:solidFill>
              </a:rPr>
              <a:t>2 windows become 1</a:t>
            </a:r>
          </a:p>
          <a:p>
            <a:pPr lvl="1"/>
            <a:r>
              <a:rPr lang="en-US" altLang="zh-CN" dirty="0">
                <a:solidFill>
                  <a:srgbClr val="000000"/>
                </a:solidFill>
              </a:rPr>
              <a:t>to achieve best performance and avoid congestion</a:t>
            </a:r>
            <a:endParaRPr lang="zh-CN" altLang="en-US" dirty="0">
              <a:solidFill>
                <a:srgbClr val="0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76354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Congestion Control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  <a:defRPr/>
            </a:pPr>
            <a:r>
              <a:rPr lang="en-US" altLang="zh-CN" dirty="0"/>
              <a:t>Basic idea: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r>
              <a:rPr lang="en-US" altLang="zh-CN" dirty="0"/>
              <a:t>Increase congestion</a:t>
            </a:r>
            <a:r>
              <a:rPr lang="zh-CN" altLang="en-US" dirty="0"/>
              <a:t> </a:t>
            </a:r>
            <a:r>
              <a:rPr lang="en-US" altLang="zh-CN" dirty="0"/>
              <a:t>window</a:t>
            </a:r>
            <a:r>
              <a:rPr lang="zh-CN" altLang="en-US" dirty="0"/>
              <a:t> </a:t>
            </a:r>
            <a:r>
              <a:rPr lang="en-US" altLang="zh-CN" dirty="0"/>
              <a:t>slowly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r>
              <a:rPr lang="en-US" altLang="zh-CN" dirty="0"/>
              <a:t>If no drops -&gt; no congestion yet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r>
              <a:rPr lang="en-US" altLang="zh-CN" dirty="0"/>
              <a:t>If a drop occurs -&gt; decrease congestion</a:t>
            </a:r>
            <a:r>
              <a:rPr lang="zh-CN" altLang="en-US" dirty="0"/>
              <a:t> </a:t>
            </a:r>
            <a:r>
              <a:rPr lang="en-US" altLang="zh-CN" dirty="0"/>
              <a:t>window</a:t>
            </a:r>
            <a:r>
              <a:rPr lang="zh-CN" altLang="en-US" dirty="0"/>
              <a:t> </a:t>
            </a:r>
            <a:r>
              <a:rPr lang="en-US" altLang="zh-CN" dirty="0"/>
              <a:t>quickly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endParaRPr lang="en-US" altLang="zh-CN" dirty="0"/>
          </a:p>
          <a:p>
            <a:pPr>
              <a:lnSpc>
                <a:spcPct val="110000"/>
              </a:lnSpc>
              <a:defRPr/>
            </a:pPr>
            <a:r>
              <a:rPr lang="en-US" altLang="zh-CN" dirty="0"/>
              <a:t>Use the idea in a distributed protocol that achieves: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r>
              <a:rPr lang="en-US" altLang="zh-CN" dirty="0"/>
              <a:t>Efficiency: i.e., uses the bottleneck capacity efficiently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r>
              <a:rPr lang="en-US" altLang="zh-CN" dirty="0"/>
              <a:t>Fairness, i.e., senders sharing a bottleneck get equal throughput (if they have demands)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53749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AIMD (Additive Increase, Multiplicative Decrease)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Every RTT:</a:t>
            </a:r>
          </a:p>
          <a:p>
            <a:pPr lvl="1"/>
            <a:r>
              <a:rPr kumimoji="1" lang="en-US" altLang="zh-CN" dirty="0"/>
              <a:t>No drop: </a:t>
            </a:r>
            <a:r>
              <a:rPr kumimoji="1" lang="en-US" altLang="zh-CN" dirty="0" err="1"/>
              <a:t>cwnd</a:t>
            </a:r>
            <a:r>
              <a:rPr kumimoji="1" lang="en-US" altLang="zh-CN" dirty="0"/>
              <a:t> = </a:t>
            </a:r>
            <a:r>
              <a:rPr kumimoji="1" lang="en-US" altLang="zh-CN" dirty="0" err="1"/>
              <a:t>cwnd</a:t>
            </a:r>
            <a:r>
              <a:rPr kumimoji="1" lang="en-US" altLang="zh-CN" dirty="0"/>
              <a:t> + 1</a:t>
            </a:r>
          </a:p>
          <a:p>
            <a:pPr lvl="1"/>
            <a:r>
              <a:rPr kumimoji="1" lang="en-US" altLang="zh-CN" dirty="0"/>
              <a:t>A drop: </a:t>
            </a:r>
            <a:r>
              <a:rPr kumimoji="1" lang="en-US" altLang="zh-CN" dirty="0" err="1"/>
              <a:t>cwnd</a:t>
            </a:r>
            <a:r>
              <a:rPr kumimoji="1" lang="en-US" altLang="zh-CN" dirty="0"/>
              <a:t> = </a:t>
            </a:r>
            <a:r>
              <a:rPr kumimoji="1" lang="en-US" altLang="zh-CN" dirty="0" err="1"/>
              <a:t>cwnd</a:t>
            </a:r>
            <a:r>
              <a:rPr kumimoji="1" lang="en-US" altLang="zh-CN" dirty="0"/>
              <a:t> / 2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F67B71-DC79-CD46-8832-96903347F9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73324"/>
            <a:ext cx="7020074" cy="220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357690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Problems with AIMD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/>
              <a:t>Increases very slowly at the beginning </a:t>
            </a:r>
          </a:p>
          <a:p>
            <a:r>
              <a:rPr lang="en-US" altLang="zh-CN" dirty="0"/>
              <a:t>Initial window size is 1</a:t>
            </a:r>
          </a:p>
          <a:p>
            <a:pPr lvl="1"/>
            <a:r>
              <a:rPr lang="en-US" altLang="zh-CN" dirty="0"/>
              <a:t>Probably too small in practice</a:t>
            </a:r>
          </a:p>
          <a:p>
            <a:r>
              <a:rPr lang="en-US" altLang="zh-CN" dirty="0"/>
              <a:t>Solution: do multiplicative increase at the beginning</a:t>
            </a:r>
          </a:p>
          <a:p>
            <a:pPr lvl="1"/>
            <a:r>
              <a:rPr lang="en-US" altLang="zh-CN" i="1" dirty="0" err="1"/>
              <a:t>Congestion_window</a:t>
            </a:r>
            <a:r>
              <a:rPr lang="en-US" altLang="zh-CN" i="1" dirty="0"/>
              <a:t> </a:t>
            </a:r>
            <a:r>
              <a:rPr lang="en-US" altLang="zh-CN" i="1" baseline="-25000" dirty="0" err="1"/>
              <a:t>init</a:t>
            </a:r>
            <a:r>
              <a:rPr lang="en-US" altLang="zh-CN" i="1" dirty="0"/>
              <a:t> </a:t>
            </a:r>
            <a:r>
              <a:rPr lang="en-US" altLang="zh-CN" dirty="0"/>
              <a:t>= 1</a:t>
            </a:r>
          </a:p>
          <a:p>
            <a:pPr lvl="1"/>
            <a:r>
              <a:rPr lang="en-US" altLang="zh-CN" dirty="0"/>
              <a:t>Initially, do </a:t>
            </a:r>
            <a:r>
              <a:rPr lang="en-US" altLang="zh-CN" i="1" dirty="0" err="1">
                <a:solidFill>
                  <a:srgbClr val="0096FF"/>
                </a:solidFill>
              </a:rPr>
              <a:t>Congestion_window</a:t>
            </a:r>
            <a:r>
              <a:rPr lang="en-US" altLang="zh-CN" i="1" dirty="0">
                <a:solidFill>
                  <a:srgbClr val="0096FF"/>
                </a:solidFill>
              </a:rPr>
              <a:t> </a:t>
            </a:r>
            <a:r>
              <a:rPr lang="en-US" altLang="zh-CN" dirty="0">
                <a:solidFill>
                  <a:srgbClr val="0096FF"/>
                </a:solidFill>
              </a:rPr>
              <a:t>← 2 * </a:t>
            </a:r>
            <a:r>
              <a:rPr lang="en-US" altLang="zh-CN" i="1" dirty="0" err="1">
                <a:solidFill>
                  <a:srgbClr val="0096FF"/>
                </a:solidFill>
              </a:rPr>
              <a:t>Congestion_window</a:t>
            </a:r>
            <a:r>
              <a:rPr lang="en-US" altLang="zh-CN" i="1" dirty="0">
                <a:solidFill>
                  <a:srgbClr val="0096FF"/>
                </a:solidFill>
              </a:rPr>
              <a:t> </a:t>
            </a:r>
            <a:r>
              <a:rPr lang="en-US" altLang="zh-CN" dirty="0"/>
              <a:t>each RTT until we hit congestion</a:t>
            </a:r>
          </a:p>
          <a:p>
            <a:pPr lvl="1"/>
            <a:r>
              <a:rPr lang="en-US" altLang="zh-CN" dirty="0"/>
              <a:t>Named "slow start"</a:t>
            </a:r>
            <a:r>
              <a:rPr lang="zh-CN" altLang="en-US" dirty="0"/>
              <a:t> </a:t>
            </a:r>
            <a:r>
              <a:rPr lang="en-US" altLang="zh-CN" dirty="0"/>
              <a:t>(even though it's exponentially fast!)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28209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BE9A28-C53C-AA4D-A6D1-F66CF569B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TCP</a:t>
            </a:r>
            <a:r>
              <a:rPr kumimoji="1" lang="zh-CN" altLang="en-US" dirty="0"/>
              <a:t> </a:t>
            </a:r>
            <a:r>
              <a:rPr kumimoji="1" lang="en-US" altLang="zh-CN" dirty="0"/>
              <a:t>Slow</a:t>
            </a:r>
            <a:r>
              <a:rPr kumimoji="1" lang="zh-CN" altLang="en-US" dirty="0"/>
              <a:t> </a:t>
            </a:r>
            <a:r>
              <a:rPr kumimoji="1" lang="en-US" altLang="zh-CN" dirty="0"/>
              <a:t>Start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977861A-79D0-1A40-9F86-1303C6D1E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At the beginning of the connection, </a:t>
            </a:r>
            <a:r>
              <a:rPr kumimoji="1" lang="en" altLang="zh-CN" dirty="0">
                <a:solidFill>
                  <a:schemeClr val="accent1"/>
                </a:solidFill>
              </a:rPr>
              <a:t>exponential</a:t>
            </a:r>
            <a:r>
              <a:rPr kumimoji="1" lang="en" altLang="zh-CN" dirty="0"/>
              <a:t> increase the window </a:t>
            </a:r>
          </a:p>
          <a:p>
            <a:pPr lvl="1"/>
            <a:r>
              <a:rPr lang="en-US" altLang="zh-CN" dirty="0"/>
              <a:t>Double</a:t>
            </a:r>
            <a:r>
              <a:rPr lang="en" altLang="zh-CN" dirty="0"/>
              <a:t> it every RTT until you see loss</a:t>
            </a:r>
          </a:p>
          <a:p>
            <a:pPr lvl="1"/>
            <a:r>
              <a:rPr lang="en" altLang="zh-CN" dirty="0"/>
              <a:t>Decreases the time it takes for the initial window to "ramp up"</a:t>
            </a:r>
          </a:p>
          <a:p>
            <a:pPr lvl="1"/>
            <a:endParaRPr lang="en-US" altLang="zh-CN" dirty="0"/>
          </a:p>
          <a:p>
            <a:pPr lvl="1"/>
            <a:r>
              <a:rPr lang="en-US" altLang="zh-CN" dirty="0"/>
              <a:t>So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name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really</a:t>
            </a:r>
            <a:r>
              <a:rPr lang="zh-CN" altLang="en-US" dirty="0"/>
              <a:t> </a:t>
            </a:r>
            <a:r>
              <a:rPr lang="en-US" altLang="zh-CN" dirty="0"/>
              <a:t>weird...</a:t>
            </a:r>
            <a:r>
              <a:rPr lang="zh-CN" altLang="en-US" dirty="0"/>
              <a:t> </a:t>
            </a:r>
            <a:r>
              <a:rPr lang="en-US" altLang="zh-CN" dirty="0"/>
              <a:t>it</a:t>
            </a:r>
            <a:r>
              <a:rPr lang="zh-CN" altLang="en-US" dirty="0"/>
              <a:t> </a:t>
            </a:r>
            <a:r>
              <a:rPr lang="en-US" altLang="zh-CN" dirty="0"/>
              <a:t>should</a:t>
            </a:r>
            <a:r>
              <a:rPr lang="zh-CN" altLang="en-US" dirty="0"/>
              <a:t> </a:t>
            </a:r>
            <a:r>
              <a:rPr lang="en-US" altLang="zh-CN" dirty="0"/>
              <a:t>be</a:t>
            </a:r>
            <a:r>
              <a:rPr lang="zh-CN" altLang="en-US" dirty="0"/>
              <a:t> </a:t>
            </a:r>
            <a:r>
              <a:rPr lang="en-US" altLang="zh-CN" dirty="0"/>
              <a:t>"fast</a:t>
            </a:r>
            <a:r>
              <a:rPr lang="zh-CN" altLang="en-US" dirty="0"/>
              <a:t> </a:t>
            </a:r>
            <a:r>
              <a:rPr lang="en-US" altLang="zh-CN" dirty="0"/>
              <a:t>start"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9AF2F99-466D-B544-9FA4-9C3D2F471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87294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E655277-F1D1-DD4D-84CB-89B2CDC033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TCP</a:t>
            </a:r>
            <a:r>
              <a:rPr kumimoji="1" lang="zh-CN" altLang="en-US" dirty="0"/>
              <a:t> </a:t>
            </a:r>
            <a:r>
              <a:rPr kumimoji="1" lang="en-US" altLang="zh-CN" dirty="0"/>
              <a:t>Fast</a:t>
            </a:r>
            <a:r>
              <a:rPr kumimoji="1" lang="zh-CN" altLang="en-US" dirty="0"/>
              <a:t> </a:t>
            </a:r>
            <a:r>
              <a:rPr kumimoji="1" lang="en-US" altLang="zh-CN" dirty="0"/>
              <a:t>Retransmit</a:t>
            </a:r>
            <a:r>
              <a:rPr kumimoji="1" lang="zh-CN" altLang="en-US" dirty="0"/>
              <a:t> </a:t>
            </a:r>
            <a:r>
              <a:rPr kumimoji="1" lang="en-US" altLang="zh-CN" dirty="0"/>
              <a:t>/</a:t>
            </a:r>
            <a:r>
              <a:rPr kumimoji="1" lang="zh-CN" altLang="en-US" dirty="0"/>
              <a:t> </a:t>
            </a:r>
            <a:r>
              <a:rPr kumimoji="1" lang="en-US" altLang="zh-CN" dirty="0"/>
              <a:t>Fast</a:t>
            </a:r>
            <a:r>
              <a:rPr kumimoji="1" lang="zh-CN" altLang="en-US" dirty="0"/>
              <a:t> </a:t>
            </a:r>
            <a:r>
              <a:rPr kumimoji="1" lang="en-US" altLang="zh-CN" dirty="0"/>
              <a:t>Recovery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CC598C0-D486-964E-ACC7-CE4813F4A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2B6ADF30-B5A5-BA44-BC91-2A6D8F93BF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6745" y="1037078"/>
            <a:ext cx="4227255" cy="4316958"/>
          </a:xfrm>
          <a:prstGeom prst="rect">
            <a:avLst/>
          </a:prstGeom>
        </p:spPr>
      </p:pic>
      <p:sp>
        <p:nvSpPr>
          <p:cNvPr id="8" name="内容占位符 2">
            <a:extLst>
              <a:ext uri="{FF2B5EF4-FFF2-40B4-BE49-F238E27FC236}">
                <a16:creationId xmlns:a16="http://schemas.microsoft.com/office/drawing/2014/main" id="{F32BF43E-64D1-4F4A-B78B-DA2EE4D9C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129308"/>
            <a:ext cx="4227256" cy="4224728"/>
          </a:xfrm>
        </p:spPr>
        <p:txBody>
          <a:bodyPr/>
          <a:lstStyle/>
          <a:p>
            <a:r>
              <a:rPr kumimoji="1" lang="en" altLang="zh-CN" dirty="0"/>
              <a:t>When a sender receives an ACK with sequence number X, and then three duplicates of that packet, it immediately retransmits packet X+1 </a:t>
            </a:r>
          </a:p>
          <a:p>
            <a:pPr lvl="1"/>
            <a:r>
              <a:rPr lang="en-US" altLang="zh-CN" dirty="0"/>
              <a:t>Example:</a:t>
            </a:r>
            <a:r>
              <a:rPr lang="zh-CN" altLang="en-US" dirty="0"/>
              <a:t> </a:t>
            </a:r>
            <a:r>
              <a:rPr lang="en-US" altLang="zh-CN" dirty="0"/>
              <a:t>sender</a:t>
            </a:r>
            <a:r>
              <a:rPr lang="zh-CN" altLang="en-US" dirty="0"/>
              <a:t> </a:t>
            </a:r>
            <a:r>
              <a:rPr lang="en-US" altLang="zh-CN" dirty="0"/>
              <a:t>receives</a:t>
            </a:r>
            <a:r>
              <a:rPr lang="en" altLang="zh-CN" dirty="0"/>
              <a:t> </a:t>
            </a:r>
            <a:r>
              <a:rPr lang="en-US" altLang="zh-CN" dirty="0"/>
              <a:t>5</a:t>
            </a:r>
            <a:r>
              <a:rPr lang="zh-CN" altLang="en-US" dirty="0"/>
              <a:t> </a:t>
            </a:r>
            <a:r>
              <a:rPr lang="en-US" altLang="zh-CN" dirty="0"/>
              <a:t>6</a:t>
            </a:r>
            <a:r>
              <a:rPr lang="zh-CN" altLang="en-US" dirty="0"/>
              <a:t> </a:t>
            </a:r>
            <a:r>
              <a:rPr lang="en-US" altLang="zh-CN" dirty="0"/>
              <a:t>6</a:t>
            </a:r>
            <a:r>
              <a:rPr lang="zh-CN" altLang="en-US" dirty="0"/>
              <a:t> </a:t>
            </a:r>
            <a:r>
              <a:rPr lang="en-US" altLang="zh-CN" dirty="0"/>
              <a:t>6</a:t>
            </a:r>
            <a:r>
              <a:rPr lang="zh-CN" altLang="en-US" dirty="0"/>
              <a:t> </a:t>
            </a:r>
            <a:r>
              <a:rPr lang="en-US" altLang="zh-CN" dirty="0"/>
              <a:t>6</a:t>
            </a:r>
            <a:endParaRPr lang="en" altLang="zh-CN" dirty="0"/>
          </a:p>
          <a:p>
            <a:pPr lvl="1"/>
            <a:r>
              <a:rPr lang="en-US" altLang="zh-CN" dirty="0"/>
              <a:t>Infers</a:t>
            </a:r>
            <a:r>
              <a:rPr lang="en" altLang="zh-CN" dirty="0"/>
              <a:t> that packet </a:t>
            </a:r>
            <a:r>
              <a:rPr lang="en-US" altLang="zh-CN" dirty="0"/>
              <a:t>6</a:t>
            </a:r>
            <a:r>
              <a:rPr lang="en" altLang="zh-CN" dirty="0"/>
              <a:t> is lost, immediately retransmits</a:t>
            </a:r>
          </a:p>
          <a:p>
            <a:pPr lvl="1"/>
            <a:r>
              <a:rPr lang="en" altLang="zh-CN" dirty="0"/>
              <a:t>On fast-retransmit, window decrease is as before: W = W/2</a:t>
            </a:r>
          </a:p>
        </p:txBody>
      </p:sp>
    </p:spTree>
    <p:extLst>
      <p:ext uri="{BB962C8B-B14F-4D97-AF65-F5344CB8AC3E}">
        <p14:creationId xmlns:p14="http://schemas.microsoft.com/office/powerpoint/2010/main" val="10471920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942BB2E5-2595-1A4A-A52B-B43091EE4E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9247" y="985292"/>
            <a:ext cx="4994753" cy="4176464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C07C3CE8-EA54-CE43-AF1A-4AD849158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TCP</a:t>
            </a:r>
            <a:r>
              <a:rPr kumimoji="1" lang="zh-CN" altLang="en-US" dirty="0"/>
              <a:t> </a:t>
            </a:r>
            <a:r>
              <a:rPr kumimoji="1" lang="en-US" altLang="zh-CN" dirty="0"/>
              <a:t>Fast</a:t>
            </a:r>
            <a:r>
              <a:rPr kumimoji="1" lang="zh-CN" altLang="en-US" dirty="0"/>
              <a:t> </a:t>
            </a:r>
            <a:r>
              <a:rPr kumimoji="1" lang="en-US" altLang="zh-CN" dirty="0"/>
              <a:t>Retransmit</a:t>
            </a:r>
            <a:r>
              <a:rPr kumimoji="1" lang="zh-CN" altLang="en-US" dirty="0"/>
              <a:t> </a:t>
            </a:r>
            <a:r>
              <a:rPr kumimoji="1" lang="en-US" altLang="zh-CN" dirty="0"/>
              <a:t>/</a:t>
            </a:r>
            <a:r>
              <a:rPr kumimoji="1" lang="zh-CN" altLang="en-US" dirty="0"/>
              <a:t> </a:t>
            </a:r>
            <a:r>
              <a:rPr kumimoji="1" lang="en-US" altLang="zh-CN" dirty="0"/>
              <a:t>Fast</a:t>
            </a:r>
            <a:r>
              <a:rPr kumimoji="1" lang="zh-CN" altLang="en-US" dirty="0"/>
              <a:t> </a:t>
            </a:r>
            <a:r>
              <a:rPr kumimoji="1" lang="en-US" altLang="zh-CN" dirty="0"/>
              <a:t>Recovery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1B7F4CD-53F7-D74C-96CB-913A0365E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546848" cy="3771636"/>
          </a:xfrm>
        </p:spPr>
        <p:txBody>
          <a:bodyPr/>
          <a:lstStyle/>
          <a:p>
            <a:r>
              <a:rPr kumimoji="1" lang="en-US" altLang="zh-CN" dirty="0"/>
              <a:t>W</a:t>
            </a:r>
            <a:r>
              <a:rPr kumimoji="1" lang="en" altLang="zh-CN" dirty="0"/>
              <a:t>hen a packet is lost due to timeout, TCP behaves differently:</a:t>
            </a:r>
          </a:p>
          <a:p>
            <a:pPr lvl="1"/>
            <a:r>
              <a:rPr lang="en" altLang="zh-CN" dirty="0"/>
              <a:t>W = 1, then do slow-start until the last good window</a:t>
            </a:r>
          </a:p>
          <a:p>
            <a:pPr lvl="1"/>
            <a:r>
              <a:rPr lang="en" altLang="zh-CN" dirty="0"/>
              <a:t>Reasoning: if there is a retransmission due to timeout, then there is significant loss in the network, and senders should back way off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1285B93-BB4A-C042-9E00-8DFD5122E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6625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Retrofitting TCP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66596285-7E6A-254E-A972-CF53D942BC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32323"/>
            <a:ext cx="8028385" cy="3539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28892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Retrofitting TCP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1. Slow start: one packet at first, then double until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Sender reaches the window size suggested by the receiver 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All the available data has been dispatched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Sender detects that a packet it sent has been discarded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2. Duplicate ACK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When receiver gets an out-of-order packet, it sends back a duplicate of latest ACK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3. Equilibrium</a:t>
            </a:r>
          </a:p>
          <a:p>
            <a:pPr lvl="1"/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Additive increase &amp; multiplicative decrease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4. Restart, after waiting a short time</a:t>
            </a:r>
            <a:endParaRPr lang="zh-CN" altLang="en-US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39983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Fairness between Links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9E3449-F240-EF4E-AFDE-0B3BBEC9AB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8"/>
          <a:stretch>
            <a:fillRect/>
          </a:stretch>
        </p:blipFill>
        <p:spPr bwMode="auto">
          <a:xfrm>
            <a:off x="611560" y="1705372"/>
            <a:ext cx="7884319" cy="2762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61354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AIMD Leads to Efficiency and Fairness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8A638CF2-1B16-E647-A7E2-BC9CAAE58C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99" y="1530622"/>
            <a:ext cx="6589961" cy="3991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834450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Q:</a:t>
            </a:r>
            <a:r>
              <a:rPr kumimoji="1" lang="zh-CN" altLang="en-US" dirty="0"/>
              <a:t> </a:t>
            </a:r>
            <a:r>
              <a:rPr kumimoji="1" lang="en-US" altLang="zh-CN" dirty="0"/>
              <a:t>Why not Additive Decrease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kumimoji="1" lang="en-US" altLang="zh-CN" dirty="0"/>
              <a:t>It does not converge to </a:t>
            </a:r>
            <a:r>
              <a:rPr kumimoji="1" lang="en-US" altLang="zh-CN" dirty="0">
                <a:solidFill>
                  <a:srgbClr val="0096FF"/>
                </a:solidFill>
              </a:rPr>
              <a:t>fairness</a:t>
            </a:r>
          </a:p>
          <a:p>
            <a:pPr lvl="1"/>
            <a:r>
              <a:rPr kumimoji="1" lang="en-US" altLang="zh-CN" dirty="0"/>
              <a:t>from a congested point, (</a:t>
            </a:r>
            <a:r>
              <a:rPr kumimoji="1" lang="en-US" altLang="zh-CN" dirty="0" err="1"/>
              <a:t>x',y</a:t>
            </a:r>
            <a:r>
              <a:rPr kumimoji="1" lang="en-US" altLang="zh-CN" dirty="0"/>
              <a:t>'), reducing each by 1 worsens fairness and takes us away from the "ideal" outcome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46438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Weakness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TCP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r>
              <a:rPr kumimoji="1" lang="en-US" altLang="zh-CN" dirty="0"/>
              <a:t>If routers have too much buffering, causes long delays</a:t>
            </a:r>
          </a:p>
          <a:p>
            <a:r>
              <a:rPr kumimoji="1" lang="en-US" altLang="zh-CN" dirty="0"/>
              <a:t>Packet loss is not always caused by congestion</a:t>
            </a:r>
          </a:p>
          <a:p>
            <a:pPr lvl="1"/>
            <a:r>
              <a:rPr kumimoji="1" lang="en-US" altLang="zh-CN" dirty="0"/>
              <a:t>Consider wireless network: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losing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packet, sender</a:t>
            </a:r>
            <a:r>
              <a:rPr kumimoji="1" lang="zh-CN" altLang="en-US" dirty="0"/>
              <a:t> </a:t>
            </a:r>
            <a:r>
              <a:rPr kumimoji="1" lang="en-US" altLang="zh-CN" dirty="0"/>
              <a:t>may</a:t>
            </a:r>
            <a:r>
              <a:rPr kumimoji="1" lang="zh-CN" altLang="en-US" dirty="0"/>
              <a:t> </a:t>
            </a:r>
            <a:r>
              <a:rPr kumimoji="1" lang="en-US" altLang="zh-CN" dirty="0"/>
              <a:t>send</a:t>
            </a:r>
            <a:r>
              <a:rPr kumimoji="1" lang="zh-CN" altLang="en-US" dirty="0"/>
              <a:t> </a:t>
            </a:r>
            <a:r>
              <a:rPr kumimoji="1" lang="en-US" altLang="zh-CN" dirty="0"/>
              <a:t>faster</a:t>
            </a:r>
            <a:r>
              <a:rPr kumimoji="1" lang="zh-CN" altLang="en-US" dirty="0"/>
              <a:t> </a:t>
            </a:r>
            <a:r>
              <a:rPr kumimoji="1" lang="en-US" altLang="zh-CN" dirty="0"/>
              <a:t>instead</a:t>
            </a:r>
          </a:p>
          <a:p>
            <a:r>
              <a:rPr kumimoji="1" lang="en-US" altLang="zh-CN" dirty="0"/>
              <a:t>TCP does</a:t>
            </a:r>
            <a:r>
              <a:rPr kumimoji="1" lang="zh-CN" altLang="en-US" dirty="0"/>
              <a:t> </a:t>
            </a:r>
            <a:r>
              <a:rPr kumimoji="1" lang="en-US" altLang="zh-CN" dirty="0"/>
              <a:t>not perform well in datacenters</a:t>
            </a:r>
          </a:p>
          <a:p>
            <a:pPr lvl="1"/>
            <a:r>
              <a:rPr kumimoji="1" lang="en-US" altLang="zh-CN" dirty="0"/>
              <a:t>High bandwidth, low delay situations</a:t>
            </a:r>
          </a:p>
          <a:p>
            <a:r>
              <a:rPr kumimoji="1" lang="en-US" altLang="zh-CN" dirty="0"/>
              <a:t>TCP has a bias against long RTTs</a:t>
            </a:r>
          </a:p>
          <a:p>
            <a:pPr lvl="1"/>
            <a:r>
              <a:rPr kumimoji="1" lang="en-US" altLang="zh-CN" dirty="0"/>
              <a:t>Throughput inversely proportionally to RTT</a:t>
            </a:r>
          </a:p>
          <a:p>
            <a:pPr lvl="1"/>
            <a:r>
              <a:rPr kumimoji="1" lang="en-US" altLang="zh-CN" dirty="0"/>
              <a:t>Consider when sending packets really far away vs really close</a:t>
            </a:r>
          </a:p>
          <a:p>
            <a:r>
              <a:rPr lang="en-US" altLang="zh-CN" dirty="0"/>
              <a:t>Assumes cooperating sources, which is</a:t>
            </a:r>
            <a:r>
              <a:rPr lang="zh-CN" altLang="en-US" dirty="0"/>
              <a:t> </a:t>
            </a:r>
            <a:r>
              <a:rPr lang="en-US" altLang="zh-CN" dirty="0"/>
              <a:t>not always a good assumption</a:t>
            </a:r>
            <a:endParaRPr kumimoji="1" lang="en-US" altLang="zh-CN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66064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Summary of Congestion Window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altLang="zh-CN" dirty="0"/>
              <a:t>Reliability Using Sliding Window</a:t>
            </a:r>
          </a:p>
          <a:p>
            <a:pPr lvl="1">
              <a:lnSpc>
                <a:spcPct val="110000"/>
              </a:lnSpc>
            </a:pPr>
            <a:r>
              <a:rPr lang="en-US" altLang="zh-CN" dirty="0"/>
              <a:t>Tx Rate = W / RTT</a:t>
            </a:r>
          </a:p>
          <a:p>
            <a:pPr>
              <a:lnSpc>
                <a:spcPct val="110000"/>
              </a:lnSpc>
            </a:pPr>
            <a:r>
              <a:rPr lang="en-US" altLang="zh-CN" dirty="0"/>
              <a:t>Congestion Control</a:t>
            </a:r>
          </a:p>
          <a:p>
            <a:pPr lvl="1">
              <a:lnSpc>
                <a:spcPct val="110000"/>
              </a:lnSpc>
            </a:pPr>
            <a:r>
              <a:rPr lang="en-US" altLang="zh-CN" dirty="0"/>
              <a:t>W = min(</a:t>
            </a:r>
            <a:r>
              <a:rPr lang="en-US" altLang="zh-CN" dirty="0" err="1"/>
              <a:t>Receiver_buffer</a:t>
            </a:r>
            <a:r>
              <a:rPr lang="en-US" altLang="zh-CN" dirty="0"/>
              <a:t>, </a:t>
            </a:r>
            <a:r>
              <a:rPr lang="en-US" altLang="zh-CN" dirty="0" err="1"/>
              <a:t>cwnd</a:t>
            </a:r>
            <a:r>
              <a:rPr lang="en-US" altLang="zh-CN" dirty="0"/>
              <a:t>)</a:t>
            </a:r>
          </a:p>
          <a:p>
            <a:pPr lvl="1">
              <a:lnSpc>
                <a:spcPct val="110000"/>
              </a:lnSpc>
            </a:pPr>
            <a:r>
              <a:rPr lang="en-US" altLang="zh-CN" dirty="0"/>
              <a:t>Congestion</a:t>
            </a:r>
            <a:r>
              <a:rPr lang="zh-CN" altLang="en-US" dirty="0"/>
              <a:t> </a:t>
            </a:r>
            <a:r>
              <a:rPr lang="en-US" altLang="zh-CN" dirty="0"/>
              <a:t>window</a:t>
            </a:r>
            <a:r>
              <a:rPr lang="zh-CN" altLang="en-US" dirty="0"/>
              <a:t> </a:t>
            </a:r>
            <a:r>
              <a:rPr lang="en-US" altLang="zh-CN" dirty="0"/>
              <a:t>is adapted by the congestion control protocol to ensure efficiency and fairness</a:t>
            </a:r>
          </a:p>
          <a:p>
            <a:pPr lvl="1">
              <a:lnSpc>
                <a:spcPct val="110000"/>
              </a:lnSpc>
            </a:pPr>
            <a:r>
              <a:rPr lang="en-US" altLang="zh-CN" dirty="0"/>
              <a:t>TCP congestion control uses AIMD which provides fairness and efficiency in a distributed way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215747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The Design of DNS</a:t>
            </a:r>
          </a:p>
          <a:p>
            <a:pPr algn="ctr">
              <a:lnSpc>
                <a:spcPct val="150000"/>
              </a:lnSpc>
            </a:pPr>
            <a:r>
              <a:rPr kumimoji="1" lang="en-US" altLang="zh-CN" sz="2000" b="0" dirty="0">
                <a:solidFill>
                  <a:srgbClr val="BD374B"/>
                </a:solidFill>
              </a:rPr>
              <a:t>Domain Name Service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047802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DNS: Binding IP and Domain Name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>
                <a:solidFill>
                  <a:srgbClr val="0096FF"/>
                </a:solidFill>
                <a:latin typeface="+mn-lt"/>
              </a:rPr>
              <a:t>Names</a:t>
            </a:r>
            <a:r>
              <a:rPr lang="en-US" altLang="zh-CN" dirty="0">
                <a:latin typeface="+mn-lt"/>
              </a:rPr>
              <a:t>: hostname strings</a:t>
            </a:r>
          </a:p>
          <a:p>
            <a:pPr lvl="1"/>
            <a:r>
              <a:rPr lang="en-US" altLang="zh-CN" dirty="0">
                <a:latin typeface="+mn-lt"/>
              </a:rPr>
              <a:t>E.g., </a:t>
            </a:r>
            <a:r>
              <a:rPr lang="en-US" altLang="zh-CN" u="sng" dirty="0" err="1">
                <a:latin typeface="+mn-lt"/>
              </a:rPr>
              <a:t>www.sjtu.edu.cn</a:t>
            </a:r>
            <a:endParaRPr lang="en-US" altLang="zh-CN" u="sng" dirty="0">
              <a:latin typeface="+mn-lt"/>
            </a:endParaRPr>
          </a:p>
          <a:p>
            <a:r>
              <a:rPr lang="en-US" altLang="zh-CN" dirty="0">
                <a:solidFill>
                  <a:srgbClr val="0096FF"/>
                </a:solidFill>
                <a:latin typeface="+mn-lt"/>
              </a:rPr>
              <a:t>Values</a:t>
            </a:r>
            <a:r>
              <a:rPr lang="en-US" altLang="zh-CN" dirty="0">
                <a:latin typeface="+mn-lt"/>
              </a:rPr>
              <a:t>: IP addresses</a:t>
            </a:r>
          </a:p>
          <a:p>
            <a:pPr lvl="1"/>
            <a:r>
              <a:rPr lang="en-US" altLang="zh-CN" dirty="0">
                <a:latin typeface="+mn-lt"/>
              </a:rPr>
              <a:t>E.g., 202.120.2.119</a:t>
            </a:r>
          </a:p>
          <a:p>
            <a:r>
              <a:rPr lang="en-US" altLang="zh-CN" dirty="0">
                <a:solidFill>
                  <a:srgbClr val="0096FF"/>
                </a:solidFill>
                <a:latin typeface="+mn-lt"/>
              </a:rPr>
              <a:t>Look-up</a:t>
            </a:r>
            <a:r>
              <a:rPr lang="en-US" altLang="zh-CN" dirty="0">
                <a:latin typeface="+mn-lt"/>
              </a:rPr>
              <a:t> </a:t>
            </a:r>
            <a:r>
              <a:rPr lang="en-US" altLang="zh-CN" dirty="0">
                <a:solidFill>
                  <a:srgbClr val="0096FF"/>
                </a:solidFill>
                <a:latin typeface="+mn-lt"/>
              </a:rPr>
              <a:t>algorithm</a:t>
            </a:r>
          </a:p>
          <a:p>
            <a:pPr lvl="1"/>
            <a:r>
              <a:rPr lang="en-US" altLang="zh-CN" dirty="0">
                <a:latin typeface="+mn-lt"/>
              </a:rPr>
              <a:t>Resolves a hostname to an IP address so that your machine knows where to send packets</a:t>
            </a:r>
            <a:endParaRPr lang="zh-CN" altLang="en-US" dirty="0">
              <a:latin typeface="+mn-lt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47773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IP Address as a Type of Name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/>
              <a:t>An IP address itself is a type of name</a:t>
            </a:r>
          </a:p>
          <a:p>
            <a:pPr lvl="1"/>
            <a:r>
              <a:rPr lang="en-US" altLang="zh-CN" dirty="0"/>
              <a:t>A structured name that is used to locate an object</a:t>
            </a:r>
          </a:p>
          <a:p>
            <a:pPr lvl="1"/>
            <a:r>
              <a:rPr lang="en-US" altLang="zh-CN" dirty="0"/>
              <a:t>Use IP address to identify the server</a:t>
            </a:r>
          </a:p>
          <a:p>
            <a:pPr lvl="2"/>
            <a:r>
              <a:rPr lang="en-US" altLang="zh-CN" sz="1600" dirty="0"/>
              <a:t>Recall your labs in ICS on socket</a:t>
            </a:r>
          </a:p>
          <a:p>
            <a:pPr lvl="1"/>
            <a:r>
              <a:rPr lang="en-US" altLang="zh-CN" dirty="0"/>
              <a:t>On Internet</a:t>
            </a:r>
          </a:p>
          <a:p>
            <a:pPr lvl="2"/>
            <a:r>
              <a:rPr lang="en-US" altLang="zh-CN" sz="1600" dirty="0"/>
              <a:t>The router will know where to send a packet with destination IP</a:t>
            </a:r>
          </a:p>
          <a:p>
            <a:r>
              <a:rPr lang="en-US" altLang="zh-CN" dirty="0"/>
              <a:t>Hostname has </a:t>
            </a:r>
            <a:r>
              <a:rPr lang="en-US" altLang="zh-CN" dirty="0">
                <a:solidFill>
                  <a:srgbClr val="C00000"/>
                </a:solidFill>
              </a:rPr>
              <a:t>no</a:t>
            </a:r>
            <a:r>
              <a:rPr lang="en-US" altLang="zh-CN" dirty="0"/>
              <a:t> such semantic</a:t>
            </a:r>
          </a:p>
          <a:p>
            <a:pPr lvl="1"/>
            <a:r>
              <a:rPr lang="en-US" altLang="zh-CN" dirty="0"/>
              <a:t>A router does not know how to send a packet to "</a:t>
            </a:r>
            <a:r>
              <a:rPr lang="en-US" altLang="zh-CN" u="sng" dirty="0" err="1"/>
              <a:t>baidu.com</a:t>
            </a:r>
            <a:r>
              <a:rPr lang="en-US" altLang="zh-CN" dirty="0"/>
              <a:t>"</a:t>
            </a:r>
            <a:endParaRPr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28537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Why Not Just Using IP Address?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/>
              <a:t>IPs are structured in a particular way for routing</a:t>
            </a:r>
          </a:p>
          <a:p>
            <a:pPr lvl="1"/>
            <a:r>
              <a:rPr lang="en-US" altLang="zh-CN" dirty="0"/>
              <a:t>You cannot chose your IP address as you wish</a:t>
            </a:r>
          </a:p>
          <a:p>
            <a:pPr lvl="2"/>
            <a:r>
              <a:rPr lang="en-US" altLang="zh-CN" sz="1600" dirty="0">
                <a:solidFill>
                  <a:srgbClr val="0096FF"/>
                </a:solidFill>
              </a:rPr>
              <a:t>Note: usually an address cannot be picked</a:t>
            </a:r>
          </a:p>
          <a:p>
            <a:pPr lvl="1"/>
            <a:r>
              <a:rPr lang="en-US" altLang="zh-CN" dirty="0"/>
              <a:t>While you can chose your host names</a:t>
            </a:r>
          </a:p>
          <a:p>
            <a:r>
              <a:rPr lang="en-US" altLang="zh-CN" dirty="0"/>
              <a:t>IPs are not</a:t>
            </a:r>
            <a:r>
              <a:rPr lang="zh-CN" altLang="en-US" dirty="0"/>
              <a:t> </a:t>
            </a:r>
            <a:r>
              <a:rPr lang="en-US" altLang="zh-CN" dirty="0"/>
              <a:t>user-friendly</a:t>
            </a:r>
            <a:r>
              <a:rPr lang="zh-CN" altLang="en-US" dirty="0"/>
              <a:t> </a:t>
            </a:r>
            <a:r>
              <a:rPr lang="en-US" altLang="zh-CN" dirty="0"/>
              <a:t>enough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42391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Questions on DNS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Q: </a:t>
            </a:r>
            <a:r>
              <a:rPr lang="en-US" altLang="zh-CN" dirty="0">
                <a:solidFill>
                  <a:srgbClr val="C00000"/>
                </a:solidFill>
              </a:rPr>
              <a:t>Can a name have multiple values (IP addresses)?</a:t>
            </a:r>
          </a:p>
          <a:p>
            <a:pPr lvl="1"/>
            <a:r>
              <a:rPr lang="en-US" altLang="zh-CN" dirty="0"/>
              <a:t>Yes</a:t>
            </a:r>
          </a:p>
          <a:p>
            <a:pPr lvl="1"/>
            <a:r>
              <a:rPr lang="en-US" altLang="zh-CN" dirty="0"/>
              <a:t>This allows a web server to balance its load over multiple machines</a:t>
            </a:r>
          </a:p>
          <a:p>
            <a:pPr lvl="1"/>
            <a:r>
              <a:rPr lang="en-US" altLang="zh-CN" dirty="0"/>
              <a:t>Also allows a client to choice a nearest IP to access</a:t>
            </a:r>
          </a:p>
          <a:p>
            <a:r>
              <a:rPr lang="en-US" altLang="zh-CN" b="1" dirty="0">
                <a:solidFill>
                  <a:srgbClr val="C00000"/>
                </a:solidFill>
              </a:rPr>
              <a:t>Q: </a:t>
            </a:r>
            <a:r>
              <a:rPr lang="en-US" altLang="zh-CN" dirty="0">
                <a:solidFill>
                  <a:srgbClr val="C00000"/>
                </a:solidFill>
              </a:rPr>
              <a:t>Can a single value have multiple names?</a:t>
            </a:r>
          </a:p>
          <a:p>
            <a:pPr lvl="1"/>
            <a:r>
              <a:rPr lang="en-US" altLang="zh-CN" dirty="0"/>
              <a:t>Yes</a:t>
            </a:r>
          </a:p>
          <a:p>
            <a:pPr lvl="1"/>
            <a:r>
              <a:rPr lang="en-US" altLang="zh-CN" dirty="0"/>
              <a:t>This allows server consolidation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88D5F90-87EA-D44E-B055-058D1B052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1766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Questions on DNS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Q: </a:t>
            </a:r>
            <a:r>
              <a:rPr lang="en-US" altLang="zh-CN" dirty="0">
                <a:solidFill>
                  <a:srgbClr val="C00000"/>
                </a:solidFill>
              </a:rPr>
              <a:t>Can the value corresponding to a name change?</a:t>
            </a:r>
          </a:p>
          <a:p>
            <a:pPr lvl="1"/>
            <a:r>
              <a:rPr lang="en-US" altLang="zh-CN" dirty="0"/>
              <a:t>Yes</a:t>
            </a:r>
          </a:p>
          <a:p>
            <a:pPr lvl="1"/>
            <a:r>
              <a:rPr lang="en-US" altLang="zh-CN" dirty="0"/>
              <a:t>This allows to change the physical machine (with different IP) that stores the data without changing the hostname</a:t>
            </a:r>
          </a:p>
          <a:p>
            <a:pPr lvl="1"/>
            <a:r>
              <a:rPr lang="en-US" altLang="zh-CN" dirty="0"/>
              <a:t>Such changing is hidden to clients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8E41148-6107-6749-8AE4-B2360034D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9543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Look-up Algorithm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At first, each machine kept a "</a:t>
            </a:r>
            <a:r>
              <a:rPr lang="en-US" altLang="zh-CN" dirty="0" err="1">
                <a:solidFill>
                  <a:srgbClr val="0096FF"/>
                </a:solidFill>
              </a:rPr>
              <a:t>hosts.txt</a:t>
            </a:r>
            <a:r>
              <a:rPr lang="en-US" altLang="zh-CN" dirty="0"/>
              <a:t>" for address binding</a:t>
            </a:r>
          </a:p>
          <a:p>
            <a:pPr lvl="1"/>
            <a:r>
              <a:rPr lang="en-US" altLang="zh-CN" dirty="0"/>
              <a:t>E.g., "</a:t>
            </a:r>
            <a:r>
              <a:rPr lang="en-US" altLang="zh-CN" dirty="0">
                <a:solidFill>
                  <a:srgbClr val="0096FF"/>
                </a:solidFill>
              </a:rPr>
              <a:t>r900 202.120.224.83</a:t>
            </a:r>
            <a:r>
              <a:rPr lang="en-US" altLang="zh-CN" dirty="0"/>
              <a:t>"</a:t>
            </a:r>
          </a:p>
          <a:p>
            <a:pPr lvl="1"/>
            <a:r>
              <a:rPr lang="en-US" altLang="zh-CN" dirty="0"/>
              <a:t>Using table look-up to resolve the binding</a:t>
            </a:r>
          </a:p>
          <a:p>
            <a:pPr lvl="1"/>
            <a:r>
              <a:rPr lang="en-US" altLang="zh-CN" dirty="0"/>
              <a:t>This method </a:t>
            </a:r>
            <a:r>
              <a:rPr lang="en-US" altLang="zh-CN" dirty="0">
                <a:solidFill>
                  <a:srgbClr val="C00000"/>
                </a:solidFill>
              </a:rPr>
              <a:t>cannot scale </a:t>
            </a:r>
            <a:r>
              <a:rPr lang="en-US" altLang="zh-CN" dirty="0"/>
              <a:t>in Internet</a:t>
            </a:r>
          </a:p>
          <a:p>
            <a:r>
              <a:rPr lang="en-US" altLang="zh-CN" dirty="0"/>
              <a:t>1984, four Berkeley students wrote </a:t>
            </a:r>
            <a:r>
              <a:rPr lang="en-US" altLang="zh-CN" b="1" dirty="0">
                <a:solidFill>
                  <a:srgbClr val="0096FF"/>
                </a:solidFill>
              </a:rPr>
              <a:t>BIND</a:t>
            </a:r>
          </a:p>
          <a:p>
            <a:pPr lvl="1"/>
            <a:r>
              <a:rPr lang="en-US" altLang="zh-CN" b="1" dirty="0">
                <a:solidFill>
                  <a:srgbClr val="0096FF"/>
                </a:solidFill>
              </a:rPr>
              <a:t>B</a:t>
            </a:r>
            <a:r>
              <a:rPr lang="en-US" altLang="zh-CN" dirty="0"/>
              <a:t>erkeley </a:t>
            </a:r>
            <a:r>
              <a:rPr lang="en-US" altLang="zh-CN" b="1" dirty="0">
                <a:solidFill>
                  <a:srgbClr val="0096FF"/>
                </a:solidFill>
              </a:rPr>
              <a:t>I</a:t>
            </a:r>
            <a:r>
              <a:rPr lang="en-US" altLang="zh-CN" dirty="0"/>
              <a:t>nternet </a:t>
            </a:r>
            <a:r>
              <a:rPr lang="en-US" altLang="zh-CN" b="1" dirty="0">
                <a:solidFill>
                  <a:srgbClr val="0096FF"/>
                </a:solidFill>
              </a:rPr>
              <a:t>N</a:t>
            </a:r>
            <a:r>
              <a:rPr lang="en-US" altLang="zh-CN" dirty="0"/>
              <a:t>ame </a:t>
            </a:r>
            <a:r>
              <a:rPr lang="en-US" altLang="zh-CN" b="1" dirty="0">
                <a:solidFill>
                  <a:srgbClr val="0096FF"/>
                </a:solidFill>
              </a:rPr>
              <a:t>D</a:t>
            </a:r>
            <a:r>
              <a:rPr lang="en-US" altLang="zh-CN" dirty="0"/>
              <a:t>omain</a:t>
            </a:r>
          </a:p>
          <a:p>
            <a:pPr lvl="1"/>
            <a:r>
              <a:rPr lang="en-US" altLang="zh-CN" dirty="0"/>
              <a:t>Still the dominant DNS software in use</a:t>
            </a:r>
          </a:p>
          <a:p>
            <a:endParaRPr lang="zh-CN" altLang="en-US" sz="22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A7B69CA-1073-DE4D-8FF2-00D2581E8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300413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Distributing Responsibility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The binding</a:t>
            </a:r>
          </a:p>
          <a:p>
            <a:pPr lvl="1"/>
            <a:r>
              <a:rPr lang="en-US" altLang="zh-CN" dirty="0"/>
              <a:t>Too large to be stored on a single machine</a:t>
            </a:r>
          </a:p>
          <a:p>
            <a:pPr lvl="1"/>
            <a:r>
              <a:rPr lang="en-US" altLang="zh-CN" dirty="0"/>
              <a:t>Thus, the data are stored on many machines</a:t>
            </a:r>
          </a:p>
          <a:p>
            <a:pPr lvl="2"/>
            <a:r>
              <a:rPr lang="en-US" altLang="zh-CN" sz="1600" dirty="0"/>
              <a:t>As known as "</a:t>
            </a:r>
            <a:r>
              <a:rPr lang="en-US" altLang="zh-CN" sz="1600" b="1" dirty="0">
                <a:solidFill>
                  <a:srgbClr val="0096FF"/>
                </a:solidFill>
              </a:rPr>
              <a:t>name servers</a:t>
            </a:r>
            <a:r>
              <a:rPr lang="en-US" altLang="zh-CN" sz="1600" dirty="0"/>
              <a:t>"</a:t>
            </a:r>
          </a:p>
          <a:p>
            <a:r>
              <a:rPr lang="en-US" altLang="zh-CN" dirty="0"/>
              <a:t>How to know which name server has a particular binding?</a:t>
            </a:r>
          </a:p>
          <a:p>
            <a:pPr lvl="1"/>
            <a:r>
              <a:rPr lang="en-US" altLang="zh-CN" dirty="0"/>
              <a:t>Solution: structure the hostname</a:t>
            </a:r>
          </a:p>
          <a:p>
            <a:pPr lvl="1"/>
            <a:r>
              <a:rPr lang="en-US" altLang="zh-CN" dirty="0"/>
              <a:t>Names have a hierarchy, e.g., </a:t>
            </a:r>
            <a:r>
              <a:rPr lang="en-US" altLang="zh-CN" i="1" dirty="0">
                <a:solidFill>
                  <a:srgbClr val="0096FF"/>
                </a:solidFill>
              </a:rPr>
              <a:t>com</a:t>
            </a:r>
            <a:r>
              <a:rPr lang="en-US" altLang="zh-CN" dirty="0"/>
              <a:t>, </a:t>
            </a:r>
            <a:r>
              <a:rPr lang="en-US" altLang="zh-CN" i="1" dirty="0">
                <a:solidFill>
                  <a:srgbClr val="0096FF"/>
                </a:solidFill>
              </a:rPr>
              <a:t>net</a:t>
            </a:r>
            <a:r>
              <a:rPr lang="en-US" altLang="zh-CN" dirty="0"/>
              <a:t>, </a:t>
            </a:r>
            <a:r>
              <a:rPr lang="en-US" altLang="zh-CN" i="1" dirty="0" err="1">
                <a:solidFill>
                  <a:srgbClr val="0096FF"/>
                </a:solidFill>
              </a:rPr>
              <a:t>gov</a:t>
            </a:r>
            <a:r>
              <a:rPr lang="en-US" altLang="zh-CN" dirty="0"/>
              <a:t>, correspond to "</a:t>
            </a:r>
            <a:r>
              <a:rPr lang="en-US" altLang="zh-CN" b="1" dirty="0">
                <a:solidFill>
                  <a:srgbClr val="0096FF"/>
                </a:solidFill>
              </a:rPr>
              <a:t>zones</a:t>
            </a:r>
            <a:r>
              <a:rPr lang="en-US" altLang="zh-CN" dirty="0"/>
              <a:t>"</a:t>
            </a:r>
          </a:p>
          <a:p>
            <a:pPr lvl="1"/>
            <a:r>
              <a:rPr lang="en-US" altLang="zh-CN" dirty="0"/>
              <a:t>Zones are mapped to name servers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70D3ADE-1239-484A-BE1D-8B07FFFB6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66766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Name Servers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The root zone</a:t>
            </a:r>
          </a:p>
          <a:p>
            <a:pPr lvl="1"/>
            <a:r>
              <a:rPr lang="en-US" altLang="zh-CN" dirty="0"/>
              <a:t>Maintained by </a:t>
            </a:r>
            <a:r>
              <a:rPr lang="en-US" altLang="zh-CN" b="1" u="sng" dirty="0"/>
              <a:t>ICANN</a:t>
            </a:r>
            <a:r>
              <a:rPr lang="en-US" altLang="zh-CN" dirty="0"/>
              <a:t>, non-profit</a:t>
            </a:r>
          </a:p>
          <a:p>
            <a:r>
              <a:rPr lang="en-US" altLang="zh-CN" dirty="0"/>
              <a:t>The </a:t>
            </a:r>
            <a:r>
              <a:rPr lang="en-US" altLang="zh-CN" dirty="0">
                <a:solidFill>
                  <a:srgbClr val="0096FF"/>
                </a:solidFill>
              </a:rPr>
              <a:t>".com" </a:t>
            </a:r>
            <a:r>
              <a:rPr lang="en-US" altLang="zh-CN" dirty="0"/>
              <a:t>zone</a:t>
            </a:r>
          </a:p>
          <a:p>
            <a:pPr lvl="1"/>
            <a:r>
              <a:rPr lang="en-US" altLang="zh-CN" dirty="0"/>
              <a:t>Maintained by </a:t>
            </a:r>
            <a:r>
              <a:rPr lang="en-US" altLang="zh-CN" b="1" u="sng" dirty="0"/>
              <a:t>VeriSign</a:t>
            </a:r>
            <a:r>
              <a:rPr lang="en-US" altLang="zh-CN" dirty="0"/>
              <a:t>, add for money</a:t>
            </a:r>
          </a:p>
          <a:p>
            <a:r>
              <a:rPr lang="en-US" altLang="zh-CN" dirty="0"/>
              <a:t>The </a:t>
            </a:r>
            <a:r>
              <a:rPr lang="en-US" altLang="zh-CN" dirty="0">
                <a:solidFill>
                  <a:srgbClr val="0096FF"/>
                </a:solidFill>
              </a:rPr>
              <a:t>".</a:t>
            </a:r>
            <a:r>
              <a:rPr lang="en-US" altLang="zh-CN" dirty="0" err="1">
                <a:solidFill>
                  <a:srgbClr val="0096FF"/>
                </a:solidFill>
              </a:rPr>
              <a:t>sjtu.edu.cn</a:t>
            </a:r>
            <a:r>
              <a:rPr lang="en-US" altLang="zh-CN" dirty="0">
                <a:solidFill>
                  <a:srgbClr val="0096FF"/>
                </a:solidFill>
              </a:rPr>
              <a:t>" </a:t>
            </a:r>
            <a:r>
              <a:rPr lang="en-US" altLang="zh-CN" dirty="0"/>
              <a:t>zone</a:t>
            </a:r>
          </a:p>
          <a:p>
            <a:pPr lvl="1"/>
            <a:r>
              <a:rPr lang="en-US" altLang="zh-CN" dirty="0"/>
              <a:t>Maintained by </a:t>
            </a:r>
            <a:r>
              <a:rPr lang="en-US" altLang="zh-CN" b="1" u="sng" dirty="0"/>
              <a:t>SJTU</a:t>
            </a:r>
            <a:endParaRPr lang="zh-CN" altLang="en-US" b="1" u="sng" dirty="0"/>
          </a:p>
        </p:txBody>
      </p:sp>
      <p:pic>
        <p:nvPicPr>
          <p:cNvPr id="1034" name="Picture 10" descr="http://blogs-images.forbes.com/erikkain/files/2012/02/verisig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4815" y="2608727"/>
            <a:ext cx="2040161" cy="125688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A4D50B6D-FC4C-BE49-9B04-412CA9448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202474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DNS Hierarchy (a partial view)</a:t>
            </a:r>
            <a:endParaRPr lang="zh-CN" altLang="en-US" dirty="0">
              <a:ea typeface="等线" panose="02010600030101010101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12EF469-7546-0C49-874A-C4E4130C44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1129308"/>
            <a:ext cx="7950200" cy="4114800"/>
          </a:xfrm>
          <a:prstGeom prst="rect">
            <a:avLst/>
          </a:prstGeom>
        </p:spPr>
      </p:pic>
      <p:sp>
        <p:nvSpPr>
          <p:cNvPr id="43" name="灯片编号占位符 3">
            <a:extLst>
              <a:ext uri="{FF2B5EF4-FFF2-40B4-BE49-F238E27FC236}">
                <a16:creationId xmlns:a16="http://schemas.microsoft.com/office/drawing/2014/main" id="{CADA4870-683D-5147-9CD0-BDBCC52F8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250967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Basic DNS Look-up Algorithm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972271"/>
          </a:xfrm>
        </p:spPr>
        <p:txBody>
          <a:bodyPr>
            <a:normAutofit/>
          </a:bodyPr>
          <a:lstStyle/>
          <a:p>
            <a:r>
              <a:rPr lang="en-US" altLang="zh-CN" dirty="0"/>
              <a:t>Example: lookup IP of </a:t>
            </a:r>
            <a:r>
              <a:rPr lang="en-US" altLang="zh-CN" dirty="0">
                <a:solidFill>
                  <a:srgbClr val="0096FF"/>
                </a:solidFill>
              </a:rPr>
              <a:t>"</a:t>
            </a:r>
            <a:r>
              <a:rPr lang="en-US" altLang="zh-CN" dirty="0" err="1">
                <a:solidFill>
                  <a:srgbClr val="0096FF"/>
                </a:solidFill>
              </a:rPr>
              <a:t>ipads.se.sjtu.edu.cn</a:t>
            </a:r>
            <a:r>
              <a:rPr lang="en-US" altLang="zh-CN" dirty="0">
                <a:solidFill>
                  <a:srgbClr val="0096FF"/>
                </a:solidFill>
              </a:rPr>
              <a:t>"</a:t>
            </a:r>
          </a:p>
          <a:p>
            <a:r>
              <a:rPr lang="en-US" altLang="zh-CN" dirty="0"/>
              <a:t>Traverse the name hierarchy from the root</a:t>
            </a:r>
          </a:p>
          <a:p>
            <a:pPr lvl="1"/>
            <a:r>
              <a:rPr lang="en-US" altLang="zh-CN" dirty="0"/>
              <a:t>The root will tell us the "</a:t>
            </a:r>
            <a:r>
              <a:rPr lang="en-US" altLang="zh-CN" dirty="0" err="1">
                <a:solidFill>
                  <a:srgbClr val="0096FF"/>
                </a:solidFill>
              </a:rPr>
              <a:t>cn</a:t>
            </a:r>
            <a:r>
              <a:rPr lang="en-US" altLang="zh-CN" dirty="0"/>
              <a:t>" name server IP,</a:t>
            </a:r>
          </a:p>
          <a:p>
            <a:pPr lvl="1"/>
            <a:r>
              <a:rPr lang="en-US" altLang="zh-CN" dirty="0"/>
              <a:t>which will tell us the "</a:t>
            </a:r>
            <a:r>
              <a:rPr lang="en-US" altLang="zh-CN" dirty="0" err="1">
                <a:solidFill>
                  <a:srgbClr val="0096FF"/>
                </a:solidFill>
              </a:rPr>
              <a:t>edu.cn</a:t>
            </a:r>
            <a:r>
              <a:rPr lang="en-US" altLang="zh-CN" dirty="0"/>
              <a:t>" name server IP,</a:t>
            </a:r>
          </a:p>
          <a:p>
            <a:pPr lvl="1"/>
            <a:r>
              <a:rPr lang="en-US" altLang="zh-CN" dirty="0"/>
              <a:t>which will tell us the "</a:t>
            </a:r>
            <a:r>
              <a:rPr lang="en-US" altLang="zh-CN" dirty="0" err="1">
                <a:solidFill>
                  <a:srgbClr val="0096FF"/>
                </a:solidFill>
              </a:rPr>
              <a:t>sjtu.edu.cn</a:t>
            </a:r>
            <a:r>
              <a:rPr lang="en-US" altLang="zh-CN" dirty="0"/>
              <a:t>" name server IP,</a:t>
            </a:r>
          </a:p>
          <a:p>
            <a:pPr lvl="1"/>
            <a:r>
              <a:rPr lang="en-US" altLang="zh-CN" dirty="0"/>
              <a:t>which will tell us the "</a:t>
            </a:r>
            <a:r>
              <a:rPr lang="en-US" altLang="zh-CN" dirty="0" err="1">
                <a:solidFill>
                  <a:srgbClr val="0096FF"/>
                </a:solidFill>
              </a:rPr>
              <a:t>se.sjtu.edu.cn</a:t>
            </a:r>
            <a:r>
              <a:rPr lang="en-US" altLang="zh-CN" dirty="0"/>
              <a:t>" name server IP,</a:t>
            </a:r>
          </a:p>
          <a:p>
            <a:pPr lvl="1"/>
            <a:r>
              <a:rPr lang="en-US" altLang="zh-CN" dirty="0"/>
              <a:t>which finally tells us the "</a:t>
            </a:r>
            <a:r>
              <a:rPr lang="en-US" altLang="zh-CN" dirty="0" err="1">
                <a:solidFill>
                  <a:srgbClr val="0096FF"/>
                </a:solidFill>
              </a:rPr>
              <a:t>ipads.se.sjtu.edu.cn</a:t>
            </a:r>
            <a:r>
              <a:rPr lang="en-US" altLang="zh-CN" dirty="0"/>
              <a:t>" IP</a:t>
            </a:r>
          </a:p>
          <a:p>
            <a:r>
              <a:rPr lang="en-US" altLang="zh-CN" dirty="0"/>
              <a:t>Such algorithm is called </a:t>
            </a:r>
            <a:r>
              <a:rPr lang="en-US" altLang="zh-CN" b="1" u="sng" dirty="0"/>
              <a:t>delegation</a:t>
            </a:r>
            <a:endParaRPr lang="zh-CN" altLang="en-US" b="1" u="sng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E3D7BD6-C7F3-B241-9C70-072FF4EE5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343758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DNS Lookup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485318C-A249-4C49-A752-A12837569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129308"/>
            <a:ext cx="3708400" cy="4152900"/>
          </a:xfrm>
          <a:prstGeom prst="rect">
            <a:avLst/>
          </a:prstGeom>
        </p:spPr>
      </p:pic>
      <p:sp>
        <p:nvSpPr>
          <p:cNvPr id="23" name="灯片编号占位符 3">
            <a:extLst>
              <a:ext uri="{FF2B5EF4-FFF2-40B4-BE49-F238E27FC236}">
                <a16:creationId xmlns:a16="http://schemas.microsoft.com/office/drawing/2014/main" id="{499DF7BA-2C94-2A46-9B09-5C434D7A5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373823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等线" panose="02010600030101010101" pitchFamily="2" charset="-122"/>
                <a:ea typeface="等线" panose="02010600030101010101" pitchFamily="2" charset="-122"/>
              </a:rPr>
              <a:t>DNS Lookup</a:t>
            </a:r>
            <a:endParaRPr lang="zh-CN" altLang="en-US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485318C-A249-4C49-A752-A12837569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129308"/>
            <a:ext cx="3708400" cy="41529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2001BE84-37D4-A743-B6E9-8DDD35B6C5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28713"/>
            <a:ext cx="6692900" cy="4152900"/>
          </a:xfrm>
          <a:prstGeom prst="rect">
            <a:avLst/>
          </a:prstGeom>
        </p:spPr>
      </p:pic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6D9F0EC5-D8F7-B546-8296-C368A9E5D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879903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n-ea"/>
              </a:rPr>
              <a:t>DNS Lookup</a:t>
            </a:r>
            <a:endParaRPr lang="zh-CN" altLang="en-US" dirty="0">
              <a:latin typeface="+mn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485318C-A249-4C49-A752-A12837569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129308"/>
            <a:ext cx="3708400" cy="41529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178ED3D4-3578-2545-99E9-9BA54444FB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30018"/>
            <a:ext cx="7112000" cy="4152900"/>
          </a:xfrm>
          <a:prstGeom prst="rect">
            <a:avLst/>
          </a:prstGeom>
        </p:spPr>
      </p:pic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A119065C-9D0B-0B4D-84AF-7169A2C6C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>
                <a:latin typeface="+mn-ea"/>
                <a:ea typeface="+mn-ea"/>
              </a:rPr>
              <a:t>43</a:t>
            </a:fld>
            <a:endParaRPr lang="zh-CN" altLang="en-US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6774475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n-ea"/>
              </a:rPr>
              <a:t>DNS Lookup</a:t>
            </a:r>
            <a:endParaRPr lang="zh-CN" altLang="en-US" dirty="0">
              <a:latin typeface="+mn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485318C-A249-4C49-A752-A12837569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129308"/>
            <a:ext cx="3708400" cy="41529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DA234A24-2F4D-3046-B37C-E537F5A2F1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346" y="1128713"/>
            <a:ext cx="7632700" cy="4152900"/>
          </a:xfrm>
          <a:prstGeom prst="rect">
            <a:avLst/>
          </a:prstGeom>
        </p:spPr>
      </p:pic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CAC646D0-4495-8749-B9A6-96F036DA5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>
                <a:latin typeface="+mn-ea"/>
                <a:ea typeface="+mn-ea"/>
              </a:rPr>
              <a:t>44</a:t>
            </a:fld>
            <a:endParaRPr lang="zh-CN" altLang="en-US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08241819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latin typeface="+mn-ea"/>
              </a:rPr>
              <a:t>DNS Lookup</a:t>
            </a:r>
            <a:endParaRPr lang="zh-CN" altLang="en-US" dirty="0">
              <a:latin typeface="+mn-ea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D485318C-A249-4C49-A752-A12837569B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600" y="1129308"/>
            <a:ext cx="3708400" cy="41529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DD9454A8-B38A-E444-989C-7D878065CC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129308"/>
            <a:ext cx="7772400" cy="4152900"/>
          </a:xfrm>
          <a:prstGeom prst="rect">
            <a:avLst/>
          </a:prstGeom>
        </p:spPr>
      </p:pic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8FD08BBB-8489-E246-9022-4E63FB13C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>
                <a:latin typeface="+mn-ea"/>
                <a:ea typeface="+mn-ea"/>
              </a:rPr>
              <a:t>45</a:t>
            </a:fld>
            <a:endParaRPr lang="zh-CN" altLang="en-US"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6505014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Context in DNS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Names in DNS are </a:t>
            </a:r>
            <a:r>
              <a:rPr lang="en-US" altLang="zh-CN" b="1" dirty="0">
                <a:solidFill>
                  <a:srgbClr val="0096FF"/>
                </a:solidFill>
              </a:rPr>
              <a:t>global</a:t>
            </a:r>
            <a:r>
              <a:rPr lang="en-US" altLang="zh-CN" dirty="0"/>
              <a:t> (context-free)</a:t>
            </a:r>
          </a:p>
          <a:p>
            <a:pPr lvl="1"/>
            <a:r>
              <a:rPr lang="en-US" altLang="zh-CN" dirty="0"/>
              <a:t>A hostname means the same thing everywhere in DNS</a:t>
            </a:r>
          </a:p>
          <a:p>
            <a:r>
              <a:rPr lang="en-US" altLang="zh-CN" dirty="0"/>
              <a:t>Actually, it should be "</a:t>
            </a:r>
            <a:r>
              <a:rPr lang="en-US" altLang="zh-CN" dirty="0" err="1"/>
              <a:t>ipads.se.sjtu.edu.cn</a:t>
            </a:r>
            <a:r>
              <a:rPr lang="en-US" altLang="zh-CN" dirty="0">
                <a:solidFill>
                  <a:srgbClr val="FF0000"/>
                </a:solidFill>
              </a:rPr>
              <a:t>.</a:t>
            </a:r>
            <a:r>
              <a:rPr lang="en-US" altLang="zh-CN" dirty="0"/>
              <a:t>"</a:t>
            </a:r>
          </a:p>
          <a:p>
            <a:pPr lvl="1"/>
            <a:r>
              <a:rPr lang="en-US" altLang="zh-CN" dirty="0"/>
              <a:t>A hostname is a list of domain names concatenated with dots</a:t>
            </a:r>
          </a:p>
          <a:p>
            <a:pPr lvl="1"/>
            <a:r>
              <a:rPr lang="en-US" altLang="zh-CN" dirty="0"/>
              <a:t>The root domain is unnamed, i.e., "." + blank</a:t>
            </a:r>
          </a:p>
        </p:txBody>
      </p:sp>
      <p:cxnSp>
        <p:nvCxnSpPr>
          <p:cNvPr id="5" name="直接箭头连接符 4"/>
          <p:cNvCxnSpPr/>
          <p:nvPr/>
        </p:nvCxnSpPr>
        <p:spPr>
          <a:xfrm flipH="1">
            <a:off x="5292080" y="2281436"/>
            <a:ext cx="360040" cy="0"/>
          </a:xfrm>
          <a:prstGeom prst="straightConnector1">
            <a:avLst/>
          </a:prstGeom>
          <a:ln w="38100">
            <a:solidFill>
              <a:srgbClr val="FF2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0D75B4EB-75A3-5B45-94AD-82994A04F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089543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Fault Tolerant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Each zone can have </a:t>
            </a:r>
            <a:r>
              <a:rPr lang="en-US" altLang="zh-CN" b="1" dirty="0">
                <a:solidFill>
                  <a:srgbClr val="0096FF"/>
                </a:solidFill>
              </a:rPr>
              <a:t>multiple</a:t>
            </a:r>
            <a:r>
              <a:rPr lang="en-US" altLang="zh-CN" dirty="0"/>
              <a:t> name servers</a:t>
            </a:r>
          </a:p>
          <a:p>
            <a:pPr lvl="1"/>
            <a:r>
              <a:rPr lang="en-US" altLang="zh-CN" dirty="0"/>
              <a:t>A </a:t>
            </a:r>
            <a:r>
              <a:rPr lang="en-US" altLang="zh-CN" b="1" dirty="0"/>
              <a:t>delegation</a:t>
            </a:r>
            <a:r>
              <a:rPr lang="en-US" altLang="zh-CN" dirty="0"/>
              <a:t> usually contains a list of name servers</a:t>
            </a:r>
          </a:p>
          <a:p>
            <a:pPr lvl="1"/>
            <a:r>
              <a:rPr lang="en-US" altLang="zh-CN" dirty="0"/>
              <a:t>If one name server is down, others can be used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731458-7A44-3646-93FA-D9887335B5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929423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Three Enhancements on Look-up Algorithm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1. The initial DNS request can go to any name server, not just the root server</a:t>
            </a:r>
          </a:p>
          <a:p>
            <a:pPr lvl="1"/>
            <a:r>
              <a:rPr lang="en-US" altLang="zh-CN" dirty="0"/>
              <a:t>Even on your own machine: </a:t>
            </a:r>
            <a:r>
              <a:rPr lang="en-US" altLang="zh-CN" dirty="0">
                <a:solidFill>
                  <a:srgbClr val="0096FF"/>
                </a:solidFill>
              </a:rPr>
              <a:t>/</a:t>
            </a:r>
            <a:r>
              <a:rPr lang="en-US" altLang="zh-CN" dirty="0" err="1">
                <a:solidFill>
                  <a:srgbClr val="0096FF"/>
                </a:solidFill>
              </a:rPr>
              <a:t>etc</a:t>
            </a:r>
            <a:r>
              <a:rPr lang="en-US" altLang="zh-CN" dirty="0">
                <a:solidFill>
                  <a:srgbClr val="0096FF"/>
                </a:solidFill>
              </a:rPr>
              <a:t>/hosts</a:t>
            </a:r>
          </a:p>
          <a:p>
            <a:pPr lvl="1"/>
            <a:r>
              <a:rPr lang="en-US" altLang="zh-CN" dirty="0"/>
              <a:t>You can specific name servers in </a:t>
            </a:r>
            <a:r>
              <a:rPr lang="en-US" altLang="zh-CN" dirty="0">
                <a:solidFill>
                  <a:srgbClr val="0096FF"/>
                </a:solidFill>
              </a:rPr>
              <a:t>/</a:t>
            </a:r>
            <a:r>
              <a:rPr lang="en-US" altLang="zh-CN" dirty="0" err="1">
                <a:solidFill>
                  <a:srgbClr val="0096FF"/>
                </a:solidFill>
              </a:rPr>
              <a:t>etc</a:t>
            </a:r>
            <a:r>
              <a:rPr lang="en-US" altLang="zh-CN" dirty="0">
                <a:solidFill>
                  <a:srgbClr val="0096FF"/>
                </a:solidFill>
              </a:rPr>
              <a:t>/</a:t>
            </a:r>
            <a:r>
              <a:rPr lang="en-US" altLang="zh-CN" dirty="0" err="1">
                <a:solidFill>
                  <a:srgbClr val="0096FF"/>
                </a:solidFill>
              </a:rPr>
              <a:t>resolv.conf</a:t>
            </a:r>
            <a:endParaRPr lang="en-US" altLang="zh-CN" dirty="0">
              <a:solidFill>
                <a:srgbClr val="0096FF"/>
              </a:solidFill>
            </a:endParaRPr>
          </a:p>
          <a:p>
            <a:pPr lvl="1"/>
            <a:r>
              <a:rPr lang="en-US" altLang="zh-CN" dirty="0"/>
              <a:t>If no record, just returns address of the root server</a:t>
            </a:r>
          </a:p>
          <a:p>
            <a:pPr lvl="1"/>
            <a:endParaRPr lang="en-US" altLang="zh-CN" dirty="0"/>
          </a:p>
          <a:p>
            <a:pPr lvl="1"/>
            <a:r>
              <a:rPr lang="en-US" altLang="zh-CN" b="1" dirty="0">
                <a:solidFill>
                  <a:srgbClr val="C00000"/>
                </a:solidFill>
              </a:rPr>
              <a:t>Q</a:t>
            </a:r>
            <a:r>
              <a:rPr lang="en-US" altLang="zh-CN" dirty="0">
                <a:solidFill>
                  <a:srgbClr val="C00000"/>
                </a:solidFill>
              </a:rPr>
              <a:t>: what are the benefits?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BFDDDC5-E9A6-F346-A81B-E94D9570B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375370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Three Enhancements on Look-up Algorithm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2. Recursion</a:t>
            </a:r>
          </a:p>
          <a:p>
            <a:pPr lvl="1"/>
            <a:r>
              <a:rPr lang="en-US" altLang="zh-CN" dirty="0"/>
              <a:t>A client asks a name server "</a:t>
            </a:r>
            <a:r>
              <a:rPr lang="en-US" altLang="zh-CN" dirty="0" err="1">
                <a:solidFill>
                  <a:srgbClr val="0096FF"/>
                </a:solidFill>
              </a:rPr>
              <a:t>www.baidu.com</a:t>
            </a:r>
            <a:r>
              <a:rPr lang="en-US" altLang="zh-CN" dirty="0"/>
              <a:t>"</a:t>
            </a:r>
          </a:p>
          <a:p>
            <a:pPr lvl="1"/>
            <a:r>
              <a:rPr lang="en-US" altLang="zh-CN" dirty="0"/>
              <a:t>The name server </a:t>
            </a:r>
            <a:r>
              <a:rPr lang="en-US" altLang="zh-CN" b="1" dirty="0"/>
              <a:t>does all the lookup </a:t>
            </a:r>
            <a:r>
              <a:rPr lang="en-US" altLang="zh-CN" dirty="0"/>
              <a:t>through the tree and return the IP of </a:t>
            </a:r>
            <a:r>
              <a:rPr lang="en-US" altLang="zh-CN" dirty="0">
                <a:solidFill>
                  <a:srgbClr val="0096FF"/>
                </a:solidFill>
              </a:rPr>
              <a:t>Baidu</a:t>
            </a:r>
            <a:r>
              <a:rPr lang="en-US" altLang="zh-CN" dirty="0"/>
              <a:t> to the client</a:t>
            </a:r>
          </a:p>
          <a:p>
            <a:pPr lvl="1"/>
            <a:r>
              <a:rPr lang="en-US" altLang="zh-CN" dirty="0"/>
              <a:t>Usually, a name server has a better network connection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9F40FEB-A38F-6448-AF25-DEEEF93C4D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14952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DNS Request Process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1272084" y="4254500"/>
            <a:ext cx="2730500" cy="698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Name client</a:t>
            </a:r>
          </a:p>
        </p:txBody>
      </p:sp>
      <p:cxnSp>
        <p:nvCxnSpPr>
          <p:cNvPr id="47108" name="Straight Arrow Connector 12"/>
          <p:cNvCxnSpPr>
            <a:cxnSpLocks noChangeShapeType="1"/>
          </p:cNvCxnSpPr>
          <p:nvPr/>
        </p:nvCxnSpPr>
        <p:spPr bwMode="auto">
          <a:xfrm flipV="1">
            <a:off x="1462584" y="2349500"/>
            <a:ext cx="0" cy="1905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7109" name="Straight Arrow Connector 13"/>
          <p:cNvCxnSpPr>
            <a:cxnSpLocks noChangeShapeType="1"/>
          </p:cNvCxnSpPr>
          <p:nvPr/>
        </p:nvCxnSpPr>
        <p:spPr bwMode="auto">
          <a:xfrm>
            <a:off x="1716584" y="2413000"/>
            <a:ext cx="0" cy="1841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7110" name="Straight Arrow Connector 16"/>
          <p:cNvCxnSpPr>
            <a:cxnSpLocks noChangeShapeType="1"/>
          </p:cNvCxnSpPr>
          <p:nvPr/>
        </p:nvCxnSpPr>
        <p:spPr bwMode="auto">
          <a:xfrm flipV="1">
            <a:off x="2351584" y="2984500"/>
            <a:ext cx="0" cy="1270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7111" name="Straight Arrow Connector 22"/>
          <p:cNvCxnSpPr>
            <a:cxnSpLocks noChangeShapeType="1"/>
          </p:cNvCxnSpPr>
          <p:nvPr/>
        </p:nvCxnSpPr>
        <p:spPr bwMode="auto">
          <a:xfrm>
            <a:off x="2605584" y="3048000"/>
            <a:ext cx="0" cy="1206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7112" name="Straight Arrow Connector 25"/>
          <p:cNvCxnSpPr>
            <a:cxnSpLocks noChangeShapeType="1"/>
          </p:cNvCxnSpPr>
          <p:nvPr/>
        </p:nvCxnSpPr>
        <p:spPr bwMode="auto">
          <a:xfrm flipV="1">
            <a:off x="3304084" y="3556000"/>
            <a:ext cx="0" cy="698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7113" name="Straight Arrow Connector 27"/>
          <p:cNvCxnSpPr>
            <a:cxnSpLocks noChangeShapeType="1"/>
          </p:cNvCxnSpPr>
          <p:nvPr/>
        </p:nvCxnSpPr>
        <p:spPr bwMode="auto">
          <a:xfrm>
            <a:off x="3558084" y="3619500"/>
            <a:ext cx="0" cy="635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31" name="Rectangle 30"/>
          <p:cNvSpPr/>
          <p:nvPr/>
        </p:nvSpPr>
        <p:spPr bwMode="auto">
          <a:xfrm>
            <a:off x="5222866" y="4254500"/>
            <a:ext cx="2730500" cy="698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1500" dirty="0">
                <a:solidFill>
                  <a:schemeClr val="tx1"/>
                </a:solidFill>
                <a:latin typeface="Arial" panose="020B0604020202020204" pitchFamily="34" charset="0"/>
                <a:ea typeface="宋体" pitchFamily="2" charset="-122"/>
                <a:cs typeface="Arial" panose="020B0604020202020204" pitchFamily="34" charset="0"/>
              </a:rPr>
              <a:t>Name client</a:t>
            </a:r>
          </a:p>
        </p:txBody>
      </p:sp>
      <p:sp>
        <p:nvSpPr>
          <p:cNvPr id="32" name="Oval 31"/>
          <p:cNvSpPr/>
          <p:nvPr/>
        </p:nvSpPr>
        <p:spPr bwMode="auto">
          <a:xfrm>
            <a:off x="5159366" y="1397000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500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6048366" y="2032000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333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7000866" y="2603500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167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783908" y="2866761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ns.iss.edu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7119" name="Straight Arrow Connector 35"/>
          <p:cNvCxnSpPr>
            <a:cxnSpLocks noChangeShapeType="1"/>
          </p:cNvCxnSpPr>
          <p:nvPr/>
        </p:nvCxnSpPr>
        <p:spPr bwMode="auto">
          <a:xfrm flipV="1">
            <a:off x="5413366" y="2349500"/>
            <a:ext cx="0" cy="19050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7120" name="Straight Arrow Connector 36"/>
          <p:cNvCxnSpPr>
            <a:cxnSpLocks noChangeShapeType="1"/>
          </p:cNvCxnSpPr>
          <p:nvPr/>
        </p:nvCxnSpPr>
        <p:spPr bwMode="auto">
          <a:xfrm>
            <a:off x="5577408" y="2413000"/>
            <a:ext cx="0" cy="18415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7121" name="Curved Connector 43"/>
          <p:cNvCxnSpPr>
            <a:cxnSpLocks noChangeShapeType="1"/>
            <a:stCxn id="32" idx="7"/>
            <a:endCxn id="33" idx="0"/>
          </p:cNvCxnSpPr>
          <p:nvPr/>
        </p:nvCxnSpPr>
        <p:spPr bwMode="auto">
          <a:xfrm rot="16200000" flipH="1">
            <a:off x="6048367" y="1524000"/>
            <a:ext cx="486833" cy="529167"/>
          </a:xfrm>
          <a:prstGeom prst="curvedConnector3">
            <a:avLst>
              <a:gd name="adj1" fmla="val -17181"/>
            </a:avLst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7122" name="Curved Connector 45"/>
          <p:cNvCxnSpPr>
            <a:cxnSpLocks noChangeShapeType="1"/>
            <a:stCxn id="33" idx="7"/>
            <a:endCxn id="34" idx="0"/>
          </p:cNvCxnSpPr>
          <p:nvPr/>
        </p:nvCxnSpPr>
        <p:spPr bwMode="auto">
          <a:xfrm rot="16200000" flipH="1">
            <a:off x="7000867" y="2095500"/>
            <a:ext cx="423333" cy="592667"/>
          </a:xfrm>
          <a:prstGeom prst="curvedConnector3">
            <a:avLst>
              <a:gd name="adj1" fmla="val -26019"/>
            </a:avLst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7123" name="Curved Connector 49"/>
          <p:cNvCxnSpPr>
            <a:cxnSpLocks noChangeShapeType="1"/>
            <a:stCxn id="34" idx="3"/>
            <a:endCxn id="33" idx="4"/>
          </p:cNvCxnSpPr>
          <p:nvPr/>
        </p:nvCxnSpPr>
        <p:spPr bwMode="auto">
          <a:xfrm rot="5400000" flipH="1">
            <a:off x="6641033" y="2963333"/>
            <a:ext cx="423333" cy="592667"/>
          </a:xfrm>
          <a:prstGeom prst="curvedConnector3">
            <a:avLst>
              <a:gd name="adj1" fmla="val -11412"/>
            </a:avLst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47124" name="Curved Connector 53"/>
          <p:cNvCxnSpPr>
            <a:cxnSpLocks noChangeShapeType="1"/>
            <a:stCxn id="33" idx="3"/>
            <a:endCxn id="32" idx="4"/>
          </p:cNvCxnSpPr>
          <p:nvPr/>
        </p:nvCxnSpPr>
        <p:spPr bwMode="auto">
          <a:xfrm rot="5400000" flipH="1">
            <a:off x="5688533" y="2391833"/>
            <a:ext cx="486833" cy="529167"/>
          </a:xfrm>
          <a:prstGeom prst="curvedConnector3">
            <a:avLst>
              <a:gd name="adj1" fmla="val -4481"/>
            </a:avLst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61" name="TextBox 60"/>
          <p:cNvSpPr txBox="1"/>
          <p:nvPr/>
        </p:nvSpPr>
        <p:spPr>
          <a:xfrm>
            <a:off x="827584" y="3679032"/>
            <a:ext cx="889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ginger.</a:t>
            </a:r>
          </a:p>
          <a:p>
            <a:pPr algn="ctr">
              <a:defRPr/>
            </a:pP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Scholar.edu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399084" y="2857501"/>
            <a:ext cx="889000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NS: for </a:t>
            </a: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2180134" y="3234532"/>
            <a:ext cx="977900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NS: for </a:t>
            </a:r>
          </a:p>
          <a:p>
            <a:pPr algn="ctr">
              <a:defRPr/>
            </a:pP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Scholarly.edu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3494584" y="3683000"/>
            <a:ext cx="889000" cy="55399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AP: for </a:t>
            </a:r>
          </a:p>
          <a:p>
            <a:pPr algn="ctr">
              <a:defRPr/>
            </a:pP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ginger.Scholar.edu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716584" y="3683000"/>
            <a:ext cx="889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ginger.</a:t>
            </a:r>
          </a:p>
          <a:p>
            <a:pPr algn="ctr">
              <a:defRPr/>
            </a:pP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Scholar.edu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2669084" y="3683000"/>
            <a:ext cx="889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ginger.</a:t>
            </a:r>
          </a:p>
          <a:p>
            <a:pPr algn="ctr">
              <a:defRPr/>
            </a:pPr>
            <a:r>
              <a:rPr lang="en-US" sz="1000" dirty="0" err="1">
                <a:latin typeface="Arial" panose="020B0604020202020204" pitchFamily="34" charset="0"/>
                <a:cs typeface="Arial" panose="020B0604020202020204" pitchFamily="34" charset="0"/>
              </a:rPr>
              <a:t>Scholar.edu</a:t>
            </a: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831408" y="2349501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names.edu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4932040" y="1714501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a.root.net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Oval 71"/>
          <p:cNvSpPr/>
          <p:nvPr/>
        </p:nvSpPr>
        <p:spPr bwMode="auto">
          <a:xfrm>
            <a:off x="1208584" y="1359958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500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73" name="Oval 72"/>
          <p:cNvSpPr/>
          <p:nvPr/>
        </p:nvSpPr>
        <p:spPr bwMode="auto">
          <a:xfrm>
            <a:off x="2097584" y="1994958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333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74" name="Oval 73"/>
          <p:cNvSpPr/>
          <p:nvPr/>
        </p:nvSpPr>
        <p:spPr bwMode="auto">
          <a:xfrm>
            <a:off x="3050084" y="2566458"/>
            <a:ext cx="1016000" cy="1016000"/>
          </a:xfrm>
          <a:prstGeom prst="ellipse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eaLnBrk="0" hangingPunct="0"/>
            <a:endParaRPr lang="zh-CN" altLang="en-US" sz="1167">
              <a:solidFill>
                <a:srgbClr val="000000"/>
              </a:solidFill>
              <a:latin typeface="Arial" panose="020B0604020202020204" pitchFamily="34" charset="0"/>
              <a:ea typeface="宋体" charset="0"/>
              <a:cs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833126" y="2829720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ns.iss.edu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1880626" y="2312459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names.edu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991626" y="1677459"/>
            <a:ext cx="1460500" cy="3231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1500" dirty="0" err="1">
                <a:latin typeface="Arial" panose="020B0604020202020204" pitchFamily="34" charset="0"/>
                <a:cs typeface="Arial" panose="020B0604020202020204" pitchFamily="34" charset="0"/>
              </a:rPr>
              <a:t>a.root.net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074774" y="5152402"/>
            <a:ext cx="13131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Recursion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907704" y="5152402"/>
            <a:ext cx="18389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Non-Recursion</a:t>
            </a:r>
            <a:endParaRPr lang="zh-CN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38" name="灯片编号占位符 3">
            <a:extLst>
              <a:ext uri="{FF2B5EF4-FFF2-40B4-BE49-F238E27FC236}">
                <a16:creationId xmlns:a16="http://schemas.microsoft.com/office/drawing/2014/main" id="{A13565CB-562B-3F4A-85ED-2ED602BDE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350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7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7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7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/>
      <p:bldP spid="69" grpId="0"/>
      <p:bldP spid="71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Three Enhancements on Look-up Algorithm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44644" y="1129308"/>
            <a:ext cx="8229600" cy="4260303"/>
          </a:xfrm>
        </p:spPr>
        <p:txBody>
          <a:bodyPr>
            <a:normAutofit/>
          </a:bodyPr>
          <a:lstStyle/>
          <a:p>
            <a:r>
              <a:rPr lang="en-US" altLang="zh-CN" dirty="0"/>
              <a:t>3. Caching</a:t>
            </a:r>
          </a:p>
          <a:p>
            <a:pPr lvl="1"/>
            <a:r>
              <a:rPr lang="en-US" altLang="zh-CN" dirty="0"/>
              <a:t>DNS clients and name servers keep a cache of names</a:t>
            </a:r>
          </a:p>
          <a:p>
            <a:pPr lvl="2"/>
            <a:r>
              <a:rPr lang="en-US" altLang="zh-CN" sz="1600" dirty="0"/>
              <a:t>Your browser will not do two look-ups for one address</a:t>
            </a:r>
          </a:p>
          <a:p>
            <a:pPr lvl="1"/>
            <a:r>
              <a:rPr lang="en-US" altLang="zh-CN" dirty="0"/>
              <a:t>Cache has expire time limit</a:t>
            </a:r>
          </a:p>
          <a:p>
            <a:pPr lvl="2"/>
            <a:r>
              <a:rPr lang="en-US" altLang="zh-CN" sz="1600" dirty="0"/>
              <a:t>Controlled by a time-to-live parameter in the response itself</a:t>
            </a:r>
          </a:p>
          <a:p>
            <a:pPr lvl="2"/>
            <a:r>
              <a:rPr lang="en-US" altLang="zh-CN" sz="1600" dirty="0"/>
              <a:t>E.g., SJTU sets the TTL of </a:t>
            </a:r>
            <a:r>
              <a:rPr lang="en-US" altLang="zh-CN" sz="1600" dirty="0" err="1">
                <a:solidFill>
                  <a:srgbClr val="0096FF"/>
                </a:solidFill>
              </a:rPr>
              <a:t>www.sjtu.edu.cn</a:t>
            </a:r>
            <a:r>
              <a:rPr lang="zh-CN" altLang="en-US" sz="1600" dirty="0">
                <a:solidFill>
                  <a:srgbClr val="0096FF"/>
                </a:solidFill>
              </a:rPr>
              <a:t> </a:t>
            </a:r>
            <a:r>
              <a:rPr lang="en-US" altLang="zh-CN" sz="1600" dirty="0"/>
              <a:t>to</a:t>
            </a:r>
            <a:r>
              <a:rPr lang="zh-CN" altLang="en-US" sz="1600" dirty="0"/>
              <a:t> </a:t>
            </a:r>
            <a:r>
              <a:rPr lang="en-US" altLang="zh-CN" sz="1600" dirty="0"/>
              <a:t>24h</a:t>
            </a:r>
          </a:p>
          <a:p>
            <a:pPr lvl="1"/>
            <a:r>
              <a:rPr lang="en-US" altLang="zh-CN" dirty="0"/>
              <a:t>TTL (Time To Live)</a:t>
            </a:r>
          </a:p>
          <a:p>
            <a:pPr lvl="2"/>
            <a:r>
              <a:rPr lang="en-US" altLang="zh-CN" sz="1600" dirty="0"/>
              <a:t>Long TTL VS. short TTL</a:t>
            </a:r>
          </a:p>
          <a:p>
            <a:pPr lvl="2"/>
            <a:r>
              <a:rPr lang="en-US" altLang="zh-CN" sz="1600" b="1" dirty="0">
                <a:solidFill>
                  <a:srgbClr val="C00000"/>
                </a:solidFill>
              </a:rPr>
              <a:t>Q:</a:t>
            </a:r>
            <a:r>
              <a:rPr lang="en-US" altLang="zh-CN" sz="1600" dirty="0">
                <a:solidFill>
                  <a:srgbClr val="C00000"/>
                </a:solidFill>
              </a:rPr>
              <a:t> what are the tradeoffs?</a:t>
            </a:r>
            <a:endParaRPr lang="zh-CN" altLang="en-US" sz="1600" dirty="0">
              <a:solidFill>
                <a:srgbClr val="C00000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B64456A-BA1E-CF40-A8E1-F5D5EF0FB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407815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Combine These Enhancements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If:</a:t>
            </a:r>
          </a:p>
          <a:p>
            <a:pPr lvl="1"/>
            <a:r>
              <a:rPr lang="en-US" altLang="zh-CN" dirty="0"/>
              <a:t>Many machines at SJTU use the SJTU name server for their initial DNS query</a:t>
            </a:r>
          </a:p>
          <a:p>
            <a:pPr lvl="1"/>
            <a:r>
              <a:rPr lang="en-US" altLang="zh-CN" dirty="0"/>
              <a:t>The name server offers recursive querying and caching</a:t>
            </a:r>
          </a:p>
          <a:p>
            <a:r>
              <a:rPr lang="en-US" altLang="zh-CN" dirty="0"/>
              <a:t>Then:</a:t>
            </a:r>
          </a:p>
          <a:p>
            <a:pPr lvl="1"/>
            <a:r>
              <a:rPr lang="en-US" altLang="zh-CN" dirty="0"/>
              <a:t>The name server's cache will hold many bindings</a:t>
            </a:r>
          </a:p>
          <a:p>
            <a:pPr lvl="1"/>
            <a:r>
              <a:rPr lang="en-US" altLang="zh-CN" dirty="0"/>
              <a:t>Performance benefits from this large cache</a:t>
            </a:r>
          </a:p>
          <a:p>
            <a:pPr lvl="1"/>
            <a:endParaRPr lang="zh-CN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3800D04-C923-5D43-B7CB-00A4DA019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262454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Other Features of DNS</a:t>
            </a:r>
          </a:p>
        </p:txBody>
      </p:sp>
      <p:sp>
        <p:nvSpPr>
          <p:cNvPr id="51202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At least two identical replica servers</a:t>
            </a:r>
          </a:p>
          <a:p>
            <a:pPr lvl="1"/>
            <a:r>
              <a:rPr lang="en-US" altLang="zh-CN" b="1" dirty="0"/>
              <a:t>80 replicas </a:t>
            </a:r>
            <a:r>
              <a:rPr lang="en-US" altLang="zh-CN" dirty="0"/>
              <a:t>of the root name server in 2008</a:t>
            </a:r>
          </a:p>
          <a:p>
            <a:pPr lvl="1"/>
            <a:r>
              <a:rPr lang="en-US" altLang="zh-CN" dirty="0"/>
              <a:t>Replicas are placed separated around the world</a:t>
            </a:r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C4BD43C3-3750-8444-82C2-28518A8C9F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84176" y="2425452"/>
            <a:ext cx="5975648" cy="2964508"/>
          </a:xfrm>
          <a:prstGeom prst="rect">
            <a:avLst/>
          </a:prstGeom>
        </p:spPr>
      </p:pic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3EDB189B-9263-924A-B29F-C696379F9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712118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F7FA45-46C7-5E42-8381-E4D38C93F7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Other Features of DNS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9D33756-A436-624F-91D6-7729398028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Organization's name server (e.g., SJTU)</a:t>
            </a:r>
          </a:p>
          <a:p>
            <a:pPr lvl="1"/>
            <a:r>
              <a:rPr lang="en-US" altLang="zh-CN" b="1" dirty="0"/>
              <a:t>Several replicas </a:t>
            </a:r>
            <a:r>
              <a:rPr lang="en-US" altLang="zh-CN" dirty="0"/>
              <a:t>in campus</a:t>
            </a:r>
          </a:p>
          <a:p>
            <a:pPr lvl="2"/>
            <a:r>
              <a:rPr lang="en-US" altLang="zh-CN" sz="1600" dirty="0"/>
              <a:t>To enable communications within the organization</a:t>
            </a:r>
          </a:p>
          <a:p>
            <a:pPr lvl="1"/>
            <a:r>
              <a:rPr lang="en-US" altLang="zh-CN" dirty="0"/>
              <a:t>At least one </a:t>
            </a:r>
            <a:r>
              <a:rPr lang="en-US" altLang="zh-CN" b="1" dirty="0"/>
              <a:t>out of the campus</a:t>
            </a:r>
          </a:p>
          <a:p>
            <a:pPr lvl="2"/>
            <a:r>
              <a:rPr lang="en-US" altLang="zh-CN" sz="1600" dirty="0"/>
              <a:t>To validate the address for outside world</a:t>
            </a:r>
          </a:p>
          <a:p>
            <a:endParaRPr kumimoji="1" lang="zh-CN" altLang="en-US" sz="28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6DBC87A-1AFE-BD48-8906-E7BB4EB8B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968184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Name Discovery in DNS</a:t>
            </a:r>
            <a:r>
              <a:rPr lang="zh-CN" altLang="en-US" dirty="0"/>
              <a:t> </a:t>
            </a:r>
            <a:r>
              <a:rPr lang="en-US" altLang="zh-CN" dirty="0"/>
              <a:t>(at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first</a:t>
            </a:r>
            <a:r>
              <a:rPr lang="zh-CN" altLang="en-US" dirty="0"/>
              <a:t> </a:t>
            </a:r>
            <a:r>
              <a:rPr lang="en-US" altLang="zh-CN" dirty="0"/>
              <a:t>place)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 client must discover the name of a nearby name server</a:t>
            </a:r>
          </a:p>
          <a:p>
            <a:pPr lvl="1"/>
            <a:r>
              <a:rPr lang="en-US" altLang="zh-CN" dirty="0"/>
              <a:t>Name discovery broadcast to ISP at first time</a:t>
            </a:r>
          </a:p>
          <a:p>
            <a:pPr lvl="1"/>
            <a:r>
              <a:rPr lang="en-US" altLang="zh-CN" dirty="0"/>
              <a:t>Ask network manager</a:t>
            </a:r>
          </a:p>
          <a:p>
            <a:pPr lvl="1"/>
            <a:r>
              <a:rPr lang="en-US" altLang="zh-CN" dirty="0"/>
              <a:t>Ask by email, Google, etc.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B426284-214A-634D-B6D4-9E1CA9E8C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0166754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Comparing Hostname &amp; Filename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651304" cy="4356826"/>
          </a:xfrm>
        </p:spPr>
        <p:txBody>
          <a:bodyPr>
            <a:noAutofit/>
          </a:bodyPr>
          <a:lstStyle/>
          <a:p>
            <a:r>
              <a:rPr lang="en-US" altLang="zh-CN" dirty="0"/>
              <a:t>They are both for more </a:t>
            </a:r>
            <a:r>
              <a:rPr lang="en-US" altLang="zh-CN" b="1" dirty="0"/>
              <a:t>user friendly</a:t>
            </a:r>
          </a:p>
          <a:p>
            <a:pPr lvl="1"/>
            <a:r>
              <a:rPr lang="en-US" altLang="zh-CN" dirty="0"/>
              <a:t>File-name -&gt; </a:t>
            </a:r>
            <a:r>
              <a:rPr lang="en-US" altLang="zh-CN" dirty="0" err="1"/>
              <a:t>inode</a:t>
            </a:r>
            <a:r>
              <a:rPr lang="en-US" altLang="zh-CN" dirty="0"/>
              <a:t> number</a:t>
            </a:r>
          </a:p>
          <a:p>
            <a:pPr lvl="1"/>
            <a:r>
              <a:rPr lang="en-US" altLang="zh-CN" dirty="0"/>
              <a:t>Host-name -&gt; IP address</a:t>
            </a:r>
          </a:p>
          <a:p>
            <a:pPr lvl="1"/>
            <a:r>
              <a:rPr lang="en-US" altLang="zh-CN" dirty="0"/>
              <a:t>The file-name and host-name are </a:t>
            </a:r>
            <a:r>
              <a:rPr lang="en-US" altLang="zh-CN" b="1" dirty="0">
                <a:solidFill>
                  <a:srgbClr val="0096FF"/>
                </a:solidFill>
              </a:rPr>
              <a:t>hierarchical</a:t>
            </a:r>
            <a:r>
              <a:rPr lang="en-US" altLang="zh-CN" dirty="0"/>
              <a:t>; </a:t>
            </a:r>
            <a:r>
              <a:rPr lang="en-US" altLang="zh-CN" dirty="0" err="1"/>
              <a:t>inode</a:t>
            </a:r>
            <a:r>
              <a:rPr lang="en-US" altLang="zh-CN" dirty="0"/>
              <a:t> num and IP address are </a:t>
            </a:r>
            <a:r>
              <a:rPr lang="en-US" altLang="zh-CN" b="1" dirty="0">
                <a:solidFill>
                  <a:srgbClr val="0096FF"/>
                </a:solidFill>
              </a:rPr>
              <a:t>plane</a:t>
            </a:r>
          </a:p>
          <a:p>
            <a:r>
              <a:rPr lang="en-US" altLang="zh-CN" dirty="0"/>
              <a:t>They are both </a:t>
            </a:r>
            <a:r>
              <a:rPr lang="en-US" altLang="zh-CN" b="1" dirty="0">
                <a:solidFill>
                  <a:srgbClr val="0096FF"/>
                </a:solidFill>
              </a:rPr>
              <a:t>not</a:t>
            </a:r>
            <a:r>
              <a:rPr lang="en-US" altLang="zh-CN" dirty="0"/>
              <a:t> a part of the object</a:t>
            </a:r>
          </a:p>
          <a:p>
            <a:pPr lvl="1"/>
            <a:r>
              <a:rPr lang="en-US" altLang="zh-CN" dirty="0"/>
              <a:t>File-name is not a part of a file (stored in directory)</a:t>
            </a:r>
          </a:p>
          <a:p>
            <a:pPr lvl="1"/>
            <a:r>
              <a:rPr lang="en-US" altLang="zh-CN" dirty="0"/>
              <a:t>Host-name is not a part of a website (stored on name server)</a:t>
            </a:r>
          </a:p>
          <a:p>
            <a:r>
              <a:rPr lang="en-US" altLang="zh-CN" dirty="0"/>
              <a:t>Name and value binding</a:t>
            </a:r>
          </a:p>
          <a:p>
            <a:pPr lvl="1"/>
            <a:r>
              <a:rPr lang="en-US" altLang="zh-CN" dirty="0"/>
              <a:t>File:   1-name -&gt; N-values (no); N-name -&gt; 1-value (yes)</a:t>
            </a:r>
          </a:p>
          <a:p>
            <a:pPr lvl="1"/>
            <a:r>
              <a:rPr lang="en-US" altLang="zh-CN" dirty="0"/>
              <a:t>DNS: 1-name -&gt; N-values (</a:t>
            </a:r>
            <a:r>
              <a:rPr lang="en-US" altLang="zh-CN" b="1" dirty="0">
                <a:solidFill>
                  <a:srgbClr val="0096FF"/>
                </a:solidFill>
              </a:rPr>
              <a:t>yes</a:t>
            </a:r>
            <a:r>
              <a:rPr lang="en-US" altLang="zh-CN" dirty="0"/>
              <a:t>); N-name -&gt; 1-value (yes)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C975F4E-4DD9-6A48-86BD-762D71C8A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61917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Behind the DNS Design</a:t>
            </a:r>
          </a:p>
          <a:p>
            <a:pPr algn="ctr">
              <a:lnSpc>
                <a:spcPct val="150000"/>
              </a:lnSpc>
            </a:pPr>
            <a:r>
              <a:rPr kumimoji="1" lang="en-US" altLang="zh-CN" sz="2000" b="0" dirty="0">
                <a:solidFill>
                  <a:srgbClr val="BD374B"/>
                </a:solidFill>
              </a:rPr>
              <a:t>Why was DNS designed in this way?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4381533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Benefits of Hierarchical Design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Hierarchies delegate responsibility</a:t>
            </a:r>
          </a:p>
          <a:p>
            <a:r>
              <a:rPr lang="en-US" altLang="zh-CN" dirty="0"/>
              <a:t>Each zone is only responsible for a small portion</a:t>
            </a:r>
          </a:p>
          <a:p>
            <a:r>
              <a:rPr lang="en-US" altLang="zh-CN" dirty="0"/>
              <a:t>Hierarchies also limit interaction between modules</a:t>
            </a:r>
          </a:p>
          <a:p>
            <a:endParaRPr lang="en-US" altLang="zh-CN" dirty="0"/>
          </a:p>
          <a:p>
            <a:pPr marL="342900" lvl="1" indent="-342900">
              <a:spcBef>
                <a:spcPts val="1200"/>
              </a:spcBef>
              <a:buFont typeface="Arial" pitchFamily="34" charset="0"/>
              <a:buChar char="•"/>
            </a:pPr>
            <a:r>
              <a:rPr lang="en-US" altLang="zh-CN" sz="1600" dirty="0"/>
              <a:t>A type of </a:t>
            </a:r>
            <a:r>
              <a:rPr lang="en-US" altLang="zh-CN" sz="1600" b="1" dirty="0">
                <a:solidFill>
                  <a:srgbClr val="0096FF"/>
                </a:solidFill>
              </a:rPr>
              <a:t>de-centralization </a:t>
            </a:r>
          </a:p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5F336CC-B82B-984B-8E6E-DA5EA16B0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5279509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Good Points on DNS Design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b="1" dirty="0"/>
              <a:t>Global names </a:t>
            </a:r>
            <a:r>
              <a:rPr lang="en-US" altLang="zh-CN" dirty="0"/>
              <a:t>(assuming same root servers)</a:t>
            </a:r>
          </a:p>
          <a:p>
            <a:pPr lvl="1"/>
            <a:r>
              <a:rPr lang="en-US" altLang="zh-CN" dirty="0"/>
              <a:t>No need to specific a context</a:t>
            </a:r>
          </a:p>
          <a:p>
            <a:pPr lvl="1"/>
            <a:r>
              <a:rPr lang="en-US" altLang="zh-CN" dirty="0"/>
              <a:t>DNS has no trouble generating unique names</a:t>
            </a:r>
          </a:p>
          <a:p>
            <a:pPr lvl="1"/>
            <a:r>
              <a:rPr lang="en-US" altLang="zh-CN" dirty="0"/>
              <a:t>The name can also be user-friendly</a:t>
            </a:r>
          </a:p>
          <a:p>
            <a:r>
              <a:rPr lang="en-US" altLang="zh-CN" b="1" dirty="0"/>
              <a:t>Scalable</a:t>
            </a:r>
            <a:r>
              <a:rPr lang="en-US" altLang="zh-CN" dirty="0"/>
              <a:t> in performance</a:t>
            </a:r>
          </a:p>
          <a:p>
            <a:pPr lvl="1"/>
            <a:r>
              <a:rPr lang="en-US" altLang="zh-CN" dirty="0"/>
              <a:t>Simplicity: look-up is simple and can be done by a PC</a:t>
            </a:r>
          </a:p>
          <a:p>
            <a:pPr lvl="1"/>
            <a:r>
              <a:rPr lang="en-US" altLang="zh-CN" dirty="0"/>
              <a:t>Caching: reduce number of total queries</a:t>
            </a:r>
          </a:p>
          <a:p>
            <a:pPr lvl="1"/>
            <a:r>
              <a:rPr lang="en-US" altLang="zh-CN" dirty="0"/>
              <a:t>Delegation: many name severs handle lookups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69DB3373-FDF0-BC4A-9296-1739F7E36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0077899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Good Points on DNS Design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b="1" dirty="0"/>
              <a:t>Scalable</a:t>
            </a:r>
            <a:r>
              <a:rPr lang="en-US" altLang="zh-CN" dirty="0"/>
              <a:t> in management</a:t>
            </a:r>
          </a:p>
          <a:p>
            <a:pPr lvl="1"/>
            <a:r>
              <a:rPr lang="en-US" altLang="zh-CN" dirty="0"/>
              <a:t>Each zone makes its own policy decision on binding</a:t>
            </a:r>
          </a:p>
          <a:p>
            <a:pPr lvl="1"/>
            <a:r>
              <a:rPr lang="en-US" altLang="zh-CN" dirty="0"/>
              <a:t>Hierarchy is great here</a:t>
            </a:r>
          </a:p>
          <a:p>
            <a:r>
              <a:rPr lang="en-US" altLang="zh-CN" b="1" dirty="0"/>
              <a:t>Fault tolerant</a:t>
            </a:r>
          </a:p>
          <a:p>
            <a:pPr lvl="1"/>
            <a:r>
              <a:rPr lang="en-US" altLang="zh-CN" dirty="0"/>
              <a:t>If one name server breaks, other will still work</a:t>
            </a:r>
          </a:p>
          <a:p>
            <a:pPr lvl="1"/>
            <a:r>
              <a:rPr lang="en-US" altLang="zh-CN" dirty="0"/>
              <a:t>Duplicated name server for a same zone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D2FC482-7098-5740-BC8D-3283F90075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97344359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Bad Points on DNS Design</a:t>
            </a:r>
            <a:endParaRPr lang="zh-CN" altLang="en-US" b="1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Policy</a:t>
            </a:r>
          </a:p>
          <a:p>
            <a:pPr lvl="1"/>
            <a:r>
              <a:rPr lang="en-US" altLang="zh-CN" dirty="0"/>
              <a:t>Who should control the root zone, .com zone, etc.? Governments?</a:t>
            </a:r>
          </a:p>
          <a:p>
            <a:r>
              <a:rPr lang="en-US" altLang="zh-CN" dirty="0"/>
              <a:t>Significant load on root servers</a:t>
            </a:r>
          </a:p>
          <a:p>
            <a:pPr lvl="1"/>
            <a:r>
              <a:rPr lang="en-US" altLang="zh-CN" dirty="0"/>
              <a:t>Many DNS clients starts by talking to root server</a:t>
            </a:r>
          </a:p>
          <a:p>
            <a:pPr lvl="1"/>
            <a:r>
              <a:rPr lang="en-US" altLang="zh-CN" dirty="0"/>
              <a:t>Many queries for non-existent names, becomes a </a:t>
            </a:r>
            <a:r>
              <a:rPr lang="en-US" altLang="zh-CN" dirty="0" err="1"/>
              <a:t>DoS</a:t>
            </a:r>
            <a:r>
              <a:rPr lang="zh-CN" altLang="en-US" dirty="0"/>
              <a:t> </a:t>
            </a:r>
            <a:r>
              <a:rPr lang="en-US" altLang="zh-CN" dirty="0"/>
              <a:t>attack</a:t>
            </a:r>
          </a:p>
          <a:p>
            <a:r>
              <a:rPr lang="en-US" altLang="zh-CN" dirty="0"/>
              <a:t>Security</a:t>
            </a:r>
          </a:p>
          <a:p>
            <a:pPr lvl="1"/>
            <a:r>
              <a:rPr lang="en-US" altLang="zh-CN" dirty="0"/>
              <a:t>How does a client know if the response is correct?</a:t>
            </a:r>
          </a:p>
          <a:p>
            <a:pPr lvl="1"/>
            <a:r>
              <a:rPr lang="en-US" altLang="zh-CN" dirty="0"/>
              <a:t>How does VeriSign know "change </a:t>
            </a:r>
            <a:r>
              <a:rPr lang="en-US" altLang="zh-CN" dirty="0" err="1"/>
              <a:t>Amazon.com</a:t>
            </a:r>
            <a:r>
              <a:rPr lang="en-US" altLang="zh-CN" dirty="0"/>
              <a:t> IP" is legal?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A8CAF14-E6CA-3B48-853C-A35EB08A3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4350039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DNS Amplification Attack</a:t>
            </a:r>
            <a:endParaRPr lang="zh-CN" altLang="en-US" dirty="0"/>
          </a:p>
        </p:txBody>
      </p:sp>
      <p:pic>
        <p:nvPicPr>
          <p:cNvPr id="1026" name="Picture 2" descr="http://s11.sinaimg.cn/large/002Ekp8Ity6EuBfJoHU6a&amp;69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8177" y="1201316"/>
            <a:ext cx="6207646" cy="4345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4B96EBA-33E4-A941-A2C5-D7D41122AC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7310229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DNS Security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dirty="0"/>
              <a:t>DNS Hijack: Cutting the binding between name and IP</a:t>
            </a:r>
          </a:p>
          <a:p>
            <a:r>
              <a:rPr lang="en-US" altLang="zh-CN" dirty="0"/>
              <a:t>DNS </a:t>
            </a:r>
            <a:r>
              <a:rPr lang="en-US" altLang="zh-CN" dirty="0" err="1"/>
              <a:t>DoS</a:t>
            </a:r>
            <a:r>
              <a:rPr lang="zh-CN" altLang="en-US" dirty="0"/>
              <a:t> </a:t>
            </a:r>
            <a:r>
              <a:rPr lang="en-US" altLang="zh-CN" dirty="0"/>
              <a:t>(Denial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Service)</a:t>
            </a:r>
            <a:r>
              <a:rPr lang="zh-CN" altLang="en-US" dirty="0"/>
              <a:t> </a:t>
            </a:r>
            <a:r>
              <a:rPr lang="en-US" altLang="zh-CN" dirty="0"/>
              <a:t>attack</a:t>
            </a:r>
          </a:p>
          <a:p>
            <a:pPr lvl="1"/>
            <a:r>
              <a:rPr lang="en-US" altLang="zh-CN" dirty="0"/>
              <a:t>BAOFENG.com &amp; </a:t>
            </a:r>
            <a:r>
              <a:rPr lang="en-US" altLang="zh-CN" dirty="0" err="1"/>
              <a:t>DNSPod</a:t>
            </a:r>
            <a:endParaRPr lang="en-US" altLang="zh-CN" dirty="0"/>
          </a:p>
          <a:p>
            <a:pPr lvl="1"/>
            <a:r>
              <a:rPr lang="en-US" altLang="zh-CN" dirty="0"/>
              <a:t>2009-5-18: </a:t>
            </a:r>
            <a:r>
              <a:rPr lang="en-US" altLang="zh-CN" dirty="0" err="1"/>
              <a:t>DNSPod</a:t>
            </a:r>
            <a:r>
              <a:rPr lang="en-US" altLang="zh-CN" dirty="0"/>
              <a:t> was attacked and banned</a:t>
            </a:r>
          </a:p>
          <a:p>
            <a:pPr lvl="1"/>
            <a:r>
              <a:rPr lang="en-US" altLang="zh-CN" dirty="0"/>
              <a:t>2009-5-19: The Internet in China was almost down</a:t>
            </a:r>
          </a:p>
          <a:p>
            <a:pPr lvl="1"/>
            <a:r>
              <a:rPr lang="en-US" altLang="zh-CN" dirty="0"/>
              <a:t>Fixed timer: query for BAOFENG.com once per second!</a:t>
            </a:r>
          </a:p>
          <a:p>
            <a:r>
              <a:rPr lang="en-US" altLang="zh-CN" dirty="0"/>
              <a:t>Solutions</a:t>
            </a:r>
          </a:p>
          <a:p>
            <a:pPr lvl="1"/>
            <a:r>
              <a:rPr lang="en-US" altLang="zh-CN" dirty="0"/>
              <a:t>/</a:t>
            </a:r>
            <a:r>
              <a:rPr lang="en-US" altLang="zh-CN" dirty="0" err="1"/>
              <a:t>etc</a:t>
            </a:r>
            <a:r>
              <a:rPr lang="en-US" altLang="zh-CN" dirty="0"/>
              <a:t>/hosts, </a:t>
            </a:r>
            <a:r>
              <a:rPr lang="en-US" altLang="zh-CN" dirty="0" err="1"/>
              <a:t>dnsmasq</a:t>
            </a:r>
            <a:r>
              <a:rPr lang="en-US" altLang="zh-CN" dirty="0"/>
              <a:t>, </a:t>
            </a:r>
            <a:r>
              <a:rPr lang="en-US" altLang="zh-CN" dirty="0" err="1"/>
              <a:t>OpenDNS</a:t>
            </a:r>
            <a:r>
              <a:rPr lang="en-US" altLang="zh-CN" dirty="0"/>
              <a:t>, etc.</a:t>
            </a:r>
          </a:p>
          <a:p>
            <a:pPr lvl="1"/>
            <a:r>
              <a:rPr lang="en-US" altLang="zh-CN" dirty="0"/>
              <a:t>DNS shield to defend against </a:t>
            </a:r>
            <a:r>
              <a:rPr lang="en-US" altLang="zh-CN" dirty="0" err="1"/>
              <a:t>DoS</a:t>
            </a:r>
            <a:r>
              <a:rPr lang="en-US" altLang="zh-CN" dirty="0"/>
              <a:t> attack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A93247F-1D43-D242-8D73-541709479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63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2227741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DNSSEC: Protect DNS Record</a:t>
            </a:r>
            <a:endParaRPr lang="zh-CN" altLang="en-US" dirty="0"/>
          </a:p>
        </p:txBody>
      </p:sp>
      <p:pic>
        <p:nvPicPr>
          <p:cNvPr id="2050" name="Picture 2" descr="With and Without DNSSE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551" y="1561356"/>
            <a:ext cx="8275849" cy="3456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“DNSSec”的图片搜索结果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284" y="341049"/>
            <a:ext cx="696798" cy="7162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文本框 4"/>
          <p:cNvSpPr txBox="1"/>
          <p:nvPr/>
        </p:nvSpPr>
        <p:spPr>
          <a:xfrm>
            <a:off x="1331640" y="5161756"/>
            <a:ext cx="66247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Only part of the zones are using DNSSEC, e.g., </a:t>
            </a:r>
            <a:r>
              <a:rPr lang="en-US" altLang="zh-CN" b="1" dirty="0">
                <a:solidFill>
                  <a:srgbClr val="0096FF"/>
                </a:solidFill>
                <a:latin typeface="+mn-ea"/>
              </a:rPr>
              <a:t>.</a:t>
            </a:r>
            <a:r>
              <a:rPr lang="en-US" altLang="zh-CN" b="1" dirty="0" err="1">
                <a:solidFill>
                  <a:srgbClr val="0096FF"/>
                </a:solidFill>
                <a:latin typeface="+mn-ea"/>
              </a:rPr>
              <a:t>gov</a:t>
            </a:r>
            <a:r>
              <a:rPr lang="en-US" altLang="zh-CN" b="1" dirty="0">
                <a:solidFill>
                  <a:srgbClr val="0096FF"/>
                </a:solidFill>
                <a:latin typeface="+mn-ea"/>
              </a:rPr>
              <a:t>, .org</a:t>
            </a:r>
            <a:endParaRPr lang="zh-CN" altLang="en-US" b="1" dirty="0">
              <a:solidFill>
                <a:srgbClr val="0096FF"/>
              </a:solidFill>
              <a:latin typeface="+mn-ea"/>
            </a:endParaRPr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D1FDD907-D942-0441-AFF9-75F4706DD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8888418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Naming Scheme</a:t>
            </a:r>
          </a:p>
          <a:p>
            <a:pPr algn="ctr">
              <a:lnSpc>
                <a:spcPct val="150000"/>
              </a:lnSpc>
            </a:pPr>
            <a:r>
              <a:rPr kumimoji="1" lang="en-US" altLang="zh-CN" sz="2000" b="0" dirty="0">
                <a:solidFill>
                  <a:srgbClr val="BD374B"/>
                </a:solidFill>
              </a:rPr>
              <a:t>Naming: the glue of modules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5561844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Naming in General</a:t>
            </a:r>
            <a:endParaRPr kumimoji="1"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1">
              <a:spcBef>
                <a:spcPts val="600"/>
              </a:spcBef>
            </a:pPr>
            <a:r>
              <a:rPr kumimoji="1" lang="en-US" altLang="zh-CN" b="0" dirty="0" err="1"/>
              <a:t>ipads.se.sjtu.edu.cn</a:t>
            </a:r>
            <a:r>
              <a:rPr kumimoji="1" lang="en-US" altLang="zh-CN" b="0" dirty="0"/>
              <a:t> – hostname</a:t>
            </a:r>
          </a:p>
          <a:p>
            <a:pPr lvl="1">
              <a:spcBef>
                <a:spcPts val="600"/>
              </a:spcBef>
            </a:pPr>
            <a:r>
              <a:rPr kumimoji="1" lang="en-US" altLang="zh-CN" b="0" dirty="0" err="1"/>
              <a:t>steven@apple.com</a:t>
            </a:r>
            <a:r>
              <a:rPr kumimoji="1" lang="en-US" altLang="zh-CN" b="0" dirty="0"/>
              <a:t> - email</a:t>
            </a:r>
          </a:p>
          <a:p>
            <a:pPr lvl="1">
              <a:spcBef>
                <a:spcPts val="600"/>
              </a:spcBef>
            </a:pPr>
            <a:r>
              <a:rPr kumimoji="1" lang="en-US" altLang="zh-CN" b="0" dirty="0" err="1"/>
              <a:t>steven</a:t>
            </a:r>
            <a:r>
              <a:rPr kumimoji="1" lang="en-US" altLang="zh-CN" b="0" dirty="0"/>
              <a:t> – username</a:t>
            </a:r>
          </a:p>
          <a:p>
            <a:pPr lvl="1">
              <a:spcBef>
                <a:spcPts val="600"/>
              </a:spcBef>
            </a:pPr>
            <a:r>
              <a:rPr kumimoji="1" lang="en-US" altLang="zh-CN" b="0" dirty="0"/>
              <a:t>EAX - x86 processor register name</a:t>
            </a:r>
          </a:p>
          <a:p>
            <a:pPr lvl="1">
              <a:spcBef>
                <a:spcPts val="600"/>
              </a:spcBef>
            </a:pPr>
            <a:r>
              <a:rPr kumimoji="1" lang="en-US" altLang="zh-CN" b="0" dirty="0"/>
              <a:t>main() - function name</a:t>
            </a:r>
          </a:p>
          <a:p>
            <a:pPr lvl="1">
              <a:spcBef>
                <a:spcPts val="600"/>
              </a:spcBef>
            </a:pPr>
            <a:r>
              <a:rPr kumimoji="1" lang="en-US" altLang="zh-CN" b="0" dirty="0" err="1"/>
              <a:t>WebBrowser</a:t>
            </a:r>
            <a:r>
              <a:rPr kumimoji="1" lang="en-US" altLang="zh-CN" b="0" dirty="0"/>
              <a:t> - class name</a:t>
            </a:r>
          </a:p>
          <a:p>
            <a:pPr lvl="1">
              <a:spcBef>
                <a:spcPts val="600"/>
              </a:spcBef>
            </a:pPr>
            <a:r>
              <a:rPr kumimoji="1" lang="en-US" altLang="zh-CN" b="0" dirty="0"/>
              <a:t>/courses/</a:t>
            </a:r>
            <a:r>
              <a:rPr kumimoji="1" lang="en-US" altLang="zh-CN" b="0" dirty="0" err="1"/>
              <a:t>cse</a:t>
            </a:r>
            <a:r>
              <a:rPr kumimoji="1" lang="en-US" altLang="zh-CN" b="0" dirty="0"/>
              <a:t>/</a:t>
            </a:r>
            <a:r>
              <a:rPr kumimoji="1" lang="en-US" altLang="zh-CN" b="0" dirty="0" err="1"/>
              <a:t>index.html</a:t>
            </a:r>
            <a:r>
              <a:rPr kumimoji="1" lang="en-US" altLang="zh-CN" b="0" dirty="0"/>
              <a:t> - path name (fully-qualified)</a:t>
            </a:r>
          </a:p>
          <a:p>
            <a:pPr lvl="1">
              <a:spcBef>
                <a:spcPts val="600"/>
              </a:spcBef>
            </a:pPr>
            <a:r>
              <a:rPr kumimoji="1" lang="en-US" altLang="zh-CN" b="0" dirty="0" err="1"/>
              <a:t>index.html</a:t>
            </a:r>
            <a:r>
              <a:rPr kumimoji="1" lang="en-US" altLang="zh-CN" b="0" dirty="0"/>
              <a:t> - path name (relative)</a:t>
            </a:r>
          </a:p>
          <a:p>
            <a:pPr lvl="1">
              <a:spcBef>
                <a:spcPts val="600"/>
              </a:spcBef>
            </a:pPr>
            <a:r>
              <a:rPr kumimoji="1" lang="en-US" altLang="zh-CN" b="0" dirty="0"/>
              <a:t>http://</a:t>
            </a:r>
            <a:r>
              <a:rPr kumimoji="1" lang="en-US" altLang="zh-CN" b="0" dirty="0" err="1"/>
              <a:t>ipads.se.sjtu.edu.cn</a:t>
            </a:r>
            <a:r>
              <a:rPr kumimoji="1" lang="en-US" altLang="zh-CN" b="0" dirty="0"/>
              <a:t>/courses/</a:t>
            </a:r>
            <a:r>
              <a:rPr kumimoji="1" lang="en-US" altLang="zh-CN" b="0" dirty="0" err="1"/>
              <a:t>cse</a:t>
            </a:r>
            <a:r>
              <a:rPr kumimoji="1" lang="en-US" altLang="zh-CN" b="0" dirty="0"/>
              <a:t>/</a:t>
            </a:r>
            <a:r>
              <a:rPr kumimoji="1" lang="en-US" altLang="zh-CN" b="0" dirty="0" err="1"/>
              <a:t>index.html</a:t>
            </a:r>
            <a:r>
              <a:rPr kumimoji="1" lang="en-US" altLang="zh-CN" b="0" dirty="0"/>
              <a:t> - URL</a:t>
            </a:r>
          </a:p>
          <a:p>
            <a:pPr lvl="1">
              <a:spcBef>
                <a:spcPts val="600"/>
              </a:spcBef>
            </a:pPr>
            <a:r>
              <a:rPr kumimoji="1" lang="en-US" altLang="zh-CN" b="0" dirty="0"/>
              <a:t>13918275839- Phone number</a:t>
            </a:r>
          </a:p>
          <a:p>
            <a:pPr lvl="1">
              <a:spcBef>
                <a:spcPts val="600"/>
              </a:spcBef>
            </a:pPr>
            <a:r>
              <a:rPr kumimoji="1" lang="en-US" altLang="zh-CN" b="0" dirty="0"/>
              <a:t>202.120.40.188 - IP Address</a:t>
            </a:r>
            <a:endParaRPr kumimoji="1" lang="zh-CN" altLang="en-US" b="0" dirty="0"/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97D47186-990C-6B41-A571-5B61403AD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6677311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/>
              <a:t>Naming a Disk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File name: </a:t>
            </a:r>
            <a:r>
              <a:rPr kumimoji="1" lang="en-US" altLang="zh-CN" dirty="0">
                <a:solidFill>
                  <a:srgbClr val="C00000"/>
                </a:solidFill>
              </a:rPr>
              <a:t>/dev/sda1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As a special type of </a:t>
            </a:r>
            <a:r>
              <a:rPr kumimoji="1" lang="en-US" altLang="zh-CN" dirty="0" err="1"/>
              <a:t>inode</a:t>
            </a:r>
            <a:r>
              <a:rPr kumimoji="1" lang="en-US" altLang="zh-CN" dirty="0"/>
              <a:t>: device </a:t>
            </a:r>
            <a:r>
              <a:rPr kumimoji="1" lang="en-US" altLang="zh-CN" dirty="0" err="1"/>
              <a:t>inode</a:t>
            </a:r>
            <a:endParaRPr kumimoji="1" lang="en-US" altLang="zh-CN" dirty="0"/>
          </a:p>
          <a:p>
            <a:pPr lvl="1"/>
            <a:r>
              <a:rPr kumimoji="1" lang="en-US" altLang="zh-CN" dirty="0"/>
              <a:t>8,0 as (major, minor)</a:t>
            </a:r>
          </a:p>
          <a:p>
            <a:r>
              <a:rPr kumimoji="1" lang="en-US" altLang="zh-CN" dirty="0"/>
              <a:t>PCI address (name): </a:t>
            </a:r>
            <a:r>
              <a:rPr kumimoji="1" lang="en-US" altLang="zh-CN" dirty="0">
                <a:solidFill>
                  <a:srgbClr val="C00000"/>
                </a:solidFill>
              </a:rPr>
              <a:t>19:00.0</a:t>
            </a:r>
            <a:r>
              <a:rPr kumimoji="1" lang="en-US" altLang="zh-CN" dirty="0"/>
              <a:t> </a:t>
            </a:r>
          </a:p>
          <a:p>
            <a:pPr lvl="1"/>
            <a:r>
              <a:rPr kumimoji="1" lang="en-US" altLang="zh-CN" dirty="0"/>
              <a:t>SCSI storage controller: LSI Logic / </a:t>
            </a:r>
            <a:r>
              <a:rPr kumimoji="1" lang="en-US" altLang="zh-CN" dirty="0" err="1"/>
              <a:t>Symbios</a:t>
            </a:r>
            <a:r>
              <a:rPr kumimoji="1" lang="en-US" altLang="zh-CN" dirty="0"/>
              <a:t> Logic SAS1068E PCI-Express Fusion-MPT SAS (rev 08)</a:t>
            </a:r>
            <a:endParaRPr kumimoji="1" lang="zh-CN" altLang="en-US" dirty="0"/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B900538B-0C51-164F-BC74-E6E236AFA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67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2877398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Naming for Modularity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Autofit/>
          </a:bodyPr>
          <a:lstStyle/>
          <a:p>
            <a:r>
              <a:rPr lang="en-US" altLang="zh-CN" b="1" dirty="0">
                <a:solidFill>
                  <a:srgbClr val="C00000"/>
                </a:solidFill>
              </a:rPr>
              <a:t>Retrieval</a:t>
            </a:r>
            <a:r>
              <a:rPr lang="en-US" altLang="zh-CN" dirty="0"/>
              <a:t>: e.g., using URL to get a web page</a:t>
            </a:r>
          </a:p>
          <a:p>
            <a:r>
              <a:rPr lang="en-US" altLang="zh-CN" b="1" dirty="0">
                <a:solidFill>
                  <a:srgbClr val="C00000"/>
                </a:solidFill>
              </a:rPr>
              <a:t>Sharing</a:t>
            </a:r>
            <a:r>
              <a:rPr lang="en-US" altLang="zh-CN" dirty="0"/>
              <a:t>: e.g., passing an object reference to a function</a:t>
            </a:r>
          </a:p>
          <a:p>
            <a:pPr lvl="1"/>
            <a:r>
              <a:rPr lang="en-US" altLang="zh-CN" dirty="0"/>
              <a:t>Save space as well: only sending the name, not the object</a:t>
            </a:r>
          </a:p>
          <a:p>
            <a:r>
              <a:rPr lang="en-US" altLang="zh-CN" b="1" dirty="0">
                <a:solidFill>
                  <a:srgbClr val="C00000"/>
                </a:solidFill>
              </a:rPr>
              <a:t>Hiding</a:t>
            </a:r>
            <a:r>
              <a:rPr lang="en-US" altLang="zh-CN" dirty="0"/>
              <a:t>: e.g., using a file name without knowing file system</a:t>
            </a:r>
          </a:p>
          <a:p>
            <a:pPr lvl="1"/>
            <a:r>
              <a:rPr lang="en-US" altLang="zh-CN" dirty="0"/>
              <a:t>Can support access control: use an object only if knowing its name</a:t>
            </a:r>
          </a:p>
          <a:p>
            <a:pPr lvl="1"/>
            <a:r>
              <a:rPr lang="en-US" altLang="zh-CN" dirty="0"/>
              <a:t>E.g., Windows has many undocumented API</a:t>
            </a:r>
          </a:p>
          <a:p>
            <a:r>
              <a:rPr lang="en-US" altLang="zh-CN" b="1" dirty="0">
                <a:solidFill>
                  <a:srgbClr val="C00000"/>
                </a:solidFill>
              </a:rPr>
              <a:t>User-friendly identifiers</a:t>
            </a:r>
            <a:r>
              <a:rPr lang="en-US" altLang="zh-CN" dirty="0"/>
              <a:t>: e.g., “homework.txt” instead of 0x051DE540</a:t>
            </a:r>
          </a:p>
          <a:p>
            <a:r>
              <a:rPr lang="en-US" altLang="zh-CN" b="1" dirty="0">
                <a:solidFill>
                  <a:srgbClr val="C00000"/>
                </a:solidFill>
              </a:rPr>
              <a:t>Indirection</a:t>
            </a:r>
            <a:r>
              <a:rPr lang="en-US" altLang="zh-CN" dirty="0"/>
              <a:t>: e.g., OS can move the location of the file data without notifying the user</a:t>
            </a:r>
          </a:p>
          <a:p>
            <a:pPr lvl="1"/>
            <a:r>
              <a:rPr lang="en-US" altLang="zh-CN" dirty="0"/>
              <a:t>Have you ever defragmented your hard driver?</a:t>
            </a:r>
            <a:endParaRPr lang="zh-CN" altLang="en-US" dirty="0"/>
          </a:p>
        </p:txBody>
      </p:sp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E4665C00-688B-4D44-B888-C5787AC8E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68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4689104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Address</a:t>
            </a:r>
            <a:r>
              <a:rPr lang="en-US" altLang="zh-CN" dirty="0"/>
              <a:t>es</a:t>
            </a:r>
            <a:r>
              <a:rPr lang="en-US" dirty="0"/>
              <a:t> </a:t>
            </a:r>
            <a:r>
              <a:rPr lang="en-US" altLang="zh-CN" dirty="0"/>
              <a:t>as</a:t>
            </a:r>
            <a:r>
              <a:rPr lang="zh-CN" altLang="en-US" dirty="0"/>
              <a:t> </a:t>
            </a:r>
            <a:r>
              <a:rPr lang="en-US" dirty="0"/>
              <a:t>Nam</a:t>
            </a:r>
            <a:r>
              <a:rPr lang="en-US" altLang="zh-CN" dirty="0"/>
              <a:t>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300"/>
              </a:spcBef>
            </a:pPr>
            <a:r>
              <a:rPr lang="en-US" altLang="zh-CN" dirty="0"/>
              <a:t>Software uses these names in an obvious way</a:t>
            </a:r>
          </a:p>
          <a:p>
            <a:pPr lvl="1">
              <a:spcBef>
                <a:spcPts val="300"/>
              </a:spcBef>
            </a:pPr>
            <a:r>
              <a:rPr lang="en-US" altLang="zh-CN" dirty="0"/>
              <a:t>E.g., memory addresses</a:t>
            </a:r>
          </a:p>
          <a:p>
            <a:pPr>
              <a:spcBef>
                <a:spcPts val="1200"/>
              </a:spcBef>
            </a:pPr>
            <a:r>
              <a:rPr lang="en-US" altLang="zh-CN" dirty="0"/>
              <a:t>Hardware modules connected to a bus </a:t>
            </a:r>
          </a:p>
          <a:p>
            <a:pPr lvl="1">
              <a:spcBef>
                <a:spcPts val="300"/>
              </a:spcBef>
            </a:pPr>
            <a:r>
              <a:rPr lang="en-US" altLang="zh-CN" dirty="0"/>
              <a:t>Use bus addresses (a kind of name) for interconnection</a:t>
            </a:r>
            <a:endParaRPr lang="en-US" altLang="zh-CN" dirty="0">
              <a:ea typeface="宋体" charset="0"/>
              <a:cs typeface="宋体" charset="0"/>
            </a:endParaRPr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DE5C6140-B536-E842-B346-2E479F73F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69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8941966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Naming Schemes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A naming schemes contains three parts:</a:t>
            </a:r>
          </a:p>
          <a:p>
            <a:pPr lvl="1"/>
            <a:r>
              <a:rPr lang="en-US" altLang="zh-CN" dirty="0"/>
              <a:t>1. Set of all possible </a:t>
            </a:r>
            <a:r>
              <a:rPr lang="en-US" altLang="zh-CN" b="1" dirty="0">
                <a:solidFill>
                  <a:srgbClr val="0096FF"/>
                </a:solidFill>
              </a:rPr>
              <a:t>names</a:t>
            </a:r>
            <a:r>
              <a:rPr lang="en-US" altLang="zh-CN" b="1" dirty="0">
                <a:solidFill>
                  <a:srgbClr val="C00000"/>
                </a:solidFill>
              </a:rPr>
              <a:t> </a:t>
            </a:r>
          </a:p>
          <a:p>
            <a:pPr lvl="2"/>
            <a:r>
              <a:rPr lang="en-US" altLang="zh-CN" sz="1600" dirty="0"/>
              <a:t>You cannot use ‘for’ as a variable in C</a:t>
            </a:r>
          </a:p>
          <a:p>
            <a:pPr lvl="1"/>
            <a:r>
              <a:rPr lang="en-US" altLang="zh-CN" dirty="0"/>
              <a:t>2. Set of all possible </a:t>
            </a:r>
            <a:r>
              <a:rPr lang="en-US" altLang="zh-CN" b="1" dirty="0">
                <a:solidFill>
                  <a:srgbClr val="0096FF"/>
                </a:solidFill>
              </a:rPr>
              <a:t>values</a:t>
            </a:r>
            <a:r>
              <a:rPr lang="en-US" altLang="zh-CN" b="1" dirty="0">
                <a:solidFill>
                  <a:srgbClr val="C00000"/>
                </a:solidFill>
              </a:rPr>
              <a:t> </a:t>
            </a:r>
          </a:p>
          <a:p>
            <a:pPr lvl="1"/>
            <a:r>
              <a:rPr lang="en-US" altLang="zh-CN" dirty="0"/>
              <a:t>3. </a:t>
            </a:r>
            <a:r>
              <a:rPr lang="en-US" altLang="zh-CN" b="1" dirty="0">
                <a:solidFill>
                  <a:srgbClr val="0096FF"/>
                </a:solidFill>
              </a:rPr>
              <a:t>Look-up algorithm </a:t>
            </a:r>
            <a:r>
              <a:rPr lang="en-US" altLang="zh-CN" dirty="0"/>
              <a:t>to translate a name into a value </a:t>
            </a:r>
          </a:p>
          <a:p>
            <a:pPr lvl="2"/>
            <a:r>
              <a:rPr lang="en-US" altLang="zh-CN" sz="1600" dirty="0"/>
              <a:t>or a set of values, or “none”</a:t>
            </a:r>
            <a:endParaRPr lang="zh-CN" altLang="en-US" sz="16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CCE99B8-EE62-EC4D-B3A8-A8B50DC48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70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5320403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Naming Model</a:t>
            </a:r>
          </a:p>
        </p:txBody>
      </p:sp>
      <p:pic>
        <p:nvPicPr>
          <p:cNvPr id="819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744" y="1705372"/>
            <a:ext cx="8129588" cy="3015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BB679D4D-D542-E243-BFE3-398AD3071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71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8509119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Naming Terminology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solidFill>
                  <a:srgbClr val="0096FF"/>
                </a:solidFill>
              </a:rPr>
              <a:t>Binding</a:t>
            </a:r>
            <a:r>
              <a:rPr kumimoji="1" lang="en-US" altLang="zh-CN" dirty="0">
                <a:solidFill>
                  <a:srgbClr val="C00101"/>
                </a:solidFill>
              </a:rPr>
              <a:t> </a:t>
            </a:r>
            <a:r>
              <a:rPr kumimoji="1" lang="en-US" altLang="zh-CN" dirty="0"/>
              <a:t>– A mapping from a name to value</a:t>
            </a:r>
          </a:p>
          <a:p>
            <a:pPr lvl="1"/>
            <a:r>
              <a:rPr kumimoji="1" lang="en-US" altLang="zh-CN" dirty="0">
                <a:solidFill>
                  <a:srgbClr val="0096FF"/>
                </a:solidFill>
              </a:rPr>
              <a:t>Unbind</a:t>
            </a:r>
            <a:r>
              <a:rPr kumimoji="1" lang="zh-CN" altLang="en-US" dirty="0">
                <a:solidFill>
                  <a:srgbClr val="C00101"/>
                </a:solidFill>
              </a:rPr>
              <a:t> </a:t>
            </a:r>
            <a:r>
              <a:rPr kumimoji="1" lang="en-US" altLang="zh-CN" dirty="0"/>
              <a:t>is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delete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mapping</a:t>
            </a:r>
          </a:p>
          <a:p>
            <a:pPr lvl="1"/>
            <a:r>
              <a:rPr kumimoji="1" lang="en-US" altLang="zh-CN" dirty="0"/>
              <a:t>A name that has a mapping is </a:t>
            </a:r>
            <a:r>
              <a:rPr kumimoji="1" lang="en-US" altLang="zh-CN" dirty="0">
                <a:solidFill>
                  <a:srgbClr val="0096FF"/>
                </a:solidFill>
              </a:rPr>
              <a:t>bound</a:t>
            </a:r>
          </a:p>
          <a:p>
            <a:r>
              <a:rPr kumimoji="1" lang="en-US" altLang="zh-CN" dirty="0"/>
              <a:t>A name mapping algorithm </a:t>
            </a:r>
            <a:r>
              <a:rPr kumimoji="1" lang="en-US" altLang="zh-CN" dirty="0">
                <a:solidFill>
                  <a:srgbClr val="0096FF"/>
                </a:solidFill>
              </a:rPr>
              <a:t>resolves</a:t>
            </a:r>
            <a:r>
              <a:rPr kumimoji="1" lang="en-US" altLang="zh-CN" dirty="0">
                <a:solidFill>
                  <a:srgbClr val="C00101"/>
                </a:solidFill>
              </a:rPr>
              <a:t> </a:t>
            </a:r>
            <a:r>
              <a:rPr kumimoji="1" lang="en-US" altLang="zh-CN" dirty="0"/>
              <a:t>a name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7303981-8458-DC44-B109-7AA22A405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72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7341031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Naming Context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b="1" dirty="0">
                <a:latin typeface="+mn-lt"/>
                <a:ea typeface="等线" panose="02010600030101010101" pitchFamily="2" charset="-122"/>
                <a:cs typeface="宋体" charset="0"/>
              </a:rPr>
              <a:t>Type-1</a:t>
            </a:r>
            <a:r>
              <a:rPr lang="en-US" altLang="zh-CN" dirty="0">
                <a:latin typeface="+mn-lt"/>
                <a:ea typeface="等线" panose="02010600030101010101" pitchFamily="2" charset="-122"/>
                <a:cs typeface="宋体" charset="0"/>
              </a:rPr>
              <a:t>: context and name are separated</a:t>
            </a:r>
          </a:p>
          <a:p>
            <a:pPr lvl="1"/>
            <a:r>
              <a:rPr lang="en-US" altLang="zh-CN" dirty="0">
                <a:latin typeface="+mn-lt"/>
                <a:ea typeface="等线" panose="02010600030101010101" pitchFamily="2" charset="-122"/>
                <a:cs typeface="宋体" charset="0"/>
              </a:rPr>
              <a:t>E.g., </a:t>
            </a:r>
            <a:r>
              <a:rPr lang="en-US" altLang="zh-CN" dirty="0" err="1">
                <a:latin typeface="+mn-lt"/>
                <a:ea typeface="等线" panose="02010600030101010101" pitchFamily="2" charset="-122"/>
                <a:cs typeface="宋体" charset="0"/>
              </a:rPr>
              <a:t>inode</a:t>
            </a:r>
            <a:r>
              <a:rPr lang="en-US" altLang="zh-CN" dirty="0">
                <a:latin typeface="+mn-lt"/>
                <a:ea typeface="等线" panose="02010600030101010101" pitchFamily="2" charset="-122"/>
                <a:cs typeface="宋体" charset="0"/>
              </a:rPr>
              <a:t> number’s context is the file system</a:t>
            </a:r>
          </a:p>
          <a:p>
            <a:r>
              <a:rPr lang="en-US" altLang="zh-CN" b="1" dirty="0">
                <a:latin typeface="+mn-lt"/>
                <a:ea typeface="等线" panose="02010600030101010101" pitchFamily="2" charset="-122"/>
                <a:cs typeface="宋体" charset="0"/>
              </a:rPr>
              <a:t>Type-2</a:t>
            </a:r>
            <a:r>
              <a:rPr lang="en-US" altLang="zh-CN" dirty="0">
                <a:latin typeface="+mn-lt"/>
                <a:ea typeface="等线" panose="02010600030101010101" pitchFamily="2" charset="-122"/>
                <a:cs typeface="宋体" charset="0"/>
              </a:rPr>
              <a:t>: context is part of the name</a:t>
            </a:r>
          </a:p>
          <a:p>
            <a:pPr lvl="1"/>
            <a:r>
              <a:rPr lang="en-US" altLang="zh-CN" dirty="0">
                <a:latin typeface="+mn-lt"/>
                <a:ea typeface="等线" panose="02010600030101010101" pitchFamily="2" charset="-122"/>
                <a:cs typeface="宋体" charset="0"/>
              </a:rPr>
              <a:t>E.g., xiayubin@sjtu.edu.cn</a:t>
            </a:r>
          </a:p>
          <a:p>
            <a:pPr lvl="2"/>
            <a:endParaRPr lang="en-US" altLang="zh-CN" dirty="0">
              <a:latin typeface="+mn-lt"/>
              <a:ea typeface="等线" panose="02010600030101010101" pitchFamily="2" charset="-122"/>
              <a:cs typeface="宋体" charset="0"/>
            </a:endParaRPr>
          </a:p>
          <a:p>
            <a:r>
              <a:rPr lang="en-US" altLang="zh-CN" dirty="0">
                <a:latin typeface="+mn-lt"/>
                <a:ea typeface="等线" panose="02010600030101010101" pitchFamily="2" charset="-122"/>
                <a:cs typeface="宋体" charset="0"/>
              </a:rPr>
              <a:t>Name spaces with only one possible context are called </a:t>
            </a:r>
            <a:r>
              <a:rPr lang="en-US" altLang="zh-CN" b="1" dirty="0">
                <a:solidFill>
                  <a:srgbClr val="0096FF"/>
                </a:solidFill>
                <a:latin typeface="+mn-lt"/>
                <a:ea typeface="等线" panose="02010600030101010101" pitchFamily="2" charset="-122"/>
                <a:cs typeface="宋体" charset="0"/>
              </a:rPr>
              <a:t>universal name spaces</a:t>
            </a:r>
          </a:p>
          <a:p>
            <a:pPr lvl="1"/>
            <a:r>
              <a:rPr lang="en-US" altLang="zh-CN" dirty="0">
                <a:latin typeface="+mn-lt"/>
                <a:ea typeface="等线" panose="02010600030101010101" pitchFamily="2" charset="-122"/>
                <a:cs typeface="宋体" charset="0"/>
              </a:rPr>
              <a:t>Example: credit card number,</a:t>
            </a:r>
            <a:r>
              <a:rPr lang="zh-CN" altLang="en-US" dirty="0">
                <a:latin typeface="+mn-lt"/>
                <a:ea typeface="等线" panose="02010600030101010101" pitchFamily="2" charset="-122"/>
                <a:cs typeface="宋体" charset="0"/>
              </a:rPr>
              <a:t> </a:t>
            </a:r>
            <a:r>
              <a:rPr lang="en-US" altLang="zh-CN" dirty="0">
                <a:latin typeface="+mn-lt"/>
                <a:ea typeface="等线" panose="02010600030101010101" pitchFamily="2" charset="-122"/>
                <a:cs typeface="宋体" charset="0"/>
              </a:rPr>
              <a:t>UUID, email address</a:t>
            </a:r>
          </a:p>
          <a:p>
            <a:endParaRPr lang="zh-CN" altLang="en-US" sz="24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24A492A-E891-6545-96EB-C119873B42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73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4605758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Determining Context - 1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latin typeface="+mn-lt"/>
                <a:ea typeface="等线" panose="02010600030101010101" pitchFamily="2" charset="-122"/>
              </a:rPr>
              <a:t>Hard code it in the resolver</a:t>
            </a:r>
          </a:p>
          <a:p>
            <a:pPr lvl="1"/>
            <a:r>
              <a:rPr lang="en-US" altLang="zh-CN" dirty="0">
                <a:latin typeface="+mn-lt"/>
                <a:ea typeface="等线" panose="02010600030101010101" pitchFamily="2" charset="-122"/>
              </a:rPr>
              <a:t>Examples: Many universal name spaces work this way</a:t>
            </a:r>
          </a:p>
          <a:p>
            <a:r>
              <a:rPr lang="en-US" altLang="zh-CN" dirty="0">
                <a:latin typeface="+mn-lt"/>
                <a:ea typeface="等线" panose="02010600030101010101" pitchFamily="2" charset="-122"/>
              </a:rPr>
              <a:t>Embedded in name itself</a:t>
            </a:r>
          </a:p>
          <a:p>
            <a:pPr lvl="1"/>
            <a:r>
              <a:rPr lang="en-US" altLang="zh-CN" dirty="0" err="1">
                <a:latin typeface="+mn-lt"/>
                <a:ea typeface="等线" panose="02010600030101010101" pitchFamily="2" charset="-122"/>
              </a:rPr>
              <a:t>cse</a:t>
            </a:r>
            <a:r>
              <a:rPr lang="hu-HU" altLang="zh-CN" dirty="0">
                <a:latin typeface="+mn-lt"/>
                <a:ea typeface="等线" panose="02010600030101010101" pitchFamily="2" charset="-122"/>
              </a:rPr>
              <a:t>@</a:t>
            </a:r>
            <a:r>
              <a:rPr lang="en-US" altLang="zh-CN" dirty="0">
                <a:latin typeface="+mn-lt"/>
                <a:ea typeface="等线" panose="02010600030101010101" pitchFamily="2" charset="-122"/>
              </a:rPr>
              <a:t>sjtu.edu.cn:</a:t>
            </a:r>
            <a:r>
              <a:rPr lang="hu-HU" dirty="0">
                <a:latin typeface="+mn-lt"/>
                <a:ea typeface="等线" panose="02010600030101010101" pitchFamily="2" charset="-122"/>
              </a:rPr>
              <a:t> </a:t>
            </a:r>
            <a:endParaRPr lang="zh-CN" altLang="en-US" dirty="0">
              <a:latin typeface="+mn-lt"/>
              <a:ea typeface="等线" panose="02010600030101010101" pitchFamily="2" charset="-122"/>
            </a:endParaRPr>
          </a:p>
          <a:p>
            <a:pPr lvl="2"/>
            <a:r>
              <a:rPr lang="hu-HU" altLang="zh-CN" sz="1600" dirty="0">
                <a:latin typeface="+mn-lt"/>
                <a:ea typeface="等线" panose="02010600030101010101" pitchFamily="2" charset="-122"/>
              </a:rPr>
              <a:t>Name = </a:t>
            </a:r>
            <a:r>
              <a:rPr lang="hu-HU" sz="1600" dirty="0">
                <a:latin typeface="+mn-lt"/>
                <a:ea typeface="等线" panose="02010600030101010101" pitchFamily="2" charset="-122"/>
              </a:rPr>
              <a:t>“cse”</a:t>
            </a:r>
            <a:endParaRPr lang="en-US" altLang="zh-CN" sz="1600" dirty="0">
              <a:latin typeface="+mn-lt"/>
              <a:ea typeface="等线" panose="02010600030101010101" pitchFamily="2" charset="-122"/>
            </a:endParaRPr>
          </a:p>
          <a:p>
            <a:pPr lvl="2"/>
            <a:r>
              <a:rPr lang="hu-HU" altLang="zh-CN" sz="1600" dirty="0">
                <a:latin typeface="+mn-lt"/>
                <a:ea typeface="等线" panose="02010600030101010101" pitchFamily="2" charset="-122"/>
              </a:rPr>
              <a:t>Context = </a:t>
            </a:r>
            <a:r>
              <a:rPr lang="hu-HU" sz="1600" dirty="0">
                <a:latin typeface="+mn-lt"/>
                <a:ea typeface="等线" panose="02010600030101010101" pitchFamily="2" charset="-122"/>
              </a:rPr>
              <a:t>“</a:t>
            </a:r>
            <a:r>
              <a:rPr lang="en-US" sz="1600" dirty="0" err="1">
                <a:latin typeface="+mn-lt"/>
                <a:ea typeface="等线" panose="02010600030101010101" pitchFamily="2" charset="-122"/>
              </a:rPr>
              <a:t>sjtu</a:t>
            </a:r>
            <a:r>
              <a:rPr lang="hu-HU" altLang="zh-CN" sz="1600" dirty="0">
                <a:latin typeface="+mn-lt"/>
                <a:ea typeface="等线" panose="02010600030101010101" pitchFamily="2" charset="-122"/>
              </a:rPr>
              <a:t>.edu</a:t>
            </a:r>
            <a:r>
              <a:rPr lang="en-US" altLang="zh-CN" sz="1600" dirty="0">
                <a:latin typeface="+mn-lt"/>
                <a:ea typeface="等线" panose="02010600030101010101" pitchFamily="2" charset="-122"/>
              </a:rPr>
              <a:t>.</a:t>
            </a:r>
            <a:r>
              <a:rPr lang="en-US" altLang="zh-CN" sz="1600" dirty="0" err="1">
                <a:latin typeface="+mn-lt"/>
                <a:ea typeface="等线" panose="02010600030101010101" pitchFamily="2" charset="-122"/>
              </a:rPr>
              <a:t>cn</a:t>
            </a:r>
            <a:r>
              <a:rPr lang="hu-HU" sz="1600" dirty="0">
                <a:latin typeface="+mn-lt"/>
                <a:ea typeface="等线" panose="02010600030101010101" pitchFamily="2" charset="-122"/>
              </a:rPr>
              <a:t>”</a:t>
            </a:r>
            <a:endParaRPr lang="hu-HU" altLang="zh-CN" sz="1600" dirty="0">
              <a:latin typeface="+mn-lt"/>
              <a:ea typeface="等线" panose="02010600030101010101" pitchFamily="2" charset="-122"/>
            </a:endParaRPr>
          </a:p>
          <a:p>
            <a:pPr lvl="1"/>
            <a:r>
              <a:rPr lang="hu-HU" altLang="zh-CN" dirty="0">
                <a:latin typeface="+mn-lt"/>
                <a:ea typeface="等线" panose="02010600030101010101" pitchFamily="2" charset="-122"/>
              </a:rPr>
              <a:t>/</a:t>
            </a:r>
            <a:r>
              <a:rPr lang="hr-HR" altLang="zh-CN" dirty="0">
                <a:latin typeface="+mn-lt"/>
                <a:ea typeface="等线" panose="02010600030101010101" pitchFamily="2" charset="-122"/>
              </a:rPr>
              <a:t>ipads.se.sjtu.edu.cn</a:t>
            </a:r>
            <a:r>
              <a:rPr lang="hu-HU" altLang="zh-CN" dirty="0">
                <a:latin typeface="+mn-lt"/>
                <a:ea typeface="等线" panose="02010600030101010101" pitchFamily="2" charset="-122"/>
              </a:rPr>
              <a:t>/courses/cse/</a:t>
            </a:r>
            <a:r>
              <a:rPr lang="en-US" altLang="zh-CN" dirty="0">
                <a:latin typeface="+mn-lt"/>
                <a:ea typeface="等线" panose="02010600030101010101" pitchFamily="2" charset="-122"/>
              </a:rPr>
              <a:t>README</a:t>
            </a:r>
            <a:r>
              <a:rPr lang="hu-HU" altLang="zh-CN" dirty="0">
                <a:latin typeface="+mn-lt"/>
                <a:ea typeface="等线" panose="02010600030101010101" pitchFamily="2" charset="-122"/>
              </a:rPr>
              <a:t> </a:t>
            </a:r>
            <a:r>
              <a:rPr lang="en-US" altLang="zh-CN" dirty="0">
                <a:latin typeface="+mn-lt"/>
                <a:ea typeface="等线" panose="02010600030101010101" pitchFamily="2" charset="-122"/>
              </a:rPr>
              <a:t>:</a:t>
            </a:r>
            <a:r>
              <a:rPr lang="hu-HU" dirty="0">
                <a:latin typeface="+mn-lt"/>
                <a:ea typeface="等线" panose="02010600030101010101" pitchFamily="2" charset="-122"/>
              </a:rPr>
              <a:t> </a:t>
            </a:r>
            <a:endParaRPr lang="zh-CN" altLang="en-US" dirty="0">
              <a:latin typeface="+mn-lt"/>
              <a:ea typeface="等线" panose="02010600030101010101" pitchFamily="2" charset="-122"/>
            </a:endParaRPr>
          </a:p>
          <a:p>
            <a:pPr lvl="2"/>
            <a:r>
              <a:rPr lang="en-US" altLang="zh-CN" sz="1600" dirty="0">
                <a:latin typeface="+mn-lt"/>
                <a:ea typeface="等线" panose="02010600030101010101" pitchFamily="2" charset="-122"/>
              </a:rPr>
              <a:t>Name = </a:t>
            </a:r>
            <a:r>
              <a:rPr lang="en-US" sz="1600" dirty="0">
                <a:latin typeface="+mn-lt"/>
                <a:ea typeface="等线" panose="02010600030101010101" pitchFamily="2" charset="-122"/>
              </a:rPr>
              <a:t>“</a:t>
            </a:r>
            <a:r>
              <a:rPr lang="en-US" altLang="zh-CN" sz="1600" dirty="0">
                <a:latin typeface="+mn-lt"/>
                <a:ea typeface="等线" panose="02010600030101010101" pitchFamily="2" charset="-122"/>
              </a:rPr>
              <a:t>README</a:t>
            </a:r>
            <a:r>
              <a:rPr lang="en-US" sz="1600" dirty="0">
                <a:latin typeface="+mn-lt"/>
                <a:ea typeface="等线" panose="02010600030101010101" pitchFamily="2" charset="-122"/>
              </a:rPr>
              <a:t>”</a:t>
            </a:r>
            <a:r>
              <a:rPr lang="en-US" altLang="zh-CN" sz="1600" dirty="0">
                <a:latin typeface="+mn-lt"/>
                <a:ea typeface="等线" panose="02010600030101010101" pitchFamily="2" charset="-122"/>
              </a:rPr>
              <a:t>  </a:t>
            </a:r>
          </a:p>
          <a:p>
            <a:pPr lvl="2"/>
            <a:r>
              <a:rPr lang="en-US" altLang="zh-CN" sz="1600" dirty="0">
                <a:latin typeface="+mn-lt"/>
                <a:ea typeface="等线" panose="02010600030101010101" pitchFamily="2" charset="-122"/>
              </a:rPr>
              <a:t>Context = “</a:t>
            </a:r>
            <a:r>
              <a:rPr lang="hu-HU" altLang="zh-CN" sz="1600" dirty="0">
                <a:latin typeface="+mn-lt"/>
                <a:ea typeface="等线" panose="02010600030101010101" pitchFamily="2" charset="-122"/>
              </a:rPr>
              <a:t>/</a:t>
            </a:r>
            <a:r>
              <a:rPr lang="hr-HR" altLang="zh-CN" sz="1600" dirty="0">
                <a:latin typeface="+mn-lt"/>
                <a:ea typeface="等线" panose="02010600030101010101" pitchFamily="2" charset="-122"/>
              </a:rPr>
              <a:t>ipads.se.sjtu.edu.cn</a:t>
            </a:r>
            <a:r>
              <a:rPr lang="hu-HU" altLang="zh-CN" sz="1600" dirty="0">
                <a:latin typeface="+mn-lt"/>
                <a:ea typeface="等线" panose="02010600030101010101" pitchFamily="2" charset="-122"/>
              </a:rPr>
              <a:t>/courses/cse</a:t>
            </a:r>
            <a:r>
              <a:rPr lang="en-US" sz="1600" dirty="0">
                <a:latin typeface="+mn-lt"/>
                <a:ea typeface="等线" panose="02010600030101010101" pitchFamily="2" charset="-122"/>
              </a:rPr>
              <a:t>”</a:t>
            </a:r>
            <a:endParaRPr lang="en-US" altLang="zh-CN" sz="1600" dirty="0">
              <a:latin typeface="+mn-lt"/>
              <a:ea typeface="等线" panose="02010600030101010101" pitchFamily="2" charset="-122"/>
            </a:endParaRPr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45430787-BEE4-B048-9F8E-E728138A7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74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83916186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Determining Context - 2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等线" panose="02010600030101010101" pitchFamily="2" charset="-122"/>
              </a:rPr>
              <a:t>Taken from environment (Dynamic)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Unix </a:t>
            </a:r>
            <a:r>
              <a:rPr lang="en-US" altLang="zh-CN" dirty="0" err="1">
                <a:ea typeface="等线" panose="02010600030101010101" pitchFamily="2" charset="-122"/>
              </a:rPr>
              <a:t>cmd</a:t>
            </a:r>
            <a:r>
              <a:rPr lang="en-US" altLang="zh-CN" dirty="0">
                <a:ea typeface="等线" panose="02010600030101010101" pitchFamily="2" charset="-122"/>
              </a:rPr>
              <a:t>: </a:t>
            </a:r>
            <a:r>
              <a:rPr lang="en-US" dirty="0">
                <a:ea typeface="等线" panose="02010600030101010101" pitchFamily="2" charset="-122"/>
              </a:rPr>
              <a:t>“</a:t>
            </a:r>
            <a:r>
              <a:rPr lang="en-US" altLang="ja-JP" b="1" dirty="0" err="1">
                <a:solidFill>
                  <a:srgbClr val="0096FF"/>
                </a:solidFill>
                <a:ea typeface="等线" panose="02010600030101010101" pitchFamily="2" charset="-122"/>
              </a:rPr>
              <a:t>rm</a:t>
            </a:r>
            <a:r>
              <a:rPr lang="en-US" altLang="ja-JP" b="1" dirty="0">
                <a:solidFill>
                  <a:srgbClr val="0096FF"/>
                </a:solidFill>
                <a:ea typeface="等线" panose="02010600030101010101" pitchFamily="2" charset="-122"/>
              </a:rPr>
              <a:t> foo</a:t>
            </a:r>
            <a:r>
              <a:rPr lang="en-US" dirty="0">
                <a:ea typeface="等线" panose="02010600030101010101" pitchFamily="2" charset="-122"/>
              </a:rPr>
              <a:t>”</a:t>
            </a:r>
            <a:r>
              <a:rPr lang="en-US" altLang="ja-JP" dirty="0">
                <a:ea typeface="等线" panose="02010600030101010101" pitchFamily="2" charset="-122"/>
              </a:rPr>
              <a:t>: </a:t>
            </a:r>
          </a:p>
          <a:p>
            <a:pPr lvl="2"/>
            <a:r>
              <a:rPr lang="en-US" altLang="ja-JP" sz="1600" dirty="0">
                <a:ea typeface="等线" panose="02010600030101010101" pitchFamily="2" charset="-122"/>
              </a:rPr>
              <a:t>Name = </a:t>
            </a:r>
            <a:r>
              <a:rPr lang="en-US" sz="1600" dirty="0">
                <a:ea typeface="等线" panose="02010600030101010101" pitchFamily="2" charset="-122"/>
              </a:rPr>
              <a:t>“</a:t>
            </a:r>
            <a:r>
              <a:rPr lang="en-US" altLang="ja-JP" sz="1600" dirty="0">
                <a:ea typeface="等线" panose="02010600030101010101" pitchFamily="2" charset="-122"/>
              </a:rPr>
              <a:t>foo</a:t>
            </a:r>
            <a:r>
              <a:rPr lang="en-US" sz="1600" dirty="0">
                <a:ea typeface="等线" panose="02010600030101010101" pitchFamily="2" charset="-122"/>
              </a:rPr>
              <a:t>”</a:t>
            </a:r>
            <a:r>
              <a:rPr lang="en-US" altLang="ja-JP" sz="1600" dirty="0">
                <a:ea typeface="等线" panose="02010600030101010101" pitchFamily="2" charset="-122"/>
              </a:rPr>
              <a:t>, context is current </a:t>
            </a:r>
            <a:r>
              <a:rPr lang="en-US" altLang="ja-JP" sz="1600" dirty="0" err="1">
                <a:ea typeface="等线" panose="02010600030101010101" pitchFamily="2" charset="-122"/>
              </a:rPr>
              <a:t>dir</a:t>
            </a:r>
            <a:r>
              <a:rPr lang="en-US" altLang="ja-JP" sz="1600" dirty="0">
                <a:ea typeface="等线" panose="02010600030101010101" pitchFamily="2" charset="-122"/>
              </a:rPr>
              <a:t> </a:t>
            </a:r>
          </a:p>
          <a:p>
            <a:pPr lvl="2"/>
            <a:r>
              <a:rPr lang="en-US" altLang="ja-JP" sz="1600" b="1" dirty="0">
                <a:solidFill>
                  <a:srgbClr val="C00000"/>
                </a:solidFill>
                <a:ea typeface="等线" panose="02010600030101010101" pitchFamily="2" charset="-122"/>
              </a:rPr>
              <a:t>Question</a:t>
            </a:r>
            <a:r>
              <a:rPr lang="en-US" altLang="ja-JP" sz="1600" dirty="0">
                <a:solidFill>
                  <a:srgbClr val="C00000"/>
                </a:solidFill>
                <a:ea typeface="等线" panose="02010600030101010101" pitchFamily="2" charset="-122"/>
              </a:rPr>
              <a:t>: how to find the binary of “</a:t>
            </a:r>
            <a:r>
              <a:rPr lang="en-US" altLang="ja-JP" sz="1600" dirty="0" err="1">
                <a:solidFill>
                  <a:srgbClr val="C00000"/>
                </a:solidFill>
                <a:ea typeface="等线" panose="02010600030101010101" pitchFamily="2" charset="-122"/>
              </a:rPr>
              <a:t>rm</a:t>
            </a:r>
            <a:r>
              <a:rPr lang="en-US" altLang="ja-JP" sz="1600" dirty="0">
                <a:solidFill>
                  <a:srgbClr val="C00000"/>
                </a:solidFill>
                <a:ea typeface="等线" panose="02010600030101010101" pitchFamily="2" charset="-122"/>
              </a:rPr>
              <a:t>” command?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Read memory 0x7c911109: </a:t>
            </a:r>
          </a:p>
          <a:p>
            <a:pPr lvl="2"/>
            <a:r>
              <a:rPr lang="en-US" altLang="zh-CN" sz="1600" dirty="0">
                <a:ea typeface="等线" panose="02010600030101010101" pitchFamily="2" charset="-122"/>
              </a:rPr>
              <a:t>Name = </a:t>
            </a:r>
            <a:r>
              <a:rPr lang="en-US" sz="1600" dirty="0">
                <a:ea typeface="等线" panose="02010600030101010101" pitchFamily="2" charset="-122"/>
              </a:rPr>
              <a:t>“</a:t>
            </a:r>
            <a:r>
              <a:rPr lang="en-US" altLang="zh-CN" sz="1600" dirty="0">
                <a:ea typeface="等线" panose="02010600030101010101" pitchFamily="2" charset="-122"/>
              </a:rPr>
              <a:t>0x7c911109</a:t>
            </a:r>
            <a:r>
              <a:rPr lang="en-US" sz="1600" dirty="0">
                <a:ea typeface="等线" panose="02010600030101010101" pitchFamily="2" charset="-122"/>
              </a:rPr>
              <a:t>”</a:t>
            </a:r>
            <a:r>
              <a:rPr lang="en-US" altLang="zh-CN" sz="1600" dirty="0">
                <a:ea typeface="等线" panose="02010600030101010101" pitchFamily="2" charset="-122"/>
              </a:rPr>
              <a:t>, </a:t>
            </a:r>
          </a:p>
          <a:p>
            <a:pPr lvl="2"/>
            <a:r>
              <a:rPr lang="en-US" altLang="zh-CN" sz="1600" dirty="0">
                <a:ea typeface="等线" panose="02010600030101010101" pitchFamily="2" charset="-122"/>
              </a:rPr>
              <a:t>Context is thread</a:t>
            </a:r>
            <a:r>
              <a:rPr lang="en-US" sz="1600" dirty="0">
                <a:ea typeface="等线" panose="02010600030101010101" pitchFamily="2" charset="-122"/>
              </a:rPr>
              <a:t>’</a:t>
            </a:r>
            <a:r>
              <a:rPr lang="en-US" altLang="zh-CN" sz="1600" dirty="0">
                <a:ea typeface="等线" panose="02010600030101010101" pitchFamily="2" charset="-122"/>
              </a:rPr>
              <a:t>s address space</a:t>
            </a:r>
          </a:p>
          <a:p>
            <a:r>
              <a:rPr lang="en-US" altLang="zh-CN" dirty="0">
                <a:ea typeface="等线" panose="02010600030101010101" pitchFamily="2" charset="-122"/>
              </a:rPr>
              <a:t>Many errors in systems due to using wrong context</a:t>
            </a:r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D502BAB6-6B14-854A-98B2-D28B9D27A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75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31978556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Name Mapping Algorithms - 1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b="1" dirty="0">
                <a:ea typeface="等线" panose="02010600030101010101" pitchFamily="2" charset="-122"/>
              </a:rPr>
              <a:t>Table lookup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Find name in a table</a:t>
            </a:r>
          </a:p>
          <a:p>
            <a:pPr lvl="2"/>
            <a:r>
              <a:rPr lang="en-US" altLang="zh-CN" sz="1600" dirty="0">
                <a:ea typeface="等线" panose="02010600030101010101" pitchFamily="2" charset="-122"/>
              </a:rPr>
              <a:t>E.g., Phone book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Context: which table?</a:t>
            </a:r>
          </a:p>
          <a:p>
            <a:pPr lvl="2"/>
            <a:r>
              <a:rPr lang="en-US" altLang="zh-CN" sz="1600" dirty="0">
                <a:ea typeface="等线" panose="02010600030101010101" pitchFamily="2" charset="-122"/>
              </a:rPr>
              <a:t>Implicit VS. explicit</a:t>
            </a:r>
          </a:p>
          <a:p>
            <a:pPr lvl="2"/>
            <a:r>
              <a:rPr lang="en-US" altLang="zh-CN" sz="1600" dirty="0">
                <a:ea typeface="等线" panose="02010600030101010101" pitchFamily="2" charset="-122"/>
              </a:rPr>
              <a:t>Default context</a:t>
            </a:r>
          </a:p>
        </p:txBody>
      </p:sp>
      <p:pic>
        <p:nvPicPr>
          <p:cNvPr id="1434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4904" y="1333500"/>
            <a:ext cx="3651896" cy="3305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灯片编号占位符 3">
            <a:extLst>
              <a:ext uri="{FF2B5EF4-FFF2-40B4-BE49-F238E27FC236}">
                <a16:creationId xmlns:a16="http://schemas.microsoft.com/office/drawing/2014/main" id="{25DE7B06-9298-0C40-A768-57E156709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76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7460533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等线" panose="02010600030101010101" pitchFamily="2" charset="-122"/>
              </a:rPr>
              <a:t>Name Mapping Algorithms - 2</a:t>
            </a:r>
            <a:endParaRPr kumimoji="1" lang="zh-CN" altLang="en-US" dirty="0">
              <a:ea typeface="等线" panose="02010600030101010101" pitchFamily="2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b="1" dirty="0">
                <a:ea typeface="等线" panose="02010600030101010101" pitchFamily="2" charset="-122"/>
              </a:rPr>
              <a:t>Recursive lookup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E.g., “/</a:t>
            </a:r>
            <a:r>
              <a:rPr lang="en-US" altLang="zh-CN" dirty="0" err="1">
                <a:ea typeface="等线" panose="02010600030101010101" pitchFamily="2" charset="-122"/>
              </a:rPr>
              <a:t>usr</a:t>
            </a:r>
            <a:r>
              <a:rPr lang="en-US" altLang="zh-CN" dirty="0">
                <a:ea typeface="等线" panose="02010600030101010101" pitchFamily="2" charset="-122"/>
              </a:rPr>
              <a:t>/bin/</a:t>
            </a:r>
            <a:r>
              <a:rPr lang="en-US" altLang="zh-CN" dirty="0" err="1">
                <a:ea typeface="等线" panose="02010600030101010101" pitchFamily="2" charset="-122"/>
              </a:rPr>
              <a:t>rm</a:t>
            </a:r>
            <a:r>
              <a:rPr lang="en-US" altLang="zh-CN" dirty="0">
                <a:ea typeface="等线" panose="02010600030101010101" pitchFamily="2" charset="-122"/>
              </a:rPr>
              <a:t>”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First find “</a:t>
            </a:r>
            <a:r>
              <a:rPr lang="en-US" altLang="zh-CN" dirty="0" err="1">
                <a:ea typeface="等线" panose="02010600030101010101" pitchFamily="2" charset="-122"/>
              </a:rPr>
              <a:t>usr</a:t>
            </a:r>
            <a:r>
              <a:rPr lang="en-US" altLang="zh-CN" dirty="0">
                <a:ea typeface="等线" panose="02010600030101010101" pitchFamily="2" charset="-122"/>
              </a:rPr>
              <a:t>” in “/”, then find “bin” in “/</a:t>
            </a:r>
            <a:r>
              <a:rPr lang="en-US" altLang="zh-CN" dirty="0" err="1">
                <a:ea typeface="等线" panose="02010600030101010101" pitchFamily="2" charset="-122"/>
              </a:rPr>
              <a:t>usr</a:t>
            </a:r>
            <a:r>
              <a:rPr lang="en-US" altLang="zh-CN" dirty="0">
                <a:ea typeface="等线" panose="02010600030101010101" pitchFamily="2" charset="-122"/>
              </a:rPr>
              <a:t>”, then “</a:t>
            </a:r>
            <a:r>
              <a:rPr lang="en-US" altLang="zh-CN" dirty="0" err="1">
                <a:ea typeface="等线" panose="02010600030101010101" pitchFamily="2" charset="-122"/>
              </a:rPr>
              <a:t>rm</a:t>
            </a:r>
            <a:r>
              <a:rPr lang="en-US" altLang="zh-CN" dirty="0">
                <a:ea typeface="等线" panose="02010600030101010101" pitchFamily="2" charset="-122"/>
              </a:rPr>
              <a:t>”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Each look-up process is the same</a:t>
            </a:r>
          </a:p>
          <a:p>
            <a:r>
              <a:rPr lang="nl-NL" altLang="zh-CN" b="1" dirty="0">
                <a:ea typeface="等线" panose="02010600030101010101" pitchFamily="2" charset="-122"/>
              </a:rPr>
              <a:t>Multiple </a:t>
            </a:r>
            <a:r>
              <a:rPr lang="nl-NL" altLang="zh-CN" b="1" dirty="0" err="1">
                <a:ea typeface="等线" panose="02010600030101010101" pitchFamily="2" charset="-122"/>
              </a:rPr>
              <a:t>lookup</a:t>
            </a:r>
            <a:endParaRPr lang="nl-NL" altLang="zh-CN" b="1" dirty="0">
              <a:ea typeface="等线" panose="02010600030101010101" pitchFamily="2" charset="-122"/>
            </a:endParaRPr>
          </a:p>
          <a:p>
            <a:pPr lvl="1"/>
            <a:r>
              <a:rPr lang="nl-NL" altLang="zh-CN" b="1" dirty="0" err="1">
                <a:solidFill>
                  <a:srgbClr val="C00000"/>
                </a:solidFill>
                <a:ea typeface="等线" panose="02010600030101010101" pitchFamily="2" charset="-122"/>
              </a:rPr>
              <a:t>Recall</a:t>
            </a:r>
            <a:r>
              <a:rPr lang="nl-NL" altLang="zh-CN" dirty="0">
                <a:solidFill>
                  <a:srgbClr val="C00000"/>
                </a:solidFill>
                <a:ea typeface="等线" panose="02010600030101010101" pitchFamily="2" charset="-122"/>
              </a:rPr>
              <a:t>: </a:t>
            </a:r>
            <a:r>
              <a:rPr lang="nl-NL" altLang="zh-CN" dirty="0" err="1">
                <a:solidFill>
                  <a:srgbClr val="C00000"/>
                </a:solidFill>
                <a:ea typeface="等线" panose="02010600030101010101" pitchFamily="2" charset="-122"/>
              </a:rPr>
              <a:t>how</a:t>
            </a:r>
            <a:r>
              <a:rPr lang="nl-NL" altLang="zh-CN" dirty="0">
                <a:solidFill>
                  <a:srgbClr val="C00000"/>
                </a:solidFill>
                <a:ea typeface="等线" panose="02010600030101010101" pitchFamily="2" charset="-122"/>
              </a:rPr>
              <a:t> </a:t>
            </a:r>
            <a:r>
              <a:rPr lang="nl-NL" altLang="zh-CN" dirty="0" err="1">
                <a:solidFill>
                  <a:srgbClr val="C00000"/>
                </a:solidFill>
                <a:ea typeface="等线" panose="02010600030101010101" pitchFamily="2" charset="-122"/>
              </a:rPr>
              <a:t>to</a:t>
            </a:r>
            <a:r>
              <a:rPr lang="nl-NL" altLang="zh-CN" dirty="0">
                <a:solidFill>
                  <a:srgbClr val="C00000"/>
                </a:solidFill>
                <a:ea typeface="等线" panose="02010600030101010101" pitchFamily="2" charset="-122"/>
              </a:rPr>
              <a:t> </a:t>
            </a:r>
            <a:r>
              <a:rPr lang="nl-NL" altLang="zh-CN" dirty="0" err="1">
                <a:solidFill>
                  <a:srgbClr val="C00000"/>
                </a:solidFill>
                <a:ea typeface="等线" panose="02010600030101010101" pitchFamily="2" charset="-122"/>
              </a:rPr>
              <a:t>find</a:t>
            </a:r>
            <a:r>
              <a:rPr lang="nl-NL" altLang="zh-CN" dirty="0">
                <a:solidFill>
                  <a:srgbClr val="C00000"/>
                </a:solidFill>
                <a:ea typeface="等线" panose="02010600030101010101" pitchFamily="2" charset="-122"/>
              </a:rPr>
              <a:t> “</a:t>
            </a:r>
            <a:r>
              <a:rPr lang="nl-NL" altLang="zh-CN" dirty="0" err="1">
                <a:solidFill>
                  <a:srgbClr val="C00000"/>
                </a:solidFill>
                <a:ea typeface="等线" panose="02010600030101010101" pitchFamily="2" charset="-122"/>
              </a:rPr>
              <a:t>rm</a:t>
            </a:r>
            <a:r>
              <a:rPr lang="nl-NL" altLang="zh-CN" dirty="0">
                <a:solidFill>
                  <a:srgbClr val="C00000"/>
                </a:solidFill>
                <a:ea typeface="等线" panose="02010600030101010101" pitchFamily="2" charset="-122"/>
              </a:rPr>
              <a:t>” without absolute name?</a:t>
            </a:r>
          </a:p>
          <a:p>
            <a:pPr lvl="1"/>
            <a:r>
              <a:rPr lang="nl-NL" altLang="zh-CN" dirty="0">
                <a:ea typeface="等线" panose="02010600030101010101" pitchFamily="2" charset="-122"/>
              </a:rPr>
              <a:t>$PATH</a:t>
            </a:r>
          </a:p>
          <a:p>
            <a:pPr lvl="2"/>
            <a:r>
              <a:rPr lang="nl-NL" altLang="zh-CN" sz="1600" dirty="0">
                <a:ea typeface="等线" panose="02010600030101010101" pitchFamily="2" charset="-122"/>
              </a:rPr>
              <a:t>E.g., “/</a:t>
            </a:r>
            <a:r>
              <a:rPr lang="nl-NL" altLang="zh-CN" sz="1600" dirty="0" err="1">
                <a:ea typeface="等线" panose="02010600030101010101" pitchFamily="2" charset="-122"/>
              </a:rPr>
              <a:t>usr</a:t>
            </a:r>
            <a:r>
              <a:rPr lang="nl-NL" altLang="zh-CN" sz="1600" dirty="0">
                <a:ea typeface="等线" panose="02010600030101010101" pitchFamily="2" charset="-122"/>
              </a:rPr>
              <a:t>/</a:t>
            </a:r>
            <a:r>
              <a:rPr lang="nl-NL" altLang="zh-CN" sz="1600" dirty="0" err="1">
                <a:ea typeface="等线" panose="02010600030101010101" pitchFamily="2" charset="-122"/>
              </a:rPr>
              <a:t>local</a:t>
            </a:r>
            <a:r>
              <a:rPr lang="nl-NL" altLang="zh-CN" sz="1600" dirty="0">
                <a:ea typeface="等线" panose="02010600030101010101" pitchFamily="2" charset="-122"/>
              </a:rPr>
              <a:t>/</a:t>
            </a:r>
            <a:r>
              <a:rPr lang="nl-NL" altLang="zh-CN" sz="1600" dirty="0" err="1">
                <a:ea typeface="等线" panose="02010600030101010101" pitchFamily="2" charset="-122"/>
              </a:rPr>
              <a:t>sbin</a:t>
            </a:r>
            <a:r>
              <a:rPr lang="nl-NL" altLang="zh-CN" sz="1600" dirty="0">
                <a:ea typeface="等线" panose="02010600030101010101" pitchFamily="2" charset="-122"/>
              </a:rPr>
              <a:t>:/</a:t>
            </a:r>
            <a:r>
              <a:rPr lang="nl-NL" altLang="zh-CN" sz="1600" dirty="0" err="1">
                <a:ea typeface="等线" panose="02010600030101010101" pitchFamily="2" charset="-122"/>
              </a:rPr>
              <a:t>usr</a:t>
            </a:r>
            <a:r>
              <a:rPr lang="nl-NL" altLang="zh-CN" sz="1600" dirty="0">
                <a:ea typeface="等线" panose="02010600030101010101" pitchFamily="2" charset="-122"/>
              </a:rPr>
              <a:t>/</a:t>
            </a:r>
            <a:r>
              <a:rPr lang="nl-NL" altLang="zh-CN" sz="1600" dirty="0" err="1">
                <a:ea typeface="等线" panose="02010600030101010101" pitchFamily="2" charset="-122"/>
              </a:rPr>
              <a:t>local</a:t>
            </a:r>
            <a:r>
              <a:rPr lang="nl-NL" altLang="zh-CN" sz="1600" dirty="0">
                <a:ea typeface="等线" panose="02010600030101010101" pitchFamily="2" charset="-122"/>
              </a:rPr>
              <a:t>/bin:/</a:t>
            </a:r>
            <a:r>
              <a:rPr lang="nl-NL" altLang="zh-CN" sz="1600" dirty="0" err="1">
                <a:ea typeface="等线" panose="02010600030101010101" pitchFamily="2" charset="-122"/>
              </a:rPr>
              <a:t>usr</a:t>
            </a:r>
            <a:r>
              <a:rPr lang="nl-NL" altLang="zh-CN" sz="1600" dirty="0">
                <a:ea typeface="等线" panose="02010600030101010101" pitchFamily="2" charset="-122"/>
              </a:rPr>
              <a:t>/</a:t>
            </a:r>
            <a:r>
              <a:rPr lang="nl-NL" altLang="zh-CN" sz="1600" dirty="0" err="1">
                <a:ea typeface="等线" panose="02010600030101010101" pitchFamily="2" charset="-122"/>
              </a:rPr>
              <a:t>sbin</a:t>
            </a:r>
            <a:r>
              <a:rPr lang="nl-NL" altLang="zh-CN" sz="1600" dirty="0">
                <a:ea typeface="等线" panose="02010600030101010101" pitchFamily="2" charset="-122"/>
              </a:rPr>
              <a:t>:/</a:t>
            </a:r>
            <a:r>
              <a:rPr lang="nl-NL" altLang="zh-CN" sz="1600" dirty="0" err="1">
                <a:ea typeface="等线" panose="02010600030101010101" pitchFamily="2" charset="-122"/>
              </a:rPr>
              <a:t>usr</a:t>
            </a:r>
            <a:r>
              <a:rPr lang="nl-NL" altLang="zh-CN" sz="1600" dirty="0">
                <a:ea typeface="等线" panose="02010600030101010101" pitchFamily="2" charset="-122"/>
              </a:rPr>
              <a:t>/bin:/</a:t>
            </a:r>
            <a:r>
              <a:rPr lang="nl-NL" altLang="zh-CN" sz="1600" dirty="0" err="1">
                <a:ea typeface="等线" panose="02010600030101010101" pitchFamily="2" charset="-122"/>
              </a:rPr>
              <a:t>sbin</a:t>
            </a:r>
            <a:r>
              <a:rPr lang="nl-NL" altLang="zh-CN" sz="1600" dirty="0">
                <a:ea typeface="等线" panose="02010600030101010101" pitchFamily="2" charset="-122"/>
              </a:rPr>
              <a:t>:/bin”</a:t>
            </a:r>
          </a:p>
          <a:p>
            <a:pPr lvl="1"/>
            <a:r>
              <a:rPr lang="nl-NL" altLang="zh-CN" dirty="0">
                <a:ea typeface="等线" panose="02010600030101010101" pitchFamily="2" charset="-122"/>
              </a:rPr>
              <a:t>Look</a:t>
            </a:r>
            <a:r>
              <a:rPr lang="en-US" altLang="zh-CN" dirty="0">
                <a:ea typeface="等线" panose="02010600030101010101" pitchFamily="2" charset="-122"/>
              </a:rPr>
              <a:t>-up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in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a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predefined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list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of</a:t>
            </a:r>
            <a:r>
              <a:rPr lang="zh-CN" altLang="en-US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context</a:t>
            </a:r>
            <a:endParaRPr lang="nl-NL" altLang="zh-CN" dirty="0">
              <a:ea typeface="等线" panose="02010600030101010101" pitchFamily="2" charset="-122"/>
            </a:endParaRPr>
          </a:p>
          <a:p>
            <a:pPr lvl="1">
              <a:lnSpc>
                <a:spcPct val="114000"/>
              </a:lnSpc>
            </a:pPr>
            <a:endParaRPr lang="zh-CN" altLang="en-US" sz="2000" dirty="0">
              <a:ea typeface="等线" panose="02010600030101010101" pitchFamily="2" charset="-122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F374A2C-3683-B34D-ABE7-C48DB61D0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77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23866318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等线" panose="02010600030101010101" pitchFamily="2" charset="-122"/>
              </a:rPr>
              <a:t>Interpreter Naming API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fi-FI" altLang="zh-CN" i="1" dirty="0">
                <a:ea typeface="等线" panose="02010600030101010101" pitchFamily="2" charset="-122"/>
              </a:rPr>
              <a:t> </a:t>
            </a:r>
            <a:r>
              <a:rPr lang="fi-FI" altLang="zh-CN" b="1" i="1" dirty="0">
                <a:solidFill>
                  <a:srgbClr val="0096FF"/>
                </a:solidFill>
                <a:ea typeface="等线" panose="02010600030101010101" pitchFamily="2" charset="-122"/>
              </a:rPr>
              <a:t>value</a:t>
            </a:r>
            <a:r>
              <a:rPr lang="fi-FI" altLang="zh-CN" i="1" dirty="0">
                <a:ea typeface="等线" panose="02010600030101010101" pitchFamily="2" charset="-122"/>
              </a:rPr>
              <a:t> </a:t>
            </a:r>
            <a:r>
              <a:rPr lang="fi-FI" altLang="zh-CN" dirty="0">
                <a:ea typeface="等线" panose="02010600030101010101" pitchFamily="2" charset="-122"/>
              </a:rPr>
              <a:t>← </a:t>
            </a:r>
            <a:r>
              <a:rPr lang="fi-FI" altLang="zh-CN" b="1" dirty="0">
                <a:ea typeface="等线" panose="02010600030101010101" pitchFamily="2" charset="-122"/>
              </a:rPr>
              <a:t>RESOLVE</a:t>
            </a:r>
            <a:r>
              <a:rPr lang="fi-FI" altLang="zh-CN" dirty="0">
                <a:ea typeface="等线" panose="02010600030101010101" pitchFamily="2" charset="-122"/>
              </a:rPr>
              <a:t>(</a:t>
            </a:r>
            <a:r>
              <a:rPr lang="fi-FI" altLang="zh-CN" i="1" dirty="0">
                <a:ea typeface="等线" panose="02010600030101010101" pitchFamily="2" charset="-122"/>
              </a:rPr>
              <a:t>name</a:t>
            </a:r>
            <a:r>
              <a:rPr lang="fi-FI" altLang="zh-CN" dirty="0">
                <a:ea typeface="等线" panose="02010600030101010101" pitchFamily="2" charset="-122"/>
              </a:rPr>
              <a:t>, </a:t>
            </a:r>
            <a:r>
              <a:rPr lang="fi-FI" altLang="zh-CN" i="1" dirty="0">
                <a:ea typeface="等线" panose="02010600030101010101" pitchFamily="2" charset="-122"/>
              </a:rPr>
              <a:t>context</a:t>
            </a:r>
            <a:r>
              <a:rPr lang="fi-FI" altLang="zh-CN" dirty="0">
                <a:ea typeface="等线" panose="02010600030101010101" pitchFamily="2" charset="-122"/>
              </a:rPr>
              <a:t>)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Return the mapping of </a:t>
            </a:r>
            <a:r>
              <a:rPr lang="en-US" altLang="zh-CN" i="1" dirty="0">
                <a:ea typeface="等线" panose="02010600030101010101" pitchFamily="2" charset="-122"/>
              </a:rPr>
              <a:t>name </a:t>
            </a:r>
            <a:r>
              <a:rPr lang="en-US" altLang="zh-CN" dirty="0">
                <a:ea typeface="等线" panose="02010600030101010101" pitchFamily="2" charset="-122"/>
              </a:rPr>
              <a:t>in the </a:t>
            </a:r>
            <a:r>
              <a:rPr lang="en-US" altLang="zh-CN" i="1" dirty="0">
                <a:ea typeface="等线" panose="02010600030101010101" pitchFamily="2" charset="-122"/>
              </a:rPr>
              <a:t>context</a:t>
            </a:r>
          </a:p>
          <a:p>
            <a:r>
              <a:rPr lang="en-US" altLang="zh-CN" i="1" dirty="0">
                <a:ea typeface="等线" panose="02010600030101010101" pitchFamily="2" charset="-122"/>
              </a:rPr>
              <a:t> </a:t>
            </a:r>
            <a:r>
              <a:rPr lang="en-US" altLang="zh-CN" b="1" i="1" dirty="0">
                <a:solidFill>
                  <a:srgbClr val="0096FF"/>
                </a:solidFill>
                <a:ea typeface="等线" panose="02010600030101010101" pitchFamily="2" charset="-122"/>
              </a:rPr>
              <a:t>status</a:t>
            </a:r>
            <a:r>
              <a:rPr lang="en-US" altLang="zh-CN" i="1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← </a:t>
            </a:r>
            <a:r>
              <a:rPr lang="en-US" altLang="zh-CN" b="1" dirty="0">
                <a:ea typeface="等线" panose="02010600030101010101" pitchFamily="2" charset="-122"/>
              </a:rPr>
              <a:t>BIND</a:t>
            </a:r>
            <a:r>
              <a:rPr lang="en-US" altLang="zh-CN" dirty="0">
                <a:ea typeface="等线" panose="02010600030101010101" pitchFamily="2" charset="-122"/>
              </a:rPr>
              <a:t>(</a:t>
            </a:r>
            <a:r>
              <a:rPr lang="en-US" altLang="zh-CN" i="1" dirty="0">
                <a:ea typeface="等线" panose="02010600030101010101" pitchFamily="2" charset="-122"/>
              </a:rPr>
              <a:t>name</a:t>
            </a:r>
            <a:r>
              <a:rPr lang="en-US" altLang="zh-CN" dirty="0">
                <a:ea typeface="等线" panose="02010600030101010101" pitchFamily="2" charset="-122"/>
              </a:rPr>
              <a:t>, </a:t>
            </a:r>
            <a:r>
              <a:rPr lang="en-US" altLang="zh-CN" i="1" dirty="0">
                <a:ea typeface="等线" panose="02010600030101010101" pitchFamily="2" charset="-122"/>
              </a:rPr>
              <a:t>value</a:t>
            </a:r>
            <a:r>
              <a:rPr lang="en-US" altLang="zh-CN" dirty="0">
                <a:ea typeface="等线" panose="02010600030101010101" pitchFamily="2" charset="-122"/>
              </a:rPr>
              <a:t>, </a:t>
            </a:r>
            <a:r>
              <a:rPr lang="en-US" altLang="zh-CN" i="1" dirty="0">
                <a:ea typeface="等线" panose="02010600030101010101" pitchFamily="2" charset="-122"/>
              </a:rPr>
              <a:t>context</a:t>
            </a:r>
            <a:r>
              <a:rPr lang="en-US" altLang="zh-CN" dirty="0">
                <a:ea typeface="等线" panose="02010600030101010101" pitchFamily="2" charset="-122"/>
              </a:rPr>
              <a:t>)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Establish a </a:t>
            </a:r>
            <a:r>
              <a:rPr lang="en-US" altLang="zh-CN" i="1" dirty="0">
                <a:ea typeface="等线" panose="02010600030101010101" pitchFamily="2" charset="-122"/>
              </a:rPr>
              <a:t>name </a:t>
            </a:r>
            <a:r>
              <a:rPr lang="en-US" altLang="zh-CN" dirty="0">
                <a:ea typeface="等线" panose="02010600030101010101" pitchFamily="2" charset="-122"/>
              </a:rPr>
              <a:t>to </a:t>
            </a:r>
            <a:r>
              <a:rPr lang="en-US" altLang="zh-CN" i="1" dirty="0">
                <a:ea typeface="等线" panose="02010600030101010101" pitchFamily="2" charset="-122"/>
              </a:rPr>
              <a:t>value mapping </a:t>
            </a:r>
            <a:r>
              <a:rPr lang="en-US" altLang="zh-CN" dirty="0">
                <a:ea typeface="等线" panose="02010600030101010101" pitchFamily="2" charset="-122"/>
              </a:rPr>
              <a:t>in the </a:t>
            </a:r>
            <a:r>
              <a:rPr lang="en-US" altLang="zh-CN" i="1" dirty="0">
                <a:ea typeface="等线" panose="02010600030101010101" pitchFamily="2" charset="-122"/>
              </a:rPr>
              <a:t>context</a:t>
            </a:r>
          </a:p>
          <a:p>
            <a:r>
              <a:rPr lang="en-US" altLang="zh-CN" i="1" dirty="0">
                <a:ea typeface="等线" panose="02010600030101010101" pitchFamily="2" charset="-122"/>
              </a:rPr>
              <a:t> </a:t>
            </a:r>
            <a:r>
              <a:rPr lang="en-US" altLang="zh-CN" b="1" i="1" dirty="0">
                <a:solidFill>
                  <a:srgbClr val="0096FF"/>
                </a:solidFill>
                <a:ea typeface="等线" panose="02010600030101010101" pitchFamily="2" charset="-122"/>
              </a:rPr>
              <a:t>status</a:t>
            </a:r>
            <a:r>
              <a:rPr lang="en-US" altLang="zh-CN" i="1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← </a:t>
            </a:r>
            <a:r>
              <a:rPr lang="en-US" altLang="zh-CN" b="1" dirty="0">
                <a:ea typeface="等线" panose="02010600030101010101" pitchFamily="2" charset="-122"/>
              </a:rPr>
              <a:t>UNBIND</a:t>
            </a:r>
            <a:r>
              <a:rPr lang="en-US" altLang="zh-CN" dirty="0">
                <a:ea typeface="等线" panose="02010600030101010101" pitchFamily="2" charset="-122"/>
              </a:rPr>
              <a:t>(</a:t>
            </a:r>
            <a:r>
              <a:rPr lang="en-US" altLang="zh-CN" i="1" dirty="0">
                <a:ea typeface="等线" panose="02010600030101010101" pitchFamily="2" charset="-122"/>
              </a:rPr>
              <a:t>name</a:t>
            </a:r>
            <a:r>
              <a:rPr lang="en-US" altLang="zh-CN" dirty="0">
                <a:ea typeface="等线" panose="02010600030101010101" pitchFamily="2" charset="-122"/>
              </a:rPr>
              <a:t>, </a:t>
            </a:r>
            <a:r>
              <a:rPr lang="en-US" altLang="zh-CN" i="1" dirty="0">
                <a:ea typeface="等线" panose="02010600030101010101" pitchFamily="2" charset="-122"/>
              </a:rPr>
              <a:t>context</a:t>
            </a:r>
            <a:r>
              <a:rPr lang="en-US" altLang="zh-CN" dirty="0">
                <a:ea typeface="等线" panose="02010600030101010101" pitchFamily="2" charset="-122"/>
              </a:rPr>
              <a:t>)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Delete name from </a:t>
            </a:r>
            <a:r>
              <a:rPr lang="en-US" altLang="zh-CN" i="1" dirty="0">
                <a:ea typeface="等线" panose="02010600030101010101" pitchFamily="2" charset="-122"/>
              </a:rPr>
              <a:t>context</a:t>
            </a:r>
          </a:p>
          <a:p>
            <a:r>
              <a:rPr lang="en-US" altLang="zh-CN" i="1" dirty="0">
                <a:ea typeface="等线" panose="02010600030101010101" pitchFamily="2" charset="-122"/>
              </a:rPr>
              <a:t> </a:t>
            </a:r>
            <a:r>
              <a:rPr lang="en-US" altLang="zh-CN" b="1" i="1" dirty="0">
                <a:solidFill>
                  <a:srgbClr val="0096FF"/>
                </a:solidFill>
                <a:ea typeface="等线" panose="02010600030101010101" pitchFamily="2" charset="-122"/>
              </a:rPr>
              <a:t>list</a:t>
            </a:r>
            <a:r>
              <a:rPr lang="en-US" altLang="zh-CN" i="1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← </a:t>
            </a:r>
            <a:r>
              <a:rPr lang="en-US" altLang="zh-CN" b="1" dirty="0">
                <a:ea typeface="等线" panose="02010600030101010101" pitchFamily="2" charset="-122"/>
              </a:rPr>
              <a:t>ENUMERATE</a:t>
            </a:r>
            <a:r>
              <a:rPr lang="en-US" altLang="zh-CN" dirty="0">
                <a:ea typeface="等线" panose="02010600030101010101" pitchFamily="2" charset="-122"/>
              </a:rPr>
              <a:t>(</a:t>
            </a:r>
            <a:r>
              <a:rPr lang="en-US" altLang="zh-CN" i="1" dirty="0">
                <a:ea typeface="等线" panose="02010600030101010101" pitchFamily="2" charset="-122"/>
              </a:rPr>
              <a:t>context</a:t>
            </a:r>
            <a:r>
              <a:rPr lang="en-US" altLang="zh-CN" dirty="0">
                <a:ea typeface="等线" panose="02010600030101010101" pitchFamily="2" charset="-122"/>
              </a:rPr>
              <a:t>)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Return a list of all bindings</a:t>
            </a:r>
          </a:p>
          <a:p>
            <a:r>
              <a:rPr lang="en-US" altLang="zh-CN" i="1" dirty="0">
                <a:ea typeface="等线" panose="02010600030101010101" pitchFamily="2" charset="-122"/>
              </a:rPr>
              <a:t> </a:t>
            </a:r>
            <a:r>
              <a:rPr lang="en-US" altLang="zh-CN" b="1" i="1" dirty="0">
                <a:solidFill>
                  <a:srgbClr val="0096FF"/>
                </a:solidFill>
                <a:ea typeface="等线" panose="02010600030101010101" pitchFamily="2" charset="-122"/>
              </a:rPr>
              <a:t>result</a:t>
            </a:r>
            <a:r>
              <a:rPr lang="en-US" altLang="zh-CN" i="1" dirty="0">
                <a:ea typeface="等线" panose="02010600030101010101" pitchFamily="2" charset="-122"/>
              </a:rPr>
              <a:t> </a:t>
            </a:r>
            <a:r>
              <a:rPr lang="en-US" altLang="zh-CN" dirty="0">
                <a:ea typeface="等线" panose="02010600030101010101" pitchFamily="2" charset="-122"/>
              </a:rPr>
              <a:t>← </a:t>
            </a:r>
            <a:r>
              <a:rPr lang="en-US" altLang="zh-CN" b="1" dirty="0">
                <a:ea typeface="等线" panose="02010600030101010101" pitchFamily="2" charset="-122"/>
              </a:rPr>
              <a:t>COMPARE</a:t>
            </a:r>
            <a:r>
              <a:rPr lang="en-US" altLang="zh-CN" dirty="0">
                <a:ea typeface="等线" panose="02010600030101010101" pitchFamily="2" charset="-122"/>
              </a:rPr>
              <a:t>(</a:t>
            </a:r>
            <a:r>
              <a:rPr lang="en-US" altLang="zh-CN" i="1" dirty="0">
                <a:ea typeface="等线" panose="02010600030101010101" pitchFamily="2" charset="-122"/>
              </a:rPr>
              <a:t>name1</a:t>
            </a:r>
            <a:r>
              <a:rPr lang="en-US" altLang="zh-CN" dirty="0">
                <a:ea typeface="等线" panose="02010600030101010101" pitchFamily="2" charset="-122"/>
              </a:rPr>
              <a:t>, </a:t>
            </a:r>
            <a:r>
              <a:rPr lang="en-US" altLang="zh-CN" i="1" dirty="0">
                <a:ea typeface="等线" panose="02010600030101010101" pitchFamily="2" charset="-122"/>
              </a:rPr>
              <a:t>name2</a:t>
            </a:r>
            <a:r>
              <a:rPr lang="en-US" altLang="zh-CN" dirty="0">
                <a:ea typeface="等线" panose="02010600030101010101" pitchFamily="2" charset="-122"/>
              </a:rPr>
              <a:t>)</a:t>
            </a:r>
          </a:p>
          <a:p>
            <a:pPr lvl="1"/>
            <a:r>
              <a:rPr lang="en-US" altLang="zh-CN" dirty="0">
                <a:ea typeface="等线" panose="02010600030101010101" pitchFamily="2" charset="-122"/>
              </a:rPr>
              <a:t>Check if </a:t>
            </a:r>
            <a:r>
              <a:rPr lang="en-US" altLang="zh-CN" i="1" dirty="0">
                <a:ea typeface="等线" panose="02010600030101010101" pitchFamily="2" charset="-122"/>
              </a:rPr>
              <a:t>name1 </a:t>
            </a:r>
            <a:r>
              <a:rPr lang="en-US" altLang="zh-CN" dirty="0">
                <a:ea typeface="等线" panose="02010600030101010101" pitchFamily="2" charset="-122"/>
              </a:rPr>
              <a:t>and </a:t>
            </a:r>
            <a:r>
              <a:rPr lang="en-US" altLang="zh-CN" i="1" dirty="0">
                <a:ea typeface="等线" panose="02010600030101010101" pitchFamily="2" charset="-122"/>
              </a:rPr>
              <a:t>name2 </a:t>
            </a:r>
            <a:r>
              <a:rPr lang="en-US" altLang="zh-CN" dirty="0">
                <a:ea typeface="等线" panose="02010600030101010101" pitchFamily="2" charset="-122"/>
              </a:rPr>
              <a:t>are equal</a:t>
            </a:r>
          </a:p>
        </p:txBody>
      </p:sp>
      <p:sp>
        <p:nvSpPr>
          <p:cNvPr id="5" name="灯片编号占位符 3">
            <a:extLst>
              <a:ext uri="{FF2B5EF4-FFF2-40B4-BE49-F238E27FC236}">
                <a16:creationId xmlns:a16="http://schemas.microsoft.com/office/drawing/2014/main" id="{DFE6F04D-9E83-A840-83D1-05DD55C72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78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9627348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FAQ of Naming Scheme - 1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What is the syntax of names?</a:t>
            </a:r>
          </a:p>
          <a:p>
            <a:r>
              <a:rPr lang="en-US" altLang="zh-CN" dirty="0"/>
              <a:t>What are the possible value?</a:t>
            </a:r>
          </a:p>
          <a:p>
            <a:r>
              <a:rPr lang="en-US" altLang="zh-CN" dirty="0"/>
              <a:t>What context is used to resolve names?</a:t>
            </a:r>
          </a:p>
          <a:p>
            <a:r>
              <a:rPr lang="en-US" altLang="zh-CN" dirty="0"/>
              <a:t>Who specifies the context?</a:t>
            </a:r>
          </a:p>
          <a:p>
            <a:r>
              <a:rPr lang="en-US" altLang="zh-CN" dirty="0"/>
              <a:t>Is a particular name global (context-free) or local?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F9D84C3-2FBD-E744-B8F5-E1971B4A0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79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7253861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FAQ of Naming Scheme - 2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Does every name have a value?</a:t>
            </a:r>
          </a:p>
          <a:p>
            <a:pPr lvl="1"/>
            <a:r>
              <a:rPr lang="en-US" altLang="zh-CN" dirty="0"/>
              <a:t>Or, can you have “dangling” names?</a:t>
            </a:r>
          </a:p>
          <a:p>
            <a:r>
              <a:rPr lang="en-US" altLang="zh-CN" dirty="0"/>
              <a:t>Can a single name have multiple values?</a:t>
            </a:r>
          </a:p>
          <a:p>
            <a:r>
              <a:rPr lang="en-US" altLang="zh-CN" dirty="0"/>
              <a:t>Does every value have a name?</a:t>
            </a:r>
          </a:p>
          <a:p>
            <a:pPr lvl="1"/>
            <a:r>
              <a:rPr lang="en-US" altLang="zh-CN" dirty="0"/>
              <a:t>Or, can you name everything?</a:t>
            </a:r>
          </a:p>
          <a:p>
            <a:r>
              <a:rPr lang="en-US" altLang="zh-CN" dirty="0"/>
              <a:t>Can a single value have multiple names?</a:t>
            </a:r>
          </a:p>
          <a:p>
            <a:pPr lvl="1"/>
            <a:r>
              <a:rPr lang="en-US" altLang="zh-CN" dirty="0"/>
              <a:t>Or, are there synonyms?</a:t>
            </a:r>
          </a:p>
          <a:p>
            <a:r>
              <a:rPr lang="en-US" altLang="zh-CN" dirty="0"/>
              <a:t>Can the value corresponding to a name change over time?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3DF2E7D-B8BE-B849-B63D-314A97CED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296962"/>
            <a:ext cx="2133600" cy="304271"/>
          </a:xfrm>
        </p:spPr>
        <p:txBody>
          <a:bodyPr/>
          <a:lstStyle/>
          <a:p>
            <a:fld id="{ADE361C3-C043-4A6E-BDCE-8DA1E7D90A3B}" type="slidenum">
              <a:rPr lang="zh-CN" altLang="en-US" smtClean="0"/>
              <a:t>80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1972446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rgbClr val="BE374B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45621</TotalTime>
  <Words>3680</Words>
  <Application>Microsoft Macintosh PowerPoint</Application>
  <PresentationFormat>全屏显示(16:10)</PresentationFormat>
  <Paragraphs>580</Paragraphs>
  <Slides>80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80</vt:i4>
      </vt:variant>
    </vt:vector>
  </HeadingPairs>
  <TitlesOfParts>
    <vt:vector size="88" baseType="lpstr">
      <vt:lpstr>DengXian</vt:lpstr>
      <vt:lpstr>DengXian</vt:lpstr>
      <vt:lpstr>微软雅黑</vt:lpstr>
      <vt:lpstr>Arial</vt:lpstr>
      <vt:lpstr>Calibri</vt:lpstr>
      <vt:lpstr>Calibri Light</vt:lpstr>
      <vt:lpstr>Symbol</vt:lpstr>
      <vt:lpstr>1_Office 主题​​</vt:lpstr>
      <vt:lpstr>End-to-end Layer &amp; DNS</vt:lpstr>
      <vt:lpstr>Review: Assurance of End-to-end Protocol</vt:lpstr>
      <vt:lpstr>7. End-to-end Performance</vt:lpstr>
      <vt:lpstr>Overlapping Transmissions</vt:lpstr>
      <vt:lpstr>Overlapping Transmissions</vt:lpstr>
      <vt:lpstr>Fixed Window</vt:lpstr>
      <vt:lpstr>Sliding Window</vt:lpstr>
      <vt:lpstr>Handling Packet Loss</vt:lpstr>
      <vt:lpstr>Chose the Right Window Size</vt:lpstr>
      <vt:lpstr>Sliding Window Size</vt:lpstr>
      <vt:lpstr>Self-pacing: Sliding Window Size</vt:lpstr>
      <vt:lpstr>PowerPoint 演示文稿</vt:lpstr>
      <vt:lpstr>Congestion</vt:lpstr>
      <vt:lpstr>Network Congestion</vt:lpstr>
      <vt:lpstr>Why Congest?</vt:lpstr>
      <vt:lpstr>Load Shedding: Setting Window Size</vt:lpstr>
      <vt:lpstr>Congestion Control</vt:lpstr>
      <vt:lpstr>AIMD (Additive Increase, Multiplicative Decrease)</vt:lpstr>
      <vt:lpstr>Problems with AIMD</vt:lpstr>
      <vt:lpstr>TCP Slow Start</vt:lpstr>
      <vt:lpstr>TCP Fast Retransmit / Fast Recovery</vt:lpstr>
      <vt:lpstr>TCP Fast Retransmit / Fast Recovery</vt:lpstr>
      <vt:lpstr>Retrofitting TCP</vt:lpstr>
      <vt:lpstr>Retrofitting TCP</vt:lpstr>
      <vt:lpstr>Fairness between Links</vt:lpstr>
      <vt:lpstr>AIMD Leads to Efficiency and Fairness</vt:lpstr>
      <vt:lpstr>Q: Why not Additive Decrease</vt:lpstr>
      <vt:lpstr>Weakness of TCP</vt:lpstr>
      <vt:lpstr>Summary of Congestion Window</vt:lpstr>
      <vt:lpstr>PowerPoint 演示文稿</vt:lpstr>
      <vt:lpstr>DNS: Binding IP and Domain Name</vt:lpstr>
      <vt:lpstr>IP Address as a Type of Name</vt:lpstr>
      <vt:lpstr>Why Not Just Using IP Address?</vt:lpstr>
      <vt:lpstr>Questions on DNS</vt:lpstr>
      <vt:lpstr>Questions on DNS</vt:lpstr>
      <vt:lpstr>Look-up Algorithm</vt:lpstr>
      <vt:lpstr>Distributing Responsibility</vt:lpstr>
      <vt:lpstr>Name Servers</vt:lpstr>
      <vt:lpstr>DNS Hierarchy (a partial view)</vt:lpstr>
      <vt:lpstr>Basic DNS Look-up Algorithm</vt:lpstr>
      <vt:lpstr>DNS Lookup</vt:lpstr>
      <vt:lpstr>DNS Lookup</vt:lpstr>
      <vt:lpstr>DNS Lookup</vt:lpstr>
      <vt:lpstr>DNS Lookup</vt:lpstr>
      <vt:lpstr>DNS Lookup</vt:lpstr>
      <vt:lpstr>Context in DNS</vt:lpstr>
      <vt:lpstr>Fault Tolerant</vt:lpstr>
      <vt:lpstr>Three Enhancements on Look-up Algorithm</vt:lpstr>
      <vt:lpstr>Three Enhancements on Look-up Algorithm</vt:lpstr>
      <vt:lpstr>DNS Request Process</vt:lpstr>
      <vt:lpstr>Three Enhancements on Look-up Algorithm</vt:lpstr>
      <vt:lpstr>Combine These Enhancements</vt:lpstr>
      <vt:lpstr>Other Features of DNS</vt:lpstr>
      <vt:lpstr>Other Features of DNS</vt:lpstr>
      <vt:lpstr>Name Discovery in DNS (at the first place)</vt:lpstr>
      <vt:lpstr>Comparing Hostname &amp; Filename</vt:lpstr>
      <vt:lpstr>PowerPoint 演示文稿</vt:lpstr>
      <vt:lpstr>Benefits of Hierarchical Design</vt:lpstr>
      <vt:lpstr>Good Points on DNS Design</vt:lpstr>
      <vt:lpstr>Good Points on DNS Design</vt:lpstr>
      <vt:lpstr>Bad Points on DNS Design</vt:lpstr>
      <vt:lpstr>DNS Amplification Attack</vt:lpstr>
      <vt:lpstr>DNS Security</vt:lpstr>
      <vt:lpstr>DNSSEC: Protect DNS Record</vt:lpstr>
      <vt:lpstr>PowerPoint 演示文稿</vt:lpstr>
      <vt:lpstr>Naming in General</vt:lpstr>
      <vt:lpstr>Naming a Disk</vt:lpstr>
      <vt:lpstr>Naming for Modularity</vt:lpstr>
      <vt:lpstr>Addresses as Names</vt:lpstr>
      <vt:lpstr>Naming Schemes</vt:lpstr>
      <vt:lpstr>Naming Model</vt:lpstr>
      <vt:lpstr>Naming Terminology</vt:lpstr>
      <vt:lpstr>Naming Context</vt:lpstr>
      <vt:lpstr>Determining Context - 1</vt:lpstr>
      <vt:lpstr>Determining Context - 2</vt:lpstr>
      <vt:lpstr>Name Mapping Algorithms - 1</vt:lpstr>
      <vt:lpstr>Name Mapping Algorithms - 2</vt:lpstr>
      <vt:lpstr>Interpreter Naming API</vt:lpstr>
      <vt:lpstr>FAQ of Naming Scheme - 1</vt:lpstr>
      <vt:lpstr>FAQ of Naming Scheme - 2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Yubin Xia</cp:lastModifiedBy>
  <cp:revision>1600</cp:revision>
  <cp:lastPrinted>2020-03-02T13:38:09Z</cp:lastPrinted>
  <dcterms:created xsi:type="dcterms:W3CDTF">2017-11-24T09:35:45Z</dcterms:created>
  <dcterms:modified xsi:type="dcterms:W3CDTF">2021-12-07T01:39:19Z</dcterms:modified>
</cp:coreProperties>
</file>