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1"/>
  </p:notesMasterIdLst>
  <p:handoutMasterIdLst>
    <p:handoutMasterId r:id="rId82"/>
  </p:handoutMasterIdLst>
  <p:sldIdLst>
    <p:sldId id="2241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70" autoAdjust="0"/>
    <p:restoredTop sz="88687" autoAdjust="0"/>
  </p:normalViewPr>
  <p:slideViewPr>
    <p:cSldViewPr>
      <p:cViewPr varScale="1">
        <p:scale>
          <a:sx n="92" d="100"/>
          <a:sy n="92" d="100"/>
        </p:scale>
        <p:origin x="176" y="1464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88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microsoft.com/office/2016/11/relationships/changesInfo" Target="changesInfos/changesInfo1.xml"/><Relationship Id="rId61" Type="http://schemas.openxmlformats.org/officeDocument/2006/relationships/slide" Target="slides/slide60.xml"/><Relationship Id="rId82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Convert Double to Quad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的缩写，意为将双字数据扩展为四字。 该指令先把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的每一位置成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的最高位（若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&gt;=0x80000000,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=0xFFFFFFFF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；若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&lt;0x80000000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，则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=0x00000000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 ，再把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扩展为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eax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的高位。 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68: h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73: s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 /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2f: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/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6e: n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69: 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62:</a:t>
            </a:r>
            <a:r>
              <a:rPr lang="en-US" altLang="zh-CN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dirty="0"/>
              <a:t>2f: /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034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763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7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0673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Many software attacks consists in  subverting the control-flow of a binary.  Often the virus injects code of its own,.  Then by a buffer overflow,  it hijacks the program counter to execute the desired code, eventually reaching a point at which the system is compromised (e.g., a shell is executed).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162F3F6-86BB-4F09-8C7C-ED380777C83E}" type="slidenum">
              <a:rPr lang="en-US" altLang="zh-CN"/>
              <a:pPr/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05128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/>
              <a:t>The idea of CFI is very simple: embed a simple security policy within the executable itself, in the form of a control-flow graph.  The executable itself will monitor its execution, and any attempt to deviate from the prescribed CFG will result in an error.  Thus, if  a virus attempts to step outside the prescribed CFG, it will shut down the program.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4724D7-A40A-4435-B455-B99132911784}" type="slidenum">
              <a:rPr lang="en-US" altLang="zh-CN"/>
              <a:pPr/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5990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185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另外，大部分的</a:t>
            </a:r>
            <a:r>
              <a:rPr kumimoji="1" lang="en-US" altLang="zh-CN" dirty="0"/>
              <a:t>PLT</a:t>
            </a:r>
            <a:r>
              <a:rPr kumimoji="1" lang="zh-CN" altLang="en-US" dirty="0"/>
              <a:t>项都不会因为传进来的参数的原因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，因为它们很多都是系统调用，都会对参数进行检查，如果有错误会返回</a:t>
            </a:r>
            <a:r>
              <a:rPr kumimoji="1" lang="en-US" altLang="zh-CN" dirty="0"/>
              <a:t>EFAULT</a:t>
            </a:r>
            <a:r>
              <a:rPr kumimoji="1" lang="zh-CN" altLang="en-US" dirty="0"/>
              <a:t>而已，并不会造成进程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。所以攻击者可以通过下面这个方法找到</a:t>
            </a:r>
            <a:r>
              <a:rPr kumimoji="1" lang="en-US" altLang="zh-CN" dirty="0"/>
              <a:t>PLT</a:t>
            </a:r>
            <a:r>
              <a:rPr kumimoji="1" lang="zh-CN" altLang="en-US" dirty="0"/>
              <a:t>：如果攻击者发现好多条连续的</a:t>
            </a:r>
            <a:r>
              <a:rPr kumimoji="1" lang="en-US" altLang="zh-CN" dirty="0"/>
              <a:t>16</a:t>
            </a:r>
            <a:r>
              <a:rPr kumimoji="1" lang="zh-CN" altLang="en-US" dirty="0"/>
              <a:t>个字节对齐的地址都不会造成进程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，而且这些地址加</a:t>
            </a:r>
            <a:r>
              <a:rPr kumimoji="1" lang="en-US" altLang="zh-CN" dirty="0"/>
              <a:t>6</a:t>
            </a:r>
            <a:r>
              <a:rPr kumimoji="1" lang="zh-CN" altLang="en-US" dirty="0"/>
              <a:t>得到的地址也不会造成进程</a:t>
            </a:r>
            <a:r>
              <a:rPr kumimoji="1" lang="en-US" altLang="zh-CN" dirty="0"/>
              <a:t>crash</a:t>
            </a:r>
            <a:r>
              <a:rPr kumimoji="1" lang="zh-CN" altLang="en-US" dirty="0"/>
              <a:t>，那么很有可能这就是某个</a:t>
            </a:r>
            <a:r>
              <a:rPr kumimoji="1" lang="en-US" altLang="zh-CN" dirty="0"/>
              <a:t>PLT</a:t>
            </a:r>
            <a:r>
              <a:rPr kumimoji="1" lang="zh-CN" altLang="en-US" dirty="0"/>
              <a:t>对应的项了。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584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</a:t>
            </a:r>
            <a:r>
              <a:rPr kumimoji="1" lang="zh-CN" altLang="en-US" dirty="0"/>
              <a:t>同时调用好几次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，把它们串起来，然后传入不同的文件描述符数；</a:t>
            </a:r>
            <a:r>
              <a:rPr kumimoji="1" lang="en-US" altLang="zh-CN" dirty="0"/>
              <a:t>2. </a:t>
            </a:r>
            <a:r>
              <a:rPr kumimoji="1" lang="zh-CN" altLang="en-US" dirty="0"/>
              <a:t>同时打开多个连接，然后使用一个相对较大的文件描述符数字，增加匹配的可能性。</a:t>
            </a:r>
          </a:p>
          <a:p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8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34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58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s.stanford.edu/brop/bittau-brop.pdf" TargetMode="External"/><Relationship Id="rId2" Type="http://schemas.openxmlformats.org/officeDocument/2006/relationships/hyperlink" Target="http://www.scs.stanford.edu/brop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rops.wooyun.org/tips/30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ROP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and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CFI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oriente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871" b="16314"/>
          <a:stretch/>
        </p:blipFill>
        <p:spPr>
          <a:xfrm>
            <a:off x="4266351" y="1928764"/>
            <a:ext cx="3326637" cy="846666"/>
          </a:xfrm>
          <a:prstGeom prst="rect">
            <a:avLst/>
          </a:prstGeom>
        </p:spPr>
      </p:pic>
      <p:pic>
        <p:nvPicPr>
          <p:cNvPr id="5" name="Picture 10" descr="return-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15" b="14242"/>
          <a:stretch/>
        </p:blipFill>
        <p:spPr>
          <a:xfrm>
            <a:off x="1763688" y="1849388"/>
            <a:ext cx="2654355" cy="939271"/>
          </a:xfrm>
          <a:prstGeom prst="rect">
            <a:avLst/>
          </a:prstGeom>
        </p:spPr>
      </p:pic>
      <p:pic>
        <p:nvPicPr>
          <p:cNvPr id="6" name="Picture 8" descr="programming.pn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437"/>
          <a:stretch/>
        </p:blipFill>
        <p:spPr>
          <a:xfrm>
            <a:off x="1971823" y="2788144"/>
            <a:ext cx="5413030" cy="84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7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Stack Buffer Overflow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201316"/>
            <a:ext cx="6030205" cy="2658096"/>
          </a:xfrm>
        </p:spPr>
        <p:txBody>
          <a:bodyPr>
            <a:normAutofit/>
          </a:bodyPr>
          <a:lstStyle/>
          <a:p>
            <a:r>
              <a:rPr lang="en-US" sz="2400" dirty="0"/>
              <a:t>A Typical Buffer Overflow Attack</a:t>
            </a:r>
          </a:p>
          <a:p>
            <a:pPr lvl="1"/>
            <a:r>
              <a:rPr lang="en-US" sz="2000" dirty="0"/>
              <a:t>Inject malicious code in buffer</a:t>
            </a:r>
          </a:p>
          <a:p>
            <a:pPr lvl="2"/>
            <a:r>
              <a:rPr lang="en-US" sz="1800" dirty="0"/>
              <a:t>E.g., shellcode</a:t>
            </a:r>
          </a:p>
          <a:p>
            <a:pPr lvl="1"/>
            <a:r>
              <a:rPr lang="en-US" sz="2000" dirty="0"/>
              <a:t>Overwrite return address to buffer</a:t>
            </a:r>
          </a:p>
          <a:p>
            <a:pPr lvl="1"/>
            <a:r>
              <a:rPr lang="en-US" sz="2000" dirty="0"/>
              <a:t>Once return, the malicious code runs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912660" y="3278082"/>
            <a:ext cx="1425663" cy="1042516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011011010101010101010110101010101010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1110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1010</a:t>
            </a: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82139" y="306423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ebp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>
          <a:xfrm flipV="1">
            <a:off x="6551526" y="3217098"/>
            <a:ext cx="361133" cy="3180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982139" y="4166709"/>
            <a:ext cx="505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buf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6487406" y="4319574"/>
            <a:ext cx="425253" cy="31801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912661" y="2747599"/>
            <a:ext cx="1425663" cy="521818"/>
          </a:xfrm>
          <a:prstGeom prst="rect">
            <a:avLst/>
          </a:prstGeom>
          <a:solidFill>
            <a:srgbClr val="800000">
              <a:alpha val="46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01010110101</a:t>
            </a:r>
            <a:r>
              <a:rPr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4" y="4319573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0" y="2885582"/>
            <a:ext cx="0" cy="1433991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4" y="2885582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971600" y="4009628"/>
            <a:ext cx="4464496" cy="1323439"/>
          </a:xfrm>
          <a:prstGeom prst="rect">
            <a:avLst/>
          </a:prstGeom>
          <a:ln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urier"/>
                <a:cs typeface="Courier"/>
              </a:rPr>
              <a:t>void function(char *</a:t>
            </a:r>
            <a:r>
              <a:rPr lang="en-US" sz="2000" dirty="0" err="1">
                <a:latin typeface="Courier"/>
                <a:cs typeface="Courier"/>
              </a:rPr>
              <a:t>str</a:t>
            </a:r>
            <a:r>
              <a:rPr lang="en-US" sz="2000" dirty="0">
                <a:latin typeface="Courier"/>
                <a:cs typeface="Courier"/>
              </a:rPr>
              <a:t>) {</a:t>
            </a:r>
          </a:p>
          <a:p>
            <a:r>
              <a:rPr lang="en-US" sz="2000" dirty="0">
                <a:latin typeface="Courier"/>
                <a:cs typeface="Courier"/>
              </a:rPr>
              <a:t>   char </a:t>
            </a:r>
            <a:r>
              <a:rPr lang="en-US" sz="2000" dirty="0" err="1">
                <a:latin typeface="Courier"/>
                <a:cs typeface="Courier"/>
              </a:rPr>
              <a:t>buf</a:t>
            </a:r>
            <a:r>
              <a:rPr lang="en-US" sz="2000" dirty="0">
                <a:latin typeface="Courier"/>
                <a:cs typeface="Courier"/>
              </a:rPr>
              <a:t>[16];</a:t>
            </a:r>
          </a:p>
          <a:p>
            <a:r>
              <a:rPr lang="en-US" sz="2000" dirty="0">
                <a:latin typeface="Courier"/>
                <a:cs typeface="Courier"/>
              </a:rPr>
              <a:t>   </a:t>
            </a:r>
            <a:r>
              <a:rPr lang="en-US" sz="2000" dirty="0" err="1">
                <a:latin typeface="Courier"/>
                <a:cs typeface="Courier"/>
              </a:rPr>
              <a:t>strcpy</a:t>
            </a:r>
            <a:r>
              <a:rPr lang="en-US" sz="2000" dirty="0">
                <a:latin typeface="Courier"/>
                <a:cs typeface="Courier"/>
              </a:rPr>
              <a:t>(</a:t>
            </a:r>
            <a:r>
              <a:rPr lang="en-US" sz="2000" dirty="0" err="1">
                <a:latin typeface="Courier"/>
                <a:cs typeface="Courier"/>
              </a:rPr>
              <a:t>buf,str</a:t>
            </a:r>
            <a:r>
              <a:rPr lang="en-US" sz="2000" dirty="0">
                <a:latin typeface="Courier"/>
                <a:cs typeface="Courier"/>
              </a:rPr>
              <a:t>);</a:t>
            </a:r>
          </a:p>
          <a:p>
            <a:r>
              <a:rPr lang="en-US" sz="2000" dirty="0">
                <a:latin typeface="Courier"/>
                <a:cs typeface="Courier"/>
              </a:rPr>
              <a:t>}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912660" y="4320598"/>
            <a:ext cx="1425664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88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Shellcode Sample to</a:t>
            </a:r>
            <a:r>
              <a:rPr lang="zh-CN" altLang="en-US" sz="2800" dirty="0"/>
              <a:t> </a:t>
            </a:r>
            <a:r>
              <a:rPr lang="en-US" altLang="zh-CN" sz="2800" dirty="0"/>
              <a:t>Open</a:t>
            </a:r>
            <a:r>
              <a:rPr lang="zh-CN" altLang="en-US" sz="2800" dirty="0"/>
              <a:t> </a:t>
            </a:r>
            <a:r>
              <a:rPr lang="en-US" altLang="zh-CN" sz="2800" dirty="0"/>
              <a:t>"/bin/</a:t>
            </a:r>
            <a:r>
              <a:rPr lang="en-US" altLang="zh-CN" sz="2800" dirty="0" err="1"/>
              <a:t>sh</a:t>
            </a:r>
            <a:r>
              <a:rPr lang="en-US" altLang="zh-CN" sz="2800" dirty="0"/>
              <a:t>"</a:t>
            </a:r>
            <a:r>
              <a:rPr lang="zh-CN" altLang="en-US" sz="2800" dirty="0"/>
              <a:t> </a:t>
            </a:r>
            <a:r>
              <a:rPr lang="en-US" altLang="zh-CN" sz="2800" dirty="0"/>
              <a:t>(21 bytes)</a:t>
            </a:r>
            <a:endParaRPr lang="zh-CN" altLang="en-US" sz="28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96450" y="985292"/>
            <a:ext cx="849694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main(){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  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c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Consolas" panose="020B0609020204030204" pitchFamily="49" charset="0"/>
              </a:rPr>
              <a:t>har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sc[] =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\x6a\x0b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byte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0xb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pop 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 </a:t>
            </a:r>
            <a:r>
              <a:rPr lang="en-US" altLang="zh-CN" sz="1600" dirty="0" err="1">
                <a:solidFill>
                  <a:srgbClr val="008200"/>
                </a:solidFill>
                <a:latin typeface="Consolas" panose="020B0609020204030204" pitchFamily="49" charset="0"/>
              </a:rPr>
              <a:t>eax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=0xb)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\x99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cdq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\x52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edx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edx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\x68\x2f\x2f\x73\x68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0x68732f2f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\x68\x2f\x62\x69\x6e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push dword 0x6e69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22f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\x89\xe3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mov ebx, esp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\x31\xc9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xor ecx, ecx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(now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1600" b="0" i="0" u="none" strike="noStrike" cap="none" normalizeH="0" dirty="0" err="1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ecx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=0)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		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\xcd\x80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		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 int 0x80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((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(*)()) sc)();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666666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51920" y="4448249"/>
            <a:ext cx="52373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More can be found on 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https://www.exploit-db.com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8560" y="4945732"/>
            <a:ext cx="10062435" cy="3908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2536" y="5336624"/>
            <a:ext cx="9774403" cy="28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1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Defense: DEP (Data Execution Prevention)</a:t>
            </a:r>
          </a:p>
        </p:txBody>
      </p:sp>
      <p:sp>
        <p:nvSpPr>
          <p:cNvPr id="1536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33500"/>
            <a:ext cx="7670800" cy="4191000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Execute </a:t>
            </a:r>
            <a:r>
              <a:rPr lang="en-US" altLang="zh-CN" i="1" dirty="0">
                <a:ea typeface="宋体" panose="02010600030101010101" pitchFamily="2" charset="-122"/>
              </a:rPr>
              <a:t>Code</a:t>
            </a:r>
            <a:r>
              <a:rPr lang="en-US" altLang="zh-CN" dirty="0">
                <a:ea typeface="宋体" panose="02010600030101010101" pitchFamily="2" charset="-122"/>
              </a:rPr>
              <a:t>, not </a:t>
            </a:r>
            <a:r>
              <a:rPr lang="en-US" altLang="zh-CN" i="1" dirty="0">
                <a:ea typeface="宋体" panose="02010600030101010101" pitchFamily="2" charset="-122"/>
              </a:rPr>
              <a:t>Data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Data areas marked </a:t>
            </a:r>
            <a:r>
              <a:rPr lang="en-US" altLang="zh-CN" b="1" dirty="0">
                <a:solidFill>
                  <a:schemeClr val="accent1"/>
                </a:solidFill>
                <a:ea typeface="宋体" panose="02010600030101010101" pitchFamily="2" charset="-122"/>
              </a:rPr>
              <a:t>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Stack marked non-executable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Heap marked non-executable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Hardware enforced (NX: Non-</a:t>
            </a:r>
            <a:r>
              <a:rPr lang="en-US" altLang="zh-CN" dirty="0" err="1">
                <a:ea typeface="宋体" panose="02010600030101010101" pitchFamily="2" charset="-122"/>
              </a:rPr>
              <a:t>eXecutable</a:t>
            </a:r>
            <a:r>
              <a:rPr lang="en-US" altLang="zh-CN" dirty="0">
                <a:ea typeface="宋体" panose="02010600030101010101" pitchFamily="2" charset="-122"/>
              </a:rPr>
              <a:t>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You can load your </a:t>
            </a:r>
            <a:r>
              <a:rPr lang="en-US" altLang="zh-CN" i="1" dirty="0">
                <a:ea typeface="宋体" panose="02010600030101010101" pitchFamily="2" charset="-122"/>
              </a:rPr>
              <a:t>shellcode</a:t>
            </a:r>
            <a:r>
              <a:rPr lang="en-US" altLang="zh-CN" dirty="0">
                <a:ea typeface="宋体" panose="02010600030101010101" pitchFamily="2" charset="-122"/>
              </a:rPr>
              <a:t> in the stack or the heap…but you can't jump to it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Clr>
                <a:srgbClr val="C0504D"/>
              </a:buClr>
            </a:pPr>
            <a:r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t>slide </a:t>
            </a:r>
            <a:fld id="{6D25B891-D6B4-4DD2-9979-133D326A701F}" type="slidenum">
              <a:rPr lang="en-US" altLang="zh-CN" sz="1000">
                <a:solidFill>
                  <a:srgbClr val="EEECE1"/>
                </a:solidFill>
                <a:latin typeface="Arial" panose="020B0604020202020204" pitchFamily="34" charset="0"/>
              </a:rPr>
              <a:pPr>
                <a:buClr>
                  <a:srgbClr val="C0504D"/>
                </a:buClr>
              </a:pPr>
              <a:t>5</a:t>
            </a:fld>
            <a:endParaRPr lang="en-US" altLang="zh-CN" sz="1000">
              <a:solidFill>
                <a:srgbClr val="EEECE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673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Attack: Code Reuse (instead of inject)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076187"/>
            <a:ext cx="6563071" cy="4302497"/>
          </a:xfrm>
        </p:spPr>
        <p:txBody>
          <a:bodyPr>
            <a:noAutofit/>
          </a:bodyPr>
          <a:lstStyle/>
          <a:p>
            <a:r>
              <a:rPr lang="en-US" dirty="0"/>
              <a:t>ROP: Return-oriented Programming</a:t>
            </a:r>
          </a:p>
          <a:p>
            <a:pPr lvl="1"/>
            <a:r>
              <a:rPr lang="en-US" dirty="0"/>
              <a:t>Find code gadgets in existed code base</a:t>
            </a:r>
          </a:p>
          <a:p>
            <a:pPr lvl="2"/>
            <a:r>
              <a:rPr lang="en-US" dirty="0"/>
              <a:t>Usually 1-3 instructions, ends with 'ret'</a:t>
            </a:r>
          </a:p>
          <a:p>
            <a:pPr lvl="2"/>
            <a:r>
              <a:rPr lang="en-US" dirty="0"/>
              <a:t>In </a:t>
            </a:r>
            <a:r>
              <a:rPr lang="en-US" dirty="0" err="1"/>
              <a:t>libc</a:t>
            </a:r>
            <a:r>
              <a:rPr lang="en-US" dirty="0"/>
              <a:t> and application, intended and unintended</a:t>
            </a:r>
          </a:p>
          <a:p>
            <a:pPr lvl="1"/>
            <a:r>
              <a:rPr lang="en-US" dirty="0"/>
              <a:t>Push address of gadgets on the stack</a:t>
            </a:r>
          </a:p>
          <a:p>
            <a:pPr lvl="1"/>
            <a:r>
              <a:rPr lang="en-US" dirty="0"/>
              <a:t>Leverage 'ret' at the end of gadget to</a:t>
            </a:r>
            <a:br>
              <a:rPr lang="en-US" dirty="0"/>
            </a:br>
            <a:r>
              <a:rPr lang="en-US" dirty="0"/>
              <a:t> connect each code gadgets</a:t>
            </a:r>
            <a:endParaRPr lang="en-US" sz="3600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No code injection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912660" y="1076188"/>
            <a:ext cx="1425663" cy="4302495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  <a:ln w="28575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12660" y="2747600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12660" y="3014385"/>
            <a:ext cx="1425663" cy="267784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saved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ebp</a:t>
            </a:r>
            <a:endParaRPr lang="en-US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12662" y="3686162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8338323" y="3695268"/>
            <a:ext cx="348477" cy="1025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8686801" y="2907410"/>
            <a:ext cx="0" cy="77875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8338323" y="2907410"/>
            <a:ext cx="348477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912661" y="4252490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12662" y="4803966"/>
            <a:ext cx="1425663" cy="277769"/>
          </a:xfrm>
          <a:prstGeom prst="rect">
            <a:avLst/>
          </a:prstGeom>
          <a:solidFill>
            <a:srgbClr val="008000">
              <a:alpha val="50000"/>
            </a:srgbClr>
          </a:solidFill>
          <a:ln w="28575" cmpd="sng"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12660" y="2746575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912662" y="246481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12662" y="2188901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8338324" y="4803966"/>
            <a:ext cx="634956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8839199" y="2615995"/>
            <a:ext cx="0" cy="1674642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8338324" y="2615995"/>
            <a:ext cx="500878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8346621" y="4290637"/>
            <a:ext cx="500878" cy="0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8973280" y="2343607"/>
            <a:ext cx="0" cy="2460359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8359990" y="2343607"/>
            <a:ext cx="613291" cy="0"/>
          </a:xfrm>
          <a:prstGeom prst="line">
            <a:avLst/>
          </a:prstGeom>
          <a:ln>
            <a:solidFill>
              <a:srgbClr val="8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6535326" y="4270559"/>
            <a:ext cx="37733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535325" y="3943319"/>
            <a:ext cx="2" cy="32724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>
            <a:off x="6535326" y="3943318"/>
            <a:ext cx="34847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6523344" y="4803966"/>
            <a:ext cx="425255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5323" y="4511058"/>
            <a:ext cx="2" cy="29290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 flipV="1">
            <a:off x="6523347" y="4511057"/>
            <a:ext cx="389314" cy="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6912660" y="3004400"/>
            <a:ext cx="1425663" cy="277769"/>
          </a:xfrm>
          <a:prstGeom prst="rect">
            <a:avLst/>
          </a:prstGeom>
          <a:solidFill>
            <a:srgbClr val="800000">
              <a:alpha val="50000"/>
            </a:srgbClr>
          </a:solidFill>
          <a:ln w="28575" cmpd="sng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0101011010</a:t>
            </a:r>
          </a:p>
        </p:txBody>
      </p:sp>
    </p:spTree>
    <p:extLst>
      <p:ext uri="{BB962C8B-B14F-4D97-AF65-F5344CB8AC3E}">
        <p14:creationId xmlns:p14="http://schemas.microsoft.com/office/powerpoint/2010/main" val="133186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4" grpId="0" animBg="1"/>
      <p:bldP spid="27" grpId="0" animBg="1"/>
      <p:bldP spid="28" grpId="0" animBg="1"/>
      <p:bldP spid="30" grpId="0" animBg="1"/>
      <p:bldP spid="7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The ROP Way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660232" y="5305772"/>
            <a:ext cx="2133600" cy="304271"/>
          </a:xfrm>
        </p:spPr>
        <p:txBody>
          <a:bodyPr/>
          <a:lstStyle/>
          <a:p>
            <a:pPr>
              <a:buClr>
                <a:srgbClr val="C0504D"/>
              </a:buClr>
            </a:pPr>
            <a:r>
              <a:rPr lang="en-US" altLang="zh-CN" dirty="0">
                <a:solidFill>
                  <a:prstClr val="black">
                    <a:tint val="75000"/>
                  </a:prstClr>
                </a:solidFill>
              </a:rPr>
              <a:t>slide </a:t>
            </a:r>
            <a:fld id="{FC44878F-80F7-4CC7-9F5A-13EE0C6375D3}" type="slidenum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srgbClr val="C0504D"/>
                </a:buClr>
              </a:pPr>
              <a:t>7</a:t>
            </a:fld>
            <a:endParaRPr lang="en-US" altLang="zh-C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TextBox 4"/>
          <p:cNvSpPr txBox="1"/>
          <p:nvPr/>
        </p:nvSpPr>
        <p:spPr>
          <a:xfrm>
            <a:off x="835686" y="1877464"/>
            <a:ext cx="2108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Logic</a:t>
            </a:r>
          </a:p>
        </p:txBody>
      </p:sp>
      <p:sp>
        <p:nvSpPr>
          <p:cNvPr id="12" name="Rounded Rectangle 10"/>
          <p:cNvSpPr/>
          <p:nvPr/>
        </p:nvSpPr>
        <p:spPr>
          <a:xfrm>
            <a:off x="251520" y="1345332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11560" y="3577580"/>
            <a:ext cx="3024336" cy="144016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 v1; 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 v2;</a:t>
            </a:r>
          </a:p>
          <a:p>
            <a:pPr marL="0" indent="0">
              <a:buFont typeface="Arial"/>
              <a:buNone/>
            </a:pP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[%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%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1475656" y="2497460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920746" y="3835857"/>
            <a:ext cx="3395670" cy="146991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graphicFrame>
        <p:nvGraphicFramePr>
          <p:cNvPr id="18" name="Table 5"/>
          <p:cNvGraphicFramePr>
            <a:graphicFrameLocks noGrp="1"/>
          </p:cNvGraphicFramePr>
          <p:nvPr/>
        </p:nvGraphicFramePr>
        <p:xfrm>
          <a:off x="5920518" y="1273324"/>
          <a:ext cx="955738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5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000000"/>
                          </a:solidFill>
                        </a:rPr>
                        <a:t>a</a:t>
                      </a:r>
                      <a:r>
                        <a:rPr lang="en-US" sz="2400" b="0" baseline="-25000" dirty="0">
                          <a:solidFill>
                            <a:srgbClr val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v</a:t>
                      </a:r>
                      <a:r>
                        <a:rPr lang="en-US" sz="2400" baseline="-250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9" name="TextBox 6"/>
          <p:cNvSpPr txBox="1"/>
          <p:nvPr/>
        </p:nvSpPr>
        <p:spPr>
          <a:xfrm>
            <a:off x="5925316" y="3140032"/>
            <a:ext cx="946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Stack </a:t>
            </a:r>
          </a:p>
        </p:txBody>
      </p:sp>
      <p:sp>
        <p:nvSpPr>
          <p:cNvPr id="9" name="矩形 8"/>
          <p:cNvSpPr/>
          <p:nvPr/>
        </p:nvSpPr>
        <p:spPr>
          <a:xfrm>
            <a:off x="4788024" y="1129308"/>
            <a:ext cx="3384376" cy="410445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下箭头 19"/>
          <p:cNvSpPr/>
          <p:nvPr/>
        </p:nvSpPr>
        <p:spPr>
          <a:xfrm rot="16200000">
            <a:off x="3702257" y="3685592"/>
            <a:ext cx="432048" cy="93610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001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Code Execution – ROP Way</a:t>
            </a:r>
            <a:endParaRPr lang="zh-CN" alt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45286" y="1891779"/>
            <a:ext cx="2721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Desired </a:t>
            </a:r>
            <a:r>
              <a:rPr lang="en-US" sz="2400" b="1" i="1" dirty="0"/>
              <a:t>Shellcode</a:t>
            </a:r>
          </a:p>
        </p:txBody>
      </p:sp>
      <p:sp>
        <p:nvSpPr>
          <p:cNvPr id="5" name="Rounded Rectangle 5"/>
          <p:cNvSpPr/>
          <p:nvPr/>
        </p:nvSpPr>
        <p:spPr>
          <a:xfrm>
            <a:off x="323528" y="1359647"/>
            <a:ext cx="3276600" cy="508759"/>
          </a:xfrm>
          <a:prstGeom prst="roundRect">
            <a:avLst/>
          </a:prstGeom>
          <a:ln w="28575" cap="flat" cmpd="sng">
            <a:miter lim="800000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r>
              <a:rPr lang="en-US" sz="2800" dirty="0" err="1">
                <a:latin typeface="Consolas"/>
                <a:cs typeface="Consolas"/>
              </a:rPr>
              <a:t>Mem</a:t>
            </a:r>
            <a:r>
              <a:rPr lang="en-US" sz="2800" dirty="0">
                <a:latin typeface="Consolas"/>
                <a:cs typeface="Consolas"/>
              </a:rPr>
              <a:t>[v2] = v1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32325" y="3090695"/>
            <a:ext cx="3733800" cy="1447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292100" indent="-2921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1pPr>
            <a:lvl2pPr marL="635000" indent="-2921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2pPr>
            <a:lvl3pPr marL="914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3pPr>
            <a:lvl4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4pPr>
            <a:lvl5pPr marL="1320800" indent="-1778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1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2</a:t>
            </a:r>
            <a:r>
              <a:rPr lang="en-US" sz="2400" dirty="0">
                <a:latin typeface="Consolas"/>
                <a:cs typeface="Consolas"/>
              </a:rPr>
              <a:t>: pop 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; ret</a:t>
            </a:r>
          </a:p>
          <a:p>
            <a:pPr marL="0" indent="0">
              <a:buFont typeface="Arial"/>
              <a:buNone/>
            </a:pPr>
            <a:r>
              <a:rPr lang="en-US" sz="2400" dirty="0">
                <a:latin typeface="Consolas"/>
                <a:cs typeface="Consolas"/>
              </a:rPr>
              <a:t>a</a:t>
            </a:r>
            <a:r>
              <a:rPr lang="en-US" sz="2400" baseline="-25000" dirty="0">
                <a:latin typeface="Consolas"/>
                <a:cs typeface="Consolas"/>
              </a:rPr>
              <a:t>3</a:t>
            </a:r>
            <a:r>
              <a:rPr lang="en-US" sz="2400" dirty="0">
                <a:latin typeface="Consolas"/>
                <a:cs typeface="Consolas"/>
              </a:rPr>
              <a:t>: </a:t>
            </a:r>
            <a:r>
              <a:rPr lang="en-US" sz="2400" dirty="0" err="1">
                <a:latin typeface="Consolas"/>
                <a:cs typeface="Consolas"/>
              </a:rPr>
              <a:t>mov</a:t>
            </a:r>
            <a:r>
              <a:rPr lang="en-US" sz="2400" dirty="0">
                <a:latin typeface="Consolas"/>
                <a:cs typeface="Consolas"/>
              </a:rPr>
              <a:t> [</a:t>
            </a:r>
            <a:r>
              <a:rPr lang="en-US" sz="2400" dirty="0" err="1">
                <a:latin typeface="Consolas"/>
                <a:cs typeface="Consolas"/>
              </a:rPr>
              <a:t>ebx</a:t>
            </a:r>
            <a:r>
              <a:rPr lang="en-US" sz="2400" dirty="0">
                <a:latin typeface="Consolas"/>
                <a:cs typeface="Consolas"/>
              </a:rPr>
              <a:t>], </a:t>
            </a:r>
            <a:r>
              <a:rPr lang="en-US" sz="2400" dirty="0" err="1">
                <a:latin typeface="Consolas"/>
                <a:cs typeface="Consolas"/>
              </a:rPr>
              <a:t>eax</a:t>
            </a:r>
            <a:endParaRPr lang="en-US" sz="2400" dirty="0">
              <a:latin typeface="Consolas"/>
              <a:cs typeface="Consolas"/>
            </a:endParaRPr>
          </a:p>
        </p:txBody>
      </p:sp>
      <p:sp>
        <p:nvSpPr>
          <p:cNvPr id="7" name="Rounded Rectangle 2"/>
          <p:cNvSpPr/>
          <p:nvPr/>
        </p:nvSpPr>
        <p:spPr>
          <a:xfrm>
            <a:off x="160784" y="4842209"/>
            <a:ext cx="4267200" cy="535571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 anchorCtr="1"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Desired store executed!</a:t>
            </a:r>
          </a:p>
        </p:txBody>
      </p:sp>
      <p:graphicFrame>
        <p:nvGraphicFramePr>
          <p:cNvPr id="8" name="Table 6"/>
          <p:cNvGraphicFramePr>
            <a:graphicFrameLocks noGrp="1"/>
          </p:cNvGraphicFramePr>
          <p:nvPr/>
        </p:nvGraphicFramePr>
        <p:xfrm>
          <a:off x="6521704" y="678943"/>
          <a:ext cx="1461558" cy="48175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615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argc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return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bg1"/>
                          </a:solidFill>
                        </a:rPr>
                        <a:t>addr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caller's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ebp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682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(64</a:t>
                      </a:r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 bytes)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b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 err="1">
                          <a:solidFill>
                            <a:schemeClr val="bg1"/>
                          </a:solidFill>
                        </a:rPr>
                        <a:t>argv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</a:rPr>
                        <a:t>[1]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4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buf</a:t>
                      </a:r>
                      <a:endParaRPr lang="en-US" sz="18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9" name="Group 7"/>
          <p:cNvGrpSpPr/>
          <p:nvPr/>
        </p:nvGrpSpPr>
        <p:grpSpPr>
          <a:xfrm>
            <a:off x="8003947" y="2309622"/>
            <a:ext cx="1032104" cy="369332"/>
            <a:chOff x="7959243" y="3429000"/>
            <a:chExt cx="1032104" cy="369332"/>
          </a:xfrm>
        </p:grpSpPr>
        <p:sp>
          <p:nvSpPr>
            <p:cNvPr id="10" name="TextBox 8"/>
            <p:cNvSpPr txBox="1"/>
            <p:nvPr/>
          </p:nvSpPr>
          <p:spPr>
            <a:xfrm>
              <a:off x="8229600" y="342900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ebp</a:t>
              </a:r>
              <a:endParaRPr lang="en-US" dirty="0"/>
            </a:p>
          </p:txBody>
        </p:sp>
        <p:cxnSp>
          <p:nvCxnSpPr>
            <p:cNvPr id="11" name="Straight Arrow Connector 9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0"/>
          <p:cNvGrpSpPr/>
          <p:nvPr/>
        </p:nvGrpSpPr>
        <p:grpSpPr>
          <a:xfrm>
            <a:off x="8003947" y="5296480"/>
            <a:ext cx="1006456" cy="369332"/>
            <a:chOff x="7959243" y="3429000"/>
            <a:chExt cx="1006456" cy="369332"/>
          </a:xfrm>
        </p:grpSpPr>
        <p:sp>
          <p:nvSpPr>
            <p:cNvPr id="13" name="TextBox 11"/>
            <p:cNvSpPr txBox="1"/>
            <p:nvPr/>
          </p:nvSpPr>
          <p:spPr>
            <a:xfrm>
              <a:off x="8229600" y="3429000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%</a:t>
              </a:r>
              <a:r>
                <a:rPr lang="en-US" dirty="0" err="1"/>
                <a:t>esp</a:t>
              </a:r>
              <a:endParaRPr lang="en-US" dirty="0"/>
            </a:p>
          </p:txBody>
        </p:sp>
        <p:cxnSp>
          <p:nvCxnSpPr>
            <p:cNvPr id="14" name="Straight Arrow Connector 12"/>
            <p:cNvCxnSpPr/>
            <p:nvPr/>
          </p:nvCxnSpPr>
          <p:spPr>
            <a:xfrm flipH="1">
              <a:off x="7959243" y="3625334"/>
              <a:ext cx="317196" cy="178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rc 13"/>
          <p:cNvSpPr/>
          <p:nvPr/>
        </p:nvSpPr>
        <p:spPr>
          <a:xfrm>
            <a:off x="6172200" y="4760909"/>
            <a:ext cx="685800" cy="534486"/>
          </a:xfrm>
          <a:prstGeom prst="arc">
            <a:avLst>
              <a:gd name="adj1" fmla="val 5305641"/>
              <a:gd name="adj2" fmla="val 1647175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Curved Connector 14"/>
          <p:cNvCxnSpPr/>
          <p:nvPr/>
        </p:nvCxnSpPr>
        <p:spPr>
          <a:xfrm flipV="1">
            <a:off x="7983262" y="4609595"/>
            <a:ext cx="824189" cy="381000"/>
          </a:xfrm>
          <a:prstGeom prst="curved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7"/>
          <p:cNvGraphicFramePr>
            <a:graphicFrameLocks noGrp="1"/>
          </p:cNvGraphicFramePr>
          <p:nvPr/>
        </p:nvGraphicFramePr>
        <p:xfrm>
          <a:off x="6511362" y="327155"/>
          <a:ext cx="1482242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="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v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150">
                <a:tc>
                  <a:txBody>
                    <a:bodyPr/>
                    <a:lstStyle/>
                    <a:p>
                      <a:pPr algn="ctr"/>
                      <a:r>
                        <a:rPr lang="en-US" sz="1800" baseline="0" dirty="0">
                          <a:solidFill>
                            <a:schemeClr val="bg1"/>
                          </a:solidFill>
                        </a:rPr>
                        <a:t>a</a:t>
                      </a:r>
                      <a:r>
                        <a:rPr lang="en-US" sz="1800" baseline="-250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6511362" y="2155955"/>
          <a:ext cx="1482242" cy="2604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2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04954">
                <a:tc>
                  <a:txBody>
                    <a:bodyPr/>
                    <a:lstStyle/>
                    <a:p>
                      <a:pPr algn="ctr"/>
                      <a:endParaRPr lang="en-US" sz="1800" b="0" baseline="-25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20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-390"/>
            <a:ext cx="7185040" cy="5704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2980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Defense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044279"/>
          </a:xfrm>
        </p:spPr>
        <p:txBody>
          <a:bodyPr>
            <a:normAutofit lnSpcReduction="10000"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Hide</a:t>
            </a:r>
            <a:r>
              <a:rPr lang="en-US" altLang="zh-CN" dirty="0"/>
              <a:t> the binary file</a:t>
            </a:r>
          </a:p>
          <a:p>
            <a:pPr lvl="1"/>
            <a:r>
              <a:rPr lang="en-US" altLang="zh-CN" dirty="0"/>
              <a:t>No way to get any gadget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ASLR</a:t>
            </a:r>
            <a:r>
              <a:rPr lang="en-US" altLang="zh-CN" dirty="0"/>
              <a:t> to randomize the code position</a:t>
            </a:r>
          </a:p>
          <a:p>
            <a:pPr lvl="1"/>
            <a:r>
              <a:rPr lang="en-US" altLang="zh-CN" dirty="0"/>
              <a:t>Short for "Address Space Layout Randomization"</a:t>
            </a:r>
          </a:p>
          <a:p>
            <a:pPr lvl="1"/>
            <a:r>
              <a:rPr lang="en-US" altLang="zh-CN" dirty="0"/>
              <a:t>Harder to find gadgets</a:t>
            </a:r>
          </a:p>
          <a:p>
            <a:r>
              <a:rPr lang="en-US" altLang="zh-CN" b="1" dirty="0">
                <a:solidFill>
                  <a:schemeClr val="accent1"/>
                </a:solidFill>
              </a:rPr>
              <a:t>Canary</a:t>
            </a:r>
            <a:r>
              <a:rPr lang="en-US" altLang="zh-CN" dirty="0"/>
              <a:t> to protect the stack</a:t>
            </a:r>
          </a:p>
          <a:p>
            <a:pPr lvl="1"/>
            <a:r>
              <a:rPr lang="en-US" altLang="zh-CN" dirty="0"/>
              <a:t>Try to detect stack overflow (e.g., overflow return address)</a:t>
            </a:r>
          </a:p>
        </p:txBody>
      </p:sp>
    </p:spTree>
    <p:extLst>
      <p:ext uri="{BB962C8B-B14F-4D97-AF65-F5344CB8AC3E}">
        <p14:creationId xmlns:p14="http://schemas.microsoft.com/office/powerpoint/2010/main" val="4191214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ASLR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Change the layout of memory space</a:t>
            </a:r>
          </a:p>
          <a:p>
            <a:r>
              <a:rPr lang="en-US" altLang="zh-CN" dirty="0"/>
              <a:t>Every time when a process is created</a:t>
            </a:r>
          </a:p>
          <a:p>
            <a:pPr lvl="1"/>
            <a:r>
              <a:rPr lang="en-US" altLang="zh-CN" dirty="0"/>
              <a:t>Question: how about create by fork?</a:t>
            </a:r>
          </a:p>
          <a:p>
            <a:r>
              <a:rPr lang="en-US" altLang="zh-CN" dirty="0"/>
              <a:t>User-level as well as kernel-level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6645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5266928" cy="4044279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Embed "canaries" in stack frames and verify their integrity prior to function return</a:t>
            </a:r>
          </a:p>
          <a:p>
            <a:pPr lvl="1"/>
            <a:r>
              <a:rPr lang="en-US" altLang="zh-CN" sz="2000" dirty="0"/>
              <a:t>Canary is just a random number</a:t>
            </a:r>
          </a:p>
          <a:p>
            <a:pPr lvl="1"/>
            <a:r>
              <a:rPr lang="en-US" altLang="zh-CN" sz="2000" dirty="0"/>
              <a:t>Check canary before return, alert if not equal</a:t>
            </a:r>
          </a:p>
          <a:p>
            <a:endParaRPr lang="en-US" altLang="zh-CN" sz="2400" dirty="0"/>
          </a:p>
          <a:p>
            <a:r>
              <a:rPr lang="en-US" altLang="zh-CN" sz="2400" dirty="0" err="1"/>
              <a:t>StackGuard</a:t>
            </a:r>
            <a:r>
              <a:rPr lang="en-US" altLang="zh-CN" sz="2400" dirty="0"/>
              <a:t> implemented as a GCC patch</a:t>
            </a:r>
          </a:p>
          <a:p>
            <a:pPr lvl="1"/>
            <a:r>
              <a:rPr lang="en-US" altLang="zh-CN" sz="2000" dirty="0"/>
              <a:t>Program must be recompiled</a:t>
            </a:r>
          </a:p>
          <a:p>
            <a:pPr lvl="1"/>
            <a:r>
              <a:rPr lang="en-US" altLang="zh-CN" sz="2000" dirty="0"/>
              <a:t>Performance overhead: 8% for Apache</a:t>
            </a: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Canary</a:t>
            </a:r>
            <a:endParaRPr lang="zh-CN" altLang="en-US" dirty="0"/>
          </a:p>
        </p:txBody>
      </p:sp>
      <p:pic>
        <p:nvPicPr>
          <p:cNvPr id="1026" name="Picture 2" descr="“canary miner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727" y="308488"/>
            <a:ext cx="1707232" cy="170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6948264" y="3071346"/>
            <a:ext cx="1440160" cy="288032"/>
          </a:xfrm>
          <a:prstGeom prst="rect">
            <a:avLst/>
          </a:prstGeom>
          <a:solidFill>
            <a:srgbClr val="FFE3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Arial Black" panose="020B0A04020102020204" pitchFamily="34" charset="0"/>
              </a:rPr>
              <a:t>Canary</a:t>
            </a:r>
            <a:endParaRPr lang="zh-CN" alt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48264" y="336739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48264" y="365542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48264" y="2791326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>
                <a:solidFill>
                  <a:schemeClr val="tx1"/>
                </a:solidFill>
                <a:latin typeface="Arial Narrow" panose="020B0606020202030204" pitchFamily="34" charset="0"/>
              </a:rPr>
              <a:t>Return Addr</a:t>
            </a:r>
            <a:endParaRPr lang="zh-CN" altLang="en-US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48264" y="3937620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948264" y="4225652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948264" y="451368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948264" y="250329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36879" y="2008833"/>
            <a:ext cx="8629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Stack</a:t>
            </a:r>
            <a:endParaRPr lang="zh-CN" altLang="en-US" sz="2400" b="1" dirty="0"/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8604448" y="2503294"/>
            <a:ext cx="0" cy="22984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38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CFI: Control Flow Integrity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568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Control-Flow Integrity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Main idea: pre-determine </a:t>
            </a:r>
            <a:r>
              <a:rPr lang="en-US" altLang="zh-CN" b="1" dirty="0">
                <a:solidFill>
                  <a:srgbClr val="C00000"/>
                </a:solidFill>
              </a:rPr>
              <a:t>control flow graph </a:t>
            </a:r>
            <a:r>
              <a:rPr lang="en-US" altLang="zh-CN" dirty="0"/>
              <a:t>(CFG) of an application</a:t>
            </a:r>
          </a:p>
          <a:p>
            <a:pPr lvl="1"/>
            <a:r>
              <a:rPr lang="en-US" altLang="zh-CN" dirty="0"/>
              <a:t>Static analysis of source code</a:t>
            </a:r>
          </a:p>
          <a:p>
            <a:pPr lvl="1"/>
            <a:r>
              <a:rPr lang="en-US" altLang="zh-CN" dirty="0"/>
              <a:t>Static binary analysis 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 </a:t>
            </a:r>
            <a:r>
              <a:rPr lang="en-US" altLang="zh-CN" b="1" dirty="0">
                <a:solidFill>
                  <a:srgbClr val="C00000"/>
                </a:solidFill>
              </a:rPr>
              <a:t>CFI</a:t>
            </a:r>
          </a:p>
          <a:p>
            <a:pPr lvl="1"/>
            <a:r>
              <a:rPr lang="en-US" altLang="zh-CN" dirty="0"/>
              <a:t>Execution profiling</a:t>
            </a:r>
          </a:p>
          <a:p>
            <a:pPr lvl="1"/>
            <a:r>
              <a:rPr lang="en-US" altLang="zh-CN" dirty="0"/>
              <a:t>Explicit specification of security policy</a:t>
            </a:r>
          </a:p>
          <a:p>
            <a:r>
              <a:rPr lang="en-US" altLang="zh-CN" dirty="0"/>
              <a:t>Execution must follow the pre-determined control flow graph</a:t>
            </a:r>
          </a:p>
        </p:txBody>
      </p:sp>
    </p:spTree>
    <p:extLst>
      <p:ext uri="{BB962C8B-B14F-4D97-AF65-F5344CB8AC3E}">
        <p14:creationId xmlns:p14="http://schemas.microsoft.com/office/powerpoint/2010/main" val="214655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143000" y="1587500"/>
            <a:ext cx="6858000" cy="2667000"/>
          </a:xfrm>
          <a:prstGeom prst="roundRect">
            <a:avLst/>
          </a:prstGeom>
          <a:solidFill>
            <a:srgbClr val="FFFFCC"/>
          </a:solidFill>
          <a:ln>
            <a:noFill/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pic>
        <p:nvPicPr>
          <p:cNvPr id="1026" name="Picture 2" descr="C:\Documents and Settings\mbudiu\Local Settings\Temporary Internet Files\Content.IE5\CDMZSDIR\MCSY01240_000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000" y="2286000"/>
            <a:ext cx="83608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19100" indent="-23811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52462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33447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714431" indent="-190492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9541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76401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57386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38370" indent="-19049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75BD87F-43C9-4F54-BE09-10AC55D10F5D}" type="slidenum">
              <a:rPr lang="en-US" altLang="zh-CN">
                <a:solidFill>
                  <a:srgbClr val="898989"/>
                </a:solidFill>
              </a:rPr>
              <a:pPr/>
              <a:t>15</a:t>
            </a:fld>
            <a:endParaRPr lang="en-US" altLang="zh-CN">
              <a:solidFill>
                <a:srgbClr val="898989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524000" y="3111500"/>
            <a:ext cx="3200136" cy="461698"/>
          </a:xfrm>
          <a:custGeom>
            <a:avLst/>
            <a:gdLst>
              <a:gd name="connsiteX0" fmla="*/ 0 w 7730836"/>
              <a:gd name="connsiteY0" fmla="*/ 369455 h 554182"/>
              <a:gd name="connsiteX1" fmla="*/ 692727 w 7730836"/>
              <a:gd name="connsiteY1" fmla="*/ 0 h 554182"/>
              <a:gd name="connsiteX2" fmla="*/ 1662545 w 7730836"/>
              <a:gd name="connsiteY2" fmla="*/ 378691 h 554182"/>
              <a:gd name="connsiteX3" fmla="*/ 2660073 w 7730836"/>
              <a:gd name="connsiteY3" fmla="*/ 147782 h 554182"/>
              <a:gd name="connsiteX4" fmla="*/ 3805382 w 7730836"/>
              <a:gd name="connsiteY4" fmla="*/ 489527 h 554182"/>
              <a:gd name="connsiteX5" fmla="*/ 5403273 w 7730836"/>
              <a:gd name="connsiteY5" fmla="*/ 286327 h 554182"/>
              <a:gd name="connsiteX6" fmla="*/ 6262254 w 7730836"/>
              <a:gd name="connsiteY6" fmla="*/ 147782 h 554182"/>
              <a:gd name="connsiteX7" fmla="*/ 7038109 w 7730836"/>
              <a:gd name="connsiteY7" fmla="*/ 554182 h 554182"/>
              <a:gd name="connsiteX8" fmla="*/ 7730836 w 7730836"/>
              <a:gd name="connsiteY8" fmla="*/ 286327 h 554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30836" h="554182">
                <a:moveTo>
                  <a:pt x="0" y="369455"/>
                </a:moveTo>
                <a:cubicBezTo>
                  <a:pt x="207818" y="183958"/>
                  <a:pt x="415636" y="-1539"/>
                  <a:pt x="692727" y="0"/>
                </a:cubicBezTo>
                <a:cubicBezTo>
                  <a:pt x="969818" y="1539"/>
                  <a:pt x="1334654" y="354061"/>
                  <a:pt x="1662545" y="378691"/>
                </a:cubicBezTo>
                <a:cubicBezTo>
                  <a:pt x="1990436" y="403321"/>
                  <a:pt x="2302934" y="129309"/>
                  <a:pt x="2660073" y="147782"/>
                </a:cubicBezTo>
                <a:cubicBezTo>
                  <a:pt x="3017213" y="166255"/>
                  <a:pt x="3348182" y="466436"/>
                  <a:pt x="3805382" y="489527"/>
                </a:cubicBezTo>
                <a:cubicBezTo>
                  <a:pt x="4262582" y="512618"/>
                  <a:pt x="4993794" y="343285"/>
                  <a:pt x="5403273" y="286327"/>
                </a:cubicBezTo>
                <a:cubicBezTo>
                  <a:pt x="5812752" y="229369"/>
                  <a:pt x="5989781" y="103140"/>
                  <a:pt x="6262254" y="147782"/>
                </a:cubicBezTo>
                <a:cubicBezTo>
                  <a:pt x="6534727" y="192425"/>
                  <a:pt x="6793345" y="531091"/>
                  <a:pt x="7038109" y="554182"/>
                </a:cubicBezTo>
                <a:cubicBezTo>
                  <a:pt x="7282873" y="577273"/>
                  <a:pt x="7506854" y="431800"/>
                  <a:pt x="7730836" y="286327"/>
                </a:cubicBezTo>
              </a:path>
            </a:pathLst>
          </a:cu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6" name="Lightning Bolt 5"/>
          <p:cNvSpPr/>
          <p:nvPr/>
        </p:nvSpPr>
        <p:spPr>
          <a:xfrm>
            <a:off x="4254500" y="2667000"/>
            <a:ext cx="444500" cy="635000"/>
          </a:xfrm>
          <a:prstGeom prst="lightningBol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710907" y="2409032"/>
            <a:ext cx="2324364" cy="931333"/>
          </a:xfrm>
          <a:custGeom>
            <a:avLst/>
            <a:gdLst>
              <a:gd name="connsiteX0" fmla="*/ 0 w 2789381"/>
              <a:gd name="connsiteY0" fmla="*/ 1117600 h 1117600"/>
              <a:gd name="connsiteX1" fmla="*/ 166254 w 2789381"/>
              <a:gd name="connsiteY1" fmla="*/ 544945 h 1117600"/>
              <a:gd name="connsiteX2" fmla="*/ 831272 w 2789381"/>
              <a:gd name="connsiteY2" fmla="*/ 554182 h 1117600"/>
              <a:gd name="connsiteX3" fmla="*/ 1034472 w 2789381"/>
              <a:gd name="connsiteY3" fmla="*/ 129309 h 1117600"/>
              <a:gd name="connsiteX4" fmla="*/ 1246909 w 2789381"/>
              <a:gd name="connsiteY4" fmla="*/ 0 h 1117600"/>
              <a:gd name="connsiteX5" fmla="*/ 1681018 w 2789381"/>
              <a:gd name="connsiteY5" fmla="*/ 378691 h 1117600"/>
              <a:gd name="connsiteX6" fmla="*/ 2105890 w 2789381"/>
              <a:gd name="connsiteY6" fmla="*/ 46182 h 1117600"/>
              <a:gd name="connsiteX7" fmla="*/ 2789381 w 2789381"/>
              <a:gd name="connsiteY7" fmla="*/ 157018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89381" h="1117600">
                <a:moveTo>
                  <a:pt x="0" y="1117600"/>
                </a:moveTo>
                <a:cubicBezTo>
                  <a:pt x="13854" y="878224"/>
                  <a:pt x="27709" y="638848"/>
                  <a:pt x="166254" y="544945"/>
                </a:cubicBezTo>
                <a:cubicBezTo>
                  <a:pt x="304799" y="451042"/>
                  <a:pt x="686569" y="623455"/>
                  <a:pt x="831272" y="554182"/>
                </a:cubicBezTo>
                <a:cubicBezTo>
                  <a:pt x="975975" y="484909"/>
                  <a:pt x="965199" y="221673"/>
                  <a:pt x="1034472" y="129309"/>
                </a:cubicBezTo>
                <a:cubicBezTo>
                  <a:pt x="1103745" y="36945"/>
                  <a:pt x="1139151" y="-41564"/>
                  <a:pt x="1246909" y="0"/>
                </a:cubicBezTo>
                <a:cubicBezTo>
                  <a:pt x="1354667" y="41564"/>
                  <a:pt x="1537855" y="370994"/>
                  <a:pt x="1681018" y="378691"/>
                </a:cubicBezTo>
                <a:cubicBezTo>
                  <a:pt x="1824181" y="386388"/>
                  <a:pt x="1921163" y="83127"/>
                  <a:pt x="2105890" y="46182"/>
                </a:cubicBezTo>
                <a:cubicBezTo>
                  <a:pt x="2290617" y="9237"/>
                  <a:pt x="2539999" y="83127"/>
                  <a:pt x="2789381" y="157018"/>
                </a:cubicBezTo>
              </a:path>
            </a:pathLst>
          </a:cu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sp>
        <p:nvSpPr>
          <p:cNvPr id="8" name="Freeform 7"/>
          <p:cNvSpPr/>
          <p:nvPr/>
        </p:nvSpPr>
        <p:spPr>
          <a:xfrm>
            <a:off x="4725458" y="3247761"/>
            <a:ext cx="3085042" cy="292364"/>
          </a:xfrm>
          <a:custGeom>
            <a:avLst/>
            <a:gdLst>
              <a:gd name="connsiteX0" fmla="*/ 0 w 3860800"/>
              <a:gd name="connsiteY0" fmla="*/ 147782 h 350982"/>
              <a:gd name="connsiteX1" fmla="*/ 203200 w 3860800"/>
              <a:gd name="connsiteY1" fmla="*/ 27710 h 350982"/>
              <a:gd name="connsiteX2" fmla="*/ 637309 w 3860800"/>
              <a:gd name="connsiteY2" fmla="*/ 258619 h 350982"/>
              <a:gd name="connsiteX3" fmla="*/ 1043709 w 3860800"/>
              <a:gd name="connsiteY3" fmla="*/ 350982 h 350982"/>
              <a:gd name="connsiteX4" fmla="*/ 1293091 w 3860800"/>
              <a:gd name="connsiteY4" fmla="*/ 18473 h 350982"/>
              <a:gd name="connsiteX5" fmla="*/ 1819564 w 3860800"/>
              <a:gd name="connsiteY5" fmla="*/ 212437 h 350982"/>
              <a:gd name="connsiteX6" fmla="*/ 2419928 w 3860800"/>
              <a:gd name="connsiteY6" fmla="*/ 314037 h 350982"/>
              <a:gd name="connsiteX7" fmla="*/ 2863273 w 3860800"/>
              <a:gd name="connsiteY7" fmla="*/ 0 h 350982"/>
              <a:gd name="connsiteX8" fmla="*/ 3482109 w 3860800"/>
              <a:gd name="connsiteY8" fmla="*/ 304800 h 350982"/>
              <a:gd name="connsiteX9" fmla="*/ 3860800 w 3860800"/>
              <a:gd name="connsiteY9" fmla="*/ 147782 h 350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0800" h="350982">
                <a:moveTo>
                  <a:pt x="0" y="147782"/>
                </a:moveTo>
                <a:cubicBezTo>
                  <a:pt x="48491" y="78509"/>
                  <a:pt x="96982" y="9237"/>
                  <a:pt x="203200" y="27710"/>
                </a:cubicBezTo>
                <a:cubicBezTo>
                  <a:pt x="309418" y="46183"/>
                  <a:pt x="497224" y="204740"/>
                  <a:pt x="637309" y="258619"/>
                </a:cubicBezTo>
                <a:cubicBezTo>
                  <a:pt x="777394" y="312498"/>
                  <a:pt x="934412" y="391006"/>
                  <a:pt x="1043709" y="350982"/>
                </a:cubicBezTo>
                <a:cubicBezTo>
                  <a:pt x="1153006" y="310958"/>
                  <a:pt x="1163782" y="41564"/>
                  <a:pt x="1293091" y="18473"/>
                </a:cubicBezTo>
                <a:cubicBezTo>
                  <a:pt x="1422400" y="-4618"/>
                  <a:pt x="1631758" y="163176"/>
                  <a:pt x="1819564" y="212437"/>
                </a:cubicBezTo>
                <a:cubicBezTo>
                  <a:pt x="2007370" y="261698"/>
                  <a:pt x="2245977" y="349443"/>
                  <a:pt x="2419928" y="314037"/>
                </a:cubicBezTo>
                <a:cubicBezTo>
                  <a:pt x="2593880" y="278631"/>
                  <a:pt x="2686243" y="1539"/>
                  <a:pt x="2863273" y="0"/>
                </a:cubicBezTo>
                <a:cubicBezTo>
                  <a:pt x="3040303" y="-1539"/>
                  <a:pt x="3315855" y="280170"/>
                  <a:pt x="3482109" y="304800"/>
                </a:cubicBezTo>
                <a:cubicBezTo>
                  <a:pt x="3648364" y="329430"/>
                  <a:pt x="3754582" y="238606"/>
                  <a:pt x="3860800" y="147782"/>
                </a:cubicBezTo>
              </a:path>
            </a:pathLst>
          </a:custGeom>
          <a:ln w="57150"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/>
          </a:p>
        </p:txBody>
      </p:sp>
      <p:pic>
        <p:nvPicPr>
          <p:cNvPr id="9" name="Picture 2" descr="C:\Documents and Settings\mbudiu\Local Settings\Temporary Internet Files\Content.IE5\N21XGXAW\MCj029321600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00" y="2286000"/>
            <a:ext cx="562240" cy="556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333500" y="3429000"/>
            <a:ext cx="1666225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 i="1"/>
              <a:t>Control flow</a:t>
            </a:r>
          </a:p>
        </p:txBody>
      </p:sp>
      <p:sp>
        <p:nvSpPr>
          <p:cNvPr id="5132" name="TextBox 11"/>
          <p:cNvSpPr txBox="1">
            <a:spLocks noChangeArrowheads="1"/>
          </p:cNvSpPr>
          <p:nvPr/>
        </p:nvSpPr>
        <p:spPr bwMode="auto">
          <a:xfrm>
            <a:off x="2413000" y="4254500"/>
            <a:ext cx="4385431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333"/>
              <a:t>Anatomy of many software attacks</a:t>
            </a:r>
          </a:p>
        </p:txBody>
      </p:sp>
    </p:spTree>
    <p:extLst>
      <p:ext uri="{BB962C8B-B14F-4D97-AF65-F5344CB8AC3E}">
        <p14:creationId xmlns:p14="http://schemas.microsoft.com/office/powerpoint/2010/main" val="395724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loud 120"/>
          <p:cNvSpPr/>
          <p:nvPr/>
        </p:nvSpPr>
        <p:spPr>
          <a:xfrm rot="21008611">
            <a:off x="5778500" y="1579563"/>
            <a:ext cx="2413000" cy="3175000"/>
          </a:xfrm>
          <a:prstGeom prst="cloud">
            <a:avLst/>
          </a:prstGeom>
          <a:solidFill>
            <a:srgbClr val="FCDBC0"/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CFI Idea</a:t>
            </a:r>
          </a:p>
        </p:txBody>
      </p:sp>
      <p:sp>
        <p:nvSpPr>
          <p:cNvPr id="5" name="Cloud 4"/>
          <p:cNvSpPr/>
          <p:nvPr/>
        </p:nvSpPr>
        <p:spPr>
          <a:xfrm rot="21008611">
            <a:off x="988219" y="1690688"/>
            <a:ext cx="2196042" cy="2833688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FFCC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397001" y="4762500"/>
            <a:ext cx="131452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Executable</a:t>
            </a:r>
          </a:p>
        </p:txBody>
      </p:sp>
      <p:sp>
        <p:nvSpPr>
          <p:cNvPr id="7" name="Oval 6"/>
          <p:cNvSpPr/>
          <p:nvPr/>
        </p:nvSpPr>
        <p:spPr>
          <a:xfrm>
            <a:off x="3835136" y="2870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136" y="2489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080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flipH="1">
            <a:off x="4978136" y="2235729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79636" y="3505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89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70136" y="43947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962136" y="3950229"/>
            <a:ext cx="101864" cy="100542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127500" y="2159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7" name="Curved Connector 16"/>
          <p:cNvCxnSpPr>
            <a:stCxn id="15" idx="3"/>
            <a:endCxn id="7" idx="0"/>
          </p:cNvCxnSpPr>
          <p:nvPr/>
        </p:nvCxnSpPr>
        <p:spPr>
          <a:xfrm rot="5400000">
            <a:off x="3702182" y="2430859"/>
            <a:ext cx="624417" cy="255323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10" idx="6"/>
            <a:endCxn id="15" idx="7"/>
          </p:cNvCxnSpPr>
          <p:nvPr/>
        </p:nvCxnSpPr>
        <p:spPr>
          <a:xfrm rot="10800000">
            <a:off x="4214813" y="2173552"/>
            <a:ext cx="763323" cy="125677"/>
          </a:xfrm>
          <a:prstGeom prst="curvedConnector4">
            <a:avLst>
              <a:gd name="adj1" fmla="val 49026"/>
              <a:gd name="adj2" fmla="val 252619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0" idx="1"/>
            <a:endCxn id="8" idx="0"/>
          </p:cNvCxnSpPr>
          <p:nvPr/>
        </p:nvCxnSpPr>
        <p:spPr>
          <a:xfrm rot="16200000" flipH="1" flipV="1">
            <a:off x="4622933" y="2026047"/>
            <a:ext cx="235479" cy="691886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stCxn id="10" idx="3"/>
            <a:endCxn id="9" idx="0"/>
          </p:cNvCxnSpPr>
          <p:nvPr/>
        </p:nvCxnSpPr>
        <p:spPr>
          <a:xfrm rot="5400000" flipV="1">
            <a:off x="4820047" y="2610776"/>
            <a:ext cx="576792" cy="43656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8" idx="4"/>
            <a:endCxn id="11" idx="0"/>
          </p:cNvCxnSpPr>
          <p:nvPr/>
        </p:nvCxnSpPr>
        <p:spPr>
          <a:xfrm rot="5400000">
            <a:off x="3905250" y="3016250"/>
            <a:ext cx="915458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>
            <a:stCxn id="8" idx="6"/>
            <a:endCxn id="12" idx="7"/>
          </p:cNvCxnSpPr>
          <p:nvPr/>
        </p:nvCxnSpPr>
        <p:spPr>
          <a:xfrm>
            <a:off x="4445000" y="2540000"/>
            <a:ext cx="531813" cy="1665553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11" idx="4"/>
            <a:endCxn id="13" idx="7"/>
          </p:cNvCxnSpPr>
          <p:nvPr/>
        </p:nvCxnSpPr>
        <p:spPr>
          <a:xfrm rot="5400000" flipV="1">
            <a:off x="4042834" y="3894667"/>
            <a:ext cx="803011" cy="22621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hape 33"/>
          <p:cNvCxnSpPr>
            <a:stCxn id="12" idx="1"/>
            <a:endCxn id="13" idx="6"/>
          </p:cNvCxnSpPr>
          <p:nvPr/>
        </p:nvCxnSpPr>
        <p:spPr>
          <a:xfrm rot="16200000" flipH="1" flipV="1">
            <a:off x="4618303" y="4159250"/>
            <a:ext cx="239448" cy="332053"/>
          </a:xfrm>
          <a:prstGeom prst="curvedConnector4">
            <a:avLst>
              <a:gd name="adj1" fmla="val -79667"/>
              <a:gd name="adj2" fmla="val 52238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13" idx="1"/>
            <a:endCxn id="14" idx="3"/>
          </p:cNvCxnSpPr>
          <p:nvPr/>
        </p:nvCxnSpPr>
        <p:spPr>
          <a:xfrm rot="16200000" flipV="1">
            <a:off x="4044156" y="3968751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14" idx="1"/>
            <a:endCxn id="7" idx="4"/>
          </p:cNvCxnSpPr>
          <p:nvPr/>
        </p:nvCxnSpPr>
        <p:spPr>
          <a:xfrm rot="16200000" flipV="1">
            <a:off x="3434953" y="3423048"/>
            <a:ext cx="993511" cy="8995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hape 39"/>
          <p:cNvCxnSpPr>
            <a:stCxn id="9" idx="5"/>
            <a:endCxn id="12" idx="6"/>
          </p:cNvCxnSpPr>
          <p:nvPr/>
        </p:nvCxnSpPr>
        <p:spPr>
          <a:xfrm rot="5400000">
            <a:off x="4462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94"/>
          <p:cNvCxnSpPr>
            <a:stCxn id="11" idx="6"/>
            <a:endCxn id="9" idx="2"/>
          </p:cNvCxnSpPr>
          <p:nvPr/>
        </p:nvCxnSpPr>
        <p:spPr>
          <a:xfrm flipV="1">
            <a:off x="4381500" y="2971271"/>
            <a:ext cx="698500" cy="584729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>
            <a:spLocks noChangeArrowheads="1"/>
          </p:cNvSpPr>
          <p:nvPr/>
        </p:nvSpPr>
        <p:spPr bwMode="auto">
          <a:xfrm>
            <a:off x="3556000" y="4762500"/>
            <a:ext cx="22237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Control-Flow Graph</a:t>
            </a:r>
          </a:p>
        </p:txBody>
      </p:sp>
      <p:sp>
        <p:nvSpPr>
          <p:cNvPr id="97" name="TextBox 96"/>
          <p:cNvSpPr txBox="1">
            <a:spLocks noChangeArrowheads="1"/>
          </p:cNvSpPr>
          <p:nvPr/>
        </p:nvSpPr>
        <p:spPr bwMode="auto">
          <a:xfrm>
            <a:off x="33020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+</a:t>
            </a:r>
          </a:p>
        </p:txBody>
      </p:sp>
      <p:sp>
        <p:nvSpPr>
          <p:cNvPr id="98" name="TextBox 97"/>
          <p:cNvSpPr txBox="1">
            <a:spLocks noChangeArrowheads="1"/>
          </p:cNvSpPr>
          <p:nvPr/>
        </p:nvSpPr>
        <p:spPr bwMode="auto">
          <a:xfrm>
            <a:off x="5270500" y="2603500"/>
            <a:ext cx="53572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5500" b="1"/>
              <a:t>=</a:t>
            </a:r>
          </a:p>
        </p:txBody>
      </p:sp>
      <p:sp>
        <p:nvSpPr>
          <p:cNvPr id="100" name="Oval 99"/>
          <p:cNvSpPr/>
          <p:nvPr/>
        </p:nvSpPr>
        <p:spPr>
          <a:xfrm>
            <a:off x="6199188" y="2770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1" name="Oval 100"/>
          <p:cNvSpPr/>
          <p:nvPr/>
        </p:nvSpPr>
        <p:spPr>
          <a:xfrm>
            <a:off x="6707188" y="2389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2" name="Oval 101"/>
          <p:cNvSpPr/>
          <p:nvPr/>
        </p:nvSpPr>
        <p:spPr>
          <a:xfrm>
            <a:off x="7493000" y="292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3" name="Oval 102"/>
          <p:cNvSpPr/>
          <p:nvPr/>
        </p:nvSpPr>
        <p:spPr>
          <a:xfrm flipH="1">
            <a:off x="7342188" y="2135188"/>
            <a:ext cx="127000" cy="127000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4" name="Oval 103"/>
          <p:cNvSpPr/>
          <p:nvPr/>
        </p:nvSpPr>
        <p:spPr>
          <a:xfrm>
            <a:off x="6643688" y="3405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5" name="Oval 104"/>
          <p:cNvSpPr/>
          <p:nvPr/>
        </p:nvSpPr>
        <p:spPr>
          <a:xfrm>
            <a:off x="7302500" y="41910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6" name="Oval 105"/>
          <p:cNvSpPr/>
          <p:nvPr/>
        </p:nvSpPr>
        <p:spPr>
          <a:xfrm>
            <a:off x="6834188" y="42941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7" name="Oval 106"/>
          <p:cNvSpPr/>
          <p:nvPr/>
        </p:nvSpPr>
        <p:spPr>
          <a:xfrm>
            <a:off x="6326188" y="3849688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sp>
        <p:nvSpPr>
          <p:cNvPr id="108" name="Oval 107"/>
          <p:cNvSpPr/>
          <p:nvPr/>
        </p:nvSpPr>
        <p:spPr>
          <a:xfrm>
            <a:off x="6540500" y="2095500"/>
            <a:ext cx="101865" cy="101865"/>
          </a:xfrm>
          <a:prstGeom prst="ellipse">
            <a:avLst/>
          </a:prstGeom>
          <a:ln w="22225"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endParaRPr lang="zh-CN" altLang="zh-CN" sz="1500">
              <a:solidFill>
                <a:srgbClr val="FFFFFF"/>
              </a:solidFill>
            </a:endParaRPr>
          </a:p>
        </p:txBody>
      </p:sp>
      <p:cxnSp>
        <p:nvCxnSpPr>
          <p:cNvPr id="109" name="Curved Connector 108"/>
          <p:cNvCxnSpPr>
            <a:stCxn id="108" idx="3"/>
            <a:endCxn id="100" idx="0"/>
          </p:cNvCxnSpPr>
          <p:nvPr/>
        </p:nvCxnSpPr>
        <p:spPr>
          <a:xfrm rot="5400000">
            <a:off x="6109230" y="2324365"/>
            <a:ext cx="587375" cy="30427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urved Connector 18"/>
          <p:cNvCxnSpPr>
            <a:stCxn id="103" idx="6"/>
            <a:endCxn id="108" idx="7"/>
          </p:cNvCxnSpPr>
          <p:nvPr/>
        </p:nvCxnSpPr>
        <p:spPr>
          <a:xfrm rot="10800000">
            <a:off x="6627813" y="2110053"/>
            <a:ext cx="714375" cy="88635"/>
          </a:xfrm>
          <a:prstGeom prst="curvedConnector4">
            <a:avLst>
              <a:gd name="adj1" fmla="val 48960"/>
              <a:gd name="adj2" fmla="val 314284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urved Connector 110"/>
          <p:cNvCxnSpPr>
            <a:stCxn id="103" idx="1"/>
            <a:endCxn id="101" idx="0"/>
          </p:cNvCxnSpPr>
          <p:nvPr/>
        </p:nvCxnSpPr>
        <p:spPr>
          <a:xfrm rot="16200000" flipH="1" flipV="1">
            <a:off x="6987646" y="1926168"/>
            <a:ext cx="234156" cy="691885"/>
          </a:xfrm>
          <a:prstGeom prst="curvedConnector3">
            <a:avLst>
              <a:gd name="adj1" fmla="val -88827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urved Connector 111"/>
          <p:cNvCxnSpPr>
            <a:stCxn id="103" idx="3"/>
            <a:endCxn id="102" idx="0"/>
          </p:cNvCxnSpPr>
          <p:nvPr/>
        </p:nvCxnSpPr>
        <p:spPr>
          <a:xfrm rot="5400000" flipV="1">
            <a:off x="7158303" y="2536031"/>
            <a:ext cx="677333" cy="92604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urved Connector 112"/>
          <p:cNvCxnSpPr>
            <a:stCxn id="101" idx="4"/>
            <a:endCxn id="104" idx="0"/>
          </p:cNvCxnSpPr>
          <p:nvPr/>
        </p:nvCxnSpPr>
        <p:spPr>
          <a:xfrm rot="5400000">
            <a:off x="6269964" y="2916370"/>
            <a:ext cx="914135" cy="635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Curved Connector 29"/>
          <p:cNvCxnSpPr>
            <a:stCxn id="101" idx="6"/>
            <a:endCxn id="105" idx="7"/>
          </p:cNvCxnSpPr>
          <p:nvPr/>
        </p:nvCxnSpPr>
        <p:spPr>
          <a:xfrm>
            <a:off x="6809053" y="2440782"/>
            <a:ext cx="580760" cy="1764771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114"/>
          <p:cNvCxnSpPr>
            <a:stCxn id="104" idx="4"/>
            <a:endCxn id="106" idx="7"/>
          </p:cNvCxnSpPr>
          <p:nvPr/>
        </p:nvCxnSpPr>
        <p:spPr>
          <a:xfrm rot="5400000" flipV="1">
            <a:off x="6406886" y="3795449"/>
            <a:ext cx="803010" cy="226218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hape 115"/>
          <p:cNvCxnSpPr>
            <a:stCxn id="105" idx="1"/>
            <a:endCxn id="106" idx="6"/>
          </p:cNvCxnSpPr>
          <p:nvPr/>
        </p:nvCxnSpPr>
        <p:spPr>
          <a:xfrm rot="16200000" flipH="1" flipV="1">
            <a:off x="7056438" y="4085168"/>
            <a:ext cx="140229" cy="381000"/>
          </a:xfrm>
          <a:prstGeom prst="curvedConnector4">
            <a:avLst>
              <a:gd name="adj1" fmla="val -136363"/>
              <a:gd name="adj2" fmla="val 51953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Curved Connector 116"/>
          <p:cNvCxnSpPr>
            <a:stCxn id="106" idx="1"/>
            <a:endCxn id="107" idx="3"/>
          </p:cNvCxnSpPr>
          <p:nvPr/>
        </p:nvCxnSpPr>
        <p:spPr>
          <a:xfrm rot="16200000" flipV="1">
            <a:off x="6409531" y="3869532"/>
            <a:ext cx="373063" cy="508000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Curved Connector 117"/>
          <p:cNvCxnSpPr>
            <a:stCxn id="107" idx="1"/>
            <a:endCxn id="100" idx="4"/>
          </p:cNvCxnSpPr>
          <p:nvPr/>
        </p:nvCxnSpPr>
        <p:spPr>
          <a:xfrm rot="16200000" flipV="1">
            <a:off x="5799668" y="3323167"/>
            <a:ext cx="993510" cy="9128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hape 118"/>
          <p:cNvCxnSpPr>
            <a:stCxn id="102" idx="5"/>
            <a:endCxn id="105" idx="6"/>
          </p:cNvCxnSpPr>
          <p:nvPr/>
        </p:nvCxnSpPr>
        <p:spPr>
          <a:xfrm rot="5400000">
            <a:off x="6875860" y="3536818"/>
            <a:ext cx="1232958" cy="175948"/>
          </a:xfrm>
          <a:prstGeom prst="curvedConnector2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urved Connector 119"/>
          <p:cNvCxnSpPr>
            <a:stCxn id="104" idx="6"/>
            <a:endCxn id="102" idx="2"/>
          </p:cNvCxnSpPr>
          <p:nvPr/>
        </p:nvCxnSpPr>
        <p:spPr>
          <a:xfrm flipV="1">
            <a:off x="6745553" y="2971271"/>
            <a:ext cx="747448" cy="485511"/>
          </a:xfrm>
          <a:prstGeom prst="curvedConnector3">
            <a:avLst>
              <a:gd name="adj1" fmla="val 50000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>
            <a:spLocks noChangeArrowheads="1"/>
          </p:cNvSpPr>
          <p:nvPr/>
        </p:nvSpPr>
        <p:spPr bwMode="auto">
          <a:xfrm>
            <a:off x="5905500" y="4762500"/>
            <a:ext cx="25060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zh-CN" sz="2000"/>
              <a:t>Self-checking program</a:t>
            </a:r>
          </a:p>
        </p:txBody>
      </p:sp>
    </p:spTree>
    <p:extLst>
      <p:ext uri="{BB962C8B-B14F-4D97-AF65-F5344CB8AC3E}">
        <p14:creationId xmlns:p14="http://schemas.microsoft.com/office/powerpoint/2010/main" val="272646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96" grpId="0"/>
      <p:bldP spid="97" grpId="0"/>
      <p:bldP spid="98" grpId="0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Types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43302" y="1740368"/>
          <a:ext cx="3273114" cy="2078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0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Types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Binary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Run-time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16.8%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14.5%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6.3%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call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33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 jump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68.3%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039535" y="2857500"/>
            <a:ext cx="1325703" cy="948496"/>
          </a:xfrm>
          <a:prstGeom prst="rect">
            <a:avLst/>
          </a:prstGeom>
          <a:solidFill>
            <a:schemeClr val="accent2">
              <a:lumMod val="60000"/>
              <a:lumOff val="40000"/>
              <a:alpha val="12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13040" y="3895538"/>
            <a:ext cx="2103376" cy="90236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1 target: 94.7%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&lt;= 2 targets: 99.3%</a:t>
            </a:r>
          </a:p>
          <a:p>
            <a:pPr marL="238115" indent="-238115">
              <a:buFont typeface="Arial"/>
              <a:buChar char="•"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 targets: 0.1%</a:t>
            </a:r>
          </a:p>
        </p:txBody>
      </p:sp>
      <p:cxnSp>
        <p:nvCxnSpPr>
          <p:cNvPr id="8" name="Straight Connector 7"/>
          <p:cNvCxnSpPr>
            <a:stCxn id="5" idx="2"/>
            <a:endCxn id="6" idx="1"/>
          </p:cNvCxnSpPr>
          <p:nvPr/>
        </p:nvCxnSpPr>
        <p:spPr>
          <a:xfrm>
            <a:off x="5702387" y="3805996"/>
            <a:ext cx="510653" cy="540726"/>
          </a:xfrm>
          <a:prstGeom prst="line">
            <a:avLst/>
          </a:prstGeom>
          <a:ln>
            <a:solidFill>
              <a:srgbClr val="953735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611560" y="1269881"/>
            <a:ext cx="6858000" cy="4028949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872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Adobe 黑体 Std R"/>
                <a:ea typeface="Adobe 黑体 Std R"/>
                <a:cs typeface="Adobe 黑体 Std R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Adobe 楷体 Std R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Arial"/>
                <a:ea typeface="Adobe 黑体 Std R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Direct jump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Branches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Return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call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Indirect jump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05893" y="1345332"/>
            <a:ext cx="256922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In Apache and its libraries</a:t>
            </a:r>
          </a:p>
        </p:txBody>
      </p:sp>
    </p:spTree>
    <p:extLst>
      <p:ext uri="{BB962C8B-B14F-4D97-AF65-F5344CB8AC3E}">
        <p14:creationId xmlns:p14="http://schemas.microsoft.com/office/powerpoint/2010/main" val="388971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Binary Instrumentation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972272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Use </a:t>
            </a:r>
            <a:r>
              <a:rPr lang="en-US" altLang="zh-CN" sz="2000" i="1" dirty="0">
                <a:solidFill>
                  <a:schemeClr val="accent1"/>
                </a:solidFill>
              </a:rPr>
              <a:t>binary rewriting</a:t>
            </a:r>
            <a:r>
              <a:rPr lang="en-US" altLang="zh-CN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/>
              <a:t>to instrument code with runtime checks</a:t>
            </a:r>
          </a:p>
          <a:p>
            <a:r>
              <a:rPr lang="en-US" altLang="zh-CN" sz="2000" dirty="0"/>
              <a:t>Inserted checks ensure that the execution always stays within the statically determined CFG</a:t>
            </a:r>
          </a:p>
          <a:p>
            <a:r>
              <a:rPr lang="en-US" altLang="zh-CN" sz="2000" dirty="0"/>
              <a:t>Whenever an instruction transfers control, destination must be valid according to the CFG</a:t>
            </a:r>
          </a:p>
          <a:p>
            <a:r>
              <a:rPr lang="en-US" altLang="zh-CN" sz="2000" b="1" dirty="0">
                <a:solidFill>
                  <a:schemeClr val="accent1"/>
                </a:solidFill>
              </a:rPr>
              <a:t>Goal</a:t>
            </a:r>
            <a:r>
              <a:rPr lang="en-US" altLang="zh-CN" sz="2000" dirty="0"/>
              <a:t>: Secure even if the attacker has complete control over the thread's address space</a:t>
            </a:r>
          </a:p>
        </p:txBody>
      </p:sp>
    </p:spTree>
    <p:extLst>
      <p:ext uri="{BB962C8B-B14F-4D97-AF65-F5344CB8AC3E}">
        <p14:creationId xmlns:p14="http://schemas.microsoft.com/office/powerpoint/2010/main" val="347954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9" y="1489348"/>
            <a:ext cx="8336641" cy="3266764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CFG Example</a:t>
            </a:r>
          </a:p>
        </p:txBody>
      </p:sp>
    </p:spTree>
    <p:extLst>
      <p:ext uri="{BB962C8B-B14F-4D97-AF65-F5344CB8AC3E}">
        <p14:creationId xmlns:p14="http://schemas.microsoft.com/office/powerpoint/2010/main" val="2983173840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For each control transfer, determine statically its possible destination(s)</a:t>
            </a:r>
          </a:p>
          <a:p>
            <a:r>
              <a:rPr lang="en-US" altLang="zh-CN" sz="2400" dirty="0"/>
              <a:t>Insert a </a:t>
            </a:r>
            <a:r>
              <a:rPr lang="en-US" altLang="zh-CN" sz="2400" dirty="0">
                <a:solidFill>
                  <a:srgbClr val="C00000"/>
                </a:solidFill>
              </a:rPr>
              <a:t>unique bit pattern at every destination</a:t>
            </a:r>
          </a:p>
          <a:p>
            <a:pPr lvl="1"/>
            <a:r>
              <a:rPr lang="en-US" altLang="zh-CN" sz="2000" dirty="0"/>
              <a:t>Two destinations are equivalent if CFG contains edges to each from the same source</a:t>
            </a:r>
          </a:p>
          <a:p>
            <a:pPr lvl="2"/>
            <a:r>
              <a:rPr lang="en-US" altLang="zh-CN" dirty="0"/>
              <a:t>This is imprecise</a:t>
            </a:r>
            <a:r>
              <a:rPr lang="en-US" altLang="zh-CN" dirty="0">
                <a:solidFill>
                  <a:schemeClr val="accent2"/>
                </a:solidFill>
              </a:rPr>
              <a:t> </a:t>
            </a:r>
            <a:r>
              <a:rPr lang="en-US" altLang="zh-CN" dirty="0">
                <a:solidFill>
                  <a:schemeClr val="accent1"/>
                </a:solidFill>
              </a:rPr>
              <a:t>(why?)</a:t>
            </a:r>
          </a:p>
          <a:p>
            <a:pPr lvl="1"/>
            <a:r>
              <a:rPr lang="en-US" altLang="zh-CN" sz="2000" dirty="0"/>
              <a:t>Use same bit pattern for equivalent destinations</a:t>
            </a:r>
          </a:p>
        </p:txBody>
      </p:sp>
    </p:spTree>
    <p:extLst>
      <p:ext uri="{BB962C8B-B14F-4D97-AF65-F5344CB8AC3E}">
        <p14:creationId xmlns:p14="http://schemas.microsoft.com/office/powerpoint/2010/main" val="3278429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Control Flow Enforcement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Insert binary code that at runtime will check whether the bit pattern of the target instruction matches the pattern of possible destinations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5747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b="5215"/>
          <a:stretch/>
        </p:blipFill>
        <p:spPr>
          <a:xfrm>
            <a:off x="1711968" y="1705372"/>
            <a:ext cx="3099418" cy="2661873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705372"/>
            <a:ext cx="3600400" cy="2180059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6" name="矩形 5"/>
          <p:cNvSpPr/>
          <p:nvPr/>
        </p:nvSpPr>
        <p:spPr>
          <a:xfrm>
            <a:off x="467544" y="1705372"/>
            <a:ext cx="1019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Original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7544" y="3001516"/>
            <a:ext cx="10294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等线" panose="02010600030101010101" pitchFamily="2" charset="-122"/>
                <a:cs typeface="Myriad Pro"/>
              </a:rPr>
              <a:t>Patched</a:t>
            </a:r>
            <a:endParaRPr lang="zh-CN" altLang="en-US" b="1" dirty="0">
              <a:solidFill>
                <a:schemeClr val="accent1"/>
              </a:solidFill>
              <a:latin typeface="等线" panose="02010600030101010101" pitchFamily="2" charset="-122"/>
              <a:cs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34453604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CFI: Example of Instrumentation</a:t>
            </a:r>
            <a:endParaRPr kumimoji="1"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49388"/>
            <a:ext cx="8229600" cy="1235017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5" name="矩形 4"/>
          <p:cNvSpPr/>
          <p:nvPr/>
        </p:nvSpPr>
        <p:spPr>
          <a:xfrm>
            <a:off x="570744" y="4657700"/>
            <a:ext cx="8270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Prefetchnta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20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prefetch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memory to cache. Become a </a:t>
            </a:r>
            <a:r>
              <a:rPr lang="en-US" altLang="zh-CN" sz="2000" i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nop</a:t>
            </a:r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not available.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889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Preventing Circumvention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Unique IDs</a:t>
            </a:r>
          </a:p>
          <a:p>
            <a:pPr lvl="1"/>
            <a:r>
              <a:rPr lang="en-US" altLang="zh-CN" sz="1800" dirty="0"/>
              <a:t>Bit patterns chosen as destination IDs must not appear anywhere else in the code memory except ID checks</a:t>
            </a:r>
          </a:p>
          <a:p>
            <a:r>
              <a:rPr lang="en-US" altLang="zh-CN" sz="2000" dirty="0"/>
              <a:t>Non-writable code</a:t>
            </a:r>
          </a:p>
          <a:p>
            <a:pPr lvl="1"/>
            <a:r>
              <a:rPr lang="en-US" altLang="zh-CN" sz="1800" dirty="0"/>
              <a:t>Program should not modify code memory at runtime</a:t>
            </a:r>
          </a:p>
          <a:p>
            <a:pPr lvl="2"/>
            <a:r>
              <a:rPr lang="en-US" altLang="zh-CN" sz="1600" dirty="0"/>
              <a:t>What about run-time code generation and self-modification?</a:t>
            </a:r>
          </a:p>
          <a:p>
            <a:r>
              <a:rPr lang="en-US" altLang="zh-CN" sz="2000" dirty="0"/>
              <a:t>Non-executable data</a:t>
            </a:r>
          </a:p>
          <a:p>
            <a:pPr lvl="1"/>
            <a:r>
              <a:rPr lang="en-US" altLang="zh-CN" sz="1800" dirty="0"/>
              <a:t>Program should not execute data as if it were code</a:t>
            </a:r>
          </a:p>
          <a:p>
            <a:r>
              <a:rPr lang="en-US" altLang="zh-CN" sz="2000" dirty="0"/>
              <a:t>Enforcement: hardware support + prohibit system calls that change protection state + verification at load-time</a:t>
            </a:r>
          </a:p>
        </p:txBody>
      </p:sp>
    </p:spTree>
    <p:extLst>
      <p:ext uri="{BB962C8B-B14F-4D97-AF65-F5344CB8AC3E}">
        <p14:creationId xmlns:p14="http://schemas.microsoft.com/office/powerpoint/2010/main" val="10330254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Suppose a call from A goes to C, and a call from B goes to either C, or D </a:t>
            </a:r>
            <a:r>
              <a:rPr lang="en-US" altLang="zh-CN" dirty="0">
                <a:solidFill>
                  <a:schemeClr val="accent1"/>
                </a:solidFill>
              </a:rPr>
              <a:t>(when can this happen?)</a:t>
            </a:r>
          </a:p>
          <a:p>
            <a:pPr lvl="1"/>
            <a:r>
              <a:rPr lang="en-US" altLang="zh-CN" dirty="0"/>
              <a:t>CFI will use the same tag for C and D, but this allows an "invalid" call from A to D</a:t>
            </a:r>
          </a:p>
          <a:p>
            <a:pPr lvl="1"/>
            <a:r>
              <a:rPr lang="en-US" altLang="zh-CN" dirty="0"/>
              <a:t>Possible solution: duplicate code or inline</a:t>
            </a:r>
          </a:p>
          <a:p>
            <a:pPr lvl="1"/>
            <a:r>
              <a:rPr lang="en-US" altLang="zh-CN" dirty="0"/>
              <a:t>Possible solution: multiple tags</a:t>
            </a:r>
          </a:p>
        </p:txBody>
      </p:sp>
    </p:spTree>
    <p:extLst>
      <p:ext uri="{BB962C8B-B14F-4D97-AF65-F5344CB8AC3E}">
        <p14:creationId xmlns:p14="http://schemas.microsoft.com/office/powerpoint/2010/main" val="315865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CFI Precision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Function F is called first from A, then from B; what's a valid destination for its return?</a:t>
            </a:r>
          </a:p>
          <a:p>
            <a:pPr lvl="1"/>
            <a:r>
              <a:rPr lang="en-US" altLang="zh-CN" dirty="0"/>
              <a:t>CFI will use the same tag for both call sites, but this allows F to return to B after being called from A</a:t>
            </a:r>
          </a:p>
          <a:p>
            <a:pPr lvl="1"/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C00000"/>
                </a:solidFill>
              </a:rPr>
              <a:t>shadow call stack</a:t>
            </a:r>
            <a:endParaRPr lang="zh-CN" altLang="en-US" dirty="0">
              <a:solidFill>
                <a:srgbClr val="C00000"/>
              </a:solidFill>
            </a:endParaRPr>
          </a:p>
          <a:p>
            <a:pPr lvl="2"/>
            <a:r>
              <a:rPr lang="en-US" altLang="zh-CN" dirty="0"/>
              <a:t>Maintain another stack, just for return address</a:t>
            </a:r>
          </a:p>
          <a:p>
            <a:pPr lvl="2"/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CET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rescue (not available yet)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6715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CFI: Security Guarantees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04428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Effective against attacks based on illegitimate control-flow transfer</a:t>
            </a:r>
          </a:p>
          <a:p>
            <a:pPr lvl="1"/>
            <a:r>
              <a:rPr lang="en-US" altLang="zh-CN" dirty="0"/>
              <a:t>Stack-based buffer overflow, return-to-</a:t>
            </a:r>
            <a:r>
              <a:rPr lang="en-US" altLang="zh-CN" dirty="0" err="1"/>
              <a:t>libc</a:t>
            </a:r>
            <a:r>
              <a:rPr lang="en-US" altLang="zh-CN" dirty="0"/>
              <a:t> exploits, pointer subterfuge</a:t>
            </a:r>
          </a:p>
          <a:p>
            <a:r>
              <a:rPr lang="en-US" altLang="zh-CN" dirty="0"/>
              <a:t>Does </a:t>
            </a:r>
            <a:r>
              <a:rPr lang="en-US" altLang="zh-CN" u="sng" dirty="0"/>
              <a:t>not</a:t>
            </a:r>
            <a:r>
              <a:rPr lang="en-US" altLang="zh-CN" dirty="0"/>
              <a:t> protect against attacks that do not violate the program's original CFG</a:t>
            </a:r>
          </a:p>
          <a:p>
            <a:pPr lvl="1"/>
            <a:r>
              <a:rPr lang="en-US" altLang="zh-CN" dirty="0"/>
              <a:t>Incorrect arguments to system calls</a:t>
            </a:r>
          </a:p>
          <a:p>
            <a:pPr lvl="1"/>
            <a:r>
              <a:rPr lang="en-US" altLang="zh-CN" dirty="0"/>
              <a:t>Substitution of file names</a:t>
            </a:r>
          </a:p>
          <a:p>
            <a:pPr lvl="1"/>
            <a:r>
              <a:rPr lang="en-US" altLang="zh-CN" dirty="0"/>
              <a:t>Other data-only attacks</a:t>
            </a:r>
          </a:p>
        </p:txBody>
      </p:sp>
    </p:spTree>
    <p:extLst>
      <p:ext uri="{BB962C8B-B14F-4D97-AF65-F5344CB8AC3E}">
        <p14:creationId xmlns:p14="http://schemas.microsoft.com/office/powerpoint/2010/main" val="1967218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619100" indent="-238115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952462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333447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1714431" indent="-190492"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09541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476401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2857386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238370" indent="-190492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zh-CN" sz="1000">
                <a:latin typeface="Arial" panose="020B0604020202020204" pitchFamily="34" charset="0"/>
              </a:rPr>
              <a:t>slide </a:t>
            </a:r>
            <a:fld id="{344C38D5-95FD-45F7-95DE-9C8D94EE2374}" type="slidenum">
              <a:rPr lang="en-US" altLang="zh-CN" sz="1000">
                <a:latin typeface="Arial" panose="020B0604020202020204" pitchFamily="34" charset="0"/>
              </a:rPr>
              <a:pPr/>
              <a:t>28</a:t>
            </a:fld>
            <a:endParaRPr lang="en-US" altLang="zh-CN" sz="1000">
              <a:latin typeface="Arial" panose="020B0604020202020204" pitchFamily="34" charset="0"/>
            </a:endParaRP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Possible Execution of Memory</a:t>
            </a:r>
          </a:p>
        </p:txBody>
      </p:sp>
      <p:pic>
        <p:nvPicPr>
          <p:cNvPr id="28676" name="Picture 5" descr="erlings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7340"/>
            <a:ext cx="7396042" cy="388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6725709" y="889000"/>
            <a:ext cx="1305357" cy="34887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400">
                <a:solidFill>
                  <a:schemeClr val="bg2"/>
                </a:solidFill>
                <a:latin typeface="Tahoma" panose="020B060403050404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zh-CN" sz="1667">
                <a:solidFill>
                  <a:schemeClr val="tx1"/>
                </a:solidFill>
                <a:ea typeface="宋体" panose="02010600030101010101" pitchFamily="2" charset="-122"/>
              </a:rPr>
              <a:t>[Erlingsson]</a:t>
            </a:r>
          </a:p>
        </p:txBody>
      </p:sp>
    </p:spTree>
    <p:extLst>
      <p:ext uri="{BB962C8B-B14F-4D97-AF65-F5344CB8AC3E}">
        <p14:creationId xmlns:p14="http://schemas.microsoft.com/office/powerpoint/2010/main" val="1273094073"/>
      </p:ext>
    </p:extLst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Blind ROP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4169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13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90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448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93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738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533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71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264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909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6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055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8416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04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24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5871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56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097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0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-2282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5224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607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1205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246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195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19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4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4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862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22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6119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216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1300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610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3244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55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59702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774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6717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102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019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528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500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 GOT &amp; PLT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>
          <a:xfrm>
            <a:off x="457200" y="1333501"/>
            <a:ext cx="5050904" cy="3771636"/>
          </a:xfrm>
        </p:spPr>
        <p:txBody>
          <a:bodyPr>
            <a:noAutofit/>
          </a:bodyPr>
          <a:lstStyle/>
          <a:p>
            <a:r>
              <a:rPr kumimoji="1" lang="en-US" altLang="zh-CN" sz="2400" dirty="0"/>
              <a:t>Jump to the address that this entry of the GOT contains:</a:t>
            </a:r>
          </a:p>
          <a:p>
            <a:pPr lvl="1"/>
            <a:r>
              <a:rPr kumimoji="1" lang="en-US" altLang="zh-CN" sz="2400" dirty="0"/>
              <a:t>First time: call to dynamic linker and write the function address to GOT</a:t>
            </a:r>
          </a:p>
          <a:p>
            <a:pPr lvl="1"/>
            <a:r>
              <a:rPr kumimoji="1" lang="en-US" altLang="zh-CN" sz="2400" dirty="0"/>
              <a:t>Not first time: the GOT already contains the address that points to </a:t>
            </a:r>
            <a:r>
              <a:rPr kumimoji="1" lang="en-US" altLang="zh-CN" sz="2400" dirty="0" err="1"/>
              <a:t>printf</a:t>
            </a:r>
            <a:r>
              <a:rPr kumimoji="1" lang="en-US" altLang="zh-CN" sz="2400" dirty="0"/>
              <a:t>.</a:t>
            </a:r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7" name="Oval 4"/>
          <p:cNvSpPr/>
          <p:nvPr/>
        </p:nvSpPr>
        <p:spPr>
          <a:xfrm>
            <a:off x="5652120" y="199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printf</a:t>
            </a:r>
            <a:r>
              <a:rPr lang="en-US" dirty="0"/>
              <a:t>() call</a:t>
            </a:r>
          </a:p>
        </p:txBody>
      </p:sp>
      <p:sp>
        <p:nvSpPr>
          <p:cNvPr id="8" name="Rounded Rectangle 6"/>
          <p:cNvSpPr/>
          <p:nvPr/>
        </p:nvSpPr>
        <p:spPr>
          <a:xfrm>
            <a:off x="7633320" y="14893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PLT</a:t>
            </a:r>
          </a:p>
        </p:txBody>
      </p:sp>
      <p:sp>
        <p:nvSpPr>
          <p:cNvPr id="9" name="Rounded Rectangle 13"/>
          <p:cNvSpPr/>
          <p:nvPr/>
        </p:nvSpPr>
        <p:spPr>
          <a:xfrm>
            <a:off x="7557120" y="3584848"/>
            <a:ext cx="914400" cy="317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GOT</a:t>
            </a:r>
          </a:p>
        </p:txBody>
      </p:sp>
      <p:sp>
        <p:nvSpPr>
          <p:cNvPr id="10" name="Oval 14"/>
          <p:cNvSpPr/>
          <p:nvPr/>
        </p:nvSpPr>
        <p:spPr>
          <a:xfrm>
            <a:off x="5804520" y="3267348"/>
            <a:ext cx="1371600" cy="50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libc</a:t>
            </a:r>
            <a:endParaRPr lang="en-US" dirty="0"/>
          </a:p>
        </p:txBody>
      </p:sp>
      <p:sp>
        <p:nvSpPr>
          <p:cNvPr id="11" name="Rectangle 15"/>
          <p:cNvSpPr/>
          <p:nvPr/>
        </p:nvSpPr>
        <p:spPr>
          <a:xfrm>
            <a:off x="7328520" y="2251348"/>
            <a:ext cx="1371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 linker</a:t>
            </a:r>
          </a:p>
        </p:txBody>
      </p:sp>
      <p:cxnSp>
        <p:nvCxnSpPr>
          <p:cNvPr id="12" name="Curved Connector 17"/>
          <p:cNvCxnSpPr>
            <a:endCxn id="8" idx="1"/>
          </p:cNvCxnSpPr>
          <p:nvPr/>
        </p:nvCxnSpPr>
        <p:spPr>
          <a:xfrm flipV="1">
            <a:off x="6642720" y="1648098"/>
            <a:ext cx="990600" cy="349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25"/>
          <p:cNvCxnSpPr>
            <a:stCxn id="9" idx="1"/>
            <a:endCxn id="10" idx="6"/>
          </p:cNvCxnSpPr>
          <p:nvPr/>
        </p:nvCxnSpPr>
        <p:spPr>
          <a:xfrm rot="10800000">
            <a:off x="7176120" y="3521348"/>
            <a:ext cx="381000" cy="22225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7"/>
          <p:cNvCxnSpPr>
            <a:stCxn id="10" idx="0"/>
            <a:endCxn id="7" idx="4"/>
          </p:cNvCxnSpPr>
          <p:nvPr/>
        </p:nvCxnSpPr>
        <p:spPr>
          <a:xfrm rot="16200000" flipV="1">
            <a:off x="6033120" y="2810148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9"/>
          <p:cNvCxnSpPr>
            <a:endCxn id="11" idx="0"/>
          </p:cNvCxnSpPr>
          <p:nvPr/>
        </p:nvCxnSpPr>
        <p:spPr>
          <a:xfrm rot="5400000">
            <a:off x="7830567" y="1990601"/>
            <a:ext cx="444500" cy="76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31"/>
          <p:cNvCxnSpPr>
            <a:endCxn id="9" idx="0"/>
          </p:cNvCxnSpPr>
          <p:nvPr/>
        </p:nvCxnSpPr>
        <p:spPr>
          <a:xfrm rot="5400000">
            <a:off x="7728570" y="3298966"/>
            <a:ext cx="5715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33"/>
          <p:cNvCxnSpPr>
            <a:stCxn id="8" idx="3"/>
            <a:endCxn id="9" idx="3"/>
          </p:cNvCxnSpPr>
          <p:nvPr/>
        </p:nvCxnSpPr>
        <p:spPr>
          <a:xfrm flipH="1">
            <a:off x="8471520" y="1648098"/>
            <a:ext cx="76200" cy="2095500"/>
          </a:xfrm>
          <a:prstGeom prst="bentConnector3">
            <a:avLst>
              <a:gd name="adj1" fmla="val -30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24918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800100"/>
            <a:ext cx="87503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46328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491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5395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0"/>
            <a:ext cx="86261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5824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6645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136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69" y="0"/>
            <a:ext cx="763886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91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It!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http://www.scs.stanford.edu/brop/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More information</a:t>
            </a:r>
          </a:p>
          <a:p>
            <a:pPr lvl="1"/>
            <a:r>
              <a:rPr kumimoji="1" lang="en-US" altLang="zh-CN" dirty="0"/>
              <a:t>S&amp;P'14 paper:</a:t>
            </a:r>
            <a:r>
              <a:rPr kumimoji="1" lang="zh-CN" altLang="en-US" dirty="0"/>
              <a:t> </a:t>
            </a:r>
            <a:r>
              <a:rPr kumimoji="1" lang="en-US" altLang="zh-CN" sz="2000" dirty="0">
                <a:hlinkClick r:id="rId3"/>
              </a:rPr>
              <a:t>http://www.scs.stanford.edu/brop/bittau-brop.pdf</a:t>
            </a:r>
            <a:r>
              <a:rPr kumimoji="1" lang="zh-CN" altLang="en-US" sz="2000" dirty="0"/>
              <a:t> 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Blog: </a:t>
            </a:r>
            <a:r>
              <a:rPr kumimoji="1" lang="en-US" altLang="zh-CN" dirty="0">
                <a:hlinkClick r:id="rId4"/>
              </a:rPr>
              <a:t>http://drops.wooyun.org/tips/3071</a:t>
            </a:r>
            <a:r>
              <a:rPr kumimoji="1" lang="zh-CN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35861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AGEoAvjVPqRiXvySsAiw0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45679</TotalTime>
  <Words>1726</Words>
  <Application>Microsoft Macintosh PowerPoint</Application>
  <PresentationFormat>全屏显示(16:10)</PresentationFormat>
  <Paragraphs>262</Paragraphs>
  <Slides>79</Slides>
  <Notes>10</Notes>
  <HiddenSlides>1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79</vt:i4>
      </vt:variant>
    </vt:vector>
  </HeadingPairs>
  <TitlesOfParts>
    <vt:vector size="90" baseType="lpstr">
      <vt:lpstr>等线</vt:lpstr>
      <vt:lpstr>等线</vt:lpstr>
      <vt:lpstr>微软雅黑</vt:lpstr>
      <vt:lpstr>Arial</vt:lpstr>
      <vt:lpstr>Arial Black</vt:lpstr>
      <vt:lpstr>Arial Narrow</vt:lpstr>
      <vt:lpstr>Calibri</vt:lpstr>
      <vt:lpstr>Consolas</vt:lpstr>
      <vt:lpstr>Courier</vt:lpstr>
      <vt:lpstr>Tahoma</vt:lpstr>
      <vt:lpstr>1_Office 主题​​</vt:lpstr>
      <vt:lpstr>ROP and CFI</vt:lpstr>
      <vt:lpstr>PowerPoint 演示文稿</vt:lpstr>
      <vt:lpstr>Review: Stack Buffer Overflow</vt:lpstr>
      <vt:lpstr>Shellcode Sample to Open "/bin/sh" (21 bytes)</vt:lpstr>
      <vt:lpstr>Defense: DEP (Data Execution Prevention)</vt:lpstr>
      <vt:lpstr>Attack: Code Reuse (instead of inject) Attack</vt:lpstr>
      <vt:lpstr>Code Execution – The ROP Way</vt:lpstr>
      <vt:lpstr>Code Execution – ROP Way</vt:lpstr>
      <vt:lpstr>PowerPoint 演示文稿</vt:lpstr>
      <vt:lpstr>Defense</vt:lpstr>
      <vt:lpstr>ASLR</vt:lpstr>
      <vt:lpstr>Canary</vt:lpstr>
      <vt:lpstr>CFI: Control Flow Integrity</vt:lpstr>
      <vt:lpstr>CFI: Control-Flow Integrity</vt:lpstr>
      <vt:lpstr>CFI Motivation</vt:lpstr>
      <vt:lpstr>CFI Idea</vt:lpstr>
      <vt:lpstr>Branch Types</vt:lpstr>
      <vt:lpstr>CFI: Binary Instrumentation</vt:lpstr>
      <vt:lpstr>CFG Example</vt:lpstr>
      <vt:lpstr>CFI: Control Flow Enforcement</vt:lpstr>
      <vt:lpstr>CFI: Control Flow Enforcement</vt:lpstr>
      <vt:lpstr>CFI: Example of Instrumentation</vt:lpstr>
      <vt:lpstr>CFI: Example of Instrumentation</vt:lpstr>
      <vt:lpstr>CFI: Preventing Circumvention</vt:lpstr>
      <vt:lpstr>Improving CFI Precision</vt:lpstr>
      <vt:lpstr>Improving CFI Precision</vt:lpstr>
      <vt:lpstr>CFI: Security Guarantees</vt:lpstr>
      <vt:lpstr>Possible Execution of Memory</vt:lpstr>
      <vt:lpstr>Blind ROP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GOT &amp; PLT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Try 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1627</cp:revision>
  <cp:lastPrinted>2020-03-02T13:38:09Z</cp:lastPrinted>
  <dcterms:created xsi:type="dcterms:W3CDTF">2017-11-24T09:35:45Z</dcterms:created>
  <dcterms:modified xsi:type="dcterms:W3CDTF">2021-12-23T00:06:00Z</dcterms:modified>
</cp:coreProperties>
</file>