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2" r:id="rId1"/>
  </p:sldMasterIdLst>
  <p:notesMasterIdLst>
    <p:notesMasterId r:id="rId143"/>
  </p:notesMasterIdLst>
  <p:handoutMasterIdLst>
    <p:handoutMasterId r:id="rId144"/>
  </p:handoutMasterIdLst>
  <p:sldIdLst>
    <p:sldId id="2241" r:id="rId2"/>
    <p:sldId id="2922" r:id="rId3"/>
    <p:sldId id="2969" r:id="rId4"/>
    <p:sldId id="2734" r:id="rId5"/>
    <p:sldId id="2283" r:id="rId6"/>
    <p:sldId id="2970" r:id="rId7"/>
    <p:sldId id="2321" r:id="rId8"/>
    <p:sldId id="2682" r:id="rId9"/>
    <p:sldId id="2686" r:id="rId10"/>
    <p:sldId id="2689" r:id="rId11"/>
    <p:sldId id="2704" r:id="rId12"/>
    <p:sldId id="2729" r:id="rId13"/>
    <p:sldId id="2731" r:id="rId14"/>
    <p:sldId id="2971" r:id="rId15"/>
    <p:sldId id="2471" r:id="rId16"/>
    <p:sldId id="2883" r:id="rId17"/>
    <p:sldId id="2884" r:id="rId18"/>
    <p:sldId id="2885" r:id="rId19"/>
    <p:sldId id="2881" r:id="rId20"/>
    <p:sldId id="2475" r:id="rId21"/>
    <p:sldId id="2476" r:id="rId22"/>
    <p:sldId id="2479" r:id="rId23"/>
    <p:sldId id="2477" r:id="rId24"/>
    <p:sldId id="2716" r:id="rId25"/>
    <p:sldId id="2921" r:id="rId26"/>
    <p:sldId id="2919" r:id="rId27"/>
    <p:sldId id="2920" r:id="rId28"/>
    <p:sldId id="2472" r:id="rId29"/>
    <p:sldId id="2886" r:id="rId30"/>
    <p:sldId id="2887" r:id="rId31"/>
    <p:sldId id="2888" r:id="rId32"/>
    <p:sldId id="2889" r:id="rId33"/>
    <p:sldId id="2890" r:id="rId34"/>
    <p:sldId id="2891" r:id="rId35"/>
    <p:sldId id="2892" r:id="rId36"/>
    <p:sldId id="2893" r:id="rId37"/>
    <p:sldId id="2894" r:id="rId38"/>
    <p:sldId id="2895" r:id="rId39"/>
    <p:sldId id="2896" r:id="rId40"/>
    <p:sldId id="2897" r:id="rId41"/>
    <p:sldId id="2898" r:id="rId42"/>
    <p:sldId id="2900" r:id="rId43"/>
    <p:sldId id="2899" r:id="rId44"/>
    <p:sldId id="2902" r:id="rId45"/>
    <p:sldId id="2303" r:id="rId46"/>
    <p:sldId id="2306" r:id="rId47"/>
    <p:sldId id="2272" r:id="rId48"/>
    <p:sldId id="2307" r:id="rId49"/>
    <p:sldId id="2904" r:id="rId50"/>
    <p:sldId id="2309" r:id="rId51"/>
    <p:sldId id="2901" r:id="rId52"/>
    <p:sldId id="2905" r:id="rId53"/>
    <p:sldId id="2907" r:id="rId54"/>
    <p:sldId id="2910" r:id="rId55"/>
    <p:sldId id="2911" r:id="rId56"/>
    <p:sldId id="2972" r:id="rId57"/>
    <p:sldId id="2965" r:id="rId58"/>
    <p:sldId id="2908" r:id="rId59"/>
    <p:sldId id="2906" r:id="rId60"/>
    <p:sldId id="2909" r:id="rId61"/>
    <p:sldId id="2912" r:id="rId62"/>
    <p:sldId id="2913" r:id="rId63"/>
    <p:sldId id="2914" r:id="rId64"/>
    <p:sldId id="2915" r:id="rId65"/>
    <p:sldId id="2916" r:id="rId66"/>
    <p:sldId id="2917" r:id="rId67"/>
    <p:sldId id="2478" r:id="rId68"/>
    <p:sldId id="2923" r:id="rId69"/>
    <p:sldId id="2412" r:id="rId70"/>
    <p:sldId id="2938" r:id="rId71"/>
    <p:sldId id="2414" r:id="rId72"/>
    <p:sldId id="2422" r:id="rId73"/>
    <p:sldId id="2946" r:id="rId74"/>
    <p:sldId id="2947" r:id="rId75"/>
    <p:sldId id="2961" r:id="rId76"/>
    <p:sldId id="2962" r:id="rId77"/>
    <p:sldId id="2439" r:id="rId78"/>
    <p:sldId id="2449" r:id="rId79"/>
    <p:sldId id="2455" r:id="rId80"/>
    <p:sldId id="2447" r:id="rId81"/>
    <p:sldId id="2452" r:id="rId82"/>
    <p:sldId id="2639" r:id="rId83"/>
    <p:sldId id="2609" r:id="rId84"/>
    <p:sldId id="2503" r:id="rId85"/>
    <p:sldId id="2616" r:id="rId86"/>
    <p:sldId id="2624" r:id="rId87"/>
    <p:sldId id="2963" r:id="rId88"/>
    <p:sldId id="2596" r:id="rId89"/>
    <p:sldId id="2964" r:id="rId90"/>
    <p:sldId id="2642" r:id="rId91"/>
    <p:sldId id="2659" r:id="rId92"/>
    <p:sldId id="2684" r:id="rId93"/>
    <p:sldId id="2670" r:id="rId94"/>
    <p:sldId id="2655" r:id="rId95"/>
    <p:sldId id="2966" r:id="rId96"/>
    <p:sldId id="2671" r:id="rId97"/>
    <p:sldId id="2925" r:id="rId98"/>
    <p:sldId id="2967" r:id="rId99"/>
    <p:sldId id="2708" r:id="rId100"/>
    <p:sldId id="2709" r:id="rId101"/>
    <p:sldId id="2710" r:id="rId102"/>
    <p:sldId id="2721" r:id="rId103"/>
    <p:sldId id="2724" r:id="rId104"/>
    <p:sldId id="2968" r:id="rId105"/>
    <p:sldId id="2726" r:id="rId106"/>
    <p:sldId id="2790" r:id="rId107"/>
    <p:sldId id="2750" r:id="rId108"/>
    <p:sldId id="2762" r:id="rId109"/>
    <p:sldId id="2767" r:id="rId110"/>
    <p:sldId id="2768" r:id="rId111"/>
    <p:sldId id="2777" r:id="rId112"/>
    <p:sldId id="2778" r:id="rId113"/>
    <p:sldId id="2779" r:id="rId114"/>
    <p:sldId id="378" r:id="rId115"/>
    <p:sldId id="2735" r:id="rId116"/>
    <p:sldId id="2761" r:id="rId117"/>
    <p:sldId id="2772" r:id="rId118"/>
    <p:sldId id="2775" r:id="rId119"/>
    <p:sldId id="340" r:id="rId120"/>
    <p:sldId id="352" r:id="rId121"/>
    <p:sldId id="344" r:id="rId122"/>
    <p:sldId id="565" r:id="rId123"/>
    <p:sldId id="566" r:id="rId124"/>
    <p:sldId id="575" r:id="rId125"/>
    <p:sldId id="580" r:id="rId126"/>
    <p:sldId id="2924" r:id="rId127"/>
    <p:sldId id="271" r:id="rId128"/>
    <p:sldId id="278" r:id="rId129"/>
    <p:sldId id="280" r:id="rId130"/>
    <p:sldId id="308" r:id="rId131"/>
    <p:sldId id="375" r:id="rId132"/>
    <p:sldId id="387" r:id="rId133"/>
    <p:sldId id="346" r:id="rId134"/>
    <p:sldId id="260" r:id="rId135"/>
    <p:sldId id="277" r:id="rId136"/>
    <p:sldId id="1498" r:id="rId137"/>
    <p:sldId id="2756" r:id="rId138"/>
    <p:sldId id="2247" r:id="rId139"/>
    <p:sldId id="2248" r:id="rId140"/>
    <p:sldId id="293" r:id="rId141"/>
    <p:sldId id="294" r:id="rId142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程 荣鑫" initials="程" lastIdx="3" clrIdx="0">
    <p:extLst>
      <p:ext uri="{19B8F6BF-5375-455C-9EA6-DF929625EA0E}">
        <p15:presenceInfo xmlns:p15="http://schemas.microsoft.com/office/powerpoint/2012/main" userId="6d84c821801462f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384B"/>
    <a:srgbClr val="0432FF"/>
    <a:srgbClr val="E2EAF7"/>
    <a:srgbClr val="FF5F00"/>
    <a:srgbClr val="FF7E79"/>
    <a:srgbClr val="F6F9D6"/>
    <a:srgbClr val="B0FFD3"/>
    <a:srgbClr val="00FDFF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D9ABA3-12EC-1F4B-BB97-DB7EB8330D08}" v="8" dt="2021-12-30T08:33:13.213"/>
    <p1510:client id="{BD31D35D-66EF-DB46-8497-F1E0B6764C0F}" v="3" dt="2021-12-29T14:08:19.9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深色样式 2 - 强调 3/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0" autoAdjust="0"/>
    <p:restoredTop sz="69417" autoAdjust="0"/>
  </p:normalViewPr>
  <p:slideViewPr>
    <p:cSldViewPr>
      <p:cViewPr varScale="1">
        <p:scale>
          <a:sx n="131" d="100"/>
          <a:sy n="131" d="100"/>
        </p:scale>
        <p:origin x="1464" y="168"/>
      </p:cViewPr>
      <p:guideLst>
        <p:guide orient="horz" pos="2480"/>
        <p:guide pos="2925"/>
      </p:guideLst>
    </p:cSldViewPr>
  </p:slideViewPr>
  <p:outlineViewPr>
    <p:cViewPr>
      <p:scale>
        <a:sx n="33" d="100"/>
        <a:sy n="33" d="100"/>
      </p:scale>
      <p:origin x="0" y="-5720"/>
    </p:cViewPr>
    <p:sldLst>
      <p:sld r:id="rId1" collapse="1"/>
    </p:sldLst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tableStyles" Target="tableStyles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microsoft.com/office/2016/11/relationships/changesInfo" Target="changesInfos/changesInfo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microsoft.com/office/2015/10/relationships/revisionInfo" Target="revisionInfo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notesMaster" Target="notesMasters/notesMaster1.xml"/><Relationship Id="rId14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handoutMaster" Target="handoutMasters/handoutMaster1.xml"/><Relationship Id="rId90" Type="http://schemas.openxmlformats.org/officeDocument/2006/relationships/slide" Target="slides/slide89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2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A0D9ABA3-12EC-1F4B-BB97-DB7EB8330D08}"/>
    <pc:docChg chg="undo custSel addSld modSld">
      <pc:chgData name="魏 星达" userId="ca17b13798aa44f7" providerId="LiveId" clId="{A0D9ABA3-12EC-1F4B-BB97-DB7EB8330D08}" dt="2021-12-30T08:34:20.501" v="422" actId="1076"/>
      <pc:docMkLst>
        <pc:docMk/>
      </pc:docMkLst>
      <pc:sldChg chg="modSp mod">
        <pc:chgData name="魏 星达" userId="ca17b13798aa44f7" providerId="LiveId" clId="{A0D9ABA3-12EC-1F4B-BB97-DB7EB8330D08}" dt="2021-12-30T08:28:33.740" v="22" actId="27636"/>
        <pc:sldMkLst>
          <pc:docMk/>
          <pc:sldMk cId="1692602525" sldId="294"/>
        </pc:sldMkLst>
        <pc:spChg chg="mod">
          <ac:chgData name="魏 星达" userId="ca17b13798aa44f7" providerId="LiveId" clId="{A0D9ABA3-12EC-1F4B-BB97-DB7EB8330D08}" dt="2021-12-30T08:28:33.740" v="22" actId="27636"/>
          <ac:spMkLst>
            <pc:docMk/>
            <pc:sldMk cId="1692602525" sldId="294"/>
            <ac:spMk id="3" creationId="{00000000-0000-0000-0000-000000000000}"/>
          </ac:spMkLst>
        </pc:spChg>
      </pc:sldChg>
      <pc:sldChg chg="modSp mod">
        <pc:chgData name="魏 星达" userId="ca17b13798aa44f7" providerId="LiveId" clId="{A0D9ABA3-12EC-1F4B-BB97-DB7EB8330D08}" dt="2021-12-30T08:28:33.723" v="21" actId="27636"/>
        <pc:sldMkLst>
          <pc:docMk/>
          <pc:sldMk cId="1258892973" sldId="2247"/>
        </pc:sldMkLst>
        <pc:spChg chg="mod">
          <ac:chgData name="魏 星达" userId="ca17b13798aa44f7" providerId="LiveId" clId="{A0D9ABA3-12EC-1F4B-BB97-DB7EB8330D08}" dt="2021-12-30T08:28:33.723" v="21" actId="27636"/>
          <ac:spMkLst>
            <pc:docMk/>
            <pc:sldMk cId="1258892973" sldId="2247"/>
            <ac:spMk id="3" creationId="{00000000-0000-0000-0000-000000000000}"/>
          </ac:spMkLst>
        </pc:spChg>
      </pc:sldChg>
      <pc:sldChg chg="modSp mod">
        <pc:chgData name="魏 星达" userId="ca17b13798aa44f7" providerId="LiveId" clId="{A0D9ABA3-12EC-1F4B-BB97-DB7EB8330D08}" dt="2021-12-30T08:28:33.671" v="20" actId="27636"/>
        <pc:sldMkLst>
          <pc:docMk/>
          <pc:sldMk cId="4155369828" sldId="2659"/>
        </pc:sldMkLst>
        <pc:spChg chg="mod">
          <ac:chgData name="魏 星达" userId="ca17b13798aa44f7" providerId="LiveId" clId="{A0D9ABA3-12EC-1F4B-BB97-DB7EB8330D08}" dt="2021-12-30T08:28:33.671" v="20" actId="27636"/>
          <ac:spMkLst>
            <pc:docMk/>
            <pc:sldMk cId="4155369828" sldId="2659"/>
            <ac:spMk id="3" creationId="{03C1C52E-CE1A-234B-90AD-E82454AAE176}"/>
          </ac:spMkLst>
        </pc:spChg>
      </pc:sldChg>
      <pc:sldChg chg="addSp delSp modSp new mod">
        <pc:chgData name="魏 星达" userId="ca17b13798aa44f7" providerId="LiveId" clId="{A0D9ABA3-12EC-1F4B-BB97-DB7EB8330D08}" dt="2021-12-30T08:34:20.501" v="422" actId="1076"/>
        <pc:sldMkLst>
          <pc:docMk/>
          <pc:sldMk cId="3490376089" sldId="2972"/>
        </pc:sldMkLst>
        <pc:spChg chg="mod">
          <ac:chgData name="魏 星达" userId="ca17b13798aa44f7" providerId="LiveId" clId="{A0D9ABA3-12EC-1F4B-BB97-DB7EB8330D08}" dt="2021-12-30T08:01:13.761" v="18" actId="20577"/>
          <ac:spMkLst>
            <pc:docMk/>
            <pc:sldMk cId="3490376089" sldId="2972"/>
            <ac:spMk id="2" creationId="{0D29AD09-1574-3548-ACB5-E6BB98C3A026}"/>
          </ac:spMkLst>
        </pc:spChg>
        <pc:spChg chg="mod">
          <ac:chgData name="魏 星达" userId="ca17b13798aa44f7" providerId="LiveId" clId="{A0D9ABA3-12EC-1F4B-BB97-DB7EB8330D08}" dt="2021-12-30T08:34:14.220" v="421" actId="20577"/>
          <ac:spMkLst>
            <pc:docMk/>
            <pc:sldMk cId="3490376089" sldId="2972"/>
            <ac:spMk id="3" creationId="{96DA6E8E-4F1A-234B-A65B-1145613C8314}"/>
          </ac:spMkLst>
        </pc:spChg>
        <pc:spChg chg="add mod">
          <ac:chgData name="魏 星达" userId="ca17b13798aa44f7" providerId="LiveId" clId="{A0D9ABA3-12EC-1F4B-BB97-DB7EB8330D08}" dt="2021-12-30T08:28:33.566" v="19"/>
          <ac:spMkLst>
            <pc:docMk/>
            <pc:sldMk cId="3490376089" sldId="2972"/>
            <ac:spMk id="5" creationId="{A2001023-23DC-EC45-8608-8C06D954704E}"/>
          </ac:spMkLst>
        </pc:spChg>
        <pc:spChg chg="add mod">
          <ac:chgData name="魏 星达" userId="ca17b13798aa44f7" providerId="LiveId" clId="{A0D9ABA3-12EC-1F4B-BB97-DB7EB8330D08}" dt="2021-12-30T08:34:20.501" v="422" actId="1076"/>
          <ac:spMkLst>
            <pc:docMk/>
            <pc:sldMk cId="3490376089" sldId="2972"/>
            <ac:spMk id="7" creationId="{6ECE941A-EBB4-4047-89DD-25F1BE513F59}"/>
          </ac:spMkLst>
        </pc:spChg>
        <pc:spChg chg="add mod">
          <ac:chgData name="魏 星达" userId="ca17b13798aa44f7" providerId="LiveId" clId="{A0D9ABA3-12EC-1F4B-BB97-DB7EB8330D08}" dt="2021-12-30T08:34:20.501" v="422" actId="1076"/>
          <ac:spMkLst>
            <pc:docMk/>
            <pc:sldMk cId="3490376089" sldId="2972"/>
            <ac:spMk id="9" creationId="{EB077AF3-FD17-4448-9FFF-765A3F9191C1}"/>
          </ac:spMkLst>
        </pc:spChg>
        <pc:spChg chg="add mod">
          <ac:chgData name="魏 星达" userId="ca17b13798aa44f7" providerId="LiveId" clId="{A0D9ABA3-12EC-1F4B-BB97-DB7EB8330D08}" dt="2021-12-30T08:34:20.501" v="422" actId="1076"/>
          <ac:spMkLst>
            <pc:docMk/>
            <pc:sldMk cId="3490376089" sldId="2972"/>
            <ac:spMk id="14" creationId="{ADEABC43-1E35-7246-9283-EC1C4F630238}"/>
          </ac:spMkLst>
        </pc:spChg>
        <pc:spChg chg="add mod">
          <ac:chgData name="魏 星达" userId="ca17b13798aa44f7" providerId="LiveId" clId="{A0D9ABA3-12EC-1F4B-BB97-DB7EB8330D08}" dt="2021-12-30T08:34:20.501" v="422" actId="1076"/>
          <ac:spMkLst>
            <pc:docMk/>
            <pc:sldMk cId="3490376089" sldId="2972"/>
            <ac:spMk id="15" creationId="{135BAF09-EE0F-1448-B590-1840F07B95C7}"/>
          </ac:spMkLst>
        </pc:spChg>
        <pc:spChg chg="add del mod">
          <ac:chgData name="魏 星达" userId="ca17b13798aa44f7" providerId="LiveId" clId="{A0D9ABA3-12EC-1F4B-BB97-DB7EB8330D08}" dt="2021-12-30T08:28:44.045" v="24" actId="478"/>
          <ac:spMkLst>
            <pc:docMk/>
            <pc:sldMk cId="3490376089" sldId="2972"/>
            <ac:spMk id="21" creationId="{90CBCB77-ABA4-144D-8F60-50821D8F6AC6}"/>
          </ac:spMkLst>
        </pc:spChg>
        <pc:spChg chg="add mod">
          <ac:chgData name="魏 星达" userId="ca17b13798aa44f7" providerId="LiveId" clId="{A0D9ABA3-12EC-1F4B-BB97-DB7EB8330D08}" dt="2021-12-30T08:34:20.501" v="422" actId="1076"/>
          <ac:spMkLst>
            <pc:docMk/>
            <pc:sldMk cId="3490376089" sldId="2972"/>
            <ac:spMk id="22" creationId="{E863AA37-9119-8F4A-9ED9-3B856EBD2A1D}"/>
          </ac:spMkLst>
        </pc:spChg>
        <pc:spChg chg="add del mod">
          <ac:chgData name="魏 星达" userId="ca17b13798aa44f7" providerId="LiveId" clId="{A0D9ABA3-12EC-1F4B-BB97-DB7EB8330D08}" dt="2021-12-30T08:31:05.793" v="57" actId="478"/>
          <ac:spMkLst>
            <pc:docMk/>
            <pc:sldMk cId="3490376089" sldId="2972"/>
            <ac:spMk id="28" creationId="{E45DDEC2-89C7-564D-AD1E-39B3474179C7}"/>
          </ac:spMkLst>
        </pc:spChg>
        <pc:spChg chg="add mod">
          <ac:chgData name="魏 星达" userId="ca17b13798aa44f7" providerId="LiveId" clId="{A0D9ABA3-12EC-1F4B-BB97-DB7EB8330D08}" dt="2021-12-30T08:34:20.501" v="422" actId="1076"/>
          <ac:spMkLst>
            <pc:docMk/>
            <pc:sldMk cId="3490376089" sldId="2972"/>
            <ac:spMk id="29" creationId="{5DFAAC89-71EE-5741-AB1C-6117DE7627F4}"/>
          </ac:spMkLst>
        </pc:spChg>
        <pc:spChg chg="add del mod">
          <ac:chgData name="魏 星达" userId="ca17b13798aa44f7" providerId="LiveId" clId="{A0D9ABA3-12EC-1F4B-BB97-DB7EB8330D08}" dt="2021-12-30T08:31:05.793" v="57" actId="478"/>
          <ac:spMkLst>
            <pc:docMk/>
            <pc:sldMk cId="3490376089" sldId="2972"/>
            <ac:spMk id="30" creationId="{39B3319E-9BBF-9340-9A3B-A26DD99F1A02}"/>
          </ac:spMkLst>
        </pc:spChg>
        <pc:spChg chg="add del mod">
          <ac:chgData name="魏 星达" userId="ca17b13798aa44f7" providerId="LiveId" clId="{A0D9ABA3-12EC-1F4B-BB97-DB7EB8330D08}" dt="2021-12-30T08:30:11.798" v="30" actId="478"/>
          <ac:spMkLst>
            <pc:docMk/>
            <pc:sldMk cId="3490376089" sldId="2972"/>
            <ac:spMk id="31" creationId="{9A8C02E8-A199-7B43-ABDB-8EF74B2B450C}"/>
          </ac:spMkLst>
        </pc:spChg>
        <pc:spChg chg="add del mod">
          <ac:chgData name="魏 星达" userId="ca17b13798aa44f7" providerId="LiveId" clId="{A0D9ABA3-12EC-1F4B-BB97-DB7EB8330D08}" dt="2021-12-30T08:31:08.599" v="58" actId="478"/>
          <ac:spMkLst>
            <pc:docMk/>
            <pc:sldMk cId="3490376089" sldId="2972"/>
            <ac:spMk id="33" creationId="{8F1117A8-884C-CC47-8334-E49365E796B6}"/>
          </ac:spMkLst>
        </pc:spChg>
        <pc:spChg chg="add mod">
          <ac:chgData name="魏 星达" userId="ca17b13798aa44f7" providerId="LiveId" clId="{A0D9ABA3-12EC-1F4B-BB97-DB7EB8330D08}" dt="2021-12-30T08:34:20.501" v="422" actId="1076"/>
          <ac:spMkLst>
            <pc:docMk/>
            <pc:sldMk cId="3490376089" sldId="2972"/>
            <ac:spMk id="36" creationId="{02D4B1BB-7BA7-9E45-AC7C-CC309896B7D3}"/>
          </ac:spMkLst>
        </pc:spChg>
        <pc:spChg chg="add mod">
          <ac:chgData name="魏 星达" userId="ca17b13798aa44f7" providerId="LiveId" clId="{A0D9ABA3-12EC-1F4B-BB97-DB7EB8330D08}" dt="2021-12-30T08:34:20.501" v="422" actId="1076"/>
          <ac:spMkLst>
            <pc:docMk/>
            <pc:sldMk cId="3490376089" sldId="2972"/>
            <ac:spMk id="38" creationId="{C71CF776-3CEF-8A4F-8B5B-7E7A03F2DBA1}"/>
          </ac:spMkLst>
        </pc:spChg>
        <pc:spChg chg="add mod">
          <ac:chgData name="魏 星达" userId="ca17b13798aa44f7" providerId="LiveId" clId="{A0D9ABA3-12EC-1F4B-BB97-DB7EB8330D08}" dt="2021-12-30T08:34:20.501" v="422" actId="1076"/>
          <ac:spMkLst>
            <pc:docMk/>
            <pc:sldMk cId="3490376089" sldId="2972"/>
            <ac:spMk id="40" creationId="{25713049-30E8-3749-91C2-C525453BCE6C}"/>
          </ac:spMkLst>
        </pc:spChg>
        <pc:spChg chg="add mod">
          <ac:chgData name="魏 星达" userId="ca17b13798aa44f7" providerId="LiveId" clId="{A0D9ABA3-12EC-1F4B-BB97-DB7EB8330D08}" dt="2021-12-30T08:34:20.501" v="422" actId="1076"/>
          <ac:spMkLst>
            <pc:docMk/>
            <pc:sldMk cId="3490376089" sldId="2972"/>
            <ac:spMk id="41" creationId="{3902F633-C72D-AD46-B7EB-77EC4263BDBB}"/>
          </ac:spMkLst>
        </pc:spChg>
        <pc:grpChg chg="add mod">
          <ac:chgData name="魏 星达" userId="ca17b13798aa44f7" providerId="LiveId" clId="{A0D9ABA3-12EC-1F4B-BB97-DB7EB8330D08}" dt="2021-12-30T08:34:20.501" v="422" actId="1076"/>
          <ac:grpSpMkLst>
            <pc:docMk/>
            <pc:sldMk cId="3490376089" sldId="2972"/>
            <ac:grpSpMk id="10" creationId="{CD9DB5A2-D932-0741-A6F1-77EC56FBC317}"/>
          </ac:grpSpMkLst>
        </pc:grpChg>
        <pc:grpChg chg="add del mod">
          <ac:chgData name="魏 星达" userId="ca17b13798aa44f7" providerId="LiveId" clId="{A0D9ABA3-12EC-1F4B-BB97-DB7EB8330D08}" dt="2021-12-30T08:30:31.447" v="44" actId="478"/>
          <ac:grpSpMkLst>
            <pc:docMk/>
            <pc:sldMk cId="3490376089" sldId="2972"/>
            <ac:grpSpMk id="17" creationId="{04E1831D-22F6-EF45-BED4-25CC460F81AD}"/>
          </ac:grpSpMkLst>
        </pc:grpChg>
        <pc:grpChg chg="add mod">
          <ac:chgData name="魏 星达" userId="ca17b13798aa44f7" providerId="LiveId" clId="{A0D9ABA3-12EC-1F4B-BB97-DB7EB8330D08}" dt="2021-12-30T08:34:20.501" v="422" actId="1076"/>
          <ac:grpSpMkLst>
            <pc:docMk/>
            <pc:sldMk cId="3490376089" sldId="2972"/>
            <ac:grpSpMk id="24" creationId="{FB72DA99-42B7-AE4E-BD15-5B7FFD978939}"/>
          </ac:grpSpMkLst>
        </pc:grpChg>
        <pc:cxnChg chg="add mod">
          <ac:chgData name="魏 星达" userId="ca17b13798aa44f7" providerId="LiveId" clId="{A0D9ABA3-12EC-1F4B-BB97-DB7EB8330D08}" dt="2021-12-30T08:34:20.501" v="422" actId="1076"/>
          <ac:cxnSpMkLst>
            <pc:docMk/>
            <pc:sldMk cId="3490376089" sldId="2972"/>
            <ac:cxnSpMk id="6" creationId="{DCBFCCDF-5B6A-8442-86AF-885E57A92480}"/>
          </ac:cxnSpMkLst>
        </pc:cxnChg>
        <pc:cxnChg chg="add mod">
          <ac:chgData name="魏 星达" userId="ca17b13798aa44f7" providerId="LiveId" clId="{A0D9ABA3-12EC-1F4B-BB97-DB7EB8330D08}" dt="2021-12-30T08:34:20.501" v="422" actId="1076"/>
          <ac:cxnSpMkLst>
            <pc:docMk/>
            <pc:sldMk cId="3490376089" sldId="2972"/>
            <ac:cxnSpMk id="8" creationId="{3C477845-643B-6B49-9DBE-5F1991B6F7ED}"/>
          </ac:cxnSpMkLst>
        </pc:cxnChg>
        <pc:cxnChg chg="mod">
          <ac:chgData name="魏 星达" userId="ca17b13798aa44f7" providerId="LiveId" clId="{A0D9ABA3-12EC-1F4B-BB97-DB7EB8330D08}" dt="2021-12-30T08:28:33.566" v="19"/>
          <ac:cxnSpMkLst>
            <pc:docMk/>
            <pc:sldMk cId="3490376089" sldId="2972"/>
            <ac:cxnSpMk id="11" creationId="{BD7B0498-7A7E-C14B-89B7-2B6492048A86}"/>
          </ac:cxnSpMkLst>
        </pc:cxnChg>
        <pc:cxnChg chg="mod">
          <ac:chgData name="魏 星达" userId="ca17b13798aa44f7" providerId="LiveId" clId="{A0D9ABA3-12EC-1F4B-BB97-DB7EB8330D08}" dt="2021-12-30T08:28:33.566" v="19"/>
          <ac:cxnSpMkLst>
            <pc:docMk/>
            <pc:sldMk cId="3490376089" sldId="2972"/>
            <ac:cxnSpMk id="12" creationId="{908D9DEE-4444-1848-A98D-A0643E01B415}"/>
          </ac:cxnSpMkLst>
        </pc:cxnChg>
        <pc:cxnChg chg="mod">
          <ac:chgData name="魏 星达" userId="ca17b13798aa44f7" providerId="LiveId" clId="{A0D9ABA3-12EC-1F4B-BB97-DB7EB8330D08}" dt="2021-12-30T08:28:33.566" v="19"/>
          <ac:cxnSpMkLst>
            <pc:docMk/>
            <pc:sldMk cId="3490376089" sldId="2972"/>
            <ac:cxnSpMk id="13" creationId="{C4EF4A93-9CAF-C641-B733-12EDFECCE12E}"/>
          </ac:cxnSpMkLst>
        </pc:cxnChg>
        <pc:cxnChg chg="add mod">
          <ac:chgData name="魏 星达" userId="ca17b13798aa44f7" providerId="LiveId" clId="{A0D9ABA3-12EC-1F4B-BB97-DB7EB8330D08}" dt="2021-12-30T08:34:20.501" v="422" actId="1076"/>
          <ac:cxnSpMkLst>
            <pc:docMk/>
            <pc:sldMk cId="3490376089" sldId="2972"/>
            <ac:cxnSpMk id="16" creationId="{EA9EC2E7-41B0-414A-AE65-C1F02DF3CB89}"/>
          </ac:cxnSpMkLst>
        </pc:cxnChg>
        <pc:cxnChg chg="mod">
          <ac:chgData name="魏 星达" userId="ca17b13798aa44f7" providerId="LiveId" clId="{A0D9ABA3-12EC-1F4B-BB97-DB7EB8330D08}" dt="2021-12-30T08:28:33.566" v="19"/>
          <ac:cxnSpMkLst>
            <pc:docMk/>
            <pc:sldMk cId="3490376089" sldId="2972"/>
            <ac:cxnSpMk id="18" creationId="{E9C6B361-83B1-9541-9C80-DCA31C5B5187}"/>
          </ac:cxnSpMkLst>
        </pc:cxnChg>
        <pc:cxnChg chg="mod">
          <ac:chgData name="魏 星达" userId="ca17b13798aa44f7" providerId="LiveId" clId="{A0D9ABA3-12EC-1F4B-BB97-DB7EB8330D08}" dt="2021-12-30T08:28:33.566" v="19"/>
          <ac:cxnSpMkLst>
            <pc:docMk/>
            <pc:sldMk cId="3490376089" sldId="2972"/>
            <ac:cxnSpMk id="19" creationId="{E2AFCF32-B4EB-B642-88CB-E66546D7E50D}"/>
          </ac:cxnSpMkLst>
        </pc:cxnChg>
        <pc:cxnChg chg="mod">
          <ac:chgData name="魏 星达" userId="ca17b13798aa44f7" providerId="LiveId" clId="{A0D9ABA3-12EC-1F4B-BB97-DB7EB8330D08}" dt="2021-12-30T08:28:33.566" v="19"/>
          <ac:cxnSpMkLst>
            <pc:docMk/>
            <pc:sldMk cId="3490376089" sldId="2972"/>
            <ac:cxnSpMk id="20" creationId="{1D4D0AA3-D9D2-D44B-B639-C24D59BE34BF}"/>
          </ac:cxnSpMkLst>
        </pc:cxnChg>
        <pc:cxnChg chg="add del mod">
          <ac:chgData name="魏 星达" userId="ca17b13798aa44f7" providerId="LiveId" clId="{A0D9ABA3-12EC-1F4B-BB97-DB7EB8330D08}" dt="2021-12-30T08:32:58.914" v="154" actId="478"/>
          <ac:cxnSpMkLst>
            <pc:docMk/>
            <pc:sldMk cId="3490376089" sldId="2972"/>
            <ac:cxnSpMk id="23" creationId="{87124772-E71A-7643-8992-6854AF05B715}"/>
          </ac:cxnSpMkLst>
        </pc:cxnChg>
        <pc:cxnChg chg="mod">
          <ac:chgData name="魏 星达" userId="ca17b13798aa44f7" providerId="LiveId" clId="{A0D9ABA3-12EC-1F4B-BB97-DB7EB8330D08}" dt="2021-12-30T08:28:33.566" v="19"/>
          <ac:cxnSpMkLst>
            <pc:docMk/>
            <pc:sldMk cId="3490376089" sldId="2972"/>
            <ac:cxnSpMk id="25" creationId="{29321935-522A-474E-9451-F06B3A060C9F}"/>
          </ac:cxnSpMkLst>
        </pc:cxnChg>
        <pc:cxnChg chg="mod">
          <ac:chgData name="魏 星达" userId="ca17b13798aa44f7" providerId="LiveId" clId="{A0D9ABA3-12EC-1F4B-BB97-DB7EB8330D08}" dt="2021-12-30T08:28:33.566" v="19"/>
          <ac:cxnSpMkLst>
            <pc:docMk/>
            <pc:sldMk cId="3490376089" sldId="2972"/>
            <ac:cxnSpMk id="26" creationId="{FCBA8B4C-5FF7-2047-AAEB-F9111AFA7D6D}"/>
          </ac:cxnSpMkLst>
        </pc:cxnChg>
        <pc:cxnChg chg="mod">
          <ac:chgData name="魏 星达" userId="ca17b13798aa44f7" providerId="LiveId" clId="{A0D9ABA3-12EC-1F4B-BB97-DB7EB8330D08}" dt="2021-12-30T08:28:33.566" v="19"/>
          <ac:cxnSpMkLst>
            <pc:docMk/>
            <pc:sldMk cId="3490376089" sldId="2972"/>
            <ac:cxnSpMk id="27" creationId="{B0E3EC9F-8912-D149-BBFC-0CFC3F44477D}"/>
          </ac:cxnSpMkLst>
        </pc:cxnChg>
        <pc:cxnChg chg="add mod">
          <ac:chgData name="魏 星达" userId="ca17b13798aa44f7" providerId="LiveId" clId="{A0D9ABA3-12EC-1F4B-BB97-DB7EB8330D08}" dt="2021-12-30T08:34:20.501" v="422" actId="1076"/>
          <ac:cxnSpMkLst>
            <pc:docMk/>
            <pc:sldMk cId="3490376089" sldId="2972"/>
            <ac:cxnSpMk id="32" creationId="{EF1EE04E-00B7-9147-BB2C-8CF74C8F40F5}"/>
          </ac:cxnSpMkLst>
        </pc:cxnChg>
        <pc:cxnChg chg="add mod">
          <ac:chgData name="魏 星达" userId="ca17b13798aa44f7" providerId="LiveId" clId="{A0D9ABA3-12EC-1F4B-BB97-DB7EB8330D08}" dt="2021-12-30T08:34:20.501" v="422" actId="1076"/>
          <ac:cxnSpMkLst>
            <pc:docMk/>
            <pc:sldMk cId="3490376089" sldId="2972"/>
            <ac:cxnSpMk id="34" creationId="{169D0017-6762-AF47-A5B5-F3A9CFCB63CF}"/>
          </ac:cxnSpMkLst>
        </pc:cxnChg>
        <pc:cxnChg chg="add mod">
          <ac:chgData name="魏 星达" userId="ca17b13798aa44f7" providerId="LiveId" clId="{A0D9ABA3-12EC-1F4B-BB97-DB7EB8330D08}" dt="2021-12-30T08:34:20.501" v="422" actId="1076"/>
          <ac:cxnSpMkLst>
            <pc:docMk/>
            <pc:sldMk cId="3490376089" sldId="2972"/>
            <ac:cxnSpMk id="37" creationId="{FF74C4E1-FADC-7B43-994A-C0C5C3C3A1A4}"/>
          </ac:cxnSpMkLst>
        </pc:cxnChg>
        <pc:cxnChg chg="add mod">
          <ac:chgData name="魏 星达" userId="ca17b13798aa44f7" providerId="LiveId" clId="{A0D9ABA3-12EC-1F4B-BB97-DB7EB8330D08}" dt="2021-12-30T08:34:20.501" v="422" actId="1076"/>
          <ac:cxnSpMkLst>
            <pc:docMk/>
            <pc:sldMk cId="3490376089" sldId="2972"/>
            <ac:cxnSpMk id="39" creationId="{E059BBB3-CA22-924B-967C-07978AC76438}"/>
          </ac:cxnSpMkLst>
        </pc:cxnChg>
        <pc:cxnChg chg="add mod">
          <ac:chgData name="魏 星达" userId="ca17b13798aa44f7" providerId="LiveId" clId="{A0D9ABA3-12EC-1F4B-BB97-DB7EB8330D08}" dt="2021-12-30T08:34:20.501" v="422" actId="1076"/>
          <ac:cxnSpMkLst>
            <pc:docMk/>
            <pc:sldMk cId="3490376089" sldId="2972"/>
            <ac:cxnSpMk id="42" creationId="{68540253-8876-D344-8D97-259B3A18BD7A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2021/12/30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2021/12/30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841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003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9849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67771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0597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How to shard? Range or hash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5121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How to shard? Range or hash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80814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How to shard? Range or hash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7812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7976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33331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33867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58934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// what is a read-write TX</a:t>
            </a:r>
          </a:p>
          <a:p>
            <a:r>
              <a:rPr kumimoji="1" lang="en-US" altLang="zh-CN" dirty="0"/>
              <a:t>Execution flow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53584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// what is a read-write TX</a:t>
            </a:r>
          </a:p>
          <a:p>
            <a:r>
              <a:rPr kumimoji="1" lang="en-US" altLang="zh-CN" dirty="0"/>
              <a:t>Execution flow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67599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Omit local replication for simplicity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3148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leader is responsible for accepting client requests and managing the replication of the log to other servers. The data flows only in one direction: from leader to other servers.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Proposal &amp; learned </a:t>
            </a:r>
          </a:p>
          <a:p>
            <a:r>
              <a:rPr kumimoji="1" lang="en-US" altLang="zh-CN" dirty="0"/>
              <a:t>Similar to the RAFT leader</a:t>
            </a:r>
          </a:p>
          <a:p>
            <a:r>
              <a:rPr kumimoji="1" lang="en-US" altLang="zh-CN" dirty="0"/>
              <a:t>Hold the latest value (w/o failure)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7838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3546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dirty="0"/>
              <a:t>Read locks are not replicated via </a:t>
            </a:r>
            <a:r>
              <a:rPr lang="en" altLang="zh-CN" dirty="0" err="1"/>
              <a:t>Paxos</a:t>
            </a:r>
            <a:r>
              <a:rPr lang="en" altLang="zh-CN" dirty="0"/>
              <a:t>, so leader failure -&gt; abort. </a:t>
            </a:r>
            <a:br>
              <a:rPr lang="en" altLang="zh-CN" dirty="0"/>
            </a:b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38880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35075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25489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04249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11174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31539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Prepared: get the lock, record 2PC state and Paxos state</a:t>
            </a:r>
          </a:p>
          <a:p>
            <a:r>
              <a:rPr kumimoji="1" lang="en-US" altLang="zh-CN" dirty="0"/>
              <a:t>Applied: release the lock</a:t>
            </a:r>
          </a:p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92627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7658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09174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Clients can possibly be a mobile phone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9011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0310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19015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072234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4788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5667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156838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629342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Ma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zu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luo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767258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18058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57794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308213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546250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dirty="0" err="1">
                <a:solidFill>
                  <a:srgbClr val="BE384B"/>
                </a:solidFill>
              </a:rPr>
              <a:t>Marzullo’s</a:t>
            </a:r>
            <a:r>
              <a:rPr lang="en" altLang="zh-CN" dirty="0">
                <a:solidFill>
                  <a:srgbClr val="BE384B"/>
                </a:solidFill>
              </a:rPr>
              <a:t> algorithm also considers the case of multiple time servers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200777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0609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12709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68254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Exception: json. Some DB allows to store a json as its attribute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047587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21002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将</a:t>
            </a:r>
            <a:r>
              <a:rPr kumimoji="1" lang="en-US" altLang="zh-CN" dirty="0"/>
              <a:t>key-value</a:t>
            </a:r>
            <a:r>
              <a:rPr kumimoji="1" lang="zh-CN" altLang="en-US" dirty="0"/>
              <a:t>存在</a:t>
            </a:r>
            <a:r>
              <a:rPr kumimoji="1" lang="en-US" altLang="zh-CN" dirty="0"/>
              <a:t>B</a:t>
            </a:r>
            <a:r>
              <a:rPr kumimoji="1" lang="zh-CN" altLang="en-US" dirty="0"/>
              <a:t>树中会有什么问题？</a:t>
            </a:r>
            <a:endParaRPr kumimoji="1" lang="en-US" altLang="zh-CN" dirty="0"/>
          </a:p>
          <a:p>
            <a:r>
              <a:rPr kumimoji="1" lang="en-US" altLang="zh-CN" dirty="0"/>
              <a:t>1.</a:t>
            </a:r>
            <a:r>
              <a:rPr kumimoji="1" lang="zh-CN" altLang="en-US" dirty="0"/>
              <a:t>怎么管理</a:t>
            </a:r>
            <a:r>
              <a:rPr kumimoji="1" lang="en-US" altLang="zh-CN" dirty="0"/>
              <a:t>pages</a:t>
            </a:r>
          </a:p>
          <a:p>
            <a:r>
              <a:rPr kumimoji="1" lang="en-US" altLang="zh-CN" dirty="0"/>
              <a:t>2.</a:t>
            </a:r>
            <a:r>
              <a:rPr kumimoji="1" lang="zh-CN" altLang="en-US" dirty="0"/>
              <a:t>怎么把一个</a:t>
            </a:r>
            <a:r>
              <a:rPr kumimoji="1" lang="en-US" altLang="zh-CN" dirty="0"/>
              <a:t>tuple</a:t>
            </a:r>
            <a:r>
              <a:rPr kumimoji="1" lang="zh-CN" altLang="en-US" dirty="0"/>
              <a:t>存在</a:t>
            </a:r>
            <a:r>
              <a:rPr kumimoji="1" lang="en-US" altLang="zh-CN" dirty="0"/>
              <a:t>page</a:t>
            </a:r>
            <a:r>
              <a:rPr kumimoji="1" lang="zh-CN" altLang="en-US" dirty="0"/>
              <a:t>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37286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 most important thing is the hardware atomic size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309834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Order is managed by index (</a:t>
            </a:r>
            <a:r>
              <a:rPr kumimoji="1" lang="en-US" altLang="zh-CN" dirty="0" err="1"/>
              <a:t>B+Tree</a:t>
            </a:r>
            <a:r>
              <a:rPr kumimoji="1" lang="en-US" altLang="zh-CN" dirty="0"/>
              <a:t>)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641660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Pointer: tuple location</a:t>
            </a:r>
          </a:p>
          <a:p>
            <a:r>
              <a:rPr kumimoji="1" lang="en-US" altLang="zh-CN" dirty="0"/>
              <a:t>Offset: offset compared to the previous tuple.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Pointer: easy to retrieve</a:t>
            </a:r>
          </a:p>
          <a:p>
            <a:r>
              <a:rPr kumimoji="1" lang="en-US" altLang="zh-CN" dirty="0"/>
              <a:t>Offset: easy for deletion: no need to re-calculation the pointers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756081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Order can be achieved via index (</a:t>
            </a:r>
            <a:r>
              <a:rPr kumimoji="1" lang="en-US" altLang="zh-CN" dirty="0" err="1"/>
              <a:t>B+Tree</a:t>
            </a:r>
            <a:r>
              <a:rPr kumimoji="1" lang="en-US" altLang="zh-CN" dirty="0"/>
              <a:t>), </a:t>
            </a:r>
            <a:r>
              <a:rPr kumimoji="1" lang="en-US" altLang="zh-CN" dirty="0" err="1"/>
              <a:t>etc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641660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43031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数据库的</a:t>
            </a:r>
            <a:r>
              <a:rPr kumimoji="1" lang="en-US" altLang="zh-CN" dirty="0"/>
              <a:t>latch</a:t>
            </a:r>
            <a:r>
              <a:rPr kumimoji="1" lang="zh-CN" altLang="en-US" dirty="0"/>
              <a:t>基本对应</a:t>
            </a:r>
            <a:r>
              <a:rPr kumimoji="1" lang="en-US" altLang="zh-CN" dirty="0"/>
              <a:t>OS</a:t>
            </a:r>
            <a:r>
              <a:rPr kumimoji="1" lang="zh-CN" altLang="en-US" dirty="0"/>
              <a:t>的锁</a:t>
            </a:r>
            <a:endParaRPr kumimoji="1" lang="en-US" altLang="zh-CN" dirty="0"/>
          </a:p>
          <a:p>
            <a:r>
              <a:rPr kumimoji="1" lang="zh-CN" altLang="en-US" dirty="0"/>
              <a:t>数据库的锁 是逻辑上的。 就是逻辑上这份数据不能修改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933383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最经典的</a:t>
            </a:r>
            <a:r>
              <a:rPr kumimoji="1" lang="en-US" altLang="zh-CN" dirty="0"/>
              <a:t>query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plan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execution</a:t>
            </a:r>
            <a:r>
              <a:rPr kumimoji="1" lang="zh-CN" altLang="en-US" dirty="0"/>
              <a:t> 模型</a:t>
            </a:r>
            <a:r>
              <a:rPr kumimoji="1" lang="en-US" altLang="zh-CN"/>
              <a:t>a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744459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54538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34285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20100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098087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17702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14467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015569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10934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296466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656901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72235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33707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2EA6E14B-84AA-F949-A098-0DAAD69EDA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F2E7889-153D-6046-B358-41891FB68BF3}" type="slidenum">
              <a:rPr lang="en-US" altLang="zh-CN" sz="1300" b="0">
                <a:latin typeface="Times New Roman" panose="02020603050405020304" pitchFamily="18" charset="0"/>
              </a:rPr>
              <a:pPr eaLnBrk="1" hangingPunct="1"/>
              <a:t>121</a:t>
            </a:fld>
            <a:endParaRPr lang="en-US" altLang="zh-CN" sz="1300" b="0">
              <a:latin typeface="Times New Roman" panose="02020603050405020304" pitchFamily="18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D701C722-52ED-D54F-91B7-6A936B4F39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11A73BF4-1531-D345-9717-17F37A6B3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figure from the conference</a:t>
            </a:r>
            <a:r>
              <a:rPr lang="en-US" baseline="0" dirty="0"/>
              <a:t> paper describing </a:t>
            </a:r>
            <a:r>
              <a:rPr lang="en-US" baseline="0" dirty="0" err="1"/>
              <a:t>TaintDroid</a:t>
            </a:r>
            <a:r>
              <a:rPr lang="en-US" baseline="0" dirty="0"/>
              <a:t>. It shows where, at a high level, the various kinds of taint analysis are done. There are 4 "granularities" of taint analysis used in </a:t>
            </a:r>
            <a:r>
              <a:rPr lang="en-US" baseline="0" dirty="0" err="1"/>
              <a:t>TaintDroid</a:t>
            </a:r>
            <a:r>
              <a:rPr lang="en-US" baseline="0" dirty="0"/>
              <a:t>, including message-level, variable-level, method-level, and file-level.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5E798D-4D8D-41D8-ADFA-99320F13F65E}" type="slidenum">
              <a:rPr lang="en-US" smtClean="0"/>
              <a:t>131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0069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fourxm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-&gt;tracks is initialized with NULL (see line 107). 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processed media file contains a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strk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chunk, the value of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current_track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extracted from the user-controlled data of the chunk (see line 166). 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value of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current_track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+ 1 is less than zero, the heap buffer isn't allocated. </a:t>
            </a:r>
          </a:p>
          <a:p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fourxm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-&gt;tracks still points to memory address NULL. 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resulting NULL pointer is then dereferenced by the user- controlled value of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current_track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four 32-bit values of user- controlled data are assigned to the dereferenced locations (see lines 178–181). 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Four user-controlled memory locations can be overwritten with four user-controlled data bytes each. 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707935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539192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zh-CN" dirty="0"/>
              <a:t>Most security goals/policies not infinitely valuable, can tolerate attacks.</a:t>
            </a:r>
          </a:p>
          <a:p>
            <a:pPr lvl="1"/>
            <a:r>
              <a:rPr lang="en-US" altLang="zh-CN" dirty="0"/>
              <a:t>Security mechanisms can be expensive (e.g., wasted user time).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3857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 marL="623888" indent="-230188">
              <a:lnSpc>
                <a:spcPct val="120000"/>
              </a:lnSpc>
              <a:tabLst/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2021/12/30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848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4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21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10" Type="http://schemas.openxmlformats.org/officeDocument/2006/relationships/image" Target="../media/image23.jpeg"/><Relationship Id="rId4" Type="http://schemas.openxmlformats.org/officeDocument/2006/relationships/image" Target="../media/image14.jpeg"/><Relationship Id="rId9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1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0.png"/><Relationship Id="rId18" Type="http://schemas.openxmlformats.org/officeDocument/2006/relationships/image" Target="../media/image310.png"/><Relationship Id="rId3" Type="http://schemas.openxmlformats.org/officeDocument/2006/relationships/image" Target="../media/image101.png"/><Relationship Id="rId7" Type="http://schemas.openxmlformats.org/officeDocument/2006/relationships/image" Target="../media/image201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2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1" Type="http://schemas.openxmlformats.org/officeDocument/2006/relationships/image" Target="../media/image240.png"/><Relationship Id="rId5" Type="http://schemas.openxmlformats.org/officeDocument/2006/relationships/image" Target="../media/image120.png"/><Relationship Id="rId15" Type="http://schemas.openxmlformats.org/officeDocument/2006/relationships/image" Target="../media/image280.png"/><Relationship Id="rId10" Type="http://schemas.openxmlformats.org/officeDocument/2006/relationships/image" Target="../media/image23.png"/><Relationship Id="rId4" Type="http://schemas.openxmlformats.org/officeDocument/2006/relationships/image" Target="../media/image110.png"/><Relationship Id="rId9" Type="http://schemas.openxmlformats.org/officeDocument/2006/relationships/image" Target="../media/image221.png"/><Relationship Id="rId14" Type="http://schemas.openxmlformats.org/officeDocument/2006/relationships/image" Target="../media/image2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emf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690127"/>
            <a:ext cx="7772400" cy="1455405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>
                <a:latin typeface="+mn-lt"/>
              </a:rPr>
              <a:t>Review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(&amp;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Spanner)</a:t>
            </a:r>
            <a:endParaRPr kumimoji="1" lang="zh-CN" altLang="en-US" sz="36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SE124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0459" y="2425452"/>
            <a:ext cx="680308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Review</a:t>
            </a: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:</a:t>
            </a:r>
            <a:r>
              <a:rPr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Transaction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63704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widely used transaction (TX)s 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file system</a:t>
              </a:r>
              <a:endParaRPr lang="zh-CN" altLang="en-US" sz="160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database</a:t>
              </a:r>
              <a:endParaRPr lang="zh-CN" altLang="en-US" sz="160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>
                    <a:solidFill>
                      <a:srgbClr val="000000"/>
                    </a:solidFill>
                  </a:rPr>
                  <a:t>…</a:t>
                </a:r>
                <a:endParaRPr lang="zh-CN" altLang="en-US" sz="240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caching</a:t>
              </a:r>
              <a:endParaRPr lang="zh-CN" altLang="en-US" sz="160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>
                  <a:solidFill>
                    <a:srgbClr val="000000"/>
                  </a:solidFill>
                </a:rPr>
                <a:t>Balance</a:t>
              </a:r>
              <a:endParaRPr lang="zh-CN" altLang="en-US" sz="120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Internet</a:t>
              </a:r>
              <a:endParaRPr lang="zh-CN" altLang="en-US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/>
              <a:t>Users</a:t>
            </a:r>
            <a:endParaRPr lang="zh-CN" altLang="en-US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CDN</a:t>
              </a:r>
              <a:endParaRPr lang="zh-CN" altLang="en-US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11DDAF95-21A8-144E-8212-01C6DBDA4F11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2484D309-9744-E347-AB72-D1DCAB88BC91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2D2C67A8-E9FA-E346-8F10-B83628C70EF5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>
                  <a:solidFill>
                    <a:srgbClr val="000000"/>
                  </a:solidFill>
                </a:rPr>
                <a:t>Message queue</a:t>
              </a:r>
              <a:endParaRPr lang="zh-CN" altLang="en-US" sz="1200"/>
            </a:p>
          </p:txBody>
        </p:sp>
      </p:grpSp>
      <p:sp>
        <p:nvSpPr>
          <p:cNvPr id="132" name="任意形状 131">
            <a:extLst>
              <a:ext uri="{FF2B5EF4-FFF2-40B4-BE49-F238E27FC236}">
                <a16:creationId xmlns:a16="http://schemas.microsoft.com/office/drawing/2014/main" id="{55DFB909-8F93-7F42-9A36-ED4DFBC442C0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3" name="图片 132">
            <a:extLst>
              <a:ext uri="{FF2B5EF4-FFF2-40B4-BE49-F238E27FC236}">
                <a16:creationId xmlns:a16="http://schemas.microsoft.com/office/drawing/2014/main" id="{F05ABAE6-ADA1-554F-96E3-CBDD5162516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019" y="1209408"/>
            <a:ext cx="1817874" cy="118893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5FF6BEF-2854-254B-9897-02E41887CED9}"/>
              </a:ext>
            </a:extLst>
          </p:cNvPr>
          <p:cNvSpPr/>
          <p:nvPr/>
        </p:nvSpPr>
        <p:spPr>
          <a:xfrm>
            <a:off x="5436635" y="1221166"/>
            <a:ext cx="1080623" cy="62836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4" name="矩形 133">
            <a:extLst>
              <a:ext uri="{FF2B5EF4-FFF2-40B4-BE49-F238E27FC236}">
                <a16:creationId xmlns:a16="http://schemas.microsoft.com/office/drawing/2014/main" id="{C958EAC8-2BE4-5B45-B03D-03FCED50D1BF}"/>
              </a:ext>
            </a:extLst>
          </p:cNvPr>
          <p:cNvSpPr/>
          <p:nvPr/>
        </p:nvSpPr>
        <p:spPr>
          <a:xfrm>
            <a:off x="5858859" y="2827756"/>
            <a:ext cx="1080623" cy="62836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7" name="矩形 136">
            <a:extLst>
              <a:ext uri="{FF2B5EF4-FFF2-40B4-BE49-F238E27FC236}">
                <a16:creationId xmlns:a16="http://schemas.microsoft.com/office/drawing/2014/main" id="{B278B5DB-2464-304E-9FCD-58BAB7405918}"/>
              </a:ext>
            </a:extLst>
          </p:cNvPr>
          <p:cNvSpPr/>
          <p:nvPr/>
        </p:nvSpPr>
        <p:spPr>
          <a:xfrm>
            <a:off x="5851445" y="4298712"/>
            <a:ext cx="867548" cy="978939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FDE474FA-AFA9-AF41-A13C-9C8D6B5C8960}"/>
              </a:ext>
            </a:extLst>
          </p:cNvPr>
          <p:cNvSpPr/>
          <p:nvPr/>
        </p:nvSpPr>
        <p:spPr>
          <a:xfrm>
            <a:off x="2621771" y="1186391"/>
            <a:ext cx="626769" cy="228296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E63E5423-FBB9-F645-AB68-2BDEBE3B5AE1}"/>
              </a:ext>
            </a:extLst>
          </p:cNvPr>
          <p:cNvSpPr/>
          <p:nvPr/>
        </p:nvSpPr>
        <p:spPr>
          <a:xfrm>
            <a:off x="2557520" y="1437927"/>
            <a:ext cx="287210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000" dirty="0">
                <a:solidFill>
                  <a:srgbClr val="000000"/>
                </a:solidFill>
              </a:rPr>
              <a:t>All can use TX to manager data!</a:t>
            </a:r>
          </a:p>
          <a:p>
            <a:pPr lvl="1"/>
            <a:r>
              <a:rPr kumimoji="1" lang="en-US" altLang="zh-CN" sz="2000" dirty="0">
                <a:solidFill>
                  <a:srgbClr val="000000"/>
                </a:solidFill>
              </a:rPr>
              <a:t>e.g., FS meta data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979050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61727C-F840-F74B-A96B-6075E7891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宋体" panose="02010600030101010101" pitchFamily="2" charset="-122"/>
              </a:rPr>
              <a:t>What is a transaction (TX)?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AB4A09-49CE-F644-869D-4A888D1D0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ea typeface="宋体" panose="02010600030101010101" pitchFamily="2" charset="-122"/>
              </a:rPr>
              <a:t>An abstraction to manage the data</a:t>
            </a:r>
          </a:p>
          <a:p>
            <a:r>
              <a:rPr kumimoji="1" lang="en-US" altLang="zh-CN" dirty="0">
                <a:ea typeface="宋体" panose="02010600030101010101" pitchFamily="2" charset="-122"/>
              </a:rPr>
              <a:t>Data is also an abstract concept, can be arbitrary computing data. Concrete examples including: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Key-value store entries 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File system metadata (e.g., directory, </a:t>
            </a:r>
            <a:r>
              <a:rPr kumimoji="1" lang="en-US" altLang="zh-CN" dirty="0" err="1">
                <a:ea typeface="宋体" panose="02010600030101010101" pitchFamily="2" charset="-122"/>
              </a:rPr>
              <a:t>inode</a:t>
            </a:r>
            <a:r>
              <a:rPr kumimoji="1" lang="en-US" altLang="zh-CN" dirty="0">
                <a:ea typeface="宋体" panose="02010600030101010101" pitchFamily="2" charset="-122"/>
              </a:rPr>
              <a:t>, etc.)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Processor’s metadata (e.g., child processors)</a:t>
            </a:r>
          </a:p>
          <a:p>
            <a:r>
              <a:rPr kumimoji="1" lang="en-US" altLang="zh-CN" dirty="0"/>
              <a:t>Look like similar program, with data managed by the TX system, and extra mark to denote the start/end of a TX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9D7565-879B-C14B-A5CE-B804947E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840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3A9F09-F3FF-EE4F-B3F5-783A8B61C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TX: an abstraction to ease data management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88C9F2F-261F-D74F-8A42-B0736F7FF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Transactions handle </a:t>
            </a:r>
            <a:r>
              <a:rPr kumimoji="1" lang="en-US" altLang="zh-CN" dirty="0">
                <a:solidFill>
                  <a:srgbClr val="BE384B"/>
                </a:solidFill>
              </a:rPr>
              <a:t>failure atomicity</a:t>
            </a:r>
            <a:r>
              <a:rPr kumimoji="1" lang="en-US" altLang="zh-CN" dirty="0"/>
              <a:t> &amp; </a:t>
            </a:r>
            <a:r>
              <a:rPr kumimoji="1" lang="en-US" altLang="zh-CN" dirty="0">
                <a:solidFill>
                  <a:srgbClr val="BE384B"/>
                </a:solidFill>
              </a:rPr>
              <a:t>race conditions</a:t>
            </a:r>
          </a:p>
          <a:p>
            <a:r>
              <a:rPr kumimoji="1" lang="en-US" altLang="zh-CN" dirty="0"/>
              <a:t>Writing with TX is straightforward</a:t>
            </a:r>
          </a:p>
          <a:p>
            <a:pPr lvl="1"/>
            <a:r>
              <a:rPr kumimoji="1" lang="en-US" altLang="zh-CN" dirty="0"/>
              <a:t>Use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to mark when a TX starts</a:t>
            </a:r>
          </a:p>
          <a:p>
            <a:pPr lvl="1"/>
            <a:r>
              <a:rPr kumimoji="1" lang="en-US" altLang="zh-CN" dirty="0"/>
              <a:t>Use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to commit the TX</a:t>
            </a:r>
          </a:p>
          <a:p>
            <a:pPr lvl="1"/>
            <a:r>
              <a:rPr kumimoji="1" lang="en-US" altLang="zh-CN" dirty="0"/>
              <a:t>Rewrite the data read/write with TX’s interface</a:t>
            </a:r>
          </a:p>
          <a:p>
            <a:pPr lvl="2">
              <a:lnSpc>
                <a:spcPct val="150000"/>
              </a:lnSpc>
            </a:pPr>
            <a:r>
              <a:rPr kumimoji="1" lang="en-US" altLang="zh-CN" dirty="0"/>
              <a:t>E.g., 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bank[a] = bank[a] – amt </a:t>
            </a:r>
            <a:endParaRPr kumimoji="1" lang="en-US" altLang="zh-CN" dirty="0"/>
          </a:p>
          <a:p>
            <a:pPr marL="914400" lvl="2" indent="0">
              <a:lnSpc>
                <a:spcPct val="150000"/>
              </a:lnSpc>
              <a:buNone/>
            </a:pPr>
            <a:r>
              <a:rPr lang="en-US" altLang="zh-CN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tx.write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(a, </a:t>
            </a:r>
            <a:r>
              <a:rPr lang="en-US" altLang="zh-CN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tx.read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(a) – amt);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13563E-0304-AC41-BA25-3098BEEBA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6" name="任意形状 5">
            <a:extLst>
              <a:ext uri="{FF2B5EF4-FFF2-40B4-BE49-F238E27FC236}">
                <a16:creationId xmlns:a16="http://schemas.microsoft.com/office/drawing/2014/main" id="{E23A3667-5FFB-124D-9242-1B5F690BDD15}"/>
              </a:ext>
            </a:extLst>
          </p:cNvPr>
          <p:cNvSpPr/>
          <p:nvPr/>
        </p:nvSpPr>
        <p:spPr>
          <a:xfrm>
            <a:off x="5225143" y="3396343"/>
            <a:ext cx="528525" cy="513128"/>
          </a:xfrm>
          <a:custGeom>
            <a:avLst/>
            <a:gdLst>
              <a:gd name="connsiteX0" fmla="*/ 0 w 528525"/>
              <a:gd name="connsiteY0" fmla="*/ 0 h 513128"/>
              <a:gd name="connsiteX1" fmla="*/ 381000 w 528525"/>
              <a:gd name="connsiteY1" fmla="*/ 43543 h 513128"/>
              <a:gd name="connsiteX2" fmla="*/ 511628 w 528525"/>
              <a:gd name="connsiteY2" fmla="*/ 468086 h 513128"/>
              <a:gd name="connsiteX3" fmla="*/ 32657 w 528525"/>
              <a:gd name="connsiteY3" fmla="*/ 500743 h 513128"/>
              <a:gd name="connsiteX4" fmla="*/ 32657 w 528525"/>
              <a:gd name="connsiteY4" fmla="*/ 500743 h 51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525" h="513128">
                <a:moveTo>
                  <a:pt x="0" y="0"/>
                </a:moveTo>
                <a:lnTo>
                  <a:pt x="381000" y="43543"/>
                </a:lnTo>
                <a:cubicBezTo>
                  <a:pt x="466271" y="121557"/>
                  <a:pt x="569685" y="391886"/>
                  <a:pt x="511628" y="468086"/>
                </a:cubicBezTo>
                <a:cubicBezTo>
                  <a:pt x="453571" y="544286"/>
                  <a:pt x="32657" y="500743"/>
                  <a:pt x="32657" y="500743"/>
                </a:cubicBezTo>
                <a:lnTo>
                  <a:pt x="32657" y="500743"/>
                </a:lnTo>
              </a:path>
            </a:pathLst>
          </a:cu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B9E5A67-2E50-334A-9936-E87F004ABF6E}"/>
              </a:ext>
            </a:extLst>
          </p:cNvPr>
          <p:cNvSpPr txBox="1">
            <a:spLocks/>
          </p:cNvSpPr>
          <p:nvPr/>
        </p:nvSpPr>
        <p:spPr>
          <a:xfrm>
            <a:off x="273377" y="4391384"/>
            <a:ext cx="3930977" cy="90044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 bank[b] = bank[b] +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= bank[a] - amt 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C0F207E-A621-264E-8B69-2DE37BB3D21D}"/>
              </a:ext>
            </a:extLst>
          </p:cNvPr>
          <p:cNvSpPr txBox="1">
            <a:spLocks/>
          </p:cNvSpPr>
          <p:nvPr/>
        </p:nvSpPr>
        <p:spPr>
          <a:xfrm>
            <a:off x="4812811" y="4176269"/>
            <a:ext cx="4296264" cy="133067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amt, </a:t>
            </a:r>
            <a:r>
              <a:rPr lang="en-US" altLang="zh-CN" sz="1600" b="0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tx.begin</a:t>
            </a:r>
            <a:r>
              <a:rPr lang="en-US" altLang="zh-CN" sz="1600" b="0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()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tx.write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(b, </a:t>
            </a:r>
            <a:r>
              <a:rPr lang="en-US" altLang="zh-CN" sz="16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tx.read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(b) + amt);    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tx.write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(a, </a:t>
            </a:r>
            <a:r>
              <a:rPr lang="en-US" altLang="zh-CN" sz="16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tx.read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(a) – amt);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tx.commit</a:t>
            </a:r>
            <a:r>
              <a:rPr lang="en-US" altLang="zh-CN" sz="1600" b="0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()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5" name="右箭头 4">
            <a:extLst>
              <a:ext uri="{FF2B5EF4-FFF2-40B4-BE49-F238E27FC236}">
                <a16:creationId xmlns:a16="http://schemas.microsoft.com/office/drawing/2014/main" id="{1B900021-0629-A94D-A0FF-0398E6D07D26}"/>
              </a:ext>
            </a:extLst>
          </p:cNvPr>
          <p:cNvSpPr/>
          <p:nvPr/>
        </p:nvSpPr>
        <p:spPr>
          <a:xfrm>
            <a:off x="4128942" y="4641258"/>
            <a:ext cx="810706" cy="432638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3E7B31E-2D52-A740-9654-0445FA8AD87D}"/>
              </a:ext>
            </a:extLst>
          </p:cNvPr>
          <p:cNvSpPr/>
          <p:nvPr/>
        </p:nvSpPr>
        <p:spPr>
          <a:xfrm>
            <a:off x="1109414" y="5193591"/>
            <a:ext cx="1888802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Program 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AEDAAED0-5640-EB4D-9DEA-D55F89ADD648}"/>
              </a:ext>
            </a:extLst>
          </p:cNvPr>
          <p:cNvSpPr/>
          <p:nvPr/>
        </p:nvSpPr>
        <p:spPr>
          <a:xfrm>
            <a:off x="6796428" y="5240737"/>
            <a:ext cx="1888802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Transaction </a:t>
            </a:r>
          </a:p>
        </p:txBody>
      </p:sp>
    </p:spTree>
    <p:extLst>
      <p:ext uri="{BB962C8B-B14F-4D97-AF65-F5344CB8AC3E}">
        <p14:creationId xmlns:p14="http://schemas.microsoft.com/office/powerpoint/2010/main" val="3161576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2F387E-8151-2642-852C-07D4E253D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What can a TX provide?  ACID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3E73F9-48FA-1A4E-96A9-2BA0AD6AB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8"/>
            <a:ext cx="8651875" cy="3771636"/>
          </a:xfrm>
        </p:spPr>
        <p:txBody>
          <a:bodyPr/>
          <a:lstStyle/>
          <a:p>
            <a:r>
              <a:rPr kumimoji="1" lang="en-US" altLang="zh-CN" b="0" dirty="0"/>
              <a:t>The program btw 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() &amp;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() } </a:t>
            </a:r>
            <a:r>
              <a:rPr kumimoji="1" lang="en-US" altLang="zh-CN" b="0" dirty="0"/>
              <a:t>has the following properties:</a:t>
            </a: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Atomicity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kumimoji="1" lang="en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Consistency</a:t>
            </a: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Isolation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endParaRPr kumimoji="1" lang="en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Durability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5" name="Picture 2" descr="What Is Design for Reliability (DfR)? | Ansys Blog">
            <a:extLst>
              <a:ext uri="{FF2B5EF4-FFF2-40B4-BE49-F238E27FC236}">
                <a16:creationId xmlns:a16="http://schemas.microsoft.com/office/drawing/2014/main" id="{48B69CC8-D2C8-1C48-BEEB-3FF27F166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857104"/>
            <a:ext cx="2602632" cy="173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93F7819-7B94-C843-BB53-0B831A73DC38}"/>
              </a:ext>
            </a:extLst>
          </p:cNvPr>
          <p:cNvSpPr/>
          <p:nvPr/>
        </p:nvSpPr>
        <p:spPr>
          <a:xfrm>
            <a:off x="4278480" y="1869526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5DC6C51-7793-4546-B30F-F93E7EC71B4C}"/>
              </a:ext>
            </a:extLst>
          </p:cNvPr>
          <p:cNvSpPr/>
          <p:nvPr/>
        </p:nvSpPr>
        <p:spPr>
          <a:xfrm>
            <a:off x="4283968" y="1911538"/>
            <a:ext cx="1704313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C7D9F9A-B396-4E4C-BB00-01EF16A63968}"/>
              </a:ext>
            </a:extLst>
          </p:cNvPr>
          <p:cNvSpPr/>
          <p:nvPr/>
        </p:nvSpPr>
        <p:spPr>
          <a:xfrm>
            <a:off x="4132946" y="3899078"/>
            <a:ext cx="2236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Application program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72DB180-E984-064C-8CBB-8CEB59E978C2}"/>
              </a:ext>
            </a:extLst>
          </p:cNvPr>
          <p:cNvSpPr/>
          <p:nvPr/>
        </p:nvSpPr>
        <p:spPr>
          <a:xfrm>
            <a:off x="4278480" y="2209428"/>
            <a:ext cx="1800200" cy="1224136"/>
          </a:xfrm>
          <a:prstGeom prst="rect">
            <a:avLst/>
          </a:prstGeom>
          <a:noFill/>
          <a:ln w="381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FBBC415-62C9-7140-BE07-D73E0D0E83B8}"/>
              </a:ext>
            </a:extLst>
          </p:cNvPr>
          <p:cNvSpPr/>
          <p:nvPr/>
        </p:nvSpPr>
        <p:spPr>
          <a:xfrm rot="5400000">
            <a:off x="5888884" y="2604035"/>
            <a:ext cx="748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ACID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028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46008F-D6E3-0F4B-83E6-87DD9F7E1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Two-phase locking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20EB0A-4D7B-2446-8B46-3AAA16CD2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kumimoji="1" lang="en-US" altLang="zh-CN" b="0" dirty="0"/>
              <a:t>We can </a:t>
            </a:r>
            <a:r>
              <a:rPr kumimoji="1" lang="en-US" altLang="zh-CN" dirty="0"/>
              <a:t>proof</a:t>
            </a:r>
            <a:r>
              <a:rPr kumimoji="1" lang="en-US" altLang="zh-CN" b="0" dirty="0"/>
              <a:t> that two-phase locking can guarantee serializability</a:t>
            </a:r>
          </a:p>
          <a:p>
            <a:r>
              <a:rPr kumimoji="1" lang="en-US" altLang="zh-CN" b="0" dirty="0"/>
              <a:t>Why the name? </a:t>
            </a:r>
            <a:r>
              <a:rPr kumimoji="1" lang="en-US" altLang="zh-CN" b="0" dirty="0">
                <a:highlight>
                  <a:srgbClr val="FFFF00"/>
                </a:highlight>
              </a:rPr>
              <a:t>Lock</a:t>
            </a:r>
            <a:r>
              <a:rPr kumimoji="1" lang="zh-CN" altLang="en-US" b="0" dirty="0">
                <a:highlight>
                  <a:srgbClr val="FFFF00"/>
                </a:highlight>
              </a:rPr>
              <a:t> </a:t>
            </a:r>
            <a:r>
              <a:rPr kumimoji="1" lang="en-US" altLang="zh-CN" b="0" dirty="0">
                <a:highlight>
                  <a:srgbClr val="FFFF00"/>
                </a:highlight>
              </a:rPr>
              <a:t>phase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→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lock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point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→</a:t>
            </a:r>
            <a:r>
              <a:rPr kumimoji="1" lang="zh-CN" altLang="en-US" b="0" dirty="0"/>
              <a:t> </a:t>
            </a:r>
            <a:r>
              <a:rPr kumimoji="1" lang="en-US" altLang="zh-CN" b="0" dirty="0">
                <a:highlight>
                  <a:srgbClr val="FFFF00"/>
                </a:highlight>
              </a:rPr>
              <a:t>unlock</a:t>
            </a:r>
            <a:r>
              <a:rPr kumimoji="1" lang="zh-CN" altLang="en-US" b="0" dirty="0">
                <a:highlight>
                  <a:srgbClr val="FFFF00"/>
                </a:highlight>
              </a:rPr>
              <a:t> </a:t>
            </a:r>
            <a:r>
              <a:rPr kumimoji="1" lang="en-US" altLang="zh-CN" b="0" dirty="0">
                <a:highlight>
                  <a:srgbClr val="FFFF00"/>
                </a:highlight>
              </a:rPr>
              <a:t>phase</a:t>
            </a:r>
            <a:endParaRPr kumimoji="1" lang="zh-CN" altLang="en-US" b="0" dirty="0">
              <a:highlight>
                <a:srgbClr val="FFFF00"/>
              </a:highlight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8FAB5E-1532-354D-B142-E96A1E77B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84676FD-9E1B-AA4D-820B-950BF60B0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2139364"/>
            <a:ext cx="6464052" cy="315759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271D30A-48AE-9447-95D5-B9CA57004305}"/>
              </a:ext>
            </a:extLst>
          </p:cNvPr>
          <p:cNvSpPr/>
          <p:nvPr/>
        </p:nvSpPr>
        <p:spPr bwMode="auto">
          <a:xfrm>
            <a:off x="700708" y="5187100"/>
            <a:ext cx="1504950" cy="990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40E3575-8949-FD45-B756-2683911045C6}"/>
              </a:ext>
            </a:extLst>
          </p:cNvPr>
          <p:cNvSpPr/>
          <p:nvPr/>
        </p:nvSpPr>
        <p:spPr bwMode="auto">
          <a:xfrm>
            <a:off x="6434758" y="4920400"/>
            <a:ext cx="1504950" cy="990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857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991771-1BB3-5142-A9C9-B2C760791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 Executes a Transaction in 3 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B2C5AA-9593-A44D-9325-BBC6911C4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Phase 1: </a:t>
            </a:r>
            <a:r>
              <a:rPr kumimoji="1" lang="en-US" altLang="zh-CN" dirty="0">
                <a:solidFill>
                  <a:srgbClr val="C00000"/>
                </a:solidFill>
              </a:rPr>
              <a:t>Concurrent local processing  </a:t>
            </a:r>
          </a:p>
          <a:p>
            <a:pPr lvl="1"/>
            <a:r>
              <a:rPr kumimoji="1" lang="en-US" altLang="zh-CN" dirty="0"/>
              <a:t>Reads data into a read set </a:t>
            </a:r>
          </a:p>
          <a:p>
            <a:pPr lvl="1"/>
            <a:r>
              <a:rPr kumimoji="1" lang="en-US" altLang="zh-CN" dirty="0"/>
              <a:t>Buffers writes into a write set</a:t>
            </a:r>
          </a:p>
          <a:p>
            <a:r>
              <a:rPr kumimoji="1" lang="en-US" altLang="zh-CN" dirty="0"/>
              <a:t>Phase 2:  </a:t>
            </a:r>
            <a:r>
              <a:rPr kumimoji="1" lang="en-US" altLang="zh-CN" dirty="0">
                <a:solidFill>
                  <a:srgbClr val="C00000"/>
                </a:solidFill>
              </a:rPr>
              <a:t>Validation in critical section</a:t>
            </a:r>
          </a:p>
          <a:p>
            <a:pPr lvl="1"/>
            <a:r>
              <a:rPr kumimoji="1" lang="en-US" altLang="zh-CN" dirty="0"/>
              <a:t>Validates whether serializability is guaranteed:</a:t>
            </a:r>
          </a:p>
          <a:p>
            <a:pPr lvl="1"/>
            <a:r>
              <a:rPr kumimoji="1" lang="en-US" altLang="zh-CN" dirty="0"/>
              <a:t>Has any data in the read set been modified?</a:t>
            </a:r>
          </a:p>
          <a:p>
            <a:r>
              <a:rPr kumimoji="1" lang="en-US" altLang="zh-CN" dirty="0"/>
              <a:t>Phase 3: </a:t>
            </a:r>
            <a:r>
              <a:rPr kumimoji="1" lang="en-US" altLang="zh-CN" dirty="0">
                <a:solidFill>
                  <a:srgbClr val="C00000"/>
                </a:solidFill>
              </a:rPr>
              <a:t>Commit the results in critical section or abort</a:t>
            </a:r>
          </a:p>
          <a:p>
            <a:pPr lvl="1"/>
            <a:r>
              <a:rPr kumimoji="1" lang="en-US" altLang="zh-CN" dirty="0"/>
              <a:t>Aborts: aborts the transaction if validation fails</a:t>
            </a:r>
          </a:p>
          <a:p>
            <a:pPr lvl="1"/>
            <a:r>
              <a:rPr kumimoji="1" lang="en-US" altLang="zh-CN" dirty="0"/>
              <a:t>Commits: installs the write set and commits the transaction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7EB918-04B7-F240-BBEF-49BD218DD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23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A9B507E-F012-434C-89D2-9262C1AD9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180" y="1489671"/>
            <a:ext cx="7524328" cy="3946545"/>
          </a:xfrm>
          <a:prstGeom prst="rect">
            <a:avLst/>
          </a:prstGeom>
        </p:spPr>
      </p:pic>
      <p:sp>
        <p:nvSpPr>
          <p:cNvPr id="7" name="标题 1">
            <a:extLst>
              <a:ext uri="{FF2B5EF4-FFF2-40B4-BE49-F238E27FC236}">
                <a16:creationId xmlns:a16="http://schemas.microsoft.com/office/drawing/2014/main" id="{2BC996F1-3F5E-1046-9698-7C94056B4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2-Phase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Commit: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9246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1B77A543-6D3F-AC4A-A5B5-FDC74922E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7000"/>
            <a:ext cx="8229600" cy="55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2BC1165F-6AEE-C243-8949-AA8A8C7B154A}"/>
              </a:ext>
            </a:extLst>
          </p:cNvPr>
          <p:cNvSpPr txBox="1"/>
          <p:nvPr/>
        </p:nvSpPr>
        <p:spPr>
          <a:xfrm>
            <a:off x="7391400" y="1079500"/>
            <a:ext cx="1676400" cy="369332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0" dirty="0">
                <a:solidFill>
                  <a:srgbClr val="BD37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3N messages</a:t>
            </a:r>
          </a:p>
        </p:txBody>
      </p:sp>
    </p:spTree>
    <p:extLst>
      <p:ext uri="{BB962C8B-B14F-4D97-AF65-F5344CB8AC3E}">
        <p14:creationId xmlns:p14="http://schemas.microsoft.com/office/powerpoint/2010/main" val="59453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Replication Consistency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BD374B"/>
                </a:solidFill>
              </a:rPr>
              <a:t>Optimistic</a:t>
            </a:r>
            <a:r>
              <a:rPr lang="en-US" altLang="zh-CN" dirty="0"/>
              <a:t> Replication</a:t>
            </a:r>
          </a:p>
          <a:p>
            <a:pPr lvl="1"/>
            <a:r>
              <a:rPr lang="en-US" altLang="zh-CN" dirty="0"/>
              <a:t>Tolerate inconsistency, and fix things up later</a:t>
            </a:r>
          </a:p>
          <a:p>
            <a:pPr lvl="1"/>
            <a:r>
              <a:rPr lang="en-US" altLang="zh-CN" dirty="0"/>
              <a:t>Works well when out-of-sync replicas are acceptable</a:t>
            </a:r>
          </a:p>
          <a:p>
            <a:r>
              <a:rPr lang="en-US" altLang="zh-CN" dirty="0">
                <a:solidFill>
                  <a:srgbClr val="BD374B"/>
                </a:solidFill>
              </a:rPr>
              <a:t>Pessimistic</a:t>
            </a:r>
            <a:r>
              <a:rPr lang="en-US" altLang="zh-CN" dirty="0"/>
              <a:t> Replication</a:t>
            </a:r>
          </a:p>
          <a:p>
            <a:pPr lvl="1"/>
            <a:r>
              <a:rPr lang="en-US" altLang="zh-CN" dirty="0"/>
              <a:t>Ensure strong consistency between replicas</a:t>
            </a:r>
          </a:p>
          <a:p>
            <a:pPr lvl="1"/>
            <a:r>
              <a:rPr lang="en-US" altLang="zh-CN" dirty="0"/>
              <a:t>Needed when out-of-sync replicas can cause serious problems</a:t>
            </a:r>
          </a:p>
          <a:p>
            <a:pPr marL="74250" lvl="1" indent="0">
              <a:buNone/>
            </a:pP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733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Quorum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ea typeface="MS PGothic" charset="0"/>
              </a:rPr>
              <a:t>Define separate read &amp;write quorums: </a:t>
            </a:r>
            <a:r>
              <a:rPr lang="en-US" altLang="zh-CN" sz="2000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r</a:t>
            </a:r>
            <a:r>
              <a:rPr lang="en-US" altLang="zh-CN" sz="2000" dirty="0">
                <a:ea typeface="MS PGothic" charset="0"/>
              </a:rPr>
              <a:t> &amp; </a:t>
            </a:r>
            <a:r>
              <a:rPr lang="en-US" altLang="zh-CN" sz="2000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w</a:t>
            </a:r>
            <a:endParaRPr lang="en-US" altLang="zh-CN" baseline="-25000" dirty="0">
              <a:ea typeface="MS PGothic" charset="0"/>
            </a:endParaRPr>
          </a:p>
          <a:p>
            <a:pPr lvl="1"/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r</a:t>
            </a:r>
            <a:r>
              <a:rPr lang="en-US" altLang="zh-CN" dirty="0">
                <a:ea typeface="MS PGothic" charset="0"/>
              </a:rPr>
              <a:t> +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w</a:t>
            </a:r>
            <a:r>
              <a:rPr lang="en-US" altLang="zh-CN" dirty="0">
                <a:ea typeface="MS PGothic" charset="0"/>
              </a:rPr>
              <a:t> &gt; </a:t>
            </a:r>
            <a:r>
              <a:rPr lang="en-US" altLang="zh-CN" dirty="0" err="1">
                <a:ea typeface="MS PGothic" charset="0"/>
              </a:rPr>
              <a:t>N</a:t>
            </a:r>
            <a:r>
              <a:rPr lang="en-US" altLang="zh-CN" baseline="-25000" dirty="0" err="1">
                <a:ea typeface="MS PGothic" charset="0"/>
              </a:rPr>
              <a:t>replicas</a:t>
            </a:r>
            <a:r>
              <a:rPr lang="en-US" altLang="zh-CN" baseline="-25000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 (Why?)</a:t>
            </a:r>
          </a:p>
          <a:p>
            <a:pPr marL="74250" lvl="1" indent="0">
              <a:buNone/>
            </a:pPr>
            <a:r>
              <a:rPr lang="en-US" altLang="zh-CN" sz="1600" dirty="0">
                <a:ea typeface="MS PGothic" charset="0"/>
              </a:rPr>
              <a:t>     - Confirm a write after writing to at least </a:t>
            </a:r>
            <a:r>
              <a:rPr lang="en-US" altLang="zh-CN" sz="1600" dirty="0" err="1">
                <a:ea typeface="MS PGothic" charset="0"/>
              </a:rPr>
              <a:t>Q</a:t>
            </a:r>
            <a:r>
              <a:rPr lang="en-US" altLang="zh-CN" sz="1600" baseline="-25000" dirty="0" err="1">
                <a:ea typeface="MS PGothic" charset="0"/>
              </a:rPr>
              <a:t>w</a:t>
            </a:r>
            <a:r>
              <a:rPr lang="en-US" altLang="zh-CN" sz="1600" dirty="0">
                <a:ea typeface="MS PGothic" charset="0"/>
              </a:rPr>
              <a:t> of replicas</a:t>
            </a:r>
          </a:p>
          <a:p>
            <a:pPr marL="74250" lvl="1" indent="0">
              <a:buNone/>
            </a:pPr>
            <a:r>
              <a:rPr lang="en-US" altLang="zh-CN" sz="1600" dirty="0">
                <a:ea typeface="MS PGothic" charset="0"/>
              </a:rPr>
              <a:t>     - Read at least </a:t>
            </a:r>
            <a:r>
              <a:rPr lang="en-US" altLang="zh-CN" sz="1600" dirty="0" err="1">
                <a:ea typeface="MS PGothic" charset="0"/>
              </a:rPr>
              <a:t>Q</a:t>
            </a:r>
            <a:r>
              <a:rPr lang="en-US" altLang="zh-CN" sz="1600" baseline="-25000" dirty="0" err="1">
                <a:ea typeface="MS PGothic" charset="0"/>
              </a:rPr>
              <a:t>r</a:t>
            </a:r>
            <a:r>
              <a:rPr lang="en-US" altLang="zh-CN" sz="1600" dirty="0">
                <a:ea typeface="MS PGothic" charset="0"/>
              </a:rPr>
              <a:t> agree on the data or witness value</a:t>
            </a:r>
          </a:p>
          <a:p>
            <a:r>
              <a:rPr lang="en-US" altLang="zh-CN" dirty="0">
                <a:ea typeface="MS PGothic" charset="0"/>
              </a:rPr>
              <a:t>Example</a:t>
            </a:r>
          </a:p>
          <a:p>
            <a:pPr lvl="1"/>
            <a:r>
              <a:rPr lang="en-US" altLang="zh-CN" dirty="0">
                <a:ea typeface="MS PGothic" charset="0"/>
              </a:rPr>
              <a:t>In favor of reading: </a:t>
            </a:r>
            <a:r>
              <a:rPr lang="en-US" altLang="zh-CN" dirty="0" err="1">
                <a:ea typeface="MS PGothic" charset="0"/>
              </a:rPr>
              <a:t>N</a:t>
            </a:r>
            <a:r>
              <a:rPr lang="en-US" altLang="zh-CN" baseline="-25000" dirty="0" err="1">
                <a:ea typeface="MS PGothic" charset="0"/>
              </a:rPr>
              <a:t>replicas</a:t>
            </a:r>
            <a:r>
              <a:rPr lang="en-US" altLang="zh-CN" dirty="0">
                <a:ea typeface="MS PGothic" charset="0"/>
              </a:rPr>
              <a:t> = 5,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w</a:t>
            </a:r>
            <a:r>
              <a:rPr lang="en-US" altLang="zh-CN" dirty="0">
                <a:ea typeface="MS PGothic" charset="0"/>
              </a:rPr>
              <a:t> = 4,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r</a:t>
            </a:r>
            <a:r>
              <a:rPr lang="en-US" altLang="zh-CN" dirty="0">
                <a:ea typeface="MS PGothic" charset="0"/>
              </a:rPr>
              <a:t> = 2</a:t>
            </a:r>
          </a:p>
          <a:p>
            <a:pPr lvl="1"/>
            <a:r>
              <a:rPr lang="en-US" altLang="zh-CN" dirty="0">
                <a:ea typeface="MS PGothic" charset="0"/>
              </a:rPr>
              <a:t>In favor or updating: </a:t>
            </a:r>
            <a:r>
              <a:rPr lang="en-US" altLang="zh-CN" dirty="0" err="1">
                <a:ea typeface="MS PGothic" charset="0"/>
              </a:rPr>
              <a:t>N</a:t>
            </a:r>
            <a:r>
              <a:rPr lang="en-US" altLang="zh-CN" baseline="-25000" dirty="0" err="1">
                <a:ea typeface="MS PGothic" charset="0"/>
              </a:rPr>
              <a:t>replicas</a:t>
            </a:r>
            <a:r>
              <a:rPr lang="en-US" altLang="zh-CN" dirty="0">
                <a:ea typeface="MS PGothic" charset="0"/>
              </a:rPr>
              <a:t> = 5,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w</a:t>
            </a:r>
            <a:r>
              <a:rPr lang="en-US" altLang="zh-CN" dirty="0">
                <a:ea typeface="MS PGothic" charset="0"/>
              </a:rPr>
              <a:t> = 2,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r</a:t>
            </a:r>
            <a:r>
              <a:rPr lang="en-US" altLang="zh-CN" dirty="0">
                <a:ea typeface="MS PGothic" charset="0"/>
              </a:rPr>
              <a:t> = 4</a:t>
            </a:r>
          </a:p>
          <a:p>
            <a:pPr lvl="1"/>
            <a:r>
              <a:rPr lang="en-US" altLang="zh-CN" dirty="0">
                <a:ea typeface="MS PGothic" charset="0"/>
              </a:rPr>
              <a:t>Enhance availability by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w</a:t>
            </a:r>
            <a:r>
              <a:rPr lang="en-US" altLang="zh-CN" dirty="0">
                <a:ea typeface="MS PGothic" charset="0"/>
              </a:rPr>
              <a:t> = </a:t>
            </a:r>
            <a:r>
              <a:rPr lang="en-US" altLang="zh-CN" dirty="0" err="1">
                <a:ea typeface="MS PGothic" charset="0"/>
              </a:rPr>
              <a:t>N</a:t>
            </a:r>
            <a:r>
              <a:rPr lang="en-US" altLang="zh-CN" baseline="-25000" dirty="0" err="1">
                <a:ea typeface="MS PGothic" charset="0"/>
              </a:rPr>
              <a:t>replicas</a:t>
            </a:r>
            <a:r>
              <a:rPr lang="en-US" altLang="zh-CN" dirty="0">
                <a:ea typeface="MS PGothic" charset="0"/>
              </a:rPr>
              <a:t> &amp;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r</a:t>
            </a:r>
            <a:r>
              <a:rPr lang="en-US" altLang="zh-CN" dirty="0">
                <a:ea typeface="MS PGothic" charset="0"/>
              </a:rPr>
              <a:t> = 1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4800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Handling Network Partitions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Problem: replicas can become inconsistent</a:t>
            </a:r>
          </a:p>
          <a:p>
            <a:pPr lvl="1"/>
            <a:r>
              <a:rPr lang="en-US" altLang="zh-CN" dirty="0"/>
              <a:t>Issue: clients' requests to different servers can arrive in different order</a:t>
            </a:r>
          </a:p>
          <a:p>
            <a:pPr lvl="1"/>
            <a:r>
              <a:rPr lang="en-US" altLang="zh-CN" dirty="0"/>
              <a:t>How do we ensure</a:t>
            </a:r>
            <a:r>
              <a:rPr lang="zh-CN" altLang="en-US" dirty="0"/>
              <a:t> </a:t>
            </a:r>
            <a:r>
              <a:rPr lang="en-US" altLang="zh-CN" dirty="0"/>
              <a:t>that the servers remain consistent?</a:t>
            </a:r>
          </a:p>
          <a:p>
            <a:pPr lvl="1"/>
            <a:endParaRPr lang="en-US" altLang="zh-CN" dirty="0"/>
          </a:p>
          <a:p>
            <a:pPr lvl="1"/>
            <a:r>
              <a:rPr lang="en-US" altLang="zh-CN" dirty="0" err="1"/>
              <a:t>Paxos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567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0459" y="2425452"/>
            <a:ext cx="680308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Google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Spanner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34333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BDD1A1-D629-C04C-94A7-30F26E6FB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goals of Spanner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C723F6-7F5F-0D49-91AF-83571EA02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Data </a:t>
            </a:r>
            <a:r>
              <a:rPr kumimoji="1" lang="en-US" altLang="zh-CN" dirty="0">
                <a:solidFill>
                  <a:srgbClr val="C00000"/>
                </a:solidFill>
              </a:rPr>
              <a:t>sharded</a:t>
            </a:r>
            <a:r>
              <a:rPr kumimoji="1" lang="en-US" altLang="zh-CN" dirty="0"/>
              <a:t> &amp;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replicated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over many machines &amp; datacenters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Due to large volume of the data </a:t>
            </a:r>
          </a:p>
          <a:p>
            <a:pPr lvl="1"/>
            <a:r>
              <a:rPr kumimoji="1" lang="en-US" altLang="zh-CN" dirty="0"/>
              <a:t>For better fault tolerance &amp; closer to the users</a:t>
            </a:r>
          </a:p>
          <a:p>
            <a:pPr lvl="2"/>
            <a:r>
              <a:rPr kumimoji="1" lang="en-US" altLang="zh-CN" dirty="0"/>
              <a:t>E.g., One datacenter crashes never affect others </a:t>
            </a:r>
          </a:p>
          <a:p>
            <a:r>
              <a:rPr kumimoji="1" lang="en-US" altLang="zh-CN" dirty="0"/>
              <a:t>Strong requirements for distributed transaction (TX)s </a:t>
            </a:r>
          </a:p>
          <a:p>
            <a:pPr lvl="1"/>
            <a:r>
              <a:rPr kumimoji="1" lang="en-US" altLang="zh-CN" dirty="0"/>
              <a:t>With ACID properties -&gt; simplify developer’s on maintaining </a:t>
            </a:r>
            <a:r>
              <a:rPr kumimoji="1" lang="en-US" altLang="zh-CN" b="1" dirty="0">
                <a:solidFill>
                  <a:srgbClr val="BE384B"/>
                </a:solidFill>
              </a:rPr>
              <a:t>consistency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83A93D-1C4C-EB4B-A802-33A4884D3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6AE9D42-0CD9-2641-9AC2-0D732C2E7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4319644"/>
            <a:ext cx="3891000" cy="857039"/>
          </a:xfrm>
          <a:prstGeom prst="rect">
            <a:avLst/>
          </a:prstGeom>
        </p:spPr>
      </p:pic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D2ACCAA4-20B6-7649-B9A9-545C2292950A}"/>
              </a:ext>
            </a:extLst>
          </p:cNvPr>
          <p:cNvCxnSpPr>
            <a:cxnSpLocks/>
          </p:cNvCxnSpPr>
          <p:nvPr/>
        </p:nvCxnSpPr>
        <p:spPr>
          <a:xfrm>
            <a:off x="5133484" y="3898800"/>
            <a:ext cx="34554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14E4D959-DCB5-014F-9CA4-144D66D5D4F4}"/>
              </a:ext>
            </a:extLst>
          </p:cNvPr>
          <p:cNvCxnSpPr>
            <a:cxnSpLocks/>
          </p:cNvCxnSpPr>
          <p:nvPr/>
        </p:nvCxnSpPr>
        <p:spPr>
          <a:xfrm>
            <a:off x="683568" y="3898800"/>
            <a:ext cx="34554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Geo-Distributed Active-Active Redis Applications | Redis Documentation  Center">
            <a:extLst>
              <a:ext uri="{FF2B5EF4-FFF2-40B4-BE49-F238E27FC236}">
                <a16:creationId xmlns:a16="http://schemas.microsoft.com/office/drawing/2014/main" id="{37D7A5BD-7296-614D-867C-F0D738EC9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890" y="3967609"/>
            <a:ext cx="2362759" cy="168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756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C618E8-B9B5-694F-BCD3-9E32CA4A8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Physical layout of Spanner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E8186F4-D8E4-F849-B5A3-4A6ABC078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047373"/>
          </a:xfrm>
        </p:spPr>
        <p:txBody>
          <a:bodyPr/>
          <a:lstStyle/>
          <a:p>
            <a:r>
              <a:rPr kumimoji="1" lang="en-US" altLang="zh-CN" dirty="0"/>
              <a:t>Data </a:t>
            </a:r>
            <a:r>
              <a:rPr kumimoji="1" lang="en-US" altLang="zh-CN" dirty="0">
                <a:solidFill>
                  <a:srgbClr val="C00000"/>
                </a:solidFill>
              </a:rPr>
              <a:t>sharded</a:t>
            </a:r>
            <a:r>
              <a:rPr kumimoji="1" lang="en-US" altLang="zh-CN" dirty="0"/>
              <a:t> </a:t>
            </a:r>
            <a:r>
              <a:rPr kumimoji="1" lang="en-US" altLang="zh-CN" dirty="0">
                <a:solidFill>
                  <a:schemeClr val="accent6"/>
                </a:solidFill>
              </a:rPr>
              <a:t>&amp;</a:t>
            </a:r>
            <a:r>
              <a:rPr kumimoji="1" lang="zh-CN" altLang="en-US" dirty="0">
                <a:solidFill>
                  <a:schemeClr val="accent6"/>
                </a:solidFill>
              </a:rPr>
              <a:t> </a:t>
            </a:r>
            <a:r>
              <a:rPr kumimoji="1" lang="en-US" altLang="zh-CN" dirty="0">
                <a:solidFill>
                  <a:schemeClr val="accent6"/>
                </a:solidFill>
              </a:rPr>
              <a:t>replicated</a:t>
            </a:r>
            <a:r>
              <a:rPr kumimoji="1" lang="zh-CN" altLang="en-US" dirty="0">
                <a:solidFill>
                  <a:schemeClr val="accent6"/>
                </a:solidFill>
              </a:rPr>
              <a:t> </a:t>
            </a:r>
            <a:r>
              <a:rPr kumimoji="1" lang="en-US" altLang="zh-CN" dirty="0">
                <a:solidFill>
                  <a:schemeClr val="accent6"/>
                </a:solidFill>
              </a:rPr>
              <a:t>over many machines &amp; datacenters</a:t>
            </a:r>
            <a:r>
              <a:rPr kumimoji="1" lang="zh-CN" altLang="en-US" dirty="0">
                <a:solidFill>
                  <a:schemeClr val="accent6"/>
                </a:solidFill>
              </a:rPr>
              <a:t> </a:t>
            </a:r>
            <a:endParaRPr kumimoji="1" lang="en-US" altLang="zh-CN" dirty="0">
              <a:solidFill>
                <a:schemeClr val="accent6"/>
              </a:solidFill>
            </a:endParaRP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Support data sets that cannot fit into a single machine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51C1E-D770-F345-AE0D-1D893EB55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 dirty="0"/>
          </a:p>
        </p:txBody>
      </p:sp>
      <p:sp>
        <p:nvSpPr>
          <p:cNvPr id="11" name="磁盘 10">
            <a:extLst>
              <a:ext uri="{FF2B5EF4-FFF2-40B4-BE49-F238E27FC236}">
                <a16:creationId xmlns:a16="http://schemas.microsoft.com/office/drawing/2014/main" id="{79EC5D62-E221-8B48-9B9E-7C22657DB2BB}"/>
              </a:ext>
            </a:extLst>
          </p:cNvPr>
          <p:cNvSpPr/>
          <p:nvPr/>
        </p:nvSpPr>
        <p:spPr>
          <a:xfrm>
            <a:off x="2153147" y="3561713"/>
            <a:ext cx="1002407" cy="931917"/>
          </a:xfrm>
          <a:prstGeom prst="flowChartMagneticDisk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586C4BF-9A01-A743-A88C-3EBCAB48D0C5}"/>
              </a:ext>
            </a:extLst>
          </p:cNvPr>
          <p:cNvSpPr/>
          <p:nvPr/>
        </p:nvSpPr>
        <p:spPr>
          <a:xfrm>
            <a:off x="528821" y="3690920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Data center</a:t>
            </a:r>
            <a:endParaRPr lang="zh-CN" altLang="en-US" b="1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3F17FA1C-6B13-7843-A638-16939C9FA6FB}"/>
              </a:ext>
            </a:extLst>
          </p:cNvPr>
          <p:cNvCxnSpPr>
            <a:cxnSpLocks/>
          </p:cNvCxnSpPr>
          <p:nvPr/>
        </p:nvCxnSpPr>
        <p:spPr>
          <a:xfrm>
            <a:off x="4067944" y="2824965"/>
            <a:ext cx="0" cy="30963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857B975F-57BA-434E-9F07-995FFA04BEBB}"/>
              </a:ext>
            </a:extLst>
          </p:cNvPr>
          <p:cNvCxnSpPr>
            <a:cxnSpLocks/>
          </p:cNvCxnSpPr>
          <p:nvPr/>
        </p:nvCxnSpPr>
        <p:spPr>
          <a:xfrm flipH="1">
            <a:off x="3155554" y="2857500"/>
            <a:ext cx="768374" cy="83342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3BAB07C3-59E8-8949-91A1-9DCD72152F01}"/>
              </a:ext>
            </a:extLst>
          </p:cNvPr>
          <p:cNvCxnSpPr>
            <a:cxnSpLocks/>
          </p:cNvCxnSpPr>
          <p:nvPr/>
        </p:nvCxnSpPr>
        <p:spPr>
          <a:xfrm flipH="1" flipV="1">
            <a:off x="3155554" y="4405672"/>
            <a:ext cx="768374" cy="130932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16F551ED-9145-F94A-817E-8898741C5228}"/>
              </a:ext>
            </a:extLst>
          </p:cNvPr>
          <p:cNvGrpSpPr/>
          <p:nvPr/>
        </p:nvGrpSpPr>
        <p:grpSpPr>
          <a:xfrm>
            <a:off x="4662000" y="2875117"/>
            <a:ext cx="1031051" cy="1000469"/>
            <a:chOff x="4660207" y="2875117"/>
            <a:chExt cx="1031051" cy="1000469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99D6FACA-58ED-9C47-8F84-AFA91F0D1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67219" y="2875117"/>
              <a:ext cx="617028" cy="617028"/>
            </a:xfrm>
            <a:prstGeom prst="rect">
              <a:avLst/>
            </a:prstGeom>
          </p:spPr>
        </p:pic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72326C30-CF78-B54C-A282-7D9F5A996F6F}"/>
                </a:ext>
              </a:extLst>
            </p:cNvPr>
            <p:cNvSpPr/>
            <p:nvPr/>
          </p:nvSpPr>
          <p:spPr>
            <a:xfrm>
              <a:off x="4660207" y="3506254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Server0</a:t>
              </a:r>
              <a:endParaRPr lang="zh-CN" altLang="en-US" b="1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115C952A-7603-1747-8296-47CA26CCFB33}"/>
              </a:ext>
            </a:extLst>
          </p:cNvPr>
          <p:cNvGrpSpPr/>
          <p:nvPr/>
        </p:nvGrpSpPr>
        <p:grpSpPr>
          <a:xfrm>
            <a:off x="4651030" y="4296493"/>
            <a:ext cx="1031051" cy="1000469"/>
            <a:chOff x="4660207" y="2875117"/>
            <a:chExt cx="1031051" cy="1000469"/>
          </a:xfrm>
        </p:grpSpPr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4EE13F86-DAA7-EB4C-9C4B-6AA49F4D32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67219" y="2875117"/>
              <a:ext cx="617028" cy="617028"/>
            </a:xfrm>
            <a:prstGeom prst="rect">
              <a:avLst/>
            </a:prstGeom>
          </p:spPr>
        </p:pic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0838C54A-F821-CD4E-BAF0-527DFEB6E8D0}"/>
                </a:ext>
              </a:extLst>
            </p:cNvPr>
            <p:cNvSpPr/>
            <p:nvPr/>
          </p:nvSpPr>
          <p:spPr>
            <a:xfrm>
              <a:off x="4660207" y="3506254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Server1</a:t>
              </a:r>
              <a:endParaRPr lang="zh-CN" altLang="en-US" b="1" dirty="0"/>
            </a:p>
          </p:txBody>
        </p:sp>
      </p:grpSp>
      <p:pic>
        <p:nvPicPr>
          <p:cNvPr id="33" name="Picture 16" descr="Huawei - Building a Fully Connected, Intelligent World">
            <a:extLst>
              <a:ext uri="{FF2B5EF4-FFF2-40B4-BE49-F238E27FC236}">
                <a16:creationId xmlns:a16="http://schemas.microsoft.com/office/drawing/2014/main" id="{8CA77654-EA69-144A-BAF5-D3C4E5A02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646" y="4438813"/>
            <a:ext cx="1035672" cy="51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8" descr="Amazon.com: Huawei P Smart (2021) Dual-SIM 128GB (GSM Only | No CDMA)  Factory Unlocked 4G/LTE Smartphone (Gold) - International Version : Cell  Phones &amp; Accessories">
            <a:extLst>
              <a:ext uri="{FF2B5EF4-FFF2-40B4-BE49-F238E27FC236}">
                <a16:creationId xmlns:a16="http://schemas.microsoft.com/office/drawing/2014/main" id="{5A4040E7-C0FB-EB45-BC26-368D230CC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372" y="4420141"/>
            <a:ext cx="467249" cy="6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组合 36">
            <a:extLst>
              <a:ext uri="{FF2B5EF4-FFF2-40B4-BE49-F238E27FC236}">
                <a16:creationId xmlns:a16="http://schemas.microsoft.com/office/drawing/2014/main" id="{D0943F44-867E-BD41-A851-FD6F4BB37A85}"/>
              </a:ext>
            </a:extLst>
          </p:cNvPr>
          <p:cNvGrpSpPr/>
          <p:nvPr/>
        </p:nvGrpSpPr>
        <p:grpSpPr>
          <a:xfrm>
            <a:off x="6012848" y="2653942"/>
            <a:ext cx="2205416" cy="1047330"/>
            <a:chOff x="6012848" y="2653942"/>
            <a:chExt cx="2205416" cy="1047330"/>
          </a:xfrm>
        </p:grpSpPr>
        <p:pic>
          <p:nvPicPr>
            <p:cNvPr id="30" name="Picture 2" descr="Apple | LinkedIn">
              <a:extLst>
                <a:ext uri="{FF2B5EF4-FFF2-40B4-BE49-F238E27FC236}">
                  <a16:creationId xmlns:a16="http://schemas.microsoft.com/office/drawing/2014/main" id="{A71765F9-9905-AA4E-B796-3F661DFE47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2320" y="2924976"/>
              <a:ext cx="765944" cy="765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6" descr="Apple 10.2-inch iPad (8th Gen) Wi-Fi 32GB - Space Gray - Walmart.com">
              <a:extLst>
                <a:ext uri="{FF2B5EF4-FFF2-40B4-BE49-F238E27FC236}">
                  <a16:creationId xmlns:a16="http://schemas.microsoft.com/office/drawing/2014/main" id="{14C19F1B-F4C8-524F-B2A0-D6D17C9237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848" y="2985610"/>
              <a:ext cx="650413" cy="6504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8" descr="Apple 10.9-Inch iPad Air Latest Model (4th Generation) with Wi-Fi 64GB Sky  Blue MYFQ2LL/A - Best Buy">
              <a:extLst>
                <a:ext uri="{FF2B5EF4-FFF2-40B4-BE49-F238E27FC236}">
                  <a16:creationId xmlns:a16="http://schemas.microsoft.com/office/drawing/2014/main" id="{3261B3DF-EFAA-9C48-8057-8BC9CD58F9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7507" y="3031807"/>
              <a:ext cx="492646" cy="5580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05BEB7ED-B588-3F4E-A732-647F191767DF}"/>
                </a:ext>
              </a:extLst>
            </p:cNvPr>
            <p:cNvSpPr/>
            <p:nvPr/>
          </p:nvSpPr>
          <p:spPr>
            <a:xfrm>
              <a:off x="6012848" y="2885469"/>
              <a:ext cx="2087544" cy="81580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45AD6CC0-7DBD-BE44-BAF0-9700A8A0B6FA}"/>
                </a:ext>
              </a:extLst>
            </p:cNvPr>
            <p:cNvSpPr/>
            <p:nvPr/>
          </p:nvSpPr>
          <p:spPr>
            <a:xfrm>
              <a:off x="7207530" y="2653942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Shard0</a:t>
              </a:r>
              <a:endParaRPr lang="zh-CN" altLang="en-US" b="1" dirty="0"/>
            </a:p>
          </p:txBody>
        </p:sp>
      </p:grpSp>
      <p:sp>
        <p:nvSpPr>
          <p:cNvPr id="38" name="矩形 37">
            <a:extLst>
              <a:ext uri="{FF2B5EF4-FFF2-40B4-BE49-F238E27FC236}">
                <a16:creationId xmlns:a16="http://schemas.microsoft.com/office/drawing/2014/main" id="{7D837DA4-1B83-604A-949B-694C9C4DFA2D}"/>
              </a:ext>
            </a:extLst>
          </p:cNvPr>
          <p:cNvSpPr/>
          <p:nvPr/>
        </p:nvSpPr>
        <p:spPr>
          <a:xfrm>
            <a:off x="6012848" y="4331039"/>
            <a:ext cx="1583488" cy="815803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F998D331-10D2-C64A-AFB7-45B86AA798BD}"/>
              </a:ext>
            </a:extLst>
          </p:cNvPr>
          <p:cNvSpPr/>
          <p:nvPr/>
        </p:nvSpPr>
        <p:spPr>
          <a:xfrm>
            <a:off x="6944128" y="3996253"/>
            <a:ext cx="96693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b="1" dirty="0"/>
              <a:t>Shard1</a:t>
            </a:r>
            <a:endParaRPr lang="zh-CN" altLang="en-US" b="1" dirty="0"/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AD092280-9C86-2147-9123-C4B585BF002E}"/>
              </a:ext>
            </a:extLst>
          </p:cNvPr>
          <p:cNvGrpSpPr/>
          <p:nvPr/>
        </p:nvGrpSpPr>
        <p:grpSpPr>
          <a:xfrm>
            <a:off x="528821" y="2097820"/>
            <a:ext cx="4931166" cy="626585"/>
            <a:chOff x="528821" y="2097820"/>
            <a:chExt cx="4931166" cy="626585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D4887149-67CA-D64F-87A5-3D12666C8C9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387869" y="2097820"/>
              <a:ext cx="3072118" cy="626585"/>
              <a:chOff x="2003938" y="1785208"/>
              <a:chExt cx="3755391" cy="765944"/>
            </a:xfrm>
          </p:grpSpPr>
          <p:pic>
            <p:nvPicPr>
              <p:cNvPr id="43" name="Picture 16" descr="Huawei - Building a Fully Connected, Intelligent World">
                <a:extLst>
                  <a:ext uri="{FF2B5EF4-FFF2-40B4-BE49-F238E27FC236}">
                    <a16:creationId xmlns:a16="http://schemas.microsoft.com/office/drawing/2014/main" id="{C6013276-8D28-EB42-8414-C980ED5AA0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09354" y="1932224"/>
                <a:ext cx="1035672" cy="5178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2" descr="Apple | LinkedIn">
                <a:extLst>
                  <a:ext uri="{FF2B5EF4-FFF2-40B4-BE49-F238E27FC236}">
                    <a16:creationId xmlns:a16="http://schemas.microsoft.com/office/drawing/2014/main" id="{E899ABAE-FEC1-D846-B8B1-FEA38682EB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43410" y="1785208"/>
                <a:ext cx="765944" cy="765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5" name="Picture 6" descr="Apple 10.2-inch iPad (8th Gen) Wi-Fi 32GB - Space Gray - Walmart.com">
                <a:extLst>
                  <a:ext uri="{FF2B5EF4-FFF2-40B4-BE49-F238E27FC236}">
                    <a16:creationId xmlns:a16="http://schemas.microsoft.com/office/drawing/2014/main" id="{A5A85FA5-A918-544C-88C9-B0A6886614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03938" y="1845842"/>
                <a:ext cx="650413" cy="6504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6" name="Picture 8" descr="Apple 10.9-Inch iPad Air Latest Model (4th Generation) with Wi-Fi 64GB Sky  Blue MYFQ2LL/A - Best Buy">
                <a:extLst>
                  <a:ext uri="{FF2B5EF4-FFF2-40B4-BE49-F238E27FC236}">
                    <a16:creationId xmlns:a16="http://schemas.microsoft.com/office/drawing/2014/main" id="{746933D0-AC02-4141-AFFF-C48ADF8532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78597" y="1892039"/>
                <a:ext cx="492646" cy="5580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7" name="Picture 18" descr="Amazon.com: Huawei P Smart (2021) Dual-SIM 128GB (GSM Only | No CDMA)  Factory Unlocked 4G/LTE Smartphone (Gold) - International Version : Cell  Phones &amp; Accessories">
                <a:extLst>
                  <a:ext uri="{FF2B5EF4-FFF2-40B4-BE49-F238E27FC236}">
                    <a16:creationId xmlns:a16="http://schemas.microsoft.com/office/drawing/2014/main" id="{AFBC073D-9E8A-AD48-BC9E-6372399D67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92080" y="1913552"/>
                <a:ext cx="467249" cy="6376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9F315C41-960E-6D46-A369-30617802A18C}"/>
                </a:ext>
              </a:extLst>
            </p:cNvPr>
            <p:cNvSpPr/>
            <p:nvPr/>
          </p:nvSpPr>
          <p:spPr>
            <a:xfrm>
              <a:off x="528821" y="2259363"/>
              <a:ext cx="12362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User data</a:t>
              </a:r>
              <a:endParaRPr lang="zh-CN" alt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4885594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C618E8-B9B5-694F-BCD3-9E32CA4A8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Physical layout of Spanner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E8186F4-D8E4-F849-B5A3-4A6ABC078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274750"/>
          </a:xfrm>
        </p:spPr>
        <p:txBody>
          <a:bodyPr>
            <a:normAutofit/>
          </a:bodyPr>
          <a:lstStyle/>
          <a:p>
            <a:r>
              <a:rPr kumimoji="1" lang="en-US" altLang="zh-CN" b="0" dirty="0">
                <a:solidFill>
                  <a:schemeClr val="tx1"/>
                </a:solidFill>
              </a:rPr>
              <a:t>Data sharded &amp;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replicated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over many machines </a:t>
            </a:r>
            <a:r>
              <a:rPr kumimoji="1" lang="en-US" altLang="zh-CN" b="0" dirty="0">
                <a:solidFill>
                  <a:schemeClr val="tx1"/>
                </a:solidFill>
              </a:rPr>
              <a:t>&amp; datacenters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endParaRPr kumimoji="1" lang="en-US" altLang="zh-CN" b="0" dirty="0">
              <a:solidFill>
                <a:schemeClr val="tx1"/>
              </a:solidFill>
            </a:endParaRP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Tolerate machine failures in a single datacenter </a:t>
            </a:r>
            <a:endParaRPr kumimoji="1" lang="en-US" altLang="zh-CN" b="0" dirty="0">
              <a:solidFill>
                <a:schemeClr val="tx1"/>
              </a:solidFill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51C1E-D770-F345-AE0D-1D893EB55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 dirty="0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E7CBA95C-C24B-574D-B35D-60B8AACAF743}"/>
              </a:ext>
            </a:extLst>
          </p:cNvPr>
          <p:cNvGrpSpPr/>
          <p:nvPr/>
        </p:nvGrpSpPr>
        <p:grpSpPr>
          <a:xfrm>
            <a:off x="528821" y="2097820"/>
            <a:ext cx="4931166" cy="626585"/>
            <a:chOff x="528821" y="2097820"/>
            <a:chExt cx="4931166" cy="626585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D144C0E3-A8E9-7E4B-996E-67AC0B1C869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387869" y="2097820"/>
              <a:ext cx="3072118" cy="626585"/>
              <a:chOff x="2003938" y="1785208"/>
              <a:chExt cx="3755391" cy="765944"/>
            </a:xfrm>
          </p:grpSpPr>
          <p:pic>
            <p:nvPicPr>
              <p:cNvPr id="5" name="Picture 16" descr="Huawei - Building a Fully Connected, Intelligent World">
                <a:extLst>
                  <a:ext uri="{FF2B5EF4-FFF2-40B4-BE49-F238E27FC236}">
                    <a16:creationId xmlns:a16="http://schemas.microsoft.com/office/drawing/2014/main" id="{A8FCAA1B-CB8F-FF4F-B17E-196E2A121C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09354" y="1932224"/>
                <a:ext cx="1035672" cy="5178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" name="Picture 2" descr="Apple | LinkedIn">
                <a:extLst>
                  <a:ext uri="{FF2B5EF4-FFF2-40B4-BE49-F238E27FC236}">
                    <a16:creationId xmlns:a16="http://schemas.microsoft.com/office/drawing/2014/main" id="{36D21A00-7785-E344-B24A-8C50C561D2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43410" y="1785208"/>
                <a:ext cx="765944" cy="765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" name="Picture 6" descr="Apple 10.2-inch iPad (8th Gen) Wi-Fi 32GB - Space Gray - Walmart.com">
                <a:extLst>
                  <a:ext uri="{FF2B5EF4-FFF2-40B4-BE49-F238E27FC236}">
                    <a16:creationId xmlns:a16="http://schemas.microsoft.com/office/drawing/2014/main" id="{05FD746B-3DDC-6743-857E-B73A6AFE4E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03938" y="1845842"/>
                <a:ext cx="650413" cy="6504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" name="Picture 8" descr="Apple 10.9-Inch iPad Air Latest Model (4th Generation) with Wi-Fi 64GB Sky  Blue MYFQ2LL/A - Best Buy">
                <a:extLst>
                  <a:ext uri="{FF2B5EF4-FFF2-40B4-BE49-F238E27FC236}">
                    <a16:creationId xmlns:a16="http://schemas.microsoft.com/office/drawing/2014/main" id="{5806972B-826A-2A49-B326-6926C60BDF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78597" y="1892039"/>
                <a:ext cx="492646" cy="5580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18" descr="Amazon.com: Huawei P Smart (2021) Dual-SIM 128GB (GSM Only | No CDMA)  Factory Unlocked 4G/LTE Smartphone (Gold) - International Version : Cell  Phones &amp; Accessories">
                <a:extLst>
                  <a:ext uri="{FF2B5EF4-FFF2-40B4-BE49-F238E27FC236}">
                    <a16:creationId xmlns:a16="http://schemas.microsoft.com/office/drawing/2014/main" id="{C14C6B2D-6304-D645-9AC5-85E6668F6C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92080" y="1913552"/>
                <a:ext cx="467249" cy="6376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BC6CED5-B947-E943-BC9E-12A8E5F7EC73}"/>
                </a:ext>
              </a:extLst>
            </p:cNvPr>
            <p:cNvSpPr/>
            <p:nvPr/>
          </p:nvSpPr>
          <p:spPr>
            <a:xfrm>
              <a:off x="528821" y="2259363"/>
              <a:ext cx="12362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User data</a:t>
              </a:r>
              <a:endParaRPr lang="zh-CN" altLang="en-US" b="1" dirty="0"/>
            </a:p>
          </p:txBody>
        </p:sp>
      </p:grpSp>
      <p:sp>
        <p:nvSpPr>
          <p:cNvPr id="11" name="磁盘 10">
            <a:extLst>
              <a:ext uri="{FF2B5EF4-FFF2-40B4-BE49-F238E27FC236}">
                <a16:creationId xmlns:a16="http://schemas.microsoft.com/office/drawing/2014/main" id="{79EC5D62-E221-8B48-9B9E-7C22657DB2BB}"/>
              </a:ext>
            </a:extLst>
          </p:cNvPr>
          <p:cNvSpPr/>
          <p:nvPr/>
        </p:nvSpPr>
        <p:spPr>
          <a:xfrm>
            <a:off x="2153147" y="3561713"/>
            <a:ext cx="1002407" cy="931917"/>
          </a:xfrm>
          <a:prstGeom prst="flowChartMagneticDisk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586C4BF-9A01-A743-A88C-3EBCAB48D0C5}"/>
              </a:ext>
            </a:extLst>
          </p:cNvPr>
          <p:cNvSpPr/>
          <p:nvPr/>
        </p:nvSpPr>
        <p:spPr>
          <a:xfrm>
            <a:off x="528821" y="3690920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Data center</a:t>
            </a:r>
            <a:endParaRPr lang="zh-CN" altLang="en-US" b="1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3F17FA1C-6B13-7843-A638-16939C9FA6FB}"/>
              </a:ext>
            </a:extLst>
          </p:cNvPr>
          <p:cNvCxnSpPr>
            <a:cxnSpLocks/>
          </p:cNvCxnSpPr>
          <p:nvPr/>
        </p:nvCxnSpPr>
        <p:spPr>
          <a:xfrm>
            <a:off x="4067944" y="2824965"/>
            <a:ext cx="0" cy="30963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857B975F-57BA-434E-9F07-995FFA04BEBB}"/>
              </a:ext>
            </a:extLst>
          </p:cNvPr>
          <p:cNvCxnSpPr>
            <a:cxnSpLocks/>
          </p:cNvCxnSpPr>
          <p:nvPr/>
        </p:nvCxnSpPr>
        <p:spPr>
          <a:xfrm flipH="1">
            <a:off x="3155554" y="2857500"/>
            <a:ext cx="768374" cy="83342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3BAB07C3-59E8-8949-91A1-9DCD72152F01}"/>
              </a:ext>
            </a:extLst>
          </p:cNvPr>
          <p:cNvCxnSpPr>
            <a:cxnSpLocks/>
          </p:cNvCxnSpPr>
          <p:nvPr/>
        </p:nvCxnSpPr>
        <p:spPr>
          <a:xfrm flipH="1" flipV="1">
            <a:off x="3155554" y="4405672"/>
            <a:ext cx="768374" cy="130932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16F551ED-9145-F94A-817E-8898741C5228}"/>
              </a:ext>
            </a:extLst>
          </p:cNvPr>
          <p:cNvGrpSpPr/>
          <p:nvPr/>
        </p:nvGrpSpPr>
        <p:grpSpPr>
          <a:xfrm>
            <a:off x="4662000" y="2875117"/>
            <a:ext cx="1031051" cy="1000469"/>
            <a:chOff x="4660207" y="2875117"/>
            <a:chExt cx="1031051" cy="1000469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99D6FACA-58ED-9C47-8F84-AFA91F0D1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867219" y="2875117"/>
              <a:ext cx="617028" cy="617028"/>
            </a:xfrm>
            <a:prstGeom prst="rect">
              <a:avLst/>
            </a:prstGeom>
          </p:spPr>
        </p:pic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72326C30-CF78-B54C-A282-7D9F5A996F6F}"/>
                </a:ext>
              </a:extLst>
            </p:cNvPr>
            <p:cNvSpPr/>
            <p:nvPr/>
          </p:nvSpPr>
          <p:spPr>
            <a:xfrm>
              <a:off x="4660207" y="3506254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Server0</a:t>
              </a:r>
              <a:endParaRPr lang="zh-CN" altLang="en-US" b="1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115C952A-7603-1747-8296-47CA26CCFB33}"/>
              </a:ext>
            </a:extLst>
          </p:cNvPr>
          <p:cNvGrpSpPr/>
          <p:nvPr/>
        </p:nvGrpSpPr>
        <p:grpSpPr>
          <a:xfrm>
            <a:off x="4651030" y="4296493"/>
            <a:ext cx="1031051" cy="1000469"/>
            <a:chOff x="4660207" y="2875117"/>
            <a:chExt cx="1031051" cy="1000469"/>
          </a:xfrm>
        </p:grpSpPr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4EE13F86-DAA7-EB4C-9C4B-6AA49F4D32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867219" y="2875117"/>
              <a:ext cx="617028" cy="617028"/>
            </a:xfrm>
            <a:prstGeom prst="rect">
              <a:avLst/>
            </a:prstGeom>
          </p:spPr>
        </p:pic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0838C54A-F821-CD4E-BAF0-527DFEB6E8D0}"/>
                </a:ext>
              </a:extLst>
            </p:cNvPr>
            <p:cNvSpPr/>
            <p:nvPr/>
          </p:nvSpPr>
          <p:spPr>
            <a:xfrm>
              <a:off x="4660207" y="3506254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Server1</a:t>
              </a:r>
              <a:endParaRPr lang="zh-CN" altLang="en-US" b="1" dirty="0"/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FD23C16F-4473-B54C-8C1B-53EDB5306C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8641" y="2635800"/>
            <a:ext cx="1752990" cy="856346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id="{E8CDB5BA-A227-0F4D-8D6B-F095637F03F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60512" y="2635799"/>
            <a:ext cx="1583488" cy="870455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id="{E8985C3E-6BDA-5946-9248-C9550547C3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9977" y="4123070"/>
            <a:ext cx="1752990" cy="856346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3C883403-84E7-D647-A044-9EEA0B97480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24816" y="4123070"/>
            <a:ext cx="1583488" cy="870455"/>
          </a:xfrm>
          <a:prstGeom prst="rect">
            <a:avLst/>
          </a:prstGeom>
        </p:spPr>
      </p:pic>
      <p:sp>
        <p:nvSpPr>
          <p:cNvPr id="54" name="Rectangle 13">
            <a:extLst>
              <a:ext uri="{FF2B5EF4-FFF2-40B4-BE49-F238E27FC236}">
                <a16:creationId xmlns:a16="http://schemas.microsoft.com/office/drawing/2014/main" id="{715CAD6B-2218-7F4C-862D-8D4DDB74A1DD}"/>
              </a:ext>
            </a:extLst>
          </p:cNvPr>
          <p:cNvSpPr/>
          <p:nvPr/>
        </p:nvSpPr>
        <p:spPr>
          <a:xfrm>
            <a:off x="5742274" y="3657960"/>
            <a:ext cx="3064456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Replication factor = 2</a:t>
            </a:r>
          </a:p>
        </p:txBody>
      </p:sp>
    </p:spTree>
    <p:extLst>
      <p:ext uri="{BB962C8B-B14F-4D97-AF65-F5344CB8AC3E}">
        <p14:creationId xmlns:p14="http://schemas.microsoft.com/office/powerpoint/2010/main" val="23643637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World Data Center Map, transparent png">
            <a:extLst>
              <a:ext uri="{FF2B5EF4-FFF2-40B4-BE49-F238E27FC236}">
                <a16:creationId xmlns:a16="http://schemas.microsoft.com/office/drawing/2014/main" id="{8F70FD09-C0B1-FE42-BA8B-8A6B55C44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1" y="4137628"/>
            <a:ext cx="3495069" cy="1602513"/>
          </a:xfrm>
          <a:prstGeom prst="rect">
            <a:avLst/>
          </a:prstGeom>
          <a:noFill/>
          <a:scene3d>
            <a:camera prst="orthographicFront">
              <a:rot lat="222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06C618E8-B9B5-694F-BCD3-9E32CA4A8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Physical layout of Spanner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E8186F4-D8E4-F849-B5A3-4A6ABC078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079438"/>
          </a:xfrm>
        </p:spPr>
        <p:txBody>
          <a:bodyPr/>
          <a:lstStyle/>
          <a:p>
            <a:r>
              <a:rPr kumimoji="1" lang="en-US" altLang="zh-CN" b="0" dirty="0">
                <a:solidFill>
                  <a:schemeClr val="tx1"/>
                </a:solidFill>
              </a:rPr>
              <a:t>Data sharded &amp;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replicated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over many machines &amp; </a:t>
            </a:r>
            <a:r>
              <a:rPr kumimoji="1" lang="en-US" altLang="zh-CN" dirty="0">
                <a:solidFill>
                  <a:srgbClr val="C00000"/>
                </a:solidFill>
              </a:rPr>
              <a:t>datacenters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endParaRPr kumimoji="1" lang="en-US" altLang="zh-CN" b="0" dirty="0">
              <a:solidFill>
                <a:schemeClr val="tx1"/>
              </a:solidFill>
            </a:endParaRP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Tolerate machine failures across datacenters &amp; lower request latency </a:t>
            </a:r>
            <a:endParaRPr kumimoji="1" lang="en-US" altLang="zh-CN" b="0" dirty="0">
              <a:solidFill>
                <a:schemeClr val="tx1"/>
              </a:solidFill>
            </a:endParaRP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51C1E-D770-F345-AE0D-1D893EB55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586C4BF-9A01-A743-A88C-3EBCAB48D0C5}"/>
              </a:ext>
            </a:extLst>
          </p:cNvPr>
          <p:cNvSpPr/>
          <p:nvPr/>
        </p:nvSpPr>
        <p:spPr>
          <a:xfrm>
            <a:off x="528821" y="4490856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Data centers</a:t>
            </a:r>
            <a:endParaRPr lang="zh-CN" altLang="en-US" b="1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B3D1A076-2FC2-BD43-B440-6D9650BAB24B}"/>
              </a:ext>
            </a:extLst>
          </p:cNvPr>
          <p:cNvGrpSpPr/>
          <p:nvPr/>
        </p:nvGrpSpPr>
        <p:grpSpPr>
          <a:xfrm>
            <a:off x="528821" y="2097820"/>
            <a:ext cx="4931166" cy="626585"/>
            <a:chOff x="528821" y="2097820"/>
            <a:chExt cx="4931166" cy="626585"/>
          </a:xfrm>
        </p:grpSpPr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296AA607-46E8-3841-9406-E1FAA40DDCD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387869" y="2097820"/>
              <a:ext cx="3072118" cy="626585"/>
              <a:chOff x="2003938" y="1785208"/>
              <a:chExt cx="3755391" cy="765944"/>
            </a:xfrm>
          </p:grpSpPr>
          <p:pic>
            <p:nvPicPr>
              <p:cNvPr id="41" name="Picture 16" descr="Huawei - Building a Fully Connected, Intelligent World">
                <a:extLst>
                  <a:ext uri="{FF2B5EF4-FFF2-40B4-BE49-F238E27FC236}">
                    <a16:creationId xmlns:a16="http://schemas.microsoft.com/office/drawing/2014/main" id="{10612766-0AB3-7B42-8F59-2F7357ED18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09354" y="1932224"/>
                <a:ext cx="1035672" cy="5178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2" name="Picture 2" descr="Apple | LinkedIn">
                <a:extLst>
                  <a:ext uri="{FF2B5EF4-FFF2-40B4-BE49-F238E27FC236}">
                    <a16:creationId xmlns:a16="http://schemas.microsoft.com/office/drawing/2014/main" id="{1E7EFFCC-1985-FB45-A2D7-8B83541F4C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43410" y="1785208"/>
                <a:ext cx="765944" cy="765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3" name="Picture 6" descr="Apple 10.2-inch iPad (8th Gen) Wi-Fi 32GB - Space Gray - Walmart.com">
                <a:extLst>
                  <a:ext uri="{FF2B5EF4-FFF2-40B4-BE49-F238E27FC236}">
                    <a16:creationId xmlns:a16="http://schemas.microsoft.com/office/drawing/2014/main" id="{3590DFDB-3C6E-2749-AA1F-68AAB778BE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03938" y="1845842"/>
                <a:ext cx="650413" cy="6504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8" descr="Apple 10.9-Inch iPad Air Latest Model (4th Generation) with Wi-Fi 64GB Sky  Blue MYFQ2LL/A - Best Buy">
                <a:extLst>
                  <a:ext uri="{FF2B5EF4-FFF2-40B4-BE49-F238E27FC236}">
                    <a16:creationId xmlns:a16="http://schemas.microsoft.com/office/drawing/2014/main" id="{681D28D7-38C4-5448-8171-8BEBDC2B48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78597" y="1892039"/>
                <a:ext cx="492646" cy="5580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5" name="Picture 18" descr="Amazon.com: Huawei P Smart (2021) Dual-SIM 128GB (GSM Only | No CDMA)  Factory Unlocked 4G/LTE Smartphone (Gold) - International Version : Cell  Phones &amp; Accessories">
                <a:extLst>
                  <a:ext uri="{FF2B5EF4-FFF2-40B4-BE49-F238E27FC236}">
                    <a16:creationId xmlns:a16="http://schemas.microsoft.com/office/drawing/2014/main" id="{73CD3C56-46A3-BA4C-9368-B400219163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92080" y="1913552"/>
                <a:ext cx="467249" cy="6376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774E10F1-ED13-1542-B49A-C123A7E8DB55}"/>
                </a:ext>
              </a:extLst>
            </p:cNvPr>
            <p:cNvSpPr/>
            <p:nvPr/>
          </p:nvSpPr>
          <p:spPr>
            <a:xfrm>
              <a:off x="528821" y="2259363"/>
              <a:ext cx="12362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User data</a:t>
              </a:r>
              <a:endParaRPr lang="zh-CN" altLang="en-US" b="1" dirty="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A499C8B5-DDDC-3E4A-9AFB-29D598E4D731}"/>
              </a:ext>
            </a:extLst>
          </p:cNvPr>
          <p:cNvGrpSpPr/>
          <p:nvPr/>
        </p:nvGrpSpPr>
        <p:grpSpPr>
          <a:xfrm>
            <a:off x="5419710" y="4024897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50" name="磁盘 49">
              <a:extLst>
                <a:ext uri="{FF2B5EF4-FFF2-40B4-BE49-F238E27FC236}">
                  <a16:creationId xmlns:a16="http://schemas.microsoft.com/office/drawing/2014/main" id="{ECC8A422-18EA-EA4C-AC8F-2C11B9D63F94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A53975FE-4A34-F74E-AE3A-747D8F2054B5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EE852205-8435-104A-8247-54833EAEFA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09488" y="2975778"/>
            <a:ext cx="1564760" cy="9072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8" name="图片 57">
            <a:extLst>
              <a:ext uri="{FF2B5EF4-FFF2-40B4-BE49-F238E27FC236}">
                <a16:creationId xmlns:a16="http://schemas.microsoft.com/office/drawing/2014/main" id="{24CE4613-03B8-3A45-89EE-978707FED3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77751" y="2967202"/>
            <a:ext cx="1564760" cy="9072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任意形状 19">
            <a:extLst>
              <a:ext uri="{FF2B5EF4-FFF2-40B4-BE49-F238E27FC236}">
                <a16:creationId xmlns:a16="http://schemas.microsoft.com/office/drawing/2014/main" id="{B7F17956-5F2E-2D46-A444-AD84F1CBDD04}"/>
              </a:ext>
            </a:extLst>
          </p:cNvPr>
          <p:cNvSpPr/>
          <p:nvPr/>
        </p:nvSpPr>
        <p:spPr>
          <a:xfrm>
            <a:off x="3001727" y="4609578"/>
            <a:ext cx="543139" cy="585642"/>
          </a:xfrm>
          <a:custGeom>
            <a:avLst/>
            <a:gdLst>
              <a:gd name="connsiteX0" fmla="*/ 179884 w 543139"/>
              <a:gd name="connsiteY0" fmla="*/ 0 h 585642"/>
              <a:gd name="connsiteX1" fmla="*/ 17046 w 543139"/>
              <a:gd name="connsiteY1" fmla="*/ 526093 h 585642"/>
              <a:gd name="connsiteX2" fmla="*/ 543139 w 543139"/>
              <a:gd name="connsiteY2" fmla="*/ 551145 h 585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3139" h="585642">
                <a:moveTo>
                  <a:pt x="179884" y="0"/>
                </a:moveTo>
                <a:cubicBezTo>
                  <a:pt x="68194" y="217118"/>
                  <a:pt x="-43496" y="434236"/>
                  <a:pt x="17046" y="526093"/>
                </a:cubicBezTo>
                <a:cubicBezTo>
                  <a:pt x="77588" y="617950"/>
                  <a:pt x="310363" y="584547"/>
                  <a:pt x="543139" y="551145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CE7D9FDC-1FB4-C14F-B448-3892A0D00F57}"/>
              </a:ext>
            </a:extLst>
          </p:cNvPr>
          <p:cNvGrpSpPr/>
          <p:nvPr/>
        </p:nvGrpSpPr>
        <p:grpSpPr>
          <a:xfrm>
            <a:off x="2721885" y="3957199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79EC5D62-E221-8B48-9B9E-7C22657DB2BB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CB4C3D74-0CA2-DB41-9283-8F6C253B8C05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89B58780-4D0C-4048-8448-DFFFCC8AD819}"/>
              </a:ext>
            </a:extLst>
          </p:cNvPr>
          <p:cNvSpPr/>
          <p:nvPr/>
        </p:nvSpPr>
        <p:spPr>
          <a:xfrm>
            <a:off x="5411244" y="4885151"/>
            <a:ext cx="895901" cy="341228"/>
          </a:xfrm>
          <a:custGeom>
            <a:avLst/>
            <a:gdLst>
              <a:gd name="connsiteX0" fmla="*/ 751561 w 895901"/>
              <a:gd name="connsiteY0" fmla="*/ 0 h 341228"/>
              <a:gd name="connsiteX1" fmla="*/ 839244 w 895901"/>
              <a:gd name="connsiteY1" fmla="*/ 338202 h 341228"/>
              <a:gd name="connsiteX2" fmla="*/ 0 w 895901"/>
              <a:gd name="connsiteY2" fmla="*/ 137786 h 341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5901" h="341228">
                <a:moveTo>
                  <a:pt x="751561" y="0"/>
                </a:moveTo>
                <a:cubicBezTo>
                  <a:pt x="858032" y="157619"/>
                  <a:pt x="964504" y="315238"/>
                  <a:pt x="839244" y="338202"/>
                </a:cubicBezTo>
                <a:cubicBezTo>
                  <a:pt x="713984" y="361166"/>
                  <a:pt x="356992" y="249476"/>
                  <a:pt x="0" y="137786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6E367C04-F79B-B64D-9C92-14F781000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38694" y="3797357"/>
            <a:ext cx="680542" cy="680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Rectangle 13">
            <a:extLst>
              <a:ext uri="{FF2B5EF4-FFF2-40B4-BE49-F238E27FC236}">
                <a16:creationId xmlns:a16="http://schemas.microsoft.com/office/drawing/2014/main" id="{B1BCB99F-02F9-024C-941E-1294218C1A9E}"/>
              </a:ext>
            </a:extLst>
          </p:cNvPr>
          <p:cNvSpPr/>
          <p:nvPr/>
        </p:nvSpPr>
        <p:spPr>
          <a:xfrm>
            <a:off x="6473907" y="4529957"/>
            <a:ext cx="2529574" cy="90370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Users from china can query DC at china for lower latency </a:t>
            </a:r>
          </a:p>
        </p:txBody>
      </p: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BFD6C306-7A64-514C-8904-E69749C363DF}"/>
              </a:ext>
            </a:extLst>
          </p:cNvPr>
          <p:cNvCxnSpPr/>
          <p:nvPr/>
        </p:nvCxnSpPr>
        <p:spPr>
          <a:xfrm flipH="1">
            <a:off x="6589274" y="4225652"/>
            <a:ext cx="1066800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线箭头连接符 65">
            <a:extLst>
              <a:ext uri="{FF2B5EF4-FFF2-40B4-BE49-F238E27FC236}">
                <a16:creationId xmlns:a16="http://schemas.microsoft.com/office/drawing/2014/main" id="{98251C09-1208-984D-8CD7-9D6C79E9C17A}"/>
              </a:ext>
            </a:extLst>
          </p:cNvPr>
          <p:cNvCxnSpPr>
            <a:cxnSpLocks/>
          </p:cNvCxnSpPr>
          <p:nvPr/>
        </p:nvCxnSpPr>
        <p:spPr>
          <a:xfrm rot="10800000" flipH="1">
            <a:off x="6642511" y="4362381"/>
            <a:ext cx="1066800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:a16="http://schemas.microsoft.com/office/drawing/2014/main" id="{B8D625D5-35F3-1148-A629-5194CA71727F}"/>
              </a:ext>
            </a:extLst>
          </p:cNvPr>
          <p:cNvGrpSpPr/>
          <p:nvPr/>
        </p:nvGrpSpPr>
        <p:grpSpPr>
          <a:xfrm>
            <a:off x="2274849" y="3682678"/>
            <a:ext cx="631904" cy="200055"/>
            <a:chOff x="1428970" y="3674445"/>
            <a:chExt cx="631904" cy="200055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987F046-835E-2042-BBAA-424A61EE4641}"/>
                </a:ext>
              </a:extLst>
            </p:cNvPr>
            <p:cNvSpPr/>
            <p:nvPr/>
          </p:nvSpPr>
          <p:spPr>
            <a:xfrm>
              <a:off x="1527032" y="3736591"/>
              <a:ext cx="361409" cy="75761"/>
            </a:xfrm>
            <a:prstGeom prst="rect">
              <a:avLst/>
            </a:prstGeom>
            <a:solidFill>
              <a:schemeClr val="bg1"/>
            </a:solidFill>
            <a:ln w="2540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72C1567-E613-0346-A7EA-03CD5AA5F240}"/>
                </a:ext>
              </a:extLst>
            </p:cNvPr>
            <p:cNvSpPr/>
            <p:nvPr/>
          </p:nvSpPr>
          <p:spPr>
            <a:xfrm>
              <a:off x="1428970" y="3674445"/>
              <a:ext cx="631904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700" b="1" dirty="0"/>
                <a:t>Server1</a:t>
              </a:r>
              <a:endParaRPr lang="zh-CN" altLang="en-US" sz="700" b="1" dirty="0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39F59D2E-98D7-5B4D-9F05-EBFC501CAED1}"/>
              </a:ext>
            </a:extLst>
          </p:cNvPr>
          <p:cNvGrpSpPr/>
          <p:nvPr/>
        </p:nvGrpSpPr>
        <p:grpSpPr>
          <a:xfrm>
            <a:off x="5039259" y="3682676"/>
            <a:ext cx="631904" cy="200055"/>
            <a:chOff x="1428970" y="3674445"/>
            <a:chExt cx="631904" cy="200055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F0238A0E-5B81-544D-91D5-14ABD3D7DD59}"/>
                </a:ext>
              </a:extLst>
            </p:cNvPr>
            <p:cNvSpPr/>
            <p:nvPr/>
          </p:nvSpPr>
          <p:spPr>
            <a:xfrm>
              <a:off x="1527032" y="3736591"/>
              <a:ext cx="361409" cy="75761"/>
            </a:xfrm>
            <a:prstGeom prst="rect">
              <a:avLst/>
            </a:prstGeom>
            <a:solidFill>
              <a:schemeClr val="bg1"/>
            </a:solidFill>
            <a:ln w="2540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ED6B2A00-290E-7D4E-B098-218F62C0E4CC}"/>
                </a:ext>
              </a:extLst>
            </p:cNvPr>
            <p:cNvSpPr/>
            <p:nvPr/>
          </p:nvSpPr>
          <p:spPr>
            <a:xfrm>
              <a:off x="1428970" y="3674445"/>
              <a:ext cx="631904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700" b="1" dirty="0"/>
                <a:t>Server1</a:t>
              </a:r>
              <a:endParaRPr lang="zh-CN" altLang="en-US" sz="7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1977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Maintain consistency over geo-replicated data is non-trivial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347084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78F492-9ACD-CD44-86E9-4B61547C3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the consistency goal? External consistency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99B8A7-E403-F14C-AD67-5A8F9ED9F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992067"/>
          </a:xfrm>
        </p:spPr>
        <p:txBody>
          <a:bodyPr/>
          <a:lstStyle/>
          <a:p>
            <a:r>
              <a:rPr kumimoji="1" lang="en-US" altLang="zh-CN" dirty="0"/>
              <a:t>External consistency is the most desirable for the programmer </a:t>
            </a:r>
          </a:p>
          <a:p>
            <a:pPr lvl="1"/>
            <a:r>
              <a:rPr kumimoji="1" lang="en-US" altLang="zh-CN" dirty="0"/>
              <a:t>Simple definition: </a:t>
            </a:r>
            <a:r>
              <a:rPr lang="en" altLang="zh-CN" i="1" dirty="0"/>
              <a:t>If T1 completes before T2 starts, T2 must see T1's writes.</a:t>
            </a:r>
            <a:endParaRPr kumimoji="1" lang="en-US" altLang="zh-CN" i="1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F534801-4765-4C45-BD5D-9DB11D51B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 dirty="0"/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7FC33733-C79E-8444-B3AF-0E4C06F6D305}"/>
              </a:ext>
            </a:extLst>
          </p:cNvPr>
          <p:cNvCxnSpPr/>
          <p:nvPr/>
        </p:nvCxnSpPr>
        <p:spPr>
          <a:xfrm>
            <a:off x="971600" y="3289548"/>
            <a:ext cx="7200800" cy="0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B5C7D55A-A3A3-464F-AC51-37E7E4579906}"/>
              </a:ext>
            </a:extLst>
          </p:cNvPr>
          <p:cNvSpPr/>
          <p:nvPr/>
        </p:nvSpPr>
        <p:spPr>
          <a:xfrm>
            <a:off x="7620000" y="3361567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pic>
        <p:nvPicPr>
          <p:cNvPr id="2050" name="Picture 2" descr="circled-user-male-skin-type-1-2 | Focus Education">
            <a:extLst>
              <a:ext uri="{FF2B5EF4-FFF2-40B4-BE49-F238E27FC236}">
                <a16:creationId xmlns:a16="http://schemas.microsoft.com/office/drawing/2014/main" id="{1BEC9EA2-9C13-5C4A-93FC-E5307FFD6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032" y="3664153"/>
            <a:ext cx="1476772" cy="1476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User Experience (UX) &amp; CRO - Pavilion Web">
            <a:extLst>
              <a:ext uri="{FF2B5EF4-FFF2-40B4-BE49-F238E27FC236}">
                <a16:creationId xmlns:a16="http://schemas.microsoft.com/office/drawing/2014/main" id="{15C3F0BF-5050-984C-BCC1-179CC88AE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748" y="3891817"/>
            <a:ext cx="1270903" cy="127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A7ECDAA2-8994-C841-B5B0-DD9861E6CD1A}"/>
              </a:ext>
            </a:extLst>
          </p:cNvPr>
          <p:cNvSpPr/>
          <p:nvPr/>
        </p:nvSpPr>
        <p:spPr>
          <a:xfrm>
            <a:off x="1853016" y="5156726"/>
            <a:ext cx="68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John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4547B54-6E91-7144-BCD9-2AB6DFDF429A}"/>
              </a:ext>
            </a:extLst>
          </p:cNvPr>
          <p:cNvSpPr/>
          <p:nvPr/>
        </p:nvSpPr>
        <p:spPr>
          <a:xfrm>
            <a:off x="6255681" y="5167255"/>
            <a:ext cx="595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Bob</a:t>
            </a:r>
            <a:endParaRPr lang="zh-CN" altLang="en-US" dirty="0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4B229308-B89C-614E-8551-7FB14D81DE9B}"/>
              </a:ext>
            </a:extLst>
          </p:cNvPr>
          <p:cNvGrpSpPr/>
          <p:nvPr/>
        </p:nvGrpSpPr>
        <p:grpSpPr>
          <a:xfrm>
            <a:off x="1115616" y="2662480"/>
            <a:ext cx="2448272" cy="927526"/>
            <a:chOff x="1187624" y="2137176"/>
            <a:chExt cx="2448272" cy="92752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E082CD3E-BF28-EC42-B534-54BAC101DFDB}"/>
                </a:ext>
              </a:extLst>
            </p:cNvPr>
            <p:cNvSpPr/>
            <p:nvPr/>
          </p:nvSpPr>
          <p:spPr>
            <a:xfrm>
              <a:off x="1187624" y="2337643"/>
              <a:ext cx="2448272" cy="727059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FE820F97-B41D-894F-8C2C-B27D8E23E731}"/>
                </a:ext>
              </a:extLst>
            </p:cNvPr>
            <p:cNvSpPr/>
            <p:nvPr/>
          </p:nvSpPr>
          <p:spPr>
            <a:xfrm>
              <a:off x="2184775" y="2137176"/>
              <a:ext cx="45397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T1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7F5BA4B-4963-7443-A98D-8D540AF720B6}"/>
                </a:ext>
              </a:extLst>
            </p:cNvPr>
            <p:cNvSpPr/>
            <p:nvPr/>
          </p:nvSpPr>
          <p:spPr>
            <a:xfrm>
              <a:off x="1402472" y="2486075"/>
              <a:ext cx="18582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 = 100$</a:t>
              </a:r>
              <a:endParaRPr lang="zh-CN" altLang="en-US" dirty="0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EE9CB48C-E6EC-0C4C-BFA3-7DC55D49EAE7}"/>
              </a:ext>
            </a:extLst>
          </p:cNvPr>
          <p:cNvGrpSpPr/>
          <p:nvPr/>
        </p:nvGrpSpPr>
        <p:grpSpPr>
          <a:xfrm>
            <a:off x="4819572" y="2663157"/>
            <a:ext cx="2448272" cy="927526"/>
            <a:chOff x="1187624" y="2137176"/>
            <a:chExt cx="2448272" cy="927526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A8CE55B0-D7CB-E143-9DE0-FF6E1F1C978F}"/>
                </a:ext>
              </a:extLst>
            </p:cNvPr>
            <p:cNvSpPr/>
            <p:nvPr/>
          </p:nvSpPr>
          <p:spPr>
            <a:xfrm>
              <a:off x="1187624" y="2337643"/>
              <a:ext cx="2448272" cy="727059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9D696D67-26D4-0F41-92B0-C65E14C0CAA4}"/>
                </a:ext>
              </a:extLst>
            </p:cNvPr>
            <p:cNvSpPr/>
            <p:nvPr/>
          </p:nvSpPr>
          <p:spPr>
            <a:xfrm>
              <a:off x="2184775" y="2137176"/>
              <a:ext cx="45397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T2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5652859A-DD66-3245-B953-CE92A7731BDD}"/>
                </a:ext>
              </a:extLst>
            </p:cNvPr>
            <p:cNvSpPr/>
            <p:nvPr/>
          </p:nvSpPr>
          <p:spPr>
            <a:xfrm>
              <a:off x="1402472" y="2486075"/>
              <a:ext cx="168507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Print(</a:t>
              </a:r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)</a:t>
              </a:r>
              <a:endParaRPr lang="zh-CN" altLang="en-US" dirty="0"/>
            </a:p>
          </p:txBody>
        </p: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BA31D6A3-E85B-C04D-B88D-9D66BB6B9256}"/>
              </a:ext>
            </a:extLst>
          </p:cNvPr>
          <p:cNvSpPr/>
          <p:nvPr/>
        </p:nvSpPr>
        <p:spPr>
          <a:xfrm>
            <a:off x="6719497" y="2184834"/>
            <a:ext cx="182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Should be 100!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5" name="任意形状 14">
            <a:extLst>
              <a:ext uri="{FF2B5EF4-FFF2-40B4-BE49-F238E27FC236}">
                <a16:creationId xmlns:a16="http://schemas.microsoft.com/office/drawing/2014/main" id="{85E163AE-4FDD-6149-B4BA-8870346E4129}"/>
              </a:ext>
            </a:extLst>
          </p:cNvPr>
          <p:cNvSpPr/>
          <p:nvPr/>
        </p:nvSpPr>
        <p:spPr>
          <a:xfrm>
            <a:off x="6200384" y="2336800"/>
            <a:ext cx="576197" cy="441933"/>
          </a:xfrm>
          <a:custGeom>
            <a:avLst/>
            <a:gdLst>
              <a:gd name="connsiteX0" fmla="*/ 0 w 576197"/>
              <a:gd name="connsiteY0" fmla="*/ 418926 h 441933"/>
              <a:gd name="connsiteX1" fmla="*/ 75156 w 576197"/>
              <a:gd name="connsiteY1" fmla="*/ 431452 h 441933"/>
              <a:gd name="connsiteX2" fmla="*/ 338202 w 576197"/>
              <a:gd name="connsiteY2" fmla="*/ 406400 h 441933"/>
              <a:gd name="connsiteX3" fmla="*/ 313150 w 576197"/>
              <a:gd name="connsiteY3" fmla="*/ 55671 h 441933"/>
              <a:gd name="connsiteX4" fmla="*/ 576197 w 576197"/>
              <a:gd name="connsiteY4" fmla="*/ 5567 h 441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6197" h="441933">
                <a:moveTo>
                  <a:pt x="0" y="418926"/>
                </a:moveTo>
                <a:cubicBezTo>
                  <a:pt x="9394" y="426233"/>
                  <a:pt x="18789" y="433540"/>
                  <a:pt x="75156" y="431452"/>
                </a:cubicBezTo>
                <a:cubicBezTo>
                  <a:pt x="131523" y="429364"/>
                  <a:pt x="298536" y="469030"/>
                  <a:pt x="338202" y="406400"/>
                </a:cubicBezTo>
                <a:cubicBezTo>
                  <a:pt x="377868" y="343770"/>
                  <a:pt x="273484" y="122476"/>
                  <a:pt x="313150" y="55671"/>
                </a:cubicBezTo>
                <a:cubicBezTo>
                  <a:pt x="352816" y="-11134"/>
                  <a:pt x="464506" y="-2784"/>
                  <a:pt x="576197" y="5567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014701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78F492-9ACD-CD44-86E9-4B61547C3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Spanner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achieves external consistency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99B8A7-E403-F14C-AD67-5A8F9ED9F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1859106"/>
          </a:xfrm>
        </p:spPr>
        <p:txBody>
          <a:bodyPr/>
          <a:lstStyle/>
          <a:p>
            <a:r>
              <a:rPr kumimoji="1" lang="en-US" altLang="zh-CN" dirty="0"/>
              <a:t>Could possibly go wrong under a distributed setting of Spanner w/o protocols </a:t>
            </a:r>
          </a:p>
          <a:p>
            <a:pPr lvl="1"/>
            <a:r>
              <a:rPr kumimoji="1" lang="en-US" altLang="zh-CN" dirty="0"/>
              <a:t>Challenge #1. consistency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among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replicas</a:t>
            </a:r>
          </a:p>
          <a:p>
            <a:pPr lvl="2"/>
            <a:r>
              <a:rPr kumimoji="1" lang="en-US" altLang="zh-CN" dirty="0"/>
              <a:t>The same data is replicated on machines at different datacenter(DC)s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F534801-4765-4C45-BD5D-9DB11D51B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 dirty="0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F8D967E1-226C-8142-8BC9-164D992C04C1}"/>
              </a:ext>
            </a:extLst>
          </p:cNvPr>
          <p:cNvCxnSpPr/>
          <p:nvPr/>
        </p:nvCxnSpPr>
        <p:spPr>
          <a:xfrm>
            <a:off x="215516" y="4680207"/>
            <a:ext cx="8712968" cy="0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BECF2D58-352A-A243-95B7-8AF95E4666B5}"/>
              </a:ext>
            </a:extLst>
          </p:cNvPr>
          <p:cNvSpPr/>
          <p:nvPr/>
        </p:nvSpPr>
        <p:spPr>
          <a:xfrm>
            <a:off x="8392801" y="4197658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F628EF9C-90CD-E447-8CCC-BC6D7DD902A3}"/>
              </a:ext>
            </a:extLst>
          </p:cNvPr>
          <p:cNvGrpSpPr/>
          <p:nvPr/>
        </p:nvGrpSpPr>
        <p:grpSpPr>
          <a:xfrm>
            <a:off x="1115616" y="2662480"/>
            <a:ext cx="2448272" cy="927526"/>
            <a:chOff x="1187624" y="2137176"/>
            <a:chExt cx="2448272" cy="92752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DB251A94-DBC8-984C-9651-41FC87AEDAF4}"/>
                </a:ext>
              </a:extLst>
            </p:cNvPr>
            <p:cNvSpPr/>
            <p:nvPr/>
          </p:nvSpPr>
          <p:spPr>
            <a:xfrm>
              <a:off x="1187624" y="2337643"/>
              <a:ext cx="2448272" cy="727059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5449421-38B3-6B4F-9B58-91254647D60C}"/>
                </a:ext>
              </a:extLst>
            </p:cNvPr>
            <p:cNvSpPr/>
            <p:nvPr/>
          </p:nvSpPr>
          <p:spPr>
            <a:xfrm>
              <a:off x="2184775" y="2137176"/>
              <a:ext cx="45397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T1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8C25410A-EBA0-874A-8EAA-76C44DDC6B2D}"/>
                </a:ext>
              </a:extLst>
            </p:cNvPr>
            <p:cNvSpPr/>
            <p:nvPr/>
          </p:nvSpPr>
          <p:spPr>
            <a:xfrm>
              <a:off x="1402472" y="2486075"/>
              <a:ext cx="18582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 = 100$</a:t>
              </a:r>
              <a:endParaRPr lang="zh-CN" altLang="en-US" dirty="0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6FE42FFB-CC6F-9C4D-8047-08E70B5E6D9D}"/>
              </a:ext>
            </a:extLst>
          </p:cNvPr>
          <p:cNvGrpSpPr/>
          <p:nvPr/>
        </p:nvGrpSpPr>
        <p:grpSpPr>
          <a:xfrm>
            <a:off x="4819572" y="2663157"/>
            <a:ext cx="2448272" cy="927526"/>
            <a:chOff x="1187624" y="2137176"/>
            <a:chExt cx="2448272" cy="927526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55CF1DC-2619-B845-9936-435BB2F7592A}"/>
                </a:ext>
              </a:extLst>
            </p:cNvPr>
            <p:cNvSpPr/>
            <p:nvPr/>
          </p:nvSpPr>
          <p:spPr>
            <a:xfrm>
              <a:off x="1187624" y="2337643"/>
              <a:ext cx="2448272" cy="727059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743706A5-4564-8742-91F3-A7E544B91104}"/>
                </a:ext>
              </a:extLst>
            </p:cNvPr>
            <p:cNvSpPr/>
            <p:nvPr/>
          </p:nvSpPr>
          <p:spPr>
            <a:xfrm>
              <a:off x="2184775" y="2137176"/>
              <a:ext cx="45397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T2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882C16EF-6FE9-7246-A98A-EF504E7351F5}"/>
                </a:ext>
              </a:extLst>
            </p:cNvPr>
            <p:cNvSpPr/>
            <p:nvPr/>
          </p:nvSpPr>
          <p:spPr>
            <a:xfrm>
              <a:off x="1402472" y="2486075"/>
              <a:ext cx="168507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Print(</a:t>
              </a:r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)</a:t>
              </a:r>
              <a:endParaRPr lang="zh-CN" altLang="en-US" dirty="0"/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D8D7FEAC-9442-2448-8300-ED0EC387F035}"/>
              </a:ext>
            </a:extLst>
          </p:cNvPr>
          <p:cNvSpPr/>
          <p:nvPr/>
        </p:nvSpPr>
        <p:spPr>
          <a:xfrm>
            <a:off x="6719497" y="2184834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?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6" name="任意形状 15">
            <a:extLst>
              <a:ext uri="{FF2B5EF4-FFF2-40B4-BE49-F238E27FC236}">
                <a16:creationId xmlns:a16="http://schemas.microsoft.com/office/drawing/2014/main" id="{DE66C763-9DE2-E243-A4B0-33E23EA9B625}"/>
              </a:ext>
            </a:extLst>
          </p:cNvPr>
          <p:cNvSpPr/>
          <p:nvPr/>
        </p:nvSpPr>
        <p:spPr>
          <a:xfrm>
            <a:off x="6200384" y="2336800"/>
            <a:ext cx="576197" cy="441933"/>
          </a:xfrm>
          <a:custGeom>
            <a:avLst/>
            <a:gdLst>
              <a:gd name="connsiteX0" fmla="*/ 0 w 576197"/>
              <a:gd name="connsiteY0" fmla="*/ 418926 h 441933"/>
              <a:gd name="connsiteX1" fmla="*/ 75156 w 576197"/>
              <a:gd name="connsiteY1" fmla="*/ 431452 h 441933"/>
              <a:gd name="connsiteX2" fmla="*/ 338202 w 576197"/>
              <a:gd name="connsiteY2" fmla="*/ 406400 h 441933"/>
              <a:gd name="connsiteX3" fmla="*/ 313150 w 576197"/>
              <a:gd name="connsiteY3" fmla="*/ 55671 h 441933"/>
              <a:gd name="connsiteX4" fmla="*/ 576197 w 576197"/>
              <a:gd name="connsiteY4" fmla="*/ 5567 h 441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6197" h="441933">
                <a:moveTo>
                  <a:pt x="0" y="418926"/>
                </a:moveTo>
                <a:cubicBezTo>
                  <a:pt x="9394" y="426233"/>
                  <a:pt x="18789" y="433540"/>
                  <a:pt x="75156" y="431452"/>
                </a:cubicBezTo>
                <a:cubicBezTo>
                  <a:pt x="131523" y="429364"/>
                  <a:pt x="298536" y="469030"/>
                  <a:pt x="338202" y="406400"/>
                </a:cubicBezTo>
                <a:cubicBezTo>
                  <a:pt x="377868" y="343770"/>
                  <a:pt x="273484" y="122476"/>
                  <a:pt x="313150" y="55671"/>
                </a:cubicBezTo>
                <a:cubicBezTo>
                  <a:pt x="352816" y="-11134"/>
                  <a:pt x="464506" y="-2784"/>
                  <a:pt x="576197" y="5567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6E91EA17-6AD0-2449-B2E1-71053A2462AA}"/>
              </a:ext>
            </a:extLst>
          </p:cNvPr>
          <p:cNvGrpSpPr/>
          <p:nvPr/>
        </p:nvGrpSpPr>
        <p:grpSpPr>
          <a:xfrm>
            <a:off x="204509" y="3724160"/>
            <a:ext cx="2251910" cy="931917"/>
            <a:chOff x="1023946" y="4055627"/>
            <a:chExt cx="2251910" cy="931917"/>
          </a:xfrm>
        </p:grpSpPr>
        <p:sp>
          <p:nvSpPr>
            <p:cNvPr id="17" name="磁盘 16">
              <a:extLst>
                <a:ext uri="{FF2B5EF4-FFF2-40B4-BE49-F238E27FC236}">
                  <a16:creationId xmlns:a16="http://schemas.microsoft.com/office/drawing/2014/main" id="{06730FB3-C0EF-6646-8E44-A4D4579A0499}"/>
                </a:ext>
              </a:extLst>
            </p:cNvPr>
            <p:cNvSpPr/>
            <p:nvPr/>
          </p:nvSpPr>
          <p:spPr>
            <a:xfrm>
              <a:off x="1763688" y="4055627"/>
              <a:ext cx="1512168" cy="931917"/>
            </a:xfrm>
            <a:prstGeom prst="flowChartMagneticDisk">
              <a:avLst/>
            </a:prstGeom>
            <a:no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54832862-37FC-344D-BC58-C91050F1FACF}"/>
                </a:ext>
              </a:extLst>
            </p:cNvPr>
            <p:cNvSpPr/>
            <p:nvPr/>
          </p:nvSpPr>
          <p:spPr>
            <a:xfrm>
              <a:off x="1023946" y="4380318"/>
              <a:ext cx="147347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DC0</a:t>
              </a:r>
              <a:endParaRPr lang="zh-CN" altLang="en-US" dirty="0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E32D7D24-F087-7149-AA9D-4BB25C3D56F2}"/>
                </a:ext>
              </a:extLst>
            </p:cNvPr>
            <p:cNvSpPr txBox="1"/>
            <p:nvPr/>
          </p:nvSpPr>
          <p:spPr>
            <a:xfrm>
              <a:off x="1783032" y="4409046"/>
              <a:ext cx="1473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=0$</a:t>
              </a:r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6984CE79-2996-2A42-AB0B-90A9B1BF44B3}"/>
              </a:ext>
            </a:extLst>
          </p:cNvPr>
          <p:cNvGrpSpPr/>
          <p:nvPr/>
        </p:nvGrpSpPr>
        <p:grpSpPr>
          <a:xfrm>
            <a:off x="189297" y="4785755"/>
            <a:ext cx="2251910" cy="931917"/>
            <a:chOff x="1023946" y="4055627"/>
            <a:chExt cx="2251910" cy="931917"/>
          </a:xfrm>
        </p:grpSpPr>
        <p:sp>
          <p:nvSpPr>
            <p:cNvPr id="22" name="磁盘 21">
              <a:extLst>
                <a:ext uri="{FF2B5EF4-FFF2-40B4-BE49-F238E27FC236}">
                  <a16:creationId xmlns:a16="http://schemas.microsoft.com/office/drawing/2014/main" id="{2462EE35-1DB2-0644-97A8-4579B382DE3A}"/>
                </a:ext>
              </a:extLst>
            </p:cNvPr>
            <p:cNvSpPr/>
            <p:nvPr/>
          </p:nvSpPr>
          <p:spPr>
            <a:xfrm>
              <a:off x="1763688" y="4055627"/>
              <a:ext cx="1512168" cy="931917"/>
            </a:xfrm>
            <a:prstGeom prst="flowChartMagneticDisk">
              <a:avLst/>
            </a:prstGeom>
            <a:no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7D189E4B-ACCC-8346-A0EF-301B8D9BB4E1}"/>
                </a:ext>
              </a:extLst>
            </p:cNvPr>
            <p:cNvSpPr/>
            <p:nvPr/>
          </p:nvSpPr>
          <p:spPr>
            <a:xfrm>
              <a:off x="1023946" y="4380318"/>
              <a:ext cx="147347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DC1</a:t>
              </a:r>
              <a:endParaRPr lang="zh-CN" altLang="en-US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AE24CCCB-F159-8843-82CA-33E98E43A839}"/>
                </a:ext>
              </a:extLst>
            </p:cNvPr>
            <p:cNvSpPr txBox="1"/>
            <p:nvPr/>
          </p:nvSpPr>
          <p:spPr>
            <a:xfrm>
              <a:off x="1783032" y="4409046"/>
              <a:ext cx="1473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=0$</a:t>
              </a:r>
              <a:endParaRPr kumimoji="1" lang="zh-CN" altLang="en-US" dirty="0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D880655-4275-3040-90EA-D9685C79E90F}"/>
              </a:ext>
            </a:extLst>
          </p:cNvPr>
          <p:cNvGrpSpPr/>
          <p:nvPr/>
        </p:nvGrpSpPr>
        <p:grpSpPr>
          <a:xfrm>
            <a:off x="2782510" y="3737519"/>
            <a:ext cx="2489047" cy="931917"/>
            <a:chOff x="1023946" y="4055627"/>
            <a:chExt cx="2489047" cy="931917"/>
          </a:xfrm>
        </p:grpSpPr>
        <p:sp>
          <p:nvSpPr>
            <p:cNvPr id="26" name="磁盘 25">
              <a:extLst>
                <a:ext uri="{FF2B5EF4-FFF2-40B4-BE49-F238E27FC236}">
                  <a16:creationId xmlns:a16="http://schemas.microsoft.com/office/drawing/2014/main" id="{632147B8-1DF0-6747-8860-DB3727264E28}"/>
                </a:ext>
              </a:extLst>
            </p:cNvPr>
            <p:cNvSpPr/>
            <p:nvPr/>
          </p:nvSpPr>
          <p:spPr>
            <a:xfrm>
              <a:off x="1763688" y="4055627"/>
              <a:ext cx="1512168" cy="931917"/>
            </a:xfrm>
            <a:prstGeom prst="flowChartMagneticDisk">
              <a:avLst/>
            </a:prstGeom>
            <a:no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92066F3A-C3C7-604B-8814-C296537FB5BF}"/>
                </a:ext>
              </a:extLst>
            </p:cNvPr>
            <p:cNvSpPr/>
            <p:nvPr/>
          </p:nvSpPr>
          <p:spPr>
            <a:xfrm>
              <a:off x="1023946" y="4380318"/>
              <a:ext cx="147347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DC0</a:t>
              </a:r>
              <a:endParaRPr lang="zh-CN" altLang="en-US" dirty="0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4487E115-DE1F-0042-83EA-A1BD1695C9BF}"/>
                </a:ext>
              </a:extLst>
            </p:cNvPr>
            <p:cNvSpPr txBox="1"/>
            <p:nvPr/>
          </p:nvSpPr>
          <p:spPr>
            <a:xfrm>
              <a:off x="1783032" y="4409046"/>
              <a:ext cx="17299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=</a:t>
              </a:r>
              <a:r>
                <a:rPr kumimoji="1" lang="en-US" altLang="zh-CN" b="1" dirty="0">
                  <a:solidFill>
                    <a:srgbClr val="C00000"/>
                  </a:solidFill>
                </a:rPr>
                <a:t>100$</a:t>
              </a:r>
              <a:endParaRPr kumimoji="1" lang="zh-CN" altLang="en-US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3EC4B89C-82BD-4E45-9A51-84E9F856A9CF}"/>
              </a:ext>
            </a:extLst>
          </p:cNvPr>
          <p:cNvGrpSpPr/>
          <p:nvPr/>
        </p:nvGrpSpPr>
        <p:grpSpPr>
          <a:xfrm>
            <a:off x="2767298" y="4799114"/>
            <a:ext cx="2251910" cy="931917"/>
            <a:chOff x="1023946" y="4055627"/>
            <a:chExt cx="2251910" cy="931917"/>
          </a:xfrm>
        </p:grpSpPr>
        <p:sp>
          <p:nvSpPr>
            <p:cNvPr id="30" name="磁盘 29">
              <a:extLst>
                <a:ext uri="{FF2B5EF4-FFF2-40B4-BE49-F238E27FC236}">
                  <a16:creationId xmlns:a16="http://schemas.microsoft.com/office/drawing/2014/main" id="{0424DE66-6BDE-CB4B-9059-390B72E6D077}"/>
                </a:ext>
              </a:extLst>
            </p:cNvPr>
            <p:cNvSpPr/>
            <p:nvPr/>
          </p:nvSpPr>
          <p:spPr>
            <a:xfrm>
              <a:off x="1763688" y="4055627"/>
              <a:ext cx="1512168" cy="931917"/>
            </a:xfrm>
            <a:prstGeom prst="flowChartMagneticDisk">
              <a:avLst/>
            </a:prstGeom>
            <a:no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E76485AB-D7FA-B849-AE95-9EB42F3D5146}"/>
                </a:ext>
              </a:extLst>
            </p:cNvPr>
            <p:cNvSpPr/>
            <p:nvPr/>
          </p:nvSpPr>
          <p:spPr>
            <a:xfrm>
              <a:off x="1023946" y="4380318"/>
              <a:ext cx="147347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DC1</a:t>
              </a:r>
              <a:endParaRPr lang="zh-CN" altLang="en-US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691EC49E-1AF8-354F-B4C8-923E23E6C57E}"/>
                </a:ext>
              </a:extLst>
            </p:cNvPr>
            <p:cNvSpPr txBox="1"/>
            <p:nvPr/>
          </p:nvSpPr>
          <p:spPr>
            <a:xfrm>
              <a:off x="1783032" y="4409046"/>
              <a:ext cx="1473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=0$</a:t>
              </a:r>
              <a:endParaRPr kumimoji="1" lang="zh-CN" altLang="en-US" dirty="0"/>
            </a:p>
          </p:txBody>
        </p:sp>
      </p:grpSp>
      <p:sp>
        <p:nvSpPr>
          <p:cNvPr id="33" name="任意形状 32">
            <a:extLst>
              <a:ext uri="{FF2B5EF4-FFF2-40B4-BE49-F238E27FC236}">
                <a16:creationId xmlns:a16="http://schemas.microsoft.com/office/drawing/2014/main" id="{95531787-4B18-0F48-9639-A28057AC2447}"/>
              </a:ext>
            </a:extLst>
          </p:cNvPr>
          <p:cNvSpPr/>
          <p:nvPr/>
        </p:nvSpPr>
        <p:spPr>
          <a:xfrm>
            <a:off x="2754366" y="3344449"/>
            <a:ext cx="2030576" cy="739036"/>
          </a:xfrm>
          <a:custGeom>
            <a:avLst/>
            <a:gdLst>
              <a:gd name="connsiteX0" fmla="*/ 63990 w 2030576"/>
              <a:gd name="connsiteY0" fmla="*/ 0 h 739036"/>
              <a:gd name="connsiteX1" fmla="*/ 176724 w 2030576"/>
              <a:gd name="connsiteY1" fmla="*/ 450937 h 739036"/>
              <a:gd name="connsiteX2" fmla="*/ 1567113 w 2030576"/>
              <a:gd name="connsiteY2" fmla="*/ 137787 h 739036"/>
              <a:gd name="connsiteX3" fmla="*/ 2030576 w 2030576"/>
              <a:gd name="connsiteY3" fmla="*/ 739036 h 739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0576" h="739036">
                <a:moveTo>
                  <a:pt x="63990" y="0"/>
                </a:moveTo>
                <a:cubicBezTo>
                  <a:pt x="-4903" y="213986"/>
                  <a:pt x="-73796" y="427973"/>
                  <a:pt x="176724" y="450937"/>
                </a:cubicBezTo>
                <a:cubicBezTo>
                  <a:pt x="427244" y="473901"/>
                  <a:pt x="1258138" y="89771"/>
                  <a:pt x="1567113" y="137787"/>
                </a:cubicBezTo>
                <a:cubicBezTo>
                  <a:pt x="1876088" y="185803"/>
                  <a:pt x="1953332" y="462419"/>
                  <a:pt x="2030576" y="739036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40336F4C-306D-DC42-8646-36035B420DE0}"/>
              </a:ext>
            </a:extLst>
          </p:cNvPr>
          <p:cNvGrpSpPr/>
          <p:nvPr/>
        </p:nvGrpSpPr>
        <p:grpSpPr>
          <a:xfrm>
            <a:off x="5654333" y="3724160"/>
            <a:ext cx="2489047" cy="931917"/>
            <a:chOff x="1023946" y="4055627"/>
            <a:chExt cx="2489047" cy="931917"/>
          </a:xfrm>
        </p:grpSpPr>
        <p:sp>
          <p:nvSpPr>
            <p:cNvPr id="35" name="磁盘 34">
              <a:extLst>
                <a:ext uri="{FF2B5EF4-FFF2-40B4-BE49-F238E27FC236}">
                  <a16:creationId xmlns:a16="http://schemas.microsoft.com/office/drawing/2014/main" id="{25BD4392-83A6-C243-AFF5-D87F3228CC90}"/>
                </a:ext>
              </a:extLst>
            </p:cNvPr>
            <p:cNvSpPr/>
            <p:nvPr/>
          </p:nvSpPr>
          <p:spPr>
            <a:xfrm>
              <a:off x="1763688" y="4055627"/>
              <a:ext cx="1512168" cy="931917"/>
            </a:xfrm>
            <a:prstGeom prst="flowChartMagneticDisk">
              <a:avLst/>
            </a:prstGeom>
            <a:no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4CB2736F-B648-9649-97B8-54CDE2CC2CB7}"/>
                </a:ext>
              </a:extLst>
            </p:cNvPr>
            <p:cNvSpPr/>
            <p:nvPr/>
          </p:nvSpPr>
          <p:spPr>
            <a:xfrm>
              <a:off x="1023946" y="4380318"/>
              <a:ext cx="147347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DC0</a:t>
              </a:r>
              <a:endParaRPr lang="zh-CN" altLang="en-US" dirty="0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C4D45329-D03E-E343-9C10-CA8F7D0D7A06}"/>
                </a:ext>
              </a:extLst>
            </p:cNvPr>
            <p:cNvSpPr txBox="1"/>
            <p:nvPr/>
          </p:nvSpPr>
          <p:spPr>
            <a:xfrm>
              <a:off x="1783032" y="4409046"/>
              <a:ext cx="17299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=</a:t>
              </a:r>
              <a:r>
                <a:rPr kumimoji="1" lang="en-US" altLang="zh-CN" b="1" dirty="0">
                  <a:solidFill>
                    <a:srgbClr val="C00000"/>
                  </a:solidFill>
                </a:rPr>
                <a:t>100$</a:t>
              </a:r>
              <a:endParaRPr kumimoji="1" lang="zh-CN" altLang="en-US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35DC09BE-BBFB-A348-A243-88BB09BDF700}"/>
              </a:ext>
            </a:extLst>
          </p:cNvPr>
          <p:cNvGrpSpPr/>
          <p:nvPr/>
        </p:nvGrpSpPr>
        <p:grpSpPr>
          <a:xfrm>
            <a:off x="5639121" y="4785755"/>
            <a:ext cx="2251910" cy="931917"/>
            <a:chOff x="1023946" y="4055627"/>
            <a:chExt cx="2251910" cy="931917"/>
          </a:xfrm>
        </p:grpSpPr>
        <p:sp>
          <p:nvSpPr>
            <p:cNvPr id="39" name="磁盘 38">
              <a:extLst>
                <a:ext uri="{FF2B5EF4-FFF2-40B4-BE49-F238E27FC236}">
                  <a16:creationId xmlns:a16="http://schemas.microsoft.com/office/drawing/2014/main" id="{A4FCF3D0-36E3-DB4B-BFFD-2943B2074A0E}"/>
                </a:ext>
              </a:extLst>
            </p:cNvPr>
            <p:cNvSpPr/>
            <p:nvPr/>
          </p:nvSpPr>
          <p:spPr>
            <a:xfrm>
              <a:off x="1763688" y="4055627"/>
              <a:ext cx="1512168" cy="931917"/>
            </a:xfrm>
            <a:prstGeom prst="flowChartMagneticDisk">
              <a:avLst/>
            </a:prstGeom>
            <a:no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20DBBD87-F702-AC41-B8D8-5AD5E1F63F49}"/>
                </a:ext>
              </a:extLst>
            </p:cNvPr>
            <p:cNvSpPr/>
            <p:nvPr/>
          </p:nvSpPr>
          <p:spPr>
            <a:xfrm>
              <a:off x="1023946" y="4380318"/>
              <a:ext cx="147347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DC1</a:t>
              </a:r>
              <a:endParaRPr lang="zh-CN" altLang="en-US" dirty="0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D11F7AD8-994F-8A48-9BD7-DB6E1F2519DF}"/>
                </a:ext>
              </a:extLst>
            </p:cNvPr>
            <p:cNvSpPr txBox="1"/>
            <p:nvPr/>
          </p:nvSpPr>
          <p:spPr>
            <a:xfrm>
              <a:off x="1783032" y="4409046"/>
              <a:ext cx="1473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=</a:t>
              </a:r>
              <a:r>
                <a:rPr kumimoji="1" lang="en-US" altLang="zh-CN" b="1" dirty="0">
                  <a:solidFill>
                    <a:srgbClr val="C00000"/>
                  </a:solidFill>
                </a:rPr>
                <a:t>0$</a:t>
              </a:r>
              <a:endParaRPr kumimoji="1" lang="zh-CN" altLang="en-US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42" name="任意形状 41">
            <a:extLst>
              <a:ext uri="{FF2B5EF4-FFF2-40B4-BE49-F238E27FC236}">
                <a16:creationId xmlns:a16="http://schemas.microsoft.com/office/drawing/2014/main" id="{126F9369-732B-774E-AAA5-66DAB54AF94D}"/>
              </a:ext>
            </a:extLst>
          </p:cNvPr>
          <p:cNvSpPr/>
          <p:nvPr/>
        </p:nvSpPr>
        <p:spPr>
          <a:xfrm>
            <a:off x="5759714" y="3306871"/>
            <a:ext cx="1954317" cy="1866378"/>
          </a:xfrm>
          <a:custGeom>
            <a:avLst/>
            <a:gdLst>
              <a:gd name="connsiteX0" fmla="*/ 1806007 w 1954317"/>
              <a:gd name="connsiteY0" fmla="*/ 1866378 h 1866378"/>
              <a:gd name="connsiteX1" fmla="*/ 1793481 w 1954317"/>
              <a:gd name="connsiteY1" fmla="*/ 1515650 h 1866378"/>
              <a:gd name="connsiteX2" fmla="*/ 165097 w 1954317"/>
              <a:gd name="connsiteY2" fmla="*/ 1327759 h 1866378"/>
              <a:gd name="connsiteX3" fmla="*/ 140045 w 1954317"/>
              <a:gd name="connsiteY3" fmla="*/ 0 h 1866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4317" h="1866378">
                <a:moveTo>
                  <a:pt x="1806007" y="1866378"/>
                </a:moveTo>
                <a:cubicBezTo>
                  <a:pt x="1936486" y="1735899"/>
                  <a:pt x="2066966" y="1605420"/>
                  <a:pt x="1793481" y="1515650"/>
                </a:cubicBezTo>
                <a:cubicBezTo>
                  <a:pt x="1519996" y="1425880"/>
                  <a:pt x="440670" y="1580367"/>
                  <a:pt x="165097" y="1327759"/>
                </a:cubicBezTo>
                <a:cubicBezTo>
                  <a:pt x="-110476" y="1075151"/>
                  <a:pt x="14784" y="537575"/>
                  <a:pt x="140045" y="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26" name="Picture 2" descr="❌”意思: 叉号Emoji | EmojiAll">
            <a:extLst>
              <a:ext uri="{FF2B5EF4-FFF2-40B4-BE49-F238E27FC236}">
                <a16:creationId xmlns:a16="http://schemas.microsoft.com/office/drawing/2014/main" id="{27582399-2BFC-BE46-B9B2-9A3C406C0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255" y="2710242"/>
            <a:ext cx="881405" cy="881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0392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D27240-B183-9544-81DB-2B26C673E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Solution: PAXOS (see </a:t>
            </a:r>
            <a:r>
              <a:rPr kumimoji="1" lang="en-US" altLang="zh-CN"/>
              <a:t>lecture 15)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EF8F5C4-844F-5C41-9FC7-0F1E2E470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828691"/>
          </a:xfrm>
        </p:spPr>
        <p:txBody>
          <a:bodyPr/>
          <a:lstStyle/>
          <a:p>
            <a:r>
              <a:rPr kumimoji="1" lang="en-US" altLang="zh-CN" dirty="0"/>
              <a:t>Spanner treats replicated data via PAXOS state machines </a:t>
            </a:r>
          </a:p>
          <a:p>
            <a:pPr lvl="1"/>
            <a:r>
              <a:rPr kumimoji="1" lang="en-US" altLang="zh-CN" dirty="0"/>
              <a:t>Which internally ensures consistency &amp; availability </a:t>
            </a:r>
          </a:p>
          <a:p>
            <a:pPr lvl="1"/>
            <a:r>
              <a:rPr kumimoji="1" lang="en-US" altLang="zh-CN" dirty="0"/>
              <a:t>E.g., on the developer’s view, each data shard is a single logic machine</a:t>
            </a:r>
          </a:p>
          <a:p>
            <a:pPr lvl="2"/>
            <a:r>
              <a:rPr kumimoji="1" lang="en-US" altLang="zh-CN" dirty="0"/>
              <a:t>And the machine never crashes (i.e., available)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DA6C0C-1EB6-3E41-A0EC-AE2CA2059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 dirty="0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213DB910-6E92-8947-A0C5-69680716B6FE}"/>
              </a:ext>
            </a:extLst>
          </p:cNvPr>
          <p:cNvGrpSpPr/>
          <p:nvPr/>
        </p:nvGrpSpPr>
        <p:grpSpPr>
          <a:xfrm>
            <a:off x="956388" y="3073524"/>
            <a:ext cx="2267122" cy="2478369"/>
            <a:chOff x="956388" y="3073524"/>
            <a:chExt cx="2267122" cy="2478369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2F0AC27E-4E47-D44D-95AB-E0AE4B21C01E}"/>
                </a:ext>
              </a:extLst>
            </p:cNvPr>
            <p:cNvGrpSpPr/>
            <p:nvPr/>
          </p:nvGrpSpPr>
          <p:grpSpPr>
            <a:xfrm>
              <a:off x="971600" y="3073524"/>
              <a:ext cx="2251910" cy="931917"/>
              <a:chOff x="1023946" y="4055627"/>
              <a:chExt cx="2251910" cy="931917"/>
            </a:xfrm>
          </p:grpSpPr>
          <p:sp>
            <p:nvSpPr>
              <p:cNvPr id="6" name="磁盘 5">
                <a:extLst>
                  <a:ext uri="{FF2B5EF4-FFF2-40B4-BE49-F238E27FC236}">
                    <a16:creationId xmlns:a16="http://schemas.microsoft.com/office/drawing/2014/main" id="{9695ED4A-D775-5147-B962-EA76165C2D64}"/>
                  </a:ext>
                </a:extLst>
              </p:cNvPr>
              <p:cNvSpPr/>
              <p:nvPr/>
            </p:nvSpPr>
            <p:spPr>
              <a:xfrm>
                <a:off x="1763688" y="4055627"/>
                <a:ext cx="1512168" cy="931917"/>
              </a:xfrm>
              <a:prstGeom prst="flowChartMagneticDisk">
                <a:avLst/>
              </a:prstGeom>
              <a:noFill/>
              <a:ln w="12700">
                <a:solidFill>
                  <a:srgbClr val="C00000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ABCB24A6-572D-154B-983C-651A7F1BEA27}"/>
                  </a:ext>
                </a:extLst>
              </p:cNvPr>
              <p:cNvSpPr/>
              <p:nvPr/>
            </p:nvSpPr>
            <p:spPr>
              <a:xfrm>
                <a:off x="1023946" y="4380318"/>
                <a:ext cx="147347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en-US" altLang="zh-CN" dirty="0"/>
                  <a:t>DC0</a:t>
                </a:r>
                <a:endParaRPr lang="zh-CN" altLang="en-US" dirty="0"/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1866148-4ED6-774C-ACFA-0131622F2114}"/>
                  </a:ext>
                </a:extLst>
              </p:cNvPr>
              <p:cNvSpPr txBox="1"/>
              <p:nvPr/>
            </p:nvSpPr>
            <p:spPr>
              <a:xfrm>
                <a:off x="1783032" y="4409046"/>
                <a:ext cx="14734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 err="1"/>
                  <a:t>Bob.acct</a:t>
                </a:r>
                <a:r>
                  <a:rPr kumimoji="1" lang="en-US" altLang="zh-CN" dirty="0"/>
                  <a:t>=0$</a:t>
                </a:r>
                <a:endParaRPr kumimoji="1" lang="zh-CN" altLang="en-US" dirty="0"/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66A582C4-7190-4F40-A1D1-79EFB9D8B1D0}"/>
                </a:ext>
              </a:extLst>
            </p:cNvPr>
            <p:cNvGrpSpPr/>
            <p:nvPr/>
          </p:nvGrpSpPr>
          <p:grpSpPr>
            <a:xfrm>
              <a:off x="956388" y="4135119"/>
              <a:ext cx="2251910" cy="931917"/>
              <a:chOff x="1023946" y="4055627"/>
              <a:chExt cx="2251910" cy="931917"/>
            </a:xfrm>
          </p:grpSpPr>
          <p:sp>
            <p:nvSpPr>
              <p:cNvPr id="10" name="磁盘 9">
                <a:extLst>
                  <a:ext uri="{FF2B5EF4-FFF2-40B4-BE49-F238E27FC236}">
                    <a16:creationId xmlns:a16="http://schemas.microsoft.com/office/drawing/2014/main" id="{873D8668-483F-804D-8965-98FFFE84DCBC}"/>
                  </a:ext>
                </a:extLst>
              </p:cNvPr>
              <p:cNvSpPr/>
              <p:nvPr/>
            </p:nvSpPr>
            <p:spPr>
              <a:xfrm>
                <a:off x="1763688" y="4055627"/>
                <a:ext cx="1512168" cy="931917"/>
              </a:xfrm>
              <a:prstGeom prst="flowChartMagneticDisk">
                <a:avLst/>
              </a:prstGeom>
              <a:noFill/>
              <a:ln w="12700">
                <a:solidFill>
                  <a:srgbClr val="C00000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AF9ED61E-C00D-854F-A6AC-F7000E8668A1}"/>
                  </a:ext>
                </a:extLst>
              </p:cNvPr>
              <p:cNvSpPr/>
              <p:nvPr/>
            </p:nvSpPr>
            <p:spPr>
              <a:xfrm>
                <a:off x="1023946" y="4380318"/>
                <a:ext cx="147347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en-US" altLang="zh-CN" dirty="0"/>
                  <a:t>DC1</a:t>
                </a:r>
                <a:endParaRPr lang="zh-CN" altLang="en-US" dirty="0"/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B52D86EB-D210-CA4B-BA29-EB3C8ED9E206}"/>
                  </a:ext>
                </a:extLst>
              </p:cNvPr>
              <p:cNvSpPr txBox="1"/>
              <p:nvPr/>
            </p:nvSpPr>
            <p:spPr>
              <a:xfrm>
                <a:off x="1783032" y="4409046"/>
                <a:ext cx="14734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 err="1"/>
                  <a:t>Bob.acct</a:t>
                </a:r>
                <a:r>
                  <a:rPr kumimoji="1" lang="en-US" altLang="zh-CN" dirty="0"/>
                  <a:t>=0$</a:t>
                </a:r>
                <a:endParaRPr kumimoji="1" lang="zh-CN" altLang="en-US" dirty="0"/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6BE5FF5C-063A-3143-9A2C-B33570D70CD1}"/>
                </a:ext>
              </a:extLst>
            </p:cNvPr>
            <p:cNvSpPr/>
            <p:nvPr/>
          </p:nvSpPr>
          <p:spPr>
            <a:xfrm>
              <a:off x="1913428" y="5182561"/>
              <a:ext cx="11849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Physical 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9EBECB3-D588-2849-BE41-91F78F6BC3A5}"/>
              </a:ext>
            </a:extLst>
          </p:cNvPr>
          <p:cNvGrpSpPr/>
          <p:nvPr/>
        </p:nvGrpSpPr>
        <p:grpSpPr>
          <a:xfrm>
            <a:off x="5797116" y="3556621"/>
            <a:ext cx="1512168" cy="1996161"/>
            <a:chOff x="1607312" y="3555732"/>
            <a:chExt cx="1512168" cy="1996161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453C20B7-950F-6740-8185-1AB31750BD6B}"/>
                </a:ext>
              </a:extLst>
            </p:cNvPr>
            <p:cNvGrpSpPr/>
            <p:nvPr/>
          </p:nvGrpSpPr>
          <p:grpSpPr>
            <a:xfrm>
              <a:off x="1607312" y="3555732"/>
              <a:ext cx="1512168" cy="931917"/>
              <a:chOff x="1659658" y="4537835"/>
              <a:chExt cx="1512168" cy="931917"/>
            </a:xfrm>
          </p:grpSpPr>
          <p:sp>
            <p:nvSpPr>
              <p:cNvPr id="31" name="磁盘 30">
                <a:extLst>
                  <a:ext uri="{FF2B5EF4-FFF2-40B4-BE49-F238E27FC236}">
                    <a16:creationId xmlns:a16="http://schemas.microsoft.com/office/drawing/2014/main" id="{2AC5F67A-C63E-D147-AB65-1BD64ABA20AF}"/>
                  </a:ext>
                </a:extLst>
              </p:cNvPr>
              <p:cNvSpPr/>
              <p:nvPr/>
            </p:nvSpPr>
            <p:spPr>
              <a:xfrm>
                <a:off x="1659658" y="4537835"/>
                <a:ext cx="1512168" cy="931917"/>
              </a:xfrm>
              <a:prstGeom prst="flowChartMagneticDisk">
                <a:avLst/>
              </a:prstGeom>
              <a:noFill/>
              <a:ln w="12700">
                <a:solidFill>
                  <a:srgbClr val="C00000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CB9CC579-3087-644F-9044-87A54EBD3922}"/>
                  </a:ext>
                </a:extLst>
              </p:cNvPr>
              <p:cNvSpPr txBox="1"/>
              <p:nvPr/>
            </p:nvSpPr>
            <p:spPr>
              <a:xfrm>
                <a:off x="1679002" y="4891254"/>
                <a:ext cx="14734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 err="1"/>
                  <a:t>Bob.acct</a:t>
                </a:r>
                <a:r>
                  <a:rPr kumimoji="1" lang="en-US" altLang="zh-CN" dirty="0"/>
                  <a:t>=0$</a:t>
                </a:r>
                <a:endParaRPr kumimoji="1" lang="zh-CN" altLang="en-US" dirty="0"/>
              </a:p>
            </p:txBody>
          </p: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8CB8A90B-6C68-5E4C-BB93-0F069CD2C808}"/>
                </a:ext>
              </a:extLst>
            </p:cNvPr>
            <p:cNvSpPr/>
            <p:nvPr/>
          </p:nvSpPr>
          <p:spPr>
            <a:xfrm>
              <a:off x="1913428" y="5182561"/>
              <a:ext cx="86433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Logic 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34" name="右箭头 33">
            <a:extLst>
              <a:ext uri="{FF2B5EF4-FFF2-40B4-BE49-F238E27FC236}">
                <a16:creationId xmlns:a16="http://schemas.microsoft.com/office/drawing/2014/main" id="{A94E6CA8-5133-B940-975A-1B36BE961C4C}"/>
              </a:ext>
            </a:extLst>
          </p:cNvPr>
          <p:cNvSpPr/>
          <p:nvPr/>
        </p:nvSpPr>
        <p:spPr>
          <a:xfrm>
            <a:off x="4067944" y="3307116"/>
            <a:ext cx="1368152" cy="1205848"/>
          </a:xfrm>
          <a:prstGeom prst="rightArrow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382D1695-38F5-4146-8512-9374E068BE3A}"/>
              </a:ext>
            </a:extLst>
          </p:cNvPr>
          <p:cNvSpPr/>
          <p:nvPr/>
        </p:nvSpPr>
        <p:spPr>
          <a:xfrm>
            <a:off x="4077255" y="5182561"/>
            <a:ext cx="10631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+</a:t>
            </a:r>
            <a:r>
              <a:rPr kumimoji="1" lang="en-US" altLang="zh-CN" b="1" dirty="0" err="1">
                <a:solidFill>
                  <a:srgbClr val="C00000"/>
                </a:solidFill>
              </a:rPr>
              <a:t>Paxos</a:t>
            </a:r>
            <a:r>
              <a:rPr kumimoji="1" lang="en-US" altLang="zh-CN" b="1" dirty="0">
                <a:solidFill>
                  <a:srgbClr val="C00000"/>
                </a:solidFill>
              </a:rPr>
              <a:t> 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887F059D-5227-294E-ACDC-D8277EA1E904}"/>
              </a:ext>
            </a:extLst>
          </p:cNvPr>
          <p:cNvCxnSpPr/>
          <p:nvPr/>
        </p:nvCxnSpPr>
        <p:spPr>
          <a:xfrm>
            <a:off x="3707904" y="2957999"/>
            <a:ext cx="0" cy="31398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ECE0D713-416E-FA43-A3BE-7701091791FD}"/>
              </a:ext>
            </a:extLst>
          </p:cNvPr>
          <p:cNvCxnSpPr/>
          <p:nvPr/>
        </p:nvCxnSpPr>
        <p:spPr>
          <a:xfrm>
            <a:off x="5652120" y="2957999"/>
            <a:ext cx="0" cy="31398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94241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78F492-9ACD-CD44-86E9-4B61547C3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Spanner</a:t>
            </a:r>
            <a:r>
              <a:rPr kumimoji="1" lang="zh-CN" altLang="en-US" dirty="0"/>
              <a:t> </a:t>
            </a:r>
            <a:r>
              <a:rPr kumimoji="1" lang="en-US" altLang="zh-CN" dirty="0"/>
              <a:t>ensures external consistency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99B8A7-E403-F14C-AD67-5A8F9ED9F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6868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Could possibly go wrong under a distributed setting of Spanner </a:t>
            </a:r>
          </a:p>
          <a:p>
            <a:pPr lvl="1"/>
            <a:r>
              <a:rPr kumimoji="1" lang="en-US" altLang="zh-CN" dirty="0"/>
              <a:t>Challenge #1. consistency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among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replicas</a:t>
            </a:r>
          </a:p>
          <a:p>
            <a:pPr lvl="1"/>
            <a:r>
              <a:rPr kumimoji="1" lang="en-US" altLang="zh-CN" dirty="0"/>
              <a:t>Challenge #2. support efficient read-only TXs</a:t>
            </a:r>
            <a:r>
              <a:rPr kumimoji="1" lang="zh-CN" altLang="en-US" dirty="0"/>
              <a:t> </a:t>
            </a:r>
            <a:r>
              <a:rPr kumimoji="1" lang="en-US" altLang="zh-CN" dirty="0"/>
              <a:t>across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shards</a:t>
            </a:r>
          </a:p>
          <a:p>
            <a:pPr lvl="2"/>
            <a:r>
              <a:rPr kumimoji="1" lang="en-US" altLang="zh-CN" dirty="0"/>
              <a:t>Dominated the workloads in Spanner (</a:t>
            </a:r>
            <a:r>
              <a:rPr kumimoji="1" lang="en-US" altLang="zh-CN" b="1" dirty="0">
                <a:solidFill>
                  <a:srgbClr val="C00000"/>
                </a:solidFill>
              </a:rPr>
              <a:t>Millions</a:t>
            </a:r>
            <a:r>
              <a:rPr kumimoji="1" lang="en-US" altLang="zh-CN" dirty="0"/>
              <a:t> of read-write TXs vs. </a:t>
            </a:r>
            <a:r>
              <a:rPr kumimoji="1" lang="en-US" altLang="zh-CN" b="1" dirty="0">
                <a:solidFill>
                  <a:srgbClr val="C00000"/>
                </a:solidFill>
              </a:rPr>
              <a:t>Billions</a:t>
            </a:r>
            <a:r>
              <a:rPr kumimoji="1" lang="en-US" altLang="zh-CN" dirty="0"/>
              <a:t> read-only TXs at Google )</a:t>
            </a:r>
          </a:p>
          <a:p>
            <a:r>
              <a:rPr kumimoji="1" lang="en-US" altLang="zh-CN" dirty="0"/>
              <a:t>Spanner adopts some form of MVCC </a:t>
            </a:r>
          </a:p>
          <a:p>
            <a:pPr lvl="1"/>
            <a:r>
              <a:rPr kumimoji="1" lang="en-US" altLang="zh-CN" dirty="0"/>
              <a:t>Multi-version concurrency control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F534801-4765-4C45-BD5D-9DB11D51B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681173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B96D88-B61C-1A4C-A264-F7C8DE472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 of MVCC</a:t>
            </a:r>
            <a:r>
              <a:rPr kumimoji="1" lang="zh-CN" altLang="en-US" dirty="0"/>
              <a:t> </a:t>
            </a:r>
            <a:r>
              <a:rPr kumimoji="1" lang="en-US" altLang="zh-CN" dirty="0"/>
              <a:t>(multi-version concurrency control)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52027E-57E3-5645-818B-47B73917D8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Each data item has </a:t>
            </a:r>
            <a:r>
              <a:rPr kumimoji="1" lang="en" altLang="zh-CN" dirty="0">
                <a:solidFill>
                  <a:srgbClr val="C00000"/>
                </a:solidFill>
              </a:rPr>
              <a:t>multiple</a:t>
            </a:r>
            <a:r>
              <a:rPr kumimoji="1" lang="en" altLang="zh-CN" dirty="0"/>
              <a:t> versions</a:t>
            </a:r>
          </a:p>
          <a:p>
            <a:pPr lvl="1"/>
            <a:r>
              <a:rPr kumimoji="1" lang="en-US" altLang="zh-CN" dirty="0"/>
              <a:t>When accessing different versions of data, probably no conflict!</a:t>
            </a:r>
          </a:p>
          <a:p>
            <a:r>
              <a:rPr kumimoji="1" lang="en-US" altLang="zh-CN" dirty="0"/>
              <a:t>Key (high-level) idea</a:t>
            </a:r>
          </a:p>
          <a:p>
            <a:pPr lvl="1"/>
            <a:r>
              <a:rPr kumimoji="1" lang="en-US" altLang="zh-CN" dirty="0"/>
              <a:t>Writes </a:t>
            </a:r>
            <a:r>
              <a:rPr kumimoji="1" lang="en-US" altLang="zh-CN" b="1" dirty="0">
                <a:solidFill>
                  <a:srgbClr val="C00000"/>
                </a:solidFill>
              </a:rPr>
              <a:t>don’t overwrite </a:t>
            </a:r>
            <a:r>
              <a:rPr kumimoji="1" lang="en-US" altLang="zh-CN" dirty="0"/>
              <a:t>the original data</a:t>
            </a:r>
          </a:p>
          <a:p>
            <a:pPr lvl="1"/>
            <a:r>
              <a:rPr kumimoji="1" lang="en-US" altLang="zh-CN" dirty="0"/>
              <a:t>Instead, writes </a:t>
            </a:r>
            <a:r>
              <a:rPr kumimoji="1" lang="en-US" altLang="zh-CN" b="1" dirty="0">
                <a:solidFill>
                  <a:srgbClr val="C00000"/>
                </a:solidFill>
              </a:rPr>
              <a:t>install new versions </a:t>
            </a:r>
            <a:r>
              <a:rPr kumimoji="1" lang="en-US" altLang="zh-CN" dirty="0"/>
              <a:t>of data </a:t>
            </a:r>
          </a:p>
          <a:p>
            <a:pPr lvl="1"/>
            <a:r>
              <a:rPr kumimoji="1" lang="en-US" altLang="zh-CN" dirty="0"/>
              <a:t>Reads from a snapshot of data </a:t>
            </a:r>
          </a:p>
          <a:p>
            <a:r>
              <a:rPr kumimoji="1" lang="en-US" altLang="zh-CN" dirty="0"/>
              <a:t>Benefits: no lock or validation during TX’s execution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986315-E255-5345-B09B-C2EF0194A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66E83C3-FA01-3746-8852-53891D0AF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4225652"/>
            <a:ext cx="792088" cy="79208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4B0AA41D-2FA8-0D49-BE65-7B493C202624}"/>
              </a:ext>
            </a:extLst>
          </p:cNvPr>
          <p:cNvSpPr/>
          <p:nvPr/>
        </p:nvSpPr>
        <p:spPr>
          <a:xfrm>
            <a:off x="2555776" y="4629761"/>
            <a:ext cx="648072" cy="188804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C814425-215D-A141-A8B6-0512062BE479}"/>
              </a:ext>
            </a:extLst>
          </p:cNvPr>
          <p:cNvSpPr/>
          <p:nvPr/>
        </p:nvSpPr>
        <p:spPr>
          <a:xfrm>
            <a:off x="920587" y="4560344"/>
            <a:ext cx="1404409" cy="31219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3D4321A-0455-1B4A-9DD8-D089A60806D4}"/>
              </a:ext>
            </a:extLst>
          </p:cNvPr>
          <p:cNvSpPr/>
          <p:nvPr/>
        </p:nvSpPr>
        <p:spPr>
          <a:xfrm>
            <a:off x="907800" y="4513684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bankA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 100</a:t>
            </a:r>
            <a:endParaRPr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8CB824ED-CDC6-4744-AE82-B2246BE69154}"/>
              </a:ext>
            </a:extLst>
          </p:cNvPr>
          <p:cNvCxnSpPr/>
          <p:nvPr/>
        </p:nvCxnSpPr>
        <p:spPr>
          <a:xfrm>
            <a:off x="2324996" y="4547001"/>
            <a:ext cx="230780" cy="8276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24F73D24-98A6-D441-A4DB-22A3C7BFE545}"/>
              </a:ext>
            </a:extLst>
          </p:cNvPr>
          <p:cNvCxnSpPr>
            <a:cxnSpLocks/>
          </p:cNvCxnSpPr>
          <p:nvPr/>
        </p:nvCxnSpPr>
        <p:spPr>
          <a:xfrm flipV="1">
            <a:off x="2358838" y="4818565"/>
            <a:ext cx="196938" cy="4978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4">
            <a:extLst>
              <a:ext uri="{FF2B5EF4-FFF2-40B4-BE49-F238E27FC236}">
                <a16:creationId xmlns:a16="http://schemas.microsoft.com/office/drawing/2014/main" id="{17859308-9779-9046-9E8C-8DCE6B5A0A03}"/>
              </a:ext>
            </a:extLst>
          </p:cNvPr>
          <p:cNvSpPr/>
          <p:nvPr/>
        </p:nvSpPr>
        <p:spPr>
          <a:xfrm>
            <a:off x="1051816" y="5115287"/>
            <a:ext cx="2023198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Single-version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5F01DEE3-ABE3-144E-A876-D904F7753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4233527"/>
            <a:ext cx="792088" cy="79208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B514FE5B-8007-244D-B088-C6F5D57FF358}"/>
              </a:ext>
            </a:extLst>
          </p:cNvPr>
          <p:cNvSpPr/>
          <p:nvPr/>
        </p:nvSpPr>
        <p:spPr>
          <a:xfrm>
            <a:off x="4139952" y="4580201"/>
            <a:ext cx="648072" cy="143962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0A2DC09-D720-8948-8B5D-30C36584C440}"/>
              </a:ext>
            </a:extLst>
          </p:cNvPr>
          <p:cNvSpPr/>
          <p:nvPr/>
        </p:nvSpPr>
        <p:spPr>
          <a:xfrm>
            <a:off x="5026110" y="4354831"/>
            <a:ext cx="3603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bankA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 100, </a:t>
            </a:r>
            <a:r>
              <a:rPr kumimoji="1"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ver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 12, </a:t>
            </a:r>
            <a:r>
              <a:rPr kumimoji="1"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pre: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xx</a:t>
            </a:r>
            <a:endParaRPr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6868706-3FB5-6244-B785-A1E05A1C4A91}"/>
              </a:ext>
            </a:extLst>
          </p:cNvPr>
          <p:cNvSpPr/>
          <p:nvPr/>
        </p:nvSpPr>
        <p:spPr>
          <a:xfrm>
            <a:off x="5026110" y="4393807"/>
            <a:ext cx="3673478" cy="31219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1D19AE5E-6556-1749-8BC1-1F1FD2793A4F}"/>
              </a:ext>
            </a:extLst>
          </p:cNvPr>
          <p:cNvGrpSpPr/>
          <p:nvPr/>
        </p:nvGrpSpPr>
        <p:grpSpPr>
          <a:xfrm>
            <a:off x="5013322" y="4883016"/>
            <a:ext cx="3673478" cy="369332"/>
            <a:chOff x="5117028" y="5150014"/>
            <a:chExt cx="3673478" cy="369332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C256D7CF-8B10-CA40-8994-72DCED7032C6}"/>
                </a:ext>
              </a:extLst>
            </p:cNvPr>
            <p:cNvSpPr/>
            <p:nvPr/>
          </p:nvSpPr>
          <p:spPr>
            <a:xfrm>
              <a:off x="5151831" y="5150014"/>
              <a:ext cx="36038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bankA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: 200, 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ver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: 10, 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pre: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xx</a:t>
              </a:r>
              <a:endParaRPr lang="zh-CN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FCD4A0DA-D315-EE40-9748-8802B51EB203}"/>
                </a:ext>
              </a:extLst>
            </p:cNvPr>
            <p:cNvSpPr/>
            <p:nvPr/>
          </p:nvSpPr>
          <p:spPr>
            <a:xfrm>
              <a:off x="5117028" y="5196588"/>
              <a:ext cx="3673478" cy="31219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3247E0A9-CD62-2748-BDDE-AF358CE8978B}"/>
              </a:ext>
            </a:extLst>
          </p:cNvPr>
          <p:cNvSpPr/>
          <p:nvPr/>
        </p:nvSpPr>
        <p:spPr>
          <a:xfrm>
            <a:off x="4139952" y="4845372"/>
            <a:ext cx="648072" cy="143962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1C6B3CFD-A216-A444-A90B-176334AD7324}"/>
              </a:ext>
            </a:extLst>
          </p:cNvPr>
          <p:cNvCxnSpPr>
            <a:cxnSpLocks/>
          </p:cNvCxnSpPr>
          <p:nvPr/>
        </p:nvCxnSpPr>
        <p:spPr>
          <a:xfrm flipH="1">
            <a:off x="4786433" y="4383239"/>
            <a:ext cx="239677" cy="20750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79DAC71B-F836-D443-82F9-EA73873703D9}"/>
              </a:ext>
            </a:extLst>
          </p:cNvPr>
          <p:cNvCxnSpPr>
            <a:cxnSpLocks/>
          </p:cNvCxnSpPr>
          <p:nvPr/>
        </p:nvCxnSpPr>
        <p:spPr>
          <a:xfrm flipH="1">
            <a:off x="4786433" y="4719509"/>
            <a:ext cx="261692" cy="1269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连接符 34">
            <a:extLst>
              <a:ext uri="{FF2B5EF4-FFF2-40B4-BE49-F238E27FC236}">
                <a16:creationId xmlns:a16="http://schemas.microsoft.com/office/drawing/2014/main" id="{AA161BC5-5274-DC42-B787-3A1A45BAA4E5}"/>
              </a:ext>
            </a:extLst>
          </p:cNvPr>
          <p:cNvCxnSpPr>
            <a:cxnSpLocks/>
          </p:cNvCxnSpPr>
          <p:nvPr/>
        </p:nvCxnSpPr>
        <p:spPr>
          <a:xfrm flipH="1" flipV="1">
            <a:off x="4788650" y="4855711"/>
            <a:ext cx="211884" cy="8942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AD4510AA-A731-9F40-AB38-AD7224B54B03}"/>
              </a:ext>
            </a:extLst>
          </p:cNvPr>
          <p:cNvCxnSpPr>
            <a:cxnSpLocks/>
          </p:cNvCxnSpPr>
          <p:nvPr/>
        </p:nvCxnSpPr>
        <p:spPr>
          <a:xfrm flipH="1" flipV="1">
            <a:off x="4788650" y="4996257"/>
            <a:ext cx="224672" cy="22632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任意形状 39">
            <a:extLst>
              <a:ext uri="{FF2B5EF4-FFF2-40B4-BE49-F238E27FC236}">
                <a16:creationId xmlns:a16="http://schemas.microsoft.com/office/drawing/2014/main" id="{DA03CC44-158C-ED4C-B305-13A1CD2B6F79}"/>
              </a:ext>
            </a:extLst>
          </p:cNvPr>
          <p:cNvSpPr/>
          <p:nvPr/>
        </p:nvSpPr>
        <p:spPr>
          <a:xfrm>
            <a:off x="3628746" y="4053098"/>
            <a:ext cx="4937556" cy="873232"/>
          </a:xfrm>
          <a:custGeom>
            <a:avLst/>
            <a:gdLst>
              <a:gd name="connsiteX0" fmla="*/ 4749444 w 4937556"/>
              <a:gd name="connsiteY0" fmla="*/ 427462 h 873232"/>
              <a:gd name="connsiteX1" fmla="*/ 4738014 w 4937556"/>
              <a:gd name="connsiteY1" fmla="*/ 107422 h 873232"/>
              <a:gd name="connsiteX2" fmla="*/ 2703474 w 4937556"/>
              <a:gd name="connsiteY2" fmla="*/ 95992 h 873232"/>
              <a:gd name="connsiteX3" fmla="*/ 1389024 w 4937556"/>
              <a:gd name="connsiteY3" fmla="*/ 153142 h 873232"/>
              <a:gd name="connsiteX4" fmla="*/ 97434 w 4937556"/>
              <a:gd name="connsiteY4" fmla="*/ 15982 h 873232"/>
              <a:gd name="connsiteX5" fmla="*/ 131724 w 4937556"/>
              <a:gd name="connsiteY5" fmla="*/ 587482 h 873232"/>
              <a:gd name="connsiteX6" fmla="*/ 451764 w 4937556"/>
              <a:gd name="connsiteY6" fmla="*/ 873232 h 87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37556" h="873232">
                <a:moveTo>
                  <a:pt x="4749444" y="427462"/>
                </a:moveTo>
                <a:cubicBezTo>
                  <a:pt x="4914226" y="295064"/>
                  <a:pt x="5079009" y="162667"/>
                  <a:pt x="4738014" y="107422"/>
                </a:cubicBezTo>
                <a:cubicBezTo>
                  <a:pt x="4397019" y="52177"/>
                  <a:pt x="3261639" y="88372"/>
                  <a:pt x="2703474" y="95992"/>
                </a:cubicBezTo>
                <a:cubicBezTo>
                  <a:pt x="2145309" y="103612"/>
                  <a:pt x="1823364" y="166477"/>
                  <a:pt x="1389024" y="153142"/>
                </a:cubicBezTo>
                <a:cubicBezTo>
                  <a:pt x="954684" y="139807"/>
                  <a:pt x="306984" y="-56408"/>
                  <a:pt x="97434" y="15982"/>
                </a:cubicBezTo>
                <a:cubicBezTo>
                  <a:pt x="-112116" y="88372"/>
                  <a:pt x="72669" y="444607"/>
                  <a:pt x="131724" y="587482"/>
                </a:cubicBezTo>
                <a:cubicBezTo>
                  <a:pt x="190779" y="730357"/>
                  <a:pt x="321271" y="801794"/>
                  <a:pt x="451764" y="873232"/>
                </a:cubicBezTo>
              </a:path>
            </a:pathLst>
          </a:cu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Rectangle 4">
            <a:extLst>
              <a:ext uri="{FF2B5EF4-FFF2-40B4-BE49-F238E27FC236}">
                <a16:creationId xmlns:a16="http://schemas.microsoft.com/office/drawing/2014/main" id="{71185890-D7C0-1A44-8F21-CF8C1242D3D7}"/>
              </a:ext>
            </a:extLst>
          </p:cNvPr>
          <p:cNvSpPr/>
          <p:nvPr/>
        </p:nvSpPr>
        <p:spPr>
          <a:xfrm>
            <a:off x="4139952" y="5118909"/>
            <a:ext cx="2023198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Multi-version</a:t>
            </a:r>
          </a:p>
        </p:txBody>
      </p:sp>
      <p:cxnSp>
        <p:nvCxnSpPr>
          <p:cNvPr id="45" name="直线连接符 44">
            <a:extLst>
              <a:ext uri="{FF2B5EF4-FFF2-40B4-BE49-F238E27FC236}">
                <a16:creationId xmlns:a16="http://schemas.microsoft.com/office/drawing/2014/main" id="{4EF339C6-D01A-1A40-9DFA-DBE9DC6AD98D}"/>
              </a:ext>
            </a:extLst>
          </p:cNvPr>
          <p:cNvCxnSpPr/>
          <p:nvPr/>
        </p:nvCxnSpPr>
        <p:spPr>
          <a:xfrm>
            <a:off x="3491880" y="4063304"/>
            <a:ext cx="0" cy="20447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E6B278BD-7656-8A41-8B3C-8BF126709B39}"/>
              </a:ext>
            </a:extLst>
          </p:cNvPr>
          <p:cNvGrpSpPr/>
          <p:nvPr/>
        </p:nvGrpSpPr>
        <p:grpSpPr>
          <a:xfrm>
            <a:off x="3275635" y="1435261"/>
            <a:ext cx="5290667" cy="1842273"/>
            <a:chOff x="3275635" y="1435261"/>
            <a:chExt cx="5290667" cy="1842273"/>
          </a:xfrm>
        </p:grpSpPr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A4AA961A-239D-C645-B750-09CF037FF8C4}"/>
                </a:ext>
              </a:extLst>
            </p:cNvPr>
            <p:cNvSpPr/>
            <p:nvPr/>
          </p:nvSpPr>
          <p:spPr>
            <a:xfrm>
              <a:off x="6432702" y="2075748"/>
              <a:ext cx="2133600" cy="1018086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70000">
                  <a:srgbClr val="C00000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  <a:ea typeface="思源黑体 CN Regular"/>
                <a:cs typeface="+mn-cs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B580CC32-F1B6-AC4C-9870-F06E0593BACC}"/>
                </a:ext>
              </a:extLst>
            </p:cNvPr>
            <p:cNvSpPr/>
            <p:nvPr/>
          </p:nvSpPr>
          <p:spPr>
            <a:xfrm>
              <a:off x="6552558" y="2333255"/>
              <a:ext cx="180453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思源宋体 CN Heavy"/>
                  <a:cs typeface="+mn-cs"/>
                </a:rPr>
                <a:t>Timestamp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思源宋体 CN Heavy"/>
                <a:cs typeface="+mn-cs"/>
              </a:endParaRPr>
            </a:p>
          </p:txBody>
        </p:sp>
        <p:sp>
          <p:nvSpPr>
            <p:cNvPr id="8" name="任意形状 7">
              <a:extLst>
                <a:ext uri="{FF2B5EF4-FFF2-40B4-BE49-F238E27FC236}">
                  <a16:creationId xmlns:a16="http://schemas.microsoft.com/office/drawing/2014/main" id="{40866193-19B2-8042-B3D1-89412FA4AA1E}"/>
                </a:ext>
              </a:extLst>
            </p:cNvPr>
            <p:cNvSpPr/>
            <p:nvPr/>
          </p:nvSpPr>
          <p:spPr>
            <a:xfrm>
              <a:off x="3275635" y="1435261"/>
              <a:ext cx="3148314" cy="972273"/>
            </a:xfrm>
            <a:custGeom>
              <a:avLst/>
              <a:gdLst>
                <a:gd name="connsiteX0" fmla="*/ 0 w 3148314"/>
                <a:gd name="connsiteY0" fmla="*/ 0 h 972273"/>
                <a:gd name="connsiteX1" fmla="*/ 902826 w 3148314"/>
                <a:gd name="connsiteY1" fmla="*/ 763929 h 972273"/>
                <a:gd name="connsiteX2" fmla="*/ 3148314 w 3148314"/>
                <a:gd name="connsiteY2" fmla="*/ 972273 h 972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8314" h="972273">
                  <a:moveTo>
                    <a:pt x="0" y="0"/>
                  </a:moveTo>
                  <a:cubicBezTo>
                    <a:pt x="189053" y="300942"/>
                    <a:pt x="378107" y="601884"/>
                    <a:pt x="902826" y="763929"/>
                  </a:cubicBezTo>
                  <a:cubicBezTo>
                    <a:pt x="1427545" y="925974"/>
                    <a:pt x="2287929" y="949123"/>
                    <a:pt x="3148314" y="972273"/>
                  </a:cubicBezTo>
                </a:path>
              </a:pathLst>
            </a:custGeom>
            <a:noFill/>
            <a:ln w="254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任意形状 9">
              <a:extLst>
                <a:ext uri="{FF2B5EF4-FFF2-40B4-BE49-F238E27FC236}">
                  <a16:creationId xmlns:a16="http://schemas.microsoft.com/office/drawing/2014/main" id="{FE8DDD87-F0AD-554A-8AF6-858DD403BED4}"/>
                </a:ext>
              </a:extLst>
            </p:cNvPr>
            <p:cNvSpPr/>
            <p:nvPr/>
          </p:nvSpPr>
          <p:spPr>
            <a:xfrm>
              <a:off x="4317357" y="2696901"/>
              <a:ext cx="2071868" cy="580633"/>
            </a:xfrm>
            <a:custGeom>
              <a:avLst/>
              <a:gdLst>
                <a:gd name="connsiteX0" fmla="*/ 0 w 2071868"/>
                <a:gd name="connsiteY0" fmla="*/ 347241 h 580633"/>
                <a:gd name="connsiteX1" fmla="*/ 601884 w 2071868"/>
                <a:gd name="connsiteY1" fmla="*/ 567160 h 580633"/>
                <a:gd name="connsiteX2" fmla="*/ 2071868 w 2071868"/>
                <a:gd name="connsiteY2" fmla="*/ 0 h 580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71868" h="580633">
                  <a:moveTo>
                    <a:pt x="0" y="347241"/>
                  </a:moveTo>
                  <a:cubicBezTo>
                    <a:pt x="128286" y="486137"/>
                    <a:pt x="256573" y="625033"/>
                    <a:pt x="601884" y="567160"/>
                  </a:cubicBezTo>
                  <a:cubicBezTo>
                    <a:pt x="947195" y="509287"/>
                    <a:pt x="1509531" y="254643"/>
                    <a:pt x="2071868" y="0"/>
                  </a:cubicBezTo>
                </a:path>
              </a:pathLst>
            </a:custGeom>
            <a:noFill/>
            <a:ln w="254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9444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AF959F-5DB0-C847-AC12-AFF9D5127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assign the timestamp in MVCC?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7BCF878-2962-BC4D-B6AA-90693EB2E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4441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Requirement of external consistency </a:t>
            </a:r>
          </a:p>
          <a:p>
            <a:pPr lvl="1"/>
            <a:r>
              <a:rPr kumimoji="1" lang="en-US" altLang="zh-CN" dirty="0"/>
              <a:t>If TX2 starts after TX1 commits, then</a:t>
            </a:r>
          </a:p>
          <a:p>
            <a:pPr lvl="2"/>
            <a:r>
              <a:rPr kumimoji="1" lang="en-US" altLang="zh-CN" dirty="0"/>
              <a:t>Time2 &gt; Time1</a:t>
            </a:r>
          </a:p>
          <a:p>
            <a:r>
              <a:rPr kumimoji="1" lang="en-US" altLang="zh-CN" dirty="0"/>
              <a:t>Traditional approach: global counter (logic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time)</a:t>
            </a:r>
          </a:p>
          <a:p>
            <a:pPr lvl="1"/>
            <a:r>
              <a:rPr kumimoji="1" lang="en-US" altLang="zh-CN" dirty="0"/>
              <a:t>E.g., snapshot isolation</a:t>
            </a:r>
          </a:p>
          <a:p>
            <a:pPr lvl="1"/>
            <a:r>
              <a:rPr kumimoji="1" lang="en-US" altLang="zh-CN" dirty="0"/>
              <a:t>Each TX query a global counter for the time </a:t>
            </a:r>
          </a:p>
          <a:p>
            <a:pPr lvl="2"/>
            <a:r>
              <a:rPr kumimoji="1" lang="en-US" altLang="zh-CN" dirty="0"/>
              <a:t>Can trivially ensure correctness</a:t>
            </a:r>
          </a:p>
          <a:p>
            <a:r>
              <a:rPr kumimoji="1" lang="en-US" altLang="zh-CN" dirty="0"/>
              <a:t>Question: </a:t>
            </a:r>
          </a:p>
          <a:p>
            <a:pPr lvl="1"/>
            <a:r>
              <a:rPr kumimoji="1" lang="en-US" altLang="zh-CN" dirty="0"/>
              <a:t>Is global counter suitable for MVCC? 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23DDDF-88CF-764D-AF76-395A7325A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631858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AF959F-5DB0-C847-AC12-AFF9D5127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assign the time in MVCC?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7BCF878-2962-BC4D-B6AA-90693EB2E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/>
          <a:lstStyle/>
          <a:p>
            <a:r>
              <a:rPr kumimoji="1" lang="en-US" altLang="zh-CN" dirty="0"/>
              <a:t>Global counter </a:t>
            </a:r>
          </a:p>
          <a:p>
            <a:pPr lvl="1"/>
            <a:r>
              <a:rPr kumimoji="1" lang="en-US" altLang="zh-CN" dirty="0"/>
              <a:t>In traditional MVCC (i.e., snapshot isolation)</a:t>
            </a:r>
          </a:p>
          <a:p>
            <a:r>
              <a:rPr kumimoji="1" lang="en-US" altLang="zh-CN" dirty="0"/>
              <a:t>Question: </a:t>
            </a:r>
          </a:p>
          <a:p>
            <a:pPr lvl="1"/>
            <a:r>
              <a:rPr kumimoji="1" lang="en-US" altLang="zh-CN" dirty="0"/>
              <a:t>Is global counter suitable for MVCC? </a:t>
            </a:r>
          </a:p>
          <a:p>
            <a:r>
              <a:rPr kumimoji="1" lang="en-US" altLang="zh-CN" dirty="0"/>
              <a:t>No</a:t>
            </a:r>
          </a:p>
          <a:p>
            <a:pPr lvl="1"/>
            <a:r>
              <a:rPr kumimoji="1" lang="en-US" altLang="zh-CN" dirty="0"/>
              <a:t>1. Extra latency overhead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23DDDF-88CF-764D-AF76-395A7325A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 dirty="0"/>
          </a:p>
        </p:txBody>
      </p:sp>
      <p:pic>
        <p:nvPicPr>
          <p:cNvPr id="5" name="Picture 6" descr="World Data Center Map, transparent png">
            <a:extLst>
              <a:ext uri="{FF2B5EF4-FFF2-40B4-BE49-F238E27FC236}">
                <a16:creationId xmlns:a16="http://schemas.microsoft.com/office/drawing/2014/main" id="{154C1AE2-E7A3-2B4A-A43D-6D3100AFA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123283"/>
            <a:ext cx="3495069" cy="1602513"/>
          </a:xfrm>
          <a:prstGeom prst="rect">
            <a:avLst/>
          </a:prstGeom>
          <a:noFill/>
          <a:scene3d>
            <a:camera prst="orthographicFront">
              <a:rot lat="222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781CA9CC-9B94-DF44-AB85-5DBC975159F3}"/>
              </a:ext>
            </a:extLst>
          </p:cNvPr>
          <p:cNvGrpSpPr/>
          <p:nvPr/>
        </p:nvGrpSpPr>
        <p:grpSpPr>
          <a:xfrm>
            <a:off x="6536813" y="4010552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7" name="磁盘 6">
              <a:extLst>
                <a:ext uri="{FF2B5EF4-FFF2-40B4-BE49-F238E27FC236}">
                  <a16:creationId xmlns:a16="http://schemas.microsoft.com/office/drawing/2014/main" id="{37F2E572-C923-B641-B69C-3BB11FFB9454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4AC693E-62D3-5140-802B-951D453359B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7F15E3B4-40F2-1F4E-B4B6-6DE62A96A335}"/>
              </a:ext>
            </a:extLst>
          </p:cNvPr>
          <p:cNvGrpSpPr/>
          <p:nvPr/>
        </p:nvGrpSpPr>
        <p:grpSpPr>
          <a:xfrm>
            <a:off x="4303364" y="3932685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0" name="磁盘 9">
              <a:extLst>
                <a:ext uri="{FF2B5EF4-FFF2-40B4-BE49-F238E27FC236}">
                  <a16:creationId xmlns:a16="http://schemas.microsoft.com/office/drawing/2014/main" id="{C002E6BA-E8A5-CC4C-B5A3-C2F94CB14870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0FE22F6-BD6A-6C46-BCB7-EB69861F1010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pic>
        <p:nvPicPr>
          <p:cNvPr id="13" name="Picture 8">
            <a:extLst>
              <a:ext uri="{FF2B5EF4-FFF2-40B4-BE49-F238E27FC236}">
                <a16:creationId xmlns:a16="http://schemas.microsoft.com/office/drawing/2014/main" id="{F8B801A9-DC0F-5D4B-AF39-8A2585EF0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15513" y="4549255"/>
            <a:ext cx="680542" cy="680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56B9B2B-CABD-BE48-9EAF-999C18C889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320" y="3762201"/>
            <a:ext cx="449545" cy="44954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E1E7C3EE-64EF-CD42-BE5B-8A7980A3A8A6}"/>
              </a:ext>
            </a:extLst>
          </p:cNvPr>
          <p:cNvSpPr/>
          <p:nvPr/>
        </p:nvSpPr>
        <p:spPr>
          <a:xfrm>
            <a:off x="6080433" y="3382450"/>
            <a:ext cx="181331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b="1" dirty="0"/>
              <a:t>Global counter</a:t>
            </a:r>
            <a:endParaRPr lang="zh-CN" altLang="en-US" b="1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F6AF6A3-C2B6-7948-BD8A-14A1FEA51BFE}"/>
              </a:ext>
            </a:extLst>
          </p:cNvPr>
          <p:cNvSpPr/>
          <p:nvPr/>
        </p:nvSpPr>
        <p:spPr>
          <a:xfrm>
            <a:off x="4219202" y="3377603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 data</a:t>
            </a:r>
            <a:endParaRPr lang="zh-CN" altLang="en-US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F4B568C5-800F-7E44-AC9C-EF9D5DB87C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651" y="3739304"/>
            <a:ext cx="495338" cy="495338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7856F17F-B0B9-1040-A4E0-7CDD7C6EF07A}"/>
              </a:ext>
            </a:extLst>
          </p:cNvPr>
          <p:cNvCxnSpPr>
            <a:cxnSpLocks/>
          </p:cNvCxnSpPr>
          <p:nvPr/>
        </p:nvCxnSpPr>
        <p:spPr>
          <a:xfrm flipV="1">
            <a:off x="3553609" y="4690109"/>
            <a:ext cx="2890599" cy="444975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63927A09-4FA4-9B41-928A-BBAA7744AA9F}"/>
              </a:ext>
            </a:extLst>
          </p:cNvPr>
          <p:cNvCxnSpPr>
            <a:cxnSpLocks/>
          </p:cNvCxnSpPr>
          <p:nvPr/>
        </p:nvCxnSpPr>
        <p:spPr>
          <a:xfrm flipH="1">
            <a:off x="3496056" y="4924539"/>
            <a:ext cx="2912555" cy="394278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C1E9E4FB-CA0F-C241-8DA0-5B52F8210FF6}"/>
              </a:ext>
            </a:extLst>
          </p:cNvPr>
          <p:cNvGrpSpPr/>
          <p:nvPr/>
        </p:nvGrpSpPr>
        <p:grpSpPr>
          <a:xfrm>
            <a:off x="5123819" y="4917956"/>
            <a:ext cx="312906" cy="369332"/>
            <a:chOff x="5923979" y="2810190"/>
            <a:chExt cx="312906" cy="369332"/>
          </a:xfrm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4CD8A965-9905-6F4E-BFF8-AAEF04FBBDBA}"/>
                </a:ext>
              </a:extLst>
            </p:cNvPr>
            <p:cNvSpPr/>
            <p:nvPr/>
          </p:nvSpPr>
          <p:spPr>
            <a:xfrm>
              <a:off x="5937289" y="2838785"/>
              <a:ext cx="286287" cy="288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2BB60E98-CFC1-8F4F-B505-F534256AA450}"/>
                </a:ext>
              </a:extLst>
            </p:cNvPr>
            <p:cNvSpPr/>
            <p:nvPr/>
          </p:nvSpPr>
          <p:spPr>
            <a:xfrm>
              <a:off x="5923979" y="2810190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BE384B"/>
                  </a:solidFill>
                </a:rPr>
                <a:t>1</a:t>
              </a:r>
              <a:endParaRPr lang="zh-CN" altLang="en-US" b="1" dirty="0">
                <a:solidFill>
                  <a:srgbClr val="BE384B"/>
                </a:solidFill>
              </a:endParaRPr>
            </a:p>
          </p:txBody>
        </p:sp>
      </p:grp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188929C0-432D-3146-9931-BE3D6D14021C}"/>
              </a:ext>
            </a:extLst>
          </p:cNvPr>
          <p:cNvCxnSpPr>
            <a:cxnSpLocks/>
            <a:endCxn id="10" idx="2"/>
          </p:cNvCxnSpPr>
          <p:nvPr/>
        </p:nvCxnSpPr>
        <p:spPr>
          <a:xfrm flipV="1">
            <a:off x="3392020" y="4398644"/>
            <a:ext cx="911344" cy="376928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033B43FD-760D-BD40-81D5-163D85C83252}"/>
              </a:ext>
            </a:extLst>
          </p:cNvPr>
          <p:cNvCxnSpPr>
            <a:cxnSpLocks/>
          </p:cNvCxnSpPr>
          <p:nvPr/>
        </p:nvCxnSpPr>
        <p:spPr>
          <a:xfrm flipH="1">
            <a:off x="3392022" y="4583310"/>
            <a:ext cx="877134" cy="318258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6359D519-9443-B54B-AAA7-EE606BA57D46}"/>
              </a:ext>
            </a:extLst>
          </p:cNvPr>
          <p:cNvGrpSpPr/>
          <p:nvPr/>
        </p:nvGrpSpPr>
        <p:grpSpPr>
          <a:xfrm>
            <a:off x="3746943" y="4468211"/>
            <a:ext cx="312906" cy="369332"/>
            <a:chOff x="5923979" y="2810190"/>
            <a:chExt cx="312906" cy="369332"/>
          </a:xfrm>
        </p:grpSpPr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AC2FD377-299D-EB4A-87C8-10257FB01C69}"/>
                </a:ext>
              </a:extLst>
            </p:cNvPr>
            <p:cNvSpPr/>
            <p:nvPr/>
          </p:nvSpPr>
          <p:spPr>
            <a:xfrm>
              <a:off x="5937289" y="2838785"/>
              <a:ext cx="286287" cy="288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98190536-7EC0-D14E-AE77-F06F015D0F6D}"/>
                </a:ext>
              </a:extLst>
            </p:cNvPr>
            <p:cNvSpPr/>
            <p:nvPr/>
          </p:nvSpPr>
          <p:spPr>
            <a:xfrm>
              <a:off x="5923979" y="2810190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BE384B"/>
                  </a:solidFill>
                </a:rPr>
                <a:t>2</a:t>
              </a:r>
              <a:endParaRPr lang="zh-CN" altLang="en-US" b="1" dirty="0">
                <a:solidFill>
                  <a:srgbClr val="BE384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04741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AF959F-5DB0-C847-AC12-AFF9D5127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assign the time in MVCC?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7BCF878-2962-BC4D-B6AA-90693EB2E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/>
          <a:lstStyle/>
          <a:p>
            <a:r>
              <a:rPr kumimoji="1" lang="en-US" altLang="zh-CN" dirty="0"/>
              <a:t>Global counter </a:t>
            </a:r>
          </a:p>
          <a:p>
            <a:pPr lvl="1"/>
            <a:r>
              <a:rPr kumimoji="1" lang="en-US" altLang="zh-CN" dirty="0"/>
              <a:t>In traditional MVCC (i.e., snapshot isolation)</a:t>
            </a:r>
          </a:p>
          <a:p>
            <a:r>
              <a:rPr kumimoji="1" lang="en-US" altLang="zh-CN" dirty="0"/>
              <a:t>Question: </a:t>
            </a:r>
          </a:p>
          <a:p>
            <a:pPr lvl="1"/>
            <a:r>
              <a:rPr kumimoji="1" lang="en-US" altLang="zh-CN" dirty="0"/>
              <a:t>Is global counter suitable for MVCC? </a:t>
            </a:r>
          </a:p>
          <a:p>
            <a:r>
              <a:rPr kumimoji="1" lang="en-US" altLang="zh-CN" dirty="0"/>
              <a:t>No</a:t>
            </a:r>
          </a:p>
          <a:p>
            <a:pPr lvl="1"/>
            <a:r>
              <a:rPr kumimoji="1" lang="en-US" altLang="zh-CN" dirty="0"/>
              <a:t>1. Extra latency overhead </a:t>
            </a:r>
          </a:p>
          <a:p>
            <a:pPr lvl="1"/>
            <a:r>
              <a:rPr kumimoji="1" lang="en-US" altLang="zh-CN" dirty="0"/>
              <a:t>2. Scalability bottleneck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23DDDF-88CF-764D-AF76-395A7325A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 dirty="0"/>
          </a:p>
        </p:txBody>
      </p:sp>
      <p:pic>
        <p:nvPicPr>
          <p:cNvPr id="5" name="Picture 6" descr="World Data Center Map, transparent png">
            <a:extLst>
              <a:ext uri="{FF2B5EF4-FFF2-40B4-BE49-F238E27FC236}">
                <a16:creationId xmlns:a16="http://schemas.microsoft.com/office/drawing/2014/main" id="{154C1AE2-E7A3-2B4A-A43D-6D3100AFA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123283"/>
            <a:ext cx="3495069" cy="1602513"/>
          </a:xfrm>
          <a:prstGeom prst="rect">
            <a:avLst/>
          </a:prstGeom>
          <a:noFill/>
          <a:scene3d>
            <a:camera prst="orthographicFront">
              <a:rot lat="222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781CA9CC-9B94-DF44-AB85-5DBC975159F3}"/>
              </a:ext>
            </a:extLst>
          </p:cNvPr>
          <p:cNvGrpSpPr/>
          <p:nvPr/>
        </p:nvGrpSpPr>
        <p:grpSpPr>
          <a:xfrm>
            <a:off x="6536813" y="4010552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7" name="磁盘 6">
              <a:extLst>
                <a:ext uri="{FF2B5EF4-FFF2-40B4-BE49-F238E27FC236}">
                  <a16:creationId xmlns:a16="http://schemas.microsoft.com/office/drawing/2014/main" id="{37F2E572-C923-B641-B69C-3BB11FFB9454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4AC693E-62D3-5140-802B-951D453359B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7F15E3B4-40F2-1F4E-B4B6-6DE62A96A335}"/>
              </a:ext>
            </a:extLst>
          </p:cNvPr>
          <p:cNvGrpSpPr/>
          <p:nvPr/>
        </p:nvGrpSpPr>
        <p:grpSpPr>
          <a:xfrm>
            <a:off x="4303364" y="3932685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0" name="磁盘 9">
              <a:extLst>
                <a:ext uri="{FF2B5EF4-FFF2-40B4-BE49-F238E27FC236}">
                  <a16:creationId xmlns:a16="http://schemas.microsoft.com/office/drawing/2014/main" id="{C002E6BA-E8A5-CC4C-B5A3-C2F94CB14870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0FE22F6-BD6A-6C46-BCB7-EB69861F1010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pic>
        <p:nvPicPr>
          <p:cNvPr id="13" name="Picture 8">
            <a:extLst>
              <a:ext uri="{FF2B5EF4-FFF2-40B4-BE49-F238E27FC236}">
                <a16:creationId xmlns:a16="http://schemas.microsoft.com/office/drawing/2014/main" id="{F8B801A9-DC0F-5D4B-AF39-8A2585EF0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15513" y="4549255"/>
            <a:ext cx="680542" cy="680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56B9B2B-CABD-BE48-9EAF-999C18C889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320" y="3762201"/>
            <a:ext cx="449545" cy="44954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E1E7C3EE-64EF-CD42-BE5B-8A7980A3A8A6}"/>
              </a:ext>
            </a:extLst>
          </p:cNvPr>
          <p:cNvSpPr/>
          <p:nvPr/>
        </p:nvSpPr>
        <p:spPr>
          <a:xfrm>
            <a:off x="6080433" y="3382450"/>
            <a:ext cx="181331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b="1" dirty="0"/>
              <a:t>Global counter</a:t>
            </a:r>
            <a:endParaRPr lang="zh-CN" altLang="en-US" b="1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F6AF6A3-C2B6-7948-BD8A-14A1FEA51BFE}"/>
              </a:ext>
            </a:extLst>
          </p:cNvPr>
          <p:cNvSpPr/>
          <p:nvPr/>
        </p:nvSpPr>
        <p:spPr>
          <a:xfrm>
            <a:off x="4219202" y="3377603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 data</a:t>
            </a:r>
            <a:endParaRPr lang="zh-CN" altLang="en-US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F4B568C5-800F-7E44-AC9C-EF9D5DB87C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651" y="3739304"/>
            <a:ext cx="495338" cy="495338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7856F17F-B0B9-1040-A4E0-7CDD7C6EF07A}"/>
              </a:ext>
            </a:extLst>
          </p:cNvPr>
          <p:cNvCxnSpPr>
            <a:cxnSpLocks/>
          </p:cNvCxnSpPr>
          <p:nvPr/>
        </p:nvCxnSpPr>
        <p:spPr>
          <a:xfrm flipV="1">
            <a:off x="3553609" y="4690109"/>
            <a:ext cx="2890599" cy="444975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63927A09-4FA4-9B41-928A-BBAA7744AA9F}"/>
              </a:ext>
            </a:extLst>
          </p:cNvPr>
          <p:cNvCxnSpPr>
            <a:cxnSpLocks/>
          </p:cNvCxnSpPr>
          <p:nvPr/>
        </p:nvCxnSpPr>
        <p:spPr>
          <a:xfrm flipH="1">
            <a:off x="3496056" y="4924539"/>
            <a:ext cx="2912555" cy="394278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C1E9E4FB-CA0F-C241-8DA0-5B52F8210FF6}"/>
              </a:ext>
            </a:extLst>
          </p:cNvPr>
          <p:cNvGrpSpPr/>
          <p:nvPr/>
        </p:nvGrpSpPr>
        <p:grpSpPr>
          <a:xfrm>
            <a:off x="5123819" y="4917956"/>
            <a:ext cx="312906" cy="369332"/>
            <a:chOff x="5923979" y="2810190"/>
            <a:chExt cx="312906" cy="369332"/>
          </a:xfrm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4CD8A965-9905-6F4E-BFF8-AAEF04FBBDBA}"/>
                </a:ext>
              </a:extLst>
            </p:cNvPr>
            <p:cNvSpPr/>
            <p:nvPr/>
          </p:nvSpPr>
          <p:spPr>
            <a:xfrm>
              <a:off x="5937289" y="2838785"/>
              <a:ext cx="286287" cy="288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2BB60E98-CFC1-8F4F-B505-F534256AA450}"/>
                </a:ext>
              </a:extLst>
            </p:cNvPr>
            <p:cNvSpPr/>
            <p:nvPr/>
          </p:nvSpPr>
          <p:spPr>
            <a:xfrm>
              <a:off x="5923979" y="2810190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BE384B"/>
                  </a:solidFill>
                </a:rPr>
                <a:t>1</a:t>
              </a:r>
              <a:endParaRPr lang="zh-CN" altLang="en-US" b="1" dirty="0">
                <a:solidFill>
                  <a:srgbClr val="BE384B"/>
                </a:solidFill>
              </a:endParaRPr>
            </a:p>
          </p:txBody>
        </p:sp>
      </p:grp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188929C0-432D-3146-9931-BE3D6D14021C}"/>
              </a:ext>
            </a:extLst>
          </p:cNvPr>
          <p:cNvCxnSpPr>
            <a:cxnSpLocks/>
            <a:endCxn id="10" idx="2"/>
          </p:cNvCxnSpPr>
          <p:nvPr/>
        </p:nvCxnSpPr>
        <p:spPr>
          <a:xfrm flipV="1">
            <a:off x="3392020" y="4398644"/>
            <a:ext cx="911344" cy="376928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033B43FD-760D-BD40-81D5-163D85C83252}"/>
              </a:ext>
            </a:extLst>
          </p:cNvPr>
          <p:cNvCxnSpPr>
            <a:cxnSpLocks/>
          </p:cNvCxnSpPr>
          <p:nvPr/>
        </p:nvCxnSpPr>
        <p:spPr>
          <a:xfrm flipH="1">
            <a:off x="3392022" y="4583310"/>
            <a:ext cx="877134" cy="318258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6359D519-9443-B54B-AAA7-EE606BA57D46}"/>
              </a:ext>
            </a:extLst>
          </p:cNvPr>
          <p:cNvGrpSpPr/>
          <p:nvPr/>
        </p:nvGrpSpPr>
        <p:grpSpPr>
          <a:xfrm>
            <a:off x="3746943" y="4468211"/>
            <a:ext cx="312906" cy="369332"/>
            <a:chOff x="5923979" y="2810190"/>
            <a:chExt cx="312906" cy="369332"/>
          </a:xfrm>
        </p:grpSpPr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AC2FD377-299D-EB4A-87C8-10257FB01C69}"/>
                </a:ext>
              </a:extLst>
            </p:cNvPr>
            <p:cNvSpPr/>
            <p:nvPr/>
          </p:nvSpPr>
          <p:spPr>
            <a:xfrm>
              <a:off x="5937289" y="2838785"/>
              <a:ext cx="286287" cy="288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98190536-7EC0-D14E-AE77-F06F015D0F6D}"/>
                </a:ext>
              </a:extLst>
            </p:cNvPr>
            <p:cNvSpPr/>
            <p:nvPr/>
          </p:nvSpPr>
          <p:spPr>
            <a:xfrm>
              <a:off x="5923979" y="2810190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BE384B"/>
                  </a:solidFill>
                </a:rPr>
                <a:t>2</a:t>
              </a:r>
              <a:endParaRPr lang="zh-CN" altLang="en-US" b="1" dirty="0">
                <a:solidFill>
                  <a:srgbClr val="BE384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79690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73AC34-53C1-D449-B41D-06A60D8FB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Summary: key techniques of Spanner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4744BF-883F-0A4F-87E1-0A1EBF9F8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kumimoji="1" lang="en-US" altLang="zh-CN" dirty="0" err="1"/>
              <a:t>Paxos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Make each shard available &amp; consistent </a:t>
            </a:r>
          </a:p>
          <a:p>
            <a:pPr lvl="2"/>
            <a:r>
              <a:rPr kumimoji="1" lang="en-US" altLang="zh-CN" dirty="0"/>
              <a:t>Where the shard can be physically replicated on multiple machines</a:t>
            </a:r>
          </a:p>
          <a:p>
            <a:r>
              <a:rPr kumimoji="1" lang="en-US" altLang="zh-CN" dirty="0"/>
              <a:t>2-phase commit</a:t>
            </a:r>
            <a:r>
              <a:rPr kumimoji="1" lang="zh-CN" altLang="en-US" dirty="0"/>
              <a:t> </a:t>
            </a:r>
            <a:r>
              <a:rPr kumimoji="1" lang="en-US" altLang="zh-CN" dirty="0"/>
              <a:t>(for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read-write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transactions)</a:t>
            </a:r>
          </a:p>
          <a:p>
            <a:pPr lvl="1"/>
            <a:r>
              <a:rPr kumimoji="1" lang="en-US" altLang="zh-CN" dirty="0"/>
              <a:t>Coordinating data accesses on multiple shards   </a:t>
            </a:r>
          </a:p>
          <a:p>
            <a:r>
              <a:rPr kumimoji="1" lang="en-US" altLang="zh-CN" dirty="0"/>
              <a:t>MVCC</a:t>
            </a:r>
            <a:r>
              <a:rPr kumimoji="1" lang="zh-CN" altLang="en-US" dirty="0"/>
              <a:t> </a:t>
            </a:r>
            <a:r>
              <a:rPr kumimoji="1" lang="en-US" altLang="zh-CN" dirty="0"/>
              <a:t>(for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read-only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transactions)</a:t>
            </a:r>
          </a:p>
          <a:p>
            <a:pPr lvl="1"/>
            <a:r>
              <a:rPr kumimoji="1" lang="en-US" altLang="zh-CN" dirty="0"/>
              <a:t>Efficient MVCC for read-only transactions </a:t>
            </a:r>
          </a:p>
          <a:p>
            <a:pPr lvl="1"/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synchronized times (</a:t>
            </a:r>
            <a:r>
              <a:rPr kumimoji="1" lang="en-US" altLang="zh-CN" b="1" dirty="0" err="1">
                <a:solidFill>
                  <a:schemeClr val="accent1"/>
                </a:solidFill>
              </a:rPr>
              <a:t>TrueTime</a:t>
            </a:r>
            <a:r>
              <a:rPr kumimoji="1" lang="en-US" altLang="zh-CN" dirty="0"/>
              <a:t>)</a:t>
            </a:r>
          </a:p>
          <a:p>
            <a:pPr lvl="2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8068A3-5AE6-E04A-9B72-62E913DD0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350526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 w/o time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Read-write TX: </a:t>
            </a:r>
          </a:p>
          <a:p>
            <a:pPr lvl="1"/>
            <a:r>
              <a:rPr kumimoji="1" lang="en-US" altLang="zh-CN" dirty="0"/>
              <a:t>A TX that both reads and writes the data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/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8063676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 w/o time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Read-write TX: </a:t>
            </a:r>
          </a:p>
          <a:p>
            <a:pPr lvl="1"/>
            <a:r>
              <a:rPr kumimoji="1" lang="en-US" altLang="zh-CN" dirty="0"/>
              <a:t>A TX that both reads and writes the data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/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>
            <a:extLst>
              <a:ext uri="{FF2B5EF4-FFF2-40B4-BE49-F238E27FC236}">
                <a16:creationId xmlns:a16="http://schemas.microsoft.com/office/drawing/2014/main" id="{F86ED820-DEC7-0840-8CA3-69678390FF38}"/>
              </a:ext>
            </a:extLst>
          </p:cNvPr>
          <p:cNvSpPr/>
          <p:nvPr/>
        </p:nvSpPr>
        <p:spPr>
          <a:xfrm>
            <a:off x="3814312" y="3135199"/>
            <a:ext cx="1118565" cy="1590231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圆角矩形标注 30">
            <a:extLst>
              <a:ext uri="{FF2B5EF4-FFF2-40B4-BE49-F238E27FC236}">
                <a16:creationId xmlns:a16="http://schemas.microsoft.com/office/drawing/2014/main" id="{9CD0D10B-8650-684F-BA10-AFFA51695F3B}"/>
              </a:ext>
            </a:extLst>
          </p:cNvPr>
          <p:cNvSpPr/>
          <p:nvPr/>
        </p:nvSpPr>
        <p:spPr>
          <a:xfrm>
            <a:off x="4544506" y="4861314"/>
            <a:ext cx="3399137" cy="575373"/>
          </a:xfrm>
          <a:prstGeom prst="wedgeRoundRectCallout">
            <a:avLst>
              <a:gd name="adj1" fmla="val -42355"/>
              <a:gd name="adj2" fmla="val -98461"/>
              <a:gd name="adj3" fmla="val 16667"/>
            </a:avLst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164A3B8B-CF08-A34E-B1ED-82D3DA243B71}"/>
              </a:ext>
            </a:extLst>
          </p:cNvPr>
          <p:cNvSpPr/>
          <p:nvPr/>
        </p:nvSpPr>
        <p:spPr>
          <a:xfrm>
            <a:off x="4659739" y="4964334"/>
            <a:ext cx="32839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X,Y are shared on two servers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545708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 w/o time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Each shard is replicated </a:t>
            </a:r>
          </a:p>
          <a:p>
            <a:pPr lvl="1"/>
            <a:r>
              <a:rPr kumimoji="1" lang="en-US" altLang="zh-CN" dirty="0"/>
              <a:t>The run PAXOS to behavior as a single (logical) shard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/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>
            <a:extLst>
              <a:ext uri="{FF2B5EF4-FFF2-40B4-BE49-F238E27FC236}">
                <a16:creationId xmlns:a16="http://schemas.microsoft.com/office/drawing/2014/main" id="{F86ED820-DEC7-0840-8CA3-69678390FF38}"/>
              </a:ext>
            </a:extLst>
          </p:cNvPr>
          <p:cNvSpPr/>
          <p:nvPr/>
        </p:nvSpPr>
        <p:spPr>
          <a:xfrm>
            <a:off x="3814312" y="3942364"/>
            <a:ext cx="3998048" cy="559697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圆角矩形标注 30">
            <a:extLst>
              <a:ext uri="{FF2B5EF4-FFF2-40B4-BE49-F238E27FC236}">
                <a16:creationId xmlns:a16="http://schemas.microsoft.com/office/drawing/2014/main" id="{9CD0D10B-8650-684F-BA10-AFFA51695F3B}"/>
              </a:ext>
            </a:extLst>
          </p:cNvPr>
          <p:cNvSpPr/>
          <p:nvPr/>
        </p:nvSpPr>
        <p:spPr>
          <a:xfrm>
            <a:off x="4544506" y="4861314"/>
            <a:ext cx="4142292" cy="575373"/>
          </a:xfrm>
          <a:prstGeom prst="wedgeRoundRectCallout">
            <a:avLst>
              <a:gd name="adj1" fmla="val -42355"/>
              <a:gd name="adj2" fmla="val -98461"/>
              <a:gd name="adj3" fmla="val 16667"/>
            </a:avLst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164A3B8B-CF08-A34E-B1ED-82D3DA243B71}"/>
              </a:ext>
            </a:extLst>
          </p:cNvPr>
          <p:cNvSpPr/>
          <p:nvPr/>
        </p:nvSpPr>
        <p:spPr>
          <a:xfrm>
            <a:off x="4659739" y="4964334"/>
            <a:ext cx="3903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Each shard is replicated on two DCs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97AC52D-D57B-8D46-A2D3-CD511D5E1EB7}"/>
              </a:ext>
            </a:extLst>
          </p:cNvPr>
          <p:cNvSpPr/>
          <p:nvPr/>
        </p:nvSpPr>
        <p:spPr>
          <a:xfrm>
            <a:off x="7902188" y="3252952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0C41224-44C7-9644-8C93-6FD8E490050B}"/>
              </a:ext>
            </a:extLst>
          </p:cNvPr>
          <p:cNvSpPr/>
          <p:nvPr/>
        </p:nvSpPr>
        <p:spPr>
          <a:xfrm>
            <a:off x="7929844" y="4001497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1054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 w/o time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8"/>
            <a:ext cx="8795319" cy="90044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Each shard is replicated w/ PAXOS </a:t>
            </a:r>
          </a:p>
          <a:p>
            <a:pPr lvl="1"/>
            <a:r>
              <a:rPr kumimoji="1" lang="en-US" altLang="zh-CN" dirty="0"/>
              <a:t>A replica is selected leader to simplify execution (no Raft introduced then)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/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B6A66CCB-714D-2D4F-AA58-79232F2FAF9F}"/>
              </a:ext>
            </a:extLst>
          </p:cNvPr>
          <p:cNvSpPr/>
          <p:nvPr/>
        </p:nvSpPr>
        <p:spPr>
          <a:xfrm>
            <a:off x="4157792" y="3289223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AEB939B-FDFE-F14A-8D5F-B4D81BCA7F1C}"/>
              </a:ext>
            </a:extLst>
          </p:cNvPr>
          <p:cNvSpPr/>
          <p:nvPr/>
        </p:nvSpPr>
        <p:spPr>
          <a:xfrm>
            <a:off x="6760654" y="4028416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687E7ABB-4045-8B4B-BF12-71674DE177A2}"/>
              </a:ext>
            </a:extLst>
          </p:cNvPr>
          <p:cNvSpPr/>
          <p:nvPr/>
        </p:nvSpPr>
        <p:spPr>
          <a:xfrm>
            <a:off x="7902188" y="3252952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9952296-1040-0049-98AD-4BA3E003B048}"/>
              </a:ext>
            </a:extLst>
          </p:cNvPr>
          <p:cNvSpPr/>
          <p:nvPr/>
        </p:nvSpPr>
        <p:spPr>
          <a:xfrm>
            <a:off x="7929844" y="4001497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5" name="Rectangle 13">
            <a:extLst>
              <a:ext uri="{FF2B5EF4-FFF2-40B4-BE49-F238E27FC236}">
                <a16:creationId xmlns:a16="http://schemas.microsoft.com/office/drawing/2014/main" id="{BF00C32F-5D45-CE4F-B44C-A85498786AE1}"/>
              </a:ext>
            </a:extLst>
          </p:cNvPr>
          <p:cNvSpPr/>
          <p:nvPr/>
        </p:nvSpPr>
        <p:spPr>
          <a:xfrm>
            <a:off x="3855375" y="4775393"/>
            <a:ext cx="4074463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Leader will execute request</a:t>
            </a:r>
          </a:p>
          <a:p>
            <a:pPr algn="ctr"/>
            <a:r>
              <a:rPr kumimoji="1" lang="en-US" altLang="zh-CN" dirty="0"/>
              <a:t>Start a PAXOS proposal accordingly</a:t>
            </a:r>
          </a:p>
        </p:txBody>
      </p:sp>
    </p:spTree>
    <p:extLst>
      <p:ext uri="{BB962C8B-B14F-4D97-AF65-F5344CB8AC3E}">
        <p14:creationId xmlns:p14="http://schemas.microsoft.com/office/powerpoint/2010/main" val="16544954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 w/o time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Spanner uses standard 2PC &amp; 2PL for executing read-write TX</a:t>
            </a:r>
          </a:p>
          <a:p>
            <a:pPr lvl="1"/>
            <a:r>
              <a:rPr kumimoji="1" lang="en-US" altLang="zh-CN" dirty="0"/>
              <a:t>Two-phase commit &amp; two-phase locking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/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B6A66CCB-714D-2D4F-AA58-79232F2FAF9F}"/>
              </a:ext>
            </a:extLst>
          </p:cNvPr>
          <p:cNvSpPr/>
          <p:nvPr/>
        </p:nvSpPr>
        <p:spPr>
          <a:xfrm>
            <a:off x="4157792" y="3289223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AEB939B-FDFE-F14A-8D5F-B4D81BCA7F1C}"/>
              </a:ext>
            </a:extLst>
          </p:cNvPr>
          <p:cNvSpPr/>
          <p:nvPr/>
        </p:nvSpPr>
        <p:spPr>
          <a:xfrm>
            <a:off x="6760654" y="4028416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CBA8B21-FE8E-024B-8648-8E2B29E542BE}"/>
              </a:ext>
            </a:extLst>
          </p:cNvPr>
          <p:cNvSpPr/>
          <p:nvPr/>
        </p:nvSpPr>
        <p:spPr>
          <a:xfrm>
            <a:off x="7902188" y="3252952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F873753-2699-7642-BD03-8D31CDB2B736}"/>
              </a:ext>
            </a:extLst>
          </p:cNvPr>
          <p:cNvSpPr/>
          <p:nvPr/>
        </p:nvSpPr>
        <p:spPr>
          <a:xfrm>
            <a:off x="7929844" y="4001497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9115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 w/o time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" altLang="zh-CN" dirty="0"/>
              <a:t>Upon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read, </a:t>
            </a:r>
            <a:r>
              <a:rPr kumimoji="1" lang="en" altLang="zh-CN" dirty="0"/>
              <a:t>the leader will return the latest value of data</a:t>
            </a:r>
          </a:p>
          <a:p>
            <a:pPr lvl="1"/>
            <a:r>
              <a:rPr kumimoji="1" lang="en" altLang="zh-CN" dirty="0"/>
              <a:t>Also hold the lock on it (2PL) 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x 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+ 1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>
                <a:solidFill>
                  <a:schemeClr val="accent6"/>
                </a:solidFill>
              </a:endParaRPr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B6A66CCB-714D-2D4F-AA58-79232F2FAF9F}"/>
              </a:ext>
            </a:extLst>
          </p:cNvPr>
          <p:cNvSpPr/>
          <p:nvPr/>
        </p:nvSpPr>
        <p:spPr>
          <a:xfrm>
            <a:off x="4157792" y="3289223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AEB939B-FDFE-F14A-8D5F-B4D81BCA7F1C}"/>
              </a:ext>
            </a:extLst>
          </p:cNvPr>
          <p:cNvSpPr/>
          <p:nvPr/>
        </p:nvSpPr>
        <p:spPr>
          <a:xfrm>
            <a:off x="6760654" y="4028416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CBA8B21-FE8E-024B-8648-8E2B29E542BE}"/>
              </a:ext>
            </a:extLst>
          </p:cNvPr>
          <p:cNvSpPr/>
          <p:nvPr/>
        </p:nvSpPr>
        <p:spPr>
          <a:xfrm>
            <a:off x="7902188" y="3252952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F873753-2699-7642-BD03-8D31CDB2B736}"/>
              </a:ext>
            </a:extLst>
          </p:cNvPr>
          <p:cNvSpPr/>
          <p:nvPr/>
        </p:nvSpPr>
        <p:spPr>
          <a:xfrm>
            <a:off x="7929844" y="4001497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0" name="任意形状 19">
            <a:extLst>
              <a:ext uri="{FF2B5EF4-FFF2-40B4-BE49-F238E27FC236}">
                <a16:creationId xmlns:a16="http://schemas.microsoft.com/office/drawing/2014/main" id="{5A1E6782-1E62-4E4C-BF2D-FCF065E303F5}"/>
              </a:ext>
            </a:extLst>
          </p:cNvPr>
          <p:cNvSpPr/>
          <p:nvPr/>
        </p:nvSpPr>
        <p:spPr>
          <a:xfrm>
            <a:off x="1758462" y="2773487"/>
            <a:ext cx="2379784" cy="2554283"/>
          </a:xfrm>
          <a:custGeom>
            <a:avLst/>
            <a:gdLst>
              <a:gd name="connsiteX0" fmla="*/ 0 w 2379784"/>
              <a:gd name="connsiteY0" fmla="*/ 2419836 h 2554283"/>
              <a:gd name="connsiteX1" fmla="*/ 832338 w 2379784"/>
              <a:gd name="connsiteY1" fmla="*/ 2396390 h 2554283"/>
              <a:gd name="connsiteX2" fmla="*/ 867507 w 2379784"/>
              <a:gd name="connsiteY2" fmla="*/ 837221 h 2554283"/>
              <a:gd name="connsiteX3" fmla="*/ 973015 w 2379784"/>
              <a:gd name="connsiteY3" fmla="*/ 4882 h 2554283"/>
              <a:gd name="connsiteX4" fmla="*/ 2379784 w 2379784"/>
              <a:gd name="connsiteY4" fmla="*/ 555867 h 2554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9784" h="2554283">
                <a:moveTo>
                  <a:pt x="0" y="2419836"/>
                </a:moveTo>
                <a:cubicBezTo>
                  <a:pt x="343877" y="2539997"/>
                  <a:pt x="687754" y="2660159"/>
                  <a:pt x="832338" y="2396390"/>
                </a:cubicBezTo>
                <a:cubicBezTo>
                  <a:pt x="976922" y="2132621"/>
                  <a:pt x="844061" y="1235806"/>
                  <a:pt x="867507" y="837221"/>
                </a:cubicBezTo>
                <a:cubicBezTo>
                  <a:pt x="890953" y="438636"/>
                  <a:pt x="720969" y="51774"/>
                  <a:pt x="973015" y="4882"/>
                </a:cubicBezTo>
                <a:cubicBezTo>
                  <a:pt x="1225061" y="-42010"/>
                  <a:pt x="1802422" y="256928"/>
                  <a:pt x="2379784" y="555867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650EDFBF-6F57-7E45-9FC7-E9F9F4B7727C}"/>
              </a:ext>
            </a:extLst>
          </p:cNvPr>
          <p:cNvSpPr/>
          <p:nvPr/>
        </p:nvSpPr>
        <p:spPr>
          <a:xfrm>
            <a:off x="2363235" y="4027256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Rx</a:t>
            </a:r>
            <a:endParaRPr lang="zh-CN" altLang="en-US" dirty="0"/>
          </a:p>
        </p:txBody>
      </p:sp>
      <p:sp>
        <p:nvSpPr>
          <p:cNvPr id="32" name="Rectangle 13">
            <a:extLst>
              <a:ext uri="{FF2B5EF4-FFF2-40B4-BE49-F238E27FC236}">
                <a16:creationId xmlns:a16="http://schemas.microsoft.com/office/drawing/2014/main" id="{2C8F8138-549B-5347-B65B-162837F54D22}"/>
              </a:ext>
            </a:extLst>
          </p:cNvPr>
          <p:cNvSpPr/>
          <p:nvPr/>
        </p:nvSpPr>
        <p:spPr>
          <a:xfrm>
            <a:off x="3628714" y="4740599"/>
            <a:ext cx="4046812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dirty="0"/>
              <a:t>Client sends each read to </a:t>
            </a:r>
            <a:r>
              <a:rPr lang="en" altLang="zh-CN" dirty="0" err="1"/>
              <a:t>Paxos</a:t>
            </a:r>
            <a:r>
              <a:rPr lang="en" altLang="zh-CN" dirty="0"/>
              <a:t> leader of relevant shard </a:t>
            </a:r>
            <a:endParaRPr kumimoji="1" lang="en-US" altLang="zh-CN" dirty="0"/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A306727C-93D5-6643-8EAC-D9A4D1579D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2931" y="3097011"/>
            <a:ext cx="337631" cy="33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5391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任意形状 36">
            <a:extLst>
              <a:ext uri="{FF2B5EF4-FFF2-40B4-BE49-F238E27FC236}">
                <a16:creationId xmlns:a16="http://schemas.microsoft.com/office/drawing/2014/main" id="{0A2340EF-1E39-2F4A-B87D-89B4C35AF233}"/>
              </a:ext>
            </a:extLst>
          </p:cNvPr>
          <p:cNvSpPr/>
          <p:nvPr/>
        </p:nvSpPr>
        <p:spPr>
          <a:xfrm>
            <a:off x="1758462" y="2773487"/>
            <a:ext cx="2379784" cy="2554283"/>
          </a:xfrm>
          <a:custGeom>
            <a:avLst/>
            <a:gdLst>
              <a:gd name="connsiteX0" fmla="*/ 0 w 2379784"/>
              <a:gd name="connsiteY0" fmla="*/ 2419836 h 2554283"/>
              <a:gd name="connsiteX1" fmla="*/ 832338 w 2379784"/>
              <a:gd name="connsiteY1" fmla="*/ 2396390 h 2554283"/>
              <a:gd name="connsiteX2" fmla="*/ 867507 w 2379784"/>
              <a:gd name="connsiteY2" fmla="*/ 837221 h 2554283"/>
              <a:gd name="connsiteX3" fmla="*/ 973015 w 2379784"/>
              <a:gd name="connsiteY3" fmla="*/ 4882 h 2554283"/>
              <a:gd name="connsiteX4" fmla="*/ 2379784 w 2379784"/>
              <a:gd name="connsiteY4" fmla="*/ 555867 h 2554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9784" h="2554283">
                <a:moveTo>
                  <a:pt x="0" y="2419836"/>
                </a:moveTo>
                <a:cubicBezTo>
                  <a:pt x="343877" y="2539997"/>
                  <a:pt x="687754" y="2660159"/>
                  <a:pt x="832338" y="2396390"/>
                </a:cubicBezTo>
                <a:cubicBezTo>
                  <a:pt x="976922" y="2132621"/>
                  <a:pt x="844061" y="1235806"/>
                  <a:pt x="867507" y="837221"/>
                </a:cubicBezTo>
                <a:cubicBezTo>
                  <a:pt x="890953" y="438636"/>
                  <a:pt x="720969" y="51774"/>
                  <a:pt x="973015" y="4882"/>
                </a:cubicBezTo>
                <a:cubicBezTo>
                  <a:pt x="1225061" y="-42010"/>
                  <a:pt x="1802422" y="256928"/>
                  <a:pt x="2379784" y="555867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E6F2F74E-350B-E34D-BFC7-FDD6813E49C5}"/>
              </a:ext>
            </a:extLst>
          </p:cNvPr>
          <p:cNvSpPr/>
          <p:nvPr/>
        </p:nvSpPr>
        <p:spPr>
          <a:xfrm>
            <a:off x="2363235" y="4027256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Rx</a:t>
            </a:r>
            <a:endParaRPr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 w/o time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The write will be buffered at local client</a:t>
            </a:r>
            <a:endParaRPr kumimoji="1" lang="en" altLang="zh-CN" dirty="0"/>
          </a:p>
          <a:p>
            <a:pPr lvl="1"/>
            <a:r>
              <a:rPr kumimoji="1" lang="en" altLang="zh-CN" dirty="0"/>
              <a:t>They will be written back via 2PC at the TX’s commit time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>
                <a:solidFill>
                  <a:schemeClr val="accent6"/>
                </a:solidFill>
              </a:endParaRPr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B6A66CCB-714D-2D4F-AA58-79232F2FAF9F}"/>
              </a:ext>
            </a:extLst>
          </p:cNvPr>
          <p:cNvSpPr/>
          <p:nvPr/>
        </p:nvSpPr>
        <p:spPr>
          <a:xfrm>
            <a:off x="4157792" y="3289223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AEB939B-FDFE-F14A-8D5F-B4D81BCA7F1C}"/>
              </a:ext>
            </a:extLst>
          </p:cNvPr>
          <p:cNvSpPr/>
          <p:nvPr/>
        </p:nvSpPr>
        <p:spPr>
          <a:xfrm>
            <a:off x="6760654" y="4028416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CBA8B21-FE8E-024B-8648-8E2B29E542BE}"/>
              </a:ext>
            </a:extLst>
          </p:cNvPr>
          <p:cNvSpPr/>
          <p:nvPr/>
        </p:nvSpPr>
        <p:spPr>
          <a:xfrm>
            <a:off x="7902188" y="3252952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F873753-2699-7642-BD03-8D31CDB2B736}"/>
              </a:ext>
            </a:extLst>
          </p:cNvPr>
          <p:cNvSpPr/>
          <p:nvPr/>
        </p:nvSpPr>
        <p:spPr>
          <a:xfrm>
            <a:off x="7929844" y="4001497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C827B50-0226-894B-B7B5-137C23FB06BD}"/>
              </a:ext>
            </a:extLst>
          </p:cNvPr>
          <p:cNvSpPr/>
          <p:nvPr/>
        </p:nvSpPr>
        <p:spPr>
          <a:xfrm>
            <a:off x="457200" y="2557406"/>
            <a:ext cx="1656184" cy="300094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圆角矩形标注 32">
            <a:extLst>
              <a:ext uri="{FF2B5EF4-FFF2-40B4-BE49-F238E27FC236}">
                <a16:creationId xmlns:a16="http://schemas.microsoft.com/office/drawing/2014/main" id="{D1138F14-9606-2046-B7A4-47F7471D1EA2}"/>
              </a:ext>
            </a:extLst>
          </p:cNvPr>
          <p:cNvSpPr/>
          <p:nvPr/>
        </p:nvSpPr>
        <p:spPr>
          <a:xfrm>
            <a:off x="1811606" y="3149654"/>
            <a:ext cx="862545" cy="575373"/>
          </a:xfrm>
          <a:prstGeom prst="wedgeRoundRectCallout">
            <a:avLst>
              <a:gd name="adj1" fmla="val -42355"/>
              <a:gd name="adj2" fmla="val -98461"/>
              <a:gd name="adj3" fmla="val 16667"/>
            </a:avLst>
          </a:prstGeom>
          <a:solidFill>
            <a:schemeClr val="bg1"/>
          </a:solidFill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C116BD9-FCE3-7940-A4D4-62ADF1051E9C}"/>
              </a:ext>
            </a:extLst>
          </p:cNvPr>
          <p:cNvSpPr/>
          <p:nvPr/>
        </p:nvSpPr>
        <p:spPr>
          <a:xfrm>
            <a:off x="1883797" y="3246889"/>
            <a:ext cx="671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</a:t>
            </a:r>
            <a:endParaRPr lang="zh-CN" altLang="en-US" dirty="0"/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DF2BC6FD-FB7C-F241-8F47-2326436D28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2931" y="3097011"/>
            <a:ext cx="337631" cy="33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0985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 w/o time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Commit will use 2PC to write all the updates back </a:t>
            </a:r>
            <a:endParaRPr kumimoji="1" lang="en" altLang="zh-CN" dirty="0"/>
          </a:p>
          <a:p>
            <a:pPr lvl="1"/>
            <a:r>
              <a:rPr kumimoji="1" lang="en" altLang="zh-CN" dirty="0"/>
              <a:t>It will choose a shard leader as the coordinator leader 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/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B6A66CCB-714D-2D4F-AA58-79232F2FAF9F}"/>
              </a:ext>
            </a:extLst>
          </p:cNvPr>
          <p:cNvSpPr/>
          <p:nvPr/>
        </p:nvSpPr>
        <p:spPr>
          <a:xfrm>
            <a:off x="4157792" y="3289223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AEB939B-FDFE-F14A-8D5F-B4D81BCA7F1C}"/>
              </a:ext>
            </a:extLst>
          </p:cNvPr>
          <p:cNvSpPr/>
          <p:nvPr/>
        </p:nvSpPr>
        <p:spPr>
          <a:xfrm>
            <a:off x="6760654" y="4028416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CBA8B21-FE8E-024B-8648-8E2B29E542BE}"/>
              </a:ext>
            </a:extLst>
          </p:cNvPr>
          <p:cNvSpPr/>
          <p:nvPr/>
        </p:nvSpPr>
        <p:spPr>
          <a:xfrm>
            <a:off x="7902188" y="3252952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F873753-2699-7642-BD03-8D31CDB2B736}"/>
              </a:ext>
            </a:extLst>
          </p:cNvPr>
          <p:cNvSpPr/>
          <p:nvPr/>
        </p:nvSpPr>
        <p:spPr>
          <a:xfrm>
            <a:off x="7929844" y="4001497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6" name="任意形状 35">
            <a:extLst>
              <a:ext uri="{FF2B5EF4-FFF2-40B4-BE49-F238E27FC236}">
                <a16:creationId xmlns:a16="http://schemas.microsoft.com/office/drawing/2014/main" id="{48CA4148-1D94-DF48-9512-17911A36B6A3}"/>
              </a:ext>
            </a:extLst>
          </p:cNvPr>
          <p:cNvSpPr/>
          <p:nvPr/>
        </p:nvSpPr>
        <p:spPr>
          <a:xfrm>
            <a:off x="1758462" y="2773487"/>
            <a:ext cx="2379784" cy="2554283"/>
          </a:xfrm>
          <a:custGeom>
            <a:avLst/>
            <a:gdLst>
              <a:gd name="connsiteX0" fmla="*/ 0 w 2379784"/>
              <a:gd name="connsiteY0" fmla="*/ 2419836 h 2554283"/>
              <a:gd name="connsiteX1" fmla="*/ 832338 w 2379784"/>
              <a:gd name="connsiteY1" fmla="*/ 2396390 h 2554283"/>
              <a:gd name="connsiteX2" fmla="*/ 867507 w 2379784"/>
              <a:gd name="connsiteY2" fmla="*/ 837221 h 2554283"/>
              <a:gd name="connsiteX3" fmla="*/ 973015 w 2379784"/>
              <a:gd name="connsiteY3" fmla="*/ 4882 h 2554283"/>
              <a:gd name="connsiteX4" fmla="*/ 2379784 w 2379784"/>
              <a:gd name="connsiteY4" fmla="*/ 555867 h 2554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9784" h="2554283">
                <a:moveTo>
                  <a:pt x="0" y="2419836"/>
                </a:moveTo>
                <a:cubicBezTo>
                  <a:pt x="343877" y="2539997"/>
                  <a:pt x="687754" y="2660159"/>
                  <a:pt x="832338" y="2396390"/>
                </a:cubicBezTo>
                <a:cubicBezTo>
                  <a:pt x="976922" y="2132621"/>
                  <a:pt x="844061" y="1235806"/>
                  <a:pt x="867507" y="837221"/>
                </a:cubicBezTo>
                <a:cubicBezTo>
                  <a:pt x="890953" y="438636"/>
                  <a:pt x="720969" y="51774"/>
                  <a:pt x="973015" y="4882"/>
                </a:cubicBezTo>
                <a:cubicBezTo>
                  <a:pt x="1225061" y="-42010"/>
                  <a:pt x="1802422" y="256928"/>
                  <a:pt x="2379784" y="555867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420BC52-3137-8B4B-8BEA-8C13DEA26DF8}"/>
              </a:ext>
            </a:extLst>
          </p:cNvPr>
          <p:cNvSpPr/>
          <p:nvPr/>
        </p:nvSpPr>
        <p:spPr>
          <a:xfrm>
            <a:off x="2363235" y="4027256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Rx</a:t>
            </a:r>
            <a:endParaRPr lang="zh-CN" altLang="en-US" dirty="0"/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FEFBD281-3832-7E4D-B94B-16C75F08AECF}"/>
              </a:ext>
            </a:extLst>
          </p:cNvPr>
          <p:cNvSpPr/>
          <p:nvPr/>
        </p:nvSpPr>
        <p:spPr>
          <a:xfrm>
            <a:off x="1805354" y="4501662"/>
            <a:ext cx="4947138" cy="1153585"/>
          </a:xfrm>
          <a:custGeom>
            <a:avLst/>
            <a:gdLst>
              <a:gd name="connsiteX0" fmla="*/ 0 w 4947138"/>
              <a:gd name="connsiteY0" fmla="*/ 703384 h 1153585"/>
              <a:gd name="connsiteX1" fmla="*/ 1324708 w 4947138"/>
              <a:gd name="connsiteY1" fmla="*/ 1125415 h 1153585"/>
              <a:gd name="connsiteX2" fmla="*/ 4947138 w 4947138"/>
              <a:gd name="connsiteY2" fmla="*/ 0 h 115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47138" h="1153585">
                <a:moveTo>
                  <a:pt x="0" y="703384"/>
                </a:moveTo>
                <a:cubicBezTo>
                  <a:pt x="250092" y="973015"/>
                  <a:pt x="500185" y="1242646"/>
                  <a:pt x="1324708" y="1125415"/>
                </a:cubicBezTo>
                <a:cubicBezTo>
                  <a:pt x="2149231" y="1008184"/>
                  <a:pt x="3548184" y="504092"/>
                  <a:pt x="4947138" y="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94FA15A-AB57-3F4F-8AB2-E6C3D05FBCD5}"/>
              </a:ext>
            </a:extLst>
          </p:cNvPr>
          <p:cNvSpPr/>
          <p:nvPr/>
        </p:nvSpPr>
        <p:spPr>
          <a:xfrm>
            <a:off x="4324612" y="5090603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Ry</a:t>
            </a:r>
            <a:endParaRPr lang="zh-CN" altLang="en-US" dirty="0"/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2CBE7253-C441-B24F-B13F-D5BA8614E3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2931" y="3097011"/>
            <a:ext cx="337631" cy="337631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4F214A27-E27C-B241-A6AA-F52A0E4C11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6519" y="3858440"/>
            <a:ext cx="337631" cy="33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271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 w/o time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The coordinator uses its PAXOS group to replicate the TX states</a:t>
            </a:r>
            <a:endParaRPr kumimoji="1" lang="en" altLang="zh-CN" dirty="0"/>
          </a:p>
          <a:p>
            <a:pPr lvl="1"/>
            <a:r>
              <a:rPr kumimoji="1" lang="en" altLang="zh-CN" dirty="0"/>
              <a:t>Why? Otherwise, the 2PC may fail if the coordinator crashes!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/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B6A66CCB-714D-2D4F-AA58-79232F2FAF9F}"/>
              </a:ext>
            </a:extLst>
          </p:cNvPr>
          <p:cNvSpPr/>
          <p:nvPr/>
        </p:nvSpPr>
        <p:spPr>
          <a:xfrm>
            <a:off x="4157792" y="3289223"/>
            <a:ext cx="424681" cy="368172"/>
          </a:xfrm>
          <a:prstGeom prst="rect">
            <a:avLst/>
          </a:prstGeom>
          <a:noFill/>
          <a:ln w="508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AEB939B-FDFE-F14A-8D5F-B4D81BCA7F1C}"/>
              </a:ext>
            </a:extLst>
          </p:cNvPr>
          <p:cNvSpPr/>
          <p:nvPr/>
        </p:nvSpPr>
        <p:spPr>
          <a:xfrm>
            <a:off x="6760654" y="4028416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CBA8B21-FE8E-024B-8648-8E2B29E542BE}"/>
              </a:ext>
            </a:extLst>
          </p:cNvPr>
          <p:cNvSpPr/>
          <p:nvPr/>
        </p:nvSpPr>
        <p:spPr>
          <a:xfrm>
            <a:off x="7902188" y="3252952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F873753-2699-7642-BD03-8D31CDB2B736}"/>
              </a:ext>
            </a:extLst>
          </p:cNvPr>
          <p:cNvSpPr/>
          <p:nvPr/>
        </p:nvSpPr>
        <p:spPr>
          <a:xfrm>
            <a:off x="7929844" y="4001497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DEDA0D20-F16D-0245-B7D0-7BDC4EA136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2931" y="3097011"/>
            <a:ext cx="337631" cy="337631"/>
          </a:xfrm>
          <a:prstGeom prst="rect">
            <a:avLst/>
          </a:prstGeom>
        </p:spPr>
      </p:pic>
      <p:sp>
        <p:nvSpPr>
          <p:cNvPr id="36" name="任意形状 35">
            <a:extLst>
              <a:ext uri="{FF2B5EF4-FFF2-40B4-BE49-F238E27FC236}">
                <a16:creationId xmlns:a16="http://schemas.microsoft.com/office/drawing/2014/main" id="{48CA4148-1D94-DF48-9512-17911A36B6A3}"/>
              </a:ext>
            </a:extLst>
          </p:cNvPr>
          <p:cNvSpPr/>
          <p:nvPr/>
        </p:nvSpPr>
        <p:spPr>
          <a:xfrm>
            <a:off x="1758462" y="2773487"/>
            <a:ext cx="2379784" cy="2554283"/>
          </a:xfrm>
          <a:custGeom>
            <a:avLst/>
            <a:gdLst>
              <a:gd name="connsiteX0" fmla="*/ 0 w 2379784"/>
              <a:gd name="connsiteY0" fmla="*/ 2419836 h 2554283"/>
              <a:gd name="connsiteX1" fmla="*/ 832338 w 2379784"/>
              <a:gd name="connsiteY1" fmla="*/ 2396390 h 2554283"/>
              <a:gd name="connsiteX2" fmla="*/ 867507 w 2379784"/>
              <a:gd name="connsiteY2" fmla="*/ 837221 h 2554283"/>
              <a:gd name="connsiteX3" fmla="*/ 973015 w 2379784"/>
              <a:gd name="connsiteY3" fmla="*/ 4882 h 2554283"/>
              <a:gd name="connsiteX4" fmla="*/ 2379784 w 2379784"/>
              <a:gd name="connsiteY4" fmla="*/ 555867 h 2554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9784" h="2554283">
                <a:moveTo>
                  <a:pt x="0" y="2419836"/>
                </a:moveTo>
                <a:cubicBezTo>
                  <a:pt x="343877" y="2539997"/>
                  <a:pt x="687754" y="2660159"/>
                  <a:pt x="832338" y="2396390"/>
                </a:cubicBezTo>
                <a:cubicBezTo>
                  <a:pt x="976922" y="2132621"/>
                  <a:pt x="844061" y="1235806"/>
                  <a:pt x="867507" y="837221"/>
                </a:cubicBezTo>
                <a:cubicBezTo>
                  <a:pt x="890953" y="438636"/>
                  <a:pt x="720969" y="51774"/>
                  <a:pt x="973015" y="4882"/>
                </a:cubicBezTo>
                <a:cubicBezTo>
                  <a:pt x="1225061" y="-42010"/>
                  <a:pt x="1802422" y="256928"/>
                  <a:pt x="2379784" y="555867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420BC52-3137-8B4B-8BEA-8C13DEA26DF8}"/>
              </a:ext>
            </a:extLst>
          </p:cNvPr>
          <p:cNvSpPr/>
          <p:nvPr/>
        </p:nvSpPr>
        <p:spPr>
          <a:xfrm>
            <a:off x="2363235" y="4027256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Rx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FEFBD281-3832-7E4D-B94B-16C75F08AECF}"/>
              </a:ext>
            </a:extLst>
          </p:cNvPr>
          <p:cNvSpPr/>
          <p:nvPr/>
        </p:nvSpPr>
        <p:spPr>
          <a:xfrm>
            <a:off x="1805354" y="4501662"/>
            <a:ext cx="4947138" cy="1153585"/>
          </a:xfrm>
          <a:custGeom>
            <a:avLst/>
            <a:gdLst>
              <a:gd name="connsiteX0" fmla="*/ 0 w 4947138"/>
              <a:gd name="connsiteY0" fmla="*/ 703384 h 1153585"/>
              <a:gd name="connsiteX1" fmla="*/ 1324708 w 4947138"/>
              <a:gd name="connsiteY1" fmla="*/ 1125415 h 1153585"/>
              <a:gd name="connsiteX2" fmla="*/ 4947138 w 4947138"/>
              <a:gd name="connsiteY2" fmla="*/ 0 h 115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47138" h="1153585">
                <a:moveTo>
                  <a:pt x="0" y="703384"/>
                </a:moveTo>
                <a:cubicBezTo>
                  <a:pt x="250092" y="973015"/>
                  <a:pt x="500185" y="1242646"/>
                  <a:pt x="1324708" y="1125415"/>
                </a:cubicBezTo>
                <a:cubicBezTo>
                  <a:pt x="2149231" y="1008184"/>
                  <a:pt x="3548184" y="504092"/>
                  <a:pt x="4947138" y="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94FA15A-AB57-3F4F-8AB2-E6C3D05FBCD5}"/>
              </a:ext>
            </a:extLst>
          </p:cNvPr>
          <p:cNvSpPr/>
          <p:nvPr/>
        </p:nvSpPr>
        <p:spPr>
          <a:xfrm>
            <a:off x="4324612" y="5090603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Ry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78A5E126-FDD7-C441-A142-770A0D20CF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6519" y="3858440"/>
            <a:ext cx="337631" cy="337631"/>
          </a:xfrm>
          <a:prstGeom prst="rect">
            <a:avLst/>
          </a:prstGeom>
        </p:spPr>
      </p:pic>
      <p:sp>
        <p:nvSpPr>
          <p:cNvPr id="31" name="任意形状 30">
            <a:extLst>
              <a:ext uri="{FF2B5EF4-FFF2-40B4-BE49-F238E27FC236}">
                <a16:creationId xmlns:a16="http://schemas.microsoft.com/office/drawing/2014/main" id="{384F1083-5193-6043-940D-431A4419DBF2}"/>
              </a:ext>
            </a:extLst>
          </p:cNvPr>
          <p:cNvSpPr/>
          <p:nvPr/>
        </p:nvSpPr>
        <p:spPr>
          <a:xfrm>
            <a:off x="1828800" y="3716215"/>
            <a:ext cx="2368062" cy="1794547"/>
          </a:xfrm>
          <a:custGeom>
            <a:avLst/>
            <a:gdLst>
              <a:gd name="connsiteX0" fmla="*/ 0 w 2368062"/>
              <a:gd name="connsiteY0" fmla="*/ 1524000 h 1794547"/>
              <a:gd name="connsiteX1" fmla="*/ 1031631 w 2368062"/>
              <a:gd name="connsiteY1" fmla="*/ 1793631 h 1794547"/>
              <a:gd name="connsiteX2" fmla="*/ 1652954 w 2368062"/>
              <a:gd name="connsiteY2" fmla="*/ 1441939 h 1794547"/>
              <a:gd name="connsiteX3" fmla="*/ 2368062 w 2368062"/>
              <a:gd name="connsiteY3" fmla="*/ 0 h 1794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8062" h="1794547">
                <a:moveTo>
                  <a:pt x="0" y="1524000"/>
                </a:moveTo>
                <a:cubicBezTo>
                  <a:pt x="378069" y="1665654"/>
                  <a:pt x="756139" y="1807308"/>
                  <a:pt x="1031631" y="1793631"/>
                </a:cubicBezTo>
                <a:cubicBezTo>
                  <a:pt x="1307123" y="1779954"/>
                  <a:pt x="1430216" y="1740878"/>
                  <a:pt x="1652954" y="1441939"/>
                </a:cubicBezTo>
                <a:cubicBezTo>
                  <a:pt x="1875693" y="1143000"/>
                  <a:pt x="2121877" y="571500"/>
                  <a:pt x="2368062" y="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034F533-7C53-0B4E-A933-527237F8FD92}"/>
              </a:ext>
            </a:extLst>
          </p:cNvPr>
          <p:cNvSpPr/>
          <p:nvPr/>
        </p:nvSpPr>
        <p:spPr>
          <a:xfrm>
            <a:off x="2761525" y="4520381"/>
            <a:ext cx="3057247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>
                <a:solidFill>
                  <a:srgbClr val="BE384B"/>
                </a:solidFill>
              </a:rPr>
              <a:t>Select as coordinator leader</a:t>
            </a:r>
          </a:p>
          <a:p>
            <a:pPr algn="ctr"/>
            <a:r>
              <a:rPr kumimoji="1" lang="en-US" altLang="zh-CN" dirty="0">
                <a:solidFill>
                  <a:srgbClr val="BE384B"/>
                </a:solidFill>
              </a:rPr>
              <a:t>w/ the update values</a:t>
            </a:r>
            <a:endParaRPr lang="zh-CN" altLang="en-US" dirty="0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8027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 w/o time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8"/>
            <a:ext cx="8686799" cy="90044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The coordinator leader will send the update values to the host shard leader</a:t>
            </a:r>
            <a:endParaRPr kumimoji="1" lang="en" altLang="zh-CN" dirty="0"/>
          </a:p>
          <a:p>
            <a:pPr lvl="1"/>
            <a:r>
              <a:rPr kumimoji="1" lang="en" altLang="zh-CN" dirty="0"/>
              <a:t>And each shard leader execute the </a:t>
            </a:r>
            <a:r>
              <a:rPr kumimoji="1" lang="en" altLang="zh-CN" b="1" dirty="0">
                <a:solidFill>
                  <a:srgbClr val="BE384B"/>
                </a:solidFill>
              </a:rPr>
              <a:t>prepare</a:t>
            </a:r>
            <a:r>
              <a:rPr kumimoji="1" lang="en" altLang="zh-CN" dirty="0"/>
              <a:t> with PAXOS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/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B6A66CCB-714D-2D4F-AA58-79232F2FAF9F}"/>
              </a:ext>
            </a:extLst>
          </p:cNvPr>
          <p:cNvSpPr/>
          <p:nvPr/>
        </p:nvSpPr>
        <p:spPr>
          <a:xfrm>
            <a:off x="4157792" y="3289223"/>
            <a:ext cx="424681" cy="368172"/>
          </a:xfrm>
          <a:prstGeom prst="rect">
            <a:avLst/>
          </a:prstGeom>
          <a:noFill/>
          <a:ln w="508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AEB939B-FDFE-F14A-8D5F-B4D81BCA7F1C}"/>
              </a:ext>
            </a:extLst>
          </p:cNvPr>
          <p:cNvSpPr/>
          <p:nvPr/>
        </p:nvSpPr>
        <p:spPr>
          <a:xfrm>
            <a:off x="6760654" y="4028416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CBA8B21-FE8E-024B-8648-8E2B29E542BE}"/>
              </a:ext>
            </a:extLst>
          </p:cNvPr>
          <p:cNvSpPr/>
          <p:nvPr/>
        </p:nvSpPr>
        <p:spPr>
          <a:xfrm>
            <a:off x="7902188" y="3252952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F873753-2699-7642-BD03-8D31CDB2B736}"/>
              </a:ext>
            </a:extLst>
          </p:cNvPr>
          <p:cNvSpPr/>
          <p:nvPr/>
        </p:nvSpPr>
        <p:spPr>
          <a:xfrm>
            <a:off x="7929844" y="4001497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DEDA0D20-F16D-0245-B7D0-7BDC4EA136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2931" y="3097011"/>
            <a:ext cx="337631" cy="337631"/>
          </a:xfrm>
          <a:prstGeom prst="rect">
            <a:avLst/>
          </a:prstGeom>
        </p:spPr>
      </p:pic>
      <p:sp>
        <p:nvSpPr>
          <p:cNvPr id="36" name="任意形状 35">
            <a:extLst>
              <a:ext uri="{FF2B5EF4-FFF2-40B4-BE49-F238E27FC236}">
                <a16:creationId xmlns:a16="http://schemas.microsoft.com/office/drawing/2014/main" id="{48CA4148-1D94-DF48-9512-17911A36B6A3}"/>
              </a:ext>
            </a:extLst>
          </p:cNvPr>
          <p:cNvSpPr/>
          <p:nvPr/>
        </p:nvSpPr>
        <p:spPr>
          <a:xfrm>
            <a:off x="1758462" y="2773487"/>
            <a:ext cx="2379784" cy="2554283"/>
          </a:xfrm>
          <a:custGeom>
            <a:avLst/>
            <a:gdLst>
              <a:gd name="connsiteX0" fmla="*/ 0 w 2379784"/>
              <a:gd name="connsiteY0" fmla="*/ 2419836 h 2554283"/>
              <a:gd name="connsiteX1" fmla="*/ 832338 w 2379784"/>
              <a:gd name="connsiteY1" fmla="*/ 2396390 h 2554283"/>
              <a:gd name="connsiteX2" fmla="*/ 867507 w 2379784"/>
              <a:gd name="connsiteY2" fmla="*/ 837221 h 2554283"/>
              <a:gd name="connsiteX3" fmla="*/ 973015 w 2379784"/>
              <a:gd name="connsiteY3" fmla="*/ 4882 h 2554283"/>
              <a:gd name="connsiteX4" fmla="*/ 2379784 w 2379784"/>
              <a:gd name="connsiteY4" fmla="*/ 555867 h 2554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9784" h="2554283">
                <a:moveTo>
                  <a:pt x="0" y="2419836"/>
                </a:moveTo>
                <a:cubicBezTo>
                  <a:pt x="343877" y="2539997"/>
                  <a:pt x="687754" y="2660159"/>
                  <a:pt x="832338" y="2396390"/>
                </a:cubicBezTo>
                <a:cubicBezTo>
                  <a:pt x="976922" y="2132621"/>
                  <a:pt x="844061" y="1235806"/>
                  <a:pt x="867507" y="837221"/>
                </a:cubicBezTo>
                <a:cubicBezTo>
                  <a:pt x="890953" y="438636"/>
                  <a:pt x="720969" y="51774"/>
                  <a:pt x="973015" y="4882"/>
                </a:cubicBezTo>
                <a:cubicBezTo>
                  <a:pt x="1225061" y="-42010"/>
                  <a:pt x="1802422" y="256928"/>
                  <a:pt x="2379784" y="555867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420BC52-3137-8B4B-8BEA-8C13DEA26DF8}"/>
              </a:ext>
            </a:extLst>
          </p:cNvPr>
          <p:cNvSpPr/>
          <p:nvPr/>
        </p:nvSpPr>
        <p:spPr>
          <a:xfrm>
            <a:off x="2363235" y="4027256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Rx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FEFBD281-3832-7E4D-B94B-16C75F08AECF}"/>
              </a:ext>
            </a:extLst>
          </p:cNvPr>
          <p:cNvSpPr/>
          <p:nvPr/>
        </p:nvSpPr>
        <p:spPr>
          <a:xfrm>
            <a:off x="1805354" y="4501662"/>
            <a:ext cx="4947138" cy="1153585"/>
          </a:xfrm>
          <a:custGeom>
            <a:avLst/>
            <a:gdLst>
              <a:gd name="connsiteX0" fmla="*/ 0 w 4947138"/>
              <a:gd name="connsiteY0" fmla="*/ 703384 h 1153585"/>
              <a:gd name="connsiteX1" fmla="*/ 1324708 w 4947138"/>
              <a:gd name="connsiteY1" fmla="*/ 1125415 h 1153585"/>
              <a:gd name="connsiteX2" fmla="*/ 4947138 w 4947138"/>
              <a:gd name="connsiteY2" fmla="*/ 0 h 115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47138" h="1153585">
                <a:moveTo>
                  <a:pt x="0" y="703384"/>
                </a:moveTo>
                <a:cubicBezTo>
                  <a:pt x="250092" y="973015"/>
                  <a:pt x="500185" y="1242646"/>
                  <a:pt x="1324708" y="1125415"/>
                </a:cubicBezTo>
                <a:cubicBezTo>
                  <a:pt x="2149231" y="1008184"/>
                  <a:pt x="3548184" y="504092"/>
                  <a:pt x="4947138" y="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94FA15A-AB57-3F4F-8AB2-E6C3D05FBCD5}"/>
              </a:ext>
            </a:extLst>
          </p:cNvPr>
          <p:cNvSpPr/>
          <p:nvPr/>
        </p:nvSpPr>
        <p:spPr>
          <a:xfrm>
            <a:off x="4324612" y="5090603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Ry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78A5E126-FDD7-C441-A142-770A0D20CF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6519" y="3858440"/>
            <a:ext cx="337631" cy="337631"/>
          </a:xfrm>
          <a:prstGeom prst="rect">
            <a:avLst/>
          </a:prstGeom>
        </p:spPr>
      </p:pic>
      <p:sp>
        <p:nvSpPr>
          <p:cNvPr id="31" name="任意形状 30">
            <a:extLst>
              <a:ext uri="{FF2B5EF4-FFF2-40B4-BE49-F238E27FC236}">
                <a16:creationId xmlns:a16="http://schemas.microsoft.com/office/drawing/2014/main" id="{384F1083-5193-6043-940D-431A4419DBF2}"/>
              </a:ext>
            </a:extLst>
          </p:cNvPr>
          <p:cNvSpPr/>
          <p:nvPr/>
        </p:nvSpPr>
        <p:spPr>
          <a:xfrm>
            <a:off x="1828800" y="3716215"/>
            <a:ext cx="2368062" cy="1794547"/>
          </a:xfrm>
          <a:custGeom>
            <a:avLst/>
            <a:gdLst>
              <a:gd name="connsiteX0" fmla="*/ 0 w 2368062"/>
              <a:gd name="connsiteY0" fmla="*/ 1524000 h 1794547"/>
              <a:gd name="connsiteX1" fmla="*/ 1031631 w 2368062"/>
              <a:gd name="connsiteY1" fmla="*/ 1793631 h 1794547"/>
              <a:gd name="connsiteX2" fmla="*/ 1652954 w 2368062"/>
              <a:gd name="connsiteY2" fmla="*/ 1441939 h 1794547"/>
              <a:gd name="connsiteX3" fmla="*/ 2368062 w 2368062"/>
              <a:gd name="connsiteY3" fmla="*/ 0 h 1794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8062" h="1794547">
                <a:moveTo>
                  <a:pt x="0" y="1524000"/>
                </a:moveTo>
                <a:cubicBezTo>
                  <a:pt x="378069" y="1665654"/>
                  <a:pt x="756139" y="1807308"/>
                  <a:pt x="1031631" y="1793631"/>
                </a:cubicBezTo>
                <a:cubicBezTo>
                  <a:pt x="1307123" y="1779954"/>
                  <a:pt x="1430216" y="1740878"/>
                  <a:pt x="1652954" y="1441939"/>
                </a:cubicBezTo>
                <a:cubicBezTo>
                  <a:pt x="1875693" y="1143000"/>
                  <a:pt x="2121877" y="571500"/>
                  <a:pt x="2368062" y="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034F533-7C53-0B4E-A933-527237F8FD92}"/>
              </a:ext>
            </a:extLst>
          </p:cNvPr>
          <p:cNvSpPr/>
          <p:nvPr/>
        </p:nvSpPr>
        <p:spPr>
          <a:xfrm>
            <a:off x="2761525" y="4520381"/>
            <a:ext cx="3057247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accent6"/>
                </a:solidFill>
              </a:rPr>
              <a:t>Select as coordinator leader</a:t>
            </a:r>
          </a:p>
          <a:p>
            <a:pPr algn="ctr"/>
            <a:r>
              <a:rPr kumimoji="1" lang="en-US" altLang="zh-CN" dirty="0">
                <a:solidFill>
                  <a:schemeClr val="accent6"/>
                </a:solidFill>
              </a:rPr>
              <a:t>w/ the update values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20" name="任意形状 19">
            <a:extLst>
              <a:ext uri="{FF2B5EF4-FFF2-40B4-BE49-F238E27FC236}">
                <a16:creationId xmlns:a16="http://schemas.microsoft.com/office/drawing/2014/main" id="{B03D63E5-FDA2-6A4F-BC03-5E754E6C6CF5}"/>
              </a:ext>
            </a:extLst>
          </p:cNvPr>
          <p:cNvSpPr/>
          <p:nvPr/>
        </p:nvSpPr>
        <p:spPr>
          <a:xfrm>
            <a:off x="4700955" y="3587262"/>
            <a:ext cx="1946030" cy="719088"/>
          </a:xfrm>
          <a:custGeom>
            <a:avLst/>
            <a:gdLst>
              <a:gd name="connsiteX0" fmla="*/ 0 w 1946031"/>
              <a:gd name="connsiteY0" fmla="*/ 0 h 574430"/>
              <a:gd name="connsiteX1" fmla="*/ 1946031 w 1946031"/>
              <a:gd name="connsiteY1" fmla="*/ 574430 h 574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46031" h="574430">
                <a:moveTo>
                  <a:pt x="0" y="0"/>
                </a:moveTo>
                <a:lnTo>
                  <a:pt x="1946031" y="574430"/>
                </a:ln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2E6C82F4-3D15-214B-9CAB-CE5A89347B17}"/>
              </a:ext>
            </a:extLst>
          </p:cNvPr>
          <p:cNvCxnSpPr/>
          <p:nvPr/>
        </p:nvCxnSpPr>
        <p:spPr>
          <a:xfrm flipH="1" flipV="1">
            <a:off x="4422931" y="4295841"/>
            <a:ext cx="2059770" cy="25759"/>
          </a:xfrm>
          <a:prstGeom prst="straightConnector1">
            <a:avLst/>
          </a:prstGeom>
          <a:ln w="254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5900DFDF-1A59-9C4D-A558-CF9D4848D4E9}"/>
              </a:ext>
            </a:extLst>
          </p:cNvPr>
          <p:cNvCxnSpPr/>
          <p:nvPr/>
        </p:nvCxnSpPr>
        <p:spPr>
          <a:xfrm flipH="1" flipV="1">
            <a:off x="4675830" y="3479531"/>
            <a:ext cx="2059770" cy="25759"/>
          </a:xfrm>
          <a:prstGeom prst="straightConnector1">
            <a:avLst/>
          </a:prstGeom>
          <a:ln w="25400"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>
            <a:extLst>
              <a:ext uri="{FF2B5EF4-FFF2-40B4-BE49-F238E27FC236}">
                <a16:creationId xmlns:a16="http://schemas.microsoft.com/office/drawing/2014/main" id="{9C415A7B-39E1-9542-9AEA-F5D4D919550E}"/>
              </a:ext>
            </a:extLst>
          </p:cNvPr>
          <p:cNvSpPr/>
          <p:nvPr/>
        </p:nvSpPr>
        <p:spPr>
          <a:xfrm>
            <a:off x="5202295" y="3259727"/>
            <a:ext cx="100540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Prepare</a:t>
            </a:r>
            <a:endParaRPr lang="zh-CN" altLang="en-US" dirty="0">
              <a:solidFill>
                <a:srgbClr val="BE384B"/>
              </a:solidFill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A5A825B5-9906-EF46-AC99-40F433A6F3EF}"/>
              </a:ext>
            </a:extLst>
          </p:cNvPr>
          <p:cNvSpPr/>
          <p:nvPr/>
        </p:nvSpPr>
        <p:spPr>
          <a:xfrm>
            <a:off x="5265244" y="4144352"/>
            <a:ext cx="100540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Prepare</a:t>
            </a:r>
            <a:endParaRPr lang="zh-CN" altLang="en-US" dirty="0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5823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 w/o time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8"/>
            <a:ext cx="8686799" cy="90044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If all shard leader returns the </a:t>
            </a:r>
            <a:r>
              <a:rPr kumimoji="1" lang="en-US" altLang="zh-CN" dirty="0">
                <a:solidFill>
                  <a:srgbClr val="BE384B"/>
                </a:solidFill>
              </a:rPr>
              <a:t>Yes</a:t>
            </a:r>
            <a:r>
              <a:rPr kumimoji="1" lang="en-US" altLang="zh-CN" dirty="0"/>
              <a:t> to the coordinator leader </a:t>
            </a:r>
          </a:p>
          <a:p>
            <a:pPr lvl="1"/>
            <a:r>
              <a:rPr kumimoji="1" lang="en-US" altLang="zh-CN" dirty="0"/>
              <a:t>The coordinator log the commit decision (via PAXOS) &amp; commit others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/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B6A66CCB-714D-2D4F-AA58-79232F2FAF9F}"/>
              </a:ext>
            </a:extLst>
          </p:cNvPr>
          <p:cNvSpPr/>
          <p:nvPr/>
        </p:nvSpPr>
        <p:spPr>
          <a:xfrm>
            <a:off x="4157792" y="3289223"/>
            <a:ext cx="424681" cy="368172"/>
          </a:xfrm>
          <a:prstGeom prst="rect">
            <a:avLst/>
          </a:prstGeom>
          <a:noFill/>
          <a:ln w="508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AEB939B-FDFE-F14A-8D5F-B4D81BCA7F1C}"/>
              </a:ext>
            </a:extLst>
          </p:cNvPr>
          <p:cNvSpPr/>
          <p:nvPr/>
        </p:nvSpPr>
        <p:spPr>
          <a:xfrm>
            <a:off x="6760654" y="4028416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CBA8B21-FE8E-024B-8648-8E2B29E542BE}"/>
              </a:ext>
            </a:extLst>
          </p:cNvPr>
          <p:cNvSpPr/>
          <p:nvPr/>
        </p:nvSpPr>
        <p:spPr>
          <a:xfrm>
            <a:off x="7902188" y="3252952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F873753-2699-7642-BD03-8D31CDB2B736}"/>
              </a:ext>
            </a:extLst>
          </p:cNvPr>
          <p:cNvSpPr/>
          <p:nvPr/>
        </p:nvSpPr>
        <p:spPr>
          <a:xfrm>
            <a:off x="7929844" y="4001497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DEDA0D20-F16D-0245-B7D0-7BDC4EA136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2931" y="3097011"/>
            <a:ext cx="337631" cy="337631"/>
          </a:xfrm>
          <a:prstGeom prst="rect">
            <a:avLst/>
          </a:prstGeom>
        </p:spPr>
      </p:pic>
      <p:sp>
        <p:nvSpPr>
          <p:cNvPr id="36" name="任意形状 35">
            <a:extLst>
              <a:ext uri="{FF2B5EF4-FFF2-40B4-BE49-F238E27FC236}">
                <a16:creationId xmlns:a16="http://schemas.microsoft.com/office/drawing/2014/main" id="{48CA4148-1D94-DF48-9512-17911A36B6A3}"/>
              </a:ext>
            </a:extLst>
          </p:cNvPr>
          <p:cNvSpPr/>
          <p:nvPr/>
        </p:nvSpPr>
        <p:spPr>
          <a:xfrm>
            <a:off x="1758462" y="2773487"/>
            <a:ext cx="2379784" cy="2554283"/>
          </a:xfrm>
          <a:custGeom>
            <a:avLst/>
            <a:gdLst>
              <a:gd name="connsiteX0" fmla="*/ 0 w 2379784"/>
              <a:gd name="connsiteY0" fmla="*/ 2419836 h 2554283"/>
              <a:gd name="connsiteX1" fmla="*/ 832338 w 2379784"/>
              <a:gd name="connsiteY1" fmla="*/ 2396390 h 2554283"/>
              <a:gd name="connsiteX2" fmla="*/ 867507 w 2379784"/>
              <a:gd name="connsiteY2" fmla="*/ 837221 h 2554283"/>
              <a:gd name="connsiteX3" fmla="*/ 973015 w 2379784"/>
              <a:gd name="connsiteY3" fmla="*/ 4882 h 2554283"/>
              <a:gd name="connsiteX4" fmla="*/ 2379784 w 2379784"/>
              <a:gd name="connsiteY4" fmla="*/ 555867 h 2554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9784" h="2554283">
                <a:moveTo>
                  <a:pt x="0" y="2419836"/>
                </a:moveTo>
                <a:cubicBezTo>
                  <a:pt x="343877" y="2539997"/>
                  <a:pt x="687754" y="2660159"/>
                  <a:pt x="832338" y="2396390"/>
                </a:cubicBezTo>
                <a:cubicBezTo>
                  <a:pt x="976922" y="2132621"/>
                  <a:pt x="844061" y="1235806"/>
                  <a:pt x="867507" y="837221"/>
                </a:cubicBezTo>
                <a:cubicBezTo>
                  <a:pt x="890953" y="438636"/>
                  <a:pt x="720969" y="51774"/>
                  <a:pt x="973015" y="4882"/>
                </a:cubicBezTo>
                <a:cubicBezTo>
                  <a:pt x="1225061" y="-42010"/>
                  <a:pt x="1802422" y="256928"/>
                  <a:pt x="2379784" y="555867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420BC52-3137-8B4B-8BEA-8C13DEA26DF8}"/>
              </a:ext>
            </a:extLst>
          </p:cNvPr>
          <p:cNvSpPr/>
          <p:nvPr/>
        </p:nvSpPr>
        <p:spPr>
          <a:xfrm>
            <a:off x="2363235" y="4027256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Rx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FEFBD281-3832-7E4D-B94B-16C75F08AECF}"/>
              </a:ext>
            </a:extLst>
          </p:cNvPr>
          <p:cNvSpPr/>
          <p:nvPr/>
        </p:nvSpPr>
        <p:spPr>
          <a:xfrm>
            <a:off x="1805354" y="4501662"/>
            <a:ext cx="4947138" cy="1153585"/>
          </a:xfrm>
          <a:custGeom>
            <a:avLst/>
            <a:gdLst>
              <a:gd name="connsiteX0" fmla="*/ 0 w 4947138"/>
              <a:gd name="connsiteY0" fmla="*/ 703384 h 1153585"/>
              <a:gd name="connsiteX1" fmla="*/ 1324708 w 4947138"/>
              <a:gd name="connsiteY1" fmla="*/ 1125415 h 1153585"/>
              <a:gd name="connsiteX2" fmla="*/ 4947138 w 4947138"/>
              <a:gd name="connsiteY2" fmla="*/ 0 h 115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47138" h="1153585">
                <a:moveTo>
                  <a:pt x="0" y="703384"/>
                </a:moveTo>
                <a:cubicBezTo>
                  <a:pt x="250092" y="973015"/>
                  <a:pt x="500185" y="1242646"/>
                  <a:pt x="1324708" y="1125415"/>
                </a:cubicBezTo>
                <a:cubicBezTo>
                  <a:pt x="2149231" y="1008184"/>
                  <a:pt x="3548184" y="504092"/>
                  <a:pt x="4947138" y="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94FA15A-AB57-3F4F-8AB2-E6C3D05FBCD5}"/>
              </a:ext>
            </a:extLst>
          </p:cNvPr>
          <p:cNvSpPr/>
          <p:nvPr/>
        </p:nvSpPr>
        <p:spPr>
          <a:xfrm>
            <a:off x="4324612" y="5090603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Ry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78A5E126-FDD7-C441-A142-770A0D20CF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6519" y="3858440"/>
            <a:ext cx="337631" cy="337631"/>
          </a:xfrm>
          <a:prstGeom prst="rect">
            <a:avLst/>
          </a:prstGeom>
        </p:spPr>
      </p:pic>
      <p:sp>
        <p:nvSpPr>
          <p:cNvPr id="31" name="任意形状 30">
            <a:extLst>
              <a:ext uri="{FF2B5EF4-FFF2-40B4-BE49-F238E27FC236}">
                <a16:creationId xmlns:a16="http://schemas.microsoft.com/office/drawing/2014/main" id="{384F1083-5193-6043-940D-431A4419DBF2}"/>
              </a:ext>
            </a:extLst>
          </p:cNvPr>
          <p:cNvSpPr/>
          <p:nvPr/>
        </p:nvSpPr>
        <p:spPr>
          <a:xfrm>
            <a:off x="1828800" y="3716215"/>
            <a:ext cx="2368062" cy="1794547"/>
          </a:xfrm>
          <a:custGeom>
            <a:avLst/>
            <a:gdLst>
              <a:gd name="connsiteX0" fmla="*/ 0 w 2368062"/>
              <a:gd name="connsiteY0" fmla="*/ 1524000 h 1794547"/>
              <a:gd name="connsiteX1" fmla="*/ 1031631 w 2368062"/>
              <a:gd name="connsiteY1" fmla="*/ 1793631 h 1794547"/>
              <a:gd name="connsiteX2" fmla="*/ 1652954 w 2368062"/>
              <a:gd name="connsiteY2" fmla="*/ 1441939 h 1794547"/>
              <a:gd name="connsiteX3" fmla="*/ 2368062 w 2368062"/>
              <a:gd name="connsiteY3" fmla="*/ 0 h 1794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8062" h="1794547">
                <a:moveTo>
                  <a:pt x="0" y="1524000"/>
                </a:moveTo>
                <a:cubicBezTo>
                  <a:pt x="378069" y="1665654"/>
                  <a:pt x="756139" y="1807308"/>
                  <a:pt x="1031631" y="1793631"/>
                </a:cubicBezTo>
                <a:cubicBezTo>
                  <a:pt x="1307123" y="1779954"/>
                  <a:pt x="1430216" y="1740878"/>
                  <a:pt x="1652954" y="1441939"/>
                </a:cubicBezTo>
                <a:cubicBezTo>
                  <a:pt x="1875693" y="1143000"/>
                  <a:pt x="2121877" y="571500"/>
                  <a:pt x="2368062" y="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034F533-7C53-0B4E-A933-527237F8FD92}"/>
              </a:ext>
            </a:extLst>
          </p:cNvPr>
          <p:cNvSpPr/>
          <p:nvPr/>
        </p:nvSpPr>
        <p:spPr>
          <a:xfrm>
            <a:off x="2761525" y="4520381"/>
            <a:ext cx="3057247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accent6"/>
                </a:solidFill>
              </a:rPr>
              <a:t>Select as coordinator leader</a:t>
            </a:r>
          </a:p>
          <a:p>
            <a:pPr algn="ctr"/>
            <a:r>
              <a:rPr kumimoji="1" lang="en-US" altLang="zh-CN" dirty="0">
                <a:solidFill>
                  <a:schemeClr val="accent6"/>
                </a:solidFill>
              </a:rPr>
              <a:t>w/ the update values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20" name="任意形状 19">
            <a:extLst>
              <a:ext uri="{FF2B5EF4-FFF2-40B4-BE49-F238E27FC236}">
                <a16:creationId xmlns:a16="http://schemas.microsoft.com/office/drawing/2014/main" id="{B03D63E5-FDA2-6A4F-BC03-5E754E6C6CF5}"/>
              </a:ext>
            </a:extLst>
          </p:cNvPr>
          <p:cNvSpPr/>
          <p:nvPr/>
        </p:nvSpPr>
        <p:spPr>
          <a:xfrm>
            <a:off x="4700955" y="3587262"/>
            <a:ext cx="1946030" cy="719088"/>
          </a:xfrm>
          <a:custGeom>
            <a:avLst/>
            <a:gdLst>
              <a:gd name="connsiteX0" fmla="*/ 0 w 1946031"/>
              <a:gd name="connsiteY0" fmla="*/ 0 h 574430"/>
              <a:gd name="connsiteX1" fmla="*/ 1946031 w 1946031"/>
              <a:gd name="connsiteY1" fmla="*/ 574430 h 574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46031" h="574430">
                <a:moveTo>
                  <a:pt x="0" y="0"/>
                </a:moveTo>
                <a:lnTo>
                  <a:pt x="1946031" y="574430"/>
                </a:ln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5900DFDF-1A59-9C4D-A558-CF9D4848D4E9}"/>
              </a:ext>
            </a:extLst>
          </p:cNvPr>
          <p:cNvCxnSpPr/>
          <p:nvPr/>
        </p:nvCxnSpPr>
        <p:spPr>
          <a:xfrm flipH="1" flipV="1">
            <a:off x="4675830" y="3479531"/>
            <a:ext cx="2059770" cy="25759"/>
          </a:xfrm>
          <a:prstGeom prst="straightConnector1">
            <a:avLst/>
          </a:prstGeom>
          <a:ln w="25400">
            <a:solidFill>
              <a:schemeClr val="accent6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13">
            <a:extLst>
              <a:ext uri="{FF2B5EF4-FFF2-40B4-BE49-F238E27FC236}">
                <a16:creationId xmlns:a16="http://schemas.microsoft.com/office/drawing/2014/main" id="{D738CC06-69C1-B14F-B523-F08F99D7ABEC}"/>
              </a:ext>
            </a:extLst>
          </p:cNvPr>
          <p:cNvSpPr/>
          <p:nvPr/>
        </p:nvSpPr>
        <p:spPr>
          <a:xfrm>
            <a:off x="3707904" y="4683167"/>
            <a:ext cx="4546397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b="1" dirty="0">
                <a:solidFill>
                  <a:srgbClr val="BE384B"/>
                </a:solidFill>
              </a:rPr>
              <a:t>Yes</a:t>
            </a:r>
            <a:r>
              <a:rPr lang="en" altLang="zh-CN" dirty="0"/>
              <a:t>: replicate the lock &amp; new value</a:t>
            </a:r>
            <a:endParaRPr kumimoji="1" lang="en-US" altLang="zh-CN" dirty="0"/>
          </a:p>
        </p:txBody>
      </p: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F820C8AF-C0BB-E241-B085-58753B8CF032}"/>
              </a:ext>
            </a:extLst>
          </p:cNvPr>
          <p:cNvCxnSpPr/>
          <p:nvPr/>
        </p:nvCxnSpPr>
        <p:spPr>
          <a:xfrm flipH="1" flipV="1">
            <a:off x="4422931" y="4295841"/>
            <a:ext cx="2059770" cy="25759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99C996BA-5642-2D40-9403-24ED6F614333}"/>
              </a:ext>
            </a:extLst>
          </p:cNvPr>
          <p:cNvCxnSpPr/>
          <p:nvPr/>
        </p:nvCxnSpPr>
        <p:spPr>
          <a:xfrm flipH="1" flipV="1">
            <a:off x="4710133" y="3326587"/>
            <a:ext cx="2059770" cy="25759"/>
          </a:xfrm>
          <a:prstGeom prst="straightConnector1">
            <a:avLst/>
          </a:prstGeom>
          <a:ln w="25400">
            <a:solidFill>
              <a:srgbClr val="C0000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3F2E5BD4-1EA4-024B-9459-48115061EB52}"/>
              </a:ext>
            </a:extLst>
          </p:cNvPr>
          <p:cNvSpPr/>
          <p:nvPr/>
        </p:nvSpPr>
        <p:spPr>
          <a:xfrm>
            <a:off x="5145899" y="3131453"/>
            <a:ext cx="97975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Commit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1" name="任意形状 50">
            <a:extLst>
              <a:ext uri="{FF2B5EF4-FFF2-40B4-BE49-F238E27FC236}">
                <a16:creationId xmlns:a16="http://schemas.microsoft.com/office/drawing/2014/main" id="{02BC1737-D2D6-6D48-B2D0-53655BBDDB89}"/>
              </a:ext>
            </a:extLst>
          </p:cNvPr>
          <p:cNvSpPr/>
          <p:nvPr/>
        </p:nvSpPr>
        <p:spPr>
          <a:xfrm>
            <a:off x="4685669" y="3483013"/>
            <a:ext cx="1946030" cy="719088"/>
          </a:xfrm>
          <a:custGeom>
            <a:avLst/>
            <a:gdLst>
              <a:gd name="connsiteX0" fmla="*/ 0 w 1946031"/>
              <a:gd name="connsiteY0" fmla="*/ 0 h 574430"/>
              <a:gd name="connsiteX1" fmla="*/ 1946031 w 1946031"/>
              <a:gd name="connsiteY1" fmla="*/ 574430 h 574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46031" h="574430">
                <a:moveTo>
                  <a:pt x="0" y="0"/>
                </a:moveTo>
                <a:lnTo>
                  <a:pt x="1946031" y="574430"/>
                </a:ln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08BF58E2-88CA-1A41-92D1-0514555DE7CF}"/>
              </a:ext>
            </a:extLst>
          </p:cNvPr>
          <p:cNvCxnSpPr/>
          <p:nvPr/>
        </p:nvCxnSpPr>
        <p:spPr>
          <a:xfrm flipH="1" flipV="1">
            <a:off x="4448885" y="4212502"/>
            <a:ext cx="2059770" cy="25759"/>
          </a:xfrm>
          <a:prstGeom prst="straightConnector1">
            <a:avLst/>
          </a:prstGeom>
          <a:ln w="254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>
            <a:extLst>
              <a:ext uri="{FF2B5EF4-FFF2-40B4-BE49-F238E27FC236}">
                <a16:creationId xmlns:a16="http://schemas.microsoft.com/office/drawing/2014/main" id="{EF5768A1-F855-8043-B43D-6D2F2A6A0215}"/>
              </a:ext>
            </a:extLst>
          </p:cNvPr>
          <p:cNvSpPr/>
          <p:nvPr/>
        </p:nvSpPr>
        <p:spPr>
          <a:xfrm>
            <a:off x="5162242" y="3693857"/>
            <a:ext cx="97975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Commit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8DE708E0-8604-A14D-A670-3CAD967A609D}"/>
              </a:ext>
            </a:extLst>
          </p:cNvPr>
          <p:cNvSpPr/>
          <p:nvPr/>
        </p:nvSpPr>
        <p:spPr>
          <a:xfrm>
            <a:off x="5184996" y="4080500"/>
            <a:ext cx="97975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Commit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6" name="Rectangle 13">
            <a:extLst>
              <a:ext uri="{FF2B5EF4-FFF2-40B4-BE49-F238E27FC236}">
                <a16:creationId xmlns:a16="http://schemas.microsoft.com/office/drawing/2014/main" id="{C37CFA5F-A2FC-9E45-827E-E8F1DEBD2228}"/>
              </a:ext>
            </a:extLst>
          </p:cNvPr>
          <p:cNvSpPr/>
          <p:nvPr/>
        </p:nvSpPr>
        <p:spPr>
          <a:xfrm>
            <a:off x="3685457" y="5186285"/>
            <a:ext cx="4546397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b="1" dirty="0">
                <a:solidFill>
                  <a:srgbClr val="BE384B"/>
                </a:solidFill>
              </a:rPr>
              <a:t>Commit</a:t>
            </a:r>
            <a:r>
              <a:rPr lang="en" altLang="zh-CN" dirty="0"/>
              <a:t>: update &amp; release the lock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148712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Read-write TX: put it all together </a:t>
            </a:r>
            <a:endParaRPr kumimoji="1" lang="zh-CN" altLang="en-US" b="0" dirty="0"/>
          </a:p>
        </p:txBody>
      </p:sp>
      <p:sp>
        <p:nvSpPr>
          <p:cNvPr id="5" name="AutoShape 2" descr="Gmail has a new logo that&amp;#39;s a lot more Google - The Verge">
            <a:extLst>
              <a:ext uri="{FF2B5EF4-FFF2-40B4-BE49-F238E27FC236}">
                <a16:creationId xmlns:a16="http://schemas.microsoft.com/office/drawing/2014/main" id="{0D506701-9C0D-B843-835B-EDC2673DB0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5820" y="30158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AutoShape 4" descr="Gmail has a new logo that&amp;#39;s a lot more Google - The Verge">
            <a:extLst>
              <a:ext uri="{FF2B5EF4-FFF2-40B4-BE49-F238E27FC236}">
                <a16:creationId xmlns:a16="http://schemas.microsoft.com/office/drawing/2014/main" id="{69BDF392-BAF9-DE4A-8383-F52E475080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8220" y="31682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95A660CD-4458-B540-AC32-513F4093855C}"/>
              </a:ext>
            </a:extLst>
          </p:cNvPr>
          <p:cNvGrpSpPr/>
          <p:nvPr/>
        </p:nvGrpSpPr>
        <p:grpSpPr>
          <a:xfrm>
            <a:off x="600144" y="1538717"/>
            <a:ext cx="737716" cy="3730090"/>
            <a:chOff x="593924" y="1228005"/>
            <a:chExt cx="737716" cy="3730090"/>
          </a:xfrm>
        </p:grpSpPr>
        <p:cxnSp>
          <p:nvCxnSpPr>
            <p:cNvPr id="4" name="直线连接符 3">
              <a:extLst>
                <a:ext uri="{FF2B5EF4-FFF2-40B4-BE49-F238E27FC236}">
                  <a16:creationId xmlns:a16="http://schemas.microsoft.com/office/drawing/2014/main" id="{90CC3000-2AD5-A34B-9D51-DD376268AC96}"/>
                </a:ext>
              </a:extLst>
            </p:cNvPr>
            <p:cNvCxnSpPr>
              <a:cxnSpLocks/>
            </p:cNvCxnSpPr>
            <p:nvPr/>
          </p:nvCxnSpPr>
          <p:spPr>
            <a:xfrm>
              <a:off x="1331640" y="1366505"/>
              <a:ext cx="0" cy="359159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C141CA95-F18F-1543-AB6D-80B716E6B536}"/>
                    </a:ext>
                  </a:extLst>
                </p:cNvPr>
                <p:cNvSpPr txBox="1"/>
                <p:nvPr/>
              </p:nvSpPr>
              <p:spPr>
                <a:xfrm>
                  <a:off x="593924" y="1228005"/>
                  <a:ext cx="69172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𝐶𝑙𝑖𝑒𝑛𝑡</m:t>
                        </m:r>
                      </m:oMath>
                    </m:oMathPara>
                  </a14:m>
                  <a:endParaRPr kumimoji="1" lang="zh-CN" altLang="en-US" dirty="0"/>
                </a:p>
              </p:txBody>
            </p:sp>
          </mc:Choice>
          <mc:Fallback xmlns="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C141CA95-F18F-1543-AB6D-80B716E6B5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3924" y="1228005"/>
                  <a:ext cx="691728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7143" r="-5357" b="-1304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91FAFB3A-CA7B-154F-A02A-689F8B0B2746}"/>
              </a:ext>
            </a:extLst>
          </p:cNvPr>
          <p:cNvGrpSpPr/>
          <p:nvPr/>
        </p:nvGrpSpPr>
        <p:grpSpPr>
          <a:xfrm>
            <a:off x="1625948" y="2664156"/>
            <a:ext cx="1548890" cy="2604651"/>
            <a:chOff x="1813824" y="1211004"/>
            <a:chExt cx="1354794" cy="3747091"/>
          </a:xfrm>
        </p:grpSpPr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8B35DC06-96AE-7E43-A4C0-23885E5FB172}"/>
                </a:ext>
              </a:extLst>
            </p:cNvPr>
            <p:cNvCxnSpPr>
              <a:cxnSpLocks/>
            </p:cNvCxnSpPr>
            <p:nvPr/>
          </p:nvCxnSpPr>
          <p:spPr>
            <a:xfrm>
              <a:off x="3168618" y="1366505"/>
              <a:ext cx="0" cy="359159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1804DF76-ED52-1B41-AA17-B46CBD9F2016}"/>
                    </a:ext>
                  </a:extLst>
                </p:cNvPr>
                <p:cNvSpPr txBox="1"/>
                <p:nvPr/>
              </p:nvSpPr>
              <p:spPr>
                <a:xfrm>
                  <a:off x="1813824" y="1211004"/>
                  <a:ext cx="135479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𝐶𝑜𝑜𝑟𝑑𝑖𝑎𝑛𝑡𝑜𝑟</m:t>
                        </m:r>
                      </m:oMath>
                    </m:oMathPara>
                  </a14:m>
                  <a:endParaRPr kumimoji="1" lang="zh-CN" altLang="en-US" dirty="0"/>
                </a:p>
              </p:txBody>
            </p:sp>
          </mc:Choice>
          <mc:Fallback xmlns=""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1804DF76-ED52-1B41-AA17-B46CBD9F20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3824" y="1211004"/>
                  <a:ext cx="1354794" cy="276999"/>
                </a:xfrm>
                <a:prstGeom prst="rect">
                  <a:avLst/>
                </a:prstGeom>
                <a:blipFill>
                  <a:blip r:embed="rId4"/>
                  <a:stretch>
                    <a:fillRect b="-625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8372E7C5-11EA-544E-A24D-25687F0FD120}"/>
              </a:ext>
            </a:extLst>
          </p:cNvPr>
          <p:cNvGrpSpPr/>
          <p:nvPr/>
        </p:nvGrpSpPr>
        <p:grpSpPr>
          <a:xfrm>
            <a:off x="5473678" y="1514242"/>
            <a:ext cx="812723" cy="3737564"/>
            <a:chOff x="518917" y="1220531"/>
            <a:chExt cx="812723" cy="3737564"/>
          </a:xfrm>
        </p:grpSpPr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5136A803-72C3-CC4B-B3A1-5F08422D892F}"/>
                </a:ext>
              </a:extLst>
            </p:cNvPr>
            <p:cNvCxnSpPr>
              <a:cxnSpLocks/>
            </p:cNvCxnSpPr>
            <p:nvPr/>
          </p:nvCxnSpPr>
          <p:spPr>
            <a:xfrm>
              <a:off x="1331640" y="1366505"/>
              <a:ext cx="0" cy="359159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E58B7CCE-91FB-E74A-BCD5-DE5E651A61D8}"/>
                    </a:ext>
                  </a:extLst>
                </p:cNvPr>
                <p:cNvSpPr txBox="1"/>
                <p:nvPr/>
              </p:nvSpPr>
              <p:spPr>
                <a:xfrm>
                  <a:off x="518917" y="1220531"/>
                  <a:ext cx="81272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𝑆h𝑎𝑟𝑑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kumimoji="1" lang="zh-CN" altLang="en-US" dirty="0"/>
                </a:p>
              </p:txBody>
            </p:sp>
          </mc:Choice>
          <mc:Fallback xmlns="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E58B7CCE-91FB-E74A-BCD5-DE5E651A61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8917" y="1220531"/>
                  <a:ext cx="812723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6154" r="-6154" b="-1304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EF72A7D3-3D06-DB4F-9336-0C9B0C9989FE}"/>
              </a:ext>
            </a:extLst>
          </p:cNvPr>
          <p:cNvGrpSpPr/>
          <p:nvPr/>
        </p:nvGrpSpPr>
        <p:grpSpPr>
          <a:xfrm>
            <a:off x="7029459" y="1514241"/>
            <a:ext cx="812723" cy="3737926"/>
            <a:chOff x="542520" y="1220169"/>
            <a:chExt cx="812723" cy="3737926"/>
          </a:xfrm>
        </p:grpSpPr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7C88A534-C773-9341-A68B-C687FA2A15A4}"/>
                </a:ext>
              </a:extLst>
            </p:cNvPr>
            <p:cNvCxnSpPr>
              <a:cxnSpLocks/>
            </p:cNvCxnSpPr>
            <p:nvPr/>
          </p:nvCxnSpPr>
          <p:spPr>
            <a:xfrm>
              <a:off x="1331640" y="1366505"/>
              <a:ext cx="0" cy="359159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FB880A33-5E82-FB4C-98B2-078B843870A2}"/>
                    </a:ext>
                  </a:extLst>
                </p:cNvPr>
                <p:cNvSpPr txBox="1"/>
                <p:nvPr/>
              </p:nvSpPr>
              <p:spPr>
                <a:xfrm>
                  <a:off x="542520" y="1220169"/>
                  <a:ext cx="81272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𝑆h𝑎𝑟𝑑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kumimoji="1" lang="zh-CN" altLang="en-US" dirty="0"/>
                </a:p>
              </p:txBody>
            </p:sp>
          </mc:Choice>
          <mc:Fallback xmlns=""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FB880A33-5E82-FB4C-98B2-078B843870A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520" y="1220169"/>
                  <a:ext cx="812723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4615" r="-6154" b="-1304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81BC2068-09BD-8E40-93F0-2A26F83DE1B6}"/>
              </a:ext>
            </a:extLst>
          </p:cNvPr>
          <p:cNvCxnSpPr>
            <a:cxnSpLocks/>
          </p:cNvCxnSpPr>
          <p:nvPr/>
        </p:nvCxnSpPr>
        <p:spPr>
          <a:xfrm>
            <a:off x="1337860" y="1702206"/>
            <a:ext cx="4966659" cy="2462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3D5A30E1-96DF-A84F-89BA-324B89B32715}"/>
              </a:ext>
            </a:extLst>
          </p:cNvPr>
          <p:cNvCxnSpPr>
            <a:cxnSpLocks/>
          </p:cNvCxnSpPr>
          <p:nvPr/>
        </p:nvCxnSpPr>
        <p:spPr>
          <a:xfrm>
            <a:off x="1337860" y="2099748"/>
            <a:ext cx="6480719" cy="275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721FB87C-913C-2A4B-AE28-E7CDFFD87D6D}"/>
                  </a:ext>
                </a:extLst>
              </p:cNvPr>
              <p:cNvSpPr txBox="1"/>
              <p:nvPr/>
            </p:nvSpPr>
            <p:spPr>
              <a:xfrm>
                <a:off x="2805932" y="1615647"/>
                <a:ext cx="79495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𝑟𝑒𝑎𝑑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721FB87C-913C-2A4B-AE28-E7CDFFD87D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5932" y="1615647"/>
                <a:ext cx="794951" cy="307777"/>
              </a:xfrm>
              <a:prstGeom prst="rect">
                <a:avLst/>
              </a:prstGeom>
              <a:blipFill>
                <a:blip r:embed="rId7"/>
                <a:stretch>
                  <a:fillRect b="-16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EBF1643D-869A-B14A-AB23-06FFB0B80437}"/>
                  </a:ext>
                </a:extLst>
              </p:cNvPr>
              <p:cNvSpPr txBox="1"/>
              <p:nvPr/>
            </p:nvSpPr>
            <p:spPr>
              <a:xfrm>
                <a:off x="3654472" y="2037374"/>
                <a:ext cx="79495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𝑟𝑒𝑎𝑑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EBF1643D-869A-B14A-AB23-06FFB0B804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4472" y="2037374"/>
                <a:ext cx="794951" cy="307777"/>
              </a:xfrm>
              <a:prstGeom prst="rect">
                <a:avLst/>
              </a:prstGeom>
              <a:blipFill>
                <a:blip r:embed="rId8"/>
                <a:stretch>
                  <a:fillRect b="-16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005D6F3F-D53E-6646-9701-544C2E200C78}"/>
              </a:ext>
            </a:extLst>
          </p:cNvPr>
          <p:cNvCxnSpPr>
            <a:cxnSpLocks/>
          </p:cNvCxnSpPr>
          <p:nvPr/>
        </p:nvCxnSpPr>
        <p:spPr>
          <a:xfrm flipH="1">
            <a:off x="1337860" y="1962864"/>
            <a:ext cx="4924939" cy="62485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CF87B482-B29E-8C49-AB57-617C1A80A63C}"/>
              </a:ext>
            </a:extLst>
          </p:cNvPr>
          <p:cNvCxnSpPr>
            <a:cxnSpLocks/>
          </p:cNvCxnSpPr>
          <p:nvPr/>
        </p:nvCxnSpPr>
        <p:spPr>
          <a:xfrm flipH="1">
            <a:off x="1337859" y="2389055"/>
            <a:ext cx="6433514" cy="21470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椭圆形标注 55">
            <a:extLst>
              <a:ext uri="{FF2B5EF4-FFF2-40B4-BE49-F238E27FC236}">
                <a16:creationId xmlns:a16="http://schemas.microsoft.com/office/drawing/2014/main" id="{BEFB55A9-9AB3-8841-9E0A-E3909BF53585}"/>
              </a:ext>
            </a:extLst>
          </p:cNvPr>
          <p:cNvSpPr/>
          <p:nvPr/>
        </p:nvSpPr>
        <p:spPr>
          <a:xfrm rot="16200000">
            <a:off x="-3831" y="1970569"/>
            <a:ext cx="1207697" cy="1187592"/>
          </a:xfrm>
          <a:prstGeom prst="wedgeEllipseCallout">
            <a:avLst/>
          </a:prstGeom>
          <a:ln>
            <a:tailEnd type="arrow"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ADF90B1F-ED60-E046-B260-517CE8D04854}"/>
                  </a:ext>
                </a:extLst>
              </p:cNvPr>
              <p:cNvSpPr txBox="1"/>
              <p:nvPr/>
            </p:nvSpPr>
            <p:spPr>
              <a:xfrm>
                <a:off x="-18692" y="2176513"/>
                <a:ext cx="147568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b="0" i="1" dirty="0">
                    <a:latin typeface="Cambria Math" panose="02040503050406030204" pitchFamily="18" charset="0"/>
                  </a:rPr>
                  <a:t>Client Buffer: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kumimoji="1" lang="en-US" altLang="zh-CN" sz="1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zh-CN" sz="14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sz="14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zh-CN" sz="1400" b="0" i="1" dirty="0" smtClean="0">
                          <a:latin typeface="Cambria Math" panose="02040503050406030204" pitchFamily="18" charset="0"/>
                        </a:rPr>
                        <m:t> −1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ADF90B1F-ED60-E046-B260-517CE8D048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692" y="2176513"/>
                <a:ext cx="1475688" cy="738664"/>
              </a:xfrm>
              <a:prstGeom prst="rect">
                <a:avLst/>
              </a:prstGeom>
              <a:blipFill>
                <a:blip r:embed="rId9"/>
                <a:stretch>
                  <a:fillRect l="-855" t="-1695" b="-508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112C4F27-CDF4-8044-9157-6770B25B17C1}"/>
              </a:ext>
            </a:extLst>
          </p:cNvPr>
          <p:cNvCxnSpPr>
            <a:cxnSpLocks/>
          </p:cNvCxnSpPr>
          <p:nvPr/>
        </p:nvCxnSpPr>
        <p:spPr>
          <a:xfrm>
            <a:off x="1349661" y="3015812"/>
            <a:ext cx="182517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线箭头连接符 64">
            <a:extLst>
              <a:ext uri="{FF2B5EF4-FFF2-40B4-BE49-F238E27FC236}">
                <a16:creationId xmlns:a16="http://schemas.microsoft.com/office/drawing/2014/main" id="{4C1CCA72-116C-BD4B-B765-D72ACFBB68DB}"/>
              </a:ext>
            </a:extLst>
          </p:cNvPr>
          <p:cNvCxnSpPr>
            <a:cxnSpLocks/>
          </p:cNvCxnSpPr>
          <p:nvPr/>
        </p:nvCxnSpPr>
        <p:spPr>
          <a:xfrm>
            <a:off x="3186639" y="3017186"/>
            <a:ext cx="3099762" cy="376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F00156C8-ACC4-8944-BA8C-6CCE987304C5}"/>
              </a:ext>
            </a:extLst>
          </p:cNvPr>
          <p:cNvCxnSpPr>
            <a:cxnSpLocks/>
          </p:cNvCxnSpPr>
          <p:nvPr/>
        </p:nvCxnSpPr>
        <p:spPr>
          <a:xfrm>
            <a:off x="3181270" y="3331413"/>
            <a:ext cx="4660912" cy="3805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A2E7F8EB-619B-CF43-88CA-E752EA344D2E}"/>
              </a:ext>
            </a:extLst>
          </p:cNvPr>
          <p:cNvCxnSpPr>
            <a:cxnSpLocks/>
          </p:cNvCxnSpPr>
          <p:nvPr/>
        </p:nvCxnSpPr>
        <p:spPr>
          <a:xfrm>
            <a:off x="3173139" y="4121394"/>
            <a:ext cx="3098302" cy="264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DF4EFD12-1EE5-4646-A888-FF9866AB21DB}"/>
              </a:ext>
            </a:extLst>
          </p:cNvPr>
          <p:cNvCxnSpPr>
            <a:cxnSpLocks/>
          </p:cNvCxnSpPr>
          <p:nvPr/>
        </p:nvCxnSpPr>
        <p:spPr>
          <a:xfrm>
            <a:off x="3181270" y="4451191"/>
            <a:ext cx="4637309" cy="387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363303D3-3F79-444C-B0AB-2299AEDA8424}"/>
                  </a:ext>
                </a:extLst>
              </p:cNvPr>
              <p:cNvSpPr txBox="1"/>
              <p:nvPr/>
            </p:nvSpPr>
            <p:spPr>
              <a:xfrm>
                <a:off x="4333143" y="2985219"/>
                <a:ext cx="794951" cy="30848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𝑝𝑒𝑟𝑝𝑎𝑟𝑒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363303D3-3F79-444C-B0AB-2299AEDA84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3143" y="2985219"/>
                <a:ext cx="794951" cy="308482"/>
              </a:xfrm>
              <a:prstGeom prst="rect">
                <a:avLst/>
              </a:prstGeom>
              <a:blipFill>
                <a:blip r:embed="rId10"/>
                <a:stretch>
                  <a:fillRect r="-1587" b="-8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3B71AA83-8FF7-5D43-97D3-13392E7A077E}"/>
                  </a:ext>
                </a:extLst>
              </p:cNvPr>
              <p:cNvSpPr txBox="1"/>
              <p:nvPr/>
            </p:nvSpPr>
            <p:spPr>
              <a:xfrm>
                <a:off x="5367678" y="3487309"/>
                <a:ext cx="794951" cy="30848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𝑝𝑒𝑟𝑝𝑎𝑟𝑒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3B71AA83-8FF7-5D43-97D3-13392E7A07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678" y="3487309"/>
                <a:ext cx="794951" cy="308482"/>
              </a:xfrm>
              <a:prstGeom prst="rect">
                <a:avLst/>
              </a:prstGeom>
              <a:blipFill>
                <a:blip r:embed="rId11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A95B4897-609C-994F-A507-EEDE2620755D}"/>
                  </a:ext>
                </a:extLst>
              </p:cNvPr>
              <p:cNvSpPr txBox="1"/>
              <p:nvPr/>
            </p:nvSpPr>
            <p:spPr>
              <a:xfrm>
                <a:off x="6227331" y="3195721"/>
                <a:ext cx="794951" cy="3084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𝑝𝑒𝑟𝑝𝑎𝑟𝑒𝑑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A95B4897-609C-994F-A507-EEDE262075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7331" y="3195721"/>
                <a:ext cx="794951" cy="308482"/>
              </a:xfrm>
              <a:prstGeom prst="rect">
                <a:avLst/>
              </a:prstGeom>
              <a:blipFill>
                <a:blip r:embed="rId12"/>
                <a:stretch>
                  <a:fillRect r="-17460" b="-12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4A8C63D4-D1F2-8A4D-96B8-6DF3010E8AD9}"/>
                  </a:ext>
                </a:extLst>
              </p:cNvPr>
              <p:cNvSpPr txBox="1"/>
              <p:nvPr/>
            </p:nvSpPr>
            <p:spPr>
              <a:xfrm>
                <a:off x="7781730" y="3545216"/>
                <a:ext cx="794951" cy="3084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𝑝𝑒𝑟𝑝𝑎𝑟𝑒𝑑</m:t>
                      </m:r>
                    </m:oMath>
                  </m:oMathPara>
                </a14:m>
                <a:endParaRPr kumimoji="1" lang="zh-CN" altLang="en-US" sz="14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4A8C63D4-D1F2-8A4D-96B8-6DF3010E8A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730" y="3545216"/>
                <a:ext cx="794951" cy="308482"/>
              </a:xfrm>
              <a:prstGeom prst="rect">
                <a:avLst/>
              </a:prstGeom>
              <a:blipFill>
                <a:blip r:embed="rId13"/>
                <a:stretch>
                  <a:fillRect r="-15625" b="-12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7" name="直线箭头连接符 76">
            <a:extLst>
              <a:ext uri="{FF2B5EF4-FFF2-40B4-BE49-F238E27FC236}">
                <a16:creationId xmlns:a16="http://schemas.microsoft.com/office/drawing/2014/main" id="{54A5D659-9023-CC49-AF30-FF8B4FD5110C}"/>
              </a:ext>
            </a:extLst>
          </p:cNvPr>
          <p:cNvCxnSpPr>
            <a:cxnSpLocks/>
          </p:cNvCxnSpPr>
          <p:nvPr/>
        </p:nvCxnSpPr>
        <p:spPr>
          <a:xfrm flipV="1">
            <a:off x="3174837" y="3415211"/>
            <a:ext cx="3087962" cy="171412"/>
          </a:xfrm>
          <a:prstGeom prst="straightConnector1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文本框 83">
                <a:extLst>
                  <a:ext uri="{FF2B5EF4-FFF2-40B4-BE49-F238E27FC236}">
                    <a16:creationId xmlns:a16="http://schemas.microsoft.com/office/drawing/2014/main" id="{07EE873B-617A-5647-A0B0-CC1397AE8299}"/>
                  </a:ext>
                </a:extLst>
              </p:cNvPr>
              <p:cNvSpPr txBox="1"/>
              <p:nvPr/>
            </p:nvSpPr>
            <p:spPr>
              <a:xfrm>
                <a:off x="4449172" y="4084916"/>
                <a:ext cx="794951" cy="30848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𝑐𝑜𝑚𝑚𝑖𝑡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84" name="文本框 83">
                <a:extLst>
                  <a:ext uri="{FF2B5EF4-FFF2-40B4-BE49-F238E27FC236}">
                    <a16:creationId xmlns:a16="http://schemas.microsoft.com/office/drawing/2014/main" id="{07EE873B-617A-5647-A0B0-CC1397AE82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9172" y="4084916"/>
                <a:ext cx="794951" cy="30848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5" name="直线箭头连接符 94">
            <a:extLst>
              <a:ext uri="{FF2B5EF4-FFF2-40B4-BE49-F238E27FC236}">
                <a16:creationId xmlns:a16="http://schemas.microsoft.com/office/drawing/2014/main" id="{9555B5DD-06A1-2746-86B2-7E4C42FEDA6B}"/>
              </a:ext>
            </a:extLst>
          </p:cNvPr>
          <p:cNvCxnSpPr>
            <a:cxnSpLocks/>
            <a:endCxn id="76" idx="1"/>
          </p:cNvCxnSpPr>
          <p:nvPr/>
        </p:nvCxnSpPr>
        <p:spPr>
          <a:xfrm flipV="1">
            <a:off x="3172908" y="3699457"/>
            <a:ext cx="4608822" cy="374190"/>
          </a:xfrm>
          <a:prstGeom prst="straightConnector1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文本框 96">
                <a:extLst>
                  <a:ext uri="{FF2B5EF4-FFF2-40B4-BE49-F238E27FC236}">
                    <a16:creationId xmlns:a16="http://schemas.microsoft.com/office/drawing/2014/main" id="{DDCF9385-0D70-4B4C-8936-EAEB00E61AF9}"/>
                  </a:ext>
                </a:extLst>
              </p:cNvPr>
              <p:cNvSpPr txBox="1"/>
              <p:nvPr/>
            </p:nvSpPr>
            <p:spPr>
              <a:xfrm>
                <a:off x="5122837" y="4478327"/>
                <a:ext cx="794951" cy="30848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𝑐𝑜𝑚𝑚𝑖𝑡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97" name="文本框 96">
                <a:extLst>
                  <a:ext uri="{FF2B5EF4-FFF2-40B4-BE49-F238E27FC236}">
                    <a16:creationId xmlns:a16="http://schemas.microsoft.com/office/drawing/2014/main" id="{DDCF9385-0D70-4B4C-8936-EAEB00E61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2837" y="4478327"/>
                <a:ext cx="794951" cy="30848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8" name="直线箭头连接符 97">
            <a:extLst>
              <a:ext uri="{FF2B5EF4-FFF2-40B4-BE49-F238E27FC236}">
                <a16:creationId xmlns:a16="http://schemas.microsoft.com/office/drawing/2014/main" id="{7301AB3A-12A5-B847-B4B3-09E6514EB9C8}"/>
              </a:ext>
            </a:extLst>
          </p:cNvPr>
          <p:cNvCxnSpPr>
            <a:cxnSpLocks/>
          </p:cNvCxnSpPr>
          <p:nvPr/>
        </p:nvCxnSpPr>
        <p:spPr>
          <a:xfrm flipV="1">
            <a:off x="3168904" y="4399753"/>
            <a:ext cx="3117495" cy="283710"/>
          </a:xfrm>
          <a:prstGeom prst="straightConnector1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0" name="直线箭头连接符 99">
            <a:extLst>
              <a:ext uri="{FF2B5EF4-FFF2-40B4-BE49-F238E27FC236}">
                <a16:creationId xmlns:a16="http://schemas.microsoft.com/office/drawing/2014/main" id="{90B18F63-C8BD-0342-A5B6-675AE232CE2B}"/>
              </a:ext>
            </a:extLst>
          </p:cNvPr>
          <p:cNvCxnSpPr>
            <a:cxnSpLocks/>
          </p:cNvCxnSpPr>
          <p:nvPr/>
        </p:nvCxnSpPr>
        <p:spPr>
          <a:xfrm flipV="1">
            <a:off x="3151236" y="4860786"/>
            <a:ext cx="4650551" cy="376575"/>
          </a:xfrm>
          <a:prstGeom prst="straightConnector1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文本框 101">
                <a:extLst>
                  <a:ext uri="{FF2B5EF4-FFF2-40B4-BE49-F238E27FC236}">
                    <a16:creationId xmlns:a16="http://schemas.microsoft.com/office/drawing/2014/main" id="{0C7ECFF4-2584-244C-8E6A-D14855582EA9}"/>
                  </a:ext>
                </a:extLst>
              </p:cNvPr>
              <p:cNvSpPr txBox="1"/>
              <p:nvPr/>
            </p:nvSpPr>
            <p:spPr>
              <a:xfrm>
                <a:off x="6229480" y="4198117"/>
                <a:ext cx="794951" cy="3084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𝑎𝑝𝑝𝑙𝑖𝑒𝑑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102" name="文本框 101">
                <a:extLst>
                  <a:ext uri="{FF2B5EF4-FFF2-40B4-BE49-F238E27FC236}">
                    <a16:creationId xmlns:a16="http://schemas.microsoft.com/office/drawing/2014/main" id="{0C7ECFF4-2584-244C-8E6A-D14855582E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9480" y="4198117"/>
                <a:ext cx="794951" cy="308482"/>
              </a:xfrm>
              <a:prstGeom prst="rect">
                <a:avLst/>
              </a:prstGeom>
              <a:blipFill>
                <a:blip r:embed="rId16"/>
                <a:stretch>
                  <a:fillRect b="-16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id="{7871F827-DA21-C34B-A123-D18D2F1EFE6A}"/>
                  </a:ext>
                </a:extLst>
              </p:cNvPr>
              <p:cNvSpPr txBox="1"/>
              <p:nvPr/>
            </p:nvSpPr>
            <p:spPr>
              <a:xfrm>
                <a:off x="7760751" y="4673998"/>
                <a:ext cx="794951" cy="3084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𝑎𝑝𝑝𝑙𝑖𝑒𝑑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id="{7871F827-DA21-C34B-A123-D18D2F1EFE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0751" y="4673998"/>
                <a:ext cx="794951" cy="308482"/>
              </a:xfrm>
              <a:prstGeom prst="rect">
                <a:avLst/>
              </a:prstGeom>
              <a:blipFill>
                <a:blip r:embed="rId17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D9013E64-9042-3245-AB1C-66D61AACCD63}"/>
                  </a:ext>
                </a:extLst>
              </p:cNvPr>
              <p:cNvSpPr txBox="1"/>
              <p:nvPr/>
            </p:nvSpPr>
            <p:spPr>
              <a:xfrm>
                <a:off x="3120264" y="1154932"/>
                <a:ext cx="27775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𝑷𝑳</m:t>
                      </m:r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𝑷𝑪</m:t>
                      </m:r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𝑷𝒂𝒙𝒐𝒔</m:t>
                      </m:r>
                    </m:oMath>
                  </m:oMathPara>
                </a14:m>
                <a:endParaRPr kumimoji="1"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D9013E64-9042-3245-AB1C-66D61AACCD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264" y="1154932"/>
                <a:ext cx="2777525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99E2BAF-7E5A-AB45-8E27-ACE6E0196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 dirty="0"/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7DC27139-50A4-8D49-BD7E-B0BDAB0231DB}"/>
              </a:ext>
            </a:extLst>
          </p:cNvPr>
          <p:cNvSpPr/>
          <p:nvPr/>
        </p:nvSpPr>
        <p:spPr>
          <a:xfrm>
            <a:off x="5920873" y="132800"/>
            <a:ext cx="3032323" cy="1018086"/>
          </a:xfrm>
          <a:prstGeom prst="ellipse">
            <a:avLst/>
          </a:prstGeom>
          <a:gradFill flip="none" rotWithShape="1">
            <a:gsLst>
              <a:gs pos="0">
                <a:srgbClr val="BE384B"/>
              </a:gs>
              <a:gs pos="70000">
                <a:srgbClr val="C00000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思源黑体 CN Regular"/>
              <a:cs typeface="+mn-cs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E9213F4D-C165-8649-9877-F8C9D48DDC7B}"/>
              </a:ext>
            </a:extLst>
          </p:cNvPr>
          <p:cNvSpPr/>
          <p:nvPr/>
        </p:nvSpPr>
        <p:spPr>
          <a:xfrm>
            <a:off x="6009788" y="344443"/>
            <a:ext cx="28520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思源宋体 CN Heavy"/>
                <a:cs typeface="+mn-cs"/>
              </a:rPr>
              <a:t>Multiple physical nodes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思源宋体 CN Heavy"/>
                <a:cs typeface="+mn-cs"/>
              </a:rPr>
              <a:t>backed by PAXOS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思源宋体 CN Heavy"/>
              <a:cs typeface="+mn-cs"/>
            </a:endParaRPr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ED8450A4-E1A3-604C-8F23-5E44B9C22CCC}"/>
              </a:ext>
            </a:extLst>
          </p:cNvPr>
          <p:cNvSpPr/>
          <p:nvPr/>
        </p:nvSpPr>
        <p:spPr>
          <a:xfrm>
            <a:off x="7608277" y="1148862"/>
            <a:ext cx="128954" cy="386861"/>
          </a:xfrm>
          <a:custGeom>
            <a:avLst/>
            <a:gdLst>
              <a:gd name="connsiteX0" fmla="*/ 0 w 128954"/>
              <a:gd name="connsiteY0" fmla="*/ 386861 h 386861"/>
              <a:gd name="connsiteX1" fmla="*/ 128954 w 128954"/>
              <a:gd name="connsiteY1" fmla="*/ 0 h 38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8954" h="386861">
                <a:moveTo>
                  <a:pt x="0" y="386861"/>
                </a:moveTo>
                <a:lnTo>
                  <a:pt x="128954" y="0"/>
                </a:ln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783302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744333-43A0-4447-98BE-2181C2DF2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Read-write TX of Spanner so far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386CDFC-BED7-7F48-AD43-67185F86E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Standard 2PL &amp; 2PC </a:t>
            </a:r>
          </a:p>
          <a:p>
            <a:pPr lvl="1"/>
            <a:r>
              <a:rPr kumimoji="1" lang="en-US" altLang="zh-CN" dirty="0"/>
              <a:t>Not optimized – since writes are far less common in Spanner </a:t>
            </a:r>
          </a:p>
          <a:p>
            <a:pPr lvl="1"/>
            <a:r>
              <a:rPr kumimoji="1" lang="en-US" altLang="zh-CN" dirty="0"/>
              <a:t>Maybe slow: many messages sent between machines </a:t>
            </a:r>
          </a:p>
          <a:p>
            <a:pPr lvl="2"/>
            <a:r>
              <a:rPr kumimoji="1" lang="en-US" altLang="zh-CN" dirty="0"/>
              <a:t>Also, across datacenters!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5E862E-57DA-2644-9C7E-C3BD8B83E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 dirty="0"/>
          </a:p>
        </p:txBody>
      </p:sp>
      <p:pic>
        <p:nvPicPr>
          <p:cNvPr id="6" name="图片 5" descr="表格&#10;&#10;描述已自动生成">
            <a:extLst>
              <a:ext uri="{FF2B5EF4-FFF2-40B4-BE49-F238E27FC236}">
                <a16:creationId xmlns:a16="http://schemas.microsoft.com/office/drawing/2014/main" id="{4CEFE9C2-887B-8540-9CF0-85C1EE6E66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368542"/>
            <a:ext cx="4297484" cy="294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7727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Read-only TX &amp; </a:t>
            </a:r>
            <a:r>
              <a:rPr kumimoji="0" lang="en-US" altLang="zh-CN" b="0" kern="0" dirty="0" err="1">
                <a:solidFill>
                  <a:srgbClr val="C00000"/>
                </a:solidFill>
                <a:ea typeface="+mn-ea"/>
              </a:rPr>
              <a:t>TrueTime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090010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97EF26-8AA1-E34E-B320-FB52F0CBB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Multi-versioning in Spanner (Standard MVCC)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62CC0F-A770-7049-99D8-5CB80E520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Each data has multiple versions</a:t>
            </a:r>
          </a:p>
          <a:p>
            <a:pPr lvl="1"/>
            <a:r>
              <a:rPr kumimoji="1" lang="en-US" altLang="zh-CN" dirty="0"/>
              <a:t>Spanner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uses the </a:t>
            </a:r>
            <a:r>
              <a:rPr kumimoji="1" lang="en-US" altLang="zh-CN" dirty="0" err="1"/>
              <a:t>TrueTime</a:t>
            </a:r>
            <a:r>
              <a:rPr kumimoji="1" lang="en-US" altLang="zh-CN" dirty="0"/>
              <a:t> of the last modified read-write TX </a:t>
            </a:r>
          </a:p>
          <a:p>
            <a:pPr lvl="2"/>
            <a:r>
              <a:rPr kumimoji="1" lang="en-US" altLang="zh-CN" dirty="0"/>
              <a:t>A well synchronized physical time between different coordinators </a:t>
            </a:r>
          </a:p>
          <a:p>
            <a:pPr lvl="1"/>
            <a:r>
              <a:rPr kumimoji="1" lang="en-US" altLang="zh-CN" dirty="0"/>
              <a:t>Question: when to assign the timestamp for the TXs?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048DC01-9E9D-C249-9766-DE560E349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84C0A76-6F30-3D40-B0B6-C801BF167EDA}"/>
              </a:ext>
            </a:extLst>
          </p:cNvPr>
          <p:cNvGrpSpPr/>
          <p:nvPr/>
        </p:nvGrpSpPr>
        <p:grpSpPr>
          <a:xfrm>
            <a:off x="6809953" y="2693207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6" name="磁盘 5">
              <a:extLst>
                <a:ext uri="{FF2B5EF4-FFF2-40B4-BE49-F238E27FC236}">
                  <a16:creationId xmlns:a16="http://schemas.microsoft.com/office/drawing/2014/main" id="{3E0E29A4-B59C-6446-8D7E-B58F80F34B39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2F7AC28-440A-2B45-9318-38B89FA274D3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232BAF56-FC62-8F42-9A3F-1955B5301834}"/>
              </a:ext>
            </a:extLst>
          </p:cNvPr>
          <p:cNvGrpSpPr/>
          <p:nvPr/>
        </p:nvGrpSpPr>
        <p:grpSpPr>
          <a:xfrm>
            <a:off x="4260410" y="2693208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9" name="磁盘 8">
              <a:extLst>
                <a:ext uri="{FF2B5EF4-FFF2-40B4-BE49-F238E27FC236}">
                  <a16:creationId xmlns:a16="http://schemas.microsoft.com/office/drawing/2014/main" id="{7D2B1CFC-3CAB-374C-92B8-5C693BF13BE0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AFB30CC-1CB7-8343-A557-FF4D60314B3A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41D37A5F-3B12-0446-949B-4A804E3FF882}"/>
              </a:ext>
            </a:extLst>
          </p:cNvPr>
          <p:cNvSpPr/>
          <p:nvPr/>
        </p:nvSpPr>
        <p:spPr>
          <a:xfrm>
            <a:off x="4161310" y="3643675"/>
            <a:ext cx="11641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kumimoji="1" lang="en-US" altLang="zh-CN" sz="32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11:00</a:t>
            </a:r>
            <a:endParaRPr lang="zh-CN" altLang="en-US" sz="3200" baseline="-25000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04D5399-1AEB-1049-BE20-2CC3467373DC}"/>
              </a:ext>
            </a:extLst>
          </p:cNvPr>
          <p:cNvSpPr/>
          <p:nvPr/>
        </p:nvSpPr>
        <p:spPr>
          <a:xfrm>
            <a:off x="6774645" y="3643675"/>
            <a:ext cx="11641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kumimoji="1" lang="en-US" altLang="zh-CN" sz="32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11:00</a:t>
            </a:r>
            <a:endParaRPr lang="zh-CN" altLang="en-US" sz="3200" baseline="-250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9D11407-720E-1E4B-BB4A-A2402CA93FF6}"/>
              </a:ext>
            </a:extLst>
          </p:cNvPr>
          <p:cNvSpPr/>
          <p:nvPr/>
        </p:nvSpPr>
        <p:spPr>
          <a:xfrm>
            <a:off x="4147319" y="4412598"/>
            <a:ext cx="11641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r>
              <a:rPr kumimoji="1" lang="en-US" altLang="zh-CN" sz="32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12:00</a:t>
            </a:r>
            <a:endParaRPr lang="zh-CN" altLang="en-US" sz="3200" baseline="-250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E591F71-CAE7-8345-98F7-4C12042CEFC0}"/>
              </a:ext>
            </a:extLst>
          </p:cNvPr>
          <p:cNvSpPr/>
          <p:nvPr/>
        </p:nvSpPr>
        <p:spPr>
          <a:xfrm>
            <a:off x="6774645" y="4416008"/>
            <a:ext cx="11641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r>
              <a:rPr kumimoji="1" lang="en-US" altLang="zh-CN" sz="32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12:00</a:t>
            </a:r>
            <a:endParaRPr lang="zh-CN" altLang="en-US" sz="3200" baseline="-25000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E188F555-5F24-8441-900A-107C3E1634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585" y="3710207"/>
            <a:ext cx="617028" cy="61702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C8DEB613-2D8F-854F-B70D-C54809727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585" y="4441086"/>
            <a:ext cx="617028" cy="617028"/>
          </a:xfrm>
          <a:prstGeom prst="rect">
            <a:avLst/>
          </a:prstGeom>
        </p:spPr>
      </p:pic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F2F15061-B93A-1043-8E76-1692A3418FB5}"/>
              </a:ext>
            </a:extLst>
          </p:cNvPr>
          <p:cNvCxnSpPr>
            <a:cxnSpLocks/>
          </p:cNvCxnSpPr>
          <p:nvPr/>
        </p:nvCxnSpPr>
        <p:spPr>
          <a:xfrm>
            <a:off x="3159585" y="4364334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7093ED25-3DA8-2645-9B2F-F7DC6A5416CF}"/>
              </a:ext>
            </a:extLst>
          </p:cNvPr>
          <p:cNvCxnSpPr>
            <a:cxnSpLocks/>
          </p:cNvCxnSpPr>
          <p:nvPr/>
        </p:nvCxnSpPr>
        <p:spPr>
          <a:xfrm>
            <a:off x="6012160" y="2693207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1F0CECFC-543C-D345-8EE3-66CAE727CF9A}"/>
              </a:ext>
            </a:extLst>
          </p:cNvPr>
          <p:cNvSpPr/>
          <p:nvPr/>
        </p:nvSpPr>
        <p:spPr>
          <a:xfrm>
            <a:off x="4147319" y="4950775"/>
            <a:ext cx="11641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r>
              <a:rPr kumimoji="1" lang="en-US" altLang="zh-CN" sz="32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10:00</a:t>
            </a:r>
            <a:endParaRPr lang="zh-CN" altLang="en-US" sz="3200" baseline="-25000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5C137A1-E64E-2847-8021-F3F7B85D9088}"/>
              </a:ext>
            </a:extLst>
          </p:cNvPr>
          <p:cNvSpPr/>
          <p:nvPr/>
        </p:nvSpPr>
        <p:spPr>
          <a:xfrm>
            <a:off x="6774645" y="4950775"/>
            <a:ext cx="11641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r>
              <a:rPr kumimoji="1" lang="en-US" altLang="zh-CN" sz="32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10:00</a:t>
            </a:r>
            <a:endParaRPr lang="zh-CN" altLang="en-US" sz="3200" baseline="-25000" dirty="0"/>
          </a:p>
        </p:txBody>
      </p:sp>
      <p:sp>
        <p:nvSpPr>
          <p:cNvPr id="24" name="内容占位符 2">
            <a:extLst>
              <a:ext uri="{FF2B5EF4-FFF2-40B4-BE49-F238E27FC236}">
                <a16:creationId xmlns:a16="http://schemas.microsoft.com/office/drawing/2014/main" id="{2E97071F-20FC-9144-80AB-F26A75AD456A}"/>
              </a:ext>
            </a:extLst>
          </p:cNvPr>
          <p:cNvSpPr txBox="1">
            <a:spLocks/>
          </p:cNvSpPr>
          <p:nvPr/>
        </p:nvSpPr>
        <p:spPr>
          <a:xfrm>
            <a:off x="457200" y="2738229"/>
            <a:ext cx="2448335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Snapshot read</a:t>
            </a:r>
          </a:p>
          <a:p>
            <a:pPr lvl="1"/>
            <a:r>
              <a:rPr kumimoji="1" lang="en-US" altLang="zh-CN" dirty="0"/>
              <a:t>A read of read-only TX chooses the latest version that is &lt;= than its time</a:t>
            </a:r>
          </a:p>
        </p:txBody>
      </p:sp>
      <p:sp>
        <p:nvSpPr>
          <p:cNvPr id="25" name="Rectangle 13">
            <a:extLst>
              <a:ext uri="{FF2B5EF4-FFF2-40B4-BE49-F238E27FC236}">
                <a16:creationId xmlns:a16="http://schemas.microsoft.com/office/drawing/2014/main" id="{693B8077-84A3-0C49-BC9C-5B67DE157469}"/>
              </a:ext>
            </a:extLst>
          </p:cNvPr>
          <p:cNvSpPr/>
          <p:nvPr/>
        </p:nvSpPr>
        <p:spPr>
          <a:xfrm>
            <a:off x="542761" y="5091014"/>
            <a:ext cx="2050206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b="1" dirty="0">
                <a:solidFill>
                  <a:srgbClr val="BE384B"/>
                </a:solidFill>
              </a:rPr>
              <a:t>No lock!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9372267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8C2926-FBCF-4A4D-AEC6-DD61135A5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Timestamp assignment in Spanner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8DFB481-3E0F-D042-B499-8151C6A88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/>
          <a:lstStyle/>
          <a:p>
            <a:r>
              <a:rPr kumimoji="1" lang="en-US" altLang="zh-CN" dirty="0"/>
              <a:t>Read-write TX</a:t>
            </a:r>
          </a:p>
          <a:p>
            <a:pPr lvl="1"/>
            <a:r>
              <a:rPr kumimoji="1" lang="en-US" altLang="zh-CN" dirty="0"/>
              <a:t>Assigned when all locks of the TX has been acquired</a:t>
            </a:r>
          </a:p>
          <a:p>
            <a:pPr lvl="2"/>
            <a:r>
              <a:rPr kumimoji="1" lang="en-US" altLang="zh-CN" dirty="0"/>
              <a:t>i.e., the prepare phase of the TX passes (serialization point)</a:t>
            </a:r>
          </a:p>
          <a:p>
            <a:r>
              <a:rPr kumimoji="1" lang="en-US" altLang="zh-CN" dirty="0"/>
              <a:t>Read-only TX </a:t>
            </a:r>
          </a:p>
          <a:p>
            <a:pPr lvl="1"/>
            <a:r>
              <a:rPr kumimoji="1" lang="en-US" altLang="zh-CN" dirty="0"/>
              <a:t>Assigned at the start of the TX</a:t>
            </a:r>
          </a:p>
          <a:p>
            <a:pPr marL="74250" lvl="1" indent="0">
              <a:buNone/>
            </a:pPr>
            <a:endParaRPr kumimoji="1" lang="en-US" altLang="zh-CN" dirty="0"/>
          </a:p>
          <a:p>
            <a:r>
              <a:rPr kumimoji="1" lang="en-US" altLang="zh-CN" dirty="0"/>
              <a:t>Challenge of timing: clock synchronization for </a:t>
            </a:r>
            <a:r>
              <a:rPr kumimoji="1" lang="en-US" altLang="zh-CN" dirty="0">
                <a:solidFill>
                  <a:srgbClr val="C00000"/>
                </a:solidFill>
              </a:rPr>
              <a:t>external consistency </a:t>
            </a:r>
          </a:p>
          <a:p>
            <a:pPr lvl="1"/>
            <a:r>
              <a:rPr kumimoji="1" lang="en-US" altLang="zh-CN" dirty="0"/>
              <a:t>If a read-write TX has decided to commit, 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read-only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TX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starts,</a:t>
            </a:r>
            <a:br>
              <a:rPr kumimoji="1" lang="en-US" altLang="zh-CN" dirty="0"/>
            </a:br>
            <a:r>
              <a:rPr kumimoji="1" lang="en-US" altLang="zh-CN" dirty="0"/>
              <a:t>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must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ensure:</a:t>
            </a:r>
          </a:p>
          <a:p>
            <a:pPr lvl="2"/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-only</a:t>
            </a:r>
            <a:r>
              <a:rPr kumimoji="1" lang="en-US" altLang="zh-CN" dirty="0"/>
              <a:t> &gt;=  </a:t>
            </a:r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-write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28C9009-578B-7145-A17E-430C27EDB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628056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4637DB-A3B1-6C47-AF4F-B24C2DF19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Timing: </a:t>
            </a:r>
            <a:r>
              <a:rPr kumimoji="1" lang="en-US" altLang="zh-CN" b="0"/>
              <a:t>a key building block in distributed systems</a:t>
            </a:r>
            <a:endParaRPr kumimoji="1" lang="zh-CN" altLang="en-US" b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180CE1-84CF-3A4E-BE3B-40D4D07E7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968552"/>
          </a:xfrm>
        </p:spPr>
        <p:txBody>
          <a:bodyPr>
            <a:normAutofit/>
          </a:bodyPr>
          <a:lstStyle/>
          <a:p>
            <a:r>
              <a:rPr lang="en-US" altLang="zh-CN">
                <a:solidFill>
                  <a:srgbClr val="C00000"/>
                </a:solidFill>
              </a:rPr>
              <a:t>Time</a:t>
            </a:r>
            <a:r>
              <a:rPr lang="en-US" altLang="zh-CN"/>
              <a:t> is used by many distributed systems</a:t>
            </a:r>
          </a:p>
          <a:p>
            <a:pPr lvl="1"/>
            <a:r>
              <a:rPr lang="en-US" altLang="zh-CN"/>
              <a:t>e.g., cache expiration (DNS, HTTP), file synchronizers, Kerberos, ..</a:t>
            </a:r>
          </a:p>
          <a:p>
            <a:pPr lvl="1"/>
            <a:r>
              <a:rPr lang="en-US" altLang="zh-CN" b="1"/>
              <a:t>time intervals</a:t>
            </a:r>
            <a:r>
              <a:rPr lang="en-US" altLang="zh-CN"/>
              <a:t>: how long did some operation take?</a:t>
            </a:r>
          </a:p>
          <a:p>
            <a:pPr lvl="1"/>
            <a:r>
              <a:rPr lang="en-US" altLang="zh-CN" b="1"/>
              <a:t>calendar time</a:t>
            </a:r>
            <a:r>
              <a:rPr lang="en-US" altLang="zh-CN"/>
              <a:t>: what time/date did some event happen at?</a:t>
            </a:r>
          </a:p>
          <a:p>
            <a:pPr lvl="1"/>
            <a:r>
              <a:rPr lang="en-US" altLang="zh-CN" b="1"/>
              <a:t>ordering of events</a:t>
            </a:r>
            <a:r>
              <a:rPr lang="en-US" altLang="zh-CN"/>
              <a:t>: in what order did some events happen?</a:t>
            </a:r>
          </a:p>
          <a:p>
            <a:r>
              <a:rPr kumimoji="1" lang="en-US" altLang="zh-CN"/>
              <a:t>How computer measure times? </a:t>
            </a:r>
          </a:p>
          <a:p>
            <a:pPr lvl="1"/>
            <a:r>
              <a:rPr lang="en-US" altLang="zh-CN"/>
              <a:t>Computer has a reasonably-fixed-frequency oscillator</a:t>
            </a:r>
          </a:p>
          <a:p>
            <a:pPr lvl="2"/>
            <a:r>
              <a:rPr lang="en-US" altLang="zh-CN" sz="1800"/>
              <a:t>E.g., quartz crystal</a:t>
            </a:r>
          </a:p>
          <a:p>
            <a:pPr lvl="1"/>
            <a:r>
              <a:rPr lang="en-US" altLang="zh-CN"/>
              <a:t>Represent time interval as a count of oscillator's cycles</a:t>
            </a:r>
          </a:p>
          <a:p>
            <a:pPr lvl="2"/>
            <a:r>
              <a:rPr lang="en-US" altLang="zh-CN" sz="1800">
                <a:solidFill>
                  <a:srgbClr val="C00000"/>
                </a:solidFill>
              </a:rPr>
              <a:t>time period = count / frequency</a:t>
            </a:r>
          </a:p>
          <a:p>
            <a:pPr lvl="2"/>
            <a:r>
              <a:rPr lang="en-US" altLang="zh-CN" sz="1800"/>
              <a:t>e.g., with a 1MHz oscillator, 1000 cycles means 1msec</a:t>
            </a:r>
          </a:p>
          <a:p>
            <a:pPr lvl="1"/>
            <a:endParaRPr lang="en-US" altLang="zh-CN"/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D58CE2B-342B-484C-99F6-4421A4221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6B14EB7-7891-FD49-A14E-B809631A1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368" y="3937000"/>
            <a:ext cx="1727429" cy="973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9B Series">
            <a:extLst>
              <a:ext uri="{FF2B5EF4-FFF2-40B4-BE49-F238E27FC236}">
                <a16:creationId xmlns:a16="http://schemas.microsoft.com/office/drawing/2014/main" id="{6B9C2176-ADF3-6642-B7E0-BA9914C52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451" y="2532771"/>
            <a:ext cx="1360727" cy="136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0214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E48F8E-4DA6-4844-87DE-5F7DF2FA6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Time Measuring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E6419E-9AEA-3D45-97D5-D6AF9DA13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1900"/>
              <a:t>What happens when turn off the computer?</a:t>
            </a:r>
          </a:p>
          <a:p>
            <a:pPr lvl="1"/>
            <a:r>
              <a:rPr lang="en-US" altLang="zh-CN" sz="1900"/>
              <a:t>"Real-Time Clock" (RTC) chip remains powered, with battery / capacitor</a:t>
            </a:r>
          </a:p>
          <a:p>
            <a:pPr lvl="1"/>
            <a:r>
              <a:rPr lang="en-US" altLang="zh-CN" sz="1900"/>
              <a:t>Stores current calendar time, has an oscillator that increments periodically</a:t>
            </a:r>
          </a:p>
          <a:p>
            <a:r>
              <a:rPr lang="en-US" altLang="zh-CN" sz="1900"/>
              <a:t>Maintaining accurate time</a:t>
            </a:r>
          </a:p>
          <a:p>
            <a:pPr lvl="1"/>
            <a:r>
              <a:rPr lang="en-US" altLang="zh-CN" sz="1900"/>
              <a:t>Accuracy: for calendar time, need to set the clock correctly at some point</a:t>
            </a:r>
          </a:p>
          <a:p>
            <a:pPr lvl="1"/>
            <a:r>
              <a:rPr lang="en-US" altLang="zh-CN" sz="1900"/>
              <a:t>Precision: need to know oscillator frequency (drift due to age, temp, etc.)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92582AF-CF18-574E-9DC7-601292846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2878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9F3744-919E-7148-9A4B-6EDBF2A33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Challenge: clock synchronization</a:t>
            </a:r>
            <a:endParaRPr kumimoji="1" lang="zh-CN" altLang="en-US" b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00EDEF-AF54-8744-8396-5464C100B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It’s hard to synchronize different machine’s clocks </a:t>
            </a:r>
          </a:p>
          <a:p>
            <a:pPr lvl="1"/>
            <a:r>
              <a:rPr kumimoji="1" lang="en-US" altLang="zh-CN" dirty="0"/>
              <a:t>the quartz clock drifts, depends on the temperature of the machine </a:t>
            </a:r>
          </a:p>
          <a:p>
            <a:pPr lvl="1"/>
            <a:r>
              <a:rPr kumimoji="1" lang="en-US" altLang="zh-CN" dirty="0"/>
              <a:t>e.g., Google assumes 17 seconds drifts assuming clocks are synchronized once per day</a:t>
            </a:r>
          </a:p>
          <a:p>
            <a:r>
              <a:rPr kumimoji="1" lang="en-US" altLang="zh-CN" dirty="0"/>
              <a:t>Common approach: synchronizing clock with  NTP</a:t>
            </a:r>
          </a:p>
          <a:p>
            <a:pPr lvl="1"/>
            <a:r>
              <a:rPr lang="en-US" altLang="zh-CN" dirty="0"/>
              <a:t>Query server's time, adjust local time accordingly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32AABD-E9EC-B348-972F-F87F64CFD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D901D75-92A6-4749-87E1-7E4D48BE2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829" y="3655297"/>
            <a:ext cx="3384371" cy="176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47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0619F8-AEC5-8748-B1EC-372B99B4D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/>
              <a:t>Sync clock with </a:t>
            </a:r>
            <a:r>
              <a:rPr kumimoji="1" lang="en-US" altLang="zh-CN"/>
              <a:t>NTP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FC1D3E-B536-9D4F-9592-3DB5B9BC51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Need to consider network latency</a:t>
            </a:r>
          </a:p>
          <a:p>
            <a:pPr lvl="1"/>
            <a:r>
              <a:rPr lang="en-US" altLang="zh-CN" dirty="0"/>
              <a:t>Simple estimate: RTT/2</a:t>
            </a:r>
          </a:p>
          <a:p>
            <a:pPr lvl="1"/>
            <a:r>
              <a:rPr lang="en-US" altLang="zh-CN" dirty="0"/>
              <a:t>When does this fail to work well?</a:t>
            </a:r>
          </a:p>
          <a:p>
            <a:pPr lvl="2"/>
            <a:r>
              <a:rPr lang="en-US" altLang="zh-CN" sz="1800" dirty="0"/>
              <a:t>Asymmetric routes, with different latency in each direction</a:t>
            </a:r>
          </a:p>
          <a:p>
            <a:pPr lvl="2"/>
            <a:r>
              <a:rPr lang="en-US" altLang="zh-CN" sz="1800" dirty="0"/>
              <a:t>Queuing delay, unlikely to be symmetric even for symmetric routes</a:t>
            </a:r>
          </a:p>
          <a:p>
            <a:pPr lvl="2"/>
            <a:r>
              <a:rPr lang="en-US" altLang="zh-CN" sz="1800" dirty="0"/>
              <a:t>Busy server might take a long time to process client's request</a:t>
            </a:r>
          </a:p>
          <a:p>
            <a:pPr lvl="1"/>
            <a:r>
              <a:rPr lang="en-US" altLang="zh-CN" dirty="0"/>
              <a:t>Can use repeated queries to average out (or estimate variance) for second two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07A913-E236-FE4E-AA2F-81F3558E1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9483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0619F8-AEC5-8748-B1EC-372B99B4D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b="0"/>
              <a:t>Sync clock with NTP</a:t>
            </a:r>
            <a:r>
              <a:rPr kumimoji="1" lang="en-US" altLang="zh-CN"/>
              <a:t>: Estimating Network Latency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07A913-E236-FE4E-AA2F-81F3558E1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4FDDAC2-EC86-344B-8E38-C9A5BEF45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33732"/>
            <a:ext cx="5423007" cy="2664295"/>
          </a:xfrm>
          <a:prstGeom prst="rect">
            <a:avLst/>
          </a:prstGeom>
        </p:spPr>
      </p:pic>
      <p:sp>
        <p:nvSpPr>
          <p:cNvPr id="8" name="内容占位符 2">
            <a:extLst>
              <a:ext uri="{FF2B5EF4-FFF2-40B4-BE49-F238E27FC236}">
                <a16:creationId xmlns:a16="http://schemas.microsoft.com/office/drawing/2014/main" id="{AF112591-22C8-B346-9A5B-AC4C31726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6328" y="1060843"/>
            <a:ext cx="4846803" cy="4075907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300" dirty="0"/>
              <a:t>What if a computer's clock is too fast</a:t>
            </a:r>
          </a:p>
          <a:p>
            <a:pPr lvl="1"/>
            <a:r>
              <a:rPr lang="en-US" altLang="zh-CN" sz="2300" dirty="0"/>
              <a:t>E.g., 5 seconds ahead</a:t>
            </a:r>
          </a:p>
          <a:p>
            <a:pPr lvl="1"/>
            <a:r>
              <a:rPr lang="en-US" altLang="zh-CN" sz="2300" dirty="0"/>
              <a:t>Naive plan: reset it to the correct time</a:t>
            </a:r>
          </a:p>
          <a:p>
            <a:pPr lvl="2"/>
            <a:r>
              <a:rPr lang="en-US" altLang="zh-CN" sz="2300" dirty="0"/>
              <a:t>Can break time intervals being measured (e.g., negative interval)</a:t>
            </a:r>
          </a:p>
          <a:p>
            <a:pPr lvl="2"/>
            <a:r>
              <a:rPr lang="en-US" altLang="zh-CN" sz="2300" dirty="0"/>
              <a:t>Can break ordering (e.g., older files were created in the future)</a:t>
            </a:r>
          </a:p>
          <a:p>
            <a:pPr lvl="1">
              <a:spcAft>
                <a:spcPts val="600"/>
              </a:spcAft>
            </a:pPr>
            <a:r>
              <a:rPr lang="en-US" altLang="zh-CN" sz="2300" dirty="0"/>
              <a:t>"make" is particularly prone to these errors</a:t>
            </a:r>
          </a:p>
          <a:p>
            <a:r>
              <a:rPr lang="en-US" altLang="zh-CN" sz="2300" dirty="0"/>
              <a:t>Principle: time never goes backwards</a:t>
            </a:r>
          </a:p>
          <a:p>
            <a:pPr lvl="1"/>
            <a:r>
              <a:rPr lang="en-US" altLang="zh-CN" sz="2300" dirty="0"/>
              <a:t>Idea: temporarily slow down or speed up the clock</a:t>
            </a:r>
          </a:p>
          <a:p>
            <a:pPr lvl="1"/>
            <a:r>
              <a:rPr lang="en-US" altLang="zh-CN" sz="2300" dirty="0"/>
              <a:t>Typically, cannot adjust oscillator (fixed hardware)</a:t>
            </a:r>
          </a:p>
          <a:p>
            <a:pPr lvl="1"/>
            <a:r>
              <a:rPr lang="en-US" altLang="zh-CN" sz="2300" dirty="0"/>
              <a:t>Adjust oscillator frequency estimate, so counter advances faster / slower</a:t>
            </a:r>
          </a:p>
          <a:p>
            <a:endParaRPr kumimoji="1"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B059A057-9408-FE42-B695-12D5E401846D}"/>
              </a:ext>
            </a:extLst>
          </p:cNvPr>
          <p:cNvCxnSpPr/>
          <p:nvPr/>
        </p:nvCxnSpPr>
        <p:spPr>
          <a:xfrm>
            <a:off x="611560" y="4009628"/>
            <a:ext cx="36724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97F8342B-D041-3E4C-85DB-B6F9EBCFFBAC}"/>
              </a:ext>
            </a:extLst>
          </p:cNvPr>
          <p:cNvCxnSpPr/>
          <p:nvPr/>
        </p:nvCxnSpPr>
        <p:spPr>
          <a:xfrm>
            <a:off x="611560" y="5136750"/>
            <a:ext cx="36724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070AA6B2-3792-4A4E-AE75-F3F4AACC94D7}"/>
              </a:ext>
            </a:extLst>
          </p:cNvPr>
          <p:cNvSpPr/>
          <p:nvPr/>
        </p:nvSpPr>
        <p:spPr>
          <a:xfrm>
            <a:off x="400424" y="3813390"/>
            <a:ext cx="86433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Server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93A5DB4-66FA-D34E-980C-5C45DF491855}"/>
              </a:ext>
            </a:extLst>
          </p:cNvPr>
          <p:cNvSpPr/>
          <p:nvPr/>
        </p:nvSpPr>
        <p:spPr>
          <a:xfrm>
            <a:off x="400424" y="4901591"/>
            <a:ext cx="77457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Client</a:t>
            </a:r>
            <a:endParaRPr lang="zh-CN" altLang="en-US" dirty="0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391C53E9-4CDF-954A-8B9E-6AE92FB9B6D8}"/>
              </a:ext>
            </a:extLst>
          </p:cNvPr>
          <p:cNvCxnSpPr>
            <a:cxnSpLocks/>
          </p:cNvCxnSpPr>
          <p:nvPr/>
        </p:nvCxnSpPr>
        <p:spPr>
          <a:xfrm flipV="1">
            <a:off x="1691680" y="4009628"/>
            <a:ext cx="756084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B88422C2-7EB8-CB4A-BBAB-A8757A3FC3C6}"/>
              </a:ext>
            </a:extLst>
          </p:cNvPr>
          <p:cNvCxnSpPr>
            <a:cxnSpLocks/>
          </p:cNvCxnSpPr>
          <p:nvPr/>
        </p:nvCxnSpPr>
        <p:spPr>
          <a:xfrm>
            <a:off x="2447764" y="4009628"/>
            <a:ext cx="828092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56C7779A-7491-E349-8907-B06AE634F304}"/>
              </a:ext>
            </a:extLst>
          </p:cNvPr>
          <p:cNvSpPr/>
          <p:nvPr/>
        </p:nvSpPr>
        <p:spPr>
          <a:xfrm>
            <a:off x="2138483" y="3619161"/>
            <a:ext cx="55656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tsrv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6E9D502-F3EA-B649-BCE4-AE89B689C119}"/>
              </a:ext>
            </a:extLst>
          </p:cNvPr>
          <p:cNvSpPr/>
          <p:nvPr/>
        </p:nvSpPr>
        <p:spPr>
          <a:xfrm>
            <a:off x="1413398" y="5193581"/>
            <a:ext cx="81304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tbegin</a:t>
            </a:r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C0AFFAD-6A09-3443-B136-42D097597BAB}"/>
              </a:ext>
            </a:extLst>
          </p:cNvPr>
          <p:cNvSpPr/>
          <p:nvPr/>
        </p:nvSpPr>
        <p:spPr>
          <a:xfrm>
            <a:off x="2959104" y="5187243"/>
            <a:ext cx="63350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tend</a:t>
            </a:r>
            <a:endParaRPr lang="zh-CN" altLang="en-US" dirty="0"/>
          </a:p>
        </p:txBody>
      </p: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691319BC-454E-D745-96B4-4656FB81F7EE}"/>
              </a:ext>
            </a:extLst>
          </p:cNvPr>
          <p:cNvCxnSpPr>
            <a:cxnSpLocks/>
          </p:cNvCxnSpPr>
          <p:nvPr/>
        </p:nvCxnSpPr>
        <p:spPr>
          <a:xfrm flipH="1">
            <a:off x="2447764" y="4030764"/>
            <a:ext cx="1" cy="115983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B8F8E60D-EF04-844B-9FAB-1F42035332E6}"/>
              </a:ext>
            </a:extLst>
          </p:cNvPr>
          <p:cNvCxnSpPr>
            <a:cxnSpLocks/>
          </p:cNvCxnSpPr>
          <p:nvPr/>
        </p:nvCxnSpPr>
        <p:spPr>
          <a:xfrm>
            <a:off x="1677228" y="4009628"/>
            <a:ext cx="1" cy="111875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FFCD789B-E769-0249-95AF-403544D42622}"/>
              </a:ext>
            </a:extLst>
          </p:cNvPr>
          <p:cNvCxnSpPr>
            <a:cxnSpLocks/>
          </p:cNvCxnSpPr>
          <p:nvPr/>
        </p:nvCxnSpPr>
        <p:spPr>
          <a:xfrm>
            <a:off x="1677228" y="4778266"/>
            <a:ext cx="770536" cy="3002"/>
          </a:xfrm>
          <a:prstGeom prst="straightConnector1">
            <a:avLst/>
          </a:prstGeom>
          <a:ln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BDEAD640-4471-4A4C-AF39-5123E850E6C9}"/>
              </a:ext>
            </a:extLst>
          </p:cNvPr>
          <p:cNvSpPr/>
          <p:nvPr/>
        </p:nvSpPr>
        <p:spPr>
          <a:xfrm>
            <a:off x="1713044" y="4363202"/>
            <a:ext cx="73609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delay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9731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0619F8-AEC5-8748-B1EC-372B99B4D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b="0"/>
              <a:t>Sync clock with NTP</a:t>
            </a:r>
            <a:r>
              <a:rPr kumimoji="1" lang="en-US" altLang="zh-CN"/>
              <a:t>: Estimating Network Latency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07A913-E236-FE4E-AA2F-81F3558E1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F016F3F-7038-4F47-891B-F574C8BFD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549" y="1477547"/>
            <a:ext cx="7518102" cy="38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9432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F440A6-8E79-8640-85D2-B05726508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 of NTP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7D5D01-98DF-6841-ACF8-CD0487337B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No bounds on the clocks between client &amp; server </a:t>
            </a:r>
          </a:p>
          <a:p>
            <a:pPr lvl="1"/>
            <a:r>
              <a:rPr kumimoji="1" lang="en-US" altLang="zh-CN" dirty="0"/>
              <a:t>The time of server &amp; client is only roughly similar !</a:t>
            </a:r>
          </a:p>
          <a:p>
            <a:r>
              <a:rPr kumimoji="1" lang="en-US" altLang="zh-CN" dirty="0"/>
              <a:t>How to compare two roughly correct clock? </a:t>
            </a:r>
          </a:p>
          <a:p>
            <a:pPr lvl="1"/>
            <a:r>
              <a:rPr kumimoji="1" lang="en-US" altLang="zh-CN" dirty="0"/>
              <a:t>No way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D4C260A-0878-8844-8B8F-A0D5C10D0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37921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9AA378AE-5B7B-D145-9DFD-CB09F78D72F5}"/>
              </a:ext>
            </a:extLst>
          </p:cNvPr>
          <p:cNvSpPr/>
          <p:nvPr/>
        </p:nvSpPr>
        <p:spPr>
          <a:xfrm>
            <a:off x="298210" y="2473105"/>
            <a:ext cx="4186808" cy="2544648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EE87154E-FAB3-F247-88B0-144885FCB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TrueTime</a:t>
            </a:r>
            <a:r>
              <a:rPr kumimoji="1" lang="en-US" altLang="zh-CN" dirty="0"/>
              <a:t> API of Spanner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30FD53-BD66-A545-89F6-00643B21E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128566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 err="1"/>
              <a:t>TrueTime</a:t>
            </a:r>
            <a:r>
              <a:rPr kumimoji="1" lang="en-US" altLang="zh-CN" dirty="0"/>
              <a:t> returns a time interval instead of a single point of time </a:t>
            </a:r>
          </a:p>
          <a:p>
            <a:pPr lvl="1"/>
            <a:r>
              <a:rPr kumimoji="1" lang="en-US" altLang="zh-CN" dirty="0"/>
              <a:t>The interval is bound.  i.e., the time of server must be in this bound</a:t>
            </a:r>
          </a:p>
          <a:p>
            <a:pPr lvl="1"/>
            <a:r>
              <a:rPr kumimoji="1" lang="en-US" altLang="zh-CN" dirty="0"/>
              <a:t>The interval is the physical time. i.e., familiar to the user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EC913D-1DFC-F34D-B891-400EA6A2D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249D774-BE41-B44F-BEA0-9D0C044ED36E}"/>
              </a:ext>
            </a:extLst>
          </p:cNvPr>
          <p:cNvSpPr/>
          <p:nvPr/>
        </p:nvSpPr>
        <p:spPr>
          <a:xfrm>
            <a:off x="458085" y="2593275"/>
            <a:ext cx="3816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struct 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timeval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{  </a:t>
            </a:r>
          </a:p>
          <a:p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	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time_t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tv_sec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; 	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suseconds_t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tv_usec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endParaRPr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CE1F951-1F6E-CA44-8206-7F43B812F824}"/>
              </a:ext>
            </a:extLst>
          </p:cNvPr>
          <p:cNvSpPr/>
          <p:nvPr/>
        </p:nvSpPr>
        <p:spPr>
          <a:xfrm>
            <a:off x="298210" y="3925490"/>
            <a:ext cx="41361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gettimeofday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(struct 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timeval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*restrict tv, ...)</a:t>
            </a:r>
            <a:endParaRPr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A7FB24AA-41F8-C942-BAFE-4E5FC206C971}"/>
              </a:ext>
            </a:extLst>
          </p:cNvPr>
          <p:cNvCxnSpPr/>
          <p:nvPr/>
        </p:nvCxnSpPr>
        <p:spPr>
          <a:xfrm>
            <a:off x="4629873" y="2220722"/>
            <a:ext cx="0" cy="3888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3">
            <a:extLst>
              <a:ext uri="{FF2B5EF4-FFF2-40B4-BE49-F238E27FC236}">
                <a16:creationId xmlns:a16="http://schemas.microsoft.com/office/drawing/2014/main" id="{B40A9DD0-2515-8947-A8CE-064885F225FB}"/>
              </a:ext>
            </a:extLst>
          </p:cNvPr>
          <p:cNvSpPr/>
          <p:nvPr/>
        </p:nvSpPr>
        <p:spPr>
          <a:xfrm>
            <a:off x="1061317" y="4968875"/>
            <a:ext cx="2701431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dirty="0">
                <a:solidFill>
                  <a:srgbClr val="BE384B"/>
                </a:solidFill>
              </a:rPr>
              <a:t>Linux Time API</a:t>
            </a:r>
            <a:endParaRPr kumimoji="1" lang="en-US" altLang="zh-CN" dirty="0"/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96A3CB6D-B03B-7D41-9F72-D2784CE356A7}"/>
              </a:ext>
            </a:extLst>
          </p:cNvPr>
          <p:cNvSpPr/>
          <p:nvPr/>
        </p:nvSpPr>
        <p:spPr>
          <a:xfrm>
            <a:off x="5352143" y="4968875"/>
            <a:ext cx="3106679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dirty="0" err="1">
                <a:solidFill>
                  <a:srgbClr val="BE384B"/>
                </a:solidFill>
              </a:rPr>
              <a:t>TrueTime</a:t>
            </a:r>
            <a:r>
              <a:rPr lang="en" altLang="zh-CN" dirty="0">
                <a:solidFill>
                  <a:srgbClr val="BE384B"/>
                </a:solidFill>
              </a:rPr>
              <a:t> API (Simplified)</a:t>
            </a:r>
            <a:endParaRPr kumimoji="1" lang="en-US" altLang="zh-CN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2966941-0CCA-C048-BE31-DA137ED34C57}"/>
              </a:ext>
            </a:extLst>
          </p:cNvPr>
          <p:cNvSpPr/>
          <p:nvPr/>
        </p:nvSpPr>
        <p:spPr>
          <a:xfrm>
            <a:off x="4892782" y="2545497"/>
            <a:ext cx="41361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struct 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time_interval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timeval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Lower; </a:t>
            </a:r>
          </a:p>
          <a:p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timeval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Upper;</a:t>
            </a:r>
          </a:p>
          <a:p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A69113A-EF5D-AD4E-84D6-75AD727C0C14}"/>
              </a:ext>
            </a:extLst>
          </p:cNvPr>
          <p:cNvSpPr/>
          <p:nvPr/>
        </p:nvSpPr>
        <p:spPr>
          <a:xfrm>
            <a:off x="4709736" y="3925490"/>
            <a:ext cx="43597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get_truetime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time_interval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*interval); </a:t>
            </a:r>
          </a:p>
          <a:p>
            <a:r>
              <a:rPr lang="en" altLang="zh-CN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Server </a:t>
            </a:r>
            <a:r>
              <a:rPr lang="en" altLang="zh-CN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timeval</a:t>
            </a:r>
            <a:r>
              <a:rPr lang="en" altLang="zh-CN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must be in [L,U]</a:t>
            </a:r>
          </a:p>
        </p:txBody>
      </p:sp>
    </p:spTree>
    <p:extLst>
      <p:ext uri="{BB962C8B-B14F-4D97-AF65-F5344CB8AC3E}">
        <p14:creationId xmlns:p14="http://schemas.microsoft.com/office/powerpoint/2010/main" val="11271449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D6B5B6-5517-194D-88CC-7277C30C4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Power of </a:t>
            </a:r>
            <a:r>
              <a:rPr kumimoji="1" lang="en-US" altLang="zh-CN" dirty="0" err="1"/>
              <a:t>TrueTime</a:t>
            </a:r>
            <a:r>
              <a:rPr kumimoji="1" lang="en-US" altLang="zh-CN" dirty="0"/>
              <a:t> API (return [L,U])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D920E6-67BF-7E4D-8908-3756F1CF9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794075"/>
          </a:xfrm>
        </p:spPr>
        <p:txBody>
          <a:bodyPr/>
          <a:lstStyle/>
          <a:p>
            <a:r>
              <a:rPr kumimoji="1" lang="en-US" altLang="zh-CN" dirty="0"/>
              <a:t>Used to implement external consistency </a:t>
            </a:r>
          </a:p>
          <a:p>
            <a:pPr lvl="1"/>
            <a:r>
              <a:rPr kumimoji="1" lang="en-US" altLang="zh-CN" dirty="0"/>
              <a:t>If a read-write TX has decided to commit, then:</a:t>
            </a:r>
          </a:p>
          <a:p>
            <a:pPr lvl="2"/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-only</a:t>
            </a:r>
            <a:r>
              <a:rPr kumimoji="1" lang="en-US" altLang="zh-CN" dirty="0"/>
              <a:t> &gt;=  </a:t>
            </a:r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-write</a:t>
            </a:r>
          </a:p>
          <a:p>
            <a:r>
              <a:rPr kumimoji="1" lang="en-US" altLang="zh-CN" dirty="0"/>
              <a:t>How to achieve this?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Commit wait</a:t>
            </a:r>
            <a:r>
              <a:rPr kumimoji="1" lang="en-US" altLang="zh-CN" dirty="0"/>
              <a:t> for read-write TX: after acquire the commit timestamp, the coordinator wait until (U – L) and uses U as </a:t>
            </a:r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-write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For read-only TX, simply uses U as the read timestamp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DDFB25-8B24-B040-9CB8-8CA148EB8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9D68D190-97ED-A54A-8705-81BE71CFB7D7}"/>
              </a:ext>
            </a:extLst>
          </p:cNvPr>
          <p:cNvCxnSpPr/>
          <p:nvPr/>
        </p:nvCxnSpPr>
        <p:spPr>
          <a:xfrm>
            <a:off x="2915816" y="4408147"/>
            <a:ext cx="4069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0A476B48-7693-7844-B654-4EEBCF5002E7}"/>
              </a:ext>
            </a:extLst>
          </p:cNvPr>
          <p:cNvSpPr/>
          <p:nvPr/>
        </p:nvSpPr>
        <p:spPr>
          <a:xfrm>
            <a:off x="918998" y="4207750"/>
            <a:ext cx="2039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Time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Server time</a:t>
            </a:r>
            <a:endParaRPr lang="zh-CN" altLang="en-US" b="1" dirty="0"/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CECC4025-414F-484C-A2B1-76524187CF89}"/>
              </a:ext>
            </a:extLst>
          </p:cNvPr>
          <p:cNvCxnSpPr>
            <a:cxnSpLocks/>
          </p:cNvCxnSpPr>
          <p:nvPr/>
        </p:nvCxnSpPr>
        <p:spPr>
          <a:xfrm>
            <a:off x="3563888" y="4009628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E05CAAB2-C61C-7F49-9EAC-787CE16AC4E3}"/>
              </a:ext>
            </a:extLst>
          </p:cNvPr>
          <p:cNvSpPr/>
          <p:nvPr/>
        </p:nvSpPr>
        <p:spPr>
          <a:xfrm>
            <a:off x="1235431" y="4571307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Read-write TX</a:t>
            </a:r>
            <a:endParaRPr lang="zh-CN" altLang="en-US" b="1" dirty="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60A6F4E-B614-0A44-B057-D2B8CCB60EF9}"/>
              </a:ext>
            </a:extLst>
          </p:cNvPr>
          <p:cNvGrpSpPr/>
          <p:nvPr/>
        </p:nvGrpSpPr>
        <p:grpSpPr>
          <a:xfrm>
            <a:off x="3203847" y="4651519"/>
            <a:ext cx="720080" cy="144130"/>
            <a:chOff x="6037559" y="5188039"/>
            <a:chExt cx="720080" cy="144130"/>
          </a:xfrm>
        </p:grpSpPr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1A0417E9-C210-4E41-9124-69FEFB84C899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EB311955-E695-DE4F-A78F-030FB3232AB0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BA000F34-6C18-BD4D-8B0C-6382B67FF706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CF45AB09-F83D-DA42-924F-9BDE949170F3}"/>
              </a:ext>
            </a:extLst>
          </p:cNvPr>
          <p:cNvSpPr/>
          <p:nvPr/>
        </p:nvSpPr>
        <p:spPr>
          <a:xfrm>
            <a:off x="2864806" y="4544955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L1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71DD159-C1DB-1642-9597-953C42811E0C}"/>
              </a:ext>
            </a:extLst>
          </p:cNvPr>
          <p:cNvSpPr/>
          <p:nvPr/>
        </p:nvSpPr>
        <p:spPr>
          <a:xfrm>
            <a:off x="3948119" y="458009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U1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9D4BA00D-6F51-9545-94CB-CC55ACA69EC5}"/>
              </a:ext>
            </a:extLst>
          </p:cNvPr>
          <p:cNvCxnSpPr>
            <a:cxnSpLocks/>
          </p:cNvCxnSpPr>
          <p:nvPr/>
        </p:nvCxnSpPr>
        <p:spPr>
          <a:xfrm>
            <a:off x="4288720" y="3992824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146A26AF-ABC3-6346-A03B-4789FCB226E0}"/>
              </a:ext>
            </a:extLst>
          </p:cNvPr>
          <p:cNvSpPr/>
          <p:nvPr/>
        </p:nvSpPr>
        <p:spPr>
          <a:xfrm>
            <a:off x="1979712" y="5008137"/>
            <a:ext cx="2569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Get commit time-stamp</a:t>
            </a:r>
            <a:endParaRPr lang="zh-CN" altLang="en-US" dirty="0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1B29427E-29FF-8A44-944D-E54A92EE70C0}"/>
              </a:ext>
            </a:extLst>
          </p:cNvPr>
          <p:cNvGrpSpPr/>
          <p:nvPr/>
        </p:nvGrpSpPr>
        <p:grpSpPr>
          <a:xfrm>
            <a:off x="3568640" y="4469423"/>
            <a:ext cx="720080" cy="144130"/>
            <a:chOff x="6037559" y="5188039"/>
            <a:chExt cx="720080" cy="144130"/>
          </a:xfrm>
        </p:grpSpPr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C5A81DDB-ACE6-664D-8949-08D151CE3198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6AA39919-C82D-E941-BF4A-4394AFC52D47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连接符 26">
              <a:extLst>
                <a:ext uri="{FF2B5EF4-FFF2-40B4-BE49-F238E27FC236}">
                  <a16:creationId xmlns:a16="http://schemas.microsoft.com/office/drawing/2014/main" id="{3DC41F4E-C992-D647-9B43-6402EA51EC4F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id="{E0D14B22-CDF0-3249-B152-EC463126CDC5}"/>
              </a:ext>
            </a:extLst>
          </p:cNvPr>
          <p:cNvSpPr/>
          <p:nvPr/>
        </p:nvSpPr>
        <p:spPr>
          <a:xfrm>
            <a:off x="4286787" y="3934618"/>
            <a:ext cx="4108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Commit wait done, server.time1 &gt;= U1</a:t>
            </a:r>
            <a:endParaRPr lang="zh-CN" altLang="en-US" dirty="0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8B6E36AA-E47D-8F40-A5B6-2EE709778B10}"/>
              </a:ext>
            </a:extLst>
          </p:cNvPr>
          <p:cNvSpPr/>
          <p:nvPr/>
        </p:nvSpPr>
        <p:spPr>
          <a:xfrm>
            <a:off x="4505910" y="4500770"/>
            <a:ext cx="219217" cy="215549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BE384B"/>
                </a:solidFill>
              </a:rPr>
              <a:t>1</a:t>
            </a:r>
            <a:endParaRPr kumimoji="1" lang="zh-CN" altLang="en-US" dirty="0">
              <a:solidFill>
                <a:srgbClr val="BE384B"/>
              </a:solidFill>
            </a:endParaRPr>
          </a:p>
        </p:txBody>
      </p: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A2AE62DE-F999-CA40-902F-32BECEABBDF7}"/>
              </a:ext>
            </a:extLst>
          </p:cNvPr>
          <p:cNvCxnSpPr>
            <a:stCxn id="30" idx="2"/>
          </p:cNvCxnSpPr>
          <p:nvPr/>
        </p:nvCxnSpPr>
        <p:spPr>
          <a:xfrm flipH="1" flipV="1">
            <a:off x="4299497" y="4408147"/>
            <a:ext cx="206413" cy="200398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23069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D6B5B6-5517-194D-88CC-7277C30C4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Power of </a:t>
            </a:r>
            <a:r>
              <a:rPr kumimoji="1" lang="en-US" altLang="zh-CN" dirty="0" err="1"/>
              <a:t>TrueTime</a:t>
            </a:r>
            <a:r>
              <a:rPr kumimoji="1" lang="en-US" altLang="zh-CN" dirty="0"/>
              <a:t> API (return [L,U])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D920E6-67BF-7E4D-8908-3756F1CF9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794075"/>
          </a:xfrm>
        </p:spPr>
        <p:txBody>
          <a:bodyPr/>
          <a:lstStyle/>
          <a:p>
            <a:r>
              <a:rPr kumimoji="1" lang="en-US" altLang="zh-CN" dirty="0"/>
              <a:t>Used to implement external consistency </a:t>
            </a:r>
          </a:p>
          <a:p>
            <a:pPr lvl="1"/>
            <a:r>
              <a:rPr kumimoji="1" lang="en-US" altLang="zh-CN" dirty="0"/>
              <a:t>If a read-write TX has decided to commit, then:</a:t>
            </a:r>
          </a:p>
          <a:p>
            <a:pPr lvl="2"/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-only</a:t>
            </a:r>
            <a:r>
              <a:rPr kumimoji="1" lang="en-US" altLang="zh-CN" dirty="0"/>
              <a:t> &gt;=  </a:t>
            </a:r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-write</a:t>
            </a:r>
          </a:p>
          <a:p>
            <a:r>
              <a:rPr kumimoji="1" lang="en-US" altLang="zh-CN" dirty="0"/>
              <a:t>How to achieve this?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Commit wait</a:t>
            </a:r>
            <a:r>
              <a:rPr kumimoji="1" lang="en-US" altLang="zh-CN" dirty="0"/>
              <a:t> for read-write TX: after acquire the commit timestamp, the coordinator wait until (U – L) and uses U as </a:t>
            </a:r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-write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For read-only TX, simply uses U as the read timestamp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DDFB25-8B24-B040-9CB8-8CA148EB8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9D68D190-97ED-A54A-8705-81BE71CFB7D7}"/>
              </a:ext>
            </a:extLst>
          </p:cNvPr>
          <p:cNvCxnSpPr/>
          <p:nvPr/>
        </p:nvCxnSpPr>
        <p:spPr>
          <a:xfrm>
            <a:off x="2915816" y="4408147"/>
            <a:ext cx="4069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CECC4025-414F-484C-A2B1-76524187CF89}"/>
              </a:ext>
            </a:extLst>
          </p:cNvPr>
          <p:cNvCxnSpPr>
            <a:cxnSpLocks/>
          </p:cNvCxnSpPr>
          <p:nvPr/>
        </p:nvCxnSpPr>
        <p:spPr>
          <a:xfrm>
            <a:off x="3563888" y="4009628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E05CAAB2-C61C-7F49-9EAC-787CE16AC4E3}"/>
              </a:ext>
            </a:extLst>
          </p:cNvPr>
          <p:cNvSpPr/>
          <p:nvPr/>
        </p:nvSpPr>
        <p:spPr>
          <a:xfrm>
            <a:off x="1235431" y="4571307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Read-write TX</a:t>
            </a:r>
            <a:endParaRPr lang="zh-CN" altLang="en-US" b="1" dirty="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60A6F4E-B614-0A44-B057-D2B8CCB60EF9}"/>
              </a:ext>
            </a:extLst>
          </p:cNvPr>
          <p:cNvGrpSpPr/>
          <p:nvPr/>
        </p:nvGrpSpPr>
        <p:grpSpPr>
          <a:xfrm>
            <a:off x="3203847" y="4651519"/>
            <a:ext cx="720080" cy="144130"/>
            <a:chOff x="6037559" y="5188039"/>
            <a:chExt cx="720080" cy="144130"/>
          </a:xfrm>
        </p:grpSpPr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1A0417E9-C210-4E41-9124-69FEFB84C899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EB311955-E695-DE4F-A78F-030FB3232AB0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BA000F34-6C18-BD4D-8B0C-6382B67FF706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CF45AB09-F83D-DA42-924F-9BDE949170F3}"/>
              </a:ext>
            </a:extLst>
          </p:cNvPr>
          <p:cNvSpPr/>
          <p:nvPr/>
        </p:nvSpPr>
        <p:spPr>
          <a:xfrm>
            <a:off x="2864806" y="4544955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L1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71DD159-C1DB-1642-9597-953C42811E0C}"/>
              </a:ext>
            </a:extLst>
          </p:cNvPr>
          <p:cNvSpPr/>
          <p:nvPr/>
        </p:nvSpPr>
        <p:spPr>
          <a:xfrm>
            <a:off x="3948119" y="458009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U1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9D4BA00D-6F51-9545-94CB-CC55ACA69EC5}"/>
              </a:ext>
            </a:extLst>
          </p:cNvPr>
          <p:cNvCxnSpPr>
            <a:cxnSpLocks/>
          </p:cNvCxnSpPr>
          <p:nvPr/>
        </p:nvCxnSpPr>
        <p:spPr>
          <a:xfrm>
            <a:off x="4288720" y="3992824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1B29427E-29FF-8A44-944D-E54A92EE70C0}"/>
              </a:ext>
            </a:extLst>
          </p:cNvPr>
          <p:cNvGrpSpPr/>
          <p:nvPr/>
        </p:nvGrpSpPr>
        <p:grpSpPr>
          <a:xfrm>
            <a:off x="3568640" y="4469423"/>
            <a:ext cx="720080" cy="144130"/>
            <a:chOff x="6037559" y="5188039"/>
            <a:chExt cx="720080" cy="144130"/>
          </a:xfrm>
        </p:grpSpPr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C5A81DDB-ACE6-664D-8949-08D151CE3198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6AA39919-C82D-E941-BF4A-4394AFC52D47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连接符 26">
              <a:extLst>
                <a:ext uri="{FF2B5EF4-FFF2-40B4-BE49-F238E27FC236}">
                  <a16:creationId xmlns:a16="http://schemas.microsoft.com/office/drawing/2014/main" id="{3DC41F4E-C992-D647-9B43-6402EA51EC4F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id="{E0D14B22-CDF0-3249-B152-EC463126CDC5}"/>
              </a:ext>
            </a:extLst>
          </p:cNvPr>
          <p:cNvSpPr/>
          <p:nvPr/>
        </p:nvSpPr>
        <p:spPr>
          <a:xfrm>
            <a:off x="4286787" y="3934618"/>
            <a:ext cx="4108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Commit wait done, server.time1 &gt;= U1</a:t>
            </a:r>
            <a:endParaRPr lang="zh-CN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AF2A0A6-09A4-9447-8ED3-A3A09A5130ED}"/>
              </a:ext>
            </a:extLst>
          </p:cNvPr>
          <p:cNvSpPr/>
          <p:nvPr/>
        </p:nvSpPr>
        <p:spPr>
          <a:xfrm>
            <a:off x="1237559" y="4968461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Read-only TX</a:t>
            </a:r>
            <a:endParaRPr lang="zh-CN" altLang="en-US" b="1" dirty="0"/>
          </a:p>
        </p:txBody>
      </p: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F955DD80-EAD6-B146-B3D0-D79F78AFBC7D}"/>
              </a:ext>
            </a:extLst>
          </p:cNvPr>
          <p:cNvCxnSpPr>
            <a:cxnSpLocks/>
          </p:cNvCxnSpPr>
          <p:nvPr/>
        </p:nvCxnSpPr>
        <p:spPr>
          <a:xfrm>
            <a:off x="5364088" y="4408147"/>
            <a:ext cx="0" cy="104095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B5349B12-23A4-234A-809C-5775A59531D7}"/>
              </a:ext>
            </a:extLst>
          </p:cNvPr>
          <p:cNvGrpSpPr/>
          <p:nvPr/>
        </p:nvGrpSpPr>
        <p:grpSpPr>
          <a:xfrm>
            <a:off x="5004048" y="5075085"/>
            <a:ext cx="720080" cy="144130"/>
            <a:chOff x="6037559" y="5188039"/>
            <a:chExt cx="720080" cy="144130"/>
          </a:xfrm>
        </p:grpSpPr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C7DAA03A-3571-0641-8C92-98BC6D660699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B71CC5DF-DCE5-7848-ACD9-1DD10B0DA7F2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线连接符 33">
              <a:extLst>
                <a:ext uri="{FF2B5EF4-FFF2-40B4-BE49-F238E27FC236}">
                  <a16:creationId xmlns:a16="http://schemas.microsoft.com/office/drawing/2014/main" id="{42BA6EB9-1E10-E244-8115-D8F0C6BB8341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31608006-53FC-1A4A-AB91-B3D0B27AC0D2}"/>
              </a:ext>
            </a:extLst>
          </p:cNvPr>
          <p:cNvSpPr/>
          <p:nvPr/>
        </p:nvSpPr>
        <p:spPr>
          <a:xfrm>
            <a:off x="4427984" y="5237576"/>
            <a:ext cx="428841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Get read timestamp, U2 &gt;= server.time2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3AB1903D-9124-1D48-9B0B-246B56FA8B1E}"/>
              </a:ext>
            </a:extLst>
          </p:cNvPr>
          <p:cNvSpPr/>
          <p:nvPr/>
        </p:nvSpPr>
        <p:spPr>
          <a:xfrm>
            <a:off x="4640815" y="4955074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L2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7F4532FE-86AE-C749-B5D7-AFDD7C44D296}"/>
              </a:ext>
            </a:extLst>
          </p:cNvPr>
          <p:cNvSpPr/>
          <p:nvPr/>
        </p:nvSpPr>
        <p:spPr>
          <a:xfrm>
            <a:off x="5724128" y="4990218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U2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BBCE5D28-0F1E-E04B-973B-97699A43636B}"/>
              </a:ext>
            </a:extLst>
          </p:cNvPr>
          <p:cNvSpPr/>
          <p:nvPr/>
        </p:nvSpPr>
        <p:spPr>
          <a:xfrm>
            <a:off x="4505910" y="4500770"/>
            <a:ext cx="219217" cy="215549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BE384B"/>
                </a:solidFill>
              </a:rPr>
              <a:t>1</a:t>
            </a:r>
            <a:endParaRPr kumimoji="1" lang="zh-CN" altLang="en-US" dirty="0">
              <a:solidFill>
                <a:srgbClr val="BE384B"/>
              </a:solidFill>
            </a:endParaRP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60A157DF-84A5-4B4F-8B4E-7D347E0AC694}"/>
              </a:ext>
            </a:extLst>
          </p:cNvPr>
          <p:cNvCxnSpPr>
            <a:stCxn id="8" idx="2"/>
          </p:cNvCxnSpPr>
          <p:nvPr/>
        </p:nvCxnSpPr>
        <p:spPr>
          <a:xfrm flipH="1" flipV="1">
            <a:off x="4299497" y="4408147"/>
            <a:ext cx="206413" cy="200398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椭圆 37">
            <a:extLst>
              <a:ext uri="{FF2B5EF4-FFF2-40B4-BE49-F238E27FC236}">
                <a16:creationId xmlns:a16="http://schemas.microsoft.com/office/drawing/2014/main" id="{DBC4A2F9-235B-0F47-9587-456C7243C2C5}"/>
              </a:ext>
            </a:extLst>
          </p:cNvPr>
          <p:cNvSpPr/>
          <p:nvPr/>
        </p:nvSpPr>
        <p:spPr>
          <a:xfrm>
            <a:off x="5603638" y="4509258"/>
            <a:ext cx="219217" cy="215549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BE384B"/>
                </a:solidFill>
              </a:rPr>
              <a:t>2</a:t>
            </a:r>
            <a:endParaRPr kumimoji="1" lang="zh-CN" altLang="en-US" dirty="0">
              <a:solidFill>
                <a:srgbClr val="BE384B"/>
              </a:solidFill>
            </a:endParaRPr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3174403B-8DFF-1846-BD63-E30EC18394B8}"/>
              </a:ext>
            </a:extLst>
          </p:cNvPr>
          <p:cNvCxnSpPr>
            <a:stCxn id="38" idx="2"/>
          </p:cNvCxnSpPr>
          <p:nvPr/>
        </p:nvCxnSpPr>
        <p:spPr>
          <a:xfrm flipH="1" flipV="1">
            <a:off x="5397225" y="4416635"/>
            <a:ext cx="206413" cy="200398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>
            <a:extLst>
              <a:ext uri="{FF2B5EF4-FFF2-40B4-BE49-F238E27FC236}">
                <a16:creationId xmlns:a16="http://schemas.microsoft.com/office/drawing/2014/main" id="{99FEE575-E0CC-7643-9278-673ACC99498C}"/>
              </a:ext>
            </a:extLst>
          </p:cNvPr>
          <p:cNvSpPr/>
          <p:nvPr/>
        </p:nvSpPr>
        <p:spPr>
          <a:xfrm>
            <a:off x="918998" y="4207750"/>
            <a:ext cx="2039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Time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Server time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8753190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72AE2E-F00D-FA4C-BD5E-27EFFC78C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Power of </a:t>
            </a:r>
            <a:r>
              <a:rPr kumimoji="1" lang="en-US" altLang="zh-CN" dirty="0" err="1"/>
              <a:t>TrueTime</a:t>
            </a:r>
            <a:r>
              <a:rPr kumimoji="1" lang="en-US" altLang="zh-CN" dirty="0"/>
              <a:t> API (return [L,U])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8B637F-F550-A849-9911-0D5F4EE22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Used to implement external consistency </a:t>
            </a:r>
          </a:p>
          <a:p>
            <a:pPr lvl="1"/>
            <a:r>
              <a:rPr kumimoji="1" lang="en-US" altLang="zh-CN" dirty="0"/>
              <a:t>If a read-write TX has decided to commit, then:</a:t>
            </a:r>
          </a:p>
          <a:p>
            <a:pPr lvl="2"/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-only</a:t>
            </a:r>
            <a:r>
              <a:rPr kumimoji="1" lang="en-US" altLang="zh-CN" dirty="0"/>
              <a:t> &gt;=  </a:t>
            </a:r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-write</a:t>
            </a:r>
          </a:p>
          <a:p>
            <a:r>
              <a:rPr kumimoji="1" lang="en-US" altLang="zh-CN" dirty="0"/>
              <a:t>Correctness </a:t>
            </a:r>
          </a:p>
          <a:p>
            <a:pPr lvl="1"/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-write </a:t>
            </a:r>
            <a:r>
              <a:rPr kumimoji="1" lang="en-US" altLang="zh-CN" dirty="0"/>
              <a:t>(U1) &lt;= server.time1 &lt;= server.time2 &lt;= U2 (</a:t>
            </a:r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-only</a:t>
            </a:r>
            <a:r>
              <a:rPr kumimoji="1" lang="en-US" altLang="zh-CN" dirty="0"/>
              <a:t>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B77782-1FB9-9740-BF5D-A0CF06721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16ED392E-DDE8-184B-879E-08FE0C24B894}"/>
              </a:ext>
            </a:extLst>
          </p:cNvPr>
          <p:cNvCxnSpPr/>
          <p:nvPr/>
        </p:nvCxnSpPr>
        <p:spPr>
          <a:xfrm>
            <a:off x="2915816" y="4408147"/>
            <a:ext cx="4069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7910875D-07F1-A145-A18D-DE93558DD8FD}"/>
              </a:ext>
            </a:extLst>
          </p:cNvPr>
          <p:cNvSpPr/>
          <p:nvPr/>
        </p:nvSpPr>
        <p:spPr>
          <a:xfrm>
            <a:off x="1476514" y="4207750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Server time</a:t>
            </a:r>
            <a:endParaRPr lang="zh-CN" altLang="en-US" b="1" dirty="0"/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704E00EE-CC07-1347-865B-776C1C313094}"/>
              </a:ext>
            </a:extLst>
          </p:cNvPr>
          <p:cNvCxnSpPr>
            <a:cxnSpLocks/>
          </p:cNvCxnSpPr>
          <p:nvPr/>
        </p:nvCxnSpPr>
        <p:spPr>
          <a:xfrm>
            <a:off x="3563888" y="4009628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76ABB7E1-7931-614A-97F7-CCB1B10E619A}"/>
              </a:ext>
            </a:extLst>
          </p:cNvPr>
          <p:cNvSpPr/>
          <p:nvPr/>
        </p:nvSpPr>
        <p:spPr>
          <a:xfrm>
            <a:off x="1235431" y="4571307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Read-write TX</a:t>
            </a:r>
            <a:endParaRPr lang="zh-CN" altLang="en-US" b="1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65947A5C-B2BC-5141-8E45-C72024F040D4}"/>
              </a:ext>
            </a:extLst>
          </p:cNvPr>
          <p:cNvGrpSpPr/>
          <p:nvPr/>
        </p:nvGrpSpPr>
        <p:grpSpPr>
          <a:xfrm>
            <a:off x="3203847" y="4651519"/>
            <a:ext cx="720080" cy="144130"/>
            <a:chOff x="6037559" y="5188039"/>
            <a:chExt cx="720080" cy="144130"/>
          </a:xfrm>
        </p:grpSpPr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697F917E-5E1E-1848-9509-D0A2C05A399C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A78A5AA1-C20E-0E47-BFD0-57DBFB86AD79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A614FA29-6509-C244-B1C6-33B0087020BC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DD66FF01-3B1A-9A48-A13C-58DE40B889C6}"/>
              </a:ext>
            </a:extLst>
          </p:cNvPr>
          <p:cNvSpPr/>
          <p:nvPr/>
        </p:nvSpPr>
        <p:spPr>
          <a:xfrm>
            <a:off x="2864806" y="4544955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L1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88897CD-9B6B-8B41-B364-F8661BB8BBE6}"/>
              </a:ext>
            </a:extLst>
          </p:cNvPr>
          <p:cNvSpPr/>
          <p:nvPr/>
        </p:nvSpPr>
        <p:spPr>
          <a:xfrm>
            <a:off x="3948119" y="458009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U1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8EFC6308-6923-E746-A461-C719A0A74ABC}"/>
              </a:ext>
            </a:extLst>
          </p:cNvPr>
          <p:cNvCxnSpPr>
            <a:cxnSpLocks/>
          </p:cNvCxnSpPr>
          <p:nvPr/>
        </p:nvCxnSpPr>
        <p:spPr>
          <a:xfrm>
            <a:off x="4288720" y="3992824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2B3B0DDC-C7C3-1548-AFB0-7F27CBF8DE16}"/>
              </a:ext>
            </a:extLst>
          </p:cNvPr>
          <p:cNvGrpSpPr/>
          <p:nvPr/>
        </p:nvGrpSpPr>
        <p:grpSpPr>
          <a:xfrm>
            <a:off x="3568640" y="4469423"/>
            <a:ext cx="720080" cy="144130"/>
            <a:chOff x="6037559" y="5188039"/>
            <a:chExt cx="720080" cy="144130"/>
          </a:xfrm>
        </p:grpSpPr>
        <p:cxnSp>
          <p:nvCxnSpPr>
            <p:cNvPr id="17" name="直线连接符 16">
              <a:extLst>
                <a:ext uri="{FF2B5EF4-FFF2-40B4-BE49-F238E27FC236}">
                  <a16:creationId xmlns:a16="http://schemas.microsoft.com/office/drawing/2014/main" id="{D4666E20-3F40-8C4D-9BE5-0F565A7FC33D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C68115F2-7577-8B40-8E45-90DFAA8F2D30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C39DD892-F621-BB48-8F8A-00E1CE5FCCCF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E4E7B356-E149-BF4F-9982-83B1C24664E1}"/>
              </a:ext>
            </a:extLst>
          </p:cNvPr>
          <p:cNvSpPr/>
          <p:nvPr/>
        </p:nvSpPr>
        <p:spPr>
          <a:xfrm>
            <a:off x="4286787" y="3934618"/>
            <a:ext cx="4108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Commit wait done, server.time1 &gt;= U1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960CDB1-EFEB-F24E-B1D9-AABEC47A4829}"/>
              </a:ext>
            </a:extLst>
          </p:cNvPr>
          <p:cNvSpPr/>
          <p:nvPr/>
        </p:nvSpPr>
        <p:spPr>
          <a:xfrm>
            <a:off x="1237559" y="4968461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Read-only TX</a:t>
            </a:r>
            <a:endParaRPr lang="zh-CN" altLang="en-US" b="1" dirty="0"/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9936B5E8-7290-254E-9594-D1315B04BD3A}"/>
              </a:ext>
            </a:extLst>
          </p:cNvPr>
          <p:cNvCxnSpPr>
            <a:cxnSpLocks/>
          </p:cNvCxnSpPr>
          <p:nvPr/>
        </p:nvCxnSpPr>
        <p:spPr>
          <a:xfrm>
            <a:off x="5364088" y="4303950"/>
            <a:ext cx="0" cy="114514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B9F6AC1E-73CE-F947-980E-AA3F26346635}"/>
              </a:ext>
            </a:extLst>
          </p:cNvPr>
          <p:cNvGrpSpPr/>
          <p:nvPr/>
        </p:nvGrpSpPr>
        <p:grpSpPr>
          <a:xfrm>
            <a:off x="5004048" y="5075085"/>
            <a:ext cx="720080" cy="144130"/>
            <a:chOff x="6037559" y="5188039"/>
            <a:chExt cx="720080" cy="144130"/>
          </a:xfrm>
        </p:grpSpPr>
        <p:cxnSp>
          <p:nvCxnSpPr>
            <p:cNvPr id="24" name="直线连接符 23">
              <a:extLst>
                <a:ext uri="{FF2B5EF4-FFF2-40B4-BE49-F238E27FC236}">
                  <a16:creationId xmlns:a16="http://schemas.microsoft.com/office/drawing/2014/main" id="{AFA98D18-80BE-234F-A86E-836E4A31E66F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AB03736A-48A6-F444-8658-70A27EB0D364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4B7E6D91-4361-044A-8648-15A710DECA2B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6F1337F8-C273-7744-B802-97B9CE542714}"/>
              </a:ext>
            </a:extLst>
          </p:cNvPr>
          <p:cNvSpPr/>
          <p:nvPr/>
        </p:nvSpPr>
        <p:spPr>
          <a:xfrm>
            <a:off x="4427984" y="5237576"/>
            <a:ext cx="428841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Get read timestamp, U2 &gt;= server.time2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7792FEF-3E9E-1E46-820B-005AB21A02E5}"/>
              </a:ext>
            </a:extLst>
          </p:cNvPr>
          <p:cNvSpPr/>
          <p:nvPr/>
        </p:nvSpPr>
        <p:spPr>
          <a:xfrm>
            <a:off x="4640815" y="4955074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L2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6FC8880-CD6A-B241-BC23-F61951D89297}"/>
              </a:ext>
            </a:extLst>
          </p:cNvPr>
          <p:cNvSpPr/>
          <p:nvPr/>
        </p:nvSpPr>
        <p:spPr>
          <a:xfrm>
            <a:off x="5724128" y="4990218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U2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80FEB350-09BD-5944-9EFA-7007FA6FC76B}"/>
              </a:ext>
            </a:extLst>
          </p:cNvPr>
          <p:cNvSpPr/>
          <p:nvPr/>
        </p:nvSpPr>
        <p:spPr>
          <a:xfrm>
            <a:off x="4505910" y="4500770"/>
            <a:ext cx="219217" cy="215549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BE384B"/>
                </a:solidFill>
              </a:rPr>
              <a:t>1</a:t>
            </a:r>
            <a:endParaRPr kumimoji="1" lang="zh-CN" altLang="en-US" dirty="0">
              <a:solidFill>
                <a:srgbClr val="BE384B"/>
              </a:solidFill>
            </a:endParaRPr>
          </a:p>
        </p:txBody>
      </p: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EBBB5D2F-B056-3B4C-B1C3-D2D2D066ACC0}"/>
              </a:ext>
            </a:extLst>
          </p:cNvPr>
          <p:cNvCxnSpPr>
            <a:stCxn id="30" idx="2"/>
          </p:cNvCxnSpPr>
          <p:nvPr/>
        </p:nvCxnSpPr>
        <p:spPr>
          <a:xfrm flipH="1" flipV="1">
            <a:off x="4299497" y="4408147"/>
            <a:ext cx="206413" cy="200398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>
            <a:extLst>
              <a:ext uri="{FF2B5EF4-FFF2-40B4-BE49-F238E27FC236}">
                <a16:creationId xmlns:a16="http://schemas.microsoft.com/office/drawing/2014/main" id="{5EFA351F-46AC-3849-A284-C54E4C6CAC22}"/>
              </a:ext>
            </a:extLst>
          </p:cNvPr>
          <p:cNvSpPr/>
          <p:nvPr/>
        </p:nvSpPr>
        <p:spPr>
          <a:xfrm>
            <a:off x="5603638" y="4509258"/>
            <a:ext cx="219217" cy="215549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BE384B"/>
                </a:solidFill>
              </a:rPr>
              <a:t>2</a:t>
            </a:r>
            <a:endParaRPr kumimoji="1" lang="zh-CN" altLang="en-US" dirty="0">
              <a:solidFill>
                <a:srgbClr val="BE384B"/>
              </a:solidFill>
            </a:endParaRPr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1DF7CD82-0EEB-6B47-B43C-73714261B902}"/>
              </a:ext>
            </a:extLst>
          </p:cNvPr>
          <p:cNvCxnSpPr>
            <a:stCxn id="32" idx="2"/>
          </p:cNvCxnSpPr>
          <p:nvPr/>
        </p:nvCxnSpPr>
        <p:spPr>
          <a:xfrm flipH="1" flipV="1">
            <a:off x="5397225" y="4416635"/>
            <a:ext cx="206413" cy="200398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54702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29AD09-1574-3548-ACB5-E6BB98C3A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if no wait?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DA6E8E-4F1A-234B-A65B-1145613C8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045657"/>
          </a:xfrm>
        </p:spPr>
        <p:txBody>
          <a:bodyPr/>
          <a:lstStyle/>
          <a:p>
            <a:r>
              <a:rPr kumimoji="1" lang="en-US" altLang="zh-CN" dirty="0"/>
              <a:t>A later executing TX can get a smaller timestamp!</a:t>
            </a:r>
          </a:p>
          <a:p>
            <a:pPr lvl="1"/>
            <a:r>
              <a:rPr kumimoji="1" lang="en-US" altLang="zh-CN" dirty="0"/>
              <a:t>E.g., T1’s timestamp (U1) can be smaller than T2’s timestamp (U2)</a:t>
            </a:r>
          </a:p>
          <a:p>
            <a:pPr lvl="1"/>
            <a:r>
              <a:rPr kumimoji="1" lang="en-US" altLang="zh-CN" dirty="0"/>
              <a:t>Problem: violating the external consistency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52B1A4-C5CE-F24C-AEFD-77BB4B7DE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 dirty="0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A2001023-23DC-EC45-8608-8C06D954704E}"/>
              </a:ext>
            </a:extLst>
          </p:cNvPr>
          <p:cNvSpPr txBox="1">
            <a:spLocks/>
          </p:cNvSpPr>
          <p:nvPr/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56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DCBFCCDF-5B6A-8442-86AF-885E57A92480}"/>
              </a:ext>
            </a:extLst>
          </p:cNvPr>
          <p:cNvCxnSpPr/>
          <p:nvPr/>
        </p:nvCxnSpPr>
        <p:spPr>
          <a:xfrm>
            <a:off x="3001029" y="3836015"/>
            <a:ext cx="4069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6ECE941A-EBB4-4047-89DD-25F1BE513F59}"/>
              </a:ext>
            </a:extLst>
          </p:cNvPr>
          <p:cNvSpPr/>
          <p:nvPr/>
        </p:nvSpPr>
        <p:spPr>
          <a:xfrm>
            <a:off x="1561727" y="3635618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Server time</a:t>
            </a:r>
            <a:endParaRPr lang="zh-CN" altLang="en-US" b="1" dirty="0"/>
          </a:p>
        </p:txBody>
      </p: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3C477845-643B-6B49-9DBE-5F1991B6F7ED}"/>
              </a:ext>
            </a:extLst>
          </p:cNvPr>
          <p:cNvCxnSpPr>
            <a:cxnSpLocks/>
          </p:cNvCxnSpPr>
          <p:nvPr/>
        </p:nvCxnSpPr>
        <p:spPr>
          <a:xfrm>
            <a:off x="4046624" y="3440646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EB077AF3-FD17-4448-9FFF-765A3F9191C1}"/>
              </a:ext>
            </a:extLst>
          </p:cNvPr>
          <p:cNvSpPr/>
          <p:nvPr/>
        </p:nvSpPr>
        <p:spPr>
          <a:xfrm>
            <a:off x="1320644" y="3999175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Read-write TX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D9DB5A2-D932-0741-A6F1-77EC56FBC317}"/>
              </a:ext>
            </a:extLst>
          </p:cNvPr>
          <p:cNvGrpSpPr/>
          <p:nvPr/>
        </p:nvGrpSpPr>
        <p:grpSpPr>
          <a:xfrm>
            <a:off x="3667998" y="4107634"/>
            <a:ext cx="1512000" cy="144130"/>
            <a:chOff x="6037559" y="5188039"/>
            <a:chExt cx="720080" cy="144130"/>
          </a:xfrm>
        </p:grpSpPr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BD7B0498-7A7E-C14B-89B7-2B6492048A86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908D9DEE-4444-1848-A98D-A0643E01B415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C4EF4A93-9CAF-C641-B733-12EDFECCE12E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ADEABC43-1E35-7246-9283-EC1C4F630238}"/>
              </a:ext>
            </a:extLst>
          </p:cNvPr>
          <p:cNvSpPr/>
          <p:nvPr/>
        </p:nvSpPr>
        <p:spPr>
          <a:xfrm>
            <a:off x="3232313" y="4013560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L1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35BAF09-EE0F-1448-B590-1840F07B95C7}"/>
              </a:ext>
            </a:extLst>
          </p:cNvPr>
          <p:cNvSpPr/>
          <p:nvPr/>
        </p:nvSpPr>
        <p:spPr>
          <a:xfrm>
            <a:off x="5179998" y="3997554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U1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EA9EC2E7-41B0-414A-AE65-C1F02DF3CB89}"/>
              </a:ext>
            </a:extLst>
          </p:cNvPr>
          <p:cNvCxnSpPr>
            <a:cxnSpLocks/>
          </p:cNvCxnSpPr>
          <p:nvPr/>
        </p:nvCxnSpPr>
        <p:spPr>
          <a:xfrm>
            <a:off x="4729221" y="3941552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E863AA37-9119-8F4A-9ED9-3B856EBD2A1D}"/>
              </a:ext>
            </a:extLst>
          </p:cNvPr>
          <p:cNvSpPr/>
          <p:nvPr/>
        </p:nvSpPr>
        <p:spPr>
          <a:xfrm>
            <a:off x="1322772" y="4396329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Read-only TX</a:t>
            </a:r>
            <a:endParaRPr lang="zh-CN" altLang="en-US" b="1" dirty="0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FB72DA99-42B7-AE4E-BD15-5B7FFD978939}"/>
              </a:ext>
            </a:extLst>
          </p:cNvPr>
          <p:cNvGrpSpPr/>
          <p:nvPr/>
        </p:nvGrpSpPr>
        <p:grpSpPr>
          <a:xfrm>
            <a:off x="4559819" y="4523753"/>
            <a:ext cx="396000" cy="144130"/>
            <a:chOff x="6037559" y="5188039"/>
            <a:chExt cx="720080" cy="144130"/>
          </a:xfrm>
        </p:grpSpPr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29321935-522A-474E-9451-F06B3A060C9F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FCBA8B4C-5FF7-2047-AAEB-F9111AFA7D6D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连接符 26">
              <a:extLst>
                <a:ext uri="{FF2B5EF4-FFF2-40B4-BE49-F238E27FC236}">
                  <a16:creationId xmlns:a16="http://schemas.microsoft.com/office/drawing/2014/main" id="{B0E3EC9F-8912-D149-BBFC-0CFC3F44477D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矩形 28">
            <a:extLst>
              <a:ext uri="{FF2B5EF4-FFF2-40B4-BE49-F238E27FC236}">
                <a16:creationId xmlns:a16="http://schemas.microsoft.com/office/drawing/2014/main" id="{5DFAAC89-71EE-5741-AB1C-6117DE7627F4}"/>
              </a:ext>
            </a:extLst>
          </p:cNvPr>
          <p:cNvSpPr/>
          <p:nvPr/>
        </p:nvSpPr>
        <p:spPr>
          <a:xfrm>
            <a:off x="4146666" y="4423613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L2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EF1EE04E-00B7-9147-BB2C-8CF74C8F40F5}"/>
              </a:ext>
            </a:extLst>
          </p:cNvPr>
          <p:cNvCxnSpPr>
            <a:cxnSpLocks/>
          </p:cNvCxnSpPr>
          <p:nvPr/>
        </p:nvCxnSpPr>
        <p:spPr>
          <a:xfrm flipH="1">
            <a:off x="4067945" y="3094504"/>
            <a:ext cx="305706" cy="332437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169D0017-6762-AF47-A5B5-F3A9CFCB63CF}"/>
              </a:ext>
            </a:extLst>
          </p:cNvPr>
          <p:cNvCxnSpPr>
            <a:cxnSpLocks/>
          </p:cNvCxnSpPr>
          <p:nvPr/>
        </p:nvCxnSpPr>
        <p:spPr>
          <a:xfrm flipH="1" flipV="1">
            <a:off x="5482438" y="3844503"/>
            <a:ext cx="206413" cy="200398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>
            <a:extLst>
              <a:ext uri="{FF2B5EF4-FFF2-40B4-BE49-F238E27FC236}">
                <a16:creationId xmlns:a16="http://schemas.microsoft.com/office/drawing/2014/main" id="{02D4B1BB-7BA7-9E45-AC7C-CC309896B7D3}"/>
              </a:ext>
            </a:extLst>
          </p:cNvPr>
          <p:cNvSpPr/>
          <p:nvPr/>
        </p:nvSpPr>
        <p:spPr>
          <a:xfrm>
            <a:off x="4283968" y="2847473"/>
            <a:ext cx="2595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T1 get timestamp (U1)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FF74C4E1-FADC-7B43-994A-C0C5C3C3A1A4}"/>
              </a:ext>
            </a:extLst>
          </p:cNvPr>
          <p:cNvCxnSpPr>
            <a:cxnSpLocks/>
          </p:cNvCxnSpPr>
          <p:nvPr/>
        </p:nvCxnSpPr>
        <p:spPr>
          <a:xfrm>
            <a:off x="4373651" y="3437496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>
            <a:extLst>
              <a:ext uri="{FF2B5EF4-FFF2-40B4-BE49-F238E27FC236}">
                <a16:creationId xmlns:a16="http://schemas.microsoft.com/office/drawing/2014/main" id="{C71CF776-3CEF-8A4F-8B5B-7E7A03F2DBA1}"/>
              </a:ext>
            </a:extLst>
          </p:cNvPr>
          <p:cNvSpPr/>
          <p:nvPr/>
        </p:nvSpPr>
        <p:spPr>
          <a:xfrm>
            <a:off x="4678538" y="3247632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T1 commit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E059BBB3-CA22-924B-967C-07978AC76438}"/>
              </a:ext>
            </a:extLst>
          </p:cNvPr>
          <p:cNvCxnSpPr>
            <a:cxnSpLocks/>
          </p:cNvCxnSpPr>
          <p:nvPr/>
        </p:nvCxnSpPr>
        <p:spPr>
          <a:xfrm flipH="1">
            <a:off x="4406966" y="3383129"/>
            <a:ext cx="305706" cy="332437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>
            <a:extLst>
              <a:ext uri="{FF2B5EF4-FFF2-40B4-BE49-F238E27FC236}">
                <a16:creationId xmlns:a16="http://schemas.microsoft.com/office/drawing/2014/main" id="{25713049-30E8-3749-91C2-C525453BCE6C}"/>
              </a:ext>
            </a:extLst>
          </p:cNvPr>
          <p:cNvSpPr/>
          <p:nvPr/>
        </p:nvSpPr>
        <p:spPr>
          <a:xfrm>
            <a:off x="4996406" y="4410965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U2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3902F633-C72D-AD46-B7EB-77EC4263BDBB}"/>
              </a:ext>
            </a:extLst>
          </p:cNvPr>
          <p:cNvSpPr/>
          <p:nvPr/>
        </p:nvSpPr>
        <p:spPr>
          <a:xfrm>
            <a:off x="5019437" y="4780297"/>
            <a:ext cx="2595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T2 get timestamp (U2)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68540253-8876-D344-8D97-259B3A18BD7A}"/>
              </a:ext>
            </a:extLst>
          </p:cNvPr>
          <p:cNvCxnSpPr>
            <a:cxnSpLocks/>
            <a:stCxn id="41" idx="1"/>
          </p:cNvCxnSpPr>
          <p:nvPr/>
        </p:nvCxnSpPr>
        <p:spPr>
          <a:xfrm flipH="1" flipV="1">
            <a:off x="4795221" y="4903253"/>
            <a:ext cx="224216" cy="61710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3760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72AE2E-F00D-FA4C-BD5E-27EFFC78C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Power of </a:t>
            </a:r>
            <a:r>
              <a:rPr kumimoji="1" lang="en-US" altLang="zh-CN" dirty="0" err="1"/>
              <a:t>TrueTime</a:t>
            </a:r>
            <a:r>
              <a:rPr kumimoji="1" lang="en-US" altLang="zh-CN" dirty="0"/>
              <a:t> API (return [L,U])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8B637F-F550-A849-9911-0D5F4EE22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Used to implement external consistency </a:t>
            </a:r>
          </a:p>
          <a:p>
            <a:pPr lvl="1"/>
            <a:r>
              <a:rPr kumimoji="1" lang="en-US" altLang="zh-CN" dirty="0"/>
              <a:t>If a read-write TX has decided to commit, then:</a:t>
            </a:r>
          </a:p>
          <a:p>
            <a:pPr lvl="2"/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-only</a:t>
            </a:r>
            <a:r>
              <a:rPr kumimoji="1" lang="en-US" altLang="zh-CN" dirty="0"/>
              <a:t> &gt;=  </a:t>
            </a:r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-write</a:t>
            </a:r>
          </a:p>
          <a:p>
            <a:r>
              <a:rPr kumimoji="1" lang="en-US" altLang="zh-CN" dirty="0"/>
              <a:t>Correctness </a:t>
            </a:r>
          </a:p>
          <a:p>
            <a:pPr lvl="1"/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-write </a:t>
            </a:r>
            <a:r>
              <a:rPr kumimoji="1" lang="en-US" altLang="zh-CN" dirty="0"/>
              <a:t>(U1) &lt;= server.time1 &lt;= server.time2 &lt;= U2 (</a:t>
            </a:r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-only</a:t>
            </a:r>
            <a:r>
              <a:rPr kumimoji="1" lang="en-US" altLang="zh-CN" dirty="0"/>
              <a:t>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B77782-1FB9-9740-BF5D-A0CF06721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16ED392E-DDE8-184B-879E-08FE0C24B894}"/>
              </a:ext>
            </a:extLst>
          </p:cNvPr>
          <p:cNvCxnSpPr/>
          <p:nvPr/>
        </p:nvCxnSpPr>
        <p:spPr>
          <a:xfrm>
            <a:off x="2915816" y="4408147"/>
            <a:ext cx="4069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7910875D-07F1-A145-A18D-DE93558DD8FD}"/>
              </a:ext>
            </a:extLst>
          </p:cNvPr>
          <p:cNvSpPr/>
          <p:nvPr/>
        </p:nvSpPr>
        <p:spPr>
          <a:xfrm>
            <a:off x="1476514" y="4207750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Server time</a:t>
            </a:r>
            <a:endParaRPr lang="zh-CN" altLang="en-US" b="1" dirty="0"/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704E00EE-CC07-1347-865B-776C1C313094}"/>
              </a:ext>
            </a:extLst>
          </p:cNvPr>
          <p:cNvCxnSpPr>
            <a:cxnSpLocks/>
          </p:cNvCxnSpPr>
          <p:nvPr/>
        </p:nvCxnSpPr>
        <p:spPr>
          <a:xfrm>
            <a:off x="3563888" y="4009628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76ABB7E1-7931-614A-97F7-CCB1B10E619A}"/>
              </a:ext>
            </a:extLst>
          </p:cNvPr>
          <p:cNvSpPr/>
          <p:nvPr/>
        </p:nvSpPr>
        <p:spPr>
          <a:xfrm>
            <a:off x="1235431" y="4571307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Read-write TX</a:t>
            </a:r>
            <a:endParaRPr lang="zh-CN" altLang="en-US" b="1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65947A5C-B2BC-5141-8E45-C72024F040D4}"/>
              </a:ext>
            </a:extLst>
          </p:cNvPr>
          <p:cNvGrpSpPr/>
          <p:nvPr/>
        </p:nvGrpSpPr>
        <p:grpSpPr>
          <a:xfrm>
            <a:off x="3203847" y="4651519"/>
            <a:ext cx="720080" cy="144130"/>
            <a:chOff x="6037559" y="5188039"/>
            <a:chExt cx="720080" cy="144130"/>
          </a:xfrm>
        </p:grpSpPr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697F917E-5E1E-1848-9509-D0A2C05A399C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A78A5AA1-C20E-0E47-BFD0-57DBFB86AD79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A614FA29-6509-C244-B1C6-33B0087020BC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DD66FF01-3B1A-9A48-A13C-58DE40B889C6}"/>
              </a:ext>
            </a:extLst>
          </p:cNvPr>
          <p:cNvSpPr/>
          <p:nvPr/>
        </p:nvSpPr>
        <p:spPr>
          <a:xfrm>
            <a:off x="2864806" y="4544955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L1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88897CD-9B6B-8B41-B364-F8661BB8BBE6}"/>
              </a:ext>
            </a:extLst>
          </p:cNvPr>
          <p:cNvSpPr/>
          <p:nvPr/>
        </p:nvSpPr>
        <p:spPr>
          <a:xfrm>
            <a:off x="3948119" y="458009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U1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8EFC6308-6923-E746-A461-C719A0A74ABC}"/>
              </a:ext>
            </a:extLst>
          </p:cNvPr>
          <p:cNvCxnSpPr>
            <a:cxnSpLocks/>
          </p:cNvCxnSpPr>
          <p:nvPr/>
        </p:nvCxnSpPr>
        <p:spPr>
          <a:xfrm>
            <a:off x="4288720" y="3992824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2B3B0DDC-C7C3-1548-AFB0-7F27CBF8DE16}"/>
              </a:ext>
            </a:extLst>
          </p:cNvPr>
          <p:cNvGrpSpPr/>
          <p:nvPr/>
        </p:nvGrpSpPr>
        <p:grpSpPr>
          <a:xfrm>
            <a:off x="3568640" y="4469423"/>
            <a:ext cx="720080" cy="144130"/>
            <a:chOff x="6037559" y="5188039"/>
            <a:chExt cx="720080" cy="144130"/>
          </a:xfrm>
        </p:grpSpPr>
        <p:cxnSp>
          <p:nvCxnSpPr>
            <p:cNvPr id="17" name="直线连接符 16">
              <a:extLst>
                <a:ext uri="{FF2B5EF4-FFF2-40B4-BE49-F238E27FC236}">
                  <a16:creationId xmlns:a16="http://schemas.microsoft.com/office/drawing/2014/main" id="{D4666E20-3F40-8C4D-9BE5-0F565A7FC33D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C68115F2-7577-8B40-8E45-90DFAA8F2D30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C39DD892-F621-BB48-8F8A-00E1CE5FCCCF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E4E7B356-E149-BF4F-9982-83B1C24664E1}"/>
              </a:ext>
            </a:extLst>
          </p:cNvPr>
          <p:cNvSpPr/>
          <p:nvPr/>
        </p:nvSpPr>
        <p:spPr>
          <a:xfrm>
            <a:off x="4286787" y="3934618"/>
            <a:ext cx="4108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Commit wait done, server.time1 &gt;= U1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960CDB1-EFEB-F24E-B1D9-AABEC47A4829}"/>
              </a:ext>
            </a:extLst>
          </p:cNvPr>
          <p:cNvSpPr/>
          <p:nvPr/>
        </p:nvSpPr>
        <p:spPr>
          <a:xfrm>
            <a:off x="1237559" y="4968461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Read-only TX</a:t>
            </a:r>
            <a:endParaRPr lang="zh-CN" altLang="en-US" b="1" dirty="0"/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9936B5E8-7290-254E-9594-D1315B04BD3A}"/>
              </a:ext>
            </a:extLst>
          </p:cNvPr>
          <p:cNvCxnSpPr>
            <a:cxnSpLocks/>
          </p:cNvCxnSpPr>
          <p:nvPr/>
        </p:nvCxnSpPr>
        <p:spPr>
          <a:xfrm>
            <a:off x="4067944" y="4940639"/>
            <a:ext cx="0" cy="53481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B9F6AC1E-73CE-F947-980E-AA3F26346635}"/>
              </a:ext>
            </a:extLst>
          </p:cNvPr>
          <p:cNvGrpSpPr/>
          <p:nvPr/>
        </p:nvGrpSpPr>
        <p:grpSpPr>
          <a:xfrm>
            <a:off x="3783105" y="5075085"/>
            <a:ext cx="720080" cy="144130"/>
            <a:chOff x="6037559" y="5188039"/>
            <a:chExt cx="720080" cy="144130"/>
          </a:xfrm>
        </p:grpSpPr>
        <p:cxnSp>
          <p:nvCxnSpPr>
            <p:cNvPr id="24" name="直线连接符 23">
              <a:extLst>
                <a:ext uri="{FF2B5EF4-FFF2-40B4-BE49-F238E27FC236}">
                  <a16:creationId xmlns:a16="http://schemas.microsoft.com/office/drawing/2014/main" id="{AFA98D18-80BE-234F-A86E-836E4A31E66F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AB03736A-48A6-F444-8658-70A27EB0D364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4B7E6D91-4361-044A-8648-15A710DECA2B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6F1337F8-C273-7744-B802-97B9CE542714}"/>
              </a:ext>
            </a:extLst>
          </p:cNvPr>
          <p:cNvSpPr/>
          <p:nvPr/>
        </p:nvSpPr>
        <p:spPr>
          <a:xfrm>
            <a:off x="4427984" y="5237576"/>
            <a:ext cx="428841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Get read timestamp, U2 &gt;= server.time2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7792FEF-3E9E-1E46-820B-005AB21A02E5}"/>
              </a:ext>
            </a:extLst>
          </p:cNvPr>
          <p:cNvSpPr/>
          <p:nvPr/>
        </p:nvSpPr>
        <p:spPr>
          <a:xfrm>
            <a:off x="3419872" y="4955074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L2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6FC8880-CD6A-B241-BC23-F61951D89297}"/>
              </a:ext>
            </a:extLst>
          </p:cNvPr>
          <p:cNvSpPr/>
          <p:nvPr/>
        </p:nvSpPr>
        <p:spPr>
          <a:xfrm>
            <a:off x="4503185" y="4990218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U2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80FEB350-09BD-5944-9EFA-7007FA6FC76B}"/>
              </a:ext>
            </a:extLst>
          </p:cNvPr>
          <p:cNvSpPr/>
          <p:nvPr/>
        </p:nvSpPr>
        <p:spPr>
          <a:xfrm>
            <a:off x="4505910" y="4500770"/>
            <a:ext cx="219217" cy="215549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BE384B"/>
                </a:solidFill>
              </a:rPr>
              <a:t>1</a:t>
            </a:r>
            <a:endParaRPr kumimoji="1" lang="zh-CN" altLang="en-US" dirty="0">
              <a:solidFill>
                <a:srgbClr val="BE384B"/>
              </a:solidFill>
            </a:endParaRPr>
          </a:p>
        </p:txBody>
      </p: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EBBB5D2F-B056-3B4C-B1C3-D2D2D066ACC0}"/>
              </a:ext>
            </a:extLst>
          </p:cNvPr>
          <p:cNvCxnSpPr>
            <a:stCxn id="30" idx="2"/>
          </p:cNvCxnSpPr>
          <p:nvPr/>
        </p:nvCxnSpPr>
        <p:spPr>
          <a:xfrm flipH="1" flipV="1">
            <a:off x="4299497" y="4408147"/>
            <a:ext cx="206413" cy="200398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>
            <a:extLst>
              <a:ext uri="{FF2B5EF4-FFF2-40B4-BE49-F238E27FC236}">
                <a16:creationId xmlns:a16="http://schemas.microsoft.com/office/drawing/2014/main" id="{5EFA351F-46AC-3849-A284-C54E4C6CAC22}"/>
              </a:ext>
            </a:extLst>
          </p:cNvPr>
          <p:cNvSpPr/>
          <p:nvPr/>
        </p:nvSpPr>
        <p:spPr>
          <a:xfrm>
            <a:off x="5603638" y="4509258"/>
            <a:ext cx="219217" cy="215549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BE384B"/>
                </a:solidFill>
              </a:rPr>
              <a:t>2</a:t>
            </a:r>
            <a:endParaRPr kumimoji="1" lang="zh-CN" altLang="en-US" dirty="0">
              <a:solidFill>
                <a:srgbClr val="BE384B"/>
              </a:solidFill>
            </a:endParaRPr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1DF7CD82-0EEB-6B47-B43C-73714261B902}"/>
              </a:ext>
            </a:extLst>
          </p:cNvPr>
          <p:cNvCxnSpPr>
            <a:stCxn id="32" idx="2"/>
          </p:cNvCxnSpPr>
          <p:nvPr/>
        </p:nvCxnSpPr>
        <p:spPr>
          <a:xfrm flipH="1" flipV="1">
            <a:off x="5397225" y="4416635"/>
            <a:ext cx="206413" cy="200398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421604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0459" y="2425452"/>
            <a:ext cx="680308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How to calculate the bound of </a:t>
            </a:r>
            <a:r>
              <a:rPr kumimoji="0" lang="en-US" altLang="zh-CN" b="0" kern="0" dirty="0" err="1">
                <a:solidFill>
                  <a:srgbClr val="C00000"/>
                </a:solidFill>
                <a:ea typeface="+mn-ea"/>
              </a:rPr>
              <a:t>TrueTime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?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185345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F0E38A-66B1-AA40-BAFB-7839AB683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TrueTime</a:t>
            </a:r>
            <a:r>
              <a:rPr kumimoji="1" lang="en-US" altLang="zh-CN" dirty="0"/>
              <a:t>: how to calculate the bound?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036223-C8C1-2444-AACB-E55104150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520280"/>
          </a:xfrm>
        </p:spPr>
        <p:txBody>
          <a:bodyPr/>
          <a:lstStyle/>
          <a:p>
            <a:r>
              <a:rPr kumimoji="1" lang="en-US" altLang="zh-CN" dirty="0"/>
              <a:t>The bound is relative to the time server </a:t>
            </a:r>
          </a:p>
          <a:p>
            <a:pPr lvl="1"/>
            <a:r>
              <a:rPr kumimoji="1" lang="en-US" altLang="zh-CN" dirty="0"/>
              <a:t>For simplicity, we assume there is only one time server</a:t>
            </a:r>
          </a:p>
          <a:p>
            <a:r>
              <a:rPr kumimoji="1" lang="en-US" altLang="zh-CN" dirty="0"/>
              <a:t>Spanner adopts a variant of </a:t>
            </a:r>
            <a:r>
              <a:rPr lang="en" altLang="zh-CN" dirty="0" err="1">
                <a:solidFill>
                  <a:srgbClr val="BE384B"/>
                </a:solidFill>
              </a:rPr>
              <a:t>Marzullo’s</a:t>
            </a:r>
            <a:r>
              <a:rPr lang="en" altLang="zh-CN" dirty="0">
                <a:solidFill>
                  <a:srgbClr val="BE384B"/>
                </a:solidFill>
              </a:rPr>
              <a:t> algorithm</a:t>
            </a:r>
            <a:r>
              <a:rPr lang="en" altLang="zh-CN" baseline="30000" dirty="0"/>
              <a:t>[1]</a:t>
            </a:r>
          </a:p>
          <a:p>
            <a:r>
              <a:rPr kumimoji="1" lang="en-US" altLang="zh-CN" dirty="0"/>
              <a:t>Problem statement</a:t>
            </a:r>
          </a:p>
          <a:p>
            <a:pPr lvl="1"/>
            <a:r>
              <a:rPr kumimoji="1" lang="en-US" altLang="zh-CN" dirty="0"/>
              <a:t>If the local clock of client is T, what is the time interval of the server?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9144E16-9D48-B646-A262-49801F753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CE4C2B2-DD0D-9843-BD7F-DC378EB348DF}"/>
              </a:ext>
            </a:extLst>
          </p:cNvPr>
          <p:cNvSpPr/>
          <p:nvPr/>
        </p:nvSpPr>
        <p:spPr>
          <a:xfrm>
            <a:off x="-468560" y="5301468"/>
            <a:ext cx="6876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/>
              <a:t>[1] </a:t>
            </a:r>
            <a:r>
              <a:rPr lang="en" altLang="zh-CN" dirty="0"/>
              <a:t>Maintaining the Time in a Distributed System </a:t>
            </a:r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2492559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0B37519F-E7AB-8D48-96E7-23B1C2D7D239}"/>
              </a:ext>
            </a:extLst>
          </p:cNvPr>
          <p:cNvCxnSpPr>
            <a:cxnSpLocks/>
          </p:cNvCxnSpPr>
          <p:nvPr/>
        </p:nvCxnSpPr>
        <p:spPr>
          <a:xfrm flipH="1">
            <a:off x="6825673" y="3533456"/>
            <a:ext cx="3734" cy="15885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FB19F08C-9592-3A44-AFD9-CEE89D166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TrueTime</a:t>
            </a:r>
            <a:r>
              <a:rPr kumimoji="1" lang="en-US" altLang="zh-CN" dirty="0"/>
              <a:t>: how to calculate the bound?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24443E-E817-B14B-88AD-69C42DFB63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2248495"/>
          </a:xfrm>
        </p:spPr>
        <p:txBody>
          <a:bodyPr/>
          <a:lstStyle/>
          <a:p>
            <a:r>
              <a:rPr kumimoji="1" lang="en-US" altLang="zh-CN" dirty="0"/>
              <a:t>Problem statement</a:t>
            </a:r>
          </a:p>
          <a:p>
            <a:pPr lvl="1"/>
            <a:r>
              <a:rPr kumimoji="1" lang="en-US" altLang="zh-CN" dirty="0"/>
              <a:t>If the local clock of client is T, what is the time interval of server? </a:t>
            </a:r>
          </a:p>
          <a:p>
            <a:r>
              <a:rPr kumimoji="1" lang="en-US" altLang="zh-CN" dirty="0"/>
              <a:t>High-level idea: send RPC to the server for the query as the measurements!</a:t>
            </a:r>
          </a:p>
          <a:p>
            <a:pPr lvl="1"/>
            <a:r>
              <a:rPr kumimoji="1" lang="en-US" altLang="zh-CN" dirty="0"/>
              <a:t>Similar as NTP </a:t>
            </a:r>
          </a:p>
          <a:p>
            <a:pPr lvl="1"/>
            <a:r>
              <a:rPr kumimoji="1" lang="en-US" altLang="zh-CN" dirty="0"/>
              <a:t>Before query the time, periodically sync with the time server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86056C2-5936-8046-A239-F321FE578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85FAD593-50AE-1B4E-BA3E-899672F36E14}"/>
              </a:ext>
            </a:extLst>
          </p:cNvPr>
          <p:cNvCxnSpPr>
            <a:cxnSpLocks/>
          </p:cNvCxnSpPr>
          <p:nvPr/>
        </p:nvCxnSpPr>
        <p:spPr>
          <a:xfrm>
            <a:off x="2628000" y="4900944"/>
            <a:ext cx="57604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1BE32928-9F31-134E-A337-9739F831B2DE}"/>
              </a:ext>
            </a:extLst>
          </p:cNvPr>
          <p:cNvCxnSpPr>
            <a:cxnSpLocks/>
          </p:cNvCxnSpPr>
          <p:nvPr/>
        </p:nvCxnSpPr>
        <p:spPr>
          <a:xfrm>
            <a:off x="2628000" y="3773822"/>
            <a:ext cx="57604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10F09395-0234-2440-8580-C06E1855FA53}"/>
              </a:ext>
            </a:extLst>
          </p:cNvPr>
          <p:cNvSpPr/>
          <p:nvPr/>
        </p:nvSpPr>
        <p:spPr>
          <a:xfrm>
            <a:off x="1619672" y="4716278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201B82B-49EA-194A-ACB7-7B7DC4D2958E}"/>
              </a:ext>
            </a:extLst>
          </p:cNvPr>
          <p:cNvSpPr/>
          <p:nvPr/>
        </p:nvSpPr>
        <p:spPr>
          <a:xfrm>
            <a:off x="1619672" y="3538910"/>
            <a:ext cx="9028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Time </a:t>
            </a:r>
          </a:p>
          <a:p>
            <a:r>
              <a:rPr kumimoji="1" lang="en-US" altLang="zh-CN" b="1" dirty="0"/>
              <a:t>Server</a:t>
            </a:r>
            <a:endParaRPr lang="zh-CN" altLang="en-US" b="1" dirty="0"/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A26DC526-73F7-B643-9658-63D25CCBD6F9}"/>
              </a:ext>
            </a:extLst>
          </p:cNvPr>
          <p:cNvCxnSpPr>
            <a:cxnSpLocks/>
          </p:cNvCxnSpPr>
          <p:nvPr/>
        </p:nvCxnSpPr>
        <p:spPr>
          <a:xfrm flipV="1">
            <a:off x="3167844" y="3773822"/>
            <a:ext cx="756084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206F4BA2-7058-3345-8CF3-CB4D29ED6FEA}"/>
              </a:ext>
            </a:extLst>
          </p:cNvPr>
          <p:cNvCxnSpPr>
            <a:cxnSpLocks/>
          </p:cNvCxnSpPr>
          <p:nvPr/>
        </p:nvCxnSpPr>
        <p:spPr>
          <a:xfrm>
            <a:off x="3923928" y="3773822"/>
            <a:ext cx="828092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E9DFBBA7-D8C0-E44F-8B9C-3CC0AEB5A7ED}"/>
              </a:ext>
            </a:extLst>
          </p:cNvPr>
          <p:cNvSpPr/>
          <p:nvPr/>
        </p:nvSpPr>
        <p:spPr>
          <a:xfrm>
            <a:off x="3614647" y="3383355"/>
            <a:ext cx="55656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tsrv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42678DE-3270-8C4F-BF51-A5AF35CF149C}"/>
              </a:ext>
            </a:extLst>
          </p:cNvPr>
          <p:cNvSpPr/>
          <p:nvPr/>
        </p:nvSpPr>
        <p:spPr>
          <a:xfrm>
            <a:off x="2889562" y="4957775"/>
            <a:ext cx="81304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tbegin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3E4C867-0887-0F46-91AF-606989EB19B9}"/>
              </a:ext>
            </a:extLst>
          </p:cNvPr>
          <p:cNvSpPr/>
          <p:nvPr/>
        </p:nvSpPr>
        <p:spPr>
          <a:xfrm>
            <a:off x="4435268" y="4951437"/>
            <a:ext cx="63350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tend</a:t>
            </a:r>
            <a:endParaRPr lang="zh-CN" altLang="en-US" dirty="0"/>
          </a:p>
        </p:txBody>
      </p: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5F583C77-D5D0-6148-B532-ACA89600A936}"/>
              </a:ext>
            </a:extLst>
          </p:cNvPr>
          <p:cNvCxnSpPr/>
          <p:nvPr/>
        </p:nvCxnSpPr>
        <p:spPr>
          <a:xfrm>
            <a:off x="5220072" y="3377803"/>
            <a:ext cx="0" cy="23371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2CE4EEFE-E6CA-8044-85A7-60805C103E13}"/>
              </a:ext>
            </a:extLst>
          </p:cNvPr>
          <p:cNvSpPr/>
          <p:nvPr/>
        </p:nvSpPr>
        <p:spPr>
          <a:xfrm>
            <a:off x="4874705" y="3158161"/>
            <a:ext cx="69762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Sync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739247C-0205-6747-ACE3-D9984F04F35A}"/>
              </a:ext>
            </a:extLst>
          </p:cNvPr>
          <p:cNvSpPr/>
          <p:nvPr/>
        </p:nvSpPr>
        <p:spPr>
          <a:xfrm>
            <a:off x="5857472" y="4966327"/>
            <a:ext cx="195758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get_truetime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zh-CN" altLang="en-US" dirty="0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12EEF864-5C8C-1042-8EE5-9365C15BE89E}"/>
              </a:ext>
            </a:extLst>
          </p:cNvPr>
          <p:cNvSpPr/>
          <p:nvPr/>
        </p:nvSpPr>
        <p:spPr>
          <a:xfrm>
            <a:off x="6737540" y="4786327"/>
            <a:ext cx="180000" cy="1800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圆角矩形标注 20">
            <a:extLst>
              <a:ext uri="{FF2B5EF4-FFF2-40B4-BE49-F238E27FC236}">
                <a16:creationId xmlns:a16="http://schemas.microsoft.com/office/drawing/2014/main" id="{00470D6E-2F73-4D49-B4B9-D7A1A8790455}"/>
              </a:ext>
            </a:extLst>
          </p:cNvPr>
          <p:cNvSpPr/>
          <p:nvPr/>
        </p:nvSpPr>
        <p:spPr>
          <a:xfrm>
            <a:off x="6805707" y="3056864"/>
            <a:ext cx="2198257" cy="410324"/>
          </a:xfrm>
          <a:prstGeom prst="wedgeRoundRectCallout">
            <a:avLst>
              <a:gd name="adj1" fmla="val -43570"/>
              <a:gd name="adj2" fmla="val 99072"/>
              <a:gd name="adj3" fmla="val 16667"/>
            </a:avLst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F3350376-A1EC-DD4F-BBF3-94936D3EEE28}"/>
              </a:ext>
            </a:extLst>
          </p:cNvPr>
          <p:cNvSpPr/>
          <p:nvPr/>
        </p:nvSpPr>
        <p:spPr>
          <a:xfrm>
            <a:off x="6737540" y="3683820"/>
            <a:ext cx="180000" cy="1800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31133F5C-22D2-C94A-AD52-707A88C1A302}"/>
              </a:ext>
            </a:extLst>
          </p:cNvPr>
          <p:cNvSpPr/>
          <p:nvPr/>
        </p:nvSpPr>
        <p:spPr>
          <a:xfrm>
            <a:off x="6796593" y="3088393"/>
            <a:ext cx="19672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What is the time?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4C63230E-7B07-274A-A27D-1324BE7A403C}"/>
              </a:ext>
            </a:extLst>
          </p:cNvPr>
          <p:cNvSpPr/>
          <p:nvPr/>
        </p:nvSpPr>
        <p:spPr>
          <a:xfrm>
            <a:off x="6411810" y="4517162"/>
            <a:ext cx="32573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T</a:t>
            </a:r>
            <a:endParaRPr lang="zh-CN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6C9FFB5-D4B8-FA41-8D36-C63DC5A63BCC}"/>
              </a:ext>
            </a:extLst>
          </p:cNvPr>
          <p:cNvSpPr/>
          <p:nvPr/>
        </p:nvSpPr>
        <p:spPr>
          <a:xfrm>
            <a:off x="6411810" y="3287254"/>
            <a:ext cx="39356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BE384B"/>
                </a:solidFill>
              </a:rPr>
              <a:t>T</a:t>
            </a:r>
            <a:r>
              <a:rPr lang="en-US" altLang="zh-CN" b="1" baseline="-25000" dirty="0">
                <a:solidFill>
                  <a:srgbClr val="BE384B"/>
                </a:solidFill>
              </a:rPr>
              <a:t>s</a:t>
            </a:r>
            <a:endParaRPr lang="zh-CN" altLang="en-US" b="1" baseline="-25000" dirty="0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4784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EFA23D-7D74-0043-B677-D52919E77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TrueTime</a:t>
            </a:r>
            <a:r>
              <a:rPr kumimoji="1" lang="en-US" altLang="zh-CN" dirty="0"/>
              <a:t>: how to calculate the bound?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46B3B0-69CF-8245-A152-24DB35F72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Simplification: assuming server advances in the same speed as clients</a:t>
            </a:r>
          </a:p>
          <a:p>
            <a:pPr lvl="1"/>
            <a:r>
              <a:rPr kumimoji="1" lang="en-US" altLang="zh-CN" dirty="0"/>
              <a:t>Suppose the start time at client &amp; server is T</a:t>
            </a:r>
            <a:r>
              <a:rPr kumimoji="1" lang="en-US" altLang="zh-CN" baseline="-25000" dirty="0"/>
              <a:t>c</a:t>
            </a:r>
            <a:r>
              <a:rPr kumimoji="1" lang="en-US" altLang="zh-CN" dirty="0"/>
              <a:t> and T</a:t>
            </a:r>
            <a:r>
              <a:rPr kumimoji="1" lang="en-US" altLang="zh-CN" baseline="-25000" dirty="0"/>
              <a:t>s</a:t>
            </a:r>
            <a:r>
              <a:rPr kumimoji="1" lang="en-US" altLang="zh-CN" dirty="0"/>
              <a:t>, respectively </a:t>
            </a:r>
          </a:p>
          <a:p>
            <a:pPr lvl="1"/>
            <a:r>
              <a:rPr kumimoji="1" lang="en-US" altLang="zh-CN" dirty="0"/>
              <a:t>Then after </a:t>
            </a:r>
            <a:r>
              <a:rPr kumimoji="1" lang="en-US" altLang="zh-CN" dirty="0" err="1"/>
              <a:t>Δ</a:t>
            </a:r>
            <a:r>
              <a:rPr kumimoji="1" lang="en-US" altLang="zh-CN" dirty="0"/>
              <a:t> time, the clock of client &amp; server would be </a:t>
            </a:r>
            <a:r>
              <a:rPr kumimoji="1" lang="en-US" altLang="zh-CN" b="1" dirty="0">
                <a:solidFill>
                  <a:srgbClr val="BE384B"/>
                </a:solidFill>
              </a:rPr>
              <a:t>T</a:t>
            </a:r>
            <a:r>
              <a:rPr kumimoji="1" lang="en-US" altLang="zh-CN" b="1" baseline="-25000" dirty="0">
                <a:solidFill>
                  <a:srgbClr val="BE384B"/>
                </a:solidFill>
              </a:rPr>
              <a:t>c</a:t>
            </a:r>
            <a:r>
              <a:rPr kumimoji="1" lang="en-US" altLang="zh-CN" b="1" dirty="0">
                <a:solidFill>
                  <a:srgbClr val="BE384B"/>
                </a:solidFill>
              </a:rPr>
              <a:t> + </a:t>
            </a:r>
            <a:r>
              <a:rPr kumimoji="1" lang="en-US" altLang="zh-CN" b="1" dirty="0" err="1">
                <a:solidFill>
                  <a:srgbClr val="BE384B"/>
                </a:solidFill>
              </a:rPr>
              <a:t>Δ</a:t>
            </a:r>
            <a:r>
              <a:rPr kumimoji="1" lang="en-US" altLang="zh-CN" b="1" dirty="0">
                <a:solidFill>
                  <a:srgbClr val="BE384B"/>
                </a:solidFill>
              </a:rPr>
              <a:t>  </a:t>
            </a:r>
            <a:r>
              <a:rPr kumimoji="1" lang="en-US" altLang="zh-CN" dirty="0"/>
              <a:t>and </a:t>
            </a:r>
            <a:r>
              <a:rPr kumimoji="1" lang="en-US" altLang="zh-CN" b="1" dirty="0">
                <a:solidFill>
                  <a:srgbClr val="BE384B"/>
                </a:solidFill>
              </a:rPr>
              <a:t>T</a:t>
            </a:r>
            <a:r>
              <a:rPr kumimoji="1" lang="en-US" altLang="zh-CN" b="1" baseline="-25000" dirty="0">
                <a:solidFill>
                  <a:srgbClr val="BE384B"/>
                </a:solidFill>
              </a:rPr>
              <a:t>s </a:t>
            </a:r>
            <a:r>
              <a:rPr kumimoji="1" lang="en-US" altLang="zh-CN" b="1" dirty="0">
                <a:solidFill>
                  <a:srgbClr val="BE384B"/>
                </a:solidFill>
              </a:rPr>
              <a:t>+ </a:t>
            </a:r>
            <a:r>
              <a:rPr kumimoji="1" lang="en-US" altLang="zh-CN" b="1" dirty="0" err="1">
                <a:solidFill>
                  <a:srgbClr val="BE384B"/>
                </a:solidFill>
              </a:rPr>
              <a:t>Δ</a:t>
            </a:r>
            <a:r>
              <a:rPr kumimoji="1" lang="en-US" altLang="zh-CN" b="1" dirty="0">
                <a:solidFill>
                  <a:srgbClr val="BE384B"/>
                </a:solidFill>
              </a:rPr>
              <a:t> </a:t>
            </a:r>
          </a:p>
          <a:p>
            <a:r>
              <a:rPr kumimoji="1" lang="en-US" altLang="zh-CN" b="0" dirty="0">
                <a:solidFill>
                  <a:schemeClr val="tx1"/>
                </a:solidFill>
              </a:rPr>
              <a:t>Since we know the </a:t>
            </a:r>
            <a:r>
              <a:rPr kumimoji="1" lang="en-US" altLang="zh-CN" dirty="0" err="1">
                <a:solidFill>
                  <a:srgbClr val="C00000"/>
                </a:solidFill>
              </a:rPr>
              <a:t>tsrv</a:t>
            </a:r>
            <a:r>
              <a:rPr kumimoji="1" lang="en-US" altLang="zh-CN" b="0" dirty="0">
                <a:solidFill>
                  <a:schemeClr val="tx1"/>
                </a:solidFill>
              </a:rPr>
              <a:t>, the key question is how to calculate the </a:t>
            </a:r>
            <a:r>
              <a:rPr kumimoji="1" lang="en-US" altLang="zh-CN" dirty="0">
                <a:solidFill>
                  <a:srgbClr val="BE384B"/>
                </a:solidFill>
              </a:rPr>
              <a:t>interval</a:t>
            </a:r>
            <a:endParaRPr kumimoji="1" lang="en-US" altLang="zh-CN" b="1" dirty="0">
              <a:solidFill>
                <a:srgbClr val="BE384B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2D13A3-252D-9F48-9921-30252EAA7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4B4A4E3B-5980-8043-ABD1-75AA9D44A1E7}"/>
              </a:ext>
            </a:extLst>
          </p:cNvPr>
          <p:cNvCxnSpPr>
            <a:cxnSpLocks/>
          </p:cNvCxnSpPr>
          <p:nvPr/>
        </p:nvCxnSpPr>
        <p:spPr>
          <a:xfrm flipH="1">
            <a:off x="6825673" y="3533456"/>
            <a:ext cx="3734" cy="15885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39D94F9-EB85-F444-BD66-15F56AE7CE2D}"/>
              </a:ext>
            </a:extLst>
          </p:cNvPr>
          <p:cNvCxnSpPr>
            <a:cxnSpLocks/>
          </p:cNvCxnSpPr>
          <p:nvPr/>
        </p:nvCxnSpPr>
        <p:spPr>
          <a:xfrm>
            <a:off x="2628000" y="4900944"/>
            <a:ext cx="57604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86C8C2A3-2B5E-7845-AE42-7F677EDBEB1D}"/>
              </a:ext>
            </a:extLst>
          </p:cNvPr>
          <p:cNvCxnSpPr>
            <a:cxnSpLocks/>
          </p:cNvCxnSpPr>
          <p:nvPr/>
        </p:nvCxnSpPr>
        <p:spPr>
          <a:xfrm>
            <a:off x="2628000" y="3773822"/>
            <a:ext cx="57604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95864646-D5DA-B14A-9C59-D48920BBAD65}"/>
              </a:ext>
            </a:extLst>
          </p:cNvPr>
          <p:cNvSpPr/>
          <p:nvPr/>
        </p:nvSpPr>
        <p:spPr>
          <a:xfrm>
            <a:off x="1619672" y="4716278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220B31F-3997-5049-9D1F-E2AF32EEE39F}"/>
              </a:ext>
            </a:extLst>
          </p:cNvPr>
          <p:cNvSpPr/>
          <p:nvPr/>
        </p:nvSpPr>
        <p:spPr>
          <a:xfrm>
            <a:off x="1619672" y="3538910"/>
            <a:ext cx="9028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Time </a:t>
            </a:r>
          </a:p>
          <a:p>
            <a:r>
              <a:rPr kumimoji="1" lang="en-US" altLang="zh-CN" b="1" dirty="0"/>
              <a:t>Server</a:t>
            </a:r>
            <a:endParaRPr lang="zh-CN" altLang="en-US" b="1" dirty="0"/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013D2C7C-A4C8-984E-9F2C-95136DC0162D}"/>
              </a:ext>
            </a:extLst>
          </p:cNvPr>
          <p:cNvCxnSpPr>
            <a:cxnSpLocks/>
          </p:cNvCxnSpPr>
          <p:nvPr/>
        </p:nvCxnSpPr>
        <p:spPr>
          <a:xfrm flipV="1">
            <a:off x="3167844" y="3773822"/>
            <a:ext cx="756084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32160A8D-ADAC-F14C-9EC4-ED3CCA65A67A}"/>
              </a:ext>
            </a:extLst>
          </p:cNvPr>
          <p:cNvCxnSpPr>
            <a:cxnSpLocks/>
          </p:cNvCxnSpPr>
          <p:nvPr/>
        </p:nvCxnSpPr>
        <p:spPr>
          <a:xfrm>
            <a:off x="3923928" y="3773822"/>
            <a:ext cx="828092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2D65A6F9-761B-5F48-9438-054D6C076D41}"/>
              </a:ext>
            </a:extLst>
          </p:cNvPr>
          <p:cNvSpPr/>
          <p:nvPr/>
        </p:nvSpPr>
        <p:spPr>
          <a:xfrm>
            <a:off x="3614647" y="3383355"/>
            <a:ext cx="55656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tsrv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A255951-FE26-A44B-BC18-E9B6C431AE12}"/>
              </a:ext>
            </a:extLst>
          </p:cNvPr>
          <p:cNvSpPr/>
          <p:nvPr/>
        </p:nvSpPr>
        <p:spPr>
          <a:xfrm>
            <a:off x="2889562" y="4957775"/>
            <a:ext cx="81304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tbegin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BCCAE12-8841-FE4F-B78B-4BAEA1918B6E}"/>
              </a:ext>
            </a:extLst>
          </p:cNvPr>
          <p:cNvSpPr/>
          <p:nvPr/>
        </p:nvSpPr>
        <p:spPr>
          <a:xfrm>
            <a:off x="4435268" y="4951437"/>
            <a:ext cx="63350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tend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AF574AC-BF59-F745-8F14-ABAD93284F0B}"/>
              </a:ext>
            </a:extLst>
          </p:cNvPr>
          <p:cNvSpPr/>
          <p:nvPr/>
        </p:nvSpPr>
        <p:spPr>
          <a:xfrm>
            <a:off x="5857472" y="4966327"/>
            <a:ext cx="195758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get_truetime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zh-CN" altLang="en-US" dirty="0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FD0A1ADB-3916-9340-A443-58F664D18FCC}"/>
              </a:ext>
            </a:extLst>
          </p:cNvPr>
          <p:cNvSpPr/>
          <p:nvPr/>
        </p:nvSpPr>
        <p:spPr>
          <a:xfrm>
            <a:off x="6737540" y="4786327"/>
            <a:ext cx="180000" cy="1800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EFA4D84-C2C1-004E-A07B-C0DED13D0C0F}"/>
              </a:ext>
            </a:extLst>
          </p:cNvPr>
          <p:cNvSpPr/>
          <p:nvPr/>
        </p:nvSpPr>
        <p:spPr>
          <a:xfrm>
            <a:off x="6411810" y="4517162"/>
            <a:ext cx="32573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T</a:t>
            </a:r>
            <a:endParaRPr lang="zh-CN" altLang="en-US" dirty="0"/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527DDA2F-CC17-704F-AB41-1F0F52A04E0E}"/>
              </a:ext>
            </a:extLst>
          </p:cNvPr>
          <p:cNvCxnSpPr/>
          <p:nvPr/>
        </p:nvCxnSpPr>
        <p:spPr>
          <a:xfrm>
            <a:off x="5220072" y="3377803"/>
            <a:ext cx="0" cy="23371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D70B302E-1030-134E-8EA9-85AFA41940D5}"/>
              </a:ext>
            </a:extLst>
          </p:cNvPr>
          <p:cNvSpPr/>
          <p:nvPr/>
        </p:nvSpPr>
        <p:spPr>
          <a:xfrm>
            <a:off x="4874705" y="3158161"/>
            <a:ext cx="69762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Sync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888947AD-6B7C-6C4E-BED8-18AC94592925}"/>
              </a:ext>
            </a:extLst>
          </p:cNvPr>
          <p:cNvSpPr/>
          <p:nvPr/>
        </p:nvSpPr>
        <p:spPr>
          <a:xfrm>
            <a:off x="4844969" y="3860070"/>
            <a:ext cx="100540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Interval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3CD505D2-3971-8B4A-BB3C-34DFF517C1EB}"/>
              </a:ext>
            </a:extLst>
          </p:cNvPr>
          <p:cNvSpPr/>
          <p:nvPr/>
        </p:nvSpPr>
        <p:spPr>
          <a:xfrm>
            <a:off x="6411810" y="3287254"/>
            <a:ext cx="39356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BE384B"/>
                </a:solidFill>
              </a:rPr>
              <a:t>T</a:t>
            </a:r>
            <a:r>
              <a:rPr lang="en-US" altLang="zh-CN" b="1" baseline="-25000" dirty="0">
                <a:solidFill>
                  <a:srgbClr val="BE384B"/>
                </a:solidFill>
              </a:rPr>
              <a:t>s</a:t>
            </a:r>
            <a:endParaRPr lang="zh-CN" altLang="en-US" b="1" baseline="-25000" dirty="0">
              <a:solidFill>
                <a:srgbClr val="BE384B"/>
              </a:solidFill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F6CB376F-01BE-EF4C-923C-D475E746F28A}"/>
              </a:ext>
            </a:extLst>
          </p:cNvPr>
          <p:cNvGrpSpPr/>
          <p:nvPr/>
        </p:nvGrpSpPr>
        <p:grpSpPr>
          <a:xfrm>
            <a:off x="3981061" y="3653570"/>
            <a:ext cx="2844612" cy="307804"/>
            <a:chOff x="3892928" y="2760360"/>
            <a:chExt cx="2844612" cy="307804"/>
          </a:xfrm>
        </p:grpSpPr>
        <p:cxnSp>
          <p:nvCxnSpPr>
            <p:cNvPr id="36" name="直线连接符 35">
              <a:extLst>
                <a:ext uri="{FF2B5EF4-FFF2-40B4-BE49-F238E27FC236}">
                  <a16:creationId xmlns:a16="http://schemas.microsoft.com/office/drawing/2014/main" id="{73EF9971-9FF7-AA47-A96E-8F62D8FA17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92929" y="2892587"/>
              <a:ext cx="2844611" cy="4710"/>
            </a:xfrm>
            <a:prstGeom prst="line">
              <a:avLst/>
            </a:prstGeom>
            <a:ln w="635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线连接符 36">
              <a:extLst>
                <a:ext uri="{FF2B5EF4-FFF2-40B4-BE49-F238E27FC236}">
                  <a16:creationId xmlns:a16="http://schemas.microsoft.com/office/drawing/2014/main" id="{12E13449-52FE-A041-A91C-A4EA7D92242A}"/>
                </a:ext>
              </a:extLst>
            </p:cNvPr>
            <p:cNvCxnSpPr>
              <a:cxnSpLocks/>
            </p:cNvCxnSpPr>
            <p:nvPr/>
          </p:nvCxnSpPr>
          <p:spPr>
            <a:xfrm>
              <a:off x="3892928" y="2760360"/>
              <a:ext cx="0" cy="307804"/>
            </a:xfrm>
            <a:prstGeom prst="line">
              <a:avLst/>
            </a:prstGeom>
            <a:ln w="381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线连接符 37">
              <a:extLst>
                <a:ext uri="{FF2B5EF4-FFF2-40B4-BE49-F238E27FC236}">
                  <a16:creationId xmlns:a16="http://schemas.microsoft.com/office/drawing/2014/main" id="{99564555-0937-6D46-A341-CEF2818B0FFE}"/>
                </a:ext>
              </a:extLst>
            </p:cNvPr>
            <p:cNvCxnSpPr>
              <a:cxnSpLocks/>
            </p:cNvCxnSpPr>
            <p:nvPr/>
          </p:nvCxnSpPr>
          <p:spPr>
            <a:xfrm>
              <a:off x="6737540" y="2760360"/>
              <a:ext cx="0" cy="307804"/>
            </a:xfrm>
            <a:prstGeom prst="line">
              <a:avLst/>
            </a:prstGeom>
            <a:ln w="381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椭圆 18">
            <a:extLst>
              <a:ext uri="{FF2B5EF4-FFF2-40B4-BE49-F238E27FC236}">
                <a16:creationId xmlns:a16="http://schemas.microsoft.com/office/drawing/2014/main" id="{EF22E534-1475-4347-A950-1DD39741C079}"/>
              </a:ext>
            </a:extLst>
          </p:cNvPr>
          <p:cNvSpPr/>
          <p:nvPr/>
        </p:nvSpPr>
        <p:spPr>
          <a:xfrm>
            <a:off x="6737540" y="3683820"/>
            <a:ext cx="180000" cy="1800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930527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EFA23D-7D74-0043-B677-D52919E77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TrueTime</a:t>
            </a:r>
            <a:r>
              <a:rPr kumimoji="1" lang="en-US" altLang="zh-CN" dirty="0"/>
              <a:t>: how to calculate the bound?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46B3B0-69CF-8245-A152-24DB35F72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>
                <a:solidFill>
                  <a:schemeClr val="tx1"/>
                </a:solidFill>
              </a:rPr>
              <a:t>Since we know the </a:t>
            </a:r>
            <a:r>
              <a:rPr kumimoji="1" lang="en-US" altLang="zh-CN" dirty="0" err="1">
                <a:solidFill>
                  <a:srgbClr val="C00000"/>
                </a:solidFill>
              </a:rPr>
              <a:t>tsrv</a:t>
            </a:r>
            <a:r>
              <a:rPr kumimoji="1" lang="en-US" altLang="zh-CN" b="0" dirty="0">
                <a:solidFill>
                  <a:schemeClr val="tx1"/>
                </a:solidFill>
              </a:rPr>
              <a:t>, the key question is how to calculate the </a:t>
            </a:r>
            <a:r>
              <a:rPr kumimoji="1" lang="en-US" altLang="zh-CN" dirty="0">
                <a:solidFill>
                  <a:srgbClr val="BE384B"/>
                </a:solidFill>
              </a:rPr>
              <a:t>interval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Interval &gt;= T – tend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Interval &lt;= T – </a:t>
            </a:r>
            <a:r>
              <a:rPr kumimoji="1" lang="en-US" altLang="zh-CN" dirty="0" err="1">
                <a:solidFill>
                  <a:schemeClr val="tx1"/>
                </a:solidFill>
              </a:rPr>
              <a:t>tbegin</a:t>
            </a:r>
            <a:r>
              <a:rPr kumimoji="1" lang="en-US" altLang="zh-CN" dirty="0">
                <a:solidFill>
                  <a:schemeClr val="tx1"/>
                </a:solidFill>
              </a:rPr>
              <a:t>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T</a:t>
            </a:r>
            <a:r>
              <a:rPr kumimoji="1" lang="en-US" altLang="zh-CN" baseline="-25000" dirty="0">
                <a:solidFill>
                  <a:schemeClr val="tx1"/>
                </a:solidFill>
              </a:rPr>
              <a:t>s</a:t>
            </a:r>
            <a:r>
              <a:rPr kumimoji="1" lang="en-US" altLang="zh-CN" dirty="0">
                <a:solidFill>
                  <a:schemeClr val="tx1"/>
                </a:solidFill>
              </a:rPr>
              <a:t> = </a:t>
            </a:r>
            <a:r>
              <a:rPr kumimoji="1" lang="en-US" altLang="zh-CN" dirty="0" err="1">
                <a:solidFill>
                  <a:schemeClr val="tx1"/>
                </a:solidFill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</a:rPr>
              <a:t> + Interval </a:t>
            </a:r>
          </a:p>
          <a:p>
            <a:pPr lvl="1">
              <a:buClr>
                <a:srgbClr val="BE384B"/>
              </a:buClr>
              <a:buFont typeface="Wingdings" pitchFamily="2" charset="2"/>
              <a:buChar char="Ø"/>
            </a:pPr>
            <a:r>
              <a:rPr kumimoji="1" lang="en-US" altLang="zh-CN" dirty="0">
                <a:solidFill>
                  <a:schemeClr val="tx1"/>
                </a:solidFill>
              </a:rPr>
              <a:t>T – tend + </a:t>
            </a:r>
            <a:r>
              <a:rPr kumimoji="1" lang="en-US" altLang="zh-CN" dirty="0" err="1">
                <a:solidFill>
                  <a:schemeClr val="tx1"/>
                </a:solidFill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</a:rPr>
              <a:t> &lt;= T</a:t>
            </a:r>
            <a:r>
              <a:rPr kumimoji="1" lang="en-US" altLang="zh-CN" baseline="-25000" dirty="0">
                <a:solidFill>
                  <a:schemeClr val="tx1"/>
                </a:solidFill>
              </a:rPr>
              <a:t>s </a:t>
            </a:r>
            <a:r>
              <a:rPr kumimoji="1" lang="en-US" altLang="zh-CN" dirty="0">
                <a:solidFill>
                  <a:schemeClr val="tx1"/>
                </a:solidFill>
              </a:rPr>
              <a:t>&lt;= T – </a:t>
            </a:r>
            <a:r>
              <a:rPr kumimoji="1" lang="en-US" altLang="zh-CN" dirty="0" err="1">
                <a:solidFill>
                  <a:schemeClr val="tx1"/>
                </a:solidFill>
              </a:rPr>
              <a:t>tbegin</a:t>
            </a:r>
            <a:r>
              <a:rPr kumimoji="1" lang="en-US" altLang="zh-CN" dirty="0">
                <a:solidFill>
                  <a:schemeClr val="tx1"/>
                </a:solidFill>
              </a:rPr>
              <a:t> + </a:t>
            </a:r>
            <a:r>
              <a:rPr kumimoji="1" lang="en-US" altLang="zh-CN" dirty="0" err="1">
                <a:solidFill>
                  <a:schemeClr val="tx1"/>
                </a:solidFill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</a:rPr>
              <a:t> (based on our simplification)</a:t>
            </a:r>
            <a:endParaRPr kumimoji="1" lang="en-US" altLang="zh-CN" dirty="0">
              <a:solidFill>
                <a:srgbClr val="BE384B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2D13A3-252D-9F48-9921-30252EAA7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4B4A4E3B-5980-8043-ABD1-75AA9D44A1E7}"/>
              </a:ext>
            </a:extLst>
          </p:cNvPr>
          <p:cNvCxnSpPr>
            <a:cxnSpLocks/>
          </p:cNvCxnSpPr>
          <p:nvPr/>
        </p:nvCxnSpPr>
        <p:spPr>
          <a:xfrm flipH="1">
            <a:off x="6825673" y="3533456"/>
            <a:ext cx="3734" cy="15885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39D94F9-EB85-F444-BD66-15F56AE7CE2D}"/>
              </a:ext>
            </a:extLst>
          </p:cNvPr>
          <p:cNvCxnSpPr>
            <a:cxnSpLocks/>
          </p:cNvCxnSpPr>
          <p:nvPr/>
        </p:nvCxnSpPr>
        <p:spPr>
          <a:xfrm>
            <a:off x="2628000" y="4900944"/>
            <a:ext cx="57604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86C8C2A3-2B5E-7845-AE42-7F677EDBEB1D}"/>
              </a:ext>
            </a:extLst>
          </p:cNvPr>
          <p:cNvCxnSpPr>
            <a:cxnSpLocks/>
          </p:cNvCxnSpPr>
          <p:nvPr/>
        </p:nvCxnSpPr>
        <p:spPr>
          <a:xfrm>
            <a:off x="2628000" y="3773822"/>
            <a:ext cx="57604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95864646-D5DA-B14A-9C59-D48920BBAD65}"/>
              </a:ext>
            </a:extLst>
          </p:cNvPr>
          <p:cNvSpPr/>
          <p:nvPr/>
        </p:nvSpPr>
        <p:spPr>
          <a:xfrm>
            <a:off x="1619672" y="4716278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220B31F-3997-5049-9D1F-E2AF32EEE39F}"/>
              </a:ext>
            </a:extLst>
          </p:cNvPr>
          <p:cNvSpPr/>
          <p:nvPr/>
        </p:nvSpPr>
        <p:spPr>
          <a:xfrm>
            <a:off x="1619672" y="3538910"/>
            <a:ext cx="9028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Time </a:t>
            </a:r>
          </a:p>
          <a:p>
            <a:r>
              <a:rPr kumimoji="1" lang="en-US" altLang="zh-CN" b="1" dirty="0"/>
              <a:t>Server</a:t>
            </a:r>
            <a:endParaRPr lang="zh-CN" altLang="en-US" b="1" dirty="0"/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013D2C7C-A4C8-984E-9F2C-95136DC0162D}"/>
              </a:ext>
            </a:extLst>
          </p:cNvPr>
          <p:cNvCxnSpPr>
            <a:cxnSpLocks/>
          </p:cNvCxnSpPr>
          <p:nvPr/>
        </p:nvCxnSpPr>
        <p:spPr>
          <a:xfrm flipV="1">
            <a:off x="3167844" y="3773822"/>
            <a:ext cx="756084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32160A8D-ADAC-F14C-9EC4-ED3CCA65A67A}"/>
              </a:ext>
            </a:extLst>
          </p:cNvPr>
          <p:cNvCxnSpPr>
            <a:cxnSpLocks/>
          </p:cNvCxnSpPr>
          <p:nvPr/>
        </p:nvCxnSpPr>
        <p:spPr>
          <a:xfrm>
            <a:off x="3923928" y="3773822"/>
            <a:ext cx="828092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2D65A6F9-761B-5F48-9438-054D6C076D41}"/>
              </a:ext>
            </a:extLst>
          </p:cNvPr>
          <p:cNvSpPr/>
          <p:nvPr/>
        </p:nvSpPr>
        <p:spPr>
          <a:xfrm>
            <a:off x="3614647" y="3383355"/>
            <a:ext cx="55656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tsrv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A255951-FE26-A44B-BC18-E9B6C431AE12}"/>
              </a:ext>
            </a:extLst>
          </p:cNvPr>
          <p:cNvSpPr/>
          <p:nvPr/>
        </p:nvSpPr>
        <p:spPr>
          <a:xfrm>
            <a:off x="2889562" y="4957775"/>
            <a:ext cx="81304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tbegin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BCCAE12-8841-FE4F-B78B-4BAEA1918B6E}"/>
              </a:ext>
            </a:extLst>
          </p:cNvPr>
          <p:cNvSpPr/>
          <p:nvPr/>
        </p:nvSpPr>
        <p:spPr>
          <a:xfrm>
            <a:off x="4435268" y="4951437"/>
            <a:ext cx="63350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tend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AF574AC-BF59-F745-8F14-ABAD93284F0B}"/>
              </a:ext>
            </a:extLst>
          </p:cNvPr>
          <p:cNvSpPr/>
          <p:nvPr/>
        </p:nvSpPr>
        <p:spPr>
          <a:xfrm>
            <a:off x="5857472" y="4966327"/>
            <a:ext cx="195758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get_truetime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zh-CN" altLang="en-US" dirty="0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FD0A1ADB-3916-9340-A443-58F664D18FCC}"/>
              </a:ext>
            </a:extLst>
          </p:cNvPr>
          <p:cNvSpPr/>
          <p:nvPr/>
        </p:nvSpPr>
        <p:spPr>
          <a:xfrm>
            <a:off x="6737540" y="4786327"/>
            <a:ext cx="180000" cy="1800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EFA4D84-C2C1-004E-A07B-C0DED13D0C0F}"/>
              </a:ext>
            </a:extLst>
          </p:cNvPr>
          <p:cNvSpPr/>
          <p:nvPr/>
        </p:nvSpPr>
        <p:spPr>
          <a:xfrm>
            <a:off x="6411810" y="4517162"/>
            <a:ext cx="32573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T</a:t>
            </a:r>
            <a:endParaRPr lang="zh-CN" altLang="en-US" dirty="0"/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527DDA2F-CC17-704F-AB41-1F0F52A04E0E}"/>
              </a:ext>
            </a:extLst>
          </p:cNvPr>
          <p:cNvCxnSpPr/>
          <p:nvPr/>
        </p:nvCxnSpPr>
        <p:spPr>
          <a:xfrm>
            <a:off x="5220072" y="3377803"/>
            <a:ext cx="0" cy="23371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D70B302E-1030-134E-8EA9-85AFA41940D5}"/>
              </a:ext>
            </a:extLst>
          </p:cNvPr>
          <p:cNvSpPr/>
          <p:nvPr/>
        </p:nvSpPr>
        <p:spPr>
          <a:xfrm>
            <a:off x="4874705" y="3158161"/>
            <a:ext cx="69762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Sync</a:t>
            </a:r>
            <a:endParaRPr lang="zh-CN" altLang="en-US" dirty="0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856F8C53-A84D-D144-AC12-B78AED644A9B}"/>
              </a:ext>
            </a:extLst>
          </p:cNvPr>
          <p:cNvGrpSpPr/>
          <p:nvPr/>
        </p:nvGrpSpPr>
        <p:grpSpPr>
          <a:xfrm>
            <a:off x="3981061" y="3653570"/>
            <a:ext cx="2844612" cy="307804"/>
            <a:chOff x="3892928" y="2760360"/>
            <a:chExt cx="2844612" cy="307804"/>
          </a:xfrm>
        </p:grpSpPr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3A6CE4CF-829E-3245-9FF7-299D4A41A9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92929" y="2892587"/>
              <a:ext cx="2844611" cy="4710"/>
            </a:xfrm>
            <a:prstGeom prst="line">
              <a:avLst/>
            </a:prstGeom>
            <a:ln w="635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9B1B9A3F-0B27-4F44-B7F6-9596240A9CEF}"/>
                </a:ext>
              </a:extLst>
            </p:cNvPr>
            <p:cNvCxnSpPr>
              <a:cxnSpLocks/>
            </p:cNvCxnSpPr>
            <p:nvPr/>
          </p:nvCxnSpPr>
          <p:spPr>
            <a:xfrm>
              <a:off x="3892928" y="2760360"/>
              <a:ext cx="0" cy="307804"/>
            </a:xfrm>
            <a:prstGeom prst="line">
              <a:avLst/>
            </a:prstGeom>
            <a:ln w="381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BCD8F202-92B1-2245-87E2-164417F4D81B}"/>
                </a:ext>
              </a:extLst>
            </p:cNvPr>
            <p:cNvCxnSpPr>
              <a:cxnSpLocks/>
            </p:cNvCxnSpPr>
            <p:nvPr/>
          </p:nvCxnSpPr>
          <p:spPr>
            <a:xfrm>
              <a:off x="6737540" y="2760360"/>
              <a:ext cx="0" cy="307804"/>
            </a:xfrm>
            <a:prstGeom prst="line">
              <a:avLst/>
            </a:prstGeom>
            <a:ln w="381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矩形 32">
            <a:extLst>
              <a:ext uri="{FF2B5EF4-FFF2-40B4-BE49-F238E27FC236}">
                <a16:creationId xmlns:a16="http://schemas.microsoft.com/office/drawing/2014/main" id="{888947AD-6B7C-6C4E-BED8-18AC94592925}"/>
              </a:ext>
            </a:extLst>
          </p:cNvPr>
          <p:cNvSpPr/>
          <p:nvPr/>
        </p:nvSpPr>
        <p:spPr>
          <a:xfrm>
            <a:off x="4844969" y="3860070"/>
            <a:ext cx="100540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Interval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7306BBC-32A3-0F4A-B997-33CB5EFEA4BB}"/>
              </a:ext>
            </a:extLst>
          </p:cNvPr>
          <p:cNvSpPr/>
          <p:nvPr/>
        </p:nvSpPr>
        <p:spPr>
          <a:xfrm>
            <a:off x="6411810" y="3287254"/>
            <a:ext cx="39356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BE384B"/>
                </a:solidFill>
              </a:rPr>
              <a:t>T</a:t>
            </a:r>
            <a:r>
              <a:rPr lang="en-US" altLang="zh-CN" b="1" baseline="-25000" dirty="0">
                <a:solidFill>
                  <a:srgbClr val="BE384B"/>
                </a:solidFill>
              </a:rPr>
              <a:t>s</a:t>
            </a:r>
            <a:endParaRPr lang="zh-CN" altLang="en-US" b="1" baseline="-25000" dirty="0">
              <a:solidFill>
                <a:srgbClr val="BE384B"/>
              </a:solidFill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EF22E534-1475-4347-A950-1DD39741C079}"/>
              </a:ext>
            </a:extLst>
          </p:cNvPr>
          <p:cNvSpPr/>
          <p:nvPr/>
        </p:nvSpPr>
        <p:spPr>
          <a:xfrm>
            <a:off x="6737540" y="3683820"/>
            <a:ext cx="180000" cy="1800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Rectangle 13">
            <a:extLst>
              <a:ext uri="{FF2B5EF4-FFF2-40B4-BE49-F238E27FC236}">
                <a16:creationId xmlns:a16="http://schemas.microsoft.com/office/drawing/2014/main" id="{1BB2B1FB-FC8D-7648-9477-E22B20F1DF89}"/>
              </a:ext>
            </a:extLst>
          </p:cNvPr>
          <p:cNvSpPr/>
          <p:nvPr/>
        </p:nvSpPr>
        <p:spPr>
          <a:xfrm>
            <a:off x="5272333" y="1824863"/>
            <a:ext cx="3106679" cy="626701"/>
          </a:xfrm>
          <a:prstGeom prst="rect">
            <a:avLst/>
          </a:prstGeom>
          <a:solidFill>
            <a:srgbClr val="FFE7FF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dirty="0"/>
              <a:t>Question: what if there is a drift between client &amp; server?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5002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EFA23D-7D74-0043-B677-D52919E77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TrueTime</a:t>
            </a:r>
            <a:r>
              <a:rPr kumimoji="1" lang="en-US" altLang="zh-CN" dirty="0"/>
              <a:t>: how to calculate the bound?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46B3B0-69CF-8245-A152-24DB35F72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strike="sngStrike" dirty="0"/>
              <a:t>Simplification: assuming server advances in the same speed as clients</a:t>
            </a:r>
          </a:p>
          <a:p>
            <a:pPr lvl="1">
              <a:buClr>
                <a:srgbClr val="BE384B"/>
              </a:buClr>
              <a:buFont typeface="Wingdings" pitchFamily="2" charset="2"/>
              <a:buChar char="Ø"/>
            </a:pPr>
            <a:r>
              <a:rPr kumimoji="1" lang="en-US" altLang="zh-CN" dirty="0">
                <a:solidFill>
                  <a:schemeClr val="tx1"/>
                </a:solidFill>
              </a:rPr>
              <a:t>T – tend + </a:t>
            </a:r>
            <a:r>
              <a:rPr kumimoji="1" lang="en-US" altLang="zh-CN" dirty="0" err="1">
                <a:solidFill>
                  <a:schemeClr val="tx1"/>
                </a:solidFill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</a:rPr>
              <a:t> &lt;= T</a:t>
            </a:r>
            <a:r>
              <a:rPr kumimoji="1" lang="en-US" altLang="zh-CN" baseline="-25000" dirty="0">
                <a:solidFill>
                  <a:schemeClr val="tx1"/>
                </a:solidFill>
              </a:rPr>
              <a:t>s </a:t>
            </a:r>
            <a:r>
              <a:rPr kumimoji="1" lang="en-US" altLang="zh-CN" dirty="0">
                <a:solidFill>
                  <a:schemeClr val="tx1"/>
                </a:solidFill>
              </a:rPr>
              <a:t>&lt;= T – </a:t>
            </a:r>
            <a:r>
              <a:rPr kumimoji="1" lang="en-US" altLang="zh-CN" dirty="0" err="1">
                <a:solidFill>
                  <a:schemeClr val="tx1"/>
                </a:solidFill>
              </a:rPr>
              <a:t>tbegin</a:t>
            </a:r>
            <a:r>
              <a:rPr kumimoji="1" lang="en-US" altLang="zh-CN" dirty="0">
                <a:solidFill>
                  <a:schemeClr val="tx1"/>
                </a:solidFill>
              </a:rPr>
              <a:t> + </a:t>
            </a:r>
            <a:r>
              <a:rPr kumimoji="1" lang="en-US" altLang="zh-CN" dirty="0" err="1">
                <a:solidFill>
                  <a:schemeClr val="tx1"/>
                </a:solidFill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</a:rPr>
              <a:t> (based on our simplification)</a:t>
            </a:r>
            <a:endParaRPr kumimoji="1" lang="en-US" altLang="zh-CN" dirty="0">
              <a:solidFill>
                <a:srgbClr val="BE384B"/>
              </a:solidFill>
            </a:endParaRPr>
          </a:p>
          <a:p>
            <a:r>
              <a:rPr kumimoji="1" lang="en-US" altLang="zh-CN" dirty="0"/>
              <a:t>Assume</a:t>
            </a:r>
            <a:r>
              <a:rPr kumimoji="1" lang="zh-CN" altLang="en-US" dirty="0"/>
              <a:t> </a:t>
            </a:r>
            <a:r>
              <a:rPr kumimoji="1" lang="en-US" altLang="zh-CN" dirty="0"/>
              <a:t>a fixed </a:t>
            </a:r>
            <a:r>
              <a:rPr kumimoji="1" lang="en-US" altLang="zh-CN" sz="3200" dirty="0">
                <a:solidFill>
                  <a:srgbClr val="C00000"/>
                </a:solidFill>
                <a:latin typeface="Symbol" pitchFamily="2" charset="2"/>
              </a:rPr>
              <a:t>e </a:t>
            </a:r>
            <a:r>
              <a:rPr kumimoji="1" lang="en-US" altLang="zh-CN" dirty="0"/>
              <a:t>drift rate between client &amp; server</a:t>
            </a:r>
          </a:p>
          <a:p>
            <a:pPr lvl="1"/>
            <a:r>
              <a:rPr kumimoji="1" lang="en-US" altLang="zh-CN" dirty="0"/>
              <a:t>After t time, the drift between client &amp; server is </a:t>
            </a:r>
            <a:r>
              <a:rPr kumimoji="1" lang="en-US" altLang="zh-CN" b="1" dirty="0">
                <a:solidFill>
                  <a:srgbClr val="C00000"/>
                </a:solidFill>
              </a:rPr>
              <a:t>(1 + </a:t>
            </a:r>
            <a:r>
              <a:rPr kumimoji="1" lang="en-US" altLang="zh-CN" b="1" dirty="0">
                <a:solidFill>
                  <a:srgbClr val="C00000"/>
                </a:solidFill>
                <a:latin typeface="Symbol" pitchFamily="2" charset="2"/>
              </a:rPr>
              <a:t>e</a:t>
            </a:r>
            <a:r>
              <a:rPr kumimoji="1" lang="en-US" altLang="zh-CN" b="1" dirty="0">
                <a:solidFill>
                  <a:srgbClr val="C00000"/>
                </a:solidFill>
              </a:rPr>
              <a:t>)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solidFill>
                  <a:srgbClr val="C00000"/>
                </a:solidFill>
              </a:rPr>
              <a:t>(1 - </a:t>
            </a:r>
            <a:r>
              <a:rPr kumimoji="1" lang="en-US" altLang="zh-CN" b="1" dirty="0">
                <a:solidFill>
                  <a:srgbClr val="C00000"/>
                </a:solidFill>
                <a:latin typeface="Symbol" pitchFamily="2" charset="2"/>
              </a:rPr>
              <a:t>e</a:t>
            </a:r>
            <a:r>
              <a:rPr kumimoji="1" lang="en-US" altLang="zh-CN" b="1" dirty="0">
                <a:solidFill>
                  <a:srgbClr val="C00000"/>
                </a:solidFill>
              </a:rPr>
              <a:t>)</a:t>
            </a:r>
          </a:p>
          <a:p>
            <a:pPr lvl="2"/>
            <a:r>
              <a:rPr kumimoji="1" lang="en-US" altLang="zh-CN" dirty="0">
                <a:solidFill>
                  <a:schemeClr val="tx1"/>
                </a:solidFill>
              </a:rPr>
              <a:t>Spanner assumes a fixed as 200us / second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Then the interval is regulated as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(T – tend) *</a:t>
            </a:r>
            <a:r>
              <a:rPr kumimoji="1" lang="en-US" altLang="zh-CN" b="1" dirty="0">
                <a:solidFill>
                  <a:srgbClr val="C00000"/>
                </a:solidFill>
              </a:rPr>
              <a:t>  (1 - </a:t>
            </a:r>
            <a:r>
              <a:rPr kumimoji="1" lang="en-US" altLang="zh-CN" b="1" dirty="0">
                <a:solidFill>
                  <a:srgbClr val="C00000"/>
                </a:solidFill>
                <a:latin typeface="Symbol" pitchFamily="2" charset="2"/>
              </a:rPr>
              <a:t>e</a:t>
            </a:r>
            <a:r>
              <a:rPr kumimoji="1" lang="en-US" altLang="zh-CN" b="1" dirty="0">
                <a:solidFill>
                  <a:srgbClr val="C00000"/>
                </a:solidFill>
              </a:rPr>
              <a:t>)</a:t>
            </a:r>
            <a:r>
              <a:rPr kumimoji="1" lang="en-US" altLang="zh-CN" dirty="0">
                <a:solidFill>
                  <a:schemeClr val="tx1"/>
                </a:solidFill>
              </a:rPr>
              <a:t>  + </a:t>
            </a:r>
            <a:r>
              <a:rPr kumimoji="1" lang="en-US" altLang="zh-CN" dirty="0" err="1">
                <a:solidFill>
                  <a:schemeClr val="tx1"/>
                </a:solidFill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</a:rPr>
              <a:t> &lt;= T</a:t>
            </a:r>
            <a:r>
              <a:rPr kumimoji="1" lang="en-US" altLang="zh-CN" baseline="-25000" dirty="0">
                <a:solidFill>
                  <a:schemeClr val="tx1"/>
                </a:solidFill>
              </a:rPr>
              <a:t>s </a:t>
            </a:r>
            <a:r>
              <a:rPr kumimoji="1" lang="en-US" altLang="zh-CN" dirty="0">
                <a:solidFill>
                  <a:schemeClr val="tx1"/>
                </a:solidFill>
              </a:rPr>
              <a:t>&lt;= (T – </a:t>
            </a:r>
            <a:r>
              <a:rPr kumimoji="1" lang="en-US" altLang="zh-CN" dirty="0" err="1">
                <a:solidFill>
                  <a:schemeClr val="tx1"/>
                </a:solidFill>
              </a:rPr>
              <a:t>tbegin</a:t>
            </a:r>
            <a:r>
              <a:rPr kumimoji="1" lang="en-US" altLang="zh-CN" dirty="0">
                <a:solidFill>
                  <a:schemeClr val="tx1"/>
                </a:solidFill>
              </a:rPr>
              <a:t>) * </a:t>
            </a:r>
            <a:r>
              <a:rPr kumimoji="1" lang="en-US" altLang="zh-CN" b="1" dirty="0">
                <a:solidFill>
                  <a:srgbClr val="C00000"/>
                </a:solidFill>
              </a:rPr>
              <a:t>(1 + </a:t>
            </a:r>
            <a:r>
              <a:rPr kumimoji="1" lang="en-US" altLang="zh-CN" b="1" dirty="0">
                <a:solidFill>
                  <a:srgbClr val="C00000"/>
                </a:solidFill>
                <a:latin typeface="Symbol" pitchFamily="2" charset="2"/>
              </a:rPr>
              <a:t>e</a:t>
            </a:r>
            <a:r>
              <a:rPr kumimoji="1" lang="en-US" altLang="zh-CN" b="1" dirty="0">
                <a:solidFill>
                  <a:srgbClr val="C00000"/>
                </a:solidFill>
              </a:rPr>
              <a:t>)</a:t>
            </a:r>
            <a:r>
              <a:rPr kumimoji="1" lang="en-US" altLang="zh-CN" dirty="0">
                <a:solidFill>
                  <a:schemeClr val="tx1"/>
                </a:solidFill>
              </a:rPr>
              <a:t> + </a:t>
            </a:r>
            <a:r>
              <a:rPr kumimoji="1" lang="en-US" altLang="zh-CN" dirty="0" err="1">
                <a:solidFill>
                  <a:schemeClr val="tx1"/>
                </a:solidFill>
              </a:rPr>
              <a:t>tsrv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Done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2D13A3-252D-9F48-9921-30252EAA7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 dirty="0"/>
          </a:p>
        </p:txBody>
      </p:sp>
      <p:sp>
        <p:nvSpPr>
          <p:cNvPr id="29" name="Rectangle 13">
            <a:extLst>
              <a:ext uri="{FF2B5EF4-FFF2-40B4-BE49-F238E27FC236}">
                <a16:creationId xmlns:a16="http://schemas.microsoft.com/office/drawing/2014/main" id="{B44CA00B-F10C-C348-9AA7-149391698A71}"/>
              </a:ext>
            </a:extLst>
          </p:cNvPr>
          <p:cNvSpPr/>
          <p:nvPr/>
        </p:nvSpPr>
        <p:spPr>
          <a:xfrm>
            <a:off x="1619672" y="4885367"/>
            <a:ext cx="6120680" cy="349702"/>
          </a:xfrm>
          <a:prstGeom prst="rect">
            <a:avLst/>
          </a:prstGeom>
          <a:solidFill>
            <a:srgbClr val="FFE7FF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dirty="0"/>
              <a:t>Question: </a:t>
            </a:r>
            <a:r>
              <a:rPr lang="en-US" altLang="zh-CN" dirty="0"/>
              <a:t>is a single server design fit spanner’s setup? </a:t>
            </a:r>
            <a:endParaRPr kumimoji="1" lang="en-US" altLang="zh-CN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B80359B-0A82-A849-BA51-62E51225B08D}"/>
              </a:ext>
            </a:extLst>
          </p:cNvPr>
          <p:cNvSpPr/>
          <p:nvPr/>
        </p:nvSpPr>
        <p:spPr>
          <a:xfrm>
            <a:off x="827584" y="3937620"/>
            <a:ext cx="2664296" cy="360040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70EAB315-A87F-8F4E-B6B7-19A9B32F2B08}"/>
              </a:ext>
            </a:extLst>
          </p:cNvPr>
          <p:cNvSpPr/>
          <p:nvPr/>
        </p:nvSpPr>
        <p:spPr>
          <a:xfrm>
            <a:off x="4355976" y="3895086"/>
            <a:ext cx="2880320" cy="360040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E9556E8-13FE-254B-B96F-8DC2A437A4A0}"/>
              </a:ext>
            </a:extLst>
          </p:cNvPr>
          <p:cNvSpPr/>
          <p:nvPr/>
        </p:nvSpPr>
        <p:spPr>
          <a:xfrm>
            <a:off x="2483768" y="4297660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L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E70AECA-85EF-7E45-A2B1-06E6FF12DD57}"/>
              </a:ext>
            </a:extLst>
          </p:cNvPr>
          <p:cNvSpPr/>
          <p:nvPr/>
        </p:nvSpPr>
        <p:spPr>
          <a:xfrm>
            <a:off x="5422419" y="4297660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U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6" name="Rectangle 13">
            <a:extLst>
              <a:ext uri="{FF2B5EF4-FFF2-40B4-BE49-F238E27FC236}">
                <a16:creationId xmlns:a16="http://schemas.microsoft.com/office/drawing/2014/main" id="{F620DEA8-8511-294C-A9C0-2AA6DE646A1F}"/>
              </a:ext>
            </a:extLst>
          </p:cNvPr>
          <p:cNvSpPr/>
          <p:nvPr/>
        </p:nvSpPr>
        <p:spPr>
          <a:xfrm>
            <a:off x="6300191" y="1906762"/>
            <a:ext cx="2880321" cy="626701"/>
          </a:xfrm>
          <a:prstGeom prst="rect">
            <a:avLst/>
          </a:prstGeom>
          <a:solidFill>
            <a:srgbClr val="FFE7FF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dirty="0"/>
              <a:t>Solution: regulate with the drift rate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19822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3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828CB2-A5CF-B449-B894-B869EB80E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TrueTime</a:t>
            </a:r>
            <a:r>
              <a:rPr kumimoji="1" lang="en-US" altLang="zh-CN" dirty="0"/>
              <a:t> adopts multiple time servers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D0A29C-63A7-A94C-8E5D-49032749F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891765"/>
            <a:ext cx="8229600" cy="684589"/>
          </a:xfrm>
        </p:spPr>
        <p:txBody>
          <a:bodyPr/>
          <a:lstStyle/>
          <a:p>
            <a:r>
              <a:rPr kumimoji="1" lang="en-US" altLang="zh-CN" dirty="0"/>
              <a:t>Called </a:t>
            </a:r>
            <a:r>
              <a:rPr kumimoji="1" lang="en-US" altLang="zh-CN" dirty="0" err="1"/>
              <a:t>timemaster</a:t>
            </a:r>
            <a:r>
              <a:rPr kumimoji="1" lang="en-US" altLang="zh-CN" dirty="0"/>
              <a:t> (</a:t>
            </a:r>
            <a:r>
              <a:rPr kumimoji="1" lang="en-US" altLang="zh-CN" dirty="0">
                <a:sym typeface="Wingdings" pitchFamily="2" charset="2"/>
              </a:rPr>
              <a:t>) in Spanner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46EF02-6795-1047-9D0D-6866B1110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 dirty="0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C638444-E925-F44C-8601-39DDE3D2ABAF}"/>
              </a:ext>
            </a:extLst>
          </p:cNvPr>
          <p:cNvSpPr txBox="1"/>
          <p:nvPr/>
        </p:nvSpPr>
        <p:spPr>
          <a:xfrm>
            <a:off x="1334454" y="4442765"/>
            <a:ext cx="1400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Datacenter 1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5C4C8B3-D5AE-6447-8627-23616D3B145B}"/>
              </a:ext>
            </a:extLst>
          </p:cNvPr>
          <p:cNvSpPr txBox="1"/>
          <p:nvPr/>
        </p:nvSpPr>
        <p:spPr>
          <a:xfrm>
            <a:off x="6053195" y="4442765"/>
            <a:ext cx="1400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Datacenter n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C98779E-F51D-9E48-A4F1-39C81BB14E6F}"/>
              </a:ext>
            </a:extLst>
          </p:cNvPr>
          <p:cNvSpPr txBox="1"/>
          <p:nvPr/>
        </p:nvSpPr>
        <p:spPr>
          <a:xfrm>
            <a:off x="5260729" y="4442765"/>
            <a:ext cx="34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4D1D731-03B9-A243-B5ED-89EAEA5E03AA}"/>
              </a:ext>
            </a:extLst>
          </p:cNvPr>
          <p:cNvSpPr txBox="1"/>
          <p:nvPr/>
        </p:nvSpPr>
        <p:spPr>
          <a:xfrm>
            <a:off x="3161220" y="4442765"/>
            <a:ext cx="1400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Datacenter 2</a:t>
            </a: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831E78CC-1ECE-604E-A8F0-434C6E4C2D7C}"/>
              </a:ext>
            </a:extLst>
          </p:cNvPr>
          <p:cNvSpPr/>
          <p:nvPr/>
        </p:nvSpPr>
        <p:spPr>
          <a:xfrm>
            <a:off x="1279157" y="1454150"/>
            <a:ext cx="1511300" cy="647700"/>
          </a:xfrm>
          <a:prstGeom prst="rect">
            <a:avLst/>
          </a:prstGeom>
          <a:ln>
            <a:solidFill>
              <a:srgbClr val="1F497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800000"/>
                </a:solidFill>
              </a:rPr>
              <a:t>timemaster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id="{5D17D397-14CB-2C40-B099-94B021A2B9C8}"/>
              </a:ext>
            </a:extLst>
          </p:cNvPr>
          <p:cNvSpPr/>
          <p:nvPr/>
        </p:nvSpPr>
        <p:spPr>
          <a:xfrm>
            <a:off x="3105923" y="1454150"/>
            <a:ext cx="1511300" cy="647700"/>
          </a:xfrm>
          <a:prstGeom prst="rect">
            <a:avLst/>
          </a:prstGeom>
          <a:ln>
            <a:solidFill>
              <a:srgbClr val="1F497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800000"/>
                </a:solidFill>
              </a:rPr>
              <a:t>timemaster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33175778-9E93-BF4D-B0C3-97DA53597E4A}"/>
              </a:ext>
            </a:extLst>
          </p:cNvPr>
          <p:cNvSpPr/>
          <p:nvPr/>
        </p:nvSpPr>
        <p:spPr>
          <a:xfrm>
            <a:off x="5997898" y="1454150"/>
            <a:ext cx="1511300" cy="647700"/>
          </a:xfrm>
          <a:prstGeom prst="rect">
            <a:avLst/>
          </a:prstGeom>
          <a:ln>
            <a:solidFill>
              <a:srgbClr val="1F497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800000"/>
                </a:solidFill>
              </a:rPr>
              <a:t>timemaster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13" name="Rectangle 14">
            <a:extLst>
              <a:ext uri="{FF2B5EF4-FFF2-40B4-BE49-F238E27FC236}">
                <a16:creationId xmlns:a16="http://schemas.microsoft.com/office/drawing/2014/main" id="{6425E521-1ACD-5C4F-B93F-B14163A6F1AE}"/>
              </a:ext>
            </a:extLst>
          </p:cNvPr>
          <p:cNvSpPr/>
          <p:nvPr/>
        </p:nvSpPr>
        <p:spPr>
          <a:xfrm>
            <a:off x="3105923" y="2441575"/>
            <a:ext cx="1511300" cy="647700"/>
          </a:xfrm>
          <a:prstGeom prst="rect">
            <a:avLst/>
          </a:prstGeom>
          <a:ln>
            <a:solidFill>
              <a:srgbClr val="1F497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800000"/>
                </a:solidFill>
              </a:rPr>
              <a:t>timemaster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14" name="Rectangle 15">
            <a:extLst>
              <a:ext uri="{FF2B5EF4-FFF2-40B4-BE49-F238E27FC236}">
                <a16:creationId xmlns:a16="http://schemas.microsoft.com/office/drawing/2014/main" id="{4AC63B67-CD10-2E4A-8C7C-C99C2F2665D6}"/>
              </a:ext>
            </a:extLst>
          </p:cNvPr>
          <p:cNvSpPr/>
          <p:nvPr/>
        </p:nvSpPr>
        <p:spPr>
          <a:xfrm>
            <a:off x="5997898" y="2441575"/>
            <a:ext cx="1511300" cy="647700"/>
          </a:xfrm>
          <a:prstGeom prst="rect">
            <a:avLst/>
          </a:prstGeom>
          <a:ln>
            <a:solidFill>
              <a:srgbClr val="1F497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800000"/>
                </a:solidFill>
              </a:rPr>
              <a:t>timemaster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15" name="Rectangle 17">
            <a:extLst>
              <a:ext uri="{FF2B5EF4-FFF2-40B4-BE49-F238E27FC236}">
                <a16:creationId xmlns:a16="http://schemas.microsoft.com/office/drawing/2014/main" id="{3C743FB2-98BB-1940-A55A-04FCC86CFF68}"/>
              </a:ext>
            </a:extLst>
          </p:cNvPr>
          <p:cNvSpPr/>
          <p:nvPr/>
        </p:nvSpPr>
        <p:spPr>
          <a:xfrm>
            <a:off x="1279157" y="3759200"/>
            <a:ext cx="1511300" cy="647700"/>
          </a:xfrm>
          <a:prstGeom prst="rect">
            <a:avLst/>
          </a:prstGeom>
          <a:ln>
            <a:solidFill>
              <a:srgbClr val="1F497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800000"/>
                </a:solidFill>
              </a:rPr>
              <a:t>Client</a:t>
            </a:r>
          </a:p>
        </p:txBody>
      </p:sp>
      <p:cxnSp>
        <p:nvCxnSpPr>
          <p:cNvPr id="16" name="Straight Connector 5">
            <a:extLst>
              <a:ext uri="{FF2B5EF4-FFF2-40B4-BE49-F238E27FC236}">
                <a16:creationId xmlns:a16="http://schemas.microsoft.com/office/drawing/2014/main" id="{9DEBD7EF-9EDE-E04B-B556-F74A20E4E404}"/>
              </a:ext>
            </a:extLst>
          </p:cNvPr>
          <p:cNvCxnSpPr/>
          <p:nvPr/>
        </p:nvCxnSpPr>
        <p:spPr>
          <a:xfrm>
            <a:off x="850900" y="3479800"/>
            <a:ext cx="6858000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84651CD-326A-B042-B0EC-73090A334B72}"/>
              </a:ext>
            </a:extLst>
          </p:cNvPr>
          <p:cNvCxnSpPr/>
          <p:nvPr/>
        </p:nvCxnSpPr>
        <p:spPr>
          <a:xfrm flipV="1">
            <a:off x="2590800" y="3089275"/>
            <a:ext cx="1016000" cy="669925"/>
          </a:xfrm>
          <a:prstGeom prst="line">
            <a:avLst/>
          </a:prstGeom>
          <a:ln>
            <a:solidFill>
              <a:schemeClr val="accent6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9">
            <a:extLst>
              <a:ext uri="{FF2B5EF4-FFF2-40B4-BE49-F238E27FC236}">
                <a16:creationId xmlns:a16="http://schemas.microsoft.com/office/drawing/2014/main" id="{4D7D9F94-45CE-7149-B0EF-0BC9159A56B7}"/>
              </a:ext>
            </a:extLst>
          </p:cNvPr>
          <p:cNvCxnSpPr>
            <a:stCxn id="15" idx="3"/>
          </p:cNvCxnSpPr>
          <p:nvPr/>
        </p:nvCxnSpPr>
        <p:spPr>
          <a:xfrm flipV="1">
            <a:off x="2790457" y="2101851"/>
            <a:ext cx="3635743" cy="1981199"/>
          </a:xfrm>
          <a:prstGeom prst="line">
            <a:avLst/>
          </a:prstGeom>
          <a:ln>
            <a:solidFill>
              <a:srgbClr val="F79646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20">
            <a:extLst>
              <a:ext uri="{FF2B5EF4-FFF2-40B4-BE49-F238E27FC236}">
                <a16:creationId xmlns:a16="http://schemas.microsoft.com/office/drawing/2014/main" id="{3C92C22E-795E-1A45-B566-E1882AF92875}"/>
              </a:ext>
            </a:extLst>
          </p:cNvPr>
          <p:cNvCxnSpPr>
            <a:stCxn id="15" idx="0"/>
            <a:endCxn id="21" idx="2"/>
          </p:cNvCxnSpPr>
          <p:nvPr/>
        </p:nvCxnSpPr>
        <p:spPr>
          <a:xfrm flipV="1">
            <a:off x="2034807" y="3089275"/>
            <a:ext cx="0" cy="669925"/>
          </a:xfrm>
          <a:prstGeom prst="line">
            <a:avLst/>
          </a:prstGeom>
          <a:ln>
            <a:solidFill>
              <a:srgbClr val="F79646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23">
            <a:extLst>
              <a:ext uri="{FF2B5EF4-FFF2-40B4-BE49-F238E27FC236}">
                <a16:creationId xmlns:a16="http://schemas.microsoft.com/office/drawing/2014/main" id="{0D2C9358-6720-8A4B-9A72-159B79B065C6}"/>
              </a:ext>
            </a:extLst>
          </p:cNvPr>
          <p:cNvCxnSpPr/>
          <p:nvPr/>
        </p:nvCxnSpPr>
        <p:spPr>
          <a:xfrm flipV="1">
            <a:off x="1603007" y="2101851"/>
            <a:ext cx="0" cy="1657349"/>
          </a:xfrm>
          <a:prstGeom prst="line">
            <a:avLst/>
          </a:prstGeom>
          <a:ln>
            <a:solidFill>
              <a:srgbClr val="F79646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11">
            <a:extLst>
              <a:ext uri="{FF2B5EF4-FFF2-40B4-BE49-F238E27FC236}">
                <a16:creationId xmlns:a16="http://schemas.microsoft.com/office/drawing/2014/main" id="{FAF6C2B7-8134-5143-8961-BB845A795A1F}"/>
              </a:ext>
            </a:extLst>
          </p:cNvPr>
          <p:cNvSpPr/>
          <p:nvPr/>
        </p:nvSpPr>
        <p:spPr>
          <a:xfrm>
            <a:off x="1279157" y="2441575"/>
            <a:ext cx="1511300" cy="647700"/>
          </a:xfrm>
          <a:prstGeom prst="rect">
            <a:avLst/>
          </a:prstGeom>
          <a:ln>
            <a:solidFill>
              <a:srgbClr val="1F497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800000"/>
                </a:solidFill>
              </a:rPr>
              <a:t>timemaster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22" name="Rectangle 13">
            <a:extLst>
              <a:ext uri="{FF2B5EF4-FFF2-40B4-BE49-F238E27FC236}">
                <a16:creationId xmlns:a16="http://schemas.microsoft.com/office/drawing/2014/main" id="{4A47504D-738D-AD4F-9804-C3E605E5754C}"/>
              </a:ext>
            </a:extLst>
          </p:cNvPr>
          <p:cNvSpPr/>
          <p:nvPr/>
        </p:nvSpPr>
        <p:spPr>
          <a:xfrm>
            <a:off x="1420313" y="2187056"/>
            <a:ext cx="6120680" cy="349702"/>
          </a:xfrm>
          <a:prstGeom prst="rect">
            <a:avLst/>
          </a:prstGeom>
          <a:solidFill>
            <a:srgbClr val="FFE7FF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dirty="0"/>
              <a:t>Question: </a:t>
            </a:r>
            <a:r>
              <a:rPr lang="en-US" altLang="zh-CN" dirty="0"/>
              <a:t>how to keep different </a:t>
            </a:r>
            <a:r>
              <a:rPr lang="en-US" altLang="zh-CN" dirty="0" err="1"/>
              <a:t>timemasters</a:t>
            </a:r>
            <a:r>
              <a:rPr lang="en-US" altLang="zh-CN" dirty="0"/>
              <a:t> sync?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2303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2" grpId="0" animBg="1"/>
      <p:bldP spid="22" grpId="1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8B67CC-E8F8-1A45-AFC9-0DA6198AF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TrueTime</a:t>
            </a:r>
            <a:r>
              <a:rPr kumimoji="1" lang="en-US" altLang="zh-CN" dirty="0"/>
              <a:t> adopts multiple time servers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C97A620-F9A2-DA42-83A2-8F71DB9B3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Time servers are backed by GPS &amp; atomic clocks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High-precision clocks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E.g., </a:t>
            </a:r>
            <a:r>
              <a:rPr kumimoji="1" lang="zh-CN" altLang="en-US" dirty="0">
                <a:solidFill>
                  <a:schemeClr val="tx1"/>
                </a:solidFill>
              </a:rPr>
              <a:t>原子钟每</a:t>
            </a:r>
            <a:r>
              <a:rPr kumimoji="1" lang="en-US" altLang="zh-CN" dirty="0">
                <a:solidFill>
                  <a:schemeClr val="tx1"/>
                </a:solidFill>
              </a:rPr>
              <a:t>2000</a:t>
            </a:r>
            <a:r>
              <a:rPr kumimoji="1" lang="zh-CN" altLang="en-US" dirty="0">
                <a:solidFill>
                  <a:schemeClr val="tx1"/>
                </a:solidFill>
              </a:rPr>
              <a:t>万年才误差</a:t>
            </a:r>
            <a:r>
              <a:rPr kumimoji="1" lang="en-US" altLang="zh-CN" dirty="0">
                <a:solidFill>
                  <a:schemeClr val="tx1"/>
                </a:solidFill>
              </a:rPr>
              <a:t>1</a:t>
            </a:r>
            <a:r>
              <a:rPr kumimoji="1" lang="zh-CN" altLang="en-US" dirty="0">
                <a:solidFill>
                  <a:schemeClr val="tx1"/>
                </a:solidFill>
              </a:rPr>
              <a:t>秒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Atomic clocks are synchronized with each other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97AB10-9975-2842-9608-6EDD1522C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 dirty="0"/>
          </a:p>
        </p:txBody>
      </p:sp>
      <p:pic>
        <p:nvPicPr>
          <p:cNvPr id="20482" name="Picture 2" descr="創新科技署- 銫原子鐘標準">
            <a:extLst>
              <a:ext uri="{FF2B5EF4-FFF2-40B4-BE49-F238E27FC236}">
                <a16:creationId xmlns:a16="http://schemas.microsoft.com/office/drawing/2014/main" id="{FAD4A87B-FA3A-8A46-BC55-98494D9C6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0102"/>
            <a:ext cx="2796942" cy="104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1443A71-8795-FF4C-9956-9765AF3BAD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5188" y="3069819"/>
            <a:ext cx="5053623" cy="253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89357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C92041-5DCB-E240-9765-DFF9374BE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Final takeaway of </a:t>
            </a:r>
            <a:r>
              <a:rPr kumimoji="1" lang="en-US" altLang="zh-CN" dirty="0" err="1"/>
              <a:t>TrueTime</a:t>
            </a:r>
            <a:r>
              <a:rPr kumimoji="1" lang="en-US" altLang="zh-CN" dirty="0"/>
              <a:t>: </a:t>
            </a:r>
            <a:r>
              <a:rPr lang="en-US" altLang="zh-CN" dirty="0"/>
              <a:t>Network-Induced Uncertainty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6DD9A6-2874-D848-A4FA-C821B8F6D4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Interval of T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[ (T – tend) *</a:t>
            </a:r>
            <a:r>
              <a:rPr kumimoji="1" lang="en-US" altLang="zh-CN" b="1" dirty="0">
                <a:solidFill>
                  <a:srgbClr val="C00000"/>
                </a:solidFill>
              </a:rPr>
              <a:t>  </a:t>
            </a:r>
            <a:r>
              <a:rPr kumimoji="1" lang="en-US" altLang="zh-CN" dirty="0">
                <a:solidFill>
                  <a:schemeClr val="tx1"/>
                </a:solidFill>
              </a:rPr>
              <a:t>(1 - </a:t>
            </a:r>
            <a:r>
              <a:rPr kumimoji="1" lang="en-US" altLang="zh-CN" dirty="0">
                <a:solidFill>
                  <a:schemeClr val="tx1"/>
                </a:solidFill>
                <a:latin typeface="Symbol" pitchFamily="2" charset="2"/>
              </a:rPr>
              <a:t>e</a:t>
            </a:r>
            <a:r>
              <a:rPr kumimoji="1" lang="en-US" altLang="zh-CN" dirty="0">
                <a:solidFill>
                  <a:schemeClr val="tx1"/>
                </a:solidFill>
              </a:rPr>
              <a:t>)  + </a:t>
            </a:r>
            <a:r>
              <a:rPr kumimoji="1" lang="en-US" altLang="zh-CN" dirty="0" err="1">
                <a:solidFill>
                  <a:schemeClr val="tx1"/>
                </a:solidFill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</a:rPr>
              <a:t>, (T – </a:t>
            </a:r>
            <a:r>
              <a:rPr kumimoji="1" lang="en-US" altLang="zh-CN" dirty="0" err="1">
                <a:solidFill>
                  <a:schemeClr val="tx1"/>
                </a:solidFill>
              </a:rPr>
              <a:t>tbegin</a:t>
            </a:r>
            <a:r>
              <a:rPr kumimoji="1" lang="en-US" altLang="zh-CN" dirty="0">
                <a:solidFill>
                  <a:schemeClr val="tx1"/>
                </a:solidFill>
              </a:rPr>
              <a:t>) * (1 + </a:t>
            </a:r>
            <a:r>
              <a:rPr kumimoji="1" lang="en-US" altLang="zh-CN" dirty="0">
                <a:solidFill>
                  <a:schemeClr val="tx1"/>
                </a:solidFill>
                <a:latin typeface="Symbol" pitchFamily="2" charset="2"/>
              </a:rPr>
              <a:t>e</a:t>
            </a:r>
            <a:r>
              <a:rPr kumimoji="1" lang="en-US" altLang="zh-CN" dirty="0">
                <a:solidFill>
                  <a:schemeClr val="tx1"/>
                </a:solidFill>
              </a:rPr>
              <a:t>) + </a:t>
            </a:r>
            <a:r>
              <a:rPr kumimoji="1" lang="en-US" altLang="zh-CN" dirty="0" err="1">
                <a:solidFill>
                  <a:schemeClr val="tx1"/>
                </a:solidFill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</a:rPr>
              <a:t>]</a:t>
            </a:r>
          </a:p>
          <a:p>
            <a:pPr lvl="1"/>
            <a:r>
              <a:rPr kumimoji="1" lang="en-US" altLang="zh-CN" dirty="0" err="1">
                <a:solidFill>
                  <a:schemeClr val="tx1"/>
                </a:solidFill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</a:rPr>
              <a:t> – </a:t>
            </a:r>
            <a:r>
              <a:rPr kumimoji="1" lang="en-US" altLang="zh-CN" dirty="0" err="1">
                <a:solidFill>
                  <a:schemeClr val="tx1"/>
                </a:solidFill>
              </a:rPr>
              <a:t>tbegin</a:t>
            </a:r>
            <a:r>
              <a:rPr kumimoji="1" lang="en-US" altLang="zh-CN" dirty="0">
                <a:solidFill>
                  <a:schemeClr val="tx1"/>
                </a:solidFill>
              </a:rPr>
              <a:t> is </a:t>
            </a:r>
            <a:r>
              <a:rPr kumimoji="1" lang="en-US" altLang="zh-CN" dirty="0" err="1">
                <a:solidFill>
                  <a:schemeClr val="tx1"/>
                </a:solidFill>
              </a:rPr>
              <a:t>rougly</a:t>
            </a:r>
            <a:r>
              <a:rPr kumimoji="1" lang="en-US" altLang="zh-CN" dirty="0">
                <a:solidFill>
                  <a:schemeClr val="tx1"/>
                </a:solidFill>
              </a:rPr>
              <a:t> estimated as the network delay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Can have spikes if </a:t>
            </a:r>
            <a:r>
              <a:rPr kumimoji="1" lang="en-US" altLang="zh-CN" dirty="0" err="1">
                <a:solidFill>
                  <a:schemeClr val="tx1"/>
                </a:solidFill>
              </a:rPr>
              <a:t>timemasters</a:t>
            </a:r>
            <a:r>
              <a:rPr kumimoji="1" lang="en-US" altLang="zh-CN" dirty="0">
                <a:solidFill>
                  <a:schemeClr val="tx1"/>
                </a:solidFill>
              </a:rPr>
              <a:t> are out of services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61FADEF-8F15-7543-BBF7-86B421A27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4AB99288-D184-6F41-B5B6-349420324E6E}"/>
              </a:ext>
            </a:extLst>
          </p:cNvPr>
          <p:cNvCxnSpPr/>
          <p:nvPr/>
        </p:nvCxnSpPr>
        <p:spPr>
          <a:xfrm>
            <a:off x="584157" y="3735009"/>
            <a:ext cx="36724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A353D688-3693-CF49-86F1-9F482C4843B9}"/>
              </a:ext>
            </a:extLst>
          </p:cNvPr>
          <p:cNvCxnSpPr/>
          <p:nvPr/>
        </p:nvCxnSpPr>
        <p:spPr>
          <a:xfrm>
            <a:off x="584157" y="4862131"/>
            <a:ext cx="36724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5B52E4CC-B080-7447-8834-3401FDD5D8DF}"/>
              </a:ext>
            </a:extLst>
          </p:cNvPr>
          <p:cNvSpPr/>
          <p:nvPr/>
        </p:nvSpPr>
        <p:spPr>
          <a:xfrm>
            <a:off x="373021" y="3538771"/>
            <a:ext cx="86433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Server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ABA9113-390D-9543-AC38-50A6007664E8}"/>
              </a:ext>
            </a:extLst>
          </p:cNvPr>
          <p:cNvSpPr/>
          <p:nvPr/>
        </p:nvSpPr>
        <p:spPr>
          <a:xfrm>
            <a:off x="373021" y="4626972"/>
            <a:ext cx="77457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Client</a:t>
            </a:r>
            <a:endParaRPr lang="zh-CN" altLang="en-US" dirty="0"/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839B11E9-1DA9-634E-862C-0CFA2CDEDC4F}"/>
              </a:ext>
            </a:extLst>
          </p:cNvPr>
          <p:cNvCxnSpPr>
            <a:cxnSpLocks/>
          </p:cNvCxnSpPr>
          <p:nvPr/>
        </p:nvCxnSpPr>
        <p:spPr>
          <a:xfrm flipV="1">
            <a:off x="1664277" y="3735009"/>
            <a:ext cx="756084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C749BBEB-4152-1B40-9C8B-CFBF3147BB73}"/>
              </a:ext>
            </a:extLst>
          </p:cNvPr>
          <p:cNvSpPr/>
          <p:nvPr/>
        </p:nvSpPr>
        <p:spPr>
          <a:xfrm>
            <a:off x="2111080" y="3344542"/>
            <a:ext cx="55656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tsrv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F61A970-9E67-7941-BC22-528A158729B2}"/>
              </a:ext>
            </a:extLst>
          </p:cNvPr>
          <p:cNvSpPr/>
          <p:nvPr/>
        </p:nvSpPr>
        <p:spPr>
          <a:xfrm>
            <a:off x="1385995" y="4918962"/>
            <a:ext cx="81304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tbegin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1A1649C-1AC8-1F49-B7F6-6174C377720C}"/>
              </a:ext>
            </a:extLst>
          </p:cNvPr>
          <p:cNvSpPr/>
          <p:nvPr/>
        </p:nvSpPr>
        <p:spPr>
          <a:xfrm>
            <a:off x="2931701" y="4912624"/>
            <a:ext cx="63350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tend</a:t>
            </a:r>
            <a:endParaRPr lang="zh-CN" altLang="en-US" dirty="0"/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1BEE8FEB-9CA4-D34B-A5A2-874845B7CDF7}"/>
              </a:ext>
            </a:extLst>
          </p:cNvPr>
          <p:cNvCxnSpPr>
            <a:cxnSpLocks/>
          </p:cNvCxnSpPr>
          <p:nvPr/>
        </p:nvCxnSpPr>
        <p:spPr>
          <a:xfrm flipH="1">
            <a:off x="2420361" y="3756145"/>
            <a:ext cx="1" cy="115983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1C6DFBDF-2A09-A041-9CC0-58363C206C25}"/>
              </a:ext>
            </a:extLst>
          </p:cNvPr>
          <p:cNvCxnSpPr>
            <a:cxnSpLocks/>
          </p:cNvCxnSpPr>
          <p:nvPr/>
        </p:nvCxnSpPr>
        <p:spPr>
          <a:xfrm>
            <a:off x="1649825" y="3735009"/>
            <a:ext cx="1" cy="111875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D3EF18DA-40AC-954D-A508-5583E0976E5E}"/>
              </a:ext>
            </a:extLst>
          </p:cNvPr>
          <p:cNvCxnSpPr>
            <a:cxnSpLocks/>
          </p:cNvCxnSpPr>
          <p:nvPr/>
        </p:nvCxnSpPr>
        <p:spPr>
          <a:xfrm>
            <a:off x="1649825" y="4503647"/>
            <a:ext cx="770536" cy="3002"/>
          </a:xfrm>
          <a:prstGeom prst="straightConnector1">
            <a:avLst/>
          </a:prstGeom>
          <a:ln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37B48C43-25CA-E449-8917-31E1676F0991}"/>
              </a:ext>
            </a:extLst>
          </p:cNvPr>
          <p:cNvSpPr/>
          <p:nvPr/>
        </p:nvSpPr>
        <p:spPr>
          <a:xfrm>
            <a:off x="1685641" y="4088583"/>
            <a:ext cx="73609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delay</a:t>
            </a:r>
            <a:endParaRPr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D29D6D42-1CAA-E046-BC34-84DDA4E40004}"/>
              </a:ext>
            </a:extLst>
          </p:cNvPr>
          <p:cNvCxnSpPr>
            <a:cxnSpLocks/>
          </p:cNvCxnSpPr>
          <p:nvPr/>
        </p:nvCxnSpPr>
        <p:spPr>
          <a:xfrm>
            <a:off x="2443961" y="3756145"/>
            <a:ext cx="804493" cy="1097616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连接符 19">
            <a:extLst>
              <a:ext uri="{FF2B5EF4-FFF2-40B4-BE49-F238E27FC236}">
                <a16:creationId xmlns:a16="http://schemas.microsoft.com/office/drawing/2014/main" id="{983EF26C-BA2D-7F4D-9E78-D0CCAED284E2}"/>
              </a:ext>
            </a:extLst>
          </p:cNvPr>
          <p:cNvCxnSpPr>
            <a:cxnSpLocks/>
          </p:cNvCxnSpPr>
          <p:nvPr/>
        </p:nvCxnSpPr>
        <p:spPr>
          <a:xfrm>
            <a:off x="3923928" y="1924782"/>
            <a:ext cx="87372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ED594746-A2F1-2C4A-A078-9A1FDBE18BFF}"/>
              </a:ext>
            </a:extLst>
          </p:cNvPr>
          <p:cNvCxnSpPr>
            <a:cxnSpLocks/>
          </p:cNvCxnSpPr>
          <p:nvPr/>
        </p:nvCxnSpPr>
        <p:spPr>
          <a:xfrm>
            <a:off x="5796136" y="1921396"/>
            <a:ext cx="6480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">
            <a:extLst>
              <a:ext uri="{FF2B5EF4-FFF2-40B4-BE49-F238E27FC236}">
                <a16:creationId xmlns:a16="http://schemas.microsoft.com/office/drawing/2014/main" id="{B160FBDB-A33C-4E4C-95CE-70C02BD1F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696" y="3265200"/>
            <a:ext cx="4083774" cy="2016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圆角矩形标注 24">
            <a:extLst>
              <a:ext uri="{FF2B5EF4-FFF2-40B4-BE49-F238E27FC236}">
                <a16:creationId xmlns:a16="http://schemas.microsoft.com/office/drawing/2014/main" id="{FAB5D311-29E8-1B47-AA06-A10F00291B90}"/>
              </a:ext>
            </a:extLst>
          </p:cNvPr>
          <p:cNvSpPr/>
          <p:nvPr/>
        </p:nvSpPr>
        <p:spPr>
          <a:xfrm>
            <a:off x="6444208" y="2671809"/>
            <a:ext cx="2717793" cy="575373"/>
          </a:xfrm>
          <a:prstGeom prst="wedgeRoundRectCallout">
            <a:avLst>
              <a:gd name="adj1" fmla="val 6275"/>
              <a:gd name="adj2" fmla="val 87595"/>
              <a:gd name="adj3" fmla="val 16667"/>
            </a:avLst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3B039385-5937-7945-9333-505CC41AF0A0}"/>
              </a:ext>
            </a:extLst>
          </p:cNvPr>
          <p:cNvSpPr/>
          <p:nvPr/>
        </p:nvSpPr>
        <p:spPr>
          <a:xfrm>
            <a:off x="6444208" y="2777211"/>
            <a:ext cx="2569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Maintain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2 </a:t>
            </a:r>
            <a:r>
              <a:rPr kumimoji="1" lang="en-US" altLang="zh-CN" dirty="0" err="1"/>
              <a:t>timemasters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9601745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89B067-FAAA-194F-A0F6-EFB640728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66F644-CE36-1645-AAF6-7FE19AE34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/>
          <a:lstStyle/>
          <a:p>
            <a:r>
              <a:rPr lang="en-US" altLang="zh-CN" dirty="0"/>
              <a:t>Reify clock uncertainty in time APIs</a:t>
            </a:r>
          </a:p>
          <a:p>
            <a:pPr lvl="1"/>
            <a:r>
              <a:rPr lang="en-US" altLang="zh-CN" dirty="0"/>
              <a:t>Known unknowns are better than unknown unknowns</a:t>
            </a:r>
          </a:p>
          <a:p>
            <a:pPr lvl="1"/>
            <a:r>
              <a:rPr lang="en-US" altLang="zh-CN" dirty="0"/>
              <a:t>Rethink algorithms (TX’s concurrency control) to make use of uncertainty</a:t>
            </a:r>
          </a:p>
          <a:p>
            <a:r>
              <a:rPr lang="en-US" altLang="zh-CN" dirty="0"/>
              <a:t>Stronger semantics are achievable</a:t>
            </a:r>
          </a:p>
          <a:p>
            <a:pPr lvl="1"/>
            <a:r>
              <a:rPr lang="en-US" altLang="zh-CN" dirty="0"/>
              <a:t>Greater scale != weaker semantics</a:t>
            </a:r>
          </a:p>
          <a:p>
            <a:r>
              <a:rPr lang="en-US" altLang="zh-CN" dirty="0"/>
              <a:t>Future work</a:t>
            </a:r>
          </a:p>
          <a:p>
            <a:pPr lvl="1"/>
            <a:r>
              <a:rPr lang="en-US" altLang="zh-CN" dirty="0"/>
              <a:t>Improving </a:t>
            </a:r>
            <a:r>
              <a:rPr lang="en-US" altLang="zh-CN" dirty="0" err="1"/>
              <a:t>TrueTime</a:t>
            </a:r>
            <a:endParaRPr lang="en-US" altLang="zh-CN" dirty="0"/>
          </a:p>
          <a:p>
            <a:pPr lvl="2"/>
            <a:r>
              <a:rPr lang="en-US" altLang="zh-CN" dirty="0"/>
              <a:t>Lower </a:t>
            </a:r>
            <a:r>
              <a:rPr lang="en-US" altLang="zh-CN" dirty="0" err="1"/>
              <a:t>ε</a:t>
            </a:r>
            <a:r>
              <a:rPr lang="en-US" altLang="zh-CN" dirty="0"/>
              <a:t> &lt; 1 </a:t>
            </a:r>
            <a:r>
              <a:rPr lang="en-US" altLang="zh-CN" dirty="0" err="1"/>
              <a:t>ms</a:t>
            </a:r>
            <a:endParaRPr lang="en-US" altLang="zh-CN" dirty="0"/>
          </a:p>
          <a:p>
            <a:pPr lvl="1"/>
            <a:r>
              <a:rPr lang="en-US" altLang="zh-CN" dirty="0"/>
              <a:t>Build other database features </a:t>
            </a:r>
          </a:p>
          <a:p>
            <a:pPr lvl="2"/>
            <a:r>
              <a:rPr lang="en-US" altLang="zh-CN" dirty="0"/>
              <a:t>E.g., automatic re-</a:t>
            </a:r>
            <a:r>
              <a:rPr lang="en-US" altLang="zh-CN" dirty="0" err="1"/>
              <a:t>sharding</a:t>
            </a:r>
            <a:r>
              <a:rPr lang="en-US" altLang="zh-CN"/>
              <a:t> </a:t>
            </a:r>
            <a:endParaRPr lang="en-US" altLang="zh-CN" dirty="0"/>
          </a:p>
          <a:p>
            <a:pPr lvl="1"/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CAF200-92DF-6843-BA60-11E15D367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422390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0459" y="2425452"/>
            <a:ext cx="680308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Review</a:t>
            </a: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:</a:t>
            </a:r>
            <a:r>
              <a:rPr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Database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4809336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2EEF84-C147-FD40-8015-954111B6D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Database management system (</a:t>
            </a:r>
            <a:r>
              <a:rPr kumimoji="1" lang="en-US" altLang="zh-CN" b="1"/>
              <a:t>DBMS</a:t>
            </a:r>
            <a:r>
              <a:rPr kumimoji="1" lang="en-US" altLang="zh-CN"/>
              <a:t>)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4833826-D66B-A544-8850-416D6F5D4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 DBMS is software that allows applications to </a:t>
            </a:r>
            <a:r>
              <a:rPr kumimoji="1" lang="en-US" altLang="zh-CN" dirty="0"/>
              <a:t>store &amp; analyze </a:t>
            </a:r>
            <a:r>
              <a:rPr kumimoji="1" lang="en-US" altLang="zh-CN" b="0" dirty="0"/>
              <a:t>information in a database</a:t>
            </a:r>
          </a:p>
          <a:p>
            <a:r>
              <a:rPr kumimoji="1" lang="en-US" altLang="zh-CN" b="0" dirty="0"/>
              <a:t>A general-purpose DBMS is designed to allow the </a:t>
            </a:r>
            <a:r>
              <a:rPr kumimoji="1" lang="en-US" altLang="zh-CN" dirty="0"/>
              <a:t>definition, creation, querying, update</a:t>
            </a:r>
            <a:r>
              <a:rPr kumimoji="1" lang="en-US" altLang="zh-CN" b="0" dirty="0"/>
              <a:t>, and </a:t>
            </a:r>
            <a:r>
              <a:rPr kumimoji="1" lang="en-US" altLang="zh-CN" dirty="0"/>
              <a:t>administration</a:t>
            </a:r>
            <a:r>
              <a:rPr kumimoji="1" lang="en-US" altLang="zh-CN" b="0" dirty="0"/>
              <a:t> of databases</a:t>
            </a:r>
          </a:p>
          <a:p>
            <a:r>
              <a:rPr kumimoji="1" lang="en-US" altLang="zh-CN" b="0" dirty="0"/>
              <a:t>Application developer does not need to consider the above questions</a:t>
            </a:r>
          </a:p>
          <a:p>
            <a:pPr lvl="1"/>
            <a:r>
              <a:rPr kumimoji="1" lang="en-US" altLang="zh-CN" dirty="0"/>
              <a:t>The database helps resolving these issues</a:t>
            </a:r>
            <a:endParaRPr kumimoji="1" lang="en-US" altLang="zh-CN" b="0" dirty="0"/>
          </a:p>
          <a:p>
            <a:pPr lvl="1"/>
            <a:r>
              <a:rPr kumimoji="1" lang="en-US" altLang="zh-CN" dirty="0"/>
              <a:t>Developers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only need to write the program using </a:t>
            </a:r>
            <a:r>
              <a:rPr kumimoji="1" lang="en-US" altLang="zh-CN" dirty="0">
                <a:highlight>
                  <a:srgbClr val="FFFF00"/>
                </a:highlight>
              </a:rPr>
              <a:t>the DBMS data model</a:t>
            </a:r>
            <a:r>
              <a:rPr kumimoji="1" lang="en-US" altLang="zh-CN" dirty="0"/>
              <a:t> &amp; </a:t>
            </a:r>
            <a:r>
              <a:rPr kumimoji="1" lang="en-US" altLang="zh-CN" dirty="0">
                <a:highlight>
                  <a:srgbClr val="FFFF00"/>
                </a:highlight>
              </a:rPr>
              <a:t>query language</a:t>
            </a:r>
            <a:endParaRPr kumimoji="1" lang="zh-CN" altLang="en-US" b="0" dirty="0">
              <a:highlight>
                <a:srgbClr val="FFFF00"/>
              </a:highlight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7CBC60-DFAB-6E47-AF4C-4C5582F17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555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BA55F1-91D7-3F4E-A33C-C708F1E46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goal: </a:t>
            </a:r>
            <a:r>
              <a:rPr kumimoji="1" lang="en-US" altLang="zh-CN" b="1" dirty="0"/>
              <a:t>declarative</a:t>
            </a:r>
            <a:r>
              <a:rPr kumimoji="1" lang="en-US" altLang="zh-CN" dirty="0"/>
              <a:t> data query language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9B6E56-AA04-2045-8946-BAD55355D6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On the programmer view: </a:t>
            </a:r>
          </a:p>
          <a:p>
            <a:pPr lvl="1"/>
            <a:r>
              <a:rPr kumimoji="1" lang="en-US" altLang="zh-CN" dirty="0"/>
              <a:t>Only tells the DBMS what the data looks like</a:t>
            </a:r>
          </a:p>
          <a:p>
            <a:pPr lvl="2"/>
            <a:r>
              <a:rPr kumimoji="1" lang="en-US" altLang="zh-CN" dirty="0"/>
              <a:t>E.g., list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items released in 2021</a:t>
            </a:r>
          </a:p>
          <a:p>
            <a:pPr lvl="1"/>
            <a:r>
              <a:rPr kumimoji="1" lang="en-US" altLang="zh-CN" i="1" dirty="0"/>
              <a:t>Not</a:t>
            </a:r>
            <a:r>
              <a:rPr kumimoji="1" lang="en-US" altLang="zh-CN" dirty="0"/>
              <a:t> how to implement it</a:t>
            </a:r>
          </a:p>
          <a:p>
            <a:pPr lvl="2"/>
            <a:r>
              <a:rPr kumimoji="1" lang="en-US" altLang="zh-CN" dirty="0"/>
              <a:t>E.g., parse the file, check if the record’s year matches 2021</a:t>
            </a:r>
          </a:p>
          <a:p>
            <a:r>
              <a:rPr kumimoji="1" lang="en-US" altLang="zh-CN" dirty="0"/>
              <a:t>What are the benefits? </a:t>
            </a:r>
          </a:p>
          <a:p>
            <a:pPr lvl="1"/>
            <a:r>
              <a:rPr kumimoji="1" lang="en-US" altLang="zh-CN" dirty="0"/>
              <a:t>Decouple the applications from the implementation of DBMS</a:t>
            </a:r>
          </a:p>
          <a:p>
            <a:pPr lvl="2"/>
            <a:r>
              <a:rPr kumimoji="1" lang="en-US" altLang="zh-CN" dirty="0"/>
              <a:t>As long as DBMSs provide the same data query languages</a:t>
            </a:r>
          </a:p>
          <a:p>
            <a:pPr marL="857250" lvl="2" indent="0">
              <a:buNone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AF14A1-FA90-1F49-8D46-4F706F65F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2CE85704-FBA0-1945-9F2B-7E17B14481B7}"/>
              </a:ext>
            </a:extLst>
          </p:cNvPr>
          <p:cNvSpPr/>
          <p:nvPr/>
        </p:nvSpPr>
        <p:spPr>
          <a:xfrm>
            <a:off x="457200" y="4556816"/>
            <a:ext cx="4896544" cy="68825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dirty="0"/>
              <a:t>How to define a formal way to describe what the data looks like?</a:t>
            </a:r>
            <a:endParaRPr lang="en-US" altLang="zh-CN" sz="2000" dirty="0">
              <a:latin typeface="Eras Medium ITC" pitchFamily="34" charset="0"/>
            </a:endParaRPr>
          </a:p>
        </p:txBody>
      </p:sp>
      <p:pic>
        <p:nvPicPr>
          <p:cNvPr id="7" name="Picture 2" descr="Math; Analysis, algebra, probability and statistics and Arabic - Rennes -  Private lessons">
            <a:extLst>
              <a:ext uri="{FF2B5EF4-FFF2-40B4-BE49-F238E27FC236}">
                <a16:creationId xmlns:a16="http://schemas.microsoft.com/office/drawing/2014/main" id="{907CCCD8-B308-7349-BF96-580B5E35A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327950"/>
            <a:ext cx="1158184" cy="1158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826458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B11B58-5E3F-9145-BF78-73C9F1B20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Data models of DBMS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3CC61F-B2F8-004F-A010-8954FCBE4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579296" cy="4471925"/>
          </a:xfrm>
        </p:spPr>
        <p:txBody>
          <a:bodyPr/>
          <a:lstStyle/>
          <a:p>
            <a:r>
              <a:rPr lang="en-US" altLang="zh-CN" dirty="0"/>
              <a:t>Data model</a:t>
            </a:r>
            <a:r>
              <a:rPr lang="en-US" altLang="zh-CN" b="0" dirty="0"/>
              <a:t>: collection of concepts for describing the data in a database</a:t>
            </a:r>
          </a:p>
          <a:p>
            <a:r>
              <a:rPr lang="en-US" altLang="zh-CN" dirty="0"/>
              <a:t>Schema: </a:t>
            </a:r>
            <a:r>
              <a:rPr lang="en-US" altLang="zh-CN" b="0" dirty="0"/>
              <a:t>a description of a particular collection of data, using a given data model</a:t>
            </a:r>
          </a:p>
          <a:p>
            <a:r>
              <a:rPr kumimoji="1" lang="en-US" altLang="zh-CN" dirty="0"/>
              <a:t>Example data model:</a:t>
            </a:r>
          </a:p>
          <a:p>
            <a:pPr lvl="1"/>
            <a:r>
              <a:rPr lang="en-US" altLang="zh-CN" dirty="0"/>
              <a:t>Relational</a:t>
            </a:r>
          </a:p>
          <a:p>
            <a:pPr lvl="1"/>
            <a:r>
              <a:rPr lang="en-US" altLang="zh-CN" dirty="0"/>
              <a:t>Key-value</a:t>
            </a:r>
          </a:p>
          <a:p>
            <a:pPr lvl="1"/>
            <a:r>
              <a:rPr lang="en-US" altLang="zh-CN" dirty="0"/>
              <a:t>Graph</a:t>
            </a:r>
          </a:p>
          <a:p>
            <a:pPr lvl="1"/>
            <a:r>
              <a:rPr lang="en-US" altLang="zh-CN" dirty="0"/>
              <a:t>Document</a:t>
            </a:r>
          </a:p>
          <a:p>
            <a:pPr lvl="1"/>
            <a:r>
              <a:rPr kumimoji="1" lang="en-US" altLang="zh-CN" dirty="0"/>
              <a:t>...</a:t>
            </a:r>
          </a:p>
          <a:p>
            <a:r>
              <a:rPr kumimoji="1" lang="en-US" altLang="zh-CN" dirty="0"/>
              <a:t>Though some models are more nature in specific workloads </a:t>
            </a:r>
          </a:p>
          <a:p>
            <a:pPr lvl="1"/>
            <a:r>
              <a:rPr kumimoji="1" lang="en-US" altLang="zh-CN" dirty="0"/>
              <a:t>E.g., the</a:t>
            </a:r>
            <a:r>
              <a:rPr kumimoji="1" lang="zh-CN" altLang="en-US" dirty="0"/>
              <a:t> </a:t>
            </a:r>
            <a:r>
              <a:rPr kumimoji="1" lang="en-US" altLang="zh-CN" i="1" dirty="0"/>
              <a:t>graph</a:t>
            </a:r>
            <a:r>
              <a:rPr kumimoji="1" lang="en-US" altLang="zh-CN" dirty="0"/>
              <a:t> data model is more natural for graph workloads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69E015-AA06-E94B-9E25-B3251B234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/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906E489F-C4D8-4741-9268-59E1AD20FD4C}"/>
              </a:ext>
            </a:extLst>
          </p:cNvPr>
          <p:cNvSpPr/>
          <p:nvPr/>
        </p:nvSpPr>
        <p:spPr>
          <a:xfrm>
            <a:off x="457200" y="2517966"/>
            <a:ext cx="1738536" cy="360040"/>
          </a:xfrm>
          <a:prstGeom prst="round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任意形状 7">
            <a:extLst>
              <a:ext uri="{FF2B5EF4-FFF2-40B4-BE49-F238E27FC236}">
                <a16:creationId xmlns:a16="http://schemas.microsoft.com/office/drawing/2014/main" id="{9F6FC93B-3E94-9542-AD5F-51E4FB866B28}"/>
              </a:ext>
            </a:extLst>
          </p:cNvPr>
          <p:cNvSpPr/>
          <p:nvPr/>
        </p:nvSpPr>
        <p:spPr>
          <a:xfrm>
            <a:off x="2156791" y="2670293"/>
            <a:ext cx="281094" cy="419173"/>
          </a:xfrm>
          <a:custGeom>
            <a:avLst/>
            <a:gdLst>
              <a:gd name="connsiteX0" fmla="*/ 119270 w 281094"/>
              <a:gd name="connsiteY0" fmla="*/ 11669 h 419173"/>
              <a:gd name="connsiteX1" fmla="*/ 278296 w 281094"/>
              <a:gd name="connsiteY1" fmla="*/ 51425 h 419173"/>
              <a:gd name="connsiteX2" fmla="*/ 0 w 281094"/>
              <a:gd name="connsiteY2" fmla="*/ 419173 h 419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094" h="419173">
                <a:moveTo>
                  <a:pt x="119270" y="11669"/>
                </a:moveTo>
                <a:cubicBezTo>
                  <a:pt x="208722" y="-2412"/>
                  <a:pt x="298174" y="-16492"/>
                  <a:pt x="278296" y="51425"/>
                </a:cubicBezTo>
                <a:cubicBezTo>
                  <a:pt x="258418" y="119342"/>
                  <a:pt x="129209" y="269257"/>
                  <a:pt x="0" y="419173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任意形状 8">
            <a:extLst>
              <a:ext uri="{FF2B5EF4-FFF2-40B4-BE49-F238E27FC236}">
                <a16:creationId xmlns:a16="http://schemas.microsoft.com/office/drawing/2014/main" id="{3AAC2550-FB8E-0747-A6A7-01972DE12811}"/>
              </a:ext>
            </a:extLst>
          </p:cNvPr>
          <p:cNvSpPr/>
          <p:nvPr/>
        </p:nvSpPr>
        <p:spPr>
          <a:xfrm>
            <a:off x="1679713" y="2549888"/>
            <a:ext cx="934766" cy="966961"/>
          </a:xfrm>
          <a:custGeom>
            <a:avLst/>
            <a:gdLst>
              <a:gd name="connsiteX0" fmla="*/ 646044 w 934766"/>
              <a:gd name="connsiteY0" fmla="*/ 102256 h 966961"/>
              <a:gd name="connsiteX1" fmla="*/ 834887 w 934766"/>
              <a:gd name="connsiteY1" fmla="*/ 52561 h 966961"/>
              <a:gd name="connsiteX2" fmla="*/ 874644 w 934766"/>
              <a:gd name="connsiteY2" fmla="*/ 748300 h 966961"/>
              <a:gd name="connsiteX3" fmla="*/ 0 w 934766"/>
              <a:gd name="connsiteY3" fmla="*/ 966961 h 966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4766" h="966961">
                <a:moveTo>
                  <a:pt x="646044" y="102256"/>
                </a:moveTo>
                <a:cubicBezTo>
                  <a:pt x="721415" y="23571"/>
                  <a:pt x="796787" y="-55113"/>
                  <a:pt x="834887" y="52561"/>
                </a:cubicBezTo>
                <a:cubicBezTo>
                  <a:pt x="872987" y="160235"/>
                  <a:pt x="1013792" y="595900"/>
                  <a:pt x="874644" y="748300"/>
                </a:cubicBezTo>
                <a:cubicBezTo>
                  <a:pt x="735496" y="900700"/>
                  <a:pt x="367748" y="933830"/>
                  <a:pt x="0" y="966961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8E5271A8-86E6-F149-8D20-72A5414FD4A2}"/>
              </a:ext>
            </a:extLst>
          </p:cNvPr>
          <p:cNvSpPr/>
          <p:nvPr/>
        </p:nvSpPr>
        <p:spPr>
          <a:xfrm>
            <a:off x="2067339" y="2425452"/>
            <a:ext cx="865184" cy="1429327"/>
          </a:xfrm>
          <a:custGeom>
            <a:avLst/>
            <a:gdLst>
              <a:gd name="connsiteX0" fmla="*/ 298174 w 865184"/>
              <a:gd name="connsiteY0" fmla="*/ 167057 h 1429327"/>
              <a:gd name="connsiteX1" fmla="*/ 646044 w 865184"/>
              <a:gd name="connsiteY1" fmla="*/ 57727 h 1429327"/>
              <a:gd name="connsiteX2" fmla="*/ 834887 w 865184"/>
              <a:gd name="connsiteY2" fmla="*/ 962188 h 1429327"/>
              <a:gd name="connsiteX3" fmla="*/ 0 w 865184"/>
              <a:gd name="connsiteY3" fmla="*/ 1429327 h 142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5184" h="1429327">
                <a:moveTo>
                  <a:pt x="298174" y="167057"/>
                </a:moveTo>
                <a:cubicBezTo>
                  <a:pt x="427383" y="46131"/>
                  <a:pt x="556592" y="-74795"/>
                  <a:pt x="646044" y="57727"/>
                </a:cubicBezTo>
                <a:cubicBezTo>
                  <a:pt x="735496" y="190249"/>
                  <a:pt x="942561" y="733588"/>
                  <a:pt x="834887" y="962188"/>
                </a:cubicBezTo>
                <a:cubicBezTo>
                  <a:pt x="727213" y="1190788"/>
                  <a:pt x="363606" y="1310057"/>
                  <a:pt x="0" y="1429327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D8D1B3A-6E35-304A-A8AC-97075FA181B5}"/>
              </a:ext>
            </a:extLst>
          </p:cNvPr>
          <p:cNvSpPr/>
          <p:nvPr/>
        </p:nvSpPr>
        <p:spPr>
          <a:xfrm>
            <a:off x="3021975" y="2838250"/>
            <a:ext cx="25186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" altLang="zh-CN" b="1" dirty="0">
                <a:solidFill>
                  <a:srgbClr val="C00000"/>
                </a:solidFill>
              </a:rPr>
              <a:t>More expressiveness</a:t>
            </a:r>
            <a:endParaRPr lang="en-US" altLang="zh-CN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361B818-A13F-9B4F-8DC6-87FD47E53FAC}"/>
              </a:ext>
            </a:extLst>
          </p:cNvPr>
          <p:cNvSpPr txBox="1"/>
          <p:nvPr/>
        </p:nvSpPr>
        <p:spPr>
          <a:xfrm>
            <a:off x="7308304" y="4901362"/>
            <a:ext cx="46614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aka.</a:t>
            </a:r>
            <a:r>
              <a:rPr kumimoji="1" lang="zh-CN" altLang="en-US" b="1" dirty="0">
                <a:solidFill>
                  <a:srgbClr val="C00000"/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Polyglot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9161794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C91321-C45B-C84F-B4C8-0E3DF62FD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rows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represent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relation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577E02-B9CE-424C-8F33-46174D6A2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Concepts: </a:t>
            </a:r>
          </a:p>
          <a:p>
            <a:pPr lvl="1"/>
            <a:r>
              <a:rPr kumimoji="1" lang="en-US" altLang="zh-CN" b="1" dirty="0"/>
              <a:t>Relation(table)</a:t>
            </a:r>
            <a:r>
              <a:rPr kumimoji="1" lang="en-US" altLang="zh-CN" dirty="0"/>
              <a:t>: an unordered set that contain the relationship of attributes that represent entities</a:t>
            </a:r>
          </a:p>
          <a:p>
            <a:pPr lvl="1"/>
            <a:r>
              <a:rPr kumimoji="1" lang="en-US" altLang="zh-CN" b="1" dirty="0"/>
              <a:t>Tuple(row)</a:t>
            </a:r>
            <a:r>
              <a:rPr kumimoji="1" lang="en-US" altLang="zh-CN" dirty="0"/>
              <a:t>: a set of attribute values in the relation</a:t>
            </a:r>
          </a:p>
          <a:p>
            <a:r>
              <a:rPr kumimoji="1" lang="en-US" altLang="zh-CN" dirty="0"/>
              <a:t>Tuple</a:t>
            </a:r>
          </a:p>
          <a:p>
            <a:pPr lvl="1"/>
            <a:r>
              <a:rPr lang="en-US" altLang="zh-CN" dirty="0"/>
              <a:t>Values are (normally) atomic/scalar </a:t>
            </a:r>
          </a:p>
          <a:p>
            <a:pPr lvl="1"/>
            <a:r>
              <a:rPr lang="en-US" altLang="zh-CN" dirty="0"/>
              <a:t>Values belong to some </a:t>
            </a:r>
            <a:r>
              <a:rPr lang="en-US" altLang="zh-CN" b="1" dirty="0"/>
              <a:t>domain</a:t>
            </a:r>
            <a:r>
              <a:rPr lang="en-US" altLang="zh-CN" dirty="0"/>
              <a:t> (e.g., int)</a:t>
            </a:r>
          </a:p>
          <a:p>
            <a:pPr lvl="1"/>
            <a:r>
              <a:rPr lang="en-US" altLang="zh-CN" dirty="0"/>
              <a:t>A special value NULL for every domain</a:t>
            </a:r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05AF78-E3FA-9A49-9C20-B49EE1CD4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/>
          </a:p>
        </p:txBody>
      </p:sp>
      <p:graphicFrame>
        <p:nvGraphicFramePr>
          <p:cNvPr id="12" name="表格 6">
            <a:extLst>
              <a:ext uri="{FF2B5EF4-FFF2-40B4-BE49-F238E27FC236}">
                <a16:creationId xmlns:a16="http://schemas.microsoft.com/office/drawing/2014/main" id="{AA2B6362-62DE-1546-970C-F76BA5334E9C}"/>
              </a:ext>
            </a:extLst>
          </p:cNvPr>
          <p:cNvGraphicFramePr>
            <a:graphicFrameLocks noGrp="1"/>
          </p:cNvGraphicFramePr>
          <p:nvPr/>
        </p:nvGraphicFramePr>
        <p:xfrm>
          <a:off x="5137720" y="3253518"/>
          <a:ext cx="3888432" cy="14453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09006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2126019161"/>
                    </a:ext>
                  </a:extLst>
                </a:gridCol>
              </a:tblGrid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Provider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Year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ipad</a:t>
                      </a:r>
                      <a:r>
                        <a:rPr lang="en-US" altLang="zh-CN" dirty="0"/>
                        <a:t> pro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iphone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23793"/>
                  </a:ext>
                </a:extLst>
              </a:tr>
            </a:tbl>
          </a:graphicData>
        </a:graphic>
      </p:graphicFrame>
      <p:sp>
        <p:nvSpPr>
          <p:cNvPr id="13" name="矩形 12">
            <a:extLst>
              <a:ext uri="{FF2B5EF4-FFF2-40B4-BE49-F238E27FC236}">
                <a16:creationId xmlns:a16="http://schemas.microsoft.com/office/drawing/2014/main" id="{B4917E4B-DBF3-F44B-BA7F-960D90C3F650}"/>
              </a:ext>
            </a:extLst>
          </p:cNvPr>
          <p:cNvSpPr/>
          <p:nvPr/>
        </p:nvSpPr>
        <p:spPr>
          <a:xfrm>
            <a:off x="5508104" y="2857500"/>
            <a:ext cx="29547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Item (name, provider,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year)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3253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52F678-A1FC-2746-89A7-160295E97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Modeling relationship with relational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23A59F-8F90-634A-A4F4-E8DC7C341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Relational model can do more! </a:t>
            </a:r>
          </a:p>
          <a:p>
            <a:r>
              <a:rPr kumimoji="1" lang="en-US" altLang="zh-CN" dirty="0"/>
              <a:t>What if we delete a provider? </a:t>
            </a:r>
          </a:p>
          <a:p>
            <a:pPr lvl="1"/>
            <a:r>
              <a:rPr kumimoji="1" lang="en-US" altLang="zh-CN" dirty="0"/>
              <a:t>E.g., a company decides to switch a platform for selling </a:t>
            </a:r>
          </a:p>
          <a:p>
            <a:pPr lvl="2"/>
            <a:r>
              <a:rPr kumimoji="1" lang="en-US" altLang="zh-CN" dirty="0"/>
              <a:t>Should delete all its items!</a:t>
            </a:r>
          </a:p>
          <a:p>
            <a:r>
              <a:rPr kumimoji="1" lang="en-US" altLang="zh-CN" dirty="0"/>
              <a:t>How do we implement this functionality in key-value?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0A6178-9C37-AC45-BF76-C31B8A89F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60DBA32-E98E-C846-8451-813E374D7064}"/>
              </a:ext>
            </a:extLst>
          </p:cNvPr>
          <p:cNvSpPr/>
          <p:nvPr/>
        </p:nvSpPr>
        <p:spPr>
          <a:xfrm>
            <a:off x="1439082" y="3433564"/>
            <a:ext cx="6408712" cy="92333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k,v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in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kv_item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:</a:t>
            </a:r>
          </a:p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if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v.provider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== “Apple”:</a:t>
            </a:r>
          </a:p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  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kv_item.</a:t>
            </a:r>
            <a:r>
              <a:rPr lang="en-US" altLang="zh-CN" b="1" dirty="0" err="1">
                <a:solidFill>
                  <a:srgbClr val="C00000"/>
                </a:solidFill>
                <a:latin typeface="Courier New" panose="02070309020205020404" pitchFamily="49" charset="0"/>
              </a:rPr>
              <a:t>delete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(k)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D638DAE2-F218-604B-8996-6B40234BA235}"/>
              </a:ext>
            </a:extLst>
          </p:cNvPr>
          <p:cNvSpPr/>
          <p:nvPr/>
        </p:nvSpPr>
        <p:spPr>
          <a:xfrm>
            <a:off x="2717794" y="4396048"/>
            <a:ext cx="3708412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dirty="0"/>
              <a:t>That is the </a:t>
            </a:r>
            <a:r>
              <a:rPr kumimoji="1" lang="en" altLang="zh-CN" sz="2000" b="1" dirty="0">
                <a:solidFill>
                  <a:srgbClr val="C00000"/>
                </a:solidFill>
              </a:rPr>
              <a:t>implementation</a:t>
            </a:r>
            <a:endParaRPr lang="en-US" altLang="zh-CN" sz="2000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77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52F678-A1FC-2746-89A7-160295E97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Modeling relationship with relational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23A59F-8F90-634A-A4F4-E8DC7C341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Relational model can do more! </a:t>
            </a:r>
          </a:p>
          <a:p>
            <a:r>
              <a:rPr kumimoji="1" lang="en-US" altLang="zh-CN" dirty="0"/>
              <a:t>What if we delete a provider? </a:t>
            </a:r>
          </a:p>
          <a:p>
            <a:pPr lvl="1"/>
            <a:r>
              <a:rPr kumimoji="1" lang="en-US" altLang="zh-CN" dirty="0"/>
              <a:t>E.g., a company decides to switch a platform for selling </a:t>
            </a:r>
          </a:p>
          <a:p>
            <a:pPr lvl="2"/>
            <a:r>
              <a:rPr kumimoji="1" lang="en-US" altLang="zh-CN" dirty="0"/>
              <a:t>Should delete all its items!</a:t>
            </a:r>
          </a:p>
          <a:p>
            <a:r>
              <a:rPr kumimoji="1" lang="en-US" altLang="zh-CN" dirty="0"/>
              <a:t>How do we implement this functionality in relational model?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0A6178-9C37-AC45-BF76-C31B8A89F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7436AA3-EA6B-5644-8843-F30AD45FA6F4}"/>
              </a:ext>
            </a:extLst>
          </p:cNvPr>
          <p:cNvSpPr/>
          <p:nvPr/>
        </p:nvSpPr>
        <p:spPr>
          <a:xfrm>
            <a:off x="1245929" y="3621625"/>
            <a:ext cx="6795018" cy="1754326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CREATE TABLE Item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(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Provider string NOT NULL ,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..., </a:t>
            </a:r>
            <a:br>
              <a:rPr lang="en" altLang="zh-CN" dirty="0"/>
            </a:br>
            <a:r>
              <a:rPr lang="en" altLang="zh-CN" dirty="0">
                <a:latin typeface="Courier New" panose="02070309020205020404" pitchFamily="49" charset="0"/>
              </a:rPr>
              <a:t>FOREIGN KEY (Provider) REFERENCES Provider(Name)</a:t>
            </a:r>
          </a:p>
          <a:p>
            <a:r>
              <a:rPr lang="en" altLang="zh-CN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 DELETE CASCADE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)</a:t>
            </a:r>
            <a:endParaRPr lang="zh-CN" altLang="en-US" dirty="0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1475B7DC-86BD-C64F-8F49-943F55C8EFE7}"/>
              </a:ext>
            </a:extLst>
          </p:cNvPr>
          <p:cNvSpPr/>
          <p:nvPr/>
        </p:nvSpPr>
        <p:spPr>
          <a:xfrm>
            <a:off x="2717794" y="5220753"/>
            <a:ext cx="3708412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dirty="0"/>
              <a:t>That is the </a:t>
            </a:r>
            <a:r>
              <a:rPr kumimoji="1" lang="en" altLang="zh-CN" sz="2000" b="1" dirty="0">
                <a:solidFill>
                  <a:srgbClr val="C00000"/>
                </a:solidFill>
              </a:rPr>
              <a:t>declaration</a:t>
            </a:r>
            <a:endParaRPr lang="en-US" altLang="zh-CN" sz="2000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28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0A0528-5354-534A-AF8A-65BF532F3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SQL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contains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components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DA06EF3-6BE6-B941-ACC1-C61F107D3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680520"/>
          </a:xfrm>
        </p:spPr>
        <p:txBody>
          <a:bodyPr/>
          <a:lstStyle/>
          <a:p>
            <a:r>
              <a:rPr lang="en" altLang="zh-CN" dirty="0"/>
              <a:t>Data Manipulation Language (DML) </a:t>
            </a:r>
          </a:p>
          <a:p>
            <a:pPr lvl="1"/>
            <a:r>
              <a:rPr kumimoji="1" lang="en-US" altLang="zh-CN" dirty="0"/>
              <a:t>E.g., query language based on relational algebra + aggregators </a:t>
            </a:r>
            <a:r>
              <a:rPr kumimoji="1" lang="en-US" altLang="zh-CN" b="1" dirty="0">
                <a:solidFill>
                  <a:srgbClr val="C00000"/>
                </a:solidFill>
              </a:rPr>
              <a:t>and more!</a:t>
            </a: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>
              <a:spcBef>
                <a:spcPts val="1800"/>
              </a:spcBef>
            </a:pPr>
            <a:r>
              <a:rPr lang="en" altLang="zh-CN" dirty="0"/>
              <a:t>Data Definition Language (DDL)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E.g., how to create a table</a:t>
            </a:r>
          </a:p>
          <a:p>
            <a:pPr lvl="1"/>
            <a:endParaRPr kumimoji="1" lang="en-US" altLang="zh-CN" dirty="0">
              <a:solidFill>
                <a:schemeClr val="tx1"/>
              </a:solidFill>
            </a:endParaRPr>
          </a:p>
          <a:p>
            <a:pPr lvl="1"/>
            <a:endParaRPr kumimoji="1" lang="en-US" altLang="zh-CN" dirty="0">
              <a:solidFill>
                <a:schemeClr val="tx1"/>
              </a:solidFill>
            </a:endParaRPr>
          </a:p>
          <a:p>
            <a:r>
              <a:rPr lang="en" altLang="zh-CN" dirty="0"/>
              <a:t>Data Control Language (DCL)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E.g., whether a user has access permissions on a specific table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D8C5D0-9936-9346-A18E-D38BF3CB4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75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EB78A46-B873-3645-B258-1E28B2047C31}"/>
              </a:ext>
            </a:extLst>
          </p:cNvPr>
          <p:cNvSpPr/>
          <p:nvPr/>
        </p:nvSpPr>
        <p:spPr>
          <a:xfrm>
            <a:off x="1763688" y="2029750"/>
            <a:ext cx="5194920" cy="36933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* from Item where Year=2021;</a:t>
            </a:r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7D80688-AC57-B34A-A9D1-F886E664A472}"/>
              </a:ext>
            </a:extLst>
          </p:cNvPr>
          <p:cNvSpPr/>
          <p:nvPr/>
        </p:nvSpPr>
        <p:spPr>
          <a:xfrm>
            <a:off x="966428" y="3295091"/>
            <a:ext cx="7211144" cy="646331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CREATE TABLE Item ( Provider </a:t>
            </a:r>
            <a:r>
              <a:rPr lang="en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string</a:t>
            </a: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NOT NULL , Year </a:t>
            </a:r>
            <a:r>
              <a:rPr lang="en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int</a:t>
            </a: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NOT NULL, 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...,</a:t>
            </a: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)</a:t>
            </a:r>
            <a:endParaRPr lang="zh-CN" altLang="en-US" dirty="0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07852C38-F918-A14B-BFB1-F654125DD1F0}"/>
              </a:ext>
            </a:extLst>
          </p:cNvPr>
          <p:cNvSpPr/>
          <p:nvPr/>
        </p:nvSpPr>
        <p:spPr>
          <a:xfrm>
            <a:off x="1163489" y="4952834"/>
            <a:ext cx="6959897" cy="68825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b="1" dirty="0">
                <a:latin typeface="Eras Medium ITC" pitchFamily="34" charset="0"/>
              </a:rPr>
              <a:t>This course does not intend to teach the languages of SQL.</a:t>
            </a:r>
          </a:p>
          <a:p>
            <a:pPr algn="ctr"/>
            <a:r>
              <a:rPr kumimoji="1" lang="en" altLang="zh-CN" sz="2000" b="1" dirty="0">
                <a:latin typeface="Eras Medium ITC" pitchFamily="34" charset="0"/>
              </a:rPr>
              <a:t>But is why it is designed this way.</a:t>
            </a:r>
            <a:endParaRPr lang="en-US" altLang="zh-CN" sz="2000" b="1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860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28C519-0D40-0E45-91F7-E9958589D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Relational model &amp; transaction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30FB2B-27D4-CF4F-AB54-0791DB6A4D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Similarity:</a:t>
            </a:r>
            <a:r>
              <a:rPr kumimoji="1" lang="zh-CN" altLang="en-US" dirty="0"/>
              <a:t> </a:t>
            </a:r>
            <a:r>
              <a:rPr kumimoji="1" lang="en-US" altLang="zh-CN" dirty="0"/>
              <a:t>both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ACID</a:t>
            </a:r>
          </a:p>
          <a:p>
            <a:r>
              <a:rPr kumimoji="1" lang="en-US" altLang="zh-CN" dirty="0"/>
              <a:t>Difference: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Without SQL, users have to explicitly write the transaction operations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With SQL, users only need to specific the start &amp; end of a transaction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0AAD508-0785-B145-8544-DD7112604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76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9F13FA1-EBAB-B848-8396-2E9CC3D5ADD6}"/>
              </a:ext>
            </a:extLst>
          </p:cNvPr>
          <p:cNvSpPr/>
          <p:nvPr/>
        </p:nvSpPr>
        <p:spPr>
          <a:xfrm>
            <a:off x="1311128" y="3073524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D706D12-6F48-7743-93C5-C4A7ECE43815}"/>
              </a:ext>
            </a:extLst>
          </p:cNvPr>
          <p:cNvSpPr/>
          <p:nvPr/>
        </p:nvSpPr>
        <p:spPr>
          <a:xfrm>
            <a:off x="1316616" y="3115536"/>
            <a:ext cx="17043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0C1483C-E0D4-AB44-8A02-FDA6D027A645}"/>
              </a:ext>
            </a:extLst>
          </p:cNvPr>
          <p:cNvSpPr/>
          <p:nvPr/>
        </p:nvSpPr>
        <p:spPr>
          <a:xfrm>
            <a:off x="1110093" y="5115814"/>
            <a:ext cx="2330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Transaction w/o SQL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0F42BF5-0C5F-C241-801E-B117D34F70F3}"/>
              </a:ext>
            </a:extLst>
          </p:cNvPr>
          <p:cNvSpPr/>
          <p:nvPr/>
        </p:nvSpPr>
        <p:spPr>
          <a:xfrm>
            <a:off x="4569344" y="3073524"/>
            <a:ext cx="265944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786D21A-155A-0E4C-80CB-784BFF3BED40}"/>
              </a:ext>
            </a:extLst>
          </p:cNvPr>
          <p:cNvSpPr/>
          <p:nvPr/>
        </p:nvSpPr>
        <p:spPr>
          <a:xfrm>
            <a:off x="4574832" y="3115536"/>
            <a:ext cx="2464136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START TRANSACTION</a:t>
            </a:r>
          </a:p>
          <a:p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 * from ...;</a:t>
            </a:r>
          </a:p>
          <a:p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 // other SQL 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COMMIT;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F1976BB-DFBF-F44F-9A25-692FA2037495}"/>
              </a:ext>
            </a:extLst>
          </p:cNvPr>
          <p:cNvSpPr/>
          <p:nvPr/>
        </p:nvSpPr>
        <p:spPr>
          <a:xfrm>
            <a:off x="4836698" y="5143754"/>
            <a:ext cx="22022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Transaction w/ SQL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5202132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67B0F8-6871-9442-AAD9-59C5A6ED7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Relational model &amp; SQL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5C504F-D8C1-D74D-A590-A860895DF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4356826"/>
          </a:xfrm>
        </p:spPr>
        <p:txBody>
          <a:bodyPr/>
          <a:lstStyle/>
          <a:p>
            <a:r>
              <a:rPr kumimoji="1" lang="en-US" altLang="zh-CN" dirty="0"/>
              <a:t>Relational model is a theoretical proposal </a:t>
            </a:r>
          </a:p>
          <a:p>
            <a:pPr lvl="1"/>
            <a:r>
              <a:rPr kumimoji="1" lang="en-US" altLang="zh-CN" dirty="0"/>
              <a:t>Proposed by Edgar Codd in 1970</a:t>
            </a:r>
          </a:p>
          <a:p>
            <a:r>
              <a:rPr kumimoji="1" lang="en-US" altLang="zh-CN" dirty="0"/>
              <a:t>What we have presented is actually SQL </a:t>
            </a:r>
          </a:p>
          <a:p>
            <a:r>
              <a:rPr kumimoji="1" lang="en-US" altLang="zh-CN" dirty="0"/>
              <a:t>SQL is the best-known data model today, which is based on relational model</a:t>
            </a:r>
          </a:p>
          <a:p>
            <a:pPr lvl="1"/>
            <a:r>
              <a:rPr kumimoji="1" lang="en-US" altLang="zh-CN" b="0" dirty="0"/>
              <a:t> SQL tables &lt;-&gt; relations</a:t>
            </a:r>
          </a:p>
          <a:p>
            <a:pPr lvl="1"/>
            <a:r>
              <a:rPr kumimoji="1" lang="en-US" altLang="zh-CN" dirty="0"/>
              <a:t> SQL rows &lt;-&gt; tuples</a:t>
            </a:r>
          </a:p>
          <a:p>
            <a:r>
              <a:rPr kumimoji="1" lang="en-US" altLang="zh-CN" dirty="0"/>
              <a:t>Hence, RDBMS (relational database management system) &amp; SQL had become the choice for many years</a:t>
            </a:r>
          </a:p>
          <a:p>
            <a:pPr lvl="1"/>
            <a:r>
              <a:rPr kumimoji="1" lang="en-US" altLang="zh-CN" dirty="0"/>
              <a:t>And they scale well in a lot of application scenarios</a:t>
            </a:r>
            <a:endParaRPr kumimoji="1" lang="en-US" altLang="zh-CN" b="0" dirty="0"/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82798C-F29F-CC47-8E7B-842359959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77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3477709-C507-9A41-AE4F-912A1F875966}"/>
              </a:ext>
            </a:extLst>
          </p:cNvPr>
          <p:cNvSpPr/>
          <p:nvPr/>
        </p:nvSpPr>
        <p:spPr>
          <a:xfrm>
            <a:off x="5344658" y="649285"/>
            <a:ext cx="3570742" cy="1384995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CREATE TABLE Item</a:t>
            </a:r>
            <a:br>
              <a:rPr lang="en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br>
              <a:rPr lang="en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Provider string NOT NULL ,</a:t>
            </a:r>
            <a:r>
              <a:rPr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..., </a:t>
            </a:r>
            <a:br>
              <a:rPr lang="en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FOREIGN KEY (Provider) REFERENCES Provider(Name)</a:t>
            </a:r>
            <a:br>
              <a:rPr lang="en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zh-CN" alt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8565C776-C11E-4D4A-A5C0-FE9DCFB8B6F8}"/>
              </a:ext>
            </a:extLst>
          </p:cNvPr>
          <p:cNvSpPr/>
          <p:nvPr/>
        </p:nvSpPr>
        <p:spPr>
          <a:xfrm>
            <a:off x="6337687" y="1839510"/>
            <a:ext cx="1584684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dirty="0"/>
              <a:t>SQL</a:t>
            </a:r>
            <a:endParaRPr lang="en-US" altLang="zh-CN" sz="2000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77052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BCFD81-95BC-3647-97F2-0C75572C1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 alternative: using document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D9EB81-29BA-D542-80FB-69DD84E67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5652641" cy="3771636"/>
          </a:xfrm>
        </p:spPr>
        <p:txBody>
          <a:bodyPr/>
          <a:lstStyle/>
          <a:p>
            <a:r>
              <a:rPr kumimoji="1" lang="en-US" altLang="zh-CN" b="0" dirty="0"/>
              <a:t>Extend Key-value model, except that the value is structured, e.g., JSON</a:t>
            </a:r>
          </a:p>
          <a:p>
            <a:pPr lvl="1"/>
            <a:r>
              <a:rPr kumimoji="1" lang="en-US" altLang="zh-CN" b="0" dirty="0"/>
              <a:t>In Key/Value, the </a:t>
            </a:r>
            <a:r>
              <a:rPr kumimoji="1" lang="en-US" altLang="zh-CN" dirty="0"/>
              <a:t>value is opaque</a:t>
            </a:r>
            <a:endParaRPr kumimoji="1" lang="en-US" altLang="zh-CN" b="0" dirty="0"/>
          </a:p>
          <a:p>
            <a:r>
              <a:rPr kumimoji="1" lang="en-US" altLang="zh-CN" dirty="0"/>
              <a:t>Example</a:t>
            </a:r>
            <a:r>
              <a:rPr kumimoji="1" lang="en-US" altLang="zh-CN" b="0" dirty="0"/>
              <a:t>: using JSON to represent the resume</a:t>
            </a:r>
          </a:p>
          <a:p>
            <a:r>
              <a:rPr kumimoji="1" lang="en-US" altLang="zh-CN" dirty="0"/>
              <a:t>Benefits</a:t>
            </a:r>
            <a:r>
              <a:rPr kumimoji="1" lang="en-US" altLang="zh-CN" b="0" dirty="0"/>
              <a:t>:</a:t>
            </a:r>
          </a:p>
          <a:p>
            <a:pPr lvl="1"/>
            <a:r>
              <a:rPr kumimoji="1" lang="en-US" altLang="zh-CN" b="0" dirty="0"/>
              <a:t>Better locality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(for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better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performance)</a:t>
            </a:r>
          </a:p>
          <a:p>
            <a:pPr lvl="1"/>
            <a:r>
              <a:rPr kumimoji="1" lang="en-US" altLang="zh-CN" dirty="0"/>
              <a:t>Easy to model the </a:t>
            </a:r>
            <a:r>
              <a:rPr kumimoji="1" lang="en-US" altLang="zh-CN" dirty="0">
                <a:solidFill>
                  <a:schemeClr val="accent1"/>
                </a:solidFill>
              </a:rPr>
              <a:t>one-to-many</a:t>
            </a:r>
            <a:r>
              <a:rPr kumimoji="1" lang="en-US" altLang="zh-CN" dirty="0"/>
              <a:t> relationship</a:t>
            </a:r>
          </a:p>
          <a:p>
            <a:pPr lvl="1"/>
            <a:r>
              <a:rPr kumimoji="1" lang="en-US" altLang="zh-CN" b="0" dirty="0"/>
              <a:t>Schema flexibility </a:t>
            </a:r>
          </a:p>
          <a:p>
            <a:pPr lvl="2"/>
            <a:r>
              <a:rPr kumimoji="1" lang="en-US" altLang="zh-CN" b="0" dirty="0"/>
              <a:t>Can add an attribute on-demand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056255D-275A-1842-AB0A-8EE845943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78</a:t>
            </a:fld>
            <a:endParaRPr lang="zh-CN" altLang="en-US"/>
          </a:p>
        </p:txBody>
      </p:sp>
      <p:pic>
        <p:nvPicPr>
          <p:cNvPr id="6" name="图片 5" descr="图片包含 文本&#10;&#10;描述已自动生成">
            <a:extLst>
              <a:ext uri="{FF2B5EF4-FFF2-40B4-BE49-F238E27FC236}">
                <a16:creationId xmlns:a16="http://schemas.microsoft.com/office/drawing/2014/main" id="{099E68C4-9406-D54B-9421-55373EEBC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841" y="88176"/>
            <a:ext cx="3014687" cy="637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77397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CE8846-5A99-4945-8B4E-440D337C3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Document model has better schema flexibility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083EAC-C1F6-3E47-B965-3A51DDDB2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How document model &amp; relational model handles schema is similar to types in static &amp; dynamic languages</a:t>
            </a:r>
          </a:p>
          <a:p>
            <a:r>
              <a:rPr kumimoji="1" lang="en-US" altLang="zh-CN" dirty="0"/>
              <a:t>Schema in relational model</a:t>
            </a:r>
            <a:r>
              <a:rPr kumimoji="1" lang="en-US" altLang="zh-CN" b="0" dirty="0"/>
              <a:t>: types in static language</a:t>
            </a:r>
          </a:p>
          <a:p>
            <a:pPr lvl="1"/>
            <a:r>
              <a:rPr kumimoji="1" lang="en-US" altLang="zh-CN" b="0" dirty="0"/>
              <a:t>A variable has a fixed type during compile time</a:t>
            </a:r>
            <a:endParaRPr kumimoji="1" lang="en-US" altLang="zh-CN" dirty="0"/>
          </a:p>
          <a:p>
            <a:r>
              <a:rPr kumimoji="1" lang="en-US" altLang="zh-CN" dirty="0"/>
              <a:t>Schema in document model</a:t>
            </a:r>
            <a:r>
              <a:rPr kumimoji="1" lang="en-US" altLang="zh-CN" b="0" dirty="0"/>
              <a:t>: types in dynamic language</a:t>
            </a:r>
          </a:p>
          <a:p>
            <a:pPr lvl="1"/>
            <a:r>
              <a:rPr kumimoji="1" lang="en-US" altLang="zh-CN" dirty="0"/>
              <a:t>E.g., in python, variables can be assigned values with different types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EF62C3-22D7-2B41-B467-30A8C4328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733529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3A4BC1-47FA-0C49-813A-CE9DB3B19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Drawbacks of document model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B77ADE-2AAC-584D-9373-01A9AA216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Querying many-to-one relationships in document model is non-trivial</a:t>
            </a:r>
          </a:p>
          <a:p>
            <a:pPr lvl="1"/>
            <a:r>
              <a:rPr kumimoji="1" lang="en-US" altLang="zh-CN" b="0" dirty="0"/>
              <a:t>E.g., how </a:t>
            </a:r>
            <a:r>
              <a:rPr kumimoji="1" lang="en-US" altLang="zh-CN" dirty="0"/>
              <a:t>to find all the people lived in “greater </a:t>
            </a:r>
            <a:r>
              <a:rPr kumimoji="1" lang="en-US" altLang="zh-CN" dirty="0" err="1"/>
              <a:t>seattle</a:t>
            </a:r>
            <a:r>
              <a:rPr kumimoji="1" lang="en-US" altLang="zh-CN" dirty="0"/>
              <a:t> area”?</a:t>
            </a:r>
          </a:p>
          <a:p>
            <a:pPr lvl="1"/>
            <a:r>
              <a:rPr kumimoji="1" lang="en-US" altLang="zh-CN" b="0" dirty="0"/>
              <a:t>How does relational database support such queries? Join!</a:t>
            </a:r>
          </a:p>
          <a:p>
            <a:r>
              <a:rPr kumimoji="1" lang="en-US" altLang="zh-CN" dirty="0"/>
              <a:t>Still have the duplication problem</a:t>
            </a:r>
          </a:p>
          <a:p>
            <a:pPr lvl="1"/>
            <a:r>
              <a:rPr kumimoji="1" lang="en-US" altLang="zh-CN" dirty="0"/>
              <a:t>Users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handle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themselves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1D68D2-8129-6349-ADBB-943A3D696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096207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7EEA2E-8152-4E45-A4E9-B0C2DBBE9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Summary: relational model vs. document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70A019-1950-B746-B2CC-18E4518FA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Document model is a representative model in NoSQL databases</a:t>
            </a:r>
          </a:p>
          <a:p>
            <a:r>
              <a:rPr kumimoji="1" lang="en-US" altLang="zh-CN" b="0" dirty="0"/>
              <a:t>Benefits of </a:t>
            </a:r>
            <a:r>
              <a:rPr kumimoji="1" lang="en-US" altLang="zh-CN" dirty="0"/>
              <a:t>document model</a:t>
            </a:r>
          </a:p>
          <a:p>
            <a:pPr lvl="1"/>
            <a:r>
              <a:rPr kumimoji="1" lang="en-US" altLang="zh-CN" b="0" dirty="0"/>
              <a:t>Better locality</a:t>
            </a:r>
          </a:p>
          <a:p>
            <a:pPr lvl="1"/>
            <a:r>
              <a:rPr kumimoji="1" lang="en-US" altLang="zh-CN" b="0" dirty="0"/>
              <a:t>Easy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to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represent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one-to-many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relation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(but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has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duplication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problem)</a:t>
            </a:r>
          </a:p>
          <a:p>
            <a:pPr lvl="1"/>
            <a:r>
              <a:rPr kumimoji="1" lang="en-US" altLang="zh-CN" dirty="0"/>
              <a:t>Schema flexibility</a:t>
            </a:r>
          </a:p>
          <a:p>
            <a:r>
              <a:rPr kumimoji="1" lang="en-US" altLang="zh-CN" b="0" dirty="0"/>
              <a:t>Benefits of </a:t>
            </a:r>
            <a:r>
              <a:rPr kumimoji="1" lang="en-US" altLang="zh-CN" dirty="0"/>
              <a:t>relational model</a:t>
            </a:r>
          </a:p>
          <a:p>
            <a:pPr lvl="1"/>
            <a:r>
              <a:rPr kumimoji="1" lang="en-US" altLang="zh-CN" b="0" dirty="0"/>
              <a:t>Join supports</a:t>
            </a:r>
          </a:p>
          <a:p>
            <a:pPr lvl="1"/>
            <a:r>
              <a:rPr kumimoji="1" lang="en-US" altLang="zh-CN" b="0" dirty="0"/>
              <a:t>Support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one-to-many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without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duplication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(e.g.,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with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multiple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tables)</a:t>
            </a:r>
          </a:p>
          <a:p>
            <a:pPr lvl="1"/>
            <a:r>
              <a:rPr kumimoji="1" lang="en-US" altLang="zh-CN" b="0" dirty="0"/>
              <a:t>Better modeling </a:t>
            </a:r>
            <a:r>
              <a:rPr kumimoji="1" lang="en-US" altLang="zh-CN" dirty="0"/>
              <a:t>many-to-one &amp; many-to-many relationships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581C0A2-7BC8-EE43-84D3-6C4C7D7F6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676650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222BFE-4672-7C4E-915B-0263C2DEC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Data representation of tuples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1120C4-DC37-4146-8B2F-CCB5659E9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5400600"/>
          </a:xfrm>
        </p:spPr>
        <p:txBody>
          <a:bodyPr/>
          <a:lstStyle/>
          <a:p>
            <a:r>
              <a:rPr lang="en-US" altLang="zh-CN" dirty="0"/>
              <a:t>Typically, relational DBMS uses a simpler encoding/decoding method</a:t>
            </a:r>
          </a:p>
          <a:p>
            <a:pPr lvl="1"/>
            <a:r>
              <a:rPr lang="en-US" altLang="zh-CN" dirty="0"/>
              <a:t>E.g., Just uses its in-memory representation</a:t>
            </a:r>
          </a:p>
          <a:p>
            <a:pPr lvl="2"/>
            <a:r>
              <a:rPr lang="en-US" altLang="zh-CN" dirty="0"/>
              <a:t>Why? DB is used by a single machine</a:t>
            </a:r>
          </a:p>
          <a:p>
            <a:r>
              <a:rPr lang="en" altLang="zh-CN" dirty="0"/>
              <a:t>Each tuple is prefixed with a header </a:t>
            </a:r>
          </a:p>
          <a:p>
            <a:pPr lvl="1"/>
            <a:r>
              <a:rPr lang="en-US" altLang="zh-CN" b="1" dirty="0">
                <a:solidFill>
                  <a:schemeClr val="accent1"/>
                </a:solidFill>
              </a:rPr>
              <a:t>Header</a:t>
            </a:r>
            <a:r>
              <a:rPr lang="en-US" altLang="zh-CN" dirty="0">
                <a:solidFill>
                  <a:schemeClr val="accent1"/>
                </a:solidFill>
              </a:rPr>
              <a:t>:</a:t>
            </a:r>
            <a:r>
              <a:rPr lang="zh-CN" altLang="en-US" dirty="0">
                <a:solidFill>
                  <a:schemeClr val="accent1"/>
                </a:solidFill>
              </a:rPr>
              <a:t> </a:t>
            </a:r>
            <a:r>
              <a:rPr lang="en-US" altLang="zh-CN" dirty="0">
                <a:solidFill>
                  <a:schemeClr val="accent1"/>
                </a:solidFill>
              </a:rPr>
              <a:t>a</a:t>
            </a:r>
            <a:r>
              <a:rPr lang="zh-CN" altLang="en-US" dirty="0">
                <a:solidFill>
                  <a:schemeClr val="accent1"/>
                </a:solidFill>
              </a:rPr>
              <a:t> </a:t>
            </a:r>
            <a:r>
              <a:rPr lang="en-US" altLang="zh-CN" dirty="0">
                <a:solidFill>
                  <a:schemeClr val="accent1"/>
                </a:solidFill>
              </a:rPr>
              <a:t>bitmap</a:t>
            </a:r>
            <a:r>
              <a:rPr lang="en" altLang="zh-CN" dirty="0">
                <a:solidFill>
                  <a:schemeClr val="accent1"/>
                </a:solidFill>
              </a:rPr>
              <a:t> </a:t>
            </a:r>
            <a:r>
              <a:rPr lang="en-US" altLang="zh-CN" dirty="0">
                <a:solidFill>
                  <a:schemeClr val="accent1"/>
                </a:solidFill>
              </a:rPr>
              <a:t>to</a:t>
            </a:r>
            <a:r>
              <a:rPr lang="zh-CN" altLang="en-US" dirty="0">
                <a:solidFill>
                  <a:schemeClr val="accent1"/>
                </a:solidFill>
              </a:rPr>
              <a:t> </a:t>
            </a:r>
            <a:r>
              <a:rPr lang="en-US" altLang="zh-CN" dirty="0">
                <a:solidFill>
                  <a:schemeClr val="accent1"/>
                </a:solidFill>
              </a:rPr>
              <a:t>record</a:t>
            </a:r>
            <a:r>
              <a:rPr lang="zh-CN" altLang="en-US" dirty="0">
                <a:solidFill>
                  <a:schemeClr val="accent1"/>
                </a:solidFill>
              </a:rPr>
              <a:t> </a:t>
            </a:r>
            <a:r>
              <a:rPr lang="en-US" altLang="zh-CN" dirty="0">
                <a:solidFill>
                  <a:schemeClr val="accent1"/>
                </a:solidFill>
              </a:rPr>
              <a:t>which</a:t>
            </a:r>
            <a:r>
              <a:rPr lang="zh-CN" altLang="en-US" dirty="0">
                <a:solidFill>
                  <a:schemeClr val="accent1"/>
                </a:solidFill>
              </a:rPr>
              <a:t> </a:t>
            </a:r>
            <a:r>
              <a:rPr lang="en-US" altLang="zh-CN" dirty="0">
                <a:solidFill>
                  <a:schemeClr val="accent1"/>
                </a:solidFill>
              </a:rPr>
              <a:t>attribute</a:t>
            </a:r>
            <a:br>
              <a:rPr lang="en-US" altLang="zh-CN" dirty="0">
                <a:solidFill>
                  <a:schemeClr val="accent1"/>
                </a:solidFill>
              </a:rPr>
            </a:br>
            <a:r>
              <a:rPr lang="en-US" altLang="zh-CN" dirty="0">
                <a:solidFill>
                  <a:schemeClr val="accent1"/>
                </a:solidFill>
              </a:rPr>
              <a:t>is</a:t>
            </a:r>
            <a:r>
              <a:rPr lang="en" altLang="zh-CN" dirty="0">
                <a:solidFill>
                  <a:schemeClr val="accent1"/>
                </a:solidFill>
              </a:rPr>
              <a:t> </a:t>
            </a:r>
            <a:r>
              <a:rPr lang="en" altLang="zh-CN" b="1" dirty="0">
                <a:solidFill>
                  <a:schemeClr val="accent1"/>
                </a:solidFill>
              </a:rPr>
              <a:t>NULL</a:t>
            </a:r>
            <a:endParaRPr lang="en" altLang="zh-CN" dirty="0">
              <a:solidFill>
                <a:schemeClr val="accent1"/>
              </a:solidFill>
            </a:endParaRPr>
          </a:p>
          <a:p>
            <a:r>
              <a:rPr lang="en" altLang="zh-CN" dirty="0"/>
              <a:t>What about the order of stored</a:t>
            </a:r>
            <a:r>
              <a:rPr lang="zh-CN" altLang="en-US" dirty="0"/>
              <a:t> </a:t>
            </a:r>
            <a:r>
              <a:rPr lang="en" altLang="zh-CN" dirty="0"/>
              <a:t>attributes?</a:t>
            </a:r>
          </a:p>
          <a:p>
            <a:pPr lvl="1"/>
            <a:r>
              <a:rPr lang="en" altLang="zh-CN" dirty="0"/>
              <a:t>Typically stored in the order that you</a:t>
            </a:r>
            <a:br>
              <a:rPr lang="en" altLang="zh-CN" dirty="0"/>
            </a:br>
            <a:r>
              <a:rPr lang="en" altLang="zh-CN" dirty="0"/>
              <a:t>specify them when you create the table </a:t>
            </a:r>
          </a:p>
          <a:p>
            <a:pPr lvl="1"/>
            <a:r>
              <a:rPr lang="en" altLang="zh-CN" dirty="0"/>
              <a:t>Just for software engineering! Can re-order</a:t>
            </a:r>
          </a:p>
          <a:p>
            <a:pPr lvl="1"/>
            <a:endParaRPr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211523-F94B-5047-8E8E-81A5B90A3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82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387735A-C6E9-C542-9230-F25DD81758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59965"/>
            <a:ext cx="3168352" cy="89072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AB67DBB-A5B0-264E-BC19-188E1DAF3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256" y="2006904"/>
            <a:ext cx="3610744" cy="310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0301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DD77D3-5117-6644-A78E-081402D55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Sol-1: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Store tuples in log-structured key-value storage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A5CA1E-579E-0249-BF73-60C891EDB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404455"/>
          </a:xfrm>
        </p:spPr>
        <p:txBody>
          <a:bodyPr/>
          <a:lstStyle/>
          <a:p>
            <a:r>
              <a:rPr kumimoji="1" lang="en-US" altLang="zh-CN" dirty="0"/>
              <a:t>Of course, we can build relational model on key-value stores!</a:t>
            </a:r>
          </a:p>
          <a:p>
            <a:pPr lvl="1"/>
            <a:r>
              <a:rPr kumimoji="1" lang="en-US" altLang="zh-CN" dirty="0"/>
              <a:t>Example: MySQL can use </a:t>
            </a:r>
            <a:r>
              <a:rPr kumimoji="1" lang="en-US" altLang="zh-CN" dirty="0" err="1"/>
              <a:t>MyRocks</a:t>
            </a:r>
            <a:r>
              <a:rPr kumimoji="1" lang="en-US" altLang="zh-CN" dirty="0"/>
              <a:t> as its storage engine 	</a:t>
            </a:r>
          </a:p>
          <a:p>
            <a:pPr lvl="2"/>
            <a:r>
              <a:rPr kumimoji="1" lang="en-US" altLang="zh-CN" dirty="0" err="1"/>
              <a:t>MyRocks</a:t>
            </a:r>
            <a:r>
              <a:rPr kumimoji="1" lang="en-US" altLang="zh-CN" dirty="0"/>
              <a:t> uses </a:t>
            </a:r>
            <a:r>
              <a:rPr kumimoji="1" lang="en-US" altLang="zh-CN" dirty="0" err="1"/>
              <a:t>rockdb</a:t>
            </a:r>
            <a:r>
              <a:rPr kumimoji="1" lang="en-US" altLang="zh-CN" dirty="0"/>
              <a:t>, a standard log-structured key-value storage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04D1BE-3D96-B54C-B1CA-C92E8EAB9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83</a:t>
            </a:fld>
            <a:endParaRPr lang="zh-CN" altLang="en-US" dirty="0"/>
          </a:p>
        </p:txBody>
      </p:sp>
      <p:pic>
        <p:nvPicPr>
          <p:cNvPr id="1026" name="Picture 2" descr="MyRocks | A RocksDB storage engine with MySQL | MyRocks">
            <a:extLst>
              <a:ext uri="{FF2B5EF4-FFF2-40B4-BE49-F238E27FC236}">
                <a16:creationId xmlns:a16="http://schemas.microsoft.com/office/drawing/2014/main" id="{7E95C696-6792-2349-8515-E6B006812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470" y="2554752"/>
            <a:ext cx="1324868" cy="93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ySQL - 维基百科，自由的百科全书">
            <a:extLst>
              <a:ext uri="{FF2B5EF4-FFF2-40B4-BE49-F238E27FC236}">
                <a16:creationId xmlns:a16="http://schemas.microsoft.com/office/drawing/2014/main" id="{E4F51C73-20AD-614A-B974-FF416B6D4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78" y="2497936"/>
            <a:ext cx="1728192" cy="894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ocksDB | A persistent key-value store | RocksDB">
            <a:extLst>
              <a:ext uri="{FF2B5EF4-FFF2-40B4-BE49-F238E27FC236}">
                <a16:creationId xmlns:a16="http://schemas.microsoft.com/office/drawing/2014/main" id="{19A0F640-15B1-104A-ACCE-C0E5A6655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102" y="2646601"/>
            <a:ext cx="2319649" cy="68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等于 7">
            <a:extLst>
              <a:ext uri="{FF2B5EF4-FFF2-40B4-BE49-F238E27FC236}">
                <a16:creationId xmlns:a16="http://schemas.microsoft.com/office/drawing/2014/main" id="{9EE7AF67-ED94-C041-B3A8-52470B0A35AD}"/>
              </a:ext>
            </a:extLst>
          </p:cNvPr>
          <p:cNvSpPr/>
          <p:nvPr/>
        </p:nvSpPr>
        <p:spPr>
          <a:xfrm>
            <a:off x="6329490" y="2771855"/>
            <a:ext cx="792088" cy="499460"/>
          </a:xfrm>
          <a:prstGeom prst="mathEqual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9" name="加号 8">
            <a:extLst>
              <a:ext uri="{FF2B5EF4-FFF2-40B4-BE49-F238E27FC236}">
                <a16:creationId xmlns:a16="http://schemas.microsoft.com/office/drawing/2014/main" id="{1FA843C6-6F6D-8A48-8EE4-1F77AA8494BA}"/>
              </a:ext>
            </a:extLst>
          </p:cNvPr>
          <p:cNvSpPr/>
          <p:nvPr/>
        </p:nvSpPr>
        <p:spPr>
          <a:xfrm>
            <a:off x="2520184" y="2589537"/>
            <a:ext cx="1080120" cy="864096"/>
          </a:xfrm>
          <a:prstGeom prst="mathPlus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66DFF583-26A0-6649-8AD1-5D4F1A3DF29B}"/>
              </a:ext>
            </a:extLst>
          </p:cNvPr>
          <p:cNvSpPr txBox="1">
            <a:spLocks/>
          </p:cNvSpPr>
          <p:nvPr/>
        </p:nvSpPr>
        <p:spPr>
          <a:xfrm>
            <a:off x="457200" y="3952019"/>
            <a:ext cx="8229600" cy="17629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kumimoji="1" lang="en-US" altLang="zh-CN" dirty="0"/>
              <a:t>Key: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Primary key of the tuple</a:t>
            </a:r>
          </a:p>
          <a:p>
            <a:pPr lvl="1"/>
            <a:r>
              <a:rPr kumimoji="1" lang="en-US" altLang="zh-CN" dirty="0"/>
              <a:t>Value:</a:t>
            </a:r>
            <a:r>
              <a:rPr kumimoji="1" lang="zh-CN" altLang="en-US" dirty="0"/>
              <a:t> </a:t>
            </a:r>
            <a:r>
              <a:rPr kumimoji="1" lang="en-US" altLang="zh-CN" dirty="0"/>
              <a:t>Binary representation of the tuple</a:t>
            </a:r>
          </a:p>
        </p:txBody>
      </p:sp>
      <p:sp>
        <p:nvSpPr>
          <p:cNvPr id="14" name="圆角矩形 13">
            <a:extLst>
              <a:ext uri="{FF2B5EF4-FFF2-40B4-BE49-F238E27FC236}">
                <a16:creationId xmlns:a16="http://schemas.microsoft.com/office/drawing/2014/main" id="{BFF54DD6-6B87-1D44-840E-B0A791B0038E}"/>
              </a:ext>
            </a:extLst>
          </p:cNvPr>
          <p:cNvSpPr/>
          <p:nvPr/>
        </p:nvSpPr>
        <p:spPr>
          <a:xfrm>
            <a:off x="6455832" y="5024662"/>
            <a:ext cx="187220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D475A64-A19B-144C-B9B7-D88DB11096D4}"/>
              </a:ext>
            </a:extLst>
          </p:cNvPr>
          <p:cNvSpPr/>
          <p:nvPr/>
        </p:nvSpPr>
        <p:spPr>
          <a:xfrm>
            <a:off x="6684050" y="5141638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File system </a:t>
            </a:r>
            <a:endParaRPr lang="zh-CN" altLang="en-US" dirty="0"/>
          </a:p>
        </p:txBody>
      </p:sp>
      <p:sp>
        <p:nvSpPr>
          <p:cNvPr id="16" name="圆角矩形 15">
            <a:extLst>
              <a:ext uri="{FF2B5EF4-FFF2-40B4-BE49-F238E27FC236}">
                <a16:creationId xmlns:a16="http://schemas.microsoft.com/office/drawing/2014/main" id="{F3FA321E-4ABF-F645-B287-926C1FAA77F7}"/>
              </a:ext>
            </a:extLst>
          </p:cNvPr>
          <p:cNvSpPr/>
          <p:nvPr/>
        </p:nvSpPr>
        <p:spPr>
          <a:xfrm>
            <a:off x="6227614" y="4268254"/>
            <a:ext cx="223281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1BC493A-990B-7D4B-A7CD-C70789D1291A}"/>
              </a:ext>
            </a:extLst>
          </p:cNvPr>
          <p:cNvSpPr/>
          <p:nvPr/>
        </p:nvSpPr>
        <p:spPr>
          <a:xfrm>
            <a:off x="6455832" y="4385230"/>
            <a:ext cx="182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Key-value Store</a:t>
            </a:r>
            <a:endParaRPr lang="zh-CN" altLang="en-US" dirty="0"/>
          </a:p>
        </p:txBody>
      </p:sp>
      <p:sp>
        <p:nvSpPr>
          <p:cNvPr id="22" name="圆角矩形 21">
            <a:extLst>
              <a:ext uri="{FF2B5EF4-FFF2-40B4-BE49-F238E27FC236}">
                <a16:creationId xmlns:a16="http://schemas.microsoft.com/office/drawing/2014/main" id="{AC077A86-97BB-3448-B819-5CFB90CE12E3}"/>
              </a:ext>
            </a:extLst>
          </p:cNvPr>
          <p:cNvSpPr/>
          <p:nvPr/>
        </p:nvSpPr>
        <p:spPr>
          <a:xfrm>
            <a:off x="6227614" y="3554639"/>
            <a:ext cx="223281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A561663-FBD5-E946-BEC4-CA80DC1E2BEA}"/>
              </a:ext>
            </a:extLst>
          </p:cNvPr>
          <p:cNvSpPr/>
          <p:nvPr/>
        </p:nvSpPr>
        <p:spPr>
          <a:xfrm>
            <a:off x="6365422" y="3671615"/>
            <a:ext cx="1903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Relational model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8341DA7-0940-0145-8C22-0E31B5674BAD}"/>
              </a:ext>
            </a:extLst>
          </p:cNvPr>
          <p:cNvSpPr txBox="1"/>
          <p:nvPr/>
        </p:nvSpPr>
        <p:spPr>
          <a:xfrm>
            <a:off x="7316031" y="2353444"/>
            <a:ext cx="9153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1400" dirty="0" err="1">
                <a:solidFill>
                  <a:schemeClr val="accent1"/>
                </a:solidFill>
              </a:rPr>
              <a:t>MyRocks</a:t>
            </a:r>
            <a:endParaRPr lang="zh-CN" altLang="en-US" sz="1400" dirty="0">
              <a:solidFill>
                <a:schemeClr val="accent1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195841E-1C8C-AA41-B693-49F90FC3D1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6363" y="4754562"/>
            <a:ext cx="3152750" cy="78474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E14A1A3-19B6-F646-9D6C-30DB742DFB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960" y="5052103"/>
            <a:ext cx="391809" cy="398933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8D8C6873-7187-9D4E-8256-42763167C176}"/>
              </a:ext>
            </a:extLst>
          </p:cNvPr>
          <p:cNvSpPr txBox="1"/>
          <p:nvPr/>
        </p:nvSpPr>
        <p:spPr>
          <a:xfrm>
            <a:off x="1185975" y="5052103"/>
            <a:ext cx="46649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→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6084604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26657C-7CD6-9048-812E-E03F6CC1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Sol-2: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Using </a:t>
            </a:r>
            <a:r>
              <a:rPr kumimoji="1" lang="en-US" altLang="zh-CN" dirty="0" err="1"/>
              <a:t>BTree</a:t>
            </a:r>
            <a:r>
              <a:rPr kumimoji="1" lang="en-US" altLang="zh-CN" dirty="0"/>
              <a:t> to store tuples in relational model </a:t>
            </a:r>
            <a:endParaRPr kumimoji="1" lang="zh-CN" altLang="en-US" b="1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11439F-E6FD-C549-A583-9A23A5C32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DE65814-B18F-0E4E-B854-0C28E4B6AA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2"/>
          <a:stretch/>
        </p:blipFill>
        <p:spPr>
          <a:xfrm>
            <a:off x="1403648" y="2543580"/>
            <a:ext cx="5796880" cy="3171420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EBA8CD-7C7F-D24F-B167-BC6838A08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b="0" dirty="0"/>
              <a:t>A B-tree is a tree data structure </a:t>
            </a:r>
          </a:p>
          <a:p>
            <a:pPr lvl="1"/>
            <a:r>
              <a:rPr kumimoji="1" lang="en" altLang="zh-CN" dirty="0"/>
              <a:t>Each node is </a:t>
            </a:r>
            <a:r>
              <a:rPr kumimoji="1" lang="en" altLang="zh-CN" b="1" dirty="0">
                <a:solidFill>
                  <a:srgbClr val="BE374B"/>
                </a:solidFill>
              </a:rPr>
              <a:t>fixed-sized</a:t>
            </a:r>
            <a:r>
              <a:rPr kumimoji="1" lang="en" altLang="zh-CN" dirty="0"/>
              <a:t>, can store multiple keys, and keys are </a:t>
            </a:r>
            <a:r>
              <a:rPr kumimoji="1" lang="en" altLang="zh-CN" b="1" dirty="0">
                <a:solidFill>
                  <a:srgbClr val="C00000"/>
                </a:solidFill>
              </a:rPr>
              <a:t>sorted</a:t>
            </a:r>
            <a:endParaRPr lang="en" altLang="zh-CN" b="1" dirty="0"/>
          </a:p>
          <a:p>
            <a:pPr lvl="1"/>
            <a:r>
              <a:rPr lang="en" altLang="zh-CN" dirty="0"/>
              <a:t>Support </a:t>
            </a:r>
            <a:r>
              <a:rPr lang="en" altLang="zh-CN" b="1" dirty="0">
                <a:solidFill>
                  <a:srgbClr val="BE374B"/>
                </a:solidFill>
              </a:rPr>
              <a:t>efficient</a:t>
            </a:r>
            <a:r>
              <a:rPr lang="en" altLang="zh-CN" dirty="0"/>
              <a:t> </a:t>
            </a:r>
            <a:r>
              <a:rPr lang="en" altLang="zh-CN" b="1" dirty="0">
                <a:solidFill>
                  <a:srgbClr val="C00000"/>
                </a:solidFill>
              </a:rPr>
              <a:t>range</a:t>
            </a:r>
            <a:r>
              <a:rPr lang="en" altLang="zh-CN" dirty="0"/>
              <a:t> operations (e.g., </a:t>
            </a:r>
            <a:r>
              <a:rPr lang="en-US" altLang="zh-CN" dirty="0"/>
              <a:t>range</a:t>
            </a:r>
            <a:r>
              <a:rPr lang="zh-CN" altLang="en-US" dirty="0"/>
              <a:t> </a:t>
            </a:r>
            <a:r>
              <a:rPr lang="en-US" altLang="zh-CN" dirty="0"/>
              <a:t>query</a:t>
            </a:r>
            <a:r>
              <a:rPr lang="en" altLang="zh-CN" dirty="0"/>
              <a:t>)</a:t>
            </a:r>
            <a:endParaRPr lang="en" altLang="zh-CN" b="0" dirty="0"/>
          </a:p>
          <a:p>
            <a:pPr lvl="1"/>
            <a:r>
              <a:rPr kumimoji="1" lang="en" altLang="zh-CN" dirty="0"/>
              <a:t>Optimized for </a:t>
            </a:r>
            <a:r>
              <a:rPr kumimoji="1" lang="en" altLang="zh-CN" b="1" dirty="0">
                <a:solidFill>
                  <a:srgbClr val="C00000"/>
                </a:solidFill>
              </a:rPr>
              <a:t>large</a:t>
            </a:r>
            <a:r>
              <a:rPr kumimoji="1" lang="en" altLang="zh-CN" dirty="0"/>
              <a:t> read/write blocks of data </a:t>
            </a:r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7A24072C-2241-5A43-B57C-6AB23C604F46}"/>
              </a:ext>
            </a:extLst>
          </p:cNvPr>
          <p:cNvSpPr/>
          <p:nvPr/>
        </p:nvSpPr>
        <p:spPr>
          <a:xfrm>
            <a:off x="3707904" y="4477667"/>
            <a:ext cx="3240360" cy="216049"/>
          </a:xfrm>
          <a:prstGeom prst="roundRect">
            <a:avLst/>
          </a:prstGeom>
          <a:noFill/>
          <a:ln w="3810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5B08FE66-4430-9048-88CD-302D83CC93BD}"/>
              </a:ext>
            </a:extLst>
          </p:cNvPr>
          <p:cNvSpPr/>
          <p:nvPr/>
        </p:nvSpPr>
        <p:spPr>
          <a:xfrm>
            <a:off x="556429" y="4472252"/>
            <a:ext cx="2891351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>
                <a:latin typeface="Eras Medium ITC" pitchFamily="34" charset="0"/>
              </a:rPr>
              <a:t>A fixed node is organized as </a:t>
            </a:r>
            <a:r>
              <a:rPr kumimoji="1" lang="en-US" altLang="zh-CN" b="1" dirty="0">
                <a:solidFill>
                  <a:srgbClr val="C00000"/>
                </a:solidFill>
                <a:latin typeface="Eras Medium ITC" pitchFamily="34" charset="0"/>
              </a:rPr>
              <a:t>pages</a:t>
            </a:r>
            <a:r>
              <a:rPr kumimoji="1" lang="en-US" altLang="zh-CN" dirty="0">
                <a:latin typeface="Eras Medium ITC" pitchFamily="34" charset="0"/>
              </a:rPr>
              <a:t> in DBMSs.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723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4EA991-A45B-704F-BAE7-EDB0B0E04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Database pages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CBD9E4-FE78-5D4F-B28D-919AF4ABC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867328" cy="4356826"/>
          </a:xfrm>
        </p:spPr>
        <p:txBody>
          <a:bodyPr>
            <a:normAutofit/>
          </a:bodyPr>
          <a:lstStyle/>
          <a:p>
            <a:r>
              <a:rPr lang="en" altLang="zh-CN" dirty="0"/>
              <a:t>There are three different notions of "pages" in a DBMS:</a:t>
            </a:r>
          </a:p>
          <a:p>
            <a:pPr lvl="1"/>
            <a:r>
              <a:rPr lang="en" altLang="zh-CN" dirty="0"/>
              <a:t>Hardware Page</a:t>
            </a:r>
            <a:r>
              <a:rPr lang="zh-CN" altLang="en-US" dirty="0"/>
              <a:t>， </a:t>
            </a:r>
            <a:r>
              <a:rPr lang="en-US" altLang="zh-CN" dirty="0"/>
              <a:t>e.g., disk sector</a:t>
            </a:r>
            <a:r>
              <a:rPr lang="en" altLang="zh-CN" dirty="0"/>
              <a:t> (usually </a:t>
            </a:r>
            <a:r>
              <a:rPr lang="en-US" altLang="zh-CN" dirty="0"/>
              <a:t>512B</a:t>
            </a:r>
            <a:r>
              <a:rPr lang="zh-CN" altLang="en-US" dirty="0"/>
              <a:t> </a:t>
            </a:r>
            <a:r>
              <a:rPr lang="en-US" altLang="zh-CN" dirty="0"/>
              <a:t>or</a:t>
            </a:r>
            <a:r>
              <a:rPr lang="zh-CN" altLang="en-US" dirty="0"/>
              <a:t> </a:t>
            </a:r>
            <a:r>
              <a:rPr lang="en" altLang="zh-CN" dirty="0"/>
              <a:t>4KB) </a:t>
            </a:r>
          </a:p>
          <a:p>
            <a:pPr lvl="1"/>
            <a:r>
              <a:rPr lang="en" altLang="zh-CN" dirty="0"/>
              <a:t>OS Page (usually 4KB)</a:t>
            </a:r>
          </a:p>
          <a:p>
            <a:pPr lvl="1"/>
            <a:r>
              <a:rPr lang="en" altLang="zh-CN" dirty="0"/>
              <a:t>Database Page (512B-16KB) </a:t>
            </a:r>
          </a:p>
          <a:p>
            <a:pPr indent="-285750"/>
            <a:r>
              <a:rPr lang="en" altLang="zh-CN" dirty="0"/>
              <a:t>How to choose the database page size? Many trade-offs</a:t>
            </a:r>
          </a:p>
          <a:p>
            <a:pPr lvl="1"/>
            <a:r>
              <a:rPr lang="en" altLang="zh-CN" dirty="0" err="1"/>
              <a:t>BTree</a:t>
            </a:r>
            <a:r>
              <a:rPr lang="en" altLang="zh-CN" dirty="0"/>
              <a:t> height. E.g., larger page -&gt; shallow tree</a:t>
            </a:r>
          </a:p>
          <a:p>
            <a:pPr lvl="1"/>
            <a:r>
              <a:rPr lang="en" altLang="zh-CN" dirty="0"/>
              <a:t>Fragmentation. E.g., larger page -&gt; may waste space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More important</a:t>
            </a:r>
            <a:r>
              <a:rPr kumimoji="1" lang="en-US" altLang="zh-CN" dirty="0"/>
              <a:t>: hardware atomic write size </a:t>
            </a:r>
          </a:p>
          <a:p>
            <a:pPr lvl="2"/>
            <a:r>
              <a:rPr lang="en" altLang="zh-CN" dirty="0"/>
              <a:t>A hardware page is the largest block of data that the storage device can </a:t>
            </a:r>
            <a:r>
              <a:rPr lang="en" altLang="zh-CN" dirty="0">
                <a:highlight>
                  <a:srgbClr val="FFFF00"/>
                </a:highlight>
              </a:rPr>
              <a:t>guarantee failsafe writes</a:t>
            </a:r>
            <a:r>
              <a:rPr lang="zh-CN" altLang="en-US" dirty="0">
                <a:highlight>
                  <a:srgbClr val="FFFF00"/>
                </a:highlight>
              </a:rPr>
              <a:t> </a:t>
            </a:r>
            <a:r>
              <a:rPr lang="en-US" altLang="zh-CN" dirty="0">
                <a:highlight>
                  <a:srgbClr val="FFFF00"/>
                </a:highlight>
              </a:rPr>
              <a:t>(ensure</a:t>
            </a:r>
            <a:r>
              <a:rPr lang="zh-CN" altLang="en-US" dirty="0">
                <a:highlight>
                  <a:srgbClr val="FFFF00"/>
                </a:highlight>
              </a:rPr>
              <a:t> </a:t>
            </a:r>
            <a:r>
              <a:rPr lang="en-US" altLang="zh-CN" dirty="0">
                <a:highlight>
                  <a:srgbClr val="FFFF00"/>
                </a:highlight>
              </a:rPr>
              <a:t>all-or-nothing</a:t>
            </a:r>
            <a:r>
              <a:rPr lang="zh-CN" altLang="en-US" dirty="0">
                <a:highlight>
                  <a:srgbClr val="FFFF00"/>
                </a:highlight>
              </a:rPr>
              <a:t> </a:t>
            </a:r>
            <a:r>
              <a:rPr lang="en-US" altLang="zh-CN" dirty="0">
                <a:highlight>
                  <a:srgbClr val="FFFF00"/>
                </a:highlight>
              </a:rPr>
              <a:t>by</a:t>
            </a:r>
            <a:r>
              <a:rPr lang="zh-CN" altLang="en-US" dirty="0">
                <a:highlight>
                  <a:srgbClr val="FFFF00"/>
                </a:highlight>
              </a:rPr>
              <a:t> </a:t>
            </a:r>
            <a:r>
              <a:rPr lang="en-US" altLang="zh-CN" dirty="0">
                <a:highlight>
                  <a:srgbClr val="FFFF00"/>
                </a:highlight>
              </a:rPr>
              <a:t>hardware)</a:t>
            </a:r>
            <a:endParaRPr lang="en" altLang="zh-CN" dirty="0">
              <a:highlight>
                <a:srgbClr val="FFFF00"/>
              </a:highlight>
            </a:endParaRPr>
          </a:p>
          <a:p>
            <a:pPr lvl="2"/>
            <a:r>
              <a:rPr kumimoji="1" lang="en-US" altLang="zh-CN" dirty="0"/>
              <a:t>If the database page size don’t fit, need extra mechanisms for atomicity!</a:t>
            </a:r>
          </a:p>
          <a:p>
            <a:pPr lvl="1"/>
            <a:endParaRPr kumimoji="1" lang="zh-CN" altLang="en-US" dirty="0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7DECC44D-F0CF-294E-808E-21C0B03768AD}"/>
              </a:ext>
            </a:extLst>
          </p:cNvPr>
          <p:cNvSpPr/>
          <p:nvPr/>
        </p:nvSpPr>
        <p:spPr>
          <a:xfrm>
            <a:off x="4158472" y="2353444"/>
            <a:ext cx="3384376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  <a:latin typeface="Eras Medium ITC" pitchFamily="34" charset="0"/>
              </a:rPr>
              <a:t>Sometimes configurable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68650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C00D80-87B3-D045-82F9-11E02E30C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Database heap file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C523CD-651D-794E-B778-6B320FA31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2275601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Heap file is an abstraction to manage the database pages</a:t>
            </a:r>
          </a:p>
          <a:p>
            <a:pPr lvl="1"/>
            <a:r>
              <a:rPr lang="en" altLang="zh-CN" dirty="0"/>
              <a:t>An unordered collection of pages </a:t>
            </a:r>
            <a:endParaRPr kumimoji="1" lang="en-US" altLang="zh-CN" dirty="0">
              <a:solidFill>
                <a:schemeClr val="tx1"/>
              </a:solidFill>
            </a:endParaRPr>
          </a:p>
          <a:p>
            <a:r>
              <a:rPr kumimoji="1" lang="en-US" altLang="zh-CN" dirty="0">
                <a:solidFill>
                  <a:schemeClr val="tx1"/>
                </a:solidFill>
              </a:rPr>
              <a:t>It is easy to find a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page in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a heap file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Since the page size is known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Just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like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find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a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block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in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a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disk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E02A44-96AF-D94A-9610-0E942FD78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86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88C4DCF-8C63-3944-85A3-0DA84ED93F11}"/>
              </a:ext>
            </a:extLst>
          </p:cNvPr>
          <p:cNvSpPr/>
          <p:nvPr/>
        </p:nvSpPr>
        <p:spPr>
          <a:xfrm>
            <a:off x="1763118" y="3973598"/>
            <a:ext cx="5760640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DF3B758-AFEB-7345-8F81-A0C0B356F2A7}"/>
              </a:ext>
            </a:extLst>
          </p:cNvPr>
          <p:cNvSpPr/>
          <p:nvPr/>
        </p:nvSpPr>
        <p:spPr>
          <a:xfrm rot="16200000">
            <a:off x="838435" y="4506238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4BD76AE-15D3-3F4B-921B-046A75281463}"/>
              </a:ext>
            </a:extLst>
          </p:cNvPr>
          <p:cNvGrpSpPr/>
          <p:nvPr/>
        </p:nvGrpSpPr>
        <p:grpSpPr>
          <a:xfrm>
            <a:off x="1956912" y="4187756"/>
            <a:ext cx="851515" cy="938021"/>
            <a:chOff x="1956912" y="4187756"/>
            <a:chExt cx="851515" cy="938021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7845E6A6-7182-424E-B0C9-8295CAA2905A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023B1340-BA78-9641-95A3-5CC5F76063EA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6957328C-53FE-AD4B-A9B8-D1FC1B337321}"/>
              </a:ext>
            </a:extLst>
          </p:cNvPr>
          <p:cNvGrpSpPr/>
          <p:nvPr/>
        </p:nvGrpSpPr>
        <p:grpSpPr>
          <a:xfrm>
            <a:off x="2948405" y="4188714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06C06CE-C853-9E4C-B0D4-825A7AC2EB1C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C50C87E-E87C-784D-AD58-9FF04759CC25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6F40D7F2-5575-4B41-8662-44E33AFAF168}"/>
              </a:ext>
            </a:extLst>
          </p:cNvPr>
          <p:cNvGrpSpPr/>
          <p:nvPr/>
        </p:nvGrpSpPr>
        <p:grpSpPr>
          <a:xfrm>
            <a:off x="3976525" y="4188714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DEC5B79-6267-CF40-8328-70324D966291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839843F-CF52-AC4C-B793-A9A913041E6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274A0578-A9B1-4440-BA5B-FF84D6769D0E}"/>
              </a:ext>
            </a:extLst>
          </p:cNvPr>
          <p:cNvGrpSpPr/>
          <p:nvPr/>
        </p:nvGrpSpPr>
        <p:grpSpPr>
          <a:xfrm>
            <a:off x="5027445" y="4188714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554F996D-90A3-344C-A14B-C5F01C5B57AC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431ADA7-C2AE-2B4C-9D85-DCEA2D9EF9B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0EDB13E3-09C9-E046-BE9C-6AA0DC3B1ACD}"/>
              </a:ext>
            </a:extLst>
          </p:cNvPr>
          <p:cNvGrpSpPr/>
          <p:nvPr/>
        </p:nvGrpSpPr>
        <p:grpSpPr>
          <a:xfrm>
            <a:off x="6052633" y="4188714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078A6282-39DA-F24C-81E9-46FA1399C53C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86D88C47-B7D2-3846-A38B-648F554FDDFB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Page4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D0191E3D-740C-FB4F-88A8-1A7C37AD0591}"/>
              </a:ext>
            </a:extLst>
          </p:cNvPr>
          <p:cNvSpPr/>
          <p:nvPr/>
        </p:nvSpPr>
        <p:spPr>
          <a:xfrm>
            <a:off x="6941010" y="4264700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25" name="任意形状 24">
            <a:extLst>
              <a:ext uri="{FF2B5EF4-FFF2-40B4-BE49-F238E27FC236}">
                <a16:creationId xmlns:a16="http://schemas.microsoft.com/office/drawing/2014/main" id="{257F336E-23FF-B245-AE23-B5CFAF2E7788}"/>
              </a:ext>
            </a:extLst>
          </p:cNvPr>
          <p:cNvSpPr/>
          <p:nvPr/>
        </p:nvSpPr>
        <p:spPr>
          <a:xfrm>
            <a:off x="4000820" y="2960176"/>
            <a:ext cx="2104556" cy="1069383"/>
          </a:xfrm>
          <a:custGeom>
            <a:avLst/>
            <a:gdLst>
              <a:gd name="connsiteX0" fmla="*/ 2043519 w 2104556"/>
              <a:gd name="connsiteY0" fmla="*/ 0 h 1069383"/>
              <a:gd name="connsiteX1" fmla="*/ 1888536 w 2104556"/>
              <a:gd name="connsiteY1" fmla="*/ 573438 h 1069383"/>
              <a:gd name="connsiteX2" fmla="*/ 276712 w 2104556"/>
              <a:gd name="connsiteY2" fmla="*/ 650929 h 1069383"/>
              <a:gd name="connsiteX3" fmla="*/ 13241 w 2104556"/>
              <a:gd name="connsiteY3" fmla="*/ 1069383 h 1069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4556" h="1069383">
                <a:moveTo>
                  <a:pt x="2043519" y="0"/>
                </a:moveTo>
                <a:cubicBezTo>
                  <a:pt x="2113261" y="232475"/>
                  <a:pt x="2183004" y="464950"/>
                  <a:pt x="1888536" y="573438"/>
                </a:cubicBezTo>
                <a:cubicBezTo>
                  <a:pt x="1594068" y="681926"/>
                  <a:pt x="589261" y="568272"/>
                  <a:pt x="276712" y="650929"/>
                </a:cubicBezTo>
                <a:cubicBezTo>
                  <a:pt x="-35837" y="733586"/>
                  <a:pt x="-11298" y="901484"/>
                  <a:pt x="13241" y="1069383"/>
                </a:cubicBezTo>
              </a:path>
            </a:pathLst>
          </a:custGeom>
          <a:noFill/>
          <a:ln w="3810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4B2C5BC-DFE6-BA47-B8C7-3E496AF2D3C3}"/>
              </a:ext>
            </a:extLst>
          </p:cNvPr>
          <p:cNvSpPr/>
          <p:nvPr/>
        </p:nvSpPr>
        <p:spPr>
          <a:xfrm>
            <a:off x="918032" y="3526200"/>
            <a:ext cx="30812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i="1" dirty="0"/>
              <a:t>Offset = Page# × </a:t>
            </a:r>
            <a:r>
              <a:rPr lang="en" altLang="zh-CN" i="1" dirty="0" err="1"/>
              <a:t>PageSize</a:t>
            </a:r>
            <a:r>
              <a:rPr lang="en" altLang="zh-CN" i="1" dirty="0"/>
              <a:t> </a:t>
            </a:r>
            <a:endParaRPr lang="en" altLang="zh-CN" dirty="0"/>
          </a:p>
        </p:txBody>
      </p:sp>
      <p:sp>
        <p:nvSpPr>
          <p:cNvPr id="23" name="云形 22">
            <a:extLst>
              <a:ext uri="{FF2B5EF4-FFF2-40B4-BE49-F238E27FC236}">
                <a16:creationId xmlns:a16="http://schemas.microsoft.com/office/drawing/2014/main" id="{324D7577-733C-DB4A-8B1E-1AC6E594FA53}"/>
              </a:ext>
            </a:extLst>
          </p:cNvPr>
          <p:cNvSpPr/>
          <p:nvPr/>
        </p:nvSpPr>
        <p:spPr>
          <a:xfrm>
            <a:off x="5652120" y="2308160"/>
            <a:ext cx="2133600" cy="1155198"/>
          </a:xfrm>
          <a:prstGeom prst="cloud">
            <a:avLst/>
          </a:prstGeom>
          <a:solidFill>
            <a:schemeClr val="bg1"/>
          </a:solidFill>
          <a:ln w="19050">
            <a:solidFill>
              <a:srgbClr val="BE374B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E023165-2AA4-1A40-9E4C-9AF441105455}"/>
              </a:ext>
            </a:extLst>
          </p:cNvPr>
          <p:cNvSpPr/>
          <p:nvPr/>
        </p:nvSpPr>
        <p:spPr>
          <a:xfrm>
            <a:off x="5991798" y="2593580"/>
            <a:ext cx="1492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Get page #2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27" name="Rectangle 13">
            <a:extLst>
              <a:ext uri="{FF2B5EF4-FFF2-40B4-BE49-F238E27FC236}">
                <a16:creationId xmlns:a16="http://schemas.microsoft.com/office/drawing/2014/main" id="{C1E72807-FD5D-994F-AB17-11269B1F06D1}"/>
              </a:ext>
            </a:extLst>
          </p:cNvPr>
          <p:cNvSpPr/>
          <p:nvPr/>
        </p:nvSpPr>
        <p:spPr>
          <a:xfrm>
            <a:off x="4774419" y="1573733"/>
            <a:ext cx="3889002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latin typeface="Eras Medium ITC" pitchFamily="34" charset="0"/>
              </a:rPr>
              <a:t>Why don’t we care about the order?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04963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7C18CE-AE3F-E74F-9591-2896A824F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Tuple storage: </a:t>
            </a:r>
            <a:r>
              <a:rPr lang="en" altLang="zh-CN" dirty="0"/>
              <a:t>slotted pages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0666FF-D9AA-B04C-8D57-2E4EAB525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The most common layout scheme is called </a:t>
            </a:r>
            <a:r>
              <a:rPr lang="en" altLang="zh-CN" dirty="0">
                <a:solidFill>
                  <a:srgbClr val="C00000"/>
                </a:solidFill>
              </a:rPr>
              <a:t>slotted pages</a:t>
            </a:r>
          </a:p>
          <a:p>
            <a:pPr lvl="1"/>
            <a:r>
              <a:rPr lang="en" altLang="zh-CN" dirty="0">
                <a:solidFill>
                  <a:schemeClr val="tx1"/>
                </a:solidFill>
              </a:rPr>
              <a:t>The</a:t>
            </a:r>
            <a:r>
              <a:rPr lang="en-US" altLang="zh-CN" dirty="0">
                <a:solidFill>
                  <a:schemeClr val="tx1"/>
                </a:solidFill>
              </a:rPr>
              <a:t> slot array grows to the right</a:t>
            </a:r>
          </a:p>
          <a:p>
            <a:pPr lvl="1"/>
            <a:r>
              <a:rPr lang="en-US" altLang="zh-CN" dirty="0">
                <a:solidFill>
                  <a:schemeClr val="tx1"/>
                </a:solidFill>
              </a:rPr>
              <a:t>The tuples are inserted from last -&gt; start</a:t>
            </a:r>
            <a:endParaRPr lang="en" altLang="zh-CN" dirty="0">
              <a:solidFill>
                <a:schemeClr val="tx1"/>
              </a:solidFill>
            </a:endParaRPr>
          </a:p>
          <a:p>
            <a:r>
              <a:rPr kumimoji="1" lang="en-US" altLang="zh-CN" dirty="0"/>
              <a:t>What about deletions? </a:t>
            </a:r>
          </a:p>
          <a:p>
            <a:pPr lvl="1"/>
            <a:r>
              <a:rPr kumimoji="1" lang="en-US" altLang="zh-CN" dirty="0"/>
              <a:t>Should compact the tuple storages</a:t>
            </a:r>
          </a:p>
          <a:p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ways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index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slot</a:t>
            </a:r>
          </a:p>
          <a:p>
            <a:pPr lvl="1"/>
            <a:r>
              <a:rPr kumimoji="1" lang="en-US" altLang="zh-CN" i="1" dirty="0"/>
              <a:t>Pointers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offset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beginning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page</a:t>
            </a:r>
          </a:p>
          <a:p>
            <a:pPr lvl="1"/>
            <a:r>
              <a:rPr kumimoji="1" lang="en-US" altLang="zh-CN" i="1" dirty="0"/>
              <a:t>Offsets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offset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previous</a:t>
            </a:r>
            <a:r>
              <a:rPr kumimoji="1" lang="zh-CN" altLang="en-US" dirty="0"/>
              <a:t> </a:t>
            </a:r>
            <a:r>
              <a:rPr kumimoji="1" lang="en-US" altLang="zh-CN" dirty="0"/>
              <a:t>tuple</a:t>
            </a:r>
          </a:p>
          <a:p>
            <a:pPr lvl="1"/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choose?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3D2A21-3A6A-CD40-8602-1D8005875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87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DEF595D-6ECF-1149-AAE8-8CBCA82DEB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805754"/>
            <a:ext cx="2881922" cy="349120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1E4AD9E-F1B2-2F49-A5F0-683ECE3378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805754"/>
            <a:ext cx="3027749" cy="377163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09FC27A-28CF-894D-AF29-F88EF78AC0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724" y="1821112"/>
            <a:ext cx="3096344" cy="384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44771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2B9D2E-EE59-2D4D-ACD5-7CC4EDF6F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not leverage the OS to manage the movement?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B41EA7-0C08-724C-9953-FA4A5F473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E.g., use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mmap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kumimoji="1" lang="en-US" altLang="zh-CN" dirty="0"/>
              <a:t>to map the whole heap file </a:t>
            </a:r>
          </a:p>
          <a:p>
            <a:pPr lvl="1"/>
            <a:r>
              <a:rPr lang="en" altLang="zh-CN" dirty="0"/>
              <a:t>The OS is responsible for moving the files' pages in and out of memory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77B40C4-182B-AE4E-AF54-E1228C68A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88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41385FB-B238-FF4B-98D1-026B6238D1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857500"/>
            <a:ext cx="2520280" cy="233698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71154CA-F7C4-4D42-9EEE-94054B3B0C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480" y="2857500"/>
            <a:ext cx="2685868" cy="247657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7903CF9-037F-9F49-94D2-651FF789E8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864819"/>
            <a:ext cx="2520280" cy="2555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41290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C00D80-87B3-D045-82F9-11E02E30C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Pages are managed by a heap file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E02A44-96AF-D94A-9610-0E942FD78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89</a:t>
            </a:fld>
            <a:endParaRPr lang="zh-CN" altLang="en-US"/>
          </a:p>
        </p:txBody>
      </p:sp>
      <p:sp>
        <p:nvSpPr>
          <p:cNvPr id="30" name="内容占位符 29">
            <a:extLst>
              <a:ext uri="{FF2B5EF4-FFF2-40B4-BE49-F238E27FC236}">
                <a16:creationId xmlns:a16="http://schemas.microsoft.com/office/drawing/2014/main" id="{A0E55FA5-D699-904D-89D2-B06C8B246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728192"/>
          </a:xfrm>
        </p:spPr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Heap file is an abstraction to manage the database pages</a:t>
            </a:r>
          </a:p>
          <a:p>
            <a:pPr lvl="1"/>
            <a:r>
              <a:rPr lang="en" altLang="zh-CN" dirty="0"/>
              <a:t>An unordered collection of pages </a:t>
            </a:r>
            <a:endParaRPr kumimoji="1" lang="en-US" altLang="zh-CN" dirty="0">
              <a:solidFill>
                <a:schemeClr val="tx1"/>
              </a:solidFill>
            </a:endParaRPr>
          </a:p>
          <a:p>
            <a:r>
              <a:rPr lang="en-US" altLang="zh-CN" dirty="0"/>
              <a:t>Should provide methods to find free pages </a:t>
            </a:r>
          </a:p>
          <a:p>
            <a:pPr lvl="1"/>
            <a:r>
              <a:rPr lang="en-US" altLang="zh-CN" dirty="0"/>
              <a:t>Two common approaches: </a:t>
            </a:r>
            <a:r>
              <a:rPr lang="en-US" altLang="zh-CN" b="1" dirty="0">
                <a:solidFill>
                  <a:srgbClr val="C00000"/>
                </a:solidFill>
              </a:rPr>
              <a:t>directory</a:t>
            </a:r>
            <a:r>
              <a:rPr lang="en-US" altLang="zh-CN" dirty="0"/>
              <a:t> &amp; </a:t>
            </a:r>
            <a:r>
              <a:rPr lang="en-US" altLang="zh-CN" b="1" dirty="0">
                <a:solidFill>
                  <a:srgbClr val="C00000"/>
                </a:solidFill>
              </a:rPr>
              <a:t>linked list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84AE2703-D34A-4440-8744-A6781D637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554" y="3110684"/>
            <a:ext cx="1732855" cy="2310473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8932DBEF-7F5C-F348-BBC0-B0235DA7E6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857500"/>
            <a:ext cx="2903257" cy="270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00553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030295-3383-EA4B-8142-0D70E77EE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Overview of buffer pool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240DC0-62A3-E249-9EE8-82EE67E01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90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E41C21E-5560-F041-AE6B-5BAAC6010096}"/>
              </a:ext>
            </a:extLst>
          </p:cNvPr>
          <p:cNvSpPr/>
          <p:nvPr/>
        </p:nvSpPr>
        <p:spPr>
          <a:xfrm>
            <a:off x="2590801" y="3996043"/>
            <a:ext cx="5760640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762B9BC-1F5E-944F-B452-A40B111693E9}"/>
              </a:ext>
            </a:extLst>
          </p:cNvPr>
          <p:cNvSpPr/>
          <p:nvPr/>
        </p:nvSpPr>
        <p:spPr>
          <a:xfrm rot="16200000">
            <a:off x="1666118" y="452868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9F87802F-5D85-C84F-852B-E1CA860C86F6}"/>
              </a:ext>
            </a:extLst>
          </p:cNvPr>
          <p:cNvGrpSpPr/>
          <p:nvPr/>
        </p:nvGrpSpPr>
        <p:grpSpPr>
          <a:xfrm>
            <a:off x="2784595" y="4210201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631A144-B63E-4A4B-AE7F-826C1BCEFE39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52C4DC6D-BF5F-6A43-B718-FFD728BBB076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4665D17-4C00-FB47-A931-FBB905215DA3}"/>
              </a:ext>
            </a:extLst>
          </p:cNvPr>
          <p:cNvGrpSpPr/>
          <p:nvPr/>
        </p:nvGrpSpPr>
        <p:grpSpPr>
          <a:xfrm>
            <a:off x="4104282" y="4210201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5A368350-A068-FF44-B0BE-DEFCF3CA0801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A60D212-A310-B346-ABAD-D606A870F8AC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AA8AC812-774D-CB4E-969C-ACD5E322557F}"/>
              </a:ext>
            </a:extLst>
          </p:cNvPr>
          <p:cNvGrpSpPr/>
          <p:nvPr/>
        </p:nvGrpSpPr>
        <p:grpSpPr>
          <a:xfrm>
            <a:off x="5132402" y="4210201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1FD16D10-3722-CA47-91B7-D20B2D967764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75A15C1-C49A-0A44-844D-1C510C7FE137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A6838E6-DFFB-F34E-97D4-0A7F68776D0E}"/>
              </a:ext>
            </a:extLst>
          </p:cNvPr>
          <p:cNvGrpSpPr/>
          <p:nvPr/>
        </p:nvGrpSpPr>
        <p:grpSpPr>
          <a:xfrm>
            <a:off x="6183322" y="4210201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8BD65525-D05A-B444-BCDD-3D796BBECD55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CBB8E634-D526-EC44-A49A-5F09FDAE7BCD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B4A55782-C437-4241-9032-B258103DFA1E}"/>
              </a:ext>
            </a:extLst>
          </p:cNvPr>
          <p:cNvGrpSpPr/>
          <p:nvPr/>
        </p:nvGrpSpPr>
        <p:grpSpPr>
          <a:xfrm>
            <a:off x="7208510" y="4210201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DC9B29A6-3F43-2645-98BF-5DB6F2A459D4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A7CC2F7-2B9B-F74D-B204-F6B131A8AC36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22BFA3B3-D5C8-8743-8502-45B3494C2CFB}"/>
              </a:ext>
            </a:extLst>
          </p:cNvPr>
          <p:cNvSpPr/>
          <p:nvPr/>
        </p:nvSpPr>
        <p:spPr>
          <a:xfrm>
            <a:off x="7768693" y="428714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EF2CC3F9-299D-C642-9E02-FD82DA41A500}"/>
              </a:ext>
            </a:extLst>
          </p:cNvPr>
          <p:cNvCxnSpPr>
            <a:cxnSpLocks/>
          </p:cNvCxnSpPr>
          <p:nvPr/>
        </p:nvCxnSpPr>
        <p:spPr>
          <a:xfrm>
            <a:off x="-396552" y="3649588"/>
            <a:ext cx="95405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10">
            <a:extLst>
              <a:ext uri="{FF2B5EF4-FFF2-40B4-BE49-F238E27FC236}">
                <a16:creationId xmlns:a16="http://schemas.microsoft.com/office/drawing/2014/main" id="{EFCCDF1F-91D5-E046-BF13-129A3FFFA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11" y="3808086"/>
            <a:ext cx="1613302" cy="161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What is DRAM (Dynamic Random Access Memory)? | HP® Tech Takes">
            <a:extLst>
              <a:ext uri="{FF2B5EF4-FFF2-40B4-BE49-F238E27FC236}">
                <a16:creationId xmlns:a16="http://schemas.microsoft.com/office/drawing/2014/main" id="{18BF9F4C-C6A3-3C49-AE53-E88AFCCED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53" y="1990514"/>
            <a:ext cx="1763217" cy="78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626C5D7D-AB7C-E44A-904C-C718807B1289}"/>
              </a:ext>
            </a:extLst>
          </p:cNvPr>
          <p:cNvSpPr/>
          <p:nvPr/>
        </p:nvSpPr>
        <p:spPr>
          <a:xfrm>
            <a:off x="853682" y="2901624"/>
            <a:ext cx="9412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DRAM</a:t>
            </a:r>
            <a:endParaRPr lang="zh-CN" altLang="en-US" sz="2000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F03C4CE0-EA03-0C4E-8CC3-75EEED1F9A3E}"/>
              </a:ext>
            </a:extLst>
          </p:cNvPr>
          <p:cNvSpPr/>
          <p:nvPr/>
        </p:nvSpPr>
        <p:spPr>
          <a:xfrm>
            <a:off x="2957140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9E98A5F-2934-E149-9986-00088535312B}"/>
              </a:ext>
            </a:extLst>
          </p:cNvPr>
          <p:cNvSpPr/>
          <p:nvPr/>
        </p:nvSpPr>
        <p:spPr>
          <a:xfrm>
            <a:off x="3235417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C7F2D10-A41E-8149-A57B-62FC3F0F4F86}"/>
              </a:ext>
            </a:extLst>
          </p:cNvPr>
          <p:cNvSpPr/>
          <p:nvPr/>
        </p:nvSpPr>
        <p:spPr>
          <a:xfrm>
            <a:off x="3513694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15CAEE41-AFCD-C948-8296-0B9A2731972D}"/>
              </a:ext>
            </a:extLst>
          </p:cNvPr>
          <p:cNvSpPr/>
          <p:nvPr/>
        </p:nvSpPr>
        <p:spPr>
          <a:xfrm>
            <a:off x="2957140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FD6FB1D6-5328-0A4D-8F92-5AC276736C61}"/>
              </a:ext>
            </a:extLst>
          </p:cNvPr>
          <p:cNvSpPr/>
          <p:nvPr/>
        </p:nvSpPr>
        <p:spPr>
          <a:xfrm>
            <a:off x="3235417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39287E25-55F2-CA4D-93E3-5F5B721E9245}"/>
              </a:ext>
            </a:extLst>
          </p:cNvPr>
          <p:cNvSpPr/>
          <p:nvPr/>
        </p:nvSpPr>
        <p:spPr>
          <a:xfrm>
            <a:off x="3513694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FFCB4118-6B0E-1543-BC6C-4386B0CACCEC}"/>
              </a:ext>
            </a:extLst>
          </p:cNvPr>
          <p:cNvSpPr/>
          <p:nvPr/>
        </p:nvSpPr>
        <p:spPr>
          <a:xfrm rot="16200000">
            <a:off x="1564531" y="2469004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Buffer pool</a:t>
            </a:r>
            <a:endParaRPr lang="zh-CN" altLang="en-US" b="1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81D890E0-5AE0-BA46-99FC-F2C36B574B64}"/>
              </a:ext>
            </a:extLst>
          </p:cNvPr>
          <p:cNvSpPr/>
          <p:nvPr/>
        </p:nvSpPr>
        <p:spPr>
          <a:xfrm>
            <a:off x="2590801" y="1945783"/>
            <a:ext cx="3493367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3C0BF234-24C8-1345-A336-B7E1C2094A04}"/>
              </a:ext>
            </a:extLst>
          </p:cNvPr>
          <p:cNvGrpSpPr/>
          <p:nvPr/>
        </p:nvGrpSpPr>
        <p:grpSpPr>
          <a:xfrm>
            <a:off x="2749869" y="2199333"/>
            <a:ext cx="1107996" cy="938021"/>
            <a:chOff x="1956912" y="4187756"/>
            <a:chExt cx="1107996" cy="938021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887E52F0-7055-774B-990A-B1B27504FC8E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AE985422-B736-B741-BCC2-611ADF88BF51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矩形 39">
            <a:extLst>
              <a:ext uri="{FF2B5EF4-FFF2-40B4-BE49-F238E27FC236}">
                <a16:creationId xmlns:a16="http://schemas.microsoft.com/office/drawing/2014/main" id="{79BFC0F4-B5B6-DF42-A0FE-9A04893B47B0}"/>
              </a:ext>
            </a:extLst>
          </p:cNvPr>
          <p:cNvSpPr/>
          <p:nvPr/>
        </p:nvSpPr>
        <p:spPr>
          <a:xfrm>
            <a:off x="2922414" y="257482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8AC5E69E-A78F-3149-A042-9B5127EE43CB}"/>
              </a:ext>
            </a:extLst>
          </p:cNvPr>
          <p:cNvSpPr/>
          <p:nvPr/>
        </p:nvSpPr>
        <p:spPr>
          <a:xfrm>
            <a:off x="3200691" y="257482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7EF68738-A9E9-024E-A502-99DDA39BA728}"/>
              </a:ext>
            </a:extLst>
          </p:cNvPr>
          <p:cNvSpPr/>
          <p:nvPr/>
        </p:nvSpPr>
        <p:spPr>
          <a:xfrm>
            <a:off x="3478968" y="257482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87EDB563-103A-964C-B5DB-93F3EA3F175B}"/>
              </a:ext>
            </a:extLst>
          </p:cNvPr>
          <p:cNvSpPr/>
          <p:nvPr/>
        </p:nvSpPr>
        <p:spPr>
          <a:xfrm>
            <a:off x="2922414" y="283199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D9CB559C-0A3C-ED42-A8E6-1B84D9D67795}"/>
              </a:ext>
            </a:extLst>
          </p:cNvPr>
          <p:cNvSpPr/>
          <p:nvPr/>
        </p:nvSpPr>
        <p:spPr>
          <a:xfrm>
            <a:off x="3200691" y="283199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0BB59943-0279-B143-A0B7-A4F8F3C4A8FE}"/>
              </a:ext>
            </a:extLst>
          </p:cNvPr>
          <p:cNvSpPr/>
          <p:nvPr/>
        </p:nvSpPr>
        <p:spPr>
          <a:xfrm>
            <a:off x="3478968" y="283199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86AE6F15-47E5-A940-A0FD-5E5EDDB23C73}"/>
              </a:ext>
            </a:extLst>
          </p:cNvPr>
          <p:cNvSpPr/>
          <p:nvPr/>
        </p:nvSpPr>
        <p:spPr>
          <a:xfrm>
            <a:off x="4941731" y="2206585"/>
            <a:ext cx="792088" cy="936104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TextBox 109">
            <a:extLst>
              <a:ext uri="{FF2B5EF4-FFF2-40B4-BE49-F238E27FC236}">
                <a16:creationId xmlns:a16="http://schemas.microsoft.com/office/drawing/2014/main" id="{6CB36D02-B549-1544-9F28-D9CA2D0C70EC}"/>
              </a:ext>
            </a:extLst>
          </p:cNvPr>
          <p:cNvSpPr txBox="1"/>
          <p:nvPr/>
        </p:nvSpPr>
        <p:spPr>
          <a:xfrm>
            <a:off x="7716590" y="862841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query</a:t>
            </a:r>
          </a:p>
        </p:txBody>
      </p:sp>
      <p:cxnSp>
        <p:nvCxnSpPr>
          <p:cNvPr id="49" name="Straight Arrow Connector 110">
            <a:extLst>
              <a:ext uri="{FF2B5EF4-FFF2-40B4-BE49-F238E27FC236}">
                <a16:creationId xmlns:a16="http://schemas.microsoft.com/office/drawing/2014/main" id="{B335330A-4629-5849-8C23-B721D507EF6D}"/>
              </a:ext>
            </a:extLst>
          </p:cNvPr>
          <p:cNvCxnSpPr/>
          <p:nvPr/>
        </p:nvCxnSpPr>
        <p:spPr>
          <a:xfrm>
            <a:off x="7600950" y="711034"/>
            <a:ext cx="0" cy="600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111">
            <a:extLst>
              <a:ext uri="{FF2B5EF4-FFF2-40B4-BE49-F238E27FC236}">
                <a16:creationId xmlns:a16="http://schemas.microsoft.com/office/drawing/2014/main" id="{7B25210F-C7CA-9741-9148-DE7FA3D555B6}"/>
              </a:ext>
            </a:extLst>
          </p:cNvPr>
          <p:cNvSpPr txBox="1"/>
          <p:nvPr/>
        </p:nvSpPr>
        <p:spPr>
          <a:xfrm>
            <a:off x="6844866" y="1360896"/>
            <a:ext cx="1841934" cy="646331"/>
          </a:xfrm>
          <a:prstGeom prst="rect">
            <a:avLst/>
          </a:prstGeom>
          <a:solidFill>
            <a:srgbClr val="E1DFDE"/>
          </a:solidFill>
          <a:ln w="2540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dirty="0"/>
              <a:t>Query Execution</a:t>
            </a:r>
          </a:p>
        </p:txBody>
      </p:sp>
      <p:sp>
        <p:nvSpPr>
          <p:cNvPr id="52" name="任意形状 51">
            <a:extLst>
              <a:ext uri="{FF2B5EF4-FFF2-40B4-BE49-F238E27FC236}">
                <a16:creationId xmlns:a16="http://schemas.microsoft.com/office/drawing/2014/main" id="{6F62FD52-9A56-C742-8026-3F36A1833D52}"/>
              </a:ext>
            </a:extLst>
          </p:cNvPr>
          <p:cNvSpPr/>
          <p:nvPr/>
        </p:nvSpPr>
        <p:spPr>
          <a:xfrm>
            <a:off x="6320790" y="2034540"/>
            <a:ext cx="1458749" cy="605489"/>
          </a:xfrm>
          <a:custGeom>
            <a:avLst/>
            <a:gdLst>
              <a:gd name="connsiteX0" fmla="*/ 1314450 w 1458749"/>
              <a:gd name="connsiteY0" fmla="*/ 0 h 605489"/>
              <a:gd name="connsiteX1" fmla="*/ 1337310 w 1458749"/>
              <a:gd name="connsiteY1" fmla="*/ 525780 h 605489"/>
              <a:gd name="connsiteX2" fmla="*/ 0 w 1458749"/>
              <a:gd name="connsiteY2" fmla="*/ 594360 h 605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8749" h="605489">
                <a:moveTo>
                  <a:pt x="1314450" y="0"/>
                </a:moveTo>
                <a:cubicBezTo>
                  <a:pt x="1435417" y="213360"/>
                  <a:pt x="1556385" y="426720"/>
                  <a:pt x="1337310" y="525780"/>
                </a:cubicBezTo>
                <a:cubicBezTo>
                  <a:pt x="1118235" y="624840"/>
                  <a:pt x="559117" y="609600"/>
                  <a:pt x="0" y="594360"/>
                </a:cubicBezTo>
              </a:path>
            </a:pathLst>
          </a:custGeom>
          <a:noFill/>
          <a:ln w="1905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TextBox 109">
            <a:extLst>
              <a:ext uri="{FF2B5EF4-FFF2-40B4-BE49-F238E27FC236}">
                <a16:creationId xmlns:a16="http://schemas.microsoft.com/office/drawing/2014/main" id="{823126E0-F2BA-BE4D-8508-DF301D388DFA}"/>
              </a:ext>
            </a:extLst>
          </p:cNvPr>
          <p:cNvSpPr txBox="1"/>
          <p:nvPr/>
        </p:nvSpPr>
        <p:spPr>
          <a:xfrm>
            <a:off x="6844866" y="2695739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e.g., get Page#2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EBA2AA2F-56AF-2C48-811F-9FA1498ED0D0}"/>
              </a:ext>
            </a:extLst>
          </p:cNvPr>
          <p:cNvGrpSpPr/>
          <p:nvPr/>
        </p:nvGrpSpPr>
        <p:grpSpPr>
          <a:xfrm>
            <a:off x="3971905" y="2197967"/>
            <a:ext cx="851515" cy="938021"/>
            <a:chOff x="1956912" y="4187756"/>
            <a:chExt cx="851515" cy="938021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C4B6D55D-7FE5-1D4B-8217-3789A11A10D3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DA76EB5D-17F3-B442-8374-751B03284845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57" name="内容占位符 2">
            <a:extLst>
              <a:ext uri="{FF2B5EF4-FFF2-40B4-BE49-F238E27FC236}">
                <a16:creationId xmlns:a16="http://schemas.microsoft.com/office/drawing/2014/main" id="{A02D89F2-F430-3045-9F34-F8D4A163CE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/>
          <a:lstStyle/>
          <a:p>
            <a:r>
              <a:rPr kumimoji="1" lang="en-US" altLang="zh-CN" dirty="0"/>
              <a:t>Buffer pool to manage the cached copies of pages</a:t>
            </a:r>
            <a:endParaRPr lang="en" altLang="zh-CN" dirty="0"/>
          </a:p>
          <a:p>
            <a:pPr lvl="1"/>
            <a:endParaRPr kumimoji="1" lang="zh-CN" altLang="en-US" dirty="0"/>
          </a:p>
        </p:txBody>
      </p:sp>
      <p:sp>
        <p:nvSpPr>
          <p:cNvPr id="58" name="Rectangle 13">
            <a:extLst>
              <a:ext uri="{FF2B5EF4-FFF2-40B4-BE49-F238E27FC236}">
                <a16:creationId xmlns:a16="http://schemas.microsoft.com/office/drawing/2014/main" id="{32DC4552-863E-AA45-B9D9-3BF3DFCC155A}"/>
              </a:ext>
            </a:extLst>
          </p:cNvPr>
          <p:cNvSpPr/>
          <p:nvPr/>
        </p:nvSpPr>
        <p:spPr>
          <a:xfrm>
            <a:off x="880654" y="3151982"/>
            <a:ext cx="6768752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We will talk about more buffer pool in the next lecture!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837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767D97-7921-CA43-9ED1-9973E71C0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Locks vs. Latches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C1C52E-CE1A-234B-90AD-E82454AAE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3771636"/>
          </a:xfrm>
        </p:spPr>
        <p:txBody>
          <a:bodyPr>
            <a:normAutofit lnSpcReduction="10000"/>
          </a:bodyPr>
          <a:lstStyle/>
          <a:p>
            <a:r>
              <a:rPr lang="en" altLang="zh-CN" dirty="0"/>
              <a:t>Locks:  (in two-phase locking)</a:t>
            </a:r>
          </a:p>
          <a:p>
            <a:pPr lvl="1"/>
            <a:r>
              <a:rPr lang="en" altLang="zh-CN" dirty="0"/>
              <a:t>Protects the database's logical contents from other transactions</a:t>
            </a:r>
          </a:p>
          <a:p>
            <a:pPr lvl="1"/>
            <a:r>
              <a:rPr lang="en" altLang="zh-CN" dirty="0"/>
              <a:t>Held for transaction duration </a:t>
            </a:r>
          </a:p>
          <a:p>
            <a:r>
              <a:rPr lang="en" altLang="zh-CN" dirty="0"/>
              <a:t>Latches </a:t>
            </a:r>
          </a:p>
          <a:p>
            <a:pPr lvl="1"/>
            <a:r>
              <a:rPr lang="en" altLang="zh-CN" dirty="0"/>
              <a:t>Protects the </a:t>
            </a:r>
            <a:r>
              <a:rPr lang="en" altLang="zh-CN" b="1" dirty="0">
                <a:solidFill>
                  <a:srgbClr val="C00000"/>
                </a:solidFill>
              </a:rPr>
              <a:t>critical sections </a:t>
            </a:r>
            <a:r>
              <a:rPr lang="en" altLang="zh-CN" dirty="0"/>
              <a:t>of the DBMS's </a:t>
            </a:r>
            <a:r>
              <a:rPr lang="en" altLang="zh-CN" b="1" dirty="0">
                <a:solidFill>
                  <a:srgbClr val="C00000"/>
                </a:solidFill>
              </a:rPr>
              <a:t>internal data structure</a:t>
            </a:r>
            <a:endParaRPr lang="en" altLang="zh-CN" dirty="0"/>
          </a:p>
          <a:p>
            <a:pPr lvl="1"/>
            <a:r>
              <a:rPr lang="en" altLang="zh-CN" dirty="0"/>
              <a:t>Held for operation duration </a:t>
            </a:r>
          </a:p>
          <a:p>
            <a:pPr lvl="1"/>
            <a:r>
              <a:rPr lang="en" altLang="zh-CN" dirty="0"/>
              <a:t>Decouple the internal data structure concurrency control from the transaction</a:t>
            </a:r>
          </a:p>
          <a:p>
            <a:pPr lvl="2"/>
            <a:r>
              <a:rPr lang="en" altLang="zh-CN" dirty="0"/>
              <a:t>E.g., </a:t>
            </a:r>
            <a:r>
              <a:rPr lang="en" altLang="zh-CN" b="1" dirty="0">
                <a:solidFill>
                  <a:srgbClr val="C00000"/>
                </a:solidFill>
              </a:rPr>
              <a:t>Index</a:t>
            </a:r>
            <a:r>
              <a:rPr lang="en" altLang="zh-CN" dirty="0"/>
              <a:t> &amp; buffer pool </a:t>
            </a:r>
          </a:p>
          <a:p>
            <a:r>
              <a:rPr lang="en" altLang="zh-CN" dirty="0"/>
              <a:t>Though both are implemented as locks (e.g., </a:t>
            </a:r>
            <a:r>
              <a:rPr lang="en" altLang="zh-CN" dirty="0" err="1"/>
              <a:t>pthread_mutex</a:t>
            </a:r>
            <a:r>
              <a:rPr lang="en" altLang="zh-CN" dirty="0"/>
              <a:t>), they have different meanings in the DBMS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532DA3D-4C91-EF4F-A4E9-FF3C1C994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36982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B98A15-6EC9-0646-B83A-96AA4CEDC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Query plan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970513-C7C9-CE47-A632-3AD27A5E4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 query engine will parse a SQL into a </a:t>
            </a:r>
            <a:r>
              <a:rPr kumimoji="1" lang="en-US" altLang="zh-CN" dirty="0">
                <a:highlight>
                  <a:srgbClr val="FFFF00"/>
                </a:highlight>
              </a:rPr>
              <a:t>tree</a:t>
            </a:r>
            <a:r>
              <a:rPr kumimoji="1" lang="en-US" altLang="zh-CN" dirty="0"/>
              <a:t> (called </a:t>
            </a:r>
            <a:r>
              <a:rPr kumimoji="1" lang="en-US" altLang="zh-CN" i="1" dirty="0">
                <a:solidFill>
                  <a:schemeClr val="accent1"/>
                </a:solidFill>
              </a:rPr>
              <a:t>query plan</a:t>
            </a:r>
            <a:r>
              <a:rPr kumimoji="1" lang="en-US" altLang="zh-CN" dirty="0"/>
              <a:t>)</a:t>
            </a:r>
          </a:p>
          <a:p>
            <a:pPr lvl="1"/>
            <a:r>
              <a:rPr kumimoji="1" lang="en-US" altLang="zh-CN" dirty="0"/>
              <a:t>Each node is an </a:t>
            </a:r>
            <a:r>
              <a:rPr kumimoji="1" lang="en-US" altLang="zh-CN" i="1" dirty="0">
                <a:solidFill>
                  <a:schemeClr val="accent1"/>
                </a:solidFill>
              </a:rPr>
              <a:t>operator</a:t>
            </a:r>
            <a:r>
              <a:rPr kumimoji="1" lang="en-US" altLang="zh-CN" dirty="0"/>
              <a:t> in relational algebra</a:t>
            </a:r>
          </a:p>
          <a:p>
            <a:pPr lvl="1"/>
            <a:r>
              <a:rPr kumimoji="1" lang="en-US" altLang="zh-CN" dirty="0"/>
              <a:t>Data flows from the leaves to the tree up towards to the root</a:t>
            </a:r>
          </a:p>
          <a:p>
            <a:pPr lvl="1"/>
            <a:r>
              <a:rPr kumimoji="1" lang="en-US" altLang="zh-CN" dirty="0"/>
              <a:t>The output of the root node is the result of the query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8F0127-462D-6C43-81DB-CA79733C1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92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9B08B60-69ED-B248-B0F6-01C169E22B15}"/>
              </a:ext>
            </a:extLst>
          </p:cNvPr>
          <p:cNvSpPr/>
          <p:nvPr/>
        </p:nvSpPr>
        <p:spPr>
          <a:xfrm>
            <a:off x="323528" y="3267749"/>
            <a:ext cx="5352231" cy="1200329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SELECT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*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FROM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Item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JOIN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Provider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On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Item.Provider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=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Provider.Name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WHERE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Item.year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2020 </a:t>
            </a:r>
            <a:endParaRPr lang="zh-CN" altLang="en-US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12E5CCDF-707B-FC4E-BE0C-5441D5D5D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4680353"/>
            <a:ext cx="5015001" cy="837201"/>
          </a:xfrm>
          <a:prstGeom prst="rect">
            <a:avLst/>
          </a:prstGeom>
          <a:ln w="5715">
            <a:solidFill>
              <a:schemeClr val="tx1"/>
            </a:solidFill>
          </a:ln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AEC0EB60-B166-2C4A-ABC2-E47177895FBF}"/>
              </a:ext>
            </a:extLst>
          </p:cNvPr>
          <p:cNvSpPr/>
          <p:nvPr/>
        </p:nvSpPr>
        <p:spPr>
          <a:xfrm>
            <a:off x="743442" y="2857500"/>
            <a:ext cx="30055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Provider</a:t>
            </a:r>
            <a:r>
              <a:rPr lang="en-US" altLang="zh-CN" dirty="0"/>
              <a:t>⋈</a:t>
            </a:r>
            <a:r>
              <a:rPr lang="en-US" altLang="zh-CN" b="1" dirty="0"/>
              <a:t>(</a:t>
            </a:r>
            <a:r>
              <a:rPr lang="el-GR" altLang="zh-CN" b="1" dirty="0"/>
              <a:t>σ</a:t>
            </a:r>
            <a:r>
              <a:rPr lang="en-US" altLang="zh-CN" b="1" baseline="-25000" dirty="0"/>
              <a:t>Year&gt;2021</a:t>
            </a:r>
            <a:r>
              <a:rPr lang="en-US" altLang="zh-CN" b="1" dirty="0"/>
              <a:t>(Item))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529E514-8022-644D-B02B-924225EAA1C6}"/>
              </a:ext>
            </a:extLst>
          </p:cNvPr>
          <p:cNvSpPr/>
          <p:nvPr/>
        </p:nvSpPr>
        <p:spPr>
          <a:xfrm>
            <a:off x="6948264" y="2318891"/>
            <a:ext cx="7920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400" dirty="0"/>
              <a:t>⋈</a:t>
            </a:r>
            <a:endParaRPr lang="zh-CN" altLang="en-US" sz="6400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B5963BB-9FD7-5B48-9941-C13E4FFD3492}"/>
              </a:ext>
            </a:extLst>
          </p:cNvPr>
          <p:cNvSpPr/>
          <p:nvPr/>
        </p:nvSpPr>
        <p:spPr>
          <a:xfrm>
            <a:off x="5829425" y="4459761"/>
            <a:ext cx="16417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/>
              <a:t>Provider</a:t>
            </a:r>
            <a:endParaRPr lang="zh-CN" altLang="en-US" sz="2800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4168B360-3D36-9F40-AD52-915CC469C153}"/>
              </a:ext>
            </a:extLst>
          </p:cNvPr>
          <p:cNvSpPr/>
          <p:nvPr/>
        </p:nvSpPr>
        <p:spPr>
          <a:xfrm>
            <a:off x="7624887" y="4459761"/>
            <a:ext cx="9236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/>
              <a:t>Item</a:t>
            </a:r>
            <a:endParaRPr lang="zh-CN" altLang="en-US" sz="2800" dirty="0"/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196CC691-7238-2240-8AC0-6ED923840A5A}"/>
              </a:ext>
            </a:extLst>
          </p:cNvPr>
          <p:cNvCxnSpPr>
            <a:cxnSpLocks/>
            <a:stCxn id="24" idx="0"/>
          </p:cNvCxnSpPr>
          <p:nvPr/>
        </p:nvCxnSpPr>
        <p:spPr>
          <a:xfrm flipH="1" flipV="1">
            <a:off x="7884368" y="4081636"/>
            <a:ext cx="202345" cy="378125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34136873-E00F-EA4B-8B80-8C1F5F12F819}"/>
              </a:ext>
            </a:extLst>
          </p:cNvPr>
          <p:cNvSpPr/>
          <p:nvPr/>
        </p:nvSpPr>
        <p:spPr>
          <a:xfrm>
            <a:off x="7181666" y="3467804"/>
            <a:ext cx="16077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zh-CN" sz="2800" b="1" dirty="0"/>
              <a:t>σ</a:t>
            </a:r>
            <a:r>
              <a:rPr lang="en-US" altLang="zh-CN" sz="2800" b="1" baseline="-25000" dirty="0"/>
              <a:t>Year&gt;2021</a:t>
            </a:r>
            <a:endParaRPr lang="zh-CN" altLang="en-US" sz="2800" dirty="0"/>
          </a:p>
        </p:txBody>
      </p: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3B10005D-8724-3945-96BD-9BE3DDEC00F7}"/>
              </a:ext>
            </a:extLst>
          </p:cNvPr>
          <p:cNvCxnSpPr>
            <a:cxnSpLocks/>
          </p:cNvCxnSpPr>
          <p:nvPr/>
        </p:nvCxnSpPr>
        <p:spPr>
          <a:xfrm flipH="1" flipV="1">
            <a:off x="7455333" y="3226832"/>
            <a:ext cx="202345" cy="378125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735FBC6F-060B-BE4D-8FE3-E9A5DA0025FB}"/>
              </a:ext>
            </a:extLst>
          </p:cNvPr>
          <p:cNvCxnSpPr>
            <a:cxnSpLocks/>
            <a:stCxn id="23" idx="0"/>
          </p:cNvCxnSpPr>
          <p:nvPr/>
        </p:nvCxnSpPr>
        <p:spPr>
          <a:xfrm flipV="1">
            <a:off x="6650323" y="3267751"/>
            <a:ext cx="567005" cy="1192010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右大括号 33">
            <a:extLst>
              <a:ext uri="{FF2B5EF4-FFF2-40B4-BE49-F238E27FC236}">
                <a16:creationId xmlns:a16="http://schemas.microsoft.com/office/drawing/2014/main" id="{92C11F4D-FEBF-414D-9109-C75C79253DA6}"/>
              </a:ext>
            </a:extLst>
          </p:cNvPr>
          <p:cNvSpPr/>
          <p:nvPr/>
        </p:nvSpPr>
        <p:spPr>
          <a:xfrm rot="5400000">
            <a:off x="7241147" y="3904497"/>
            <a:ext cx="194148" cy="2420634"/>
          </a:xfrm>
          <a:prstGeom prst="rightBrace">
            <a:avLst>
              <a:gd name="adj1" fmla="val 58909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Rectangle 13">
            <a:extLst>
              <a:ext uri="{FF2B5EF4-FFF2-40B4-BE49-F238E27FC236}">
                <a16:creationId xmlns:a16="http://schemas.microsoft.com/office/drawing/2014/main" id="{5597C99A-3A9A-DB4B-876B-C811AB6B9EF6}"/>
              </a:ext>
            </a:extLst>
          </p:cNvPr>
          <p:cNvSpPr/>
          <p:nvPr/>
        </p:nvSpPr>
        <p:spPr>
          <a:xfrm>
            <a:off x="2396027" y="513274"/>
            <a:ext cx="6059338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How to generate the query plan is out of the scope</a:t>
            </a:r>
            <a:endParaRPr lang="en-US" altLang="zh-CN" dirty="0">
              <a:latin typeface="Eras Medium ITC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1602874-0AA6-A143-9E1D-A2106693E3F7}"/>
              </a:ext>
            </a:extLst>
          </p:cNvPr>
          <p:cNvSpPr/>
          <p:nvPr/>
        </p:nvSpPr>
        <p:spPr>
          <a:xfrm>
            <a:off x="6615867" y="5264431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Query plan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473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6E9BBF-69B1-B447-BA73-E1B91707B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Processing model of the query plan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06583F-ABFE-7749-BA14-1E999E818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DBMS's processing model defines how the system executes a query plan</a:t>
            </a:r>
          </a:p>
          <a:p>
            <a:pPr lvl="1"/>
            <a:r>
              <a:rPr lang="en" altLang="zh-CN" dirty="0"/>
              <a:t>Different trade-offs for different workloads </a:t>
            </a:r>
          </a:p>
          <a:p>
            <a:pPr lvl="1"/>
            <a:endParaRPr lang="en" altLang="zh-CN" dirty="0"/>
          </a:p>
          <a:p>
            <a:r>
              <a:rPr lang="en" altLang="zh-CN" dirty="0"/>
              <a:t>Approach #1. Iterator Model</a:t>
            </a:r>
          </a:p>
          <a:p>
            <a:r>
              <a:rPr lang="en" altLang="zh-CN" dirty="0"/>
              <a:t>Approach #2. Materialization Model </a:t>
            </a:r>
          </a:p>
          <a:p>
            <a:r>
              <a:rPr lang="en" altLang="zh-CN" dirty="0"/>
              <a:t>Approach #3. Vectorized / Batch Model </a:t>
            </a:r>
          </a:p>
          <a:p>
            <a:endParaRPr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DB4DDC-2FAE-7642-BCC1-242E14E21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53339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CD23B9-83D4-1645-B482-C9865C3F3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Iterator model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669EFA-672A-234B-86E9-6CD010DBC2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44416"/>
          </a:xfrm>
        </p:spPr>
        <p:txBody>
          <a:bodyPr/>
          <a:lstStyle/>
          <a:p>
            <a:r>
              <a:rPr kumimoji="1" lang="en-US" altLang="zh-CN" dirty="0"/>
              <a:t>Each operator of the query plan implements a </a:t>
            </a:r>
            <a:r>
              <a:rPr kumimoji="1" lang="en-US" altLang="zh-CN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Next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kumimoji="1" lang="en-US" altLang="zh-CN" dirty="0"/>
              <a:t> function </a:t>
            </a:r>
          </a:p>
          <a:p>
            <a:pPr lvl="1"/>
            <a:r>
              <a:rPr kumimoji="1" lang="en-US" altLang="zh-CN" dirty="0"/>
              <a:t>Similar to the </a:t>
            </a:r>
            <a:r>
              <a:rPr kumimoji="1" lang="en-US" altLang="zh-CN" i="1" dirty="0"/>
              <a:t>iterator</a:t>
            </a:r>
            <a:r>
              <a:rPr kumimoji="1" lang="en-US" altLang="zh-CN" dirty="0"/>
              <a:t> in programming languages </a:t>
            </a:r>
          </a:p>
          <a:p>
            <a:r>
              <a:rPr kumimoji="1" lang="en-US" altLang="zh-CN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Next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lvl="1"/>
            <a:r>
              <a:rPr kumimoji="1" lang="en" altLang="zh-CN" dirty="0"/>
              <a:t>On each invocation, the operator returns either a single tuple or a null marker if there are no more tuples</a:t>
            </a:r>
          </a:p>
          <a:p>
            <a:pPr lvl="1"/>
            <a:r>
              <a:rPr kumimoji="1" lang="en" altLang="zh-CN" dirty="0"/>
              <a:t>The operator implements a loop that calls Next() on its  children to retrieve their tuples and then process them </a:t>
            </a:r>
          </a:p>
          <a:p>
            <a:pPr lvl="1"/>
            <a:r>
              <a:rPr kumimoji="1" lang="en" altLang="zh-CN" dirty="0"/>
              <a:t>Like the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iterator</a:t>
            </a:r>
            <a:r>
              <a:rPr kumimoji="1" lang="en" altLang="zh-CN" dirty="0"/>
              <a:t> in the programming language</a:t>
            </a:r>
          </a:p>
          <a:p>
            <a:r>
              <a:rPr kumimoji="1" lang="en" altLang="zh-CN" dirty="0"/>
              <a:t>Also called </a:t>
            </a:r>
            <a:r>
              <a:rPr lang="en" altLang="zh-CN" dirty="0">
                <a:solidFill>
                  <a:schemeClr val="accent1"/>
                </a:solidFill>
              </a:rPr>
              <a:t>Volcano</a:t>
            </a:r>
            <a:r>
              <a:rPr lang="en" altLang="zh-CN" dirty="0"/>
              <a:t> model </a:t>
            </a:r>
          </a:p>
          <a:p>
            <a:endParaRPr kumimoji="1" lang="en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47CB85A-5D22-E948-B665-BB66994F3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94</a:t>
            </a:fld>
            <a:endParaRPr lang="zh-CN" altLang="en-US"/>
          </a:p>
        </p:txBody>
      </p:sp>
      <p:pic>
        <p:nvPicPr>
          <p:cNvPr id="1026" name="Picture 2" descr="Database｜Research Departments｜The National Research Institute for Earth  Science and Disaster Resilience (NIED)">
            <a:extLst>
              <a:ext uri="{FF2B5EF4-FFF2-40B4-BE49-F238E27FC236}">
                <a16:creationId xmlns:a16="http://schemas.microsoft.com/office/drawing/2014/main" id="{07AB8A38-4D34-1F48-936C-6FD542CE3F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00709A"/>
              </a:clrFrom>
              <a:clrTo>
                <a:srgbClr val="00709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79" t="8391" r="7231"/>
          <a:stretch/>
        </p:blipFill>
        <p:spPr bwMode="auto">
          <a:xfrm>
            <a:off x="7020273" y="3865612"/>
            <a:ext cx="1512168" cy="1008112"/>
          </a:xfrm>
          <a:prstGeom prst="roundRect">
            <a:avLst>
              <a:gd name="adj" fmla="val 8074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757797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7567E1-E60C-8A4A-9E05-C1C095B59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Materialization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5311D2-DA41-6A47-B19D-BCA56EA57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Each operator processes its input </a:t>
            </a:r>
            <a:r>
              <a:rPr lang="en" altLang="zh-CN" dirty="0">
                <a:solidFill>
                  <a:schemeClr val="accent1"/>
                </a:solidFill>
              </a:rPr>
              <a:t>all at once</a:t>
            </a:r>
            <a:r>
              <a:rPr lang="en" altLang="zh-CN" dirty="0"/>
              <a:t> and then emits its output </a:t>
            </a:r>
            <a:r>
              <a:rPr lang="en" altLang="zh-CN" dirty="0">
                <a:solidFill>
                  <a:schemeClr val="accent1"/>
                </a:solidFill>
              </a:rPr>
              <a:t>all at once</a:t>
            </a:r>
          </a:p>
          <a:p>
            <a:pPr lvl="1"/>
            <a:r>
              <a:rPr lang="en" altLang="zh-CN" dirty="0"/>
              <a:t>I.e.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t</a:t>
            </a:r>
            <a:r>
              <a:rPr lang="en" altLang="zh-CN" dirty="0"/>
              <a:t>he operator "materializes" its output as a </a:t>
            </a:r>
            <a:r>
              <a:rPr lang="en" altLang="zh-CN" i="1" dirty="0"/>
              <a:t>single result</a:t>
            </a:r>
            <a:endParaRPr lang="en" altLang="zh-CN" dirty="0"/>
          </a:p>
          <a:p>
            <a:r>
              <a:rPr lang="en" altLang="zh-CN" dirty="0"/>
              <a:t>What are the benefits? </a:t>
            </a:r>
          </a:p>
          <a:p>
            <a:pPr lvl="1"/>
            <a:r>
              <a:rPr lang="en" altLang="zh-CN" dirty="0"/>
              <a:t>Less function call overheads </a:t>
            </a:r>
          </a:p>
          <a:p>
            <a:r>
              <a:rPr lang="en" altLang="zh-CN" dirty="0"/>
              <a:t>What happens if the output is too large? </a:t>
            </a:r>
          </a:p>
          <a:p>
            <a:pPr lvl="1"/>
            <a:r>
              <a:rPr lang="en" altLang="zh-CN" dirty="0"/>
              <a:t>Should co-work with the DBMS </a:t>
            </a:r>
            <a:r>
              <a:rPr lang="en" altLang="zh-CN" i="1" dirty="0"/>
              <a:t>push down hints </a:t>
            </a:r>
            <a:r>
              <a:rPr lang="en" altLang="zh-CN" dirty="0"/>
              <a:t>(e.g., LIMIT) to avoid scanning too many tuples</a:t>
            </a:r>
          </a:p>
          <a:p>
            <a:pPr lvl="2"/>
            <a:r>
              <a:rPr lang="en-US" altLang="zh-CN" dirty="0"/>
              <a:t>LIMIT:</a:t>
            </a:r>
            <a:r>
              <a:rPr lang="zh-CN" altLang="en-US" dirty="0"/>
              <a:t> </a:t>
            </a:r>
            <a:r>
              <a:rPr lang="en-US" altLang="zh-CN" dirty="0"/>
              <a:t>set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users,</a:t>
            </a:r>
            <a:r>
              <a:rPr lang="zh-CN" altLang="en-US" dirty="0"/>
              <a:t> </a:t>
            </a:r>
            <a:r>
              <a:rPr lang="en-US" altLang="zh-CN" dirty="0"/>
              <a:t>which</a:t>
            </a:r>
            <a:r>
              <a:rPr lang="zh-CN" altLang="en-US" dirty="0"/>
              <a:t> </a:t>
            </a:r>
            <a:r>
              <a:rPr lang="en-US" altLang="zh-CN" dirty="0"/>
              <a:t>limits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number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tuple</a:t>
            </a:r>
            <a:r>
              <a:rPr lang="zh-CN" altLang="en-US" dirty="0"/>
              <a:t> </a:t>
            </a:r>
            <a:r>
              <a:rPr lang="en-US" altLang="zh-CN" dirty="0"/>
              <a:t>returned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query</a:t>
            </a:r>
            <a:endParaRPr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633C38-EF3A-6C4E-BA25-30CE5DDE1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16687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108795-612C-0E40-A049-3A8783133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Vectorized model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00AA379-BA1D-A34E-955A-D635ED6B8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Somewhere between Iterator &amp; </a:t>
            </a:r>
            <a:r>
              <a:rPr lang="en" altLang="zh-CN" dirty="0"/>
              <a:t>Materialization model </a:t>
            </a:r>
          </a:p>
          <a:p>
            <a:r>
              <a:rPr kumimoji="1" lang="en" altLang="zh-CN" dirty="0"/>
              <a:t>Like Iterator model, each operator implements a </a:t>
            </a:r>
            <a:r>
              <a:rPr kumimoji="1" lang="en" altLang="zh-CN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kumimoji="1" lang="en" altLang="zh-CN" dirty="0"/>
              <a:t>function </a:t>
            </a:r>
          </a:p>
          <a:p>
            <a:pPr lvl="1"/>
            <a:r>
              <a:rPr kumimoji="1" lang="en" altLang="zh-CN" dirty="0"/>
              <a:t>On each invocation, the operator returns </a:t>
            </a:r>
            <a:r>
              <a:rPr kumimoji="1" lang="en" altLang="zh-CN" strike="sngStrike" dirty="0"/>
              <a:t>either a single tuple </a:t>
            </a:r>
            <a:r>
              <a:rPr kumimoji="1" lang="en" altLang="zh-CN" dirty="0"/>
              <a:t>or a null marker if there are no more tuples</a:t>
            </a:r>
          </a:p>
          <a:p>
            <a:r>
              <a:rPr lang="en" altLang="zh-CN" dirty="0"/>
              <a:t>The operator's internal loop processes multiple tuples at a time</a:t>
            </a:r>
          </a:p>
          <a:p>
            <a:pPr lvl="1"/>
            <a:r>
              <a:rPr lang="en" altLang="zh-CN" dirty="0"/>
              <a:t>The size of the batch can vary based on hardware or query properties </a:t>
            </a:r>
            <a:br>
              <a:rPr lang="en" altLang="zh-CN" dirty="0"/>
            </a:br>
            <a:endParaRPr lang="en" altLang="zh-CN" dirty="0"/>
          </a:p>
          <a:p>
            <a:endParaRPr kumimoji="1" lang="en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0C946D-CBE1-8140-9B9D-AFB295F31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96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3921B69-40F2-6840-B547-80F0CFC2E2F4}"/>
              </a:ext>
            </a:extLst>
          </p:cNvPr>
          <p:cNvSpPr/>
          <p:nvPr/>
        </p:nvSpPr>
        <p:spPr>
          <a:xfrm>
            <a:off x="4860032" y="2353444"/>
            <a:ext cx="2018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" altLang="zh-CN" b="1" dirty="0">
                <a:solidFill>
                  <a:srgbClr val="C00000"/>
                </a:solidFill>
              </a:rPr>
              <a:t>a batch of tuples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39446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0459" y="2425452"/>
            <a:ext cx="680308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Review</a:t>
            </a: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:</a:t>
            </a:r>
            <a:r>
              <a:rPr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Network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8625455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EDE590-79B2-2344-8EF8-8C35E5E66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OSI, TCP/IP &amp; Protocol Stack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0B2C31-43CB-4F4B-84CB-49A28A75C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altLang="zh-CN" sz="1600" dirty="0"/>
              <a:t>OSI</a:t>
            </a:r>
            <a:r>
              <a:rPr lang="en" altLang="zh-CN" sz="1600" b="0" dirty="0"/>
              <a:t> </a:t>
            </a:r>
          </a:p>
          <a:p>
            <a:pPr lvl="1"/>
            <a:r>
              <a:rPr lang="en" altLang="zh-CN" sz="1600" b="0" dirty="0"/>
              <a:t>The open systems interconnection (OSI) model </a:t>
            </a:r>
          </a:p>
          <a:p>
            <a:pPr lvl="1"/>
            <a:r>
              <a:rPr kumimoji="1" lang="en-US" altLang="zh-CN" sz="1600" dirty="0"/>
              <a:t>7-layer architecture </a:t>
            </a:r>
            <a:endParaRPr kumimoji="1"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1C3BC5-9A3B-C84C-96CA-6B56E1D6D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5DD5A0D-BAD2-404B-9793-A25C83B6B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353444"/>
            <a:ext cx="8229600" cy="334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42749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Signal Transmission on Analog Line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r>
              <a:rPr lang="en-US" altLang="zh-CN" dirty="0">
                <a:ea typeface="MS PGothic" panose="020B0600070205080204" pitchFamily="34" charset="-128"/>
              </a:rPr>
              <a:t>It is hard for B to understand the signal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B doesn't have a copy of A's clock, so when to sample the signal?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99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FD2C131A-B46B-4B41-868B-9A357BE2A3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43050"/>
            <a:ext cx="7239000" cy="132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45418287-9FE0-C642-96EB-251BBF5C96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777728"/>
            <a:ext cx="6540104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544476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VCO: Voltage Controlled Oscillator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How to make two ends agree on the data rate without clock line?</a:t>
            </a:r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14000"/>
              </a:lnSpc>
            </a:pPr>
            <a:r>
              <a:rPr lang="en-US" altLang="zh-CN" dirty="0"/>
              <a:t>The receiver run a VCO at about the same data rate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VCO's output is multiplied by the voltage of incoming signal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The product is suitably filtered and sent back to adjust the VCO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VCO will finally be </a:t>
            </a:r>
            <a:r>
              <a:rPr lang="en-US" altLang="zh-CN" b="1" dirty="0">
                <a:solidFill>
                  <a:srgbClr val="0096FF"/>
                </a:solidFill>
              </a:rPr>
              <a:t>locked</a:t>
            </a:r>
            <a:r>
              <a:rPr lang="en-US" altLang="zh-CN" dirty="0"/>
              <a:t> to both the frequency and phase of the arriving signal: phase-locked loop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Then the VCO becomes a clock source for the receiver</a:t>
            </a:r>
          </a:p>
          <a:p>
            <a:pPr marL="74250" lvl="1" indent="0">
              <a:lnSpc>
                <a:spcPct val="114000"/>
              </a:lnSpc>
              <a:buNone/>
            </a:pPr>
            <a:endParaRPr lang="en-US" altLang="zh-CN" dirty="0"/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C00000"/>
                </a:solidFill>
                <a:ea typeface="MS PGothic" panose="020B0600070205080204" pitchFamily="34" charset="-128"/>
              </a:rPr>
              <a:t>Problem: if no transition in the stream (e.g., a lot of zero), the phase-locked loop cannot synchronize</a:t>
            </a:r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100</a:t>
            </a:fld>
            <a:endParaRPr lang="zh-CN" altLang="en-US"/>
          </a:p>
        </p:txBody>
      </p:sp>
      <p:pic>
        <p:nvPicPr>
          <p:cNvPr id="5" name="图片 3">
            <a:extLst>
              <a:ext uri="{FF2B5EF4-FFF2-40B4-BE49-F238E27FC236}">
                <a16:creationId xmlns:a16="http://schemas.microsoft.com/office/drawing/2014/main" id="{B0209C2C-AFD1-3942-8DDC-3B4850129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561698"/>
            <a:ext cx="2004877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274921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Manchester Code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Solution: sender encodes the data to ensure transitions</a:t>
            </a:r>
          </a:p>
          <a:p>
            <a:r>
              <a:rPr lang="en-US" altLang="zh-CN" dirty="0"/>
              <a:t>Phase encoding: at least 1 level transition for a bit</a:t>
            </a:r>
          </a:p>
          <a:p>
            <a:pPr lvl="1"/>
            <a:r>
              <a:rPr lang="en-US" altLang="zh-CN" dirty="0"/>
              <a:t>Manchester code: 0 -&gt; 01, 1 -&gt; 10</a:t>
            </a:r>
          </a:p>
          <a:p>
            <a:pPr lvl="1"/>
            <a:r>
              <a:rPr lang="en-US" altLang="zh-CN" dirty="0"/>
              <a:t>Max data rate is only half, but simple enough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101</a:t>
            </a:fld>
            <a:endParaRPr lang="zh-CN" altLang="en-US"/>
          </a:p>
        </p:txBody>
      </p:sp>
      <p:sp>
        <p:nvSpPr>
          <p:cNvPr id="5" name="Rectangle 84">
            <a:extLst>
              <a:ext uri="{FF2B5EF4-FFF2-40B4-BE49-F238E27FC236}">
                <a16:creationId xmlns:a16="http://schemas.microsoft.com/office/drawing/2014/main" id="{BEB94B22-C0B9-DF4E-96C9-6A2D60636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898" y="4719414"/>
            <a:ext cx="906065" cy="43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200">
                <a:solidFill>
                  <a:srgbClr val="CC0000"/>
                </a:solidFill>
                <a:latin typeface="Calibri" charset="0"/>
                <a:ea typeface="宋体" charset="0"/>
                <a:cs typeface="宋体" charset="0"/>
              </a:rPr>
              <a:t>Manchester</a:t>
            </a:r>
          </a:p>
          <a:p>
            <a:pPr>
              <a:defRPr/>
            </a:pPr>
            <a:r>
              <a:rPr lang="en-US" altLang="zh-CN" sz="1200">
                <a:solidFill>
                  <a:srgbClr val="CC0000"/>
                </a:solidFill>
                <a:latin typeface="Calibri" charset="0"/>
                <a:ea typeface="宋体" charset="0"/>
                <a:cs typeface="宋体" charset="0"/>
              </a:rPr>
              <a:t>Encoding</a:t>
            </a:r>
          </a:p>
        </p:txBody>
      </p:sp>
      <p:sp>
        <p:nvSpPr>
          <p:cNvPr id="6" name="Line 85">
            <a:extLst>
              <a:ext uri="{FF2B5EF4-FFF2-40B4-BE49-F238E27FC236}">
                <a16:creationId xmlns:a16="http://schemas.microsoft.com/office/drawing/2014/main" id="{006BA4B8-03E2-BE4C-B9C4-B7FAC6F10E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51447" y="4948014"/>
            <a:ext cx="5232797" cy="238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7" name="Rectangle 86">
            <a:extLst>
              <a:ext uri="{FF2B5EF4-FFF2-40B4-BE49-F238E27FC236}">
                <a16:creationId xmlns:a16="http://schemas.microsoft.com/office/drawing/2014/main" id="{7B904BA8-09D9-7944-9704-94D2BC922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448" y="4948014"/>
            <a:ext cx="28217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8" name="Rectangle 87">
            <a:extLst>
              <a:ext uri="{FF2B5EF4-FFF2-40B4-BE49-F238E27FC236}">
                <a16:creationId xmlns:a16="http://schemas.microsoft.com/office/drawing/2014/main" id="{BB83D1E2-93B1-1842-ACDF-187099E08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7198" y="4776564"/>
            <a:ext cx="501253" cy="17025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9" name="Line 91">
            <a:extLst>
              <a:ext uri="{FF2B5EF4-FFF2-40B4-BE49-F238E27FC236}">
                <a16:creationId xmlns:a16="http://schemas.microsoft.com/office/drawing/2014/main" id="{C4D58553-5335-3041-9026-529084D53818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1447" y="4776564"/>
            <a:ext cx="0" cy="1714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0" name="Rectangle 92">
            <a:extLst>
              <a:ext uri="{FF2B5EF4-FFF2-40B4-BE49-F238E27FC236}">
                <a16:creationId xmlns:a16="http://schemas.microsoft.com/office/drawing/2014/main" id="{DCA625E8-1BEA-6C42-B8A4-B2FAAAD6A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1548" y="4948014"/>
            <a:ext cx="507206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1" name="Rectangle 94">
            <a:extLst>
              <a:ext uri="{FF2B5EF4-FFF2-40B4-BE49-F238E27FC236}">
                <a16:creationId xmlns:a16="http://schemas.microsoft.com/office/drawing/2014/main" id="{8BCE396D-6247-894B-ABEF-477C6C5F5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897" y="4776564"/>
            <a:ext cx="6286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2" name="Rectangle 95">
            <a:extLst>
              <a:ext uri="{FF2B5EF4-FFF2-40B4-BE49-F238E27FC236}">
                <a16:creationId xmlns:a16="http://schemas.microsoft.com/office/drawing/2014/main" id="{C0E544CB-4978-C74D-B108-EDE84F90B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4547" y="4948014"/>
            <a:ext cx="5143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3" name="Rectangle 96">
            <a:extLst>
              <a:ext uri="{FF2B5EF4-FFF2-40B4-BE49-F238E27FC236}">
                <a16:creationId xmlns:a16="http://schemas.microsoft.com/office/drawing/2014/main" id="{ADA377A0-6E9C-924C-89D5-41ADA734E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898" y="477656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4" name="Rectangle 97">
            <a:extLst>
              <a:ext uri="{FF2B5EF4-FFF2-40B4-BE49-F238E27FC236}">
                <a16:creationId xmlns:a16="http://schemas.microsoft.com/office/drawing/2014/main" id="{B2A9024A-B4C1-1043-A498-81A60CA1E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4648" y="494801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5" name="Rectangle 98">
            <a:extLst>
              <a:ext uri="{FF2B5EF4-FFF2-40B4-BE49-F238E27FC236}">
                <a16:creationId xmlns:a16="http://schemas.microsoft.com/office/drawing/2014/main" id="{06808F19-F911-E146-85AE-D8443818B9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398" y="477656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6" name="Rectangle 99">
            <a:extLst>
              <a:ext uri="{FF2B5EF4-FFF2-40B4-BE49-F238E27FC236}">
                <a16:creationId xmlns:a16="http://schemas.microsoft.com/office/drawing/2014/main" id="{6FFD52ED-D500-2647-B9C6-87AB5ADE3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5906" y="4948014"/>
            <a:ext cx="263129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7" name="Rectangle 101">
            <a:extLst>
              <a:ext uri="{FF2B5EF4-FFF2-40B4-BE49-F238E27FC236}">
                <a16:creationId xmlns:a16="http://schemas.microsoft.com/office/drawing/2014/main" id="{E65F16C1-ADAA-4448-A7B8-FBCFB3215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1416" y="4776564"/>
            <a:ext cx="5143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8" name="Rectangle 102">
            <a:extLst>
              <a:ext uri="{FF2B5EF4-FFF2-40B4-BE49-F238E27FC236}">
                <a16:creationId xmlns:a16="http://schemas.microsoft.com/office/drawing/2014/main" id="{F9BAB7F2-8B4E-3D40-B542-392003FD9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6006" y="494801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9" name="Rectangle 103">
            <a:extLst>
              <a:ext uri="{FF2B5EF4-FFF2-40B4-BE49-F238E27FC236}">
                <a16:creationId xmlns:a16="http://schemas.microsoft.com/office/drawing/2014/main" id="{2309FD4C-C0CA-EB41-B98D-4F48640FA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1756" y="477656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0" name="Rectangle 104">
            <a:extLst>
              <a:ext uri="{FF2B5EF4-FFF2-40B4-BE49-F238E27FC236}">
                <a16:creationId xmlns:a16="http://schemas.microsoft.com/office/drawing/2014/main" id="{2CBAC2BA-E91D-574F-B1B1-0583192D9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7506" y="494801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1" name="Rectangle 40">
            <a:extLst>
              <a:ext uri="{FF2B5EF4-FFF2-40B4-BE49-F238E27FC236}">
                <a16:creationId xmlns:a16="http://schemas.microsoft.com/office/drawing/2014/main" id="{2037EFED-4D5C-B64A-8C11-4CD9B1127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991" y="4149104"/>
            <a:ext cx="747930" cy="25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200">
                <a:latin typeface="Calibri" charset="0"/>
                <a:ea typeface="宋体" charset="0"/>
                <a:cs typeface="宋体" charset="0"/>
              </a:rPr>
              <a:t>Polar NRZ</a:t>
            </a:r>
          </a:p>
        </p:txBody>
      </p:sp>
      <p:sp>
        <p:nvSpPr>
          <p:cNvPr id="22" name="Line 41">
            <a:extLst>
              <a:ext uri="{FF2B5EF4-FFF2-40B4-BE49-F238E27FC236}">
                <a16:creationId xmlns:a16="http://schemas.microsoft.com/office/drawing/2014/main" id="{3EED80DB-10B6-9D47-8DBF-111315C32BE1}"/>
              </a:ext>
            </a:extLst>
          </p:cNvPr>
          <p:cNvSpPr>
            <a:spLocks noChangeShapeType="1"/>
          </p:cNvSpPr>
          <p:nvPr/>
        </p:nvSpPr>
        <p:spPr bwMode="auto">
          <a:xfrm>
            <a:off x="2046685" y="4369370"/>
            <a:ext cx="517564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3" name="Rectangle 42">
            <a:extLst>
              <a:ext uri="{FF2B5EF4-FFF2-40B4-BE49-F238E27FC236}">
                <a16:creationId xmlns:a16="http://schemas.microsoft.com/office/drawing/2014/main" id="{CED95926-9343-3E45-8781-0D08A8A75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150" y="4199111"/>
            <a:ext cx="1646635" cy="16906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4" name="Rectangle 43">
            <a:extLst>
              <a:ext uri="{FF2B5EF4-FFF2-40B4-BE49-F238E27FC236}">
                <a16:creationId xmlns:a16="http://schemas.microsoft.com/office/drawing/2014/main" id="{4F185DC2-22DB-5647-9D7D-1FAEAA997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7166" y="4362227"/>
            <a:ext cx="1091803" cy="18692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5" name="Rectangle 73">
            <a:extLst>
              <a:ext uri="{FF2B5EF4-FFF2-40B4-BE49-F238E27FC236}">
                <a16:creationId xmlns:a16="http://schemas.microsoft.com/office/drawing/2014/main" id="{313FC598-9D43-7A48-B366-EBE1081821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7704" y="4369370"/>
            <a:ext cx="559594" cy="17025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6" name="Rectangle 74">
            <a:extLst>
              <a:ext uri="{FF2B5EF4-FFF2-40B4-BE49-F238E27FC236}">
                <a16:creationId xmlns:a16="http://schemas.microsoft.com/office/drawing/2014/main" id="{F25C07E8-467D-B84D-A353-4F895E96D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8557" y="4369370"/>
            <a:ext cx="559594" cy="17025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7" name="Rectangle 75">
            <a:extLst>
              <a:ext uri="{FF2B5EF4-FFF2-40B4-BE49-F238E27FC236}">
                <a16:creationId xmlns:a16="http://schemas.microsoft.com/office/drawing/2014/main" id="{F96A27C0-487C-8E46-B3DB-FDC0852BD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8110" y="4191967"/>
            <a:ext cx="559594" cy="17026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8" name="Rectangle 76">
            <a:extLst>
              <a:ext uri="{FF2B5EF4-FFF2-40B4-BE49-F238E27FC236}">
                <a16:creationId xmlns:a16="http://schemas.microsoft.com/office/drawing/2014/main" id="{D3FCF153-C94D-FE46-9FF2-B1EB7DF86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7298" y="4199111"/>
            <a:ext cx="559594" cy="17026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9" name="Rectangle 16">
            <a:extLst>
              <a:ext uri="{FF2B5EF4-FFF2-40B4-BE49-F238E27FC236}">
                <a16:creationId xmlns:a16="http://schemas.microsoft.com/office/drawing/2014/main" id="{B7469694-0C02-3D4B-9AB2-AA64C1576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9560" y="3705002"/>
            <a:ext cx="23098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0" name="Rectangle 17">
            <a:extLst>
              <a:ext uri="{FF2B5EF4-FFF2-40B4-BE49-F238E27FC236}">
                <a16:creationId xmlns:a16="http://schemas.microsoft.com/office/drawing/2014/main" id="{8936FC40-F543-9348-A873-DDA9CAD53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391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1" name="Rectangle 18">
            <a:extLst>
              <a:ext uri="{FF2B5EF4-FFF2-40B4-BE49-F238E27FC236}">
                <a16:creationId xmlns:a16="http://schemas.microsoft.com/office/drawing/2014/main" id="{CFA3833E-CE72-7442-AB42-2B6B24BF9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3985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2" name="Rectangle 19">
            <a:extLst>
              <a:ext uri="{FF2B5EF4-FFF2-40B4-BE49-F238E27FC236}">
                <a16:creationId xmlns:a16="http://schemas.microsoft.com/office/drawing/2014/main" id="{2E4D06C2-3DD2-1448-94A7-52A0F10CF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673" y="3683570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3" name="Rectangle 20">
            <a:extLst>
              <a:ext uri="{FF2B5EF4-FFF2-40B4-BE49-F238E27FC236}">
                <a16:creationId xmlns:a16="http://schemas.microsoft.com/office/drawing/2014/main" id="{A1ECDBF1-5AF8-354F-99BD-7125DCC98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1742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4" name="Rectangle 21">
            <a:extLst>
              <a:ext uri="{FF2B5EF4-FFF2-40B4-BE49-F238E27FC236}">
                <a16:creationId xmlns:a16="http://schemas.microsoft.com/office/drawing/2014/main" id="{4014E9F5-95FE-1F47-A08B-755E4FD9C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7288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5" name="Rectangle 22">
            <a:extLst>
              <a:ext uri="{FF2B5EF4-FFF2-40B4-BE49-F238E27FC236}">
                <a16:creationId xmlns:a16="http://schemas.microsoft.com/office/drawing/2014/main" id="{89440A64-4995-224E-A55D-644C60C20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051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6" name="Rectangle 23">
            <a:extLst>
              <a:ext uri="{FF2B5EF4-FFF2-40B4-BE49-F238E27FC236}">
                <a16:creationId xmlns:a16="http://schemas.microsoft.com/office/drawing/2014/main" id="{E99D81BD-9535-1D44-9F21-7BE448D4A9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296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7" name="Rectangle 24">
            <a:extLst>
              <a:ext uri="{FF2B5EF4-FFF2-40B4-BE49-F238E27FC236}">
                <a16:creationId xmlns:a16="http://schemas.microsoft.com/office/drawing/2014/main" id="{EE13537D-B6D1-3C48-A8D0-857BB5302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0213" y="3705002"/>
            <a:ext cx="26908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8" name="Line 2">
            <a:extLst>
              <a:ext uri="{FF2B5EF4-FFF2-40B4-BE49-F238E27FC236}">
                <a16:creationId xmlns:a16="http://schemas.microsoft.com/office/drawing/2014/main" id="{4198C663-1600-B848-B34B-17E0C2CF3433}"/>
              </a:ext>
            </a:extLst>
          </p:cNvPr>
          <p:cNvSpPr>
            <a:spLocks noChangeShapeType="1"/>
          </p:cNvSpPr>
          <p:nvPr/>
        </p:nvSpPr>
        <p:spPr bwMode="auto">
          <a:xfrm>
            <a:off x="2046685" y="3769295"/>
            <a:ext cx="2381" cy="1464469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39" name="Line 3">
            <a:extLst>
              <a:ext uri="{FF2B5EF4-FFF2-40B4-BE49-F238E27FC236}">
                <a16:creationId xmlns:a16="http://schemas.microsoft.com/office/drawing/2014/main" id="{843957EF-D374-2A40-B288-5B941E38F45E}"/>
              </a:ext>
            </a:extLst>
          </p:cNvPr>
          <p:cNvSpPr>
            <a:spLocks noChangeShapeType="1"/>
          </p:cNvSpPr>
          <p:nvPr/>
        </p:nvSpPr>
        <p:spPr bwMode="auto">
          <a:xfrm>
            <a:off x="2575323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0" name="Line 4">
            <a:extLst>
              <a:ext uri="{FF2B5EF4-FFF2-40B4-BE49-F238E27FC236}">
                <a16:creationId xmlns:a16="http://schemas.microsoft.com/office/drawing/2014/main" id="{193AE63F-3F1F-D64D-852D-DA0B696E7C2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2535" y="3728814"/>
            <a:ext cx="2381" cy="144780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1" name="Line 5">
            <a:extLst>
              <a:ext uri="{FF2B5EF4-FFF2-40B4-BE49-F238E27FC236}">
                <a16:creationId xmlns:a16="http://schemas.microsoft.com/office/drawing/2014/main" id="{85F3BF70-F8AE-3F4D-9A2D-80FBEE4F1CD8}"/>
              </a:ext>
            </a:extLst>
          </p:cNvPr>
          <p:cNvSpPr>
            <a:spLocks noChangeShapeType="1"/>
          </p:cNvSpPr>
          <p:nvPr/>
        </p:nvSpPr>
        <p:spPr bwMode="auto">
          <a:xfrm>
            <a:off x="3677842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2" name="Line 6">
            <a:extLst>
              <a:ext uri="{FF2B5EF4-FFF2-40B4-BE49-F238E27FC236}">
                <a16:creationId xmlns:a16="http://schemas.microsoft.com/office/drawing/2014/main" id="{35E1B373-AF68-AC4D-B420-E256E747E95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31481" y="3739530"/>
            <a:ext cx="0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3" name="Line 7">
            <a:extLst>
              <a:ext uri="{FF2B5EF4-FFF2-40B4-BE49-F238E27FC236}">
                <a16:creationId xmlns:a16="http://schemas.microsoft.com/office/drawing/2014/main" id="{68A26326-34DE-5648-BAEA-50A5359C5F9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80360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4" name="Line 8">
            <a:extLst>
              <a:ext uri="{FF2B5EF4-FFF2-40B4-BE49-F238E27FC236}">
                <a16:creationId xmlns:a16="http://schemas.microsoft.com/office/drawing/2014/main" id="{A035E8FC-CBE9-9F4D-8134-BD781289B2A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1619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5" name="Line 9">
            <a:extLst>
              <a:ext uri="{FF2B5EF4-FFF2-40B4-BE49-F238E27FC236}">
                <a16:creationId xmlns:a16="http://schemas.microsoft.com/office/drawing/2014/main" id="{CF38AB92-97C8-D24A-A5E0-FFD7FD9663DB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2879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6" name="Line 10">
            <a:extLst>
              <a:ext uri="{FF2B5EF4-FFF2-40B4-BE49-F238E27FC236}">
                <a16:creationId xmlns:a16="http://schemas.microsoft.com/office/drawing/2014/main" id="{39CD5C1C-C528-6C48-A0CB-AA722D70744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34138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7" name="Line 11">
            <a:extLst>
              <a:ext uri="{FF2B5EF4-FFF2-40B4-BE49-F238E27FC236}">
                <a16:creationId xmlns:a16="http://schemas.microsoft.com/office/drawing/2014/main" id="{B5D21963-1AE9-8A4C-9F06-1513CF69B830}"/>
              </a:ext>
            </a:extLst>
          </p:cNvPr>
          <p:cNvSpPr>
            <a:spLocks noChangeShapeType="1"/>
          </p:cNvSpPr>
          <p:nvPr/>
        </p:nvSpPr>
        <p:spPr bwMode="auto">
          <a:xfrm>
            <a:off x="6985398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8402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Example-2: 4-bit -&gt; 7-bit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4 bits -&gt; 7 bits (56 using only extra 7)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3 extra bits to distinguish 8 cases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e.g. 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1101</a:t>
            </a:r>
            <a:r>
              <a:rPr lang="en-US" altLang="zh-CN" dirty="0">
                <a:ea typeface="MS PGothic" panose="020B0600070205080204" pitchFamily="34" charset="-128"/>
              </a:rPr>
              <a:t> -&gt; 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Correct 1-bit errors</a:t>
            </a:r>
          </a:p>
          <a:p>
            <a:pPr lvl="1"/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  <a:r>
              <a:rPr lang="en-US" altLang="zh-CN" dirty="0">
                <a:ea typeface="MS PGothic" panose="020B0600070205080204" pitchFamily="34" charset="-128"/>
              </a:rPr>
              <a:t> -&gt; 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u="sng" dirty="0">
                <a:solidFill>
                  <a:srgbClr val="FF0000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01</a:t>
            </a:r>
            <a:r>
              <a:rPr lang="en-US" altLang="zh-CN" dirty="0">
                <a:solidFill>
                  <a:srgbClr val="000000"/>
                </a:solidFill>
                <a:ea typeface="MS PGothic" panose="020B0600070205080204" pitchFamily="34" charset="-128"/>
              </a:rPr>
              <a:t> :  P1 &amp; P4 not match</a:t>
            </a:r>
          </a:p>
          <a:p>
            <a:pPr lvl="1"/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 </a:t>
            </a:r>
            <a:r>
              <a:rPr lang="en-US" altLang="zh-CN" dirty="0">
                <a:solidFill>
                  <a:srgbClr val="000000"/>
                </a:solidFill>
                <a:ea typeface="MS PGothic" panose="020B0600070205080204" pitchFamily="34" charset="-128"/>
              </a:rPr>
              <a:t>-&gt; 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u="sng" dirty="0">
                <a:solidFill>
                  <a:srgbClr val="0000FF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  <a:r>
              <a:rPr lang="en-US" altLang="zh-CN" dirty="0">
                <a:solidFill>
                  <a:srgbClr val="000000"/>
                </a:solidFill>
                <a:ea typeface="MS PGothic" panose="020B0600070205080204" pitchFamily="34" charset="-128"/>
              </a:rPr>
              <a:t> :  P2 not match</a:t>
            </a:r>
            <a:endParaRPr lang="en-US" altLang="zh-CN" dirty="0">
              <a:ea typeface="MS PGothic" panose="020B0600070205080204" pitchFamily="34" charset="-128"/>
            </a:endParaRPr>
          </a:p>
          <a:p>
            <a:pPr lvl="1"/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102</a:t>
            </a:fld>
            <a:endParaRPr lang="zh-CN" altLang="en-US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ED4ED907-3DFF-964B-AA23-7372E7458A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328" y="1129308"/>
            <a:ext cx="2459781" cy="108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10">
            <a:extLst>
              <a:ext uri="{FF2B5EF4-FFF2-40B4-BE49-F238E27FC236}">
                <a16:creationId xmlns:a16="http://schemas.microsoft.com/office/drawing/2014/main" id="{83737618-25FC-A841-9A21-1DE9B5674180}"/>
              </a:ext>
            </a:extLst>
          </p:cNvPr>
          <p:cNvSpPr/>
          <p:nvPr/>
        </p:nvSpPr>
        <p:spPr bwMode="auto">
          <a:xfrm>
            <a:off x="21828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9" name="Oval 11">
            <a:extLst>
              <a:ext uri="{FF2B5EF4-FFF2-40B4-BE49-F238E27FC236}">
                <a16:creationId xmlns:a16="http://schemas.microsoft.com/office/drawing/2014/main" id="{7F560DA8-B9B0-E74D-83B1-D64508FC8D48}"/>
              </a:ext>
            </a:extLst>
          </p:cNvPr>
          <p:cNvSpPr/>
          <p:nvPr/>
        </p:nvSpPr>
        <p:spPr bwMode="auto">
          <a:xfrm>
            <a:off x="32496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0" name="Oval 12">
            <a:extLst>
              <a:ext uri="{FF2B5EF4-FFF2-40B4-BE49-F238E27FC236}">
                <a16:creationId xmlns:a16="http://schemas.microsoft.com/office/drawing/2014/main" id="{9E5408BC-3DAF-9D4C-83DB-639FD2554307}"/>
              </a:ext>
            </a:extLst>
          </p:cNvPr>
          <p:cNvSpPr/>
          <p:nvPr/>
        </p:nvSpPr>
        <p:spPr bwMode="auto">
          <a:xfrm>
            <a:off x="37830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1" name="Oval 13">
            <a:extLst>
              <a:ext uri="{FF2B5EF4-FFF2-40B4-BE49-F238E27FC236}">
                <a16:creationId xmlns:a16="http://schemas.microsoft.com/office/drawing/2014/main" id="{BF4ACD09-C649-554A-9378-7C752E04E990}"/>
              </a:ext>
            </a:extLst>
          </p:cNvPr>
          <p:cNvSpPr/>
          <p:nvPr/>
        </p:nvSpPr>
        <p:spPr bwMode="auto">
          <a:xfrm>
            <a:off x="43164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2" name="Oval 14">
            <a:extLst>
              <a:ext uri="{FF2B5EF4-FFF2-40B4-BE49-F238E27FC236}">
                <a16:creationId xmlns:a16="http://schemas.microsoft.com/office/drawing/2014/main" id="{25D154A4-C975-CA44-8A33-991BFF0A2369}"/>
              </a:ext>
            </a:extLst>
          </p:cNvPr>
          <p:cNvSpPr/>
          <p:nvPr/>
        </p:nvSpPr>
        <p:spPr bwMode="auto">
          <a:xfrm>
            <a:off x="16494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3" name="Oval 15">
            <a:extLst>
              <a:ext uri="{FF2B5EF4-FFF2-40B4-BE49-F238E27FC236}">
                <a16:creationId xmlns:a16="http://schemas.microsoft.com/office/drawing/2014/main" id="{3F22D069-A884-944D-B11C-44F917F43470}"/>
              </a:ext>
            </a:extLst>
          </p:cNvPr>
          <p:cNvSpPr/>
          <p:nvPr/>
        </p:nvSpPr>
        <p:spPr bwMode="auto">
          <a:xfrm>
            <a:off x="11160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1</a:t>
            </a:r>
          </a:p>
        </p:txBody>
      </p:sp>
      <p:sp>
        <p:nvSpPr>
          <p:cNvPr id="14" name="Oval 16">
            <a:extLst>
              <a:ext uri="{FF2B5EF4-FFF2-40B4-BE49-F238E27FC236}">
                <a16:creationId xmlns:a16="http://schemas.microsoft.com/office/drawing/2014/main" id="{F9E36832-A326-4741-BB67-FDAE20866A32}"/>
              </a:ext>
            </a:extLst>
          </p:cNvPr>
          <p:cNvSpPr/>
          <p:nvPr/>
        </p:nvSpPr>
        <p:spPr bwMode="auto">
          <a:xfrm>
            <a:off x="27162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5" name="Oval 17">
            <a:extLst>
              <a:ext uri="{FF2B5EF4-FFF2-40B4-BE49-F238E27FC236}">
                <a16:creationId xmlns:a16="http://schemas.microsoft.com/office/drawing/2014/main" id="{58863DA1-3800-0340-A64C-975DFD5DC794}"/>
              </a:ext>
            </a:extLst>
          </p:cNvPr>
          <p:cNvSpPr/>
          <p:nvPr/>
        </p:nvSpPr>
        <p:spPr bwMode="auto">
          <a:xfrm>
            <a:off x="21828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6" name="Oval 18">
            <a:extLst>
              <a:ext uri="{FF2B5EF4-FFF2-40B4-BE49-F238E27FC236}">
                <a16:creationId xmlns:a16="http://schemas.microsoft.com/office/drawing/2014/main" id="{22E4E1D9-3FF5-4546-A87A-75D4DD3B67A2}"/>
              </a:ext>
            </a:extLst>
          </p:cNvPr>
          <p:cNvSpPr/>
          <p:nvPr/>
        </p:nvSpPr>
        <p:spPr bwMode="auto">
          <a:xfrm>
            <a:off x="32496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17" name="Oval 19">
            <a:extLst>
              <a:ext uri="{FF2B5EF4-FFF2-40B4-BE49-F238E27FC236}">
                <a16:creationId xmlns:a16="http://schemas.microsoft.com/office/drawing/2014/main" id="{D073D8E9-8189-E245-BE65-ECA44BB504E2}"/>
              </a:ext>
            </a:extLst>
          </p:cNvPr>
          <p:cNvSpPr/>
          <p:nvPr/>
        </p:nvSpPr>
        <p:spPr bwMode="auto">
          <a:xfrm>
            <a:off x="37830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0</a:t>
            </a:r>
          </a:p>
        </p:txBody>
      </p:sp>
      <p:sp>
        <p:nvSpPr>
          <p:cNvPr id="18" name="Oval 20">
            <a:extLst>
              <a:ext uri="{FF2B5EF4-FFF2-40B4-BE49-F238E27FC236}">
                <a16:creationId xmlns:a16="http://schemas.microsoft.com/office/drawing/2014/main" id="{2CDF6F5E-82F6-C14A-8E7D-EA67DAAE010E}"/>
              </a:ext>
            </a:extLst>
          </p:cNvPr>
          <p:cNvSpPr/>
          <p:nvPr/>
        </p:nvSpPr>
        <p:spPr bwMode="auto">
          <a:xfrm>
            <a:off x="43164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9" name="Oval 21">
            <a:extLst>
              <a:ext uri="{FF2B5EF4-FFF2-40B4-BE49-F238E27FC236}">
                <a16:creationId xmlns:a16="http://schemas.microsoft.com/office/drawing/2014/main" id="{5EC389D9-DC1C-AD44-839F-726D83142A4F}"/>
              </a:ext>
            </a:extLst>
          </p:cNvPr>
          <p:cNvSpPr/>
          <p:nvPr/>
        </p:nvSpPr>
        <p:spPr bwMode="auto">
          <a:xfrm>
            <a:off x="16494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0</a:t>
            </a:r>
          </a:p>
        </p:txBody>
      </p:sp>
      <p:sp>
        <p:nvSpPr>
          <p:cNvPr id="20" name="Oval 22">
            <a:extLst>
              <a:ext uri="{FF2B5EF4-FFF2-40B4-BE49-F238E27FC236}">
                <a16:creationId xmlns:a16="http://schemas.microsoft.com/office/drawing/2014/main" id="{7FAB30CE-591B-9245-BE15-3539070E59E5}"/>
              </a:ext>
            </a:extLst>
          </p:cNvPr>
          <p:cNvSpPr/>
          <p:nvPr/>
        </p:nvSpPr>
        <p:spPr bwMode="auto">
          <a:xfrm>
            <a:off x="11160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1" name="Oval 23">
            <a:extLst>
              <a:ext uri="{FF2B5EF4-FFF2-40B4-BE49-F238E27FC236}">
                <a16:creationId xmlns:a16="http://schemas.microsoft.com/office/drawing/2014/main" id="{3938B8EF-8D5C-574F-B177-9D7387D90001}"/>
              </a:ext>
            </a:extLst>
          </p:cNvPr>
          <p:cNvSpPr/>
          <p:nvPr/>
        </p:nvSpPr>
        <p:spPr bwMode="auto">
          <a:xfrm>
            <a:off x="27162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22" name="Oval 24">
            <a:extLst>
              <a:ext uri="{FF2B5EF4-FFF2-40B4-BE49-F238E27FC236}">
                <a16:creationId xmlns:a16="http://schemas.microsoft.com/office/drawing/2014/main" id="{26D89AC5-A2A3-C249-8767-27C05F53C087}"/>
              </a:ext>
            </a:extLst>
          </p:cNvPr>
          <p:cNvSpPr/>
          <p:nvPr/>
        </p:nvSpPr>
        <p:spPr bwMode="auto">
          <a:xfrm>
            <a:off x="21828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3" name="Oval 25">
            <a:extLst>
              <a:ext uri="{FF2B5EF4-FFF2-40B4-BE49-F238E27FC236}">
                <a16:creationId xmlns:a16="http://schemas.microsoft.com/office/drawing/2014/main" id="{3F04B212-73D4-1A4C-AAF0-3446643EE81C}"/>
              </a:ext>
            </a:extLst>
          </p:cNvPr>
          <p:cNvSpPr/>
          <p:nvPr/>
        </p:nvSpPr>
        <p:spPr bwMode="auto">
          <a:xfrm>
            <a:off x="32496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24" name="Oval 26">
            <a:extLst>
              <a:ext uri="{FF2B5EF4-FFF2-40B4-BE49-F238E27FC236}">
                <a16:creationId xmlns:a16="http://schemas.microsoft.com/office/drawing/2014/main" id="{8ACA5053-D1ED-B440-93A0-B34104E7B167}"/>
              </a:ext>
            </a:extLst>
          </p:cNvPr>
          <p:cNvSpPr/>
          <p:nvPr/>
        </p:nvSpPr>
        <p:spPr bwMode="auto">
          <a:xfrm>
            <a:off x="37830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0</a:t>
            </a:r>
          </a:p>
        </p:txBody>
      </p:sp>
      <p:sp>
        <p:nvSpPr>
          <p:cNvPr id="25" name="Oval 27">
            <a:extLst>
              <a:ext uri="{FF2B5EF4-FFF2-40B4-BE49-F238E27FC236}">
                <a16:creationId xmlns:a16="http://schemas.microsoft.com/office/drawing/2014/main" id="{F3B92E1B-D4CD-9A4D-B81E-55452FCF1F09}"/>
              </a:ext>
            </a:extLst>
          </p:cNvPr>
          <p:cNvSpPr/>
          <p:nvPr/>
        </p:nvSpPr>
        <p:spPr bwMode="auto">
          <a:xfrm>
            <a:off x="43164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26" name="Oval 28">
            <a:extLst>
              <a:ext uri="{FF2B5EF4-FFF2-40B4-BE49-F238E27FC236}">
                <a16:creationId xmlns:a16="http://schemas.microsoft.com/office/drawing/2014/main" id="{AB074B85-6335-6040-91A2-175C4DA86A9C}"/>
              </a:ext>
            </a:extLst>
          </p:cNvPr>
          <p:cNvSpPr/>
          <p:nvPr/>
        </p:nvSpPr>
        <p:spPr bwMode="auto">
          <a:xfrm>
            <a:off x="16494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27" name="Oval 29">
            <a:extLst>
              <a:ext uri="{FF2B5EF4-FFF2-40B4-BE49-F238E27FC236}">
                <a16:creationId xmlns:a16="http://schemas.microsoft.com/office/drawing/2014/main" id="{F5629C21-1DDE-F04A-9914-0C1233476B86}"/>
              </a:ext>
            </a:extLst>
          </p:cNvPr>
          <p:cNvSpPr/>
          <p:nvPr/>
        </p:nvSpPr>
        <p:spPr bwMode="auto">
          <a:xfrm>
            <a:off x="11160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8" name="Oval 30">
            <a:extLst>
              <a:ext uri="{FF2B5EF4-FFF2-40B4-BE49-F238E27FC236}">
                <a16:creationId xmlns:a16="http://schemas.microsoft.com/office/drawing/2014/main" id="{403CD675-6B53-C14D-8291-29B8697C25B7}"/>
              </a:ext>
            </a:extLst>
          </p:cNvPr>
          <p:cNvSpPr/>
          <p:nvPr/>
        </p:nvSpPr>
        <p:spPr bwMode="auto">
          <a:xfrm>
            <a:off x="27162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0</a:t>
            </a:r>
          </a:p>
        </p:txBody>
      </p:sp>
      <p:graphicFrame>
        <p:nvGraphicFramePr>
          <p:cNvPr id="29" name="Table 38">
            <a:extLst>
              <a:ext uri="{FF2B5EF4-FFF2-40B4-BE49-F238E27FC236}">
                <a16:creationId xmlns:a16="http://schemas.microsoft.com/office/drawing/2014/main" id="{FFA53E62-C9BA-B548-9890-261957449377}"/>
              </a:ext>
            </a:extLst>
          </p:cNvPr>
          <p:cNvGraphicFramePr>
            <a:graphicFrameLocks noGrp="1"/>
          </p:cNvGraphicFramePr>
          <p:nvPr/>
        </p:nvGraphicFramePr>
        <p:xfrm>
          <a:off x="5712619" y="2438754"/>
          <a:ext cx="2743200" cy="253733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Not Match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Error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None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None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P3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P5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P6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P2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P7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0" name="矩形 1">
            <a:extLst>
              <a:ext uri="{FF2B5EF4-FFF2-40B4-BE49-F238E27FC236}">
                <a16:creationId xmlns:a16="http://schemas.microsoft.com/office/drawing/2014/main" id="{6E74E0BA-6D35-6947-BAC0-B0B97EEA1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8102" y="3810694"/>
            <a:ext cx="403244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350" dirty="0">
                <a:ea typeface="MS PGothic" panose="020B0600070205080204" pitchFamily="34" charset="-128"/>
              </a:rPr>
              <a:t>1           2            3           4            5           6           7</a:t>
            </a:r>
            <a:endParaRPr lang="zh-CN" altLang="en-US" sz="1350" dirty="0"/>
          </a:p>
        </p:txBody>
      </p:sp>
    </p:spTree>
    <p:extLst>
      <p:ext uri="{BB962C8B-B14F-4D97-AF65-F5344CB8AC3E}">
        <p14:creationId xmlns:p14="http://schemas.microsoft.com/office/powerpoint/2010/main" val="333202981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Control-plane VS. Data-plane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103</a:t>
            </a:fld>
            <a:endParaRPr lang="zh-CN" altLang="en-US"/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FD180F27-94C3-9541-8017-95B43B1E4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1148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Control-plane</a:t>
            </a:r>
          </a:p>
          <a:p>
            <a:pPr lvl="1"/>
            <a:r>
              <a:rPr kumimoji="1" lang="en-US" altLang="zh-CN" dirty="0"/>
              <a:t>Control the data flow by defining rules</a:t>
            </a:r>
          </a:p>
          <a:p>
            <a:pPr lvl="1"/>
            <a:r>
              <a:rPr kumimoji="1" lang="en-US" altLang="zh-CN" dirty="0"/>
              <a:t>E.g., the routing algorithm</a:t>
            </a:r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D87446C4-FB69-1E4C-A267-507D7D8069F8}"/>
              </a:ext>
            </a:extLst>
          </p:cNvPr>
          <p:cNvSpPr txBox="1">
            <a:spLocks/>
          </p:cNvSpPr>
          <p:nvPr/>
        </p:nvSpPr>
        <p:spPr>
          <a:xfrm>
            <a:off x="4862835" y="1140356"/>
            <a:ext cx="4029645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Data-plane</a:t>
            </a:r>
          </a:p>
          <a:p>
            <a:pPr lvl="1"/>
            <a:r>
              <a:rPr kumimoji="1" lang="en-US" altLang="zh-CN" dirty="0"/>
              <a:t>Copies data according to the rules</a:t>
            </a:r>
          </a:p>
          <a:p>
            <a:pPr lvl="1"/>
            <a:r>
              <a:rPr kumimoji="1" lang="en-US" altLang="zh-CN" dirty="0"/>
              <a:t>Performance critical</a:t>
            </a:r>
          </a:p>
          <a:p>
            <a:pPr lvl="1"/>
            <a:r>
              <a:rPr kumimoji="1" lang="en-US" altLang="zh-CN" dirty="0"/>
              <a:t>E.g., the IP forwarding process</a:t>
            </a:r>
          </a:p>
          <a:p>
            <a:pPr lvl="1"/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39F8D5D-4E76-FF4A-8934-B220E04CD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6750" y="3442762"/>
            <a:ext cx="5270500" cy="185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4187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Distributed Routing:</a:t>
            </a:r>
            <a:r>
              <a:rPr kumimoji="1" lang="zh-CN" altLang="en-US" dirty="0"/>
              <a:t> </a:t>
            </a:r>
            <a:r>
              <a:rPr kumimoji="1" lang="en-US" altLang="zh-CN" dirty="0"/>
              <a:t>3</a:t>
            </a:r>
            <a:r>
              <a:rPr kumimoji="1" lang="zh-CN" altLang="en-US" dirty="0"/>
              <a:t> </a:t>
            </a:r>
            <a:r>
              <a:rPr kumimoji="1" lang="en-US" altLang="zh-CN" dirty="0"/>
              <a:t>Steps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5842992" cy="3771636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kumimoji="1" lang="en-US" altLang="zh-CN" dirty="0"/>
              <a:t>Nodes learn about their neighbors via the </a:t>
            </a:r>
            <a:r>
              <a:rPr kumimoji="1" lang="en-US" altLang="zh-CN" dirty="0">
                <a:solidFill>
                  <a:schemeClr val="accent1"/>
                </a:solidFill>
              </a:rPr>
              <a:t>HELLO protocol </a:t>
            </a:r>
          </a:p>
          <a:p>
            <a:pPr marL="342900" indent="-342900">
              <a:buAutoNum type="arabicPeriod"/>
            </a:pPr>
            <a:endParaRPr kumimoji="1" lang="zh-CN" altLang="en-US" dirty="0">
              <a:solidFill>
                <a:srgbClr val="0096FF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kumimoji="1" lang="en-US" altLang="zh-CN" dirty="0"/>
              <a:t>Nodes learn about other reachable nodes via </a:t>
            </a:r>
            <a:r>
              <a:rPr kumimoji="1" lang="en-US" altLang="zh-CN" dirty="0">
                <a:solidFill>
                  <a:schemeClr val="accent1"/>
                </a:solidFill>
              </a:rPr>
              <a:t>advertisements</a:t>
            </a:r>
            <a:r>
              <a:rPr kumimoji="1" lang="en-US" altLang="zh-CN" dirty="0"/>
              <a:t> </a:t>
            </a:r>
          </a:p>
          <a:p>
            <a:pPr marL="342900" indent="-342900">
              <a:buFontTx/>
              <a:buAutoNum type="arabicPeriod"/>
            </a:pPr>
            <a:endParaRPr kumimoji="1" lang="en-US" altLang="zh-CN" dirty="0"/>
          </a:p>
          <a:p>
            <a:pPr marL="342900" indent="-342900">
              <a:buFontTx/>
              <a:buAutoNum type="arabicPeriod"/>
            </a:pPr>
            <a:r>
              <a:rPr kumimoji="1" lang="en-US" altLang="zh-CN" dirty="0"/>
              <a:t>Nodes determine the </a:t>
            </a:r>
            <a:r>
              <a:rPr kumimoji="1" lang="en-US" altLang="zh-CN" dirty="0">
                <a:solidFill>
                  <a:schemeClr val="accent1"/>
                </a:solidFill>
              </a:rPr>
              <a:t>minimum-cost</a:t>
            </a:r>
            <a:r>
              <a:rPr kumimoji="1" lang="en-US" altLang="zh-CN" dirty="0"/>
              <a:t> routes (of the routes they know about)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104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4543BFB-790D-1745-9F74-FEA863841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8220" y="841276"/>
            <a:ext cx="1744399" cy="113935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5A7FD69-9BAC-5545-B23D-275F74171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17" y="2281436"/>
            <a:ext cx="1776402" cy="118955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A8F9A93-58FE-974C-9D52-4A3192665E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8220" y="3797609"/>
            <a:ext cx="1696188" cy="113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2426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3771636"/>
          </a:xfrm>
        </p:spPr>
        <p:txBody>
          <a:bodyPr>
            <a:normAutofit/>
          </a:bodyPr>
          <a:lstStyle/>
          <a:p>
            <a:r>
              <a:rPr kumimoji="1" lang="en-US" altLang="zh-CN" sz="1600" dirty="0"/>
              <a:t>Protocol 1: </a:t>
            </a:r>
            <a:r>
              <a:rPr kumimoji="1" lang="en-US" altLang="zh-CN" sz="1600" dirty="0">
                <a:solidFill>
                  <a:srgbClr val="0096FF"/>
                </a:solidFill>
              </a:rPr>
              <a:t>Link-state</a:t>
            </a:r>
          </a:p>
          <a:p>
            <a:pPr lvl="1"/>
            <a:r>
              <a:rPr kumimoji="1" lang="en-US" altLang="zh-CN" sz="1600" dirty="0"/>
              <a:t>A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node's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advertisements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contain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a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list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of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its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neighbors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and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its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link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costs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to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those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nodes</a:t>
            </a:r>
          </a:p>
          <a:p>
            <a:pPr lvl="1"/>
            <a:r>
              <a:rPr kumimoji="1" lang="en-US" altLang="zh-CN" sz="1600" dirty="0"/>
              <a:t>Nodes advertise to </a:t>
            </a:r>
            <a:r>
              <a:rPr kumimoji="1" lang="en-US" altLang="zh-CN" sz="1600" u="sng" dirty="0"/>
              <a:t>everyone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their </a:t>
            </a:r>
            <a:r>
              <a:rPr kumimoji="1" lang="en-US" altLang="zh-CN" sz="1600" u="sng" dirty="0"/>
              <a:t>costs to their neighbors</a:t>
            </a:r>
            <a:endParaRPr kumimoji="1" lang="zh-CN" altLang="en-US" sz="1600" u="sng" dirty="0"/>
          </a:p>
          <a:p>
            <a:pPr lvl="2"/>
            <a:r>
              <a:rPr kumimoji="1" lang="en-US" altLang="zh-CN" sz="1600" dirty="0"/>
              <a:t>via </a:t>
            </a:r>
            <a:r>
              <a:rPr kumimoji="1" lang="en-US" altLang="zh-CN" sz="1600" i="1" dirty="0">
                <a:solidFill>
                  <a:srgbClr val="C00000"/>
                </a:solidFill>
              </a:rPr>
              <a:t>flooding</a:t>
            </a:r>
            <a:endParaRPr kumimoji="1" lang="zh-CN" altLang="en-US" sz="1600" i="1" dirty="0">
              <a:solidFill>
                <a:srgbClr val="C00000"/>
              </a:solidFill>
            </a:endParaRPr>
          </a:p>
          <a:p>
            <a:pPr lvl="1"/>
            <a:r>
              <a:rPr kumimoji="1" lang="en-US" altLang="zh-CN" sz="1600" dirty="0"/>
              <a:t>Integrate using </a:t>
            </a:r>
            <a:r>
              <a:rPr kumimoji="1" lang="en-US" altLang="zh-CN" sz="1600" b="1" dirty="0"/>
              <a:t>Dijkstra's</a:t>
            </a:r>
            <a:r>
              <a:rPr kumimoji="1" lang="zh-CN" altLang="en-US" sz="1600" b="1" dirty="0"/>
              <a:t> </a:t>
            </a:r>
            <a:r>
              <a:rPr kumimoji="1" lang="en-US" altLang="zh-CN" sz="1600" b="1" dirty="0"/>
              <a:t>shortest</a:t>
            </a:r>
            <a:r>
              <a:rPr kumimoji="1" lang="zh-CN" altLang="en-US" sz="1600" b="1" dirty="0"/>
              <a:t> </a:t>
            </a:r>
            <a:r>
              <a:rPr kumimoji="1" lang="en-US" altLang="zh-CN" sz="1600" b="1" dirty="0"/>
              <a:t>path</a:t>
            </a:r>
            <a:r>
              <a:rPr kumimoji="1" lang="zh-CN" altLang="en-US" sz="1600" b="1" dirty="0"/>
              <a:t> </a:t>
            </a:r>
            <a:r>
              <a:rPr kumimoji="1" lang="en-US" altLang="zh-CN" sz="1600" b="1" dirty="0"/>
              <a:t>algorithm</a:t>
            </a:r>
          </a:p>
          <a:p>
            <a:pPr lvl="1"/>
            <a:endParaRPr kumimoji="1" lang="en-US" altLang="zh-CN" sz="1600" b="1" dirty="0"/>
          </a:p>
          <a:p>
            <a:r>
              <a:rPr kumimoji="1" lang="en-US" altLang="zh-CN" sz="1600" dirty="0"/>
              <a:t>Protocol 2: </a:t>
            </a:r>
            <a:r>
              <a:rPr kumimoji="1" lang="en-US" altLang="zh-CN" sz="1600" dirty="0">
                <a:solidFill>
                  <a:srgbClr val="0096FF"/>
                </a:solidFill>
              </a:rPr>
              <a:t>Distance-vector</a:t>
            </a:r>
          </a:p>
          <a:p>
            <a:pPr lvl="1"/>
            <a:r>
              <a:rPr kumimoji="1" lang="en-US" altLang="zh-CN" sz="1600" dirty="0"/>
              <a:t>Nodes advertise to </a:t>
            </a:r>
            <a:r>
              <a:rPr kumimoji="1" lang="en-US" altLang="zh-CN" sz="1600" u="sng" dirty="0"/>
              <a:t>neighbors</a:t>
            </a:r>
            <a:r>
              <a:rPr kumimoji="1" lang="en-US" altLang="zh-CN" sz="1600" dirty="0"/>
              <a:t> with their </a:t>
            </a:r>
            <a:r>
              <a:rPr kumimoji="1" lang="en-US" altLang="zh-CN" sz="1600" u="sng" dirty="0"/>
              <a:t>cost to all known nodes</a:t>
            </a:r>
            <a:endParaRPr kumimoji="1" lang="zh-CN" altLang="en-US" sz="1600" u="sng" dirty="0"/>
          </a:p>
          <a:p>
            <a:pPr lvl="1"/>
            <a:r>
              <a:rPr kumimoji="1" lang="en-US" altLang="zh-CN" sz="1600" dirty="0"/>
              <a:t>Update routes via </a:t>
            </a:r>
            <a:r>
              <a:rPr kumimoji="1" lang="en-US" altLang="zh-CN" sz="1600" b="1" dirty="0"/>
              <a:t>Bellman-Ford</a:t>
            </a:r>
            <a:r>
              <a:rPr kumimoji="1" lang="zh-CN" altLang="en-US" sz="1600" b="1" dirty="0"/>
              <a:t> </a:t>
            </a:r>
            <a:r>
              <a:rPr kumimoji="1" lang="en-US" altLang="zh-CN" sz="1600" dirty="0"/>
              <a:t>integration</a:t>
            </a:r>
            <a:endParaRPr kumimoji="1" lang="zh-CN" altLang="en-US" sz="1600" dirty="0"/>
          </a:p>
          <a:p>
            <a:endParaRPr kumimoji="1" lang="zh-CN" altLang="en-US" sz="1600" dirty="0">
              <a:solidFill>
                <a:srgbClr val="0096FF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91692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106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FED1E14-8265-774F-BF46-68BD7E78A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78" y="-22820"/>
            <a:ext cx="8020443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44366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3</a:t>
            </a:r>
            <a:r>
              <a:rPr kumimoji="1" lang="zh-CN" altLang="en-US" dirty="0"/>
              <a:t> </a:t>
            </a:r>
            <a:r>
              <a:rPr kumimoji="1" lang="en-US" altLang="zh-CN" dirty="0"/>
              <a:t>Ways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Path-vector Routing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Advertisements include the path, to better </a:t>
            </a:r>
            <a:br>
              <a:rPr kumimoji="1" lang="zh-CN" altLang="en-US" dirty="0"/>
            </a:br>
            <a:r>
              <a:rPr kumimoji="1" lang="en-US" altLang="zh-CN" dirty="0"/>
              <a:t>detect routing loops</a:t>
            </a:r>
            <a:endParaRPr kumimoji="1" lang="zh-CN" altLang="en-US" dirty="0"/>
          </a:p>
          <a:p>
            <a:r>
              <a:rPr lang="en-US" altLang="zh-CN" dirty="0"/>
              <a:t>Hierarchy of Routing</a:t>
            </a:r>
            <a:endParaRPr lang="zh-CN" altLang="en-US" dirty="0"/>
          </a:p>
          <a:p>
            <a:pPr lvl="1"/>
            <a:r>
              <a:rPr lang="en-US" altLang="zh-CN" dirty="0"/>
              <a:t>Route between </a:t>
            </a:r>
            <a:r>
              <a:rPr lang="en-US" altLang="zh-CN" b="1" dirty="0">
                <a:solidFill>
                  <a:srgbClr val="0096FF"/>
                </a:solidFill>
              </a:rPr>
              <a:t>regions</a:t>
            </a:r>
            <a:r>
              <a:rPr lang="en-US" altLang="zh-CN" dirty="0"/>
              <a:t>, and then within a</a:t>
            </a:r>
            <a:br>
              <a:rPr lang="zh-CN" altLang="en-US" dirty="0"/>
            </a:br>
            <a:r>
              <a:rPr lang="en-US" altLang="zh-CN" dirty="0"/>
              <a:t>region </a:t>
            </a:r>
            <a:endParaRPr lang="zh-CN" altLang="en-US" dirty="0"/>
          </a:p>
          <a:p>
            <a:r>
              <a:rPr lang="en-US" altLang="zh-CN" dirty="0"/>
              <a:t>Topological Addressing</a:t>
            </a:r>
            <a:endParaRPr lang="zh-CN" altLang="en-US" dirty="0"/>
          </a:p>
          <a:p>
            <a:pPr lvl="1"/>
            <a:r>
              <a:rPr lang="en-US" altLang="zh-CN" dirty="0"/>
              <a:t>Assign addresses in contiguous blocks to </a:t>
            </a:r>
            <a:br>
              <a:rPr lang="zh-CN" altLang="en-US" dirty="0"/>
            </a:br>
            <a:r>
              <a:rPr lang="en-US" altLang="zh-CN" dirty="0"/>
              <a:t>make advertisements smaller </a:t>
            </a:r>
            <a:endParaRPr kumimoji="1" lang="en-US" altLang="zh-CN" dirty="0"/>
          </a:p>
          <a:p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E30D1CB-B58A-7E46-A98F-E5F5CA761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00" y="1273324"/>
            <a:ext cx="2270948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6581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108</a:t>
            </a:fld>
            <a:endParaRPr lang="zh-CN" altLang="en-US" dirty="0"/>
          </a:p>
        </p:txBody>
      </p:sp>
      <p:sp>
        <p:nvSpPr>
          <p:cNvPr id="9" name="内容占位符 8">
            <a:extLst>
              <a:ext uri="{FF2B5EF4-FFF2-40B4-BE49-F238E27FC236}">
                <a16:creationId xmlns:a16="http://schemas.microsoft.com/office/drawing/2014/main" id="{E2B6D90E-6A19-F342-B2F6-16081BE46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F7E3D88D-6615-EF4A-B229-33F084E3E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01679424-A7BB-D049-A4C8-D1C8A5142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48520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109</a:t>
            </a:fld>
            <a:endParaRPr lang="zh-CN" altLang="en-US" dirty="0"/>
          </a:p>
        </p:txBody>
      </p:sp>
      <p:pic>
        <p:nvPicPr>
          <p:cNvPr id="7" name="Picture 1027" descr="C:\Documents and Settings\Administrator\My Documents\cs580\images\an090601 copy.jpg">
            <a:extLst>
              <a:ext uri="{FF2B5EF4-FFF2-40B4-BE49-F238E27FC236}">
                <a16:creationId xmlns:a16="http://schemas.microsoft.com/office/drawing/2014/main" id="{1C63836A-2F7D-0640-B99D-2BF0CC9C7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662"/>
          <a:stretch>
            <a:fillRect/>
          </a:stretch>
        </p:blipFill>
        <p:spPr bwMode="auto">
          <a:xfrm>
            <a:off x="1403648" y="913284"/>
            <a:ext cx="6912768" cy="4514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67673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110</a:t>
            </a:fld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246698F-9654-254E-9B9C-FD3A5731C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" y="482600"/>
            <a:ext cx="9105900" cy="474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01834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socket</a:t>
            </a:r>
            <a:r>
              <a:rPr kumimoji="1" lang="en-US" altLang="zh-CN" dirty="0"/>
              <a:t> to Access </a:t>
            </a:r>
            <a:r>
              <a:rPr kumimoji="1" lang="en-US" altLang="zh-CN" dirty="0" err="1"/>
              <a:t>www.baidu.com</a:t>
            </a:r>
            <a:r>
              <a:rPr kumimoji="1" lang="zh-CN" altLang="en-US" dirty="0"/>
              <a:t> </a:t>
            </a:r>
            <a:r>
              <a:rPr kumimoji="1" lang="en-US" altLang="zh-CN" dirty="0"/>
              <a:t>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You code as if your PC connect directly with Baidu</a:t>
            </a:r>
          </a:p>
          <a:p>
            <a:pPr lvl="1"/>
            <a:r>
              <a:rPr kumimoji="1" lang="en-US" altLang="zh-CN" dirty="0"/>
              <a:t>Call connect() with Baidu's IP address</a:t>
            </a:r>
          </a:p>
          <a:p>
            <a:r>
              <a:rPr kumimoji="1" lang="en-US" altLang="zh-CN" dirty="0"/>
              <a:t>But how does the system find next hop?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111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85F4213-6575-3744-8189-B736A2853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700" y="3289548"/>
            <a:ext cx="4038600" cy="149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7533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等线" panose="02010600030101010101" pitchFamily="2" charset="-122"/>
              </a:rPr>
              <a:t>Putting All Together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ea typeface="等线" panose="02010600030101010101" pitchFamily="2" charset="-122"/>
              </a:rPr>
              <a:t>App: I want to send a packet to Baidu, here is the packet with Baidu's IP in its header as target IP,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and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client's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IP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source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IP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(Node-C)</a:t>
            </a:r>
          </a:p>
          <a:p>
            <a:endParaRPr kumimoji="1" lang="en-US" altLang="zh-CN" dirty="0">
              <a:ea typeface="等线" panose="02010600030101010101" pitchFamily="2" charset="-122"/>
            </a:endParaRPr>
          </a:p>
          <a:p>
            <a:endParaRPr kumimoji="1" lang="en-US" altLang="zh-CN" dirty="0">
              <a:ea typeface="等线" panose="02010600030101010101" pitchFamily="2" charset="-122"/>
            </a:endParaRPr>
          </a:p>
          <a:p>
            <a:r>
              <a:rPr kumimoji="1" lang="en-US" altLang="zh-CN" dirty="0">
                <a:ea typeface="等线" panose="02010600030101010101" pitchFamily="2" charset="-122"/>
              </a:rPr>
              <a:t>OS: I don't know how to get to Baidu, I'll just send it to the router (gateway). But I cannot change the source IP of the packet, so I'll just change the MAC target address of the packet to the router's MAC address</a:t>
            </a:r>
          </a:p>
          <a:p>
            <a:endParaRPr kumimoji="1" lang="en-US" altLang="zh-CN" dirty="0">
              <a:ea typeface="等线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112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B1B03FE-DC49-6E44-8D0B-6B305B938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" y="2196976"/>
            <a:ext cx="9004300" cy="4445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12252F7-8E69-7844-ABEB-E153254DB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0" y="4213200"/>
            <a:ext cx="90043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1431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等线" panose="02010600030101010101" pitchFamily="2" charset="-122"/>
              </a:rPr>
              <a:t>Putting All Together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zh-CN" dirty="0">
              <a:ea typeface="等线" panose="02010600030101010101" pitchFamily="2" charset="-122"/>
            </a:endParaRPr>
          </a:p>
          <a:p>
            <a:r>
              <a:rPr kumimoji="1" lang="en-US" altLang="zh-CN" dirty="0">
                <a:ea typeface="等线" panose="02010600030101010101" pitchFamily="2" charset="-122"/>
              </a:rPr>
              <a:t>The router-1 (gateway): I get a packet with my MAC as target address. Is it my IP? No… So I'll just forward it to next hop, by changing the target MAC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address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to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next hop's MAC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address (NAT: change source IP and source port as well)</a:t>
            </a:r>
          </a:p>
          <a:p>
            <a:endParaRPr kumimoji="1" lang="en-US" altLang="zh-CN" dirty="0">
              <a:ea typeface="等线" panose="02010600030101010101" pitchFamily="2" charset="-122"/>
            </a:endParaRPr>
          </a:p>
          <a:p>
            <a:r>
              <a:rPr kumimoji="1" lang="en-US" altLang="zh-CN" dirty="0">
                <a:ea typeface="等线" panose="02010600030101010101" pitchFamily="2" charset="-122"/>
              </a:rPr>
              <a:t>Router-2: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connect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directly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to Baidu,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I'll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just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change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the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target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MAC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address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to Baidu</a:t>
            </a:r>
            <a:endParaRPr kumimoji="1" lang="zh-CN" altLang="en-US" dirty="0">
              <a:ea typeface="等线" panose="02010600030101010101" pitchFamily="2" charset="-122"/>
            </a:endParaRPr>
          </a:p>
          <a:p>
            <a:endParaRPr kumimoji="1" lang="en-US" altLang="zh-CN" dirty="0">
              <a:ea typeface="等线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113</a:t>
            </a:fld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050B56F-C44C-C04B-B812-00B5C3984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" y="1142256"/>
            <a:ext cx="9004300" cy="4191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3E6BED9-799B-1348-BAE4-B97677889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3086472"/>
            <a:ext cx="8991600" cy="4191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CBACC10-137A-9F40-9B1C-11E46FC03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4454624"/>
            <a:ext cx="89916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45694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060648" y="3369146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MAC:aa:aa:aa:aa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4032448" y="3369146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MAC:bb:bb:bb:bb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6928048" y="3369146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MAC:cc:cc:cc:cc</a:t>
            </a:r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4108648" y="1400646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switch</a:t>
            </a:r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4870648" y="1972146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 flipV="1">
            <a:off x="1822648" y="1654646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 flipV="1">
            <a:off x="1822648" y="1654646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>
            <a:off x="5632648" y="1654646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 flipH="1" flipV="1">
            <a:off x="7842448" y="1654646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graphicFrame>
        <p:nvGraphicFramePr>
          <p:cNvPr id="22594" name="Group 66"/>
          <p:cNvGraphicFramePr>
            <a:graphicFrameLocks noGrp="1"/>
          </p:cNvGraphicFramePr>
          <p:nvPr/>
        </p:nvGraphicFramePr>
        <p:xfrm>
          <a:off x="679648" y="4956646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bb:bb:bb:bb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596" name="Text Box 68"/>
          <p:cNvSpPr txBox="1">
            <a:spLocks noChangeArrowheads="1"/>
          </p:cNvSpPr>
          <p:nvPr/>
        </p:nvSpPr>
        <p:spPr bwMode="auto">
          <a:xfrm>
            <a:off x="1365448" y="4575647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aphicFrame>
        <p:nvGraphicFramePr>
          <p:cNvPr id="22597" name="Group 69"/>
          <p:cNvGraphicFramePr>
            <a:graphicFrameLocks noGrp="1"/>
          </p:cNvGraphicFramePr>
          <p:nvPr/>
        </p:nvGraphicFramePr>
        <p:xfrm>
          <a:off x="3727648" y="4956646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608" name="Text Box 80"/>
          <p:cNvSpPr txBox="1">
            <a:spLocks noChangeArrowheads="1"/>
          </p:cNvSpPr>
          <p:nvPr/>
        </p:nvSpPr>
        <p:spPr bwMode="auto">
          <a:xfrm>
            <a:off x="4261048" y="4575647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pSp>
        <p:nvGrpSpPr>
          <p:cNvPr id="22613" name="Group 85"/>
          <p:cNvGrpSpPr>
            <a:grpSpLocks/>
          </p:cNvGrpSpPr>
          <p:nvPr/>
        </p:nvGrpSpPr>
        <p:grpSpPr bwMode="auto">
          <a:xfrm>
            <a:off x="5940152" y="384646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2610" name="Rectangle 82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</a:p>
          </p:txBody>
        </p:sp>
        <p:sp>
          <p:nvSpPr>
            <p:cNvPr id="22612" name="Line 84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  <p:grpSp>
        <p:nvGrpSpPr>
          <p:cNvPr id="22614" name="Group 86"/>
          <p:cNvGrpSpPr>
            <a:grpSpLocks/>
          </p:cNvGrpSpPr>
          <p:nvPr/>
        </p:nvGrpSpPr>
        <p:grpSpPr bwMode="auto">
          <a:xfrm rot="-5423267">
            <a:off x="162758" y="1869553"/>
            <a:ext cx="1587500" cy="1122686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2615" name="Rectangle 87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  <p:sp>
          <p:nvSpPr>
            <p:cNvPr id="22616" name="Line 88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  <p:grpSp>
        <p:nvGrpSpPr>
          <p:cNvPr id="22617" name="Group 89"/>
          <p:cNvGrpSpPr>
            <a:grpSpLocks/>
          </p:cNvGrpSpPr>
          <p:nvPr/>
        </p:nvGrpSpPr>
        <p:grpSpPr bwMode="auto">
          <a:xfrm>
            <a:off x="1802904" y="384646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2618" name="Rectangle 90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  <p:sp>
          <p:nvSpPr>
            <p:cNvPr id="22619" name="Line 91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204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Assurance of End-to-end Protocol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at-least-once delivery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at-most-once delivery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data integrity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stream order &amp; closing of connections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jitter control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authenticity and privacy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end-to-end performance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5681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Handling Packet Loss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116</a:t>
            </a:fld>
            <a:endParaRPr lang="zh-CN" alt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91F05696-3A45-FB4D-BD26-B6A642D51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1489348"/>
            <a:ext cx="7286625" cy="3469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873675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Retrofitting TCP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117</a:t>
            </a:fld>
            <a:endParaRPr lang="zh-CN" alt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6596285-7E6A-254E-A972-CF53D942B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32323"/>
            <a:ext cx="8028385" cy="3539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288922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AIMD Leads to Efficiency and Fairness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118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8A638CF2-1B16-E647-A7E2-BC9CAAE58C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99" y="1530622"/>
            <a:ext cx="6589961" cy="399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344501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DNS Hierarchy (a partial view)</a:t>
            </a:r>
            <a:endParaRPr lang="zh-CN" altLang="en-US" dirty="0">
              <a:ea typeface="等线" panose="0201060003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12EF469-7546-0C49-874A-C4E4130C4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129308"/>
            <a:ext cx="7950200" cy="4114800"/>
          </a:xfrm>
          <a:prstGeom prst="rect">
            <a:avLst/>
          </a:prstGeom>
        </p:spPr>
      </p:pic>
      <p:sp>
        <p:nvSpPr>
          <p:cNvPr id="43" name="灯片编号占位符 3">
            <a:extLst>
              <a:ext uri="{FF2B5EF4-FFF2-40B4-BE49-F238E27FC236}">
                <a16:creationId xmlns:a16="http://schemas.microsoft.com/office/drawing/2014/main" id="{CADA4870-683D-5147-9CD0-BDBCC52F8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250967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DNS Request Process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272084" y="4254500"/>
            <a:ext cx="2730500" cy="698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Name client</a:t>
            </a:r>
          </a:p>
        </p:txBody>
      </p:sp>
      <p:cxnSp>
        <p:nvCxnSpPr>
          <p:cNvPr id="47108" name="Straight Arrow Connector 12"/>
          <p:cNvCxnSpPr>
            <a:cxnSpLocks noChangeShapeType="1"/>
          </p:cNvCxnSpPr>
          <p:nvPr/>
        </p:nvCxnSpPr>
        <p:spPr bwMode="auto">
          <a:xfrm flipV="1">
            <a:off x="1462584" y="2349500"/>
            <a:ext cx="0" cy="190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09" name="Straight Arrow Connector 13"/>
          <p:cNvCxnSpPr>
            <a:cxnSpLocks noChangeShapeType="1"/>
          </p:cNvCxnSpPr>
          <p:nvPr/>
        </p:nvCxnSpPr>
        <p:spPr bwMode="auto">
          <a:xfrm>
            <a:off x="1716584" y="2413000"/>
            <a:ext cx="0" cy="1841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10" name="Straight Arrow Connector 16"/>
          <p:cNvCxnSpPr>
            <a:cxnSpLocks noChangeShapeType="1"/>
          </p:cNvCxnSpPr>
          <p:nvPr/>
        </p:nvCxnSpPr>
        <p:spPr bwMode="auto">
          <a:xfrm flipV="1">
            <a:off x="2351584" y="2984500"/>
            <a:ext cx="0" cy="1270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11" name="Straight Arrow Connector 22"/>
          <p:cNvCxnSpPr>
            <a:cxnSpLocks noChangeShapeType="1"/>
          </p:cNvCxnSpPr>
          <p:nvPr/>
        </p:nvCxnSpPr>
        <p:spPr bwMode="auto">
          <a:xfrm>
            <a:off x="2605584" y="3048000"/>
            <a:ext cx="0" cy="1206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12" name="Straight Arrow Connector 25"/>
          <p:cNvCxnSpPr>
            <a:cxnSpLocks noChangeShapeType="1"/>
          </p:cNvCxnSpPr>
          <p:nvPr/>
        </p:nvCxnSpPr>
        <p:spPr bwMode="auto">
          <a:xfrm flipV="1">
            <a:off x="3304084" y="3556000"/>
            <a:ext cx="0" cy="698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13" name="Straight Arrow Connector 27"/>
          <p:cNvCxnSpPr>
            <a:cxnSpLocks noChangeShapeType="1"/>
          </p:cNvCxnSpPr>
          <p:nvPr/>
        </p:nvCxnSpPr>
        <p:spPr bwMode="auto">
          <a:xfrm>
            <a:off x="3558084" y="3619500"/>
            <a:ext cx="0" cy="63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1" name="Rectangle 30"/>
          <p:cNvSpPr/>
          <p:nvPr/>
        </p:nvSpPr>
        <p:spPr bwMode="auto">
          <a:xfrm>
            <a:off x="5222866" y="4254500"/>
            <a:ext cx="2730500" cy="698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Name client</a:t>
            </a:r>
          </a:p>
        </p:txBody>
      </p:sp>
      <p:sp>
        <p:nvSpPr>
          <p:cNvPr id="32" name="Oval 31"/>
          <p:cNvSpPr/>
          <p:nvPr/>
        </p:nvSpPr>
        <p:spPr bwMode="auto">
          <a:xfrm>
            <a:off x="5159366" y="1397000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500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048366" y="2032000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333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000866" y="2603500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167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783908" y="2866761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ns.iss.edu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119" name="Straight Arrow Connector 35"/>
          <p:cNvCxnSpPr>
            <a:cxnSpLocks noChangeShapeType="1"/>
          </p:cNvCxnSpPr>
          <p:nvPr/>
        </p:nvCxnSpPr>
        <p:spPr bwMode="auto">
          <a:xfrm flipV="1">
            <a:off x="5413366" y="2349500"/>
            <a:ext cx="0" cy="190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0" name="Straight Arrow Connector 36"/>
          <p:cNvCxnSpPr>
            <a:cxnSpLocks noChangeShapeType="1"/>
          </p:cNvCxnSpPr>
          <p:nvPr/>
        </p:nvCxnSpPr>
        <p:spPr bwMode="auto">
          <a:xfrm>
            <a:off x="5577408" y="2413000"/>
            <a:ext cx="0" cy="1841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1" name="Curved Connector 43"/>
          <p:cNvCxnSpPr>
            <a:cxnSpLocks noChangeShapeType="1"/>
            <a:stCxn id="32" idx="7"/>
            <a:endCxn id="33" idx="0"/>
          </p:cNvCxnSpPr>
          <p:nvPr/>
        </p:nvCxnSpPr>
        <p:spPr bwMode="auto">
          <a:xfrm rot="16200000" flipH="1">
            <a:off x="6048367" y="1524000"/>
            <a:ext cx="486833" cy="529167"/>
          </a:xfrm>
          <a:prstGeom prst="curvedConnector3">
            <a:avLst>
              <a:gd name="adj1" fmla="val -17181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2" name="Curved Connector 45"/>
          <p:cNvCxnSpPr>
            <a:cxnSpLocks noChangeShapeType="1"/>
            <a:stCxn id="33" idx="7"/>
            <a:endCxn id="34" idx="0"/>
          </p:cNvCxnSpPr>
          <p:nvPr/>
        </p:nvCxnSpPr>
        <p:spPr bwMode="auto">
          <a:xfrm rot="16200000" flipH="1">
            <a:off x="7000867" y="2095500"/>
            <a:ext cx="423333" cy="592667"/>
          </a:xfrm>
          <a:prstGeom prst="curvedConnector3">
            <a:avLst>
              <a:gd name="adj1" fmla="val -26019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3" name="Curved Connector 49"/>
          <p:cNvCxnSpPr>
            <a:cxnSpLocks noChangeShapeType="1"/>
            <a:stCxn id="34" idx="3"/>
            <a:endCxn id="33" idx="4"/>
          </p:cNvCxnSpPr>
          <p:nvPr/>
        </p:nvCxnSpPr>
        <p:spPr bwMode="auto">
          <a:xfrm rot="5400000" flipH="1">
            <a:off x="6641033" y="2963333"/>
            <a:ext cx="423333" cy="592667"/>
          </a:xfrm>
          <a:prstGeom prst="curvedConnector3">
            <a:avLst>
              <a:gd name="adj1" fmla="val -11412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4" name="Curved Connector 53"/>
          <p:cNvCxnSpPr>
            <a:cxnSpLocks noChangeShapeType="1"/>
            <a:stCxn id="33" idx="3"/>
            <a:endCxn id="32" idx="4"/>
          </p:cNvCxnSpPr>
          <p:nvPr/>
        </p:nvCxnSpPr>
        <p:spPr bwMode="auto">
          <a:xfrm rot="5400000" flipH="1">
            <a:off x="5688533" y="2391833"/>
            <a:ext cx="486833" cy="529167"/>
          </a:xfrm>
          <a:prstGeom prst="curvedConnector3">
            <a:avLst>
              <a:gd name="adj1" fmla="val -4481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" name="TextBox 60"/>
          <p:cNvSpPr txBox="1"/>
          <p:nvPr/>
        </p:nvSpPr>
        <p:spPr>
          <a:xfrm>
            <a:off x="827584" y="3679032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ginger.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399084" y="2857501"/>
            <a:ext cx="88900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NS: for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180134" y="3234532"/>
            <a:ext cx="97790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NS: for 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Scholarly.edu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494584" y="3683000"/>
            <a:ext cx="88900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AP: for 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ginger.Scholar.edu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716584" y="3683000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ginger.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669084" y="3683000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ginger.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831408" y="2349501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names.edu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932040" y="1714501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a.root.net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Oval 71"/>
          <p:cNvSpPr/>
          <p:nvPr/>
        </p:nvSpPr>
        <p:spPr bwMode="auto">
          <a:xfrm>
            <a:off x="1208584" y="1359958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500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73" name="Oval 72"/>
          <p:cNvSpPr/>
          <p:nvPr/>
        </p:nvSpPr>
        <p:spPr bwMode="auto">
          <a:xfrm>
            <a:off x="2097584" y="1994958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333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74" name="Oval 73"/>
          <p:cNvSpPr/>
          <p:nvPr/>
        </p:nvSpPr>
        <p:spPr bwMode="auto">
          <a:xfrm>
            <a:off x="3050084" y="2566458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167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833126" y="2829720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ns.iss.edu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880626" y="2312459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names.edu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991626" y="1677459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a.root.net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074774" y="5152402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Recursion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07704" y="5152402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Non-Recursion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8" name="灯片编号占位符 3">
            <a:extLst>
              <a:ext uri="{FF2B5EF4-FFF2-40B4-BE49-F238E27FC236}">
                <a16:creationId xmlns:a16="http://schemas.microsoft.com/office/drawing/2014/main" id="{A13565CB-562B-3F4A-85ED-2ED602BDE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50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/>
      <p:bldP spid="69" grpId="0"/>
      <p:bldP spid="71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5" name="Picture 31" descr="paketaro box">
            <a:extLst>
              <a:ext uri="{FF2B5EF4-FFF2-40B4-BE49-F238E27FC236}">
                <a16:creationId xmlns:a16="http://schemas.microsoft.com/office/drawing/2014/main" id="{AF8A3962-6048-7F43-8116-60E00D01E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085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6" name="Rectangle 10">
            <a:extLst>
              <a:ext uri="{FF2B5EF4-FFF2-40B4-BE49-F238E27FC236}">
                <a16:creationId xmlns:a16="http://schemas.microsoft.com/office/drawing/2014/main" id="{31909083-EEBA-AE49-A28B-C00FA32272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ＭＳ Ｐゴシック" panose="020B0600070205080204" pitchFamily="34" charset="-128"/>
              </a:rPr>
              <a:t>How Akamai Uses DNS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FEC6BB0F-35D3-F746-BC85-E7ABBCE54A97}"/>
              </a:ext>
            </a:extLst>
          </p:cNvPr>
          <p:cNvGrpSpPr>
            <a:grpSpLocks/>
          </p:cNvGrpSpPr>
          <p:nvPr/>
        </p:nvGrpSpPr>
        <p:grpSpPr bwMode="auto">
          <a:xfrm>
            <a:off x="1206500" y="2667000"/>
            <a:ext cx="4318000" cy="2349500"/>
            <a:chOff x="3360" y="96"/>
            <a:chExt cx="1056" cy="720"/>
          </a:xfrm>
          <a:solidFill>
            <a:srgbClr val="8EB4E3"/>
          </a:solidFill>
        </p:grpSpPr>
        <p:sp>
          <p:nvSpPr>
            <p:cNvPr id="90159" name="Oval 4">
              <a:extLst>
                <a:ext uri="{FF2B5EF4-FFF2-40B4-BE49-F238E27FC236}">
                  <a16:creationId xmlns:a16="http://schemas.microsoft.com/office/drawing/2014/main" id="{052E414B-04FB-7344-8249-8EE91AE04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4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0" name="Oval 5">
              <a:extLst>
                <a:ext uri="{FF2B5EF4-FFF2-40B4-BE49-F238E27FC236}">
                  <a16:creationId xmlns:a16="http://schemas.microsoft.com/office/drawing/2014/main" id="{6CA1FB6F-8E48-3544-A17F-D33283D26A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96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1" name="Oval 6">
              <a:extLst>
                <a:ext uri="{FF2B5EF4-FFF2-40B4-BE49-F238E27FC236}">
                  <a16:creationId xmlns:a16="http://schemas.microsoft.com/office/drawing/2014/main" id="{154503BC-CF6C-4C4B-9D79-0D1D754D60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19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2" name="Oval 7">
              <a:extLst>
                <a:ext uri="{FF2B5EF4-FFF2-40B4-BE49-F238E27FC236}">
                  <a16:creationId xmlns:a16="http://schemas.microsoft.com/office/drawing/2014/main" id="{19D22C5D-99DF-4149-B1BB-534F0286C3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3" name="Oval 8">
              <a:extLst>
                <a:ext uri="{FF2B5EF4-FFF2-40B4-BE49-F238E27FC236}">
                  <a16:creationId xmlns:a16="http://schemas.microsoft.com/office/drawing/2014/main" id="{C8FC5A15-16AA-5A40-9FCB-110C3C56F0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4" name="Oval 9">
              <a:extLst>
                <a:ext uri="{FF2B5EF4-FFF2-40B4-BE49-F238E27FC236}">
                  <a16:creationId xmlns:a16="http://schemas.microsoft.com/office/drawing/2014/main" id="{478104ED-D5A4-8144-A4A9-62CC2387BE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8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</p:grpSp>
      <p:sp>
        <p:nvSpPr>
          <p:cNvPr id="54278" name="Rectangle 12">
            <a:extLst>
              <a:ext uri="{FF2B5EF4-FFF2-40B4-BE49-F238E27FC236}">
                <a16:creationId xmlns:a16="http://schemas.microsoft.com/office/drawing/2014/main" id="{55AD9FE1-32FA-0043-BFA7-D4D7B6DE6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000" y="1206500"/>
            <a:ext cx="285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cnn.com (content provider)</a:t>
            </a:r>
          </a:p>
        </p:txBody>
      </p:sp>
      <p:pic>
        <p:nvPicPr>
          <p:cNvPr id="54279" name="Picture 13" descr="Computer5">
            <a:extLst>
              <a:ext uri="{FF2B5EF4-FFF2-40B4-BE49-F238E27FC236}">
                <a16:creationId xmlns:a16="http://schemas.microsoft.com/office/drawing/2014/main" id="{4AD14FE6-86B6-4C4B-8D9B-3E1659AB3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3810000"/>
            <a:ext cx="1031875" cy="90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0" name="Picture 14" descr="paketaro box">
            <a:extLst>
              <a:ext uri="{FF2B5EF4-FFF2-40B4-BE49-F238E27FC236}">
                <a16:creationId xmlns:a16="http://schemas.microsoft.com/office/drawing/2014/main" id="{C530C422-D04E-EB45-A274-6C5589BE3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524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1" name="Picture 15" descr="paketaro box">
            <a:extLst>
              <a:ext uri="{FF2B5EF4-FFF2-40B4-BE49-F238E27FC236}">
                <a16:creationId xmlns:a16="http://schemas.microsoft.com/office/drawing/2014/main" id="{D7C118C9-82EA-7640-8AC9-B3F82B462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51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2" name="Rectangle 17">
            <a:extLst>
              <a:ext uri="{FF2B5EF4-FFF2-40B4-BE49-F238E27FC236}">
                <a16:creationId xmlns:a16="http://schemas.microsoft.com/office/drawing/2014/main" id="{3F5B1E8A-8B45-F94C-8C8B-EB58BC0F1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0668" y="1270000"/>
            <a:ext cx="2603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DNS TLD server</a:t>
            </a:r>
          </a:p>
        </p:txBody>
      </p:sp>
      <p:sp>
        <p:nvSpPr>
          <p:cNvPr id="54283" name="Line 19">
            <a:extLst>
              <a:ext uri="{FF2B5EF4-FFF2-40B4-BE49-F238E27FC236}">
                <a16:creationId xmlns:a16="http://schemas.microsoft.com/office/drawing/2014/main" id="{88D6EE95-847E-8D4D-9FF8-F5889033FF4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78000" y="2413000"/>
            <a:ext cx="0" cy="1397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4284" name="Line 20">
            <a:extLst>
              <a:ext uri="{FF2B5EF4-FFF2-40B4-BE49-F238E27FC236}">
                <a16:creationId xmlns:a16="http://schemas.microsoft.com/office/drawing/2014/main" id="{C5781FA5-A11F-8D40-9DD4-901760D34D5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05000" y="2476500"/>
            <a:ext cx="0" cy="13335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4285" name="Rectangle 21">
            <a:extLst>
              <a:ext uri="{FF2B5EF4-FFF2-40B4-BE49-F238E27FC236}">
                <a16:creationId xmlns:a16="http://schemas.microsoft.com/office/drawing/2014/main" id="{D75E64F0-081C-4B42-B1BE-B5EE69FCB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54286" name="Rectangle 22">
            <a:extLst>
              <a:ext uri="{FF2B5EF4-FFF2-40B4-BE49-F238E27FC236}">
                <a16:creationId xmlns:a16="http://schemas.microsoft.com/office/drawing/2014/main" id="{D43B22F7-4706-BF4E-8EA3-0888E8181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2</a:t>
            </a:r>
          </a:p>
        </p:txBody>
      </p:sp>
      <p:pic>
        <p:nvPicPr>
          <p:cNvPr id="54287" name="Picture 27" descr="paketaro box">
            <a:extLst>
              <a:ext uri="{FF2B5EF4-FFF2-40B4-BE49-F238E27FC236}">
                <a16:creationId xmlns:a16="http://schemas.microsoft.com/office/drawing/2014/main" id="{96E318E2-788E-A348-AAB1-632186FB5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26035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8" name="Picture 28" descr="paketaro box">
            <a:extLst>
              <a:ext uri="{FF2B5EF4-FFF2-40B4-BE49-F238E27FC236}">
                <a16:creationId xmlns:a16="http://schemas.microsoft.com/office/drawing/2014/main" id="{C0126A94-5978-F04E-B14D-A48E87C71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0" y="34290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9" name="Rectangle 29">
            <a:extLst>
              <a:ext uri="{FF2B5EF4-FFF2-40B4-BE49-F238E27FC236}">
                <a16:creationId xmlns:a16="http://schemas.microsoft.com/office/drawing/2014/main" id="{ABE1B171-85D5-AF4B-B5B5-560F84067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5860" y="2603500"/>
            <a:ext cx="1856053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Akamai global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sp>
        <p:nvSpPr>
          <p:cNvPr id="54290" name="Rectangle 30">
            <a:extLst>
              <a:ext uri="{FF2B5EF4-FFF2-40B4-BE49-F238E27FC236}">
                <a16:creationId xmlns:a16="http://schemas.microsoft.com/office/drawing/2014/main" id="{B818E7C6-3F80-AA47-A0EC-CB94DB6A7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360" y="3365500"/>
            <a:ext cx="1905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Akamai regional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pic>
        <p:nvPicPr>
          <p:cNvPr id="54291" name="Picture 31" descr="paketaro box">
            <a:extLst>
              <a:ext uri="{FF2B5EF4-FFF2-40B4-BE49-F238E27FC236}">
                <a16:creationId xmlns:a16="http://schemas.microsoft.com/office/drawing/2014/main" id="{221D4B43-9B9F-AA46-97A3-219F6E424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4318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92" name="Rectangle 32">
            <a:extLst>
              <a:ext uri="{FF2B5EF4-FFF2-40B4-BE49-F238E27FC236}">
                <a16:creationId xmlns:a16="http://schemas.microsoft.com/office/drawing/2014/main" id="{9E51691D-0F48-C74C-8F98-B20F91FBA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1440" y="4572000"/>
            <a:ext cx="1651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Nearby </a:t>
            </a:r>
            <a:b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Akamai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54293" name="Slide Number Placeholder 2">
            <a:extLst>
              <a:ext uri="{FF2B5EF4-FFF2-40B4-BE49-F238E27FC236}">
                <a16:creationId xmlns:a16="http://schemas.microsoft.com/office/drawing/2014/main" id="{FDF9A133-26F6-7846-833A-F4A074CADBA0}"/>
              </a:ext>
            </a:extLst>
          </p:cNvPr>
          <p:cNvSpPr txBox="1">
            <a:spLocks/>
          </p:cNvSpPr>
          <p:nvPr/>
        </p:nvSpPr>
        <p:spPr bwMode="auto">
          <a:xfrm>
            <a:off x="6604000" y="-63500"/>
            <a:ext cx="1778000" cy="30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452E05BE-B87F-B540-BF3D-46AFE7B222B5}" type="slidenum">
              <a:rPr lang="en-US" altLang="zh-CN" sz="1000">
                <a:solidFill>
                  <a:srgbClr val="898989"/>
                </a:solidFill>
              </a:rPr>
              <a:pPr algn="r" eaLnBrk="1" hangingPunct="1"/>
              <a:t>121</a:t>
            </a:fld>
            <a:endParaRPr lang="en-US" altLang="zh-CN" sz="1000">
              <a:solidFill>
                <a:srgbClr val="898989"/>
              </a:solidFill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47F98C67-7ECE-224A-B04E-E05229FC1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0" y="4254500"/>
            <a:ext cx="1778000" cy="1270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54295" name="Picture 31" descr="paketaro box">
            <a:extLst>
              <a:ext uri="{FF2B5EF4-FFF2-40B4-BE49-F238E27FC236}">
                <a16:creationId xmlns:a16="http://schemas.microsoft.com/office/drawing/2014/main" id="{F5A5EE10-0830-544D-BE91-A72967EE7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635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96" name="Picture 31" descr="paketaro box">
            <a:extLst>
              <a:ext uri="{FF2B5EF4-FFF2-40B4-BE49-F238E27FC236}">
                <a16:creationId xmlns:a16="http://schemas.microsoft.com/office/drawing/2014/main" id="{26C766FF-3D4C-D447-9975-605446FC1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953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97" name="Picture 31" descr="paketaro box">
            <a:extLst>
              <a:ext uri="{FF2B5EF4-FFF2-40B4-BE49-F238E27FC236}">
                <a16:creationId xmlns:a16="http://schemas.microsoft.com/office/drawing/2014/main" id="{0197C4CF-B156-4C48-B0B3-AB33B1C7B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0" y="1333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98" name="Picture 31" descr="paketaro box">
            <a:extLst>
              <a:ext uri="{FF2B5EF4-FFF2-40B4-BE49-F238E27FC236}">
                <a16:creationId xmlns:a16="http://schemas.microsoft.com/office/drawing/2014/main" id="{82CD0CA7-E303-3D4D-8A1F-7CB4D2235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99" name="Picture 31" descr="paketaro box">
            <a:extLst>
              <a:ext uri="{FF2B5EF4-FFF2-40B4-BE49-F238E27FC236}">
                <a16:creationId xmlns:a16="http://schemas.microsoft.com/office/drawing/2014/main" id="{B8BBA98B-DE05-EF49-B499-3B48F76E4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1968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5F753ED0-D340-CD49-93F6-7EA0B3718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500" y="1270000"/>
            <a:ext cx="1270000" cy="12065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54301" name="Picture 31" descr="paketaro box">
            <a:extLst>
              <a:ext uri="{FF2B5EF4-FFF2-40B4-BE49-F238E27FC236}">
                <a16:creationId xmlns:a16="http://schemas.microsoft.com/office/drawing/2014/main" id="{85F1F39E-6C20-DC4A-8ACE-9FA5E5092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2032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302" name="Picture 31" descr="paketaro box">
            <a:extLst>
              <a:ext uri="{FF2B5EF4-FFF2-40B4-BE49-F238E27FC236}">
                <a16:creationId xmlns:a16="http://schemas.microsoft.com/office/drawing/2014/main" id="{D300B06D-8AAC-E342-A019-EADB0EC08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303" name="Rectangle 32">
            <a:extLst>
              <a:ext uri="{FF2B5EF4-FFF2-40B4-BE49-F238E27FC236}">
                <a16:creationId xmlns:a16="http://schemas.microsoft.com/office/drawing/2014/main" id="{C22732EE-2B9D-2841-A76B-D2E11686F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500" y="2476500"/>
            <a:ext cx="13335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Akamai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54304" name="Line 23">
            <a:extLst>
              <a:ext uri="{FF2B5EF4-FFF2-40B4-BE49-F238E27FC236}">
                <a16:creationId xmlns:a16="http://schemas.microsoft.com/office/drawing/2014/main" id="{31557436-B2E0-DE45-A47A-37D6D97888B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68500" y="2413000"/>
            <a:ext cx="2209271" cy="14605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4305" name="Line 24">
            <a:extLst>
              <a:ext uri="{FF2B5EF4-FFF2-40B4-BE49-F238E27FC236}">
                <a16:creationId xmlns:a16="http://schemas.microsoft.com/office/drawing/2014/main" id="{9914AB29-6812-1D46-AB3C-D3D5B63F76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2563813"/>
            <a:ext cx="2209271" cy="1436688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4306" name="Rectangle 25">
            <a:extLst>
              <a:ext uri="{FF2B5EF4-FFF2-40B4-BE49-F238E27FC236}">
                <a16:creationId xmlns:a16="http://schemas.microsoft.com/office/drawing/2014/main" id="{52B43B94-6296-2E42-94C1-4A25B9A85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0500" y="2921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54307" name="Rectangle 26">
            <a:extLst>
              <a:ext uri="{FF2B5EF4-FFF2-40B4-BE49-F238E27FC236}">
                <a16:creationId xmlns:a16="http://schemas.microsoft.com/office/drawing/2014/main" id="{11F53ED5-ED5D-6347-8752-1CAC1D209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500" y="3302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54308" name="Line 33">
            <a:extLst>
              <a:ext uri="{FF2B5EF4-FFF2-40B4-BE49-F238E27FC236}">
                <a16:creationId xmlns:a16="http://schemas.microsoft.com/office/drawing/2014/main" id="{592247B0-E175-4643-A7C8-3085A55510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3022865"/>
            <a:ext cx="2819136" cy="110463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4309" name="Line 34">
            <a:extLst>
              <a:ext uri="{FF2B5EF4-FFF2-40B4-BE49-F238E27FC236}">
                <a16:creationId xmlns:a16="http://schemas.microsoft.com/office/drawing/2014/main" id="{C0C4E808-2C66-D041-B293-8FC89A11C5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3149865"/>
            <a:ext cx="2819136" cy="110463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4310" name="Rectangle 38">
            <a:extLst>
              <a:ext uri="{FF2B5EF4-FFF2-40B4-BE49-F238E27FC236}">
                <a16:creationId xmlns:a16="http://schemas.microsoft.com/office/drawing/2014/main" id="{DB444F17-7841-C848-AE16-90C0CF8B1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0" y="3238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6</a:t>
            </a:r>
          </a:p>
        </p:txBody>
      </p:sp>
      <p:sp>
        <p:nvSpPr>
          <p:cNvPr id="54311" name="Rectangle 51">
            <a:extLst>
              <a:ext uri="{FF2B5EF4-FFF2-40B4-BE49-F238E27FC236}">
                <a16:creationId xmlns:a16="http://schemas.microsoft.com/office/drawing/2014/main" id="{BC9C72BA-C9DF-CF40-A2A9-D110E1D506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0" y="2794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54312" name="Line 39">
            <a:extLst>
              <a:ext uri="{FF2B5EF4-FFF2-40B4-BE49-F238E27FC236}">
                <a16:creationId xmlns:a16="http://schemas.microsoft.com/office/drawing/2014/main" id="{42F03BB0-2110-7E4E-B5A5-1EF293E789F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3619500"/>
            <a:ext cx="3238500" cy="8890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4313" name="Line 40">
            <a:extLst>
              <a:ext uri="{FF2B5EF4-FFF2-40B4-BE49-F238E27FC236}">
                <a16:creationId xmlns:a16="http://schemas.microsoft.com/office/drawing/2014/main" id="{AD53F7CE-7817-7C4A-B098-015684840F4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3746500"/>
            <a:ext cx="3238500" cy="8890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4314" name="Rectangle 42">
            <a:extLst>
              <a:ext uri="{FF2B5EF4-FFF2-40B4-BE49-F238E27FC236}">
                <a16:creationId xmlns:a16="http://schemas.microsoft.com/office/drawing/2014/main" id="{35AC2EF2-7F6B-F04F-B3D3-E9790857F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3873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8</a:t>
            </a:r>
          </a:p>
        </p:txBody>
      </p:sp>
      <p:sp>
        <p:nvSpPr>
          <p:cNvPr id="54315" name="Rectangle 41">
            <a:extLst>
              <a:ext uri="{FF2B5EF4-FFF2-40B4-BE49-F238E27FC236}">
                <a16:creationId xmlns:a16="http://schemas.microsoft.com/office/drawing/2014/main" id="{57B3F0C3-B492-9743-BF35-172B80B74E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3492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7</a:t>
            </a:r>
          </a:p>
        </p:txBody>
      </p:sp>
      <p:sp>
        <p:nvSpPr>
          <p:cNvPr id="54316" name="Line 35">
            <a:extLst>
              <a:ext uri="{FF2B5EF4-FFF2-40B4-BE49-F238E27FC236}">
                <a16:creationId xmlns:a16="http://schemas.microsoft.com/office/drawing/2014/main" id="{F592A5F7-036E-0F4A-BDFF-B699C55FC2B6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2500" y="4762500"/>
            <a:ext cx="3048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4317" name="Rectangle 43">
            <a:extLst>
              <a:ext uri="{FF2B5EF4-FFF2-40B4-BE49-F238E27FC236}">
                <a16:creationId xmlns:a16="http://schemas.microsoft.com/office/drawing/2014/main" id="{21EB86B1-6544-9B4B-AF5A-F21D8220A9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445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9</a:t>
            </a:r>
          </a:p>
        </p:txBody>
      </p:sp>
      <p:sp>
        <p:nvSpPr>
          <p:cNvPr id="54318" name="Rectangle 45">
            <a:extLst>
              <a:ext uri="{FF2B5EF4-FFF2-40B4-BE49-F238E27FC236}">
                <a16:creationId xmlns:a16="http://schemas.microsoft.com/office/drawing/2014/main" id="{E3DE55D6-61C4-3F40-BDE8-E06A58137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4889500"/>
            <a:ext cx="2603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ts val="1136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FF0000"/>
                </a:solidFill>
                <a:latin typeface="Arial" panose="020B0604020202020204" pitchFamily="34" charset="0"/>
              </a:rPr>
              <a:t>GET /foo.jpg</a:t>
            </a:r>
          </a:p>
          <a:p>
            <a:pPr eaLnBrk="1" hangingPunct="1">
              <a:lnSpc>
                <a:spcPts val="1136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FF0000"/>
                </a:solidFill>
                <a:latin typeface="Arial" panose="020B0604020202020204" pitchFamily="34" charset="0"/>
              </a:rPr>
              <a:t>Host: cache.cnn.com</a:t>
            </a:r>
          </a:p>
        </p:txBody>
      </p:sp>
      <p:sp>
        <p:nvSpPr>
          <p:cNvPr id="54319" name="Rectangle 37">
            <a:extLst>
              <a:ext uri="{FF2B5EF4-FFF2-40B4-BE49-F238E27FC236}">
                <a16:creationId xmlns:a16="http://schemas.microsoft.com/office/drawing/2014/main" id="{E5D2C37B-D868-A54A-9539-0F6ABF1007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0" y="2222500"/>
            <a:ext cx="381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12</a:t>
            </a:r>
          </a:p>
        </p:txBody>
      </p:sp>
      <p:cxnSp>
        <p:nvCxnSpPr>
          <p:cNvPr id="54320" name="AutoShape 47">
            <a:extLst>
              <a:ext uri="{FF2B5EF4-FFF2-40B4-BE49-F238E27FC236}">
                <a16:creationId xmlns:a16="http://schemas.microsoft.com/office/drawing/2014/main" id="{1E6D7A85-C40A-0D43-B2EF-1D78F160B5D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0" y="1873250"/>
            <a:ext cx="3238500" cy="2698750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321" name="AutoShape 48">
            <a:extLst>
              <a:ext uri="{FF2B5EF4-FFF2-40B4-BE49-F238E27FC236}">
                <a16:creationId xmlns:a16="http://schemas.microsoft.com/office/drawing/2014/main" id="{9A123C50-532E-BB43-97B3-281D1F7A701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22500" y="2032000"/>
            <a:ext cx="3238500" cy="2667000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322" name="Rectangle 49">
            <a:extLst>
              <a:ext uri="{FF2B5EF4-FFF2-40B4-BE49-F238E27FC236}">
                <a16:creationId xmlns:a16="http://schemas.microsoft.com/office/drawing/2014/main" id="{2CA7C436-7628-8648-8AE5-B3D0A5CFC0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000" y="1968500"/>
            <a:ext cx="381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11</a:t>
            </a:r>
          </a:p>
        </p:txBody>
      </p:sp>
      <p:sp>
        <p:nvSpPr>
          <p:cNvPr id="54323" name="Rectangle 50">
            <a:extLst>
              <a:ext uri="{FF2B5EF4-FFF2-40B4-BE49-F238E27FC236}">
                <a16:creationId xmlns:a16="http://schemas.microsoft.com/office/drawing/2014/main" id="{E6250ACA-D139-194F-A2E1-DA439F7A5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2500" y="1587500"/>
            <a:ext cx="152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FF0000"/>
                </a:solidFill>
                <a:latin typeface="Arial" panose="020B0604020202020204" pitchFamily="34" charset="0"/>
              </a:rPr>
              <a:t>GET foo.jpg</a:t>
            </a:r>
          </a:p>
        </p:txBody>
      </p:sp>
      <p:pic>
        <p:nvPicPr>
          <p:cNvPr id="88" name="Picture 87">
            <a:extLst>
              <a:ext uri="{FF2B5EF4-FFF2-40B4-BE49-F238E27FC236}">
                <a16:creationId xmlns:a16="http://schemas.microsoft.com/office/drawing/2014/main" id="{3392E8F2-E2D1-BF46-BBAE-249E1B5198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063" y="5135563"/>
            <a:ext cx="51858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BB1D1744-D718-304B-9072-0293C73588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094" y="2222500"/>
            <a:ext cx="51726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326" name="TextBox 64">
            <a:extLst>
              <a:ext uri="{FF2B5EF4-FFF2-40B4-BE49-F238E27FC236}">
                <a16:creationId xmlns:a16="http://schemas.microsoft.com/office/drawing/2014/main" id="{4705E4E3-75AB-6445-97A5-871F03E52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699000"/>
            <a:ext cx="11753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 user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3783E-6 4.18459E-6 C 0.05779 0.0451 0.11559 0.09044 0.14613 0.14619 C 0.17668 0.20217 0.13277 0.27527 0.18344 0.33587 C 0.23412 0.39648 0.34224 0.45338 0.45071 0.51052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27" y="255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>
            <a:extLst>
              <a:ext uri="{FF2B5EF4-FFF2-40B4-BE49-F238E27FC236}">
                <a16:creationId xmlns:a16="http://schemas.microsoft.com/office/drawing/2014/main" id="{0E2A52E7-96F0-BD49-99D2-D9A40CD54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A DHT in Operation: put()</a:t>
            </a:r>
          </a:p>
        </p:txBody>
      </p:sp>
      <p:pic>
        <p:nvPicPr>
          <p:cNvPr id="71683" name="Picture 4">
            <a:extLst>
              <a:ext uri="{FF2B5EF4-FFF2-40B4-BE49-F238E27FC236}">
                <a16:creationId xmlns:a16="http://schemas.microsoft.com/office/drawing/2014/main" id="{E1B7BD93-4680-8744-9CFD-BCF1113974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10" y="1562100"/>
            <a:ext cx="7920038" cy="3301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B46DB482-4FCD-6B4E-A966-E6C770230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6567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>
            <a:extLst>
              <a:ext uri="{FF2B5EF4-FFF2-40B4-BE49-F238E27FC236}">
                <a16:creationId xmlns:a16="http://schemas.microsoft.com/office/drawing/2014/main" id="{D67C0D2F-511D-3948-8831-F0BE03B6C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A DHT in Operation: get()</a:t>
            </a:r>
          </a:p>
        </p:txBody>
      </p:sp>
      <p:pic>
        <p:nvPicPr>
          <p:cNvPr id="72707" name="Picture 4">
            <a:extLst>
              <a:ext uri="{FF2B5EF4-FFF2-40B4-BE49-F238E27FC236}">
                <a16:creationId xmlns:a16="http://schemas.microsoft.com/office/drawing/2014/main" id="{DA797117-EAEB-234B-8614-3B930549D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54" y="1346597"/>
            <a:ext cx="8065294" cy="3594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B307D2A0-6EE6-A340-975C-35CAA97E5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36980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Title 1">
            <a:extLst>
              <a:ext uri="{FF2B5EF4-FFF2-40B4-BE49-F238E27FC236}">
                <a16:creationId xmlns:a16="http://schemas.microsoft.com/office/drawing/2014/main" id="{96B10638-877C-E841-B531-2609D3D38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67803"/>
            <a:ext cx="7886700" cy="994172"/>
          </a:xfrm>
        </p:spPr>
        <p:txBody>
          <a:bodyPr/>
          <a:lstStyle/>
          <a:p>
            <a:pPr eaLnBrk="1" hangingPunct="1"/>
            <a:r>
              <a:rPr lang="en-US" altLang="zh-CN" dirty="0"/>
              <a:t>Lookups take O(</a:t>
            </a:r>
            <a:r>
              <a:rPr lang="en-US" altLang="zh-CN" i="1" dirty="0">
                <a:latin typeface="Times New Roman" panose="02020603050405020304" pitchFamily="18" charset="0"/>
              </a:rPr>
              <a:t>log(N)</a:t>
            </a:r>
            <a:r>
              <a:rPr lang="en-US" altLang="zh-CN" dirty="0"/>
              <a:t>) hops</a:t>
            </a:r>
          </a:p>
        </p:txBody>
      </p:sp>
      <p:pic>
        <p:nvPicPr>
          <p:cNvPr id="81923" name="Picture 4">
            <a:extLst>
              <a:ext uri="{FF2B5EF4-FFF2-40B4-BE49-F238E27FC236}">
                <a16:creationId xmlns:a16="http://schemas.microsoft.com/office/drawing/2014/main" id="{42CBF9C7-DC48-9249-A893-E7ECD0256E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1183482"/>
            <a:ext cx="7668815" cy="4127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D69807E6-1C95-C640-83F9-8D293DE2B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322126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Title 1">
            <a:extLst>
              <a:ext uri="{FF2B5EF4-FFF2-40B4-BE49-F238E27FC236}">
                <a16:creationId xmlns:a16="http://schemas.microsoft.com/office/drawing/2014/main" id="{A055A4C9-C53D-6949-B2B9-75AE7A0B3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Failures might cause incorrect lookup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80D0180-9681-A148-8CE2-A3C90372B2EE}"/>
              </a:ext>
            </a:extLst>
          </p:cNvPr>
          <p:cNvSpPr/>
          <p:nvPr/>
        </p:nvSpPr>
        <p:spPr>
          <a:xfrm>
            <a:off x="2700337" y="1777604"/>
            <a:ext cx="3671888" cy="2753915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solidFill>
                <a:srgbClr val="FFFFFF"/>
              </a:solidFill>
              <a:ea typeface="宋体" charset="0"/>
              <a:cs typeface="宋体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BA29E5-131D-D047-BF58-336F46A7CED3}"/>
              </a:ext>
            </a:extLst>
          </p:cNvPr>
          <p:cNvSpPr/>
          <p:nvPr/>
        </p:nvSpPr>
        <p:spPr>
          <a:xfrm>
            <a:off x="2051448" y="4045744"/>
            <a:ext cx="935831" cy="3774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N80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8A9BB5-F9A7-9D4D-82CB-834C8AD3877E}"/>
              </a:ext>
            </a:extLst>
          </p:cNvPr>
          <p:cNvSpPr/>
          <p:nvPr/>
        </p:nvSpPr>
        <p:spPr>
          <a:xfrm>
            <a:off x="1691879" y="3451623"/>
            <a:ext cx="935831" cy="3774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N85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39FA25-7CBC-9142-8E56-37CF7A1EC68F}"/>
              </a:ext>
            </a:extLst>
          </p:cNvPr>
          <p:cNvSpPr/>
          <p:nvPr/>
        </p:nvSpPr>
        <p:spPr>
          <a:xfrm>
            <a:off x="1619251" y="2533650"/>
            <a:ext cx="937022" cy="3774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N102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436026-331D-0943-A5A3-B435D084B778}"/>
              </a:ext>
            </a:extLst>
          </p:cNvPr>
          <p:cNvSpPr/>
          <p:nvPr/>
        </p:nvSpPr>
        <p:spPr>
          <a:xfrm>
            <a:off x="1907382" y="1939529"/>
            <a:ext cx="937022" cy="3774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N113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6FF7A2-1A82-7F45-8C3B-8F92CDD8D9EA}"/>
              </a:ext>
            </a:extLst>
          </p:cNvPr>
          <p:cNvSpPr/>
          <p:nvPr/>
        </p:nvSpPr>
        <p:spPr>
          <a:xfrm>
            <a:off x="2844404" y="1398985"/>
            <a:ext cx="935831" cy="3786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N120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322420-C8E2-5A47-BB7E-A90E3CCDA62A}"/>
              </a:ext>
            </a:extLst>
          </p:cNvPr>
          <p:cNvSpPr/>
          <p:nvPr/>
        </p:nvSpPr>
        <p:spPr>
          <a:xfrm>
            <a:off x="5507832" y="1453754"/>
            <a:ext cx="935831" cy="3774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N10</a:t>
            </a: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F50089F0-E76C-FF4E-813B-25030B9FFB33}"/>
              </a:ext>
            </a:extLst>
          </p:cNvPr>
          <p:cNvSpPr/>
          <p:nvPr/>
        </p:nvSpPr>
        <p:spPr>
          <a:xfrm>
            <a:off x="2865835" y="3599260"/>
            <a:ext cx="542925" cy="594122"/>
          </a:xfrm>
          <a:custGeom>
            <a:avLst/>
            <a:gdLst>
              <a:gd name="connsiteX0" fmla="*/ 542751 w 542751"/>
              <a:gd name="connsiteY0" fmla="*/ 792456 h 792456"/>
              <a:gd name="connsiteX1" fmla="*/ 401636 w 542751"/>
              <a:gd name="connsiteY1" fmla="*/ 141122 h 792456"/>
              <a:gd name="connsiteX2" fmla="*/ 0 w 542751"/>
              <a:gd name="connsiteY2" fmla="*/ 0 h 792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2751" h="792456">
                <a:moveTo>
                  <a:pt x="542751" y="792456"/>
                </a:moveTo>
                <a:cubicBezTo>
                  <a:pt x="517422" y="532827"/>
                  <a:pt x="492094" y="273198"/>
                  <a:pt x="401636" y="141122"/>
                </a:cubicBezTo>
                <a:cubicBezTo>
                  <a:pt x="311178" y="9046"/>
                  <a:pt x="0" y="0"/>
                  <a:pt x="0" y="0"/>
                </a:cubicBezTo>
              </a:path>
            </a:pathLst>
          </a:custGeom>
          <a:ln>
            <a:prstDash val="dot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117EA28F-130D-9B42-9DB4-4E55DAB4ACB6}"/>
              </a:ext>
            </a:extLst>
          </p:cNvPr>
          <p:cNvSpPr/>
          <p:nvPr/>
        </p:nvSpPr>
        <p:spPr>
          <a:xfrm>
            <a:off x="3440906" y="2027635"/>
            <a:ext cx="653654" cy="2174081"/>
          </a:xfrm>
          <a:custGeom>
            <a:avLst/>
            <a:gdLst>
              <a:gd name="connsiteX0" fmla="*/ 0 w 653253"/>
              <a:gd name="connsiteY0" fmla="*/ 2898434 h 2898434"/>
              <a:gd name="connsiteX1" fmla="*/ 651302 w 653253"/>
              <a:gd name="connsiteY1" fmla="*/ 1432934 h 2898434"/>
              <a:gd name="connsiteX2" fmla="*/ 206246 w 653253"/>
              <a:gd name="connsiteY2" fmla="*/ 0 h 2898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3253" h="2898434">
                <a:moveTo>
                  <a:pt x="0" y="2898434"/>
                </a:moveTo>
                <a:cubicBezTo>
                  <a:pt x="308464" y="2407220"/>
                  <a:pt x="616928" y="1916006"/>
                  <a:pt x="651302" y="1432934"/>
                </a:cubicBezTo>
                <a:cubicBezTo>
                  <a:pt x="685676" y="949862"/>
                  <a:pt x="255094" y="202637"/>
                  <a:pt x="206246" y="0"/>
                </a:cubicBezTo>
              </a:path>
            </a:pathLst>
          </a:custGeom>
          <a:ln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6072B881-00DA-9E4B-B85C-BAD0CC1EAF52}"/>
              </a:ext>
            </a:extLst>
          </p:cNvPr>
          <p:cNvSpPr/>
          <p:nvPr/>
        </p:nvSpPr>
        <p:spPr>
          <a:xfrm>
            <a:off x="2821782" y="2826544"/>
            <a:ext cx="927497" cy="1375172"/>
          </a:xfrm>
          <a:custGeom>
            <a:avLst/>
            <a:gdLst>
              <a:gd name="connsiteX0" fmla="*/ 597026 w 927178"/>
              <a:gd name="connsiteY0" fmla="*/ 1834589 h 1834589"/>
              <a:gd name="connsiteX1" fmla="*/ 900967 w 927178"/>
              <a:gd name="connsiteY1" fmla="*/ 705611 h 1834589"/>
              <a:gd name="connsiteX2" fmla="*/ 0 w 927178"/>
              <a:gd name="connsiteY2" fmla="*/ 0 h 1834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7178" h="1834589">
                <a:moveTo>
                  <a:pt x="597026" y="1834589"/>
                </a:moveTo>
                <a:cubicBezTo>
                  <a:pt x="798748" y="1422982"/>
                  <a:pt x="1000471" y="1011376"/>
                  <a:pt x="900967" y="705611"/>
                </a:cubicBezTo>
                <a:cubicBezTo>
                  <a:pt x="801463" y="399846"/>
                  <a:pt x="32565" y="72370"/>
                  <a:pt x="0" y="0"/>
                </a:cubicBezTo>
              </a:path>
            </a:pathLst>
          </a:custGeom>
          <a:ln>
            <a:prstDash val="dot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5E7A5696-5D3E-D54F-8718-EE715F8FEE7E}"/>
              </a:ext>
            </a:extLst>
          </p:cNvPr>
          <p:cNvSpPr/>
          <p:nvPr/>
        </p:nvSpPr>
        <p:spPr>
          <a:xfrm>
            <a:off x="3549254" y="2118122"/>
            <a:ext cx="2076450" cy="2100263"/>
          </a:xfrm>
          <a:custGeom>
            <a:avLst/>
            <a:gdLst>
              <a:gd name="connsiteX0" fmla="*/ 2073309 w 2076638"/>
              <a:gd name="connsiteY0" fmla="*/ 0 h 2800734"/>
              <a:gd name="connsiteX1" fmla="*/ 1747658 w 2076638"/>
              <a:gd name="connsiteY1" fmla="*/ 1693467 h 2800734"/>
              <a:gd name="connsiteX2" fmla="*/ 0 w 2076638"/>
              <a:gd name="connsiteY2" fmla="*/ 2800734 h 280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76638" h="2800734">
                <a:moveTo>
                  <a:pt x="2073309" y="0"/>
                </a:moveTo>
                <a:cubicBezTo>
                  <a:pt x="2083259" y="613339"/>
                  <a:pt x="2093210" y="1226678"/>
                  <a:pt x="1747658" y="1693467"/>
                </a:cubicBezTo>
                <a:cubicBezTo>
                  <a:pt x="1402106" y="2160256"/>
                  <a:pt x="0" y="2800734"/>
                  <a:pt x="0" y="2800734"/>
                </a:cubicBezTo>
              </a:path>
            </a:pathLst>
          </a:custGeom>
          <a:ln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87054" name="Rectangle 35">
            <a:extLst>
              <a:ext uri="{FF2B5EF4-FFF2-40B4-BE49-F238E27FC236}">
                <a16:creationId xmlns:a16="http://schemas.microsoft.com/office/drawing/2014/main" id="{6E37D9B0-F5C3-9748-96DF-022A4C974C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982" y="4855369"/>
            <a:ext cx="593470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800" dirty="0">
                <a:latin typeface="+mn-lt"/>
              </a:rPr>
              <a:t>N80 doesn</a:t>
            </a:r>
            <a:r>
              <a:rPr lang="en-US" altLang="en-US" sz="1800" dirty="0">
                <a:latin typeface="+mn-lt"/>
              </a:rPr>
              <a:t>'</a:t>
            </a:r>
            <a:r>
              <a:rPr lang="en-US" altLang="zh-CN" sz="1800" dirty="0">
                <a:latin typeface="+mn-lt"/>
              </a:rPr>
              <a:t>t know correct successor, so incorrect lookup</a:t>
            </a:r>
          </a:p>
        </p:txBody>
      </p:sp>
      <p:sp>
        <p:nvSpPr>
          <p:cNvPr id="87055" name="Rectangle 36">
            <a:extLst>
              <a:ext uri="{FF2B5EF4-FFF2-40B4-BE49-F238E27FC236}">
                <a16:creationId xmlns:a16="http://schemas.microsoft.com/office/drawing/2014/main" id="{4A537F0F-C928-6F4F-BBD9-EB810A1356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2101454"/>
            <a:ext cx="124611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700" baseline="30000"/>
              <a:t>Lookup(90)</a:t>
            </a:r>
            <a:endParaRPr lang="en-US" altLang="zh-CN" sz="270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63391E6-9339-3045-B2E1-4DD0E18AE532}"/>
              </a:ext>
            </a:extLst>
          </p:cNvPr>
          <p:cNvCxnSpPr/>
          <p:nvPr/>
        </p:nvCxnSpPr>
        <p:spPr>
          <a:xfrm>
            <a:off x="1475185" y="2749154"/>
            <a:ext cx="122515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3D6D400-F795-2046-8EDF-5A0FF98DA735}"/>
              </a:ext>
            </a:extLst>
          </p:cNvPr>
          <p:cNvCxnSpPr/>
          <p:nvPr/>
        </p:nvCxnSpPr>
        <p:spPr>
          <a:xfrm>
            <a:off x="1547812" y="3667125"/>
            <a:ext cx="122396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灯片编号占位符 3">
            <a:extLst>
              <a:ext uri="{FF2B5EF4-FFF2-40B4-BE49-F238E27FC236}">
                <a16:creationId xmlns:a16="http://schemas.microsoft.com/office/drawing/2014/main" id="{FC86DC01-D1AE-714E-8CB9-8BEF9E261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711000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0459" y="2425452"/>
            <a:ext cx="680308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Review</a:t>
            </a: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:</a:t>
            </a:r>
            <a:r>
              <a:rPr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Security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7880402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507288" cy="952500"/>
          </a:xfrm>
        </p:spPr>
        <p:txBody>
          <a:bodyPr>
            <a:noAutofit/>
          </a:bodyPr>
          <a:lstStyle/>
          <a:p>
            <a:r>
              <a:rPr kumimoji="1" lang="en-US" altLang="zh-CN" sz="2800" dirty="0"/>
              <a:t>2 Steps towards Building a More Secure System</a:t>
            </a:r>
            <a:endParaRPr kumimoji="1"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How to make progress in building a secure system?</a:t>
            </a:r>
          </a:p>
          <a:p>
            <a:pPr lvl="1"/>
            <a:r>
              <a:rPr lang="en-US" altLang="zh-CN" dirty="0"/>
              <a:t>Be clear about goals: "</a:t>
            </a:r>
            <a:r>
              <a:rPr lang="en-US" altLang="zh-CN" b="1" dirty="0">
                <a:solidFill>
                  <a:schemeClr val="accent1"/>
                </a:solidFill>
              </a:rPr>
              <a:t>policy</a:t>
            </a:r>
            <a:r>
              <a:rPr lang="en-US" altLang="zh-CN" dirty="0"/>
              <a:t>"</a:t>
            </a:r>
          </a:p>
          <a:p>
            <a:pPr lvl="1"/>
            <a:r>
              <a:rPr lang="en-US" altLang="zh-CN" dirty="0"/>
              <a:t>Be clear about assumptions: "</a:t>
            </a:r>
            <a:r>
              <a:rPr lang="en-US" altLang="zh-CN" b="1" dirty="0">
                <a:solidFill>
                  <a:schemeClr val="accent1"/>
                </a:solidFill>
              </a:rPr>
              <a:t>threat model</a:t>
            </a:r>
            <a:r>
              <a:rPr lang="en-US" altLang="zh-CN" dirty="0"/>
              <a:t>"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34718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Complete Mediation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693" y="3762806"/>
            <a:ext cx="8229600" cy="1599565"/>
          </a:xfrm>
        </p:spPr>
        <p:txBody>
          <a:bodyPr>
            <a:noAutofit/>
          </a:bodyPr>
          <a:lstStyle/>
          <a:p>
            <a:r>
              <a:rPr kumimoji="1" lang="en-US" altLang="zh-CN" sz="2000" dirty="0"/>
              <a:t>Guard typically provides:</a:t>
            </a:r>
          </a:p>
          <a:p>
            <a:pPr lvl="1"/>
            <a:r>
              <a:rPr kumimoji="1" lang="en-US" altLang="zh-CN" b="1" dirty="0">
                <a:solidFill>
                  <a:schemeClr val="accent1"/>
                </a:solidFill>
              </a:rPr>
              <a:t>Authentication</a:t>
            </a:r>
            <a:r>
              <a:rPr kumimoji="1" lang="en-US" altLang="zh-CN" dirty="0"/>
              <a:t>: is the principal who they claim to be?</a:t>
            </a:r>
          </a:p>
          <a:p>
            <a:pPr lvl="1"/>
            <a:r>
              <a:rPr kumimoji="1" lang="en-US" altLang="zh-CN" b="1" dirty="0">
                <a:solidFill>
                  <a:schemeClr val="accent1"/>
                </a:solidFill>
              </a:rPr>
              <a:t>Authorization</a:t>
            </a:r>
            <a:r>
              <a:rPr kumimoji="1" lang="en-US" altLang="zh-CN" dirty="0"/>
              <a:t>: does principal have access to perform request on resource?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417341"/>
            <a:ext cx="6192688" cy="205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30932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Unix FS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17340"/>
            <a:ext cx="8507288" cy="4104456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Resource:	</a:t>
            </a:r>
            <a:r>
              <a:rPr lang="en-US" altLang="zh-CN" sz="2000" b="0" dirty="0"/>
              <a:t>files, directories.</a:t>
            </a:r>
          </a:p>
          <a:p>
            <a:r>
              <a:rPr lang="en-US" altLang="zh-CN" sz="2000" dirty="0"/>
              <a:t>Server:		</a:t>
            </a:r>
            <a:r>
              <a:rPr lang="en-US" altLang="zh-CN" sz="2000" b="0" dirty="0"/>
              <a:t>OS kernel.</a:t>
            </a:r>
          </a:p>
          <a:p>
            <a:r>
              <a:rPr lang="en-US" altLang="zh-CN" sz="2000" dirty="0"/>
              <a:t>Client:		</a:t>
            </a:r>
            <a:r>
              <a:rPr lang="en-US" altLang="zh-CN" sz="2000" b="0" dirty="0"/>
              <a:t>process.</a:t>
            </a:r>
          </a:p>
          <a:p>
            <a:r>
              <a:rPr lang="en-US" altLang="zh-CN" sz="2000" dirty="0"/>
              <a:t>Requests:	</a:t>
            </a:r>
            <a:r>
              <a:rPr lang="en-US" altLang="zh-CN" sz="2000" b="0" dirty="0"/>
              <a:t>read, write system calls.</a:t>
            </a:r>
          </a:p>
          <a:p>
            <a:r>
              <a:rPr lang="en-US" altLang="zh-CN" sz="2000" dirty="0"/>
              <a:t>Mediation:	</a:t>
            </a:r>
            <a:r>
              <a:rPr lang="en-US" altLang="zh-CN" sz="2000" b="0" dirty="0"/>
              <a:t>U/K bit / system call implementation.</a:t>
            </a:r>
          </a:p>
          <a:p>
            <a:r>
              <a:rPr lang="en-US" altLang="zh-CN" sz="2000" dirty="0"/>
              <a:t>Principal:	</a:t>
            </a:r>
            <a:r>
              <a:rPr lang="en-US" altLang="zh-CN" sz="2000" b="0" dirty="0"/>
              <a:t>user ID.</a:t>
            </a:r>
          </a:p>
          <a:p>
            <a:r>
              <a:rPr lang="en-US" altLang="zh-CN" sz="2000" dirty="0"/>
              <a:t>Authentication:  </a:t>
            </a:r>
            <a:r>
              <a:rPr lang="en-US" altLang="zh-CN" sz="2000" b="0" dirty="0"/>
              <a:t>kernel keeps track of user ID for each process.</a:t>
            </a:r>
          </a:p>
          <a:p>
            <a:r>
              <a:rPr lang="en-US" altLang="zh-CN" sz="2000" dirty="0"/>
              <a:t>Authorization:   </a:t>
            </a:r>
            <a:r>
              <a:rPr lang="en-US" altLang="zh-CN" sz="2000" b="0" dirty="0"/>
              <a:t>permission bits &amp; owner </a:t>
            </a:r>
            <a:r>
              <a:rPr lang="en-US" altLang="zh-CN" sz="2000" b="0" dirty="0" err="1"/>
              <a:t>uid</a:t>
            </a:r>
            <a:r>
              <a:rPr lang="en-US" altLang="zh-CN" sz="2000" b="0" dirty="0"/>
              <a:t> in each  file's </a:t>
            </a:r>
            <a:r>
              <a:rPr lang="en-US" altLang="zh-CN" sz="2000" b="0" dirty="0" err="1"/>
              <a:t>inode</a:t>
            </a:r>
            <a:r>
              <a:rPr lang="en-US" altLang="zh-CN" sz="2000" b="0" dirty="0"/>
              <a:t>.</a:t>
            </a:r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744494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Salting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" y="1335747"/>
            <a:ext cx="8229600" cy="21698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r-HR" altLang="zh-CN" b="1" dirty="0" err="1">
                <a:latin typeface="Consolas" charset="0"/>
              </a:rPr>
              <a:t>username</a:t>
            </a:r>
            <a:r>
              <a:rPr lang="hr-HR" altLang="zh-CN" b="1" dirty="0">
                <a:latin typeface="Consolas" charset="0"/>
              </a:rPr>
              <a:t> | </a:t>
            </a:r>
            <a:r>
              <a:rPr lang="hr-HR" altLang="zh-CN" b="1" dirty="0" err="1">
                <a:latin typeface="Consolas" charset="0"/>
              </a:rPr>
              <a:t>salt</a:t>
            </a:r>
            <a:r>
              <a:rPr lang="hr-HR" altLang="zh-CN" b="1" dirty="0">
                <a:latin typeface="Consolas" charset="0"/>
              </a:rPr>
              <a:t> </a:t>
            </a:r>
            <a:r>
              <a:rPr lang="zh-CN" altLang="en-US" b="1" dirty="0">
                <a:latin typeface="Consolas" charset="0"/>
              </a:rPr>
              <a:t>      </a:t>
            </a:r>
            <a:r>
              <a:rPr lang="hr-HR" altLang="zh-CN" b="1" dirty="0">
                <a:latin typeface="Consolas" charset="0"/>
              </a:rPr>
              <a:t>| </a:t>
            </a:r>
            <a:r>
              <a:rPr lang="hr-HR" altLang="zh-CN" b="1" dirty="0" err="1">
                <a:latin typeface="Consolas" charset="0"/>
              </a:rPr>
              <a:t>hash</a:t>
            </a:r>
            <a:r>
              <a:rPr lang="hr-HR" altLang="zh-CN" b="1" dirty="0">
                <a:latin typeface="Consolas" charset="0"/>
              </a:rPr>
              <a:t>(password | </a:t>
            </a:r>
            <a:r>
              <a:rPr lang="hr-HR" altLang="zh-CN" b="1" dirty="0" err="1">
                <a:latin typeface="Consolas" charset="0"/>
              </a:rPr>
              <a:t>salt</a:t>
            </a:r>
            <a:r>
              <a:rPr lang="hr-HR" altLang="zh-CN" b="1" dirty="0">
                <a:latin typeface="Consolas" charset="0"/>
              </a:rPr>
              <a:t>) </a:t>
            </a:r>
            <a:endParaRPr lang="zh-CN" altLang="en-US" b="1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hr-HR" altLang="zh-CN" dirty="0" err="1">
                <a:latin typeface="Consolas" charset="0"/>
              </a:rPr>
              <a:t>arya</a:t>
            </a:r>
            <a:r>
              <a:rPr lang="hr-HR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  </a:t>
            </a:r>
            <a:r>
              <a:rPr lang="hr-HR" altLang="zh-CN" dirty="0">
                <a:latin typeface="Consolas" charset="0"/>
              </a:rPr>
              <a:t>| 5334900209 | c5d2a9ffd6052a27e6183d60321c44c58c3c26cc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hr-HR" altLang="zh-CN" dirty="0" err="1">
                <a:latin typeface="Consolas" charset="0"/>
              </a:rPr>
              <a:t>jon</a:t>
            </a:r>
            <a:r>
              <a:rPr lang="hr-HR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   </a:t>
            </a:r>
            <a:r>
              <a:rPr lang="hr-HR" altLang="zh-CN" dirty="0">
                <a:latin typeface="Consolas" charset="0"/>
              </a:rPr>
              <a:t>| 1128628774 | 624f0ffa577011e5704bdf0760435c6ca69336db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Consolas" charset="0"/>
              </a:rPr>
              <a:t>S</a:t>
            </a:r>
            <a:r>
              <a:rPr lang="hr-HR" altLang="zh-CN" dirty="0" err="1">
                <a:latin typeface="Consolas" charset="0"/>
              </a:rPr>
              <a:t>ansa</a:t>
            </a:r>
            <a:r>
              <a:rPr lang="zh-CN" altLang="en-US" dirty="0">
                <a:latin typeface="Consolas" charset="0"/>
              </a:rPr>
              <a:t>   </a:t>
            </a:r>
            <a:r>
              <a:rPr lang="hr-HR" altLang="zh-CN" dirty="0">
                <a:latin typeface="Consolas" charset="0"/>
              </a:rPr>
              <a:t> | 8188708254 | 5ee2b8effce270183ef0f4c7d458b1ed95c0cce5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Consolas" charset="0"/>
              </a:rPr>
              <a:t>H</a:t>
            </a:r>
            <a:r>
              <a:rPr lang="hr-HR" altLang="zh-CN" dirty="0" err="1">
                <a:latin typeface="Consolas" charset="0"/>
              </a:rPr>
              <a:t>odor</a:t>
            </a:r>
            <a:r>
              <a:rPr lang="zh-CN" altLang="en-US" dirty="0">
                <a:latin typeface="Consolas" charset="0"/>
              </a:rPr>
              <a:t>   </a:t>
            </a:r>
            <a:r>
              <a:rPr lang="hr-HR" altLang="zh-CN" dirty="0">
                <a:latin typeface="Consolas" charset="0"/>
              </a:rPr>
              <a:t> | 6209415273 | f7e17e61376f16ca23560915b578d923d86e0319 </a:t>
            </a:r>
            <a:endParaRPr lang="hr-HR" altLang="zh-CN" dirty="0">
              <a:effectLst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7624" y="3767470"/>
            <a:ext cx="65344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err="1">
                <a:latin typeface="Consolas" charset="0"/>
              </a:rPr>
              <a:t>check_password</a:t>
            </a:r>
            <a:r>
              <a:rPr lang="en-US" altLang="zh-CN" dirty="0">
                <a:latin typeface="Consolas" charset="0"/>
              </a:rPr>
              <a:t>(</a:t>
            </a:r>
            <a:r>
              <a:rPr lang="en-US" altLang="zh-CN" b="1" dirty="0">
                <a:solidFill>
                  <a:srgbClr val="9335FF"/>
                </a:solidFill>
                <a:latin typeface="Consolas" charset="0"/>
              </a:rPr>
              <a:t>username</a:t>
            </a:r>
            <a:r>
              <a:rPr lang="en-US" altLang="zh-CN" dirty="0">
                <a:latin typeface="Consolas" charset="0"/>
              </a:rPr>
              <a:t>, </a:t>
            </a:r>
            <a:r>
              <a:rPr lang="en-US" altLang="zh-CN" dirty="0" err="1">
                <a:latin typeface="Consolas" charset="0"/>
              </a:rPr>
              <a:t>inputted_password</a:t>
            </a:r>
            <a:r>
              <a:rPr lang="en-US" altLang="zh-CN" dirty="0">
                <a:latin typeface="Consolas" charset="0"/>
              </a:rPr>
              <a:t>) </a:t>
            </a:r>
            <a:r>
              <a:rPr lang="zh-CN" altLang="en-US" dirty="0">
                <a:latin typeface="Consolas" charset="0"/>
              </a:rPr>
              <a:t>   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0093FF"/>
                </a:solidFill>
                <a:latin typeface="Consolas" charset="0"/>
              </a:rPr>
              <a:t>    </a:t>
            </a:r>
            <a:r>
              <a:rPr lang="en-US" altLang="zh-CN" b="1" dirty="0" err="1">
                <a:solidFill>
                  <a:srgbClr val="0093FF"/>
                </a:solidFill>
                <a:latin typeface="Consolas" charset="0"/>
              </a:rPr>
              <a:t>stored_hash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 </a:t>
            </a:r>
            <a:r>
              <a:rPr lang="en-US" altLang="zh-CN" dirty="0" err="1">
                <a:latin typeface="Consolas" charset="0"/>
              </a:rPr>
              <a:t>accounts_table</a:t>
            </a:r>
            <a:r>
              <a:rPr lang="en-US" altLang="zh-CN" dirty="0">
                <a:latin typeface="Consolas" charset="0"/>
              </a:rPr>
              <a:t>[</a:t>
            </a:r>
            <a:r>
              <a:rPr lang="en-US" altLang="zh-CN" b="1" dirty="0">
                <a:solidFill>
                  <a:srgbClr val="9335FF"/>
                </a:solidFill>
                <a:latin typeface="Consolas" charset="0"/>
              </a:rPr>
              <a:t>username</a:t>
            </a:r>
            <a:r>
              <a:rPr lang="en-US" altLang="zh-CN" dirty="0">
                <a:latin typeface="Consolas" charset="0"/>
              </a:rPr>
              <a:t>]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7C77"/>
                </a:solidFill>
                <a:latin typeface="Consolas" charset="0"/>
              </a:rPr>
              <a:t>    </a:t>
            </a:r>
            <a:r>
              <a:rPr lang="en-US" altLang="zh-CN" b="1" dirty="0" err="1">
                <a:solidFill>
                  <a:srgbClr val="FF7C77"/>
                </a:solidFill>
                <a:latin typeface="Consolas" charset="0"/>
              </a:rPr>
              <a:t>inputted_hash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 hash(</a:t>
            </a:r>
            <a:r>
              <a:rPr lang="en-US" altLang="zh-CN" dirty="0" err="1">
                <a:latin typeface="Consolas" charset="0"/>
              </a:rPr>
              <a:t>inputted_password</a:t>
            </a:r>
            <a:r>
              <a:rPr lang="en-US" altLang="zh-CN" dirty="0">
                <a:latin typeface="Consolas" charset="0"/>
              </a:rPr>
              <a:t> | </a:t>
            </a:r>
            <a:r>
              <a:rPr lang="en-US" altLang="zh-CN" b="1" dirty="0">
                <a:latin typeface="Consolas" charset="0"/>
              </a:rPr>
              <a:t>salt</a:t>
            </a:r>
            <a:r>
              <a:rPr lang="en-US" altLang="zh-CN" dirty="0">
                <a:latin typeface="Consolas" charset="0"/>
              </a:rPr>
              <a:t>)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Consolas" charset="0"/>
              </a:rPr>
              <a:t>    </a:t>
            </a:r>
            <a:r>
              <a:rPr lang="en-US" altLang="zh-CN" dirty="0">
                <a:latin typeface="Consolas" charset="0"/>
              </a:rPr>
              <a:t>return </a:t>
            </a:r>
            <a:r>
              <a:rPr lang="en-US" altLang="zh-CN" b="1" dirty="0" err="1">
                <a:solidFill>
                  <a:srgbClr val="0093FF"/>
                </a:solidFill>
                <a:latin typeface="Consolas" charset="0"/>
              </a:rPr>
              <a:t>stored_hash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== </a:t>
            </a:r>
            <a:r>
              <a:rPr lang="en-US" altLang="zh-CN" b="1" dirty="0" err="1">
                <a:solidFill>
                  <a:srgbClr val="FF7C77"/>
                </a:solidFill>
                <a:latin typeface="Consolas" charset="0"/>
              </a:rPr>
              <a:t>inputted_hash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 </a:t>
            </a:r>
            <a:endParaRPr lang="en-US" altLang="zh-CN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6480951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TaintDroid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89348"/>
            <a:ext cx="7396117" cy="3528392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39664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Trace the Input Data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73324"/>
            <a:ext cx="9144000" cy="416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04253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985292"/>
            <a:ext cx="6480720" cy="4634340"/>
          </a:xfrm>
          <a:prstGeom prst="rect">
            <a:avLst/>
          </a:prstGeom>
        </p:spPr>
      </p:pic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/>
          <a:p>
            <a:r>
              <a:rPr kumimoji="1" lang="en-US" altLang="zh-CN" dirty="0"/>
              <a:t>Diffie-Hellman Key Exchange</a:t>
            </a:r>
            <a:r>
              <a:rPr kumimoji="1" lang="zh-CN" altLang="en-US" dirty="0"/>
              <a:t> </a:t>
            </a:r>
            <a:r>
              <a:rPr kumimoji="1" lang="en-US" altLang="zh-CN" dirty="0"/>
              <a:t>&amp;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Man-in-the-Middle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684348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oriente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71" b="16314"/>
          <a:stretch/>
        </p:blipFill>
        <p:spPr>
          <a:xfrm>
            <a:off x="4266351" y="1928764"/>
            <a:ext cx="3326637" cy="846666"/>
          </a:xfrm>
          <a:prstGeom prst="rect">
            <a:avLst/>
          </a:prstGeom>
        </p:spPr>
      </p:pic>
      <p:pic>
        <p:nvPicPr>
          <p:cNvPr id="5" name="Picture 10" descr="return-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15" b="14242"/>
          <a:stretch/>
        </p:blipFill>
        <p:spPr>
          <a:xfrm>
            <a:off x="1763688" y="1849388"/>
            <a:ext cx="2654355" cy="939271"/>
          </a:xfrm>
          <a:prstGeom prst="rect">
            <a:avLst/>
          </a:prstGeom>
        </p:spPr>
      </p:pic>
      <p:pic>
        <p:nvPicPr>
          <p:cNvPr id="6" name="Picture 8" descr="programming.pn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437"/>
          <a:stretch/>
        </p:blipFill>
        <p:spPr>
          <a:xfrm>
            <a:off x="1971823" y="2788144"/>
            <a:ext cx="5413030" cy="847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17511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79" y="1489348"/>
            <a:ext cx="8336641" cy="3266764"/>
          </a:xfrm>
          <a:prstGeom prst="rect">
            <a:avLst/>
          </a:prstGeom>
          <a:noFill/>
          <a:ln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CFI: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Control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Flow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Integrity</a:t>
            </a:r>
          </a:p>
        </p:txBody>
      </p:sp>
    </p:spTree>
    <p:extLst>
      <p:ext uri="{BB962C8B-B14F-4D97-AF65-F5344CB8AC3E}">
        <p14:creationId xmlns:p14="http://schemas.microsoft.com/office/powerpoint/2010/main" val="2983173840"/>
      </p:ext>
    </p:extLst>
  </p:cSld>
  <p:clrMapOvr>
    <a:masterClrMapping/>
  </p:clrMapOvr>
  <p:transition advClick="0"/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Data Privacy</a:t>
            </a: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13328"/>
            <a:ext cx="8095928" cy="3771636"/>
          </a:xfrm>
        </p:spPr>
        <p:txBody>
          <a:bodyPr>
            <a:noAutofit/>
          </a:bodyPr>
          <a:lstStyle/>
          <a:p>
            <a:r>
              <a:rPr kumimoji="1" lang="en-US" altLang="zh-CN" sz="2000" b="0" dirty="0"/>
              <a:t>Will data be vulnerable to misuse?</a:t>
            </a:r>
            <a:endParaRPr lang="en-US" altLang="zh-CN" sz="2000" b="0" dirty="0"/>
          </a:p>
          <a:p>
            <a:r>
              <a:rPr lang="en-US" altLang="zh-CN" sz="2000" b="0" dirty="0"/>
              <a:t>What's the target of data privacy system?</a:t>
            </a:r>
          </a:p>
          <a:p>
            <a:pPr lvl="1"/>
            <a:r>
              <a:rPr lang="en-US" altLang="zh-CN" sz="2000" dirty="0"/>
              <a:t>Allow data to be used, and</a:t>
            </a:r>
          </a:p>
          <a:p>
            <a:pPr lvl="1"/>
            <a:r>
              <a:rPr lang="en-US" altLang="zh-CN" sz="2000" dirty="0">
                <a:solidFill>
                  <a:srgbClr val="C00000"/>
                </a:solidFill>
              </a:rPr>
              <a:t>Protect data</a:t>
            </a:r>
            <a:r>
              <a:rPr lang="zh-CN" altLang="en-US" sz="2000" dirty="0">
                <a:solidFill>
                  <a:srgbClr val="C00000"/>
                </a:solidFill>
              </a:rPr>
              <a:t> </a:t>
            </a:r>
            <a:r>
              <a:rPr lang="en-US" altLang="zh-CN" sz="2000" dirty="0">
                <a:solidFill>
                  <a:srgbClr val="C00000"/>
                </a:solidFill>
              </a:rPr>
              <a:t>from being stolen</a:t>
            </a:r>
          </a:p>
          <a:p>
            <a:r>
              <a:rPr lang="en-US" altLang="zh-CN" sz="2000" b="0" dirty="0"/>
              <a:t>What will be introduced?</a:t>
            </a:r>
          </a:p>
          <a:p>
            <a:pPr lvl="1"/>
            <a:r>
              <a:rPr lang="en-US" altLang="zh-CN" sz="2000" dirty="0"/>
              <a:t>Basic data privacy method </a:t>
            </a:r>
          </a:p>
          <a:p>
            <a:pPr lvl="2"/>
            <a:r>
              <a:rPr lang="en-US" altLang="zh-CN" dirty="0"/>
              <a:t>HE, ZKP, </a:t>
            </a:r>
            <a:r>
              <a:rPr lang="en-US" altLang="zh-CN" dirty="0" err="1"/>
              <a:t>sMPC</a:t>
            </a:r>
            <a:r>
              <a:rPr lang="en-US" altLang="zh-CN" dirty="0"/>
              <a:t>, SS, OT, GC, DP,</a:t>
            </a:r>
            <a:r>
              <a:rPr lang="zh-CN" altLang="en-US" dirty="0"/>
              <a:t> </a:t>
            </a:r>
            <a:r>
              <a:rPr lang="en-US" altLang="zh-CN" dirty="0"/>
              <a:t>Enclave/TEE, …</a:t>
            </a:r>
          </a:p>
          <a:p>
            <a:pPr lvl="1"/>
            <a:r>
              <a:rPr lang="en-US" altLang="zh-CN" sz="2000" dirty="0"/>
              <a:t>Systems which try to enforce data privacy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10734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B0AB3D-9AEE-0B49-8520-309D2F39A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pc="57" dirty="0"/>
              <a:t>Two</a:t>
            </a:r>
            <a:r>
              <a:rPr lang="zh-CN" altLang="en-US" spc="57" dirty="0"/>
              <a:t> </a:t>
            </a:r>
            <a:r>
              <a:rPr lang="en-US" altLang="zh-CN" spc="57" dirty="0"/>
              <a:t>Features</a:t>
            </a:r>
            <a:r>
              <a:rPr lang="zh-CN" altLang="en-US" spc="57" dirty="0"/>
              <a:t> </a:t>
            </a:r>
            <a:r>
              <a:rPr lang="en-US" altLang="zh-CN" spc="57" dirty="0"/>
              <a:t>of</a:t>
            </a:r>
            <a:r>
              <a:rPr lang="zh-CN" altLang="en-US" spc="57" dirty="0"/>
              <a:t> </a:t>
            </a:r>
            <a:r>
              <a:rPr lang="en-US" altLang="zh-CN" spc="57" dirty="0"/>
              <a:t>Hardware</a:t>
            </a:r>
            <a:r>
              <a:rPr lang="zh-CN" altLang="en-US" spc="57" dirty="0"/>
              <a:t> </a:t>
            </a:r>
            <a:r>
              <a:rPr lang="en-US" altLang="zh-CN" spc="57" dirty="0"/>
              <a:t>Enclave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1B3956-47F3-2D40-98EB-5BE6834CE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1.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execution</a:t>
            </a:r>
          </a:p>
          <a:p>
            <a:pPr marL="285750" indent="-285750">
              <a:buFontTx/>
              <a:buChar char="-"/>
            </a:pPr>
            <a:r>
              <a:rPr kumimoji="1" lang="en-US" altLang="zh-CN" b="0" dirty="0"/>
              <a:t>Minimal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TCB: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system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software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is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not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trusted</a:t>
            </a:r>
          </a:p>
          <a:p>
            <a:pPr marL="645750" lvl="1">
              <a:buFontTx/>
              <a:buChar char="-"/>
            </a:pPr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hypervisor</a:t>
            </a:r>
            <a:endParaRPr kumimoji="1" lang="en-US" altLang="zh-CN" b="0" dirty="0"/>
          </a:p>
          <a:p>
            <a:pPr marL="285750" indent="-285750">
              <a:buFontTx/>
              <a:buChar char="-"/>
            </a:pPr>
            <a:r>
              <a:rPr kumimoji="1" lang="en-US" altLang="zh-CN" b="0" dirty="0"/>
              <a:t>Some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can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prevent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physical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attacks</a:t>
            </a:r>
          </a:p>
          <a:p>
            <a:pPr marL="645750" lvl="1">
              <a:buFontTx/>
              <a:buChar char="-"/>
            </a:pPr>
            <a:r>
              <a:rPr kumimoji="1" lang="en-US" altLang="zh-CN" b="0" dirty="0"/>
              <a:t>With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memory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en</a:t>
            </a:r>
            <a:r>
              <a:rPr kumimoji="1" lang="en-US" altLang="zh-CN" dirty="0"/>
              <a:t>cryption</a:t>
            </a:r>
            <a:endParaRPr kumimoji="1" lang="en-US" altLang="zh-CN" b="0" dirty="0"/>
          </a:p>
          <a:p>
            <a:r>
              <a:rPr kumimoji="1" lang="en-US" altLang="zh-CN" dirty="0"/>
              <a:t>2.</a:t>
            </a:r>
            <a:r>
              <a:rPr kumimoji="1" lang="zh-CN" altLang="en-US" dirty="0"/>
              <a:t> </a:t>
            </a:r>
            <a:r>
              <a:rPr kumimoji="1" lang="en-US" altLang="zh-CN" dirty="0"/>
              <a:t>Remote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attestation</a:t>
            </a:r>
          </a:p>
          <a:p>
            <a:pPr marL="285750" indent="-285750">
              <a:buFontTx/>
              <a:buChar char="-"/>
            </a:pPr>
            <a:r>
              <a:rPr kumimoji="1" lang="en-US" altLang="zh-CN" b="0" dirty="0"/>
              <a:t>Prove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itself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to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the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end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users</a:t>
            </a:r>
          </a:p>
          <a:p>
            <a:pPr marL="285750" indent="-285750">
              <a:buFontTx/>
              <a:buChar char="-"/>
            </a:pPr>
            <a:r>
              <a:rPr kumimoji="1" lang="en-US" altLang="zh-CN" b="0" dirty="0"/>
              <a:t>Usually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use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SSL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to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establish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a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secure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channel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over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network</a:t>
            </a:r>
          </a:p>
          <a:p>
            <a:pPr marL="285750" indent="-285750">
              <a:buFontTx/>
              <a:buChar char="-"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98DA33-0CE0-384C-A0EB-595627099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82096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dirty="0"/>
              <a:t>Principle of Least Privilege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Deal with bugs / incomplete mediation</a:t>
            </a:r>
          </a:p>
          <a:p>
            <a:pPr lvl="1"/>
            <a:r>
              <a:rPr lang="en-US" altLang="zh-CN" dirty="0"/>
              <a:t>Any component that can arbitrarily access a resource must invoke the guard</a:t>
            </a:r>
          </a:p>
          <a:p>
            <a:pPr lvl="1"/>
            <a:r>
              <a:rPr lang="en-US" altLang="zh-CN" dirty="0"/>
              <a:t>If component has a bug or design mistake, can lead to incomplete mediation</a:t>
            </a:r>
          </a:p>
          <a:p>
            <a:pPr lvl="1"/>
            <a:r>
              <a:rPr lang="en-US" altLang="zh-CN" dirty="0"/>
              <a:t>General plan: reduce the number of components that must invoke the guard</a:t>
            </a:r>
          </a:p>
          <a:p>
            <a:pPr lvl="2"/>
            <a:r>
              <a:rPr lang="en-US" altLang="zh-CN" sz="1600" dirty="0"/>
              <a:t>E.g., arrange for DB server to check permissions on records returned, then security does not depend as much on </a:t>
            </a:r>
            <a:r>
              <a:rPr lang="en-US" altLang="zh-CN" sz="1600" i="1" dirty="0" err="1"/>
              <a:t>lookup.cgi</a:t>
            </a:r>
            <a:endParaRPr lang="en-US" altLang="zh-CN" sz="1600" i="1" dirty="0"/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892973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Least</a:t>
            </a:r>
            <a:r>
              <a:rPr lang="zh-CN" altLang="en-US" dirty="0"/>
              <a:t> </a:t>
            </a:r>
            <a:r>
              <a:rPr lang="en-US" altLang="zh-CN" dirty="0"/>
              <a:t>Trust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Privileged components are "trusted"</a:t>
            </a:r>
          </a:p>
          <a:p>
            <a:pPr lvl="1"/>
            <a:r>
              <a:rPr lang="en-US" altLang="zh-CN" b="1" dirty="0">
                <a:solidFill>
                  <a:schemeClr val="accent1"/>
                </a:solidFill>
              </a:rPr>
              <a:t>Trusted is bad</a:t>
            </a:r>
            <a:r>
              <a:rPr lang="en-US" altLang="zh-CN" dirty="0"/>
              <a:t>: you</a:t>
            </a:r>
            <a:r>
              <a:rPr lang="zh-CN" altLang="en-US" dirty="0"/>
              <a:t> </a:t>
            </a:r>
            <a:r>
              <a:rPr lang="en-US" altLang="zh-CN" dirty="0"/>
              <a:t>are in trouble if a trusted component breaks</a:t>
            </a:r>
          </a:p>
          <a:p>
            <a:pPr lvl="1"/>
            <a:r>
              <a:rPr lang="en-US" altLang="zh-CN" b="1" dirty="0">
                <a:solidFill>
                  <a:schemeClr val="accent1"/>
                </a:solidFill>
              </a:rPr>
              <a:t>Untrusted components are good</a:t>
            </a:r>
            <a:r>
              <a:rPr lang="en-US" altLang="zh-CN" dirty="0"/>
              <a:t>: does</a:t>
            </a:r>
            <a:r>
              <a:rPr lang="zh-CN" altLang="en-US" dirty="0"/>
              <a:t> </a:t>
            </a:r>
            <a:r>
              <a:rPr lang="en-US" altLang="zh-CN" dirty="0"/>
              <a:t>not matter if they break</a:t>
            </a:r>
          </a:p>
          <a:p>
            <a:pPr lvl="1"/>
            <a:r>
              <a:rPr lang="en-US" altLang="zh-CN" dirty="0"/>
              <a:t>Good design has </a:t>
            </a:r>
            <a:r>
              <a:rPr lang="en-US" altLang="zh-CN" b="1" dirty="0"/>
              <a:t>few trusted components</a:t>
            </a:r>
            <a:r>
              <a:rPr lang="en-US" altLang="zh-CN" dirty="0"/>
              <a:t>, other things do</a:t>
            </a:r>
            <a:r>
              <a:rPr lang="zh-CN" altLang="en-US" dirty="0"/>
              <a:t> </a:t>
            </a:r>
            <a:r>
              <a:rPr lang="en-US" altLang="zh-CN" dirty="0"/>
              <a:t>not affect security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69998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Users Make Mistakes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Social engineering, phishing attacks</a:t>
            </a:r>
          </a:p>
          <a:p>
            <a:pPr lvl="1"/>
            <a:r>
              <a:rPr lang="en-US" altLang="zh-CN" dirty="0"/>
              <a:t>How many of you really read the permission acquired by apps during installing?</a:t>
            </a:r>
          </a:p>
          <a:p>
            <a:r>
              <a:rPr lang="en-US" altLang="zh-CN" b="1" dirty="0"/>
              <a:t>Good idea: threat model should not assume users are perfect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55841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Cost of Security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CN" sz="2400" dirty="0"/>
              <a:t>Security VS. Availability</a:t>
            </a:r>
          </a:p>
          <a:p>
            <a:pPr lvl="1"/>
            <a:r>
              <a:rPr lang="en-US" altLang="zh-CN" sz="2000" dirty="0"/>
              <a:t>E.g., system requires frequent password changes -&gt; users may write them down</a:t>
            </a:r>
          </a:p>
          <a:p>
            <a:r>
              <a:rPr lang="en-US" altLang="zh-CN" sz="2400" dirty="0"/>
              <a:t>How far should a teacher go to protect the exam</a:t>
            </a:r>
            <a:r>
              <a:rPr lang="zh-CN" altLang="en-US" sz="2400" dirty="0"/>
              <a:t> </a:t>
            </a:r>
            <a:r>
              <a:rPr lang="en-US" altLang="zh-CN" sz="2400" dirty="0"/>
              <a:t>file?</a:t>
            </a:r>
          </a:p>
          <a:p>
            <a:pPr lvl="1"/>
            <a:r>
              <a:rPr lang="en-US" altLang="zh-CN" sz="2000" dirty="0"/>
              <a:t>Put the file on a separate computer, to avoid sharing a file system?</a:t>
            </a:r>
          </a:p>
          <a:p>
            <a:pPr lvl="1"/>
            <a:r>
              <a:rPr lang="en-US" altLang="zh-CN" sz="2000" dirty="0"/>
              <a:t>Disconnect computer from the network, to avoid remotely exploitable OS bugs?</a:t>
            </a:r>
          </a:p>
          <a:p>
            <a:pPr lvl="1"/>
            <a:r>
              <a:rPr lang="en-US" altLang="zh-CN" sz="2000" dirty="0"/>
              <a:t>Put the server into a separate machine room?</a:t>
            </a:r>
          </a:p>
          <a:p>
            <a:pPr lvl="1"/>
            <a:r>
              <a:rPr lang="en-US" altLang="zh-CN" sz="2000" dirty="0"/>
              <a:t>Get a guard to physically protect the machine room?</a:t>
            </a:r>
          </a:p>
          <a:p>
            <a:pPr lvl="1"/>
            <a:r>
              <a:rPr lang="en-US" altLang="zh-CN" sz="2000" dirty="0"/>
              <a:t>...</a:t>
            </a:r>
          </a:p>
          <a:p>
            <a:r>
              <a:rPr lang="en-US" altLang="zh-CN" sz="2400" dirty="0"/>
              <a:t>Good idea: cost of security mechanism should be commensurate with value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6025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rgbClr val="C00000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43397</TotalTime>
  <Words>8351</Words>
  <Application>Microsoft Macintosh PowerPoint</Application>
  <PresentationFormat>全屏显示(16:10)</PresentationFormat>
  <Paragraphs>1624</Paragraphs>
  <Slides>141</Slides>
  <Notes>71</Notes>
  <HiddenSlides>1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141</vt:i4>
      </vt:variant>
    </vt:vector>
  </HeadingPairs>
  <TitlesOfParts>
    <vt:vector size="155" baseType="lpstr">
      <vt:lpstr>DengXian</vt:lpstr>
      <vt:lpstr>DengXian</vt:lpstr>
      <vt:lpstr>Arial</vt:lpstr>
      <vt:lpstr>Calibri</vt:lpstr>
      <vt:lpstr>Calibri Light</vt:lpstr>
      <vt:lpstr>Cambria Math</vt:lpstr>
      <vt:lpstr>Consolas</vt:lpstr>
      <vt:lpstr>Courier New</vt:lpstr>
      <vt:lpstr>Eras Medium ITC</vt:lpstr>
      <vt:lpstr>Roboto</vt:lpstr>
      <vt:lpstr>Symbol</vt:lpstr>
      <vt:lpstr>Times New Roman</vt:lpstr>
      <vt:lpstr>Wingdings</vt:lpstr>
      <vt:lpstr>1_Office 主题​​</vt:lpstr>
      <vt:lpstr>Review (&amp; Spanner)</vt:lpstr>
      <vt:lpstr>PowerPoint 演示文稿</vt:lpstr>
      <vt:lpstr>Review: widely used transaction (TX)s </vt:lpstr>
      <vt:lpstr>What is a transaction (TX)?</vt:lpstr>
      <vt:lpstr>TX: an abstraction to ease data management</vt:lpstr>
      <vt:lpstr>Review: What can a TX provide?  ACID </vt:lpstr>
      <vt:lpstr>Two-phase locking</vt:lpstr>
      <vt:lpstr>OCC Executes a Transaction in 3 Phases</vt:lpstr>
      <vt:lpstr>2-Phase Commit: for distributed transactions</vt:lpstr>
      <vt:lpstr>PowerPoint 演示文稿</vt:lpstr>
      <vt:lpstr>Replication Consistency</vt:lpstr>
      <vt:lpstr>Quorum</vt:lpstr>
      <vt:lpstr>Handling Network Partitions</vt:lpstr>
      <vt:lpstr>PowerPoint 演示文稿</vt:lpstr>
      <vt:lpstr>Design goals of Spanner </vt:lpstr>
      <vt:lpstr>Physical layout of Spanner </vt:lpstr>
      <vt:lpstr>Physical layout of Spanner </vt:lpstr>
      <vt:lpstr>Physical layout of Spanner </vt:lpstr>
      <vt:lpstr>PowerPoint 演示文稿</vt:lpstr>
      <vt:lpstr>What is the consistency goal? External consistency </vt:lpstr>
      <vt:lpstr>Spanner achieves external consistency </vt:lpstr>
      <vt:lpstr>Solution: PAXOS (see lecture 15) </vt:lpstr>
      <vt:lpstr>Spanner ensures external consistency </vt:lpstr>
      <vt:lpstr>Review of MVCC (multi-version concurrency control)</vt:lpstr>
      <vt:lpstr>How to assign the timestamp in MVCC? </vt:lpstr>
      <vt:lpstr>How to assign the time in MVCC? </vt:lpstr>
      <vt:lpstr>How to assign the time in MVCC? </vt:lpstr>
      <vt:lpstr>Summary: key techniques of Spanner </vt:lpstr>
      <vt:lpstr>Execution flow of read-write transaction(TX) w/o time</vt:lpstr>
      <vt:lpstr>Execution flow of read-write transaction(TX) w/o time</vt:lpstr>
      <vt:lpstr>Execution flow of read-write transaction(TX) w/o time</vt:lpstr>
      <vt:lpstr>Execution flow of read-write transaction(TX) w/o time</vt:lpstr>
      <vt:lpstr>Execution flow of read-write transaction(TX) w/o time</vt:lpstr>
      <vt:lpstr>Execution flow of read-write transaction(TX) w/o time</vt:lpstr>
      <vt:lpstr>Execution flow of read-write transaction(TX) w/o time</vt:lpstr>
      <vt:lpstr>Execution flow of read-write transaction(TX) w/o time</vt:lpstr>
      <vt:lpstr>Execution flow of read-write transaction(TX) w/o time</vt:lpstr>
      <vt:lpstr>Execution flow of read-write transaction(TX) w/o time</vt:lpstr>
      <vt:lpstr>Execution flow of read-write transaction(TX) w/o time</vt:lpstr>
      <vt:lpstr>Read-write TX: put it all together </vt:lpstr>
      <vt:lpstr>Read-write TX of Spanner so far </vt:lpstr>
      <vt:lpstr>PowerPoint 演示文稿</vt:lpstr>
      <vt:lpstr>Multi-versioning in Spanner (Standard MVCC)</vt:lpstr>
      <vt:lpstr>Timestamp assignment in Spanner</vt:lpstr>
      <vt:lpstr>Timing: a key building block in distributed systems</vt:lpstr>
      <vt:lpstr>Time Measuring</vt:lpstr>
      <vt:lpstr>Challenge: clock synchronization</vt:lpstr>
      <vt:lpstr>Sync clock with NTP </vt:lpstr>
      <vt:lpstr>Sync clock with NTP: Estimating Network Latency </vt:lpstr>
      <vt:lpstr>Sync clock with NTP: Estimating Network Latency </vt:lpstr>
      <vt:lpstr>Drawback of NTP </vt:lpstr>
      <vt:lpstr>TrueTime API of Spanner</vt:lpstr>
      <vt:lpstr>Power of TrueTime API (return [L,U])</vt:lpstr>
      <vt:lpstr>Power of TrueTime API (return [L,U])</vt:lpstr>
      <vt:lpstr>Power of TrueTime API (return [L,U])</vt:lpstr>
      <vt:lpstr>What if no wait? </vt:lpstr>
      <vt:lpstr>Power of TrueTime API (return [L,U])</vt:lpstr>
      <vt:lpstr>PowerPoint 演示文稿</vt:lpstr>
      <vt:lpstr>TrueTime: how to calculate the bound? </vt:lpstr>
      <vt:lpstr>TrueTime: how to calculate the bound? </vt:lpstr>
      <vt:lpstr>TrueTime: how to calculate the bound? </vt:lpstr>
      <vt:lpstr>TrueTime: how to calculate the bound? </vt:lpstr>
      <vt:lpstr>TrueTime: how to calculate the bound? </vt:lpstr>
      <vt:lpstr>TrueTime adopts multiple time servers</vt:lpstr>
      <vt:lpstr>TrueTime adopts multiple time servers</vt:lpstr>
      <vt:lpstr>Final takeaway of TrueTime: Network-Induced Uncertainty</vt:lpstr>
      <vt:lpstr>Summary</vt:lpstr>
      <vt:lpstr>PowerPoint 演示文稿</vt:lpstr>
      <vt:lpstr>Database management system (DBMS)</vt:lpstr>
      <vt:lpstr>The goal: declarative data query language</vt:lpstr>
      <vt:lpstr>Data models of DBMS</vt:lpstr>
      <vt:lpstr>Use tables and rows to represent relation</vt:lpstr>
      <vt:lpstr>Modeling relationship with relational model</vt:lpstr>
      <vt:lpstr>Modeling relationship with relational model</vt:lpstr>
      <vt:lpstr>SQL contains three components</vt:lpstr>
      <vt:lpstr>Relational model &amp; transaction</vt:lpstr>
      <vt:lpstr>Relational model &amp; SQL</vt:lpstr>
      <vt:lpstr>An alternative: using document model</vt:lpstr>
      <vt:lpstr>Document model has better schema flexibility </vt:lpstr>
      <vt:lpstr>Drawbacks of document model </vt:lpstr>
      <vt:lpstr>Summary: relational model vs. document model</vt:lpstr>
      <vt:lpstr>Data representation of tuples</vt:lpstr>
      <vt:lpstr>Sol-1: Store tuples in log-structured key-value storage </vt:lpstr>
      <vt:lpstr>Sol-2: Using BTree to store tuples in relational model </vt:lpstr>
      <vt:lpstr>Database pages </vt:lpstr>
      <vt:lpstr>Database heap file</vt:lpstr>
      <vt:lpstr>Tuple storage: slotted pages</vt:lpstr>
      <vt:lpstr>Why not leverage the OS to manage the movement? </vt:lpstr>
      <vt:lpstr>Pages are managed by a heap file</vt:lpstr>
      <vt:lpstr>Overview of buffer pool</vt:lpstr>
      <vt:lpstr>Locks vs. Latches</vt:lpstr>
      <vt:lpstr>Query plan</vt:lpstr>
      <vt:lpstr>Processing model of the query plan </vt:lpstr>
      <vt:lpstr>Iterator model </vt:lpstr>
      <vt:lpstr>Materialization Model</vt:lpstr>
      <vt:lpstr>Vectorized model </vt:lpstr>
      <vt:lpstr>PowerPoint 演示文稿</vt:lpstr>
      <vt:lpstr>OSI, TCP/IP &amp; Protocol Stack</vt:lpstr>
      <vt:lpstr>Signal Transmission on Analog Line</vt:lpstr>
      <vt:lpstr>VCO: Voltage Controlled Oscillator</vt:lpstr>
      <vt:lpstr>Manchester Code</vt:lpstr>
      <vt:lpstr>Example-2: 4-bit -&gt; 7-bit</vt:lpstr>
      <vt:lpstr>Control-plane VS. Data-plane</vt:lpstr>
      <vt:lpstr>Distributed Routing: 3 Steps in General </vt:lpstr>
      <vt:lpstr>Two Types of Routing Protocol</vt:lpstr>
      <vt:lpstr>PowerPoint 演示文稿</vt:lpstr>
      <vt:lpstr>3 Ways to Scale</vt:lpstr>
      <vt:lpstr>PowerPoint 演示文稿</vt:lpstr>
      <vt:lpstr>NAT</vt:lpstr>
      <vt:lpstr>PowerPoint 演示文稿</vt:lpstr>
      <vt:lpstr>How to Use socket to Access www.baidu.com ?</vt:lpstr>
      <vt:lpstr>Putting All Together</vt:lpstr>
      <vt:lpstr>Putting All Together</vt:lpstr>
      <vt:lpstr>PowerPoint 演示文稿</vt:lpstr>
      <vt:lpstr>Assurance of End-to-end Protocol</vt:lpstr>
      <vt:lpstr>Handling Packet Loss</vt:lpstr>
      <vt:lpstr>Retrofitting TCP</vt:lpstr>
      <vt:lpstr>AIMD Leads to Efficiency and Fairness</vt:lpstr>
      <vt:lpstr>DNS Hierarchy (a partial view)</vt:lpstr>
      <vt:lpstr>DNS Request Process</vt:lpstr>
      <vt:lpstr>How Akamai Uses DNS</vt:lpstr>
      <vt:lpstr>A DHT in Operation: put()</vt:lpstr>
      <vt:lpstr>A DHT in Operation: get()</vt:lpstr>
      <vt:lpstr>Lookups take O(log(N)) hops</vt:lpstr>
      <vt:lpstr>Failures might cause incorrect lookup </vt:lpstr>
      <vt:lpstr>PowerPoint 演示文稿</vt:lpstr>
      <vt:lpstr>2 Steps towards Building a More Secure System</vt:lpstr>
      <vt:lpstr>Complete Mediation</vt:lpstr>
      <vt:lpstr>Example: Unix FS</vt:lpstr>
      <vt:lpstr>Salting</vt:lpstr>
      <vt:lpstr>TaintDroid</vt:lpstr>
      <vt:lpstr>Trace the Input Data</vt:lpstr>
      <vt:lpstr>Diffie-Hellman Key Exchange &amp; Man-in-the-Middle</vt:lpstr>
      <vt:lpstr>PowerPoint 演示文稿</vt:lpstr>
      <vt:lpstr>CFI: Control Flow Integrity</vt:lpstr>
      <vt:lpstr>Data Privacy</vt:lpstr>
      <vt:lpstr>Two Features of Hardware Enclave</vt:lpstr>
      <vt:lpstr>Principle of Least Privilege</vt:lpstr>
      <vt:lpstr>Least Trust</vt:lpstr>
      <vt:lpstr>Users Make Mistakes</vt:lpstr>
      <vt:lpstr>Cost of Security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魏 星达</cp:lastModifiedBy>
  <cp:revision>1982</cp:revision>
  <cp:lastPrinted>2020-03-02T13:38:09Z</cp:lastPrinted>
  <dcterms:created xsi:type="dcterms:W3CDTF">2017-11-24T09:35:45Z</dcterms:created>
  <dcterms:modified xsi:type="dcterms:W3CDTF">2021-12-30T08:34:21Z</dcterms:modified>
</cp:coreProperties>
</file>