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5"/>
  </p:notesMasterIdLst>
  <p:handoutMasterIdLst>
    <p:handoutMasterId r:id="rId76"/>
  </p:handoutMasterIdLst>
  <p:sldIdLst>
    <p:sldId id="2241" r:id="rId2"/>
    <p:sldId id="2510" r:id="rId3"/>
    <p:sldId id="2511" r:id="rId4"/>
    <p:sldId id="2518" r:id="rId5"/>
    <p:sldId id="2519" r:id="rId6"/>
    <p:sldId id="2520" r:id="rId7"/>
    <p:sldId id="2521" r:id="rId8"/>
    <p:sldId id="2522" r:id="rId9"/>
    <p:sldId id="2523" r:id="rId10"/>
    <p:sldId id="2527" r:id="rId11"/>
    <p:sldId id="2528" r:id="rId12"/>
    <p:sldId id="2529" r:id="rId13"/>
    <p:sldId id="2530" r:id="rId14"/>
    <p:sldId id="2524" r:id="rId15"/>
    <p:sldId id="2526" r:id="rId16"/>
    <p:sldId id="2525" r:id="rId17"/>
    <p:sldId id="2856" r:id="rId18"/>
    <p:sldId id="2269" r:id="rId19"/>
    <p:sldId id="2853" r:id="rId20"/>
    <p:sldId id="2801" r:id="rId21"/>
    <p:sldId id="2857" r:id="rId22"/>
    <p:sldId id="2858" r:id="rId23"/>
    <p:sldId id="2804" r:id="rId24"/>
    <p:sldId id="2805" r:id="rId25"/>
    <p:sldId id="2806" r:id="rId26"/>
    <p:sldId id="2859" r:id="rId27"/>
    <p:sldId id="2808" r:id="rId28"/>
    <p:sldId id="2811" r:id="rId29"/>
    <p:sldId id="2855" r:id="rId30"/>
    <p:sldId id="2733" r:id="rId31"/>
    <p:sldId id="2837" r:id="rId32"/>
    <p:sldId id="2812" r:id="rId33"/>
    <p:sldId id="2860" r:id="rId34"/>
    <p:sldId id="2861" r:id="rId35"/>
    <p:sldId id="2834" r:id="rId36"/>
    <p:sldId id="2836" r:id="rId37"/>
    <p:sldId id="2838" r:id="rId38"/>
    <p:sldId id="2839" r:id="rId39"/>
    <p:sldId id="2840" r:id="rId40"/>
    <p:sldId id="2835" r:id="rId41"/>
    <p:sldId id="2841" r:id="rId42"/>
    <p:sldId id="2842" r:id="rId43"/>
    <p:sldId id="2844" r:id="rId44"/>
    <p:sldId id="2851" r:id="rId45"/>
    <p:sldId id="2843" r:id="rId46"/>
    <p:sldId id="2845" r:id="rId47"/>
    <p:sldId id="2854" r:id="rId48"/>
    <p:sldId id="2345" r:id="rId49"/>
    <p:sldId id="2846" r:id="rId50"/>
    <p:sldId id="2848" r:id="rId51"/>
    <p:sldId id="2815" r:id="rId52"/>
    <p:sldId id="2850" r:id="rId53"/>
    <p:sldId id="2351" r:id="rId54"/>
    <p:sldId id="2729" r:id="rId55"/>
    <p:sldId id="2730" r:id="rId56"/>
    <p:sldId id="2792" r:id="rId57"/>
    <p:sldId id="2862" r:id="rId58"/>
    <p:sldId id="2816" r:id="rId59"/>
    <p:sldId id="2818" r:id="rId60"/>
    <p:sldId id="2819" r:id="rId61"/>
    <p:sldId id="2820" r:id="rId62"/>
    <p:sldId id="2737" r:id="rId63"/>
    <p:sldId id="2828" r:id="rId64"/>
    <p:sldId id="2757" r:id="rId65"/>
    <p:sldId id="2760" r:id="rId66"/>
    <p:sldId id="2761" r:id="rId67"/>
    <p:sldId id="2762" r:id="rId68"/>
    <p:sldId id="2763" r:id="rId69"/>
    <p:sldId id="2764" r:id="rId70"/>
    <p:sldId id="2767" r:id="rId71"/>
    <p:sldId id="2768" r:id="rId72"/>
    <p:sldId id="2769" r:id="rId73"/>
    <p:sldId id="2776" r:id="rId7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9D6"/>
    <a:srgbClr val="6E45A1"/>
    <a:srgbClr val="FFE6FE"/>
    <a:srgbClr val="CDCCFE"/>
    <a:srgbClr val="FFFC00"/>
    <a:srgbClr val="00CD28"/>
    <a:srgbClr val="CDF8CC"/>
    <a:srgbClr val="BF569D"/>
    <a:srgbClr val="32C0D8"/>
    <a:srgbClr val="FF5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C84CCD-98FE-4444-A09B-F3BB9BF94B22}" v="4" dt="2022-10-08T14:16:08.4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78162" autoAdjust="0"/>
  </p:normalViewPr>
  <p:slideViewPr>
    <p:cSldViewPr>
      <p:cViewPr varScale="1">
        <p:scale>
          <a:sx n="116" d="100"/>
          <a:sy n="116" d="100"/>
        </p:scale>
        <p:origin x="2168" y="176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2022/10/9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two phases? Primary should guarantee the same order for applying chunks.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38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5807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04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45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7430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902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8009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3562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05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可以引申问题：这样的好处是什么？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105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42311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6850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3270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678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174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1802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632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SVM simplifies application development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780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 Hadoop and H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2419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617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44164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091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5166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五芒星图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2383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9133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971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none" baseline="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gif"/><Relationship Id="rId12" Type="http://schemas.openxmlformats.org/officeDocument/2006/relationships/image" Target="../media/image13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shared memory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and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consistency models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1800" b="0" dirty="0">
                <a:latin typeface="+mn-lt"/>
              </a:rPr>
              <a:t>(mostly sequential &amp; release consistency)</a:t>
            </a:r>
            <a:endParaRPr kumimoji="1" lang="zh-CN" altLang="en-US" sz="18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84370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61E6D45-344D-2C4D-B325-8CD466AB5143}"/>
              </a:ext>
            </a:extLst>
          </p:cNvPr>
          <p:cNvSpPr/>
          <p:nvPr/>
        </p:nvSpPr>
        <p:spPr>
          <a:xfrm>
            <a:off x="64006" y="5319186"/>
            <a:ext cx="4160241" cy="3958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500" dirty="0"/>
              <a:t>Credits: Rong </a:t>
            </a:r>
            <a:r>
              <a:rPr kumimoji="1" lang="en-US" altLang="zh-CN" sz="1500" dirty="0" err="1"/>
              <a:t>Chen@IPADS</a:t>
            </a:r>
            <a:r>
              <a:rPr kumimoji="1" lang="en-US" altLang="zh-CN" sz="1500" dirty="0"/>
              <a:t>, </a:t>
            </a:r>
            <a:r>
              <a:rPr kumimoji="1" lang="en-US" altLang="zh-CN" sz="1500" dirty="0" err="1"/>
              <a:t>jinyang</a:t>
            </a:r>
            <a:r>
              <a:rPr kumimoji="1" lang="en-US" altLang="zh-CN" sz="1500" dirty="0"/>
              <a:t> </a:t>
            </a:r>
            <a:r>
              <a:rPr kumimoji="1" lang="en-US" altLang="zh-CN" sz="1500" dirty="0" err="1"/>
              <a:t>Li@NYU</a:t>
            </a:r>
            <a:endParaRPr kumimoji="1" lang="en-US" altLang="zh-CN" sz="1500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C3E626-3897-8A43-BF5D-877821F9A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architecture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0B26F-A010-EF4E-A095-C28A12C57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A GFS cluster = </a:t>
            </a:r>
            <a:r>
              <a:rPr kumimoji="1" lang="en-US" altLang="zh-CN" dirty="0">
                <a:solidFill>
                  <a:srgbClr val="BE384B"/>
                </a:solidFill>
              </a:rPr>
              <a:t>1 Master</a:t>
            </a:r>
            <a:r>
              <a:rPr kumimoji="1" lang="en-US" altLang="zh-CN" b="0" dirty="0"/>
              <a:t> + </a:t>
            </a:r>
            <a:r>
              <a:rPr kumimoji="1" lang="en-US" altLang="zh-CN" dirty="0">
                <a:solidFill>
                  <a:srgbClr val="BE384B"/>
                </a:solidFill>
              </a:rPr>
              <a:t>N </a:t>
            </a:r>
            <a:r>
              <a:rPr kumimoji="1" lang="en-US" altLang="zh-CN" dirty="0" err="1">
                <a:solidFill>
                  <a:srgbClr val="BE384B"/>
                </a:solidFill>
              </a:rPr>
              <a:t>Chunkservers</a:t>
            </a:r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24C93A-E6FE-2D44-B27E-6EB028C4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079A340B-CF69-A34F-BEE0-5CA56985AA58}"/>
              </a:ext>
            </a:extLst>
          </p:cNvPr>
          <p:cNvSpPr/>
          <p:nvPr/>
        </p:nvSpPr>
        <p:spPr>
          <a:xfrm>
            <a:off x="3986476" y="19280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2E3FE7BC-7A9F-FB4F-A032-59A53CEFAF8F}"/>
              </a:ext>
            </a:extLst>
          </p:cNvPr>
          <p:cNvSpPr/>
          <p:nvPr/>
        </p:nvSpPr>
        <p:spPr>
          <a:xfrm>
            <a:off x="3986476" y="2897689"/>
            <a:ext cx="1050000" cy="514173"/>
          </a:xfrm>
          <a:prstGeom prst="roundRect">
            <a:avLst>
              <a:gd name="adj" fmla="val 10221"/>
            </a:avLst>
          </a:prstGeom>
          <a:solidFill>
            <a:srgbClr val="FF0066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1FEAAF05-BA04-5949-A34D-3B95DD8DF9CF}"/>
              </a:ext>
            </a:extLst>
          </p:cNvPr>
          <p:cNvSpPr/>
          <p:nvPr/>
        </p:nvSpPr>
        <p:spPr>
          <a:xfrm>
            <a:off x="3986476" y="3769548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8DB94D67-9D6B-1243-8BD4-997BBC4BF05F}"/>
              </a:ext>
            </a:extLst>
          </p:cNvPr>
          <p:cNvSpPr/>
          <p:nvPr/>
        </p:nvSpPr>
        <p:spPr>
          <a:xfrm>
            <a:off x="5427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ounded Rectangle 9">
            <a:extLst>
              <a:ext uri="{FF2B5EF4-FFF2-40B4-BE49-F238E27FC236}">
                <a16:creationId xmlns:a16="http://schemas.microsoft.com/office/drawing/2014/main" id="{952D2A14-C761-B74F-85A3-0570E2E3A662}"/>
              </a:ext>
            </a:extLst>
          </p:cNvPr>
          <p:cNvSpPr/>
          <p:nvPr/>
        </p:nvSpPr>
        <p:spPr>
          <a:xfrm>
            <a:off x="2506000" y="2332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11">
            <a:extLst>
              <a:ext uri="{FF2B5EF4-FFF2-40B4-BE49-F238E27FC236}">
                <a16:creationId xmlns:a16="http://schemas.microsoft.com/office/drawing/2014/main" id="{DAB4E7EC-B97C-F749-BA20-6EDE1B2D0734}"/>
              </a:ext>
            </a:extLst>
          </p:cNvPr>
          <p:cNvSpPr/>
          <p:nvPr/>
        </p:nvSpPr>
        <p:spPr>
          <a:xfrm>
            <a:off x="5427000" y="3348097"/>
            <a:ext cx="1050000" cy="611952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381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</a:t>
            </a:r>
            <a:b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server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Arrow Connector 13">
            <a:extLst>
              <a:ext uri="{FF2B5EF4-FFF2-40B4-BE49-F238E27FC236}">
                <a16:creationId xmlns:a16="http://schemas.microsoft.com/office/drawing/2014/main" id="{5A635B13-A8D7-D744-B0E8-75FFD36D8C37}"/>
              </a:ext>
            </a:extLst>
          </p:cNvPr>
          <p:cNvCxnSpPr>
            <a:endCxn id="8" idx="1"/>
          </p:cNvCxnSpPr>
          <p:nvPr/>
        </p:nvCxnSpPr>
        <p:spPr>
          <a:xfrm flipV="1">
            <a:off x="5036476" y="2638073"/>
            <a:ext cx="390524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4">
            <a:extLst>
              <a:ext uri="{FF2B5EF4-FFF2-40B4-BE49-F238E27FC236}">
                <a16:creationId xmlns:a16="http://schemas.microsoft.com/office/drawing/2014/main" id="{F0DB07A4-67FE-CA4B-8881-1D85591ADD11}"/>
              </a:ext>
            </a:extLst>
          </p:cNvPr>
          <p:cNvCxnSpPr>
            <a:endCxn id="10" idx="1"/>
          </p:cNvCxnSpPr>
          <p:nvPr/>
        </p:nvCxnSpPr>
        <p:spPr>
          <a:xfrm>
            <a:off x="5016500" y="3394165"/>
            <a:ext cx="410500" cy="25990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6">
            <a:extLst>
              <a:ext uri="{FF2B5EF4-FFF2-40B4-BE49-F238E27FC236}">
                <a16:creationId xmlns:a16="http://schemas.microsoft.com/office/drawing/2014/main" id="{848B7011-0BCF-9B4C-AFED-E7363F7E02FC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4511476" y="3411861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9">
            <a:extLst>
              <a:ext uri="{FF2B5EF4-FFF2-40B4-BE49-F238E27FC236}">
                <a16:creationId xmlns:a16="http://schemas.microsoft.com/office/drawing/2014/main" id="{E01545DE-8CE9-A545-839E-D60F43838EF7}"/>
              </a:ext>
            </a:extLst>
          </p:cNvPr>
          <p:cNvCxnSpPr>
            <a:stCxn id="6" idx="0"/>
            <a:endCxn id="5" idx="2"/>
          </p:cNvCxnSpPr>
          <p:nvPr/>
        </p:nvCxnSpPr>
        <p:spPr>
          <a:xfrm flipV="1">
            <a:off x="4511476" y="2540000"/>
            <a:ext cx="0" cy="3576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5">
            <a:extLst>
              <a:ext uri="{FF2B5EF4-FFF2-40B4-BE49-F238E27FC236}">
                <a16:creationId xmlns:a16="http://schemas.microsoft.com/office/drawing/2014/main" id="{7FF6CEBD-ABD3-0A45-A4C7-D89D935470EF}"/>
              </a:ext>
            </a:extLst>
          </p:cNvPr>
          <p:cNvCxnSpPr>
            <a:endCxn id="9" idx="3"/>
          </p:cNvCxnSpPr>
          <p:nvPr/>
        </p:nvCxnSpPr>
        <p:spPr>
          <a:xfrm flipH="1" flipV="1">
            <a:off x="3556000" y="2638073"/>
            <a:ext cx="430476" cy="2596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29">
            <a:extLst>
              <a:ext uri="{FF2B5EF4-FFF2-40B4-BE49-F238E27FC236}">
                <a16:creationId xmlns:a16="http://schemas.microsoft.com/office/drawing/2014/main" id="{4A84D6E1-6F67-1C41-881D-AAAEC12FE548}"/>
              </a:ext>
            </a:extLst>
          </p:cNvPr>
          <p:cNvSpPr/>
          <p:nvPr/>
        </p:nvSpPr>
        <p:spPr>
          <a:xfrm>
            <a:off x="3873500" y="4624654"/>
            <a:ext cx="4230000" cy="491958"/>
          </a:xfrm>
          <a:prstGeom prst="rect">
            <a:avLst/>
          </a:prstGeom>
          <a:solidFill>
            <a:srgbClr val="CCFFFF"/>
          </a:solidFill>
          <a:ln>
            <a:solidFill>
              <a:srgbClr val="0070C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1500" b="1" dirty="0">
                <a:latin typeface="Eras Medium ITC" pitchFamily="34" charset="0"/>
              </a:rPr>
              <a:t>Data</a:t>
            </a:r>
            <a:r>
              <a:rPr lang="en-US" altLang="zh-CN" sz="1500" dirty="0">
                <a:latin typeface="Eras Medium ITC" pitchFamily="34" charset="0"/>
              </a:rPr>
              <a:t> Storage: fixed-size chunks</a:t>
            </a:r>
          </a:p>
          <a:p>
            <a:pPr marL="223564" indent="-223564"/>
            <a:r>
              <a:rPr lang="en-US" altLang="zh-CN" sz="1500" dirty="0">
                <a:latin typeface="Eras Medium ITC" pitchFamily="34" charset="0"/>
              </a:rPr>
              <a:t>Chunks replicated on several system</a:t>
            </a:r>
          </a:p>
        </p:txBody>
      </p:sp>
      <p:sp>
        <p:nvSpPr>
          <p:cNvPr id="17" name="Rectangle 30">
            <a:extLst>
              <a:ext uri="{FF2B5EF4-FFF2-40B4-BE49-F238E27FC236}">
                <a16:creationId xmlns:a16="http://schemas.microsoft.com/office/drawing/2014/main" id="{1DA7AC5A-99EE-144F-8B2B-281B672B0E56}"/>
              </a:ext>
            </a:extLst>
          </p:cNvPr>
          <p:cNvSpPr/>
          <p:nvPr/>
        </p:nvSpPr>
        <p:spPr>
          <a:xfrm>
            <a:off x="1099500" y="3832361"/>
            <a:ext cx="2520000" cy="522251"/>
          </a:xfrm>
          <a:prstGeom prst="rect">
            <a:avLst/>
          </a:prstGeom>
          <a:solidFill>
            <a:srgbClr val="FFE7E7"/>
          </a:solidFill>
          <a:ln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30000" rIns="60000" bIns="30000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File system </a:t>
            </a:r>
            <a:r>
              <a:rPr lang="en-US" altLang="zh-CN" sz="1500" b="1" dirty="0">
                <a:latin typeface="Eras Medium ITC" pitchFamily="34" charset="0"/>
              </a:rPr>
              <a:t>metadata</a:t>
            </a:r>
          </a:p>
          <a:p>
            <a:r>
              <a:rPr lang="en-US" altLang="zh-CN" sz="1500" dirty="0">
                <a:latin typeface="Eras Medium ITC" pitchFamily="34" charset="0"/>
              </a:rPr>
              <a:t>Maps files to chunks</a:t>
            </a:r>
          </a:p>
        </p:txBody>
      </p:sp>
      <p:sp>
        <p:nvSpPr>
          <p:cNvPr id="18" name="Freeform 32">
            <a:extLst>
              <a:ext uri="{FF2B5EF4-FFF2-40B4-BE49-F238E27FC236}">
                <a16:creationId xmlns:a16="http://schemas.microsoft.com/office/drawing/2014/main" id="{080FE810-9F67-BA47-BAE6-00174A2778E8}"/>
              </a:ext>
            </a:extLst>
          </p:cNvPr>
          <p:cNvSpPr/>
          <p:nvPr/>
        </p:nvSpPr>
        <p:spPr>
          <a:xfrm>
            <a:off x="5284989" y="3928242"/>
            <a:ext cx="465883" cy="709448"/>
          </a:xfrm>
          <a:custGeom>
            <a:avLst/>
            <a:gdLst>
              <a:gd name="connsiteX0" fmla="*/ 232234 w 559060"/>
              <a:gd name="connsiteY0" fmla="*/ 0 h 851338"/>
              <a:gd name="connsiteX1" fmla="*/ 11516 w 559060"/>
              <a:gd name="connsiteY1" fmla="*/ 299544 h 851338"/>
              <a:gd name="connsiteX2" fmla="*/ 547544 w 559060"/>
              <a:gd name="connsiteY2" fmla="*/ 457200 h 851338"/>
              <a:gd name="connsiteX3" fmla="*/ 326827 w 559060"/>
              <a:gd name="connsiteY3" fmla="*/ 851338 h 8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9060" h="851338">
                <a:moveTo>
                  <a:pt x="232234" y="0"/>
                </a:moveTo>
                <a:cubicBezTo>
                  <a:pt x="95599" y="111672"/>
                  <a:pt x="-41036" y="223344"/>
                  <a:pt x="11516" y="299544"/>
                </a:cubicBezTo>
                <a:cubicBezTo>
                  <a:pt x="64068" y="375744"/>
                  <a:pt x="494992" y="365234"/>
                  <a:pt x="547544" y="457200"/>
                </a:cubicBezTo>
                <a:cubicBezTo>
                  <a:pt x="600096" y="549166"/>
                  <a:pt x="463461" y="700252"/>
                  <a:pt x="326827" y="851338"/>
                </a:cubicBezTo>
              </a:path>
            </a:pathLst>
          </a:custGeom>
          <a:noFill/>
          <a:ln w="12700">
            <a:solidFill>
              <a:srgbClr val="0033CC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Freeform 33">
            <a:extLst>
              <a:ext uri="{FF2B5EF4-FFF2-40B4-BE49-F238E27FC236}">
                <a16:creationId xmlns:a16="http://schemas.microsoft.com/office/drawing/2014/main" id="{81FDB567-DB66-2A4E-996E-E10216B42B27}"/>
              </a:ext>
            </a:extLst>
          </p:cNvPr>
          <p:cNvSpPr/>
          <p:nvPr/>
        </p:nvSpPr>
        <p:spPr>
          <a:xfrm>
            <a:off x="3461277" y="3205655"/>
            <a:ext cx="506378" cy="626706"/>
          </a:xfrm>
          <a:custGeom>
            <a:avLst/>
            <a:gdLst>
              <a:gd name="connsiteX0" fmla="*/ 607654 w 607654"/>
              <a:gd name="connsiteY0" fmla="*/ 0 h 583324"/>
              <a:gd name="connsiteX1" fmla="*/ 8565 w 607654"/>
              <a:gd name="connsiteY1" fmla="*/ 126124 h 583324"/>
              <a:gd name="connsiteX2" fmla="*/ 245047 w 607654"/>
              <a:gd name="connsiteY2" fmla="*/ 315311 h 583324"/>
              <a:gd name="connsiteX3" fmla="*/ 118923 w 607654"/>
              <a:gd name="connsiteY3" fmla="*/ 583324 h 583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7654" h="583324">
                <a:moveTo>
                  <a:pt x="607654" y="0"/>
                </a:moveTo>
                <a:cubicBezTo>
                  <a:pt x="338326" y="36786"/>
                  <a:pt x="68999" y="73572"/>
                  <a:pt x="8565" y="126124"/>
                </a:cubicBezTo>
                <a:cubicBezTo>
                  <a:pt x="-51869" y="178676"/>
                  <a:pt x="226654" y="239111"/>
                  <a:pt x="245047" y="315311"/>
                </a:cubicBezTo>
                <a:cubicBezTo>
                  <a:pt x="263440" y="391511"/>
                  <a:pt x="191181" y="487417"/>
                  <a:pt x="118923" y="583324"/>
                </a:cubicBezTo>
              </a:path>
            </a:pathLst>
          </a:custGeom>
          <a:noFill/>
          <a:ln w="12700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0" name="Rectangle 34">
            <a:extLst>
              <a:ext uri="{FF2B5EF4-FFF2-40B4-BE49-F238E27FC236}">
                <a16:creationId xmlns:a16="http://schemas.microsoft.com/office/drawing/2014/main" id="{4DE8D59D-2CE5-AD4C-8930-299CE748BA2A}"/>
              </a:ext>
            </a:extLst>
          </p:cNvPr>
          <p:cNvSpPr/>
          <p:nvPr/>
        </p:nvSpPr>
        <p:spPr>
          <a:xfrm>
            <a:off x="2974548" y="3361780"/>
            <a:ext cx="4106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. . .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06538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15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3F43A3-784D-5C4F-83EC-8207F23AC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AC86D0-436E-8947-84EF-A5F39A71C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Reading a file is simple in GFS</a:t>
            </a:r>
          </a:p>
          <a:p>
            <a:r>
              <a:rPr kumimoji="1" lang="en-US" altLang="zh-CN" b="0" dirty="0"/>
              <a:t>1. Contact the </a:t>
            </a:r>
            <a:r>
              <a:rPr kumimoji="1" lang="en-US" altLang="zh-CN" dirty="0">
                <a:solidFill>
                  <a:srgbClr val="BE384B"/>
                </a:solidFill>
              </a:rPr>
              <a:t>master</a:t>
            </a:r>
          </a:p>
          <a:p>
            <a:r>
              <a:rPr kumimoji="1" lang="en-US" altLang="zh-CN" b="0" dirty="0"/>
              <a:t>2. Get file’s </a:t>
            </a:r>
            <a:r>
              <a:rPr kumimoji="1" lang="en-US" altLang="zh-CN" dirty="0">
                <a:solidFill>
                  <a:srgbClr val="BE384B"/>
                </a:solidFill>
              </a:rPr>
              <a:t>metadata</a:t>
            </a:r>
            <a:r>
              <a:rPr kumimoji="1" lang="en-US" altLang="zh-CN" b="0" dirty="0"/>
              <a:t>: chunk handles</a:t>
            </a:r>
          </a:p>
          <a:p>
            <a:r>
              <a:rPr kumimoji="1" lang="en-US" altLang="zh-CN" b="0" dirty="0"/>
              <a:t>3. Get the </a:t>
            </a:r>
            <a:r>
              <a:rPr kumimoji="1" lang="en-US" altLang="zh-CN" dirty="0">
                <a:solidFill>
                  <a:srgbClr val="BE384B"/>
                </a:solidFill>
              </a:rPr>
              <a:t>location</a:t>
            </a:r>
            <a:r>
              <a:rPr kumimoji="1" lang="en-US" altLang="zh-CN" b="0" dirty="0"/>
              <a:t> of each of the chunk handles</a:t>
            </a:r>
          </a:p>
          <a:p>
            <a:pPr lvl="1"/>
            <a:r>
              <a:rPr kumimoji="1" lang="en-US" altLang="zh-CN" b="0" dirty="0"/>
              <a:t>Multiple replicated </a:t>
            </a:r>
            <a:r>
              <a:rPr kumimoji="1" lang="en-US" altLang="zh-CN" b="0" dirty="0" err="1"/>
              <a:t>chunkservers</a:t>
            </a:r>
            <a:r>
              <a:rPr kumimoji="1" lang="en-US" altLang="zh-CN" b="0" dirty="0"/>
              <a:t> per chunk</a:t>
            </a:r>
          </a:p>
          <a:p>
            <a:r>
              <a:rPr kumimoji="1" lang="en-US" altLang="zh-CN" b="0" dirty="0"/>
              <a:t>4.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Contact any </a:t>
            </a:r>
            <a:r>
              <a:rPr kumimoji="1" lang="en-US" altLang="zh-CN" dirty="0">
                <a:solidFill>
                  <a:srgbClr val="BE384B"/>
                </a:solidFill>
              </a:rPr>
              <a:t>available</a:t>
            </a:r>
            <a:r>
              <a:rPr kumimoji="1" lang="en-US" altLang="zh-CN" b="0" dirty="0"/>
              <a:t> </a:t>
            </a:r>
            <a:r>
              <a:rPr kumimoji="1" lang="en-US" altLang="zh-CN" b="0" dirty="0" err="1"/>
              <a:t>chunkserver</a:t>
            </a:r>
            <a:r>
              <a:rPr kumimoji="1" lang="en-US" altLang="zh-CN" b="0" dirty="0"/>
              <a:t> for chunk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0F01B33-332C-EF4D-9E57-4C8B6F423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346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612C6F-DECE-144D-A9C6-122980A72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Writing a File in GFS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FA18A8-501A-A640-82FD-2B829A48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Less frequent than reading</a:t>
            </a:r>
          </a:p>
          <a:p>
            <a:pPr lvl="1"/>
            <a:r>
              <a:rPr kumimoji="1" lang="en-US" altLang="zh-CN" dirty="0"/>
              <a:t>But is more complex, e.g., what about consistency?</a:t>
            </a:r>
          </a:p>
          <a:p>
            <a:pPr lvl="1"/>
            <a:r>
              <a:rPr kumimoji="1" lang="en-US" altLang="zh-CN" dirty="0"/>
              <a:t>GFS adopts a </a:t>
            </a:r>
            <a:r>
              <a:rPr kumimoji="1" lang="en-US" altLang="zh-CN" b="1" dirty="0">
                <a:solidFill>
                  <a:srgbClr val="BE384B"/>
                </a:solidFill>
              </a:rPr>
              <a:t>relaxed consistency model 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E.g</a:t>
            </a:r>
            <a:r>
              <a:rPr kumimoji="1" lang="en-US" altLang="zh-CN" dirty="0">
                <a:solidFill>
                  <a:schemeClr val="tx1"/>
                </a:solidFill>
              </a:rPr>
              <a:t>, may have inconsistency state, but work well for their apps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Benefits: simple &amp; efficient to implement </a:t>
            </a:r>
          </a:p>
          <a:p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grants </a:t>
            </a:r>
            <a:r>
              <a:rPr lang="en-US" altLang="zh-CN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a chunk lease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to one of the replicas</a:t>
            </a: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This replica will be the </a:t>
            </a:r>
            <a:r>
              <a:rPr lang="en-US" altLang="zh-CN" b="1" dirty="0">
                <a:solidFill>
                  <a:srgbClr val="BE384B"/>
                </a:solidFill>
                <a:ea typeface="Verdana" pitchFamily="34" charset="0"/>
                <a:cs typeface="Verdana" pitchFamily="34" charset="0"/>
              </a:rPr>
              <a:t>primary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 err="1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chunkserver</a:t>
            </a:r>
            <a:endParaRPr lang="en-US" altLang="zh-CN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2"/>
            <a:r>
              <a:rPr lang="en-US" altLang="zh-CN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The</a:t>
            </a:r>
            <a:r>
              <a:rPr lang="zh-CN" altLang="en-US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only one</a:t>
            </a:r>
            <a:r>
              <a:rPr lang="zh-CN" altLang="en-US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that</a:t>
            </a:r>
            <a:r>
              <a:rPr lang="zh-CN" altLang="en-US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80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can modify the chunk</a:t>
            </a:r>
            <a:endParaRPr lang="en-US" altLang="zh-CN" sz="1800" b="0" dirty="0">
              <a:solidFill>
                <a:prstClr val="black"/>
              </a:solidFill>
              <a:ea typeface="Verdana" pitchFamily="34" charset="0"/>
              <a:cs typeface="Verdana" pitchFamily="34" charset="0"/>
            </a:endParaRPr>
          </a:p>
          <a:p>
            <a:pPr lvl="1"/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Primary can request extensions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(of</a:t>
            </a:r>
            <a:r>
              <a:rPr lang="zh-CN" altLang="en-US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lease), if needed</a:t>
            </a:r>
          </a:p>
          <a:p>
            <a:pPr lvl="2"/>
            <a:r>
              <a:rPr lang="en-US" altLang="zh-CN" sz="1800" b="0" dirty="0">
                <a:solidFill>
                  <a:prstClr val="black"/>
                </a:solidFill>
                <a:ea typeface="Verdana" pitchFamily="34" charset="0"/>
                <a:cs typeface="Verdana" pitchFamily="34" charset="0"/>
              </a:rPr>
              <a:t>Master increases the chunk version number and informs replicas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9FA7B7-B831-A44E-A86B-9A65F1D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030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269EE5-FA5F-9440-B59E-91296B720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0B24D0-FAD1-814E-A129-0617FBB8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1: send data</a:t>
            </a:r>
          </a:p>
          <a:p>
            <a:r>
              <a:rPr kumimoji="1" lang="en-US" altLang="zh-CN" b="0" dirty="0"/>
              <a:t>Deliver data but </a:t>
            </a:r>
            <a:r>
              <a:rPr kumimoji="1" lang="en-US" altLang="zh-CN" dirty="0">
                <a:solidFill>
                  <a:srgbClr val="BE384B"/>
                </a:solidFill>
              </a:rPr>
              <a:t>don’t write </a:t>
            </a:r>
            <a:r>
              <a:rPr kumimoji="1" lang="en-US" altLang="zh-CN" b="0" dirty="0"/>
              <a:t>to the file</a:t>
            </a:r>
          </a:p>
          <a:p>
            <a:pPr lvl="1"/>
            <a:r>
              <a:rPr kumimoji="1" lang="en-US" altLang="zh-CN" dirty="0"/>
              <a:t>A client is given a list of replicas</a:t>
            </a:r>
          </a:p>
          <a:p>
            <a:pPr lvl="2"/>
            <a:r>
              <a:rPr kumimoji="1" lang="en-US" altLang="zh-CN" sz="1800" dirty="0"/>
              <a:t>Identifying the primary and secondaries</a:t>
            </a:r>
          </a:p>
          <a:p>
            <a:pPr lvl="1"/>
            <a:r>
              <a:rPr kumimoji="1" lang="en-US" altLang="zh-CN" dirty="0"/>
              <a:t>Client writes to the closest replica</a:t>
            </a:r>
          </a:p>
          <a:p>
            <a:pPr lvl="2"/>
            <a:r>
              <a:rPr kumimoji="1" lang="en-US" altLang="zh-CN" sz="1800" dirty="0"/>
              <a:t>Pipeline forwarding</a:t>
            </a:r>
          </a:p>
          <a:p>
            <a:pPr lvl="1"/>
            <a:r>
              <a:rPr kumimoji="1" lang="en-US" altLang="zh-CN" dirty="0" err="1"/>
              <a:t>Chunkservers</a:t>
            </a:r>
            <a:r>
              <a:rPr kumimoji="1" lang="en-US" altLang="zh-CN" dirty="0"/>
              <a:t> store this data in a 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(in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DD6E24-9ADE-0D4D-AA97-DE8BC1B5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73D15477-F79E-3A4C-8E88-CAFDCC41F482}"/>
              </a:ext>
            </a:extLst>
          </p:cNvPr>
          <p:cNvSpPr/>
          <p:nvPr/>
        </p:nvSpPr>
        <p:spPr>
          <a:xfrm>
            <a:off x="448576" y="4294512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0FE88A5-7E3E-4F4C-A600-B3E575BAA264}"/>
              </a:ext>
            </a:extLst>
          </p:cNvPr>
          <p:cNvSpPr/>
          <p:nvPr/>
        </p:nvSpPr>
        <p:spPr>
          <a:xfrm>
            <a:off x="21249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58229C50-A76A-CB42-AC8E-9F67808CB76D}"/>
              </a:ext>
            </a:extLst>
          </p:cNvPr>
          <p:cNvSpPr/>
          <p:nvPr/>
        </p:nvSpPr>
        <p:spPr>
          <a:xfrm>
            <a:off x="43347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4FAB0C9E-A1BC-7949-974F-62C83DA5CD82}"/>
              </a:ext>
            </a:extLst>
          </p:cNvPr>
          <p:cNvSpPr/>
          <p:nvPr/>
        </p:nvSpPr>
        <p:spPr>
          <a:xfrm>
            <a:off x="6544576" y="429451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3</a:t>
            </a:r>
            <a:endParaRPr lang="zh-CN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EA022B23-395F-224E-B353-81FC121626EC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39969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156DCCDC-5AE7-204D-8D31-0E23F6BC493F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6206776" y="4618512"/>
            <a:ext cx="3378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A1C62CB5-0ED9-F043-ADD7-35C4D4679533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1528576" y="4618512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13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110C10-15A1-4B42-AF54-7442B30C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C318D7-4179-B441-AC8E-F77FF01E62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Phase 2: write data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Add</a:t>
            </a:r>
            <a:r>
              <a:rPr kumimoji="1" lang="en-US" altLang="zh-CN" b="0" dirty="0"/>
              <a:t> 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data to the file (commit)</a:t>
            </a:r>
          </a:p>
          <a:p>
            <a:pPr lvl="1"/>
            <a:r>
              <a:rPr kumimoji="1" lang="en-US" altLang="zh-CN" dirty="0"/>
              <a:t>Client waits for replicas’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</a:t>
            </a:r>
            <a:r>
              <a:rPr kumimoji="1" lang="zh-CN" altLang="en-US" dirty="0"/>
              <a:t> </a:t>
            </a:r>
            <a:r>
              <a:rPr kumimoji="1" lang="en-US" altLang="zh-CN" dirty="0"/>
              <a:t>of receiving data</a:t>
            </a:r>
          </a:p>
          <a:p>
            <a:pPr lvl="1"/>
            <a:r>
              <a:rPr kumimoji="1" lang="en-US" altLang="zh-CN" dirty="0"/>
              <a:t>Send a </a:t>
            </a:r>
            <a:r>
              <a:rPr kumimoji="1" lang="en-US" altLang="zh-CN" b="1" dirty="0">
                <a:solidFill>
                  <a:srgbClr val="BE384B"/>
                </a:solidFill>
              </a:rPr>
              <a:t>write</a:t>
            </a:r>
            <a:r>
              <a:rPr kumimoji="1" lang="en-US" altLang="zh-CN" dirty="0"/>
              <a:t> request to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is responsible for serialization of writes (applying then forwarding)</a:t>
            </a:r>
          </a:p>
          <a:p>
            <a:pPr lvl="1"/>
            <a:r>
              <a:rPr kumimoji="1" lang="en-US" altLang="zh-CN" dirty="0"/>
              <a:t>Once all acks have been received </a:t>
            </a:r>
            <a:br>
              <a:rPr kumimoji="1" lang="en-US" altLang="zh-CN" dirty="0"/>
            </a:b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/>
              <a:t> The </a:t>
            </a:r>
            <a:r>
              <a:rPr kumimoji="1" lang="en-US" altLang="zh-CN" b="1" dirty="0">
                <a:solidFill>
                  <a:srgbClr val="BE384B"/>
                </a:solidFill>
              </a:rPr>
              <a:t>primary</a:t>
            </a:r>
            <a:r>
              <a:rPr kumimoji="1" lang="en-US" altLang="zh-CN" dirty="0"/>
              <a:t> sends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ack the client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74565D-8E41-9C46-AF4B-A08F1644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109F462-4525-1B45-93EA-E29B660C5E76}"/>
              </a:ext>
            </a:extLst>
          </p:cNvPr>
          <p:cNvSpPr/>
          <p:nvPr/>
        </p:nvSpPr>
        <p:spPr>
          <a:xfrm>
            <a:off x="1668760" y="4591200"/>
            <a:ext cx="1080000" cy="648000"/>
          </a:xfrm>
          <a:prstGeom prst="round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6000" tIns="0" rIns="36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b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App</a:t>
            </a:r>
            <a:endParaRPr lang="zh-CN" altLang="en-US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0E566B63-BE91-4744-9EF0-23D4AAE53089}"/>
              </a:ext>
            </a:extLst>
          </p:cNvPr>
          <p:cNvSpPr/>
          <p:nvPr/>
        </p:nvSpPr>
        <p:spPr>
          <a:xfrm>
            <a:off x="3345160" y="4591200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Primary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0F2E7C3E-9EE4-ED46-80EA-E01C0BA33F1E}"/>
              </a:ext>
            </a:extLst>
          </p:cNvPr>
          <p:cNvSpPr/>
          <p:nvPr/>
        </p:nvSpPr>
        <p:spPr>
          <a:xfrm>
            <a:off x="5979160" y="4022172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sp>
        <p:nvSpPr>
          <p:cNvPr id="8" name="Rounded Rectangle 8">
            <a:extLst>
              <a:ext uri="{FF2B5EF4-FFF2-40B4-BE49-F238E27FC236}">
                <a16:creationId xmlns:a16="http://schemas.microsoft.com/office/drawing/2014/main" id="{536378CA-107D-8F47-9DBE-D9DF94A45CCB}"/>
              </a:ext>
            </a:extLst>
          </p:cNvPr>
          <p:cNvSpPr/>
          <p:nvPr/>
        </p:nvSpPr>
        <p:spPr>
          <a:xfrm>
            <a:off x="5979160" y="4900944"/>
            <a:ext cx="1872000" cy="648000"/>
          </a:xfrm>
          <a:prstGeom prst="roundRect">
            <a:avLst>
              <a:gd name="adj" fmla="val 10221"/>
            </a:avLst>
          </a:prstGeom>
          <a:solidFill>
            <a:srgbClr val="00B0F0"/>
          </a:solidFill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6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secondary</a:t>
            </a:r>
            <a:b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3437B2A7-E9F0-CA42-B7D9-AEC17F21917F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5217160" y="4346172"/>
            <a:ext cx="762000" cy="56902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3">
            <a:extLst>
              <a:ext uri="{FF2B5EF4-FFF2-40B4-BE49-F238E27FC236}">
                <a16:creationId xmlns:a16="http://schemas.microsoft.com/office/drawing/2014/main" id="{E3641AF7-66AA-424A-9CED-232176289037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5217160" y="4915200"/>
            <a:ext cx="762000" cy="309744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7">
            <a:extLst>
              <a:ext uri="{FF2B5EF4-FFF2-40B4-BE49-F238E27FC236}">
                <a16:creationId xmlns:a16="http://schemas.microsoft.com/office/drawing/2014/main" id="{392570EA-EA30-6D41-8D23-02106660785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2748760" y="4915200"/>
            <a:ext cx="596400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317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6DF9A3-6FE7-064E-8664-C40F1B97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Writing a File in GFS: Two-phases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A56310-ADB9-7346-8D2D-7FA05E1C8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Data flow </a:t>
            </a:r>
            <a:r>
              <a:rPr kumimoji="1" lang="en-US" altLang="zh-CN" b="0" dirty="0"/>
              <a:t>(phase 1) is different from </a:t>
            </a:r>
            <a:r>
              <a:rPr kumimoji="1" lang="en-US" altLang="zh-CN" dirty="0">
                <a:solidFill>
                  <a:srgbClr val="BE384B"/>
                </a:solidFill>
              </a:rPr>
              <a:t>control flow </a:t>
            </a:r>
            <a:r>
              <a:rPr kumimoji="1" lang="en-US" altLang="zh-CN" b="0" dirty="0"/>
              <a:t>(phase 2)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Data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 </a:t>
            </a:r>
            <a:r>
              <a:rPr kumimoji="1" lang="en-US" altLang="zh-CN" dirty="0" err="1"/>
              <a:t>chunkserver</a:t>
            </a:r>
            <a:r>
              <a:rPr kumimoji="1" lang="en-US" altLang="zh-CN" dirty="0"/>
              <a:t>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...</a:t>
            </a:r>
          </a:p>
          <a:p>
            <a:pPr lvl="1"/>
            <a:r>
              <a:rPr kumimoji="1" lang="en-US" altLang="zh-CN" dirty="0"/>
              <a:t>Order does not matter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Control flow</a:t>
            </a:r>
          </a:p>
          <a:p>
            <a:pPr lvl="1"/>
            <a:r>
              <a:rPr kumimoji="1" lang="en-US" altLang="zh-CN" dirty="0"/>
              <a:t>Client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primary </a:t>
            </a:r>
            <a:r>
              <a:rPr lang="en-US" altLang="zh-CN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  <a:sym typeface="Wingdings" pitchFamily="2" charset="2"/>
              </a:rPr>
              <a:t></a:t>
            </a:r>
            <a:r>
              <a:rPr kumimoji="1" lang="en-US" altLang="zh-CN" dirty="0"/>
              <a:t> all secondaries</a:t>
            </a:r>
          </a:p>
          <a:p>
            <a:pPr lvl="1"/>
            <a:r>
              <a:rPr kumimoji="1" lang="en-US" altLang="zh-CN" dirty="0"/>
              <a:t>Order 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(also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writes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clients)</a:t>
            </a:r>
          </a:p>
          <a:p>
            <a:r>
              <a:rPr kumimoji="1" lang="en-US" altLang="zh-CN" dirty="0">
                <a:solidFill>
                  <a:srgbClr val="BE384B"/>
                </a:solidFill>
              </a:rPr>
              <a:t>Chunk version </a:t>
            </a:r>
            <a:r>
              <a:rPr kumimoji="1" lang="en-US" altLang="zh-CN" b="0" dirty="0"/>
              <a:t>numbers are used to detect if any replica has stale data </a:t>
            </a:r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maintained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by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primary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chunkserver</a:t>
            </a:r>
            <a:endParaRPr kumimoji="1" lang="en-US" altLang="zh-CN" dirty="0"/>
          </a:p>
          <a:p>
            <a:pPr lvl="1">
              <a:lnSpc>
                <a:spcPct val="130000"/>
              </a:lnSpc>
            </a:pP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replaced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73EF2E-E6DA-EE40-AC81-9DF08DD5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178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64212B-567E-E64B-ADF0-743C1A16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GFS: namespace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01823F-E1D5-2F46-B731-60B428E1E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No </a:t>
            </a:r>
            <a:r>
              <a:rPr kumimoji="1" lang="en-US" altLang="zh-CN" dirty="0">
                <a:solidFill>
                  <a:srgbClr val="BE384B"/>
                </a:solidFill>
              </a:rPr>
              <a:t>per-directory</a:t>
            </a:r>
            <a:r>
              <a:rPr kumimoji="1" lang="en-US" altLang="zh-CN" b="0" dirty="0"/>
              <a:t> data structure like most file systems</a:t>
            </a:r>
          </a:p>
          <a:p>
            <a:pPr lvl="1"/>
            <a:r>
              <a:rPr kumimoji="1" lang="en-US" altLang="zh-CN" dirty="0"/>
              <a:t>E.g., directory file contains names of all files in the directory</a:t>
            </a:r>
          </a:p>
          <a:p>
            <a:r>
              <a:rPr kumimoji="1" lang="en-US" altLang="zh-CN" b="0" dirty="0"/>
              <a:t>No aliases (i.e.,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hard or symbolic links)</a:t>
            </a:r>
          </a:p>
          <a:p>
            <a:r>
              <a:rPr kumimoji="1" lang="en-US" altLang="zh-CN" b="0" dirty="0"/>
              <a:t>Namespace is </a:t>
            </a:r>
            <a:r>
              <a:rPr kumimoji="1" lang="en-US" altLang="zh-CN" dirty="0">
                <a:solidFill>
                  <a:srgbClr val="BE384B"/>
                </a:solidFill>
              </a:rPr>
              <a:t>a single lookup table</a:t>
            </a:r>
          </a:p>
          <a:p>
            <a:pPr lvl="1"/>
            <a:r>
              <a:rPr kumimoji="1" lang="en-US" altLang="zh-CN" dirty="0"/>
              <a:t>Maps pathnames to metadata</a:t>
            </a:r>
          </a:p>
          <a:p>
            <a:pPr lvl="1"/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key-value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store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AD1ADD-4971-BD43-BD50-3EF1D4AE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6135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20E115-033A-2C47-B46C-CFF978573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HDFS: another popular (open-source) 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B680F0-15AA-754C-BA41-016A6D0BA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H</a:t>
            </a:r>
            <a:r>
              <a:rPr kumimoji="1" lang="en-US" altLang="zh-CN" b="0" dirty="0"/>
              <a:t>adoop </a:t>
            </a:r>
            <a:r>
              <a:rPr kumimoji="1" lang="en-US" altLang="zh-CN" dirty="0">
                <a:solidFill>
                  <a:srgbClr val="BE384B"/>
                </a:solidFill>
              </a:rPr>
              <a:t>D</a:t>
            </a:r>
            <a:r>
              <a:rPr kumimoji="1" lang="en-US" altLang="zh-CN" b="0" dirty="0"/>
              <a:t>istributed </a:t>
            </a:r>
            <a:r>
              <a:rPr kumimoji="1" lang="en-US" altLang="zh-CN" dirty="0">
                <a:solidFill>
                  <a:srgbClr val="BE384B"/>
                </a:solidFill>
              </a:rPr>
              <a:t>FS</a:t>
            </a:r>
          </a:p>
          <a:p>
            <a:r>
              <a:rPr kumimoji="1" lang="en-US" altLang="zh-CN" b="0" dirty="0">
                <a:solidFill>
                  <a:schemeClr val="tx1"/>
                </a:solidFill>
              </a:rPr>
              <a:t>Primary storage system for </a:t>
            </a:r>
            <a:r>
              <a:rPr kumimoji="1" lang="en-US" altLang="zh-CN" dirty="0">
                <a:solidFill>
                  <a:srgbClr val="BE384B"/>
                </a:solidFill>
              </a:rPr>
              <a:t>Hadoop</a:t>
            </a:r>
            <a:r>
              <a:rPr kumimoji="1" lang="en-US" altLang="zh-CN" b="0" dirty="0">
                <a:solidFill>
                  <a:schemeClr val="tx1"/>
                </a:solidFill>
              </a:rPr>
              <a:t> apps</a:t>
            </a:r>
          </a:p>
          <a:p>
            <a:endParaRPr kumimoji="1" lang="zh-CN" altLang="en-US" dirty="0">
              <a:solidFill>
                <a:srgbClr val="BE384B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61CC33-56F3-3F46-B922-6EF631E8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6" name="Picture 3" descr="Z:\Teaching\sjtu\DS\2013\slides\lec13-dfs\hadoop-logo-2.gif">
            <a:extLst>
              <a:ext uri="{FF2B5EF4-FFF2-40B4-BE49-F238E27FC236}">
                <a16:creationId xmlns:a16="http://schemas.microsoft.com/office/drawing/2014/main" id="{44C2FD96-3D5D-D347-9DA6-7593FBEE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30" y="2267032"/>
            <a:ext cx="162877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Z:\Teaching\sjtu\DS\2013\slides\lec13-dfs\Apache-HBase-thumb.png">
            <a:extLst>
              <a:ext uri="{FF2B5EF4-FFF2-40B4-BE49-F238E27FC236}">
                <a16:creationId xmlns:a16="http://schemas.microsoft.com/office/drawing/2014/main" id="{1C9A3DF1-8078-DE47-82C6-ED01EA0F06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8" t="12376" r="7972" b="12376"/>
          <a:stretch/>
        </p:blipFill>
        <p:spPr bwMode="auto">
          <a:xfrm>
            <a:off x="5064540" y="3406747"/>
            <a:ext cx="1351599" cy="9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Z:\Teaching\sjtu\DS\2013\slides\lec13-dfs\Cassandra_logo.svg.png">
            <a:extLst>
              <a:ext uri="{FF2B5EF4-FFF2-40B4-BE49-F238E27FC236}">
                <a16:creationId xmlns:a16="http://schemas.microsoft.com/office/drawing/2014/main" id="{60397FFC-100F-D24A-B47B-82D7B641A1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649" y="3477034"/>
            <a:ext cx="1050459" cy="701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Z:\Teaching\sjtu\DS\2013\slides\lec13-dfs\avro-logo.png">
            <a:extLst>
              <a:ext uri="{FF2B5EF4-FFF2-40B4-BE49-F238E27FC236}">
                <a16:creationId xmlns:a16="http://schemas.microsoft.com/office/drawing/2014/main" id="{C992FC0F-D6FA-2C40-87B9-0BC37293B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673" y="4273615"/>
            <a:ext cx="1268413" cy="3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Z:\Teaching\sjtu\DS\2013\slides\lec13-dfs\mahout.png">
            <a:extLst>
              <a:ext uri="{FF2B5EF4-FFF2-40B4-BE49-F238E27FC236}">
                <a16:creationId xmlns:a16="http://schemas.microsoft.com/office/drawing/2014/main" id="{9B80D775-7CC7-B34B-80B9-994B42A8D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001" y="4572631"/>
            <a:ext cx="1821072" cy="76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Z:\Teaching\sjtu\DS\2013\slides\lec13-dfs\nutch.gif">
            <a:extLst>
              <a:ext uri="{FF2B5EF4-FFF2-40B4-BE49-F238E27FC236}">
                <a16:creationId xmlns:a16="http://schemas.microsoft.com/office/drawing/2014/main" id="{85231D8A-767D-D140-AE6F-B32E7A0A1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900" y="4690452"/>
            <a:ext cx="1407249" cy="52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Z:\Teaching\sjtu\DS\2013\slides\lec13-dfs\oozie.jpg">
            <a:extLst>
              <a:ext uri="{FF2B5EF4-FFF2-40B4-BE49-F238E27FC236}">
                <a16:creationId xmlns:a16="http://schemas.microsoft.com/office/drawing/2014/main" id="{20D4F6E8-15FF-7547-9578-117B5CB1DD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84" b="36057"/>
          <a:stretch/>
        </p:blipFill>
        <p:spPr bwMode="auto">
          <a:xfrm>
            <a:off x="3169372" y="3223725"/>
            <a:ext cx="1752261" cy="63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Z:\Teaching\sjtu\DS\2013\slides\lec13-dfs\zookeeper_logo.png">
            <a:extLst>
              <a:ext uri="{FF2B5EF4-FFF2-40B4-BE49-F238E27FC236}">
                <a16:creationId xmlns:a16="http://schemas.microsoft.com/office/drawing/2014/main" id="{F93DAF55-A59F-3943-BB52-7213A9419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724371"/>
            <a:ext cx="902009" cy="12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Z:\Teaching\sjtu\DS\2013\slides\lec13-dfs\maha.png">
            <a:extLst>
              <a:ext uri="{FF2B5EF4-FFF2-40B4-BE49-F238E27FC236}">
                <a16:creationId xmlns:a16="http://schemas.microsoft.com/office/drawing/2014/main" id="{95C5B140-1260-5745-A014-426A6649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94" y="4236811"/>
            <a:ext cx="1079360" cy="107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Z:\Teaching\sjtu\DS\2013\slides\lec13-dfs\hive_logo_medium.jpg">
            <a:extLst>
              <a:ext uri="{FF2B5EF4-FFF2-40B4-BE49-F238E27FC236}">
                <a16:creationId xmlns:a16="http://schemas.microsoft.com/office/drawing/2014/main" id="{F3385075-662A-D74D-89DD-DC40DF00D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3" y="3755012"/>
            <a:ext cx="1046193" cy="96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1" descr="Z:\Teaching\sjtu\DS\2013\slides\lec13-dfs\pig_logo.jpg">
            <a:extLst>
              <a:ext uri="{FF2B5EF4-FFF2-40B4-BE49-F238E27FC236}">
                <a16:creationId xmlns:a16="http://schemas.microsoft.com/office/drawing/2014/main" id="{7C4AD213-9335-D244-9E5E-DFE790315D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r="23838" b="20439"/>
          <a:stretch/>
        </p:blipFill>
        <p:spPr bwMode="auto">
          <a:xfrm>
            <a:off x="320139" y="3724371"/>
            <a:ext cx="1066800" cy="141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217225D-97C5-8E4B-BDFF-3F0F8DEB2BFB}"/>
              </a:ext>
            </a:extLst>
          </p:cNvPr>
          <p:cNvSpPr/>
          <p:nvPr/>
        </p:nvSpPr>
        <p:spPr>
          <a:xfrm>
            <a:off x="2438400" y="2267032"/>
            <a:ext cx="5867400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/>
            <a:r>
              <a:rPr lang="en-US" altLang="zh-CN" sz="2000" dirty="0"/>
              <a:t>A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framework</a:t>
            </a:r>
            <a:r>
              <a:rPr lang="en-US" altLang="zh-CN" sz="2000" dirty="0"/>
              <a:t> that allows for the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distributed</a:t>
            </a:r>
            <a:r>
              <a:rPr lang="en-US" altLang="zh-CN" sz="2000" dirty="0"/>
              <a:t> processing of </a:t>
            </a:r>
            <a:r>
              <a:rPr lang="en-US" altLang="zh-CN" sz="2000" dirty="0">
                <a:solidFill>
                  <a:srgbClr val="BE384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</a:t>
            </a:r>
            <a:r>
              <a:rPr lang="en-US" altLang="zh-CN" sz="2000" dirty="0"/>
              <a:t> data sets across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clusters</a:t>
            </a:r>
            <a:r>
              <a:rPr lang="en-US" altLang="zh-CN" sz="2000" dirty="0"/>
              <a:t> of computers</a:t>
            </a:r>
          </a:p>
        </p:txBody>
      </p:sp>
    </p:spTree>
    <p:extLst>
      <p:ext uri="{BB962C8B-B14F-4D97-AF65-F5344CB8AC3E}">
        <p14:creationId xmlns:p14="http://schemas.microsoft.com/office/powerpoint/2010/main" val="564552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573DE3-0130-7547-A9DB-310514270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Design Goals &amp; Assumptions of HDFS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3B5A74-69A6-C849-8C24-CB38D8E2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HDFS is an </a:t>
            </a:r>
            <a:r>
              <a:rPr kumimoji="1" lang="en-US" altLang="zh-CN" dirty="0">
                <a:solidFill>
                  <a:srgbClr val="BE384B"/>
                </a:solidFill>
              </a:rPr>
              <a:t>open source </a:t>
            </a:r>
            <a:r>
              <a:rPr kumimoji="1" lang="en-US" altLang="zh-CN" b="0" dirty="0"/>
              <a:t>(Apache) implementation </a:t>
            </a:r>
            <a:r>
              <a:rPr kumimoji="1" lang="en-US" altLang="zh-CN" dirty="0">
                <a:solidFill>
                  <a:srgbClr val="BE384B"/>
                </a:solidFill>
              </a:rPr>
              <a:t>inspired by GFS </a:t>
            </a:r>
            <a:r>
              <a:rPr kumimoji="1" lang="en-US" altLang="zh-CN" b="0" dirty="0"/>
              <a:t>design</a:t>
            </a:r>
          </a:p>
          <a:p>
            <a:r>
              <a:rPr kumimoji="1" lang="en-US" altLang="zh-CN" b="0" dirty="0"/>
              <a:t>Similar goals as GFS</a:t>
            </a:r>
          </a:p>
          <a:p>
            <a:pPr lvl="1"/>
            <a:r>
              <a:rPr kumimoji="1" lang="en-US" altLang="zh-CN" dirty="0"/>
              <a:t>Run on commodity hardware</a:t>
            </a:r>
          </a:p>
          <a:p>
            <a:pPr lvl="1"/>
            <a:r>
              <a:rPr kumimoji="1" lang="en-US" altLang="zh-CN" dirty="0"/>
              <a:t>Highly fault tolerant</a:t>
            </a:r>
          </a:p>
          <a:p>
            <a:pPr lvl="1"/>
            <a:r>
              <a:rPr kumimoji="1" lang="en-US" altLang="zh-CN" dirty="0"/>
              <a:t>High throughput &amp; large-scale deployments</a:t>
            </a:r>
          </a:p>
          <a:p>
            <a:pPr lvl="1"/>
            <a:r>
              <a:rPr kumimoji="1" lang="en-US" altLang="zh-CN" dirty="0"/>
              <a:t>…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DD53-42BF-D94B-BB13-7471B2D6B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030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1454A4-7BBD-6A40-A0F0-10DFF9B5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GFS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538903-47EB-C144-B3DB-26255B8DE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E862A7-91AD-7C41-A897-9949EAE5A97F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1605E1B1-C2A4-D84E-B37B-ED48D6128B91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BD2C39F2-1E60-A942-BA4F-FF27B9BBA411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61BF1965-A79A-1847-9D08-6F255340222A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98C86594-78A2-9F4E-8B44-B12E3EAAC460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1D3F529-81A4-F447-B1FE-5791ACB69C50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B741CAD6-7481-7645-8083-CD2C862733B1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8F3BE5A7-BBA6-4B41-8182-5DD7DF89829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705DBE3-CB06-7642-B789-B65B37991D63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4B1114BC-CE9B-6A43-B6EE-A2FF042622DF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1D9DEF66-14B8-2E4F-9F60-EFD79B94C2F3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4158941-D4B6-F447-810A-60079248E5FB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9DBC90A8-94A8-F844-B78B-5602A4A7F1BE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078108A3-76F5-394D-8500-40CF866447DC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EAF55079-9ACC-1748-B76E-1F09975DE8A9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9D8B0E72-B5F5-174D-AD18-6A23B4E45DF3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9B43B419-D3F8-A646-8FFC-1B778F65A8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621DB13B-AA0B-5F4C-8C0B-39C4A7EC0CD4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A9FD772F-37CC-6F4B-A0CB-1B65B3850A30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644B6CEA-71B9-4549-8847-1EEDEBB66327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6EE22605-E92F-B449-96ED-EB9E8A81F8E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7DC2684E-F3FC-0243-8AC7-C6AE2C2F692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359814B1-80BE-F945-B3E9-62701358E69D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2FD755FF-B91C-5849-81E9-F60E1B804E7D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ACF7C3D3-31F5-4548-82E4-65725DE3FF62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13AC33EB-6242-A143-A311-F4B4A4AB79C8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E894FE55-0909-D548-8D5D-41C1A5208F44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A6BFF497-7BF1-594E-A625-742592094063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CE6638BC-F378-D04F-B805-C0062F6C2D51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4BBE0201-8587-1242-A8D8-C0DDED34A70B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0BF59E17-9981-5649-B816-16E050036008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3406836C-34CF-194B-A1B1-9A91BC8BB104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1DB6DBFD-7A59-6643-B56C-6758A2A2EBE7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B25317C8-F83A-6F49-AC52-73B9DF7DD94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6D8D76CF-4517-0A4E-AE75-E61B35D19F46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22A92584-17B5-A746-87FD-15AA2831E7D5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52B9805A-822E-4646-874F-40931F3C9D05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68A72A43-9F96-9940-8FED-44FC9A29DAF4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C79C90B0-8024-2149-B769-B6775CA88D37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BB782EAE-1932-A744-86B0-1CF7926388B1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426AB61F-6DEB-EC43-BB09-947140C39652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80182AD2-2FAC-5A49-960B-2C85094B1411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3D51439-49F9-3F48-92A8-88CAF35B0922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6A909C5D-D7F9-FA49-9629-412B412E1FD2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C21B9652-4A5E-4046-9B68-5AA7913199BF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2E21D208-8C46-5841-A270-282D64C74EA0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576FA654-85C2-3240-AB82-D79F91B051A4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D07D5171-8A37-0449-8D04-1BEAD69500D1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3EB8C4CF-49E1-1E43-9258-FCE893DF2A82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9D56E0A6-C049-6442-B321-D0E7326F993F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3BF6D9D0-EB37-4448-9977-C3296D2838F9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459D19C-C687-9942-8AE1-30FC4B590D33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checkpoint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1D590E66-63A0-B845-8368-1269F96D157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operation</a:t>
              </a:r>
              <a:b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2A989DAB-393F-3444-9418-66A299967688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35E58B34-A430-0745-9654-57CFDEE221C6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E0D399B3-5D6E-514B-AF34-8FFAB05EFBDA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7F28001A-9227-BD44-BE50-86C8160CD9F9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A7A44199-44C5-464F-82BE-8F3BB4626AFE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45174D2D-E37D-5A4E-85EC-32B9D79609AC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8ECF597B-AAF8-BA41-A753-44157EB262D7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40B9365E-89A9-E14B-A5DE-0470D34A689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BAF75DE7-B320-E84C-B8F5-F9F39BB9EE1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AB8B54FF-7834-9D4E-85F0-5577CDF35096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52AB73CB-FB45-A542-84E3-E046AF316FDD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1F07D8CF-DCD9-8F43-8EB3-2027C5EC5938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E5C523C2-1041-0545-9138-7678172E81EB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F78FCD1F-7954-424E-BADC-4AD8D41AE7E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72BDD02A-8AE0-6C4C-933C-6EA9C5A13BC2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827FAEF5-DE95-2E41-BE47-ACE953D33321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29C10308-6C7E-F84F-8D9D-92E3C4DEA2E2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3B1E0FC0-FCDD-8D4F-87A1-266172497DA6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3416E335-6D6D-A84A-947A-1D0A8AEF3937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9CEF3059-7426-A84F-884F-0CECFC54FF6B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C1BDC6B3-E257-5E4D-9460-C7FF9C48146A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ABAE3D41-2655-0940-82F3-C373B1DB5650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B26C90D5-897C-FA4E-9218-EE840B0CAD48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370C7A70-56A9-1247-9AF5-2DD23CCE0D7E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39F5607C-1BAB-7E46-B719-813227C12AF3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831D7709-543D-CE48-AF53-69F956C45E67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F08CDD5-7BE5-E348-8936-8FE23CC8C1CA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E77A1FA1-6E90-6B47-9A52-7FA89E11B493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E4FD810F-2FBF-E14A-83BD-857C81854E04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7180E3AE-85A4-164A-B9F8-FD1AC12963ED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29FF6392-B7AD-7940-8AE0-6B81C6B74612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97B801ED-06DA-D54F-A956-624483B2E9A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234926C0-B479-2B41-9076-F91A29411E78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46EBDC58-31AA-A740-9C97-DCF891A89742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8D793484-D8B9-314D-81C1-2B03F64BD2CB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chunkserver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3" name="Rectangle 122">
            <a:extLst>
              <a:ext uri="{FF2B5EF4-FFF2-40B4-BE49-F238E27FC236}">
                <a16:creationId xmlns:a16="http://schemas.microsoft.com/office/drawing/2014/main" id="{2BE612C2-645E-1946-B156-522F98441694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0EF180F1-8035-7F46-A2CD-8558DFC81968}"/>
              </a:ext>
            </a:extLst>
          </p:cNvPr>
          <p:cNvSpPr/>
          <p:nvPr/>
        </p:nvSpPr>
        <p:spPr>
          <a:xfrm>
            <a:off x="5969001" y="1905000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76350B60-0108-5445-A294-185DC9DD83DC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6" name="Rectangle 128">
            <a:extLst>
              <a:ext uri="{FF2B5EF4-FFF2-40B4-BE49-F238E27FC236}">
                <a16:creationId xmlns:a16="http://schemas.microsoft.com/office/drawing/2014/main" id="{5591BDA2-56C6-7547-9CE7-EDCE4355A5A2}"/>
              </a:ext>
            </a:extLst>
          </p:cNvPr>
          <p:cNvSpPr/>
          <p:nvPr/>
        </p:nvSpPr>
        <p:spPr>
          <a:xfrm>
            <a:off x="5969001" y="2892555"/>
            <a:ext cx="2332499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Chunks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chunkservers</a:t>
            </a:r>
          </a:p>
        </p:txBody>
      </p:sp>
      <p:sp>
        <p:nvSpPr>
          <p:cNvPr id="97" name="Rectangle 129">
            <a:extLst>
              <a:ext uri="{FF2B5EF4-FFF2-40B4-BE49-F238E27FC236}">
                <a16:creationId xmlns:a16="http://schemas.microsoft.com/office/drawing/2014/main" id="{9BB5B6C3-CFB7-E845-863D-D7F8C24BA179}"/>
              </a:ext>
            </a:extLst>
          </p:cNvPr>
          <p:cNvSpPr/>
          <p:nvPr/>
        </p:nvSpPr>
        <p:spPr>
          <a:xfrm>
            <a:off x="5062999" y="4508500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master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472F8D18-9FA9-9846-AE34-80EAAD51E23D}"/>
              </a:ext>
            </a:extLst>
          </p:cNvPr>
          <p:cNvSpPr/>
          <p:nvPr/>
        </p:nvSpPr>
        <p:spPr>
          <a:xfrm>
            <a:off x="889001" y="4710379"/>
            <a:ext cx="998999" cy="317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dirty="0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master</a:t>
            </a:r>
            <a:endParaRPr lang="zh-CN" altLang="en-US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42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A0DA09-5FD6-AC4A-B1CC-D89AF399A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HDFS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9AF50-8EA5-7A4B-BF88-3127E01AB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462F4C-F215-CE48-A8AE-6E43EFBB8612}"/>
              </a:ext>
            </a:extLst>
          </p:cNvPr>
          <p:cNvSpPr/>
          <p:nvPr/>
        </p:nvSpPr>
        <p:spPr>
          <a:xfrm>
            <a:off x="1125715" y="1079500"/>
            <a:ext cx="4500000" cy="254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grpSp>
        <p:nvGrpSpPr>
          <p:cNvPr id="6" name="Group 18">
            <a:extLst>
              <a:ext uri="{FF2B5EF4-FFF2-40B4-BE49-F238E27FC236}">
                <a16:creationId xmlns:a16="http://schemas.microsoft.com/office/drawing/2014/main" id="{C4CDADBD-F2A1-EB40-9C3E-33457D0A5749}"/>
              </a:ext>
            </a:extLst>
          </p:cNvPr>
          <p:cNvGrpSpPr/>
          <p:nvPr/>
        </p:nvGrpSpPr>
        <p:grpSpPr>
          <a:xfrm>
            <a:off x="1125716" y="1524000"/>
            <a:ext cx="4500284" cy="254000"/>
            <a:chOff x="533059" y="1905000"/>
            <a:chExt cx="5400341" cy="304800"/>
          </a:xfrm>
        </p:grpSpPr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A8E0669A-E7FC-2748-BEEC-FDAE3BC6FB22}"/>
                </a:ext>
              </a:extLst>
            </p:cNvPr>
            <p:cNvSpPr/>
            <p:nvPr/>
          </p:nvSpPr>
          <p:spPr>
            <a:xfrm>
              <a:off x="53305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8" name="Rectangle 22">
              <a:extLst>
                <a:ext uri="{FF2B5EF4-FFF2-40B4-BE49-F238E27FC236}">
                  <a16:creationId xmlns:a16="http://schemas.microsoft.com/office/drawing/2014/main" id="{F6409610-5EF9-CF4B-8571-1CB5538DA655}"/>
                </a:ext>
              </a:extLst>
            </p:cNvPr>
            <p:cNvSpPr/>
            <p:nvPr/>
          </p:nvSpPr>
          <p:spPr>
            <a:xfrm>
              <a:off x="89308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9" name="Rectangle 23">
              <a:extLst>
                <a:ext uri="{FF2B5EF4-FFF2-40B4-BE49-F238E27FC236}">
                  <a16:creationId xmlns:a16="http://schemas.microsoft.com/office/drawing/2014/main" id="{566D4AAE-312D-1349-A04D-45731D7BB56F}"/>
                </a:ext>
              </a:extLst>
            </p:cNvPr>
            <p:cNvSpPr/>
            <p:nvPr/>
          </p:nvSpPr>
          <p:spPr>
            <a:xfrm>
              <a:off x="125310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0" name="Rectangle 24">
              <a:extLst>
                <a:ext uri="{FF2B5EF4-FFF2-40B4-BE49-F238E27FC236}">
                  <a16:creationId xmlns:a16="http://schemas.microsoft.com/office/drawing/2014/main" id="{3892B25C-949E-7D4F-818E-C3708620AA25}"/>
                </a:ext>
              </a:extLst>
            </p:cNvPr>
            <p:cNvSpPr/>
            <p:nvPr/>
          </p:nvSpPr>
          <p:spPr>
            <a:xfrm>
              <a:off x="161313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1" name="Rectangle 26">
              <a:extLst>
                <a:ext uri="{FF2B5EF4-FFF2-40B4-BE49-F238E27FC236}">
                  <a16:creationId xmlns:a16="http://schemas.microsoft.com/office/drawing/2014/main" id="{251EA8BC-1459-F04F-87EB-C341AB1A5D8F}"/>
                </a:ext>
              </a:extLst>
            </p:cNvPr>
            <p:cNvSpPr/>
            <p:nvPr/>
          </p:nvSpPr>
          <p:spPr>
            <a:xfrm>
              <a:off x="197315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2" name="Rectangle 27">
              <a:extLst>
                <a:ext uri="{FF2B5EF4-FFF2-40B4-BE49-F238E27FC236}">
                  <a16:creationId xmlns:a16="http://schemas.microsoft.com/office/drawing/2014/main" id="{23D4CB81-6776-9543-A7B5-D8F63F6F88F3}"/>
                </a:ext>
              </a:extLst>
            </p:cNvPr>
            <p:cNvSpPr/>
            <p:nvPr/>
          </p:nvSpPr>
          <p:spPr>
            <a:xfrm>
              <a:off x="233317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3" name="Rectangle 28">
              <a:extLst>
                <a:ext uri="{FF2B5EF4-FFF2-40B4-BE49-F238E27FC236}">
                  <a16:creationId xmlns:a16="http://schemas.microsoft.com/office/drawing/2014/main" id="{4A07D026-19B3-4A4C-B687-4B29B974CE28}"/>
                </a:ext>
              </a:extLst>
            </p:cNvPr>
            <p:cNvSpPr/>
            <p:nvPr/>
          </p:nvSpPr>
          <p:spPr>
            <a:xfrm>
              <a:off x="269320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4" name="Rectangle 31">
              <a:extLst>
                <a:ext uri="{FF2B5EF4-FFF2-40B4-BE49-F238E27FC236}">
                  <a16:creationId xmlns:a16="http://schemas.microsoft.com/office/drawing/2014/main" id="{D762BD37-24D5-3548-B150-D94288AACA54}"/>
                </a:ext>
              </a:extLst>
            </p:cNvPr>
            <p:cNvSpPr/>
            <p:nvPr/>
          </p:nvSpPr>
          <p:spPr>
            <a:xfrm>
              <a:off x="305322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5" name="Rectangle 35">
              <a:extLst>
                <a:ext uri="{FF2B5EF4-FFF2-40B4-BE49-F238E27FC236}">
                  <a16:creationId xmlns:a16="http://schemas.microsoft.com/office/drawing/2014/main" id="{A0027B8C-2FB9-CA4E-8E25-13DC8D989929}"/>
                </a:ext>
              </a:extLst>
            </p:cNvPr>
            <p:cNvSpPr/>
            <p:nvPr/>
          </p:nvSpPr>
          <p:spPr>
            <a:xfrm>
              <a:off x="341325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6" name="Rectangle 36">
              <a:extLst>
                <a:ext uri="{FF2B5EF4-FFF2-40B4-BE49-F238E27FC236}">
                  <a16:creationId xmlns:a16="http://schemas.microsoft.com/office/drawing/2014/main" id="{40CB037C-0A6A-AD43-A79C-6FA4A965B894}"/>
                </a:ext>
              </a:extLst>
            </p:cNvPr>
            <p:cNvSpPr/>
            <p:nvPr/>
          </p:nvSpPr>
          <p:spPr>
            <a:xfrm>
              <a:off x="3773275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7" name="Rectangle 37">
              <a:extLst>
                <a:ext uri="{FF2B5EF4-FFF2-40B4-BE49-F238E27FC236}">
                  <a16:creationId xmlns:a16="http://schemas.microsoft.com/office/drawing/2014/main" id="{DE14B92B-EAF9-674E-8FDC-5766F7975F35}"/>
                </a:ext>
              </a:extLst>
            </p:cNvPr>
            <p:cNvSpPr/>
            <p:nvPr/>
          </p:nvSpPr>
          <p:spPr>
            <a:xfrm>
              <a:off x="4133299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8" name="Rectangle 38">
              <a:extLst>
                <a:ext uri="{FF2B5EF4-FFF2-40B4-BE49-F238E27FC236}">
                  <a16:creationId xmlns:a16="http://schemas.microsoft.com/office/drawing/2014/main" id="{5B23803F-8136-EF49-A405-4B811176BDF4}"/>
                </a:ext>
              </a:extLst>
            </p:cNvPr>
            <p:cNvSpPr/>
            <p:nvPr/>
          </p:nvSpPr>
          <p:spPr>
            <a:xfrm>
              <a:off x="4493323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19" name="Rectangle 39">
              <a:extLst>
                <a:ext uri="{FF2B5EF4-FFF2-40B4-BE49-F238E27FC236}">
                  <a16:creationId xmlns:a16="http://schemas.microsoft.com/office/drawing/2014/main" id="{D696C97A-663B-6F41-9435-56B94597CBBA}"/>
                </a:ext>
              </a:extLst>
            </p:cNvPr>
            <p:cNvSpPr/>
            <p:nvPr/>
          </p:nvSpPr>
          <p:spPr>
            <a:xfrm>
              <a:off x="4853347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0" name="Rectangle 40">
              <a:extLst>
                <a:ext uri="{FF2B5EF4-FFF2-40B4-BE49-F238E27FC236}">
                  <a16:creationId xmlns:a16="http://schemas.microsoft.com/office/drawing/2014/main" id="{72FFA50D-7A70-E447-B7BA-B389294E5B85}"/>
                </a:ext>
              </a:extLst>
            </p:cNvPr>
            <p:cNvSpPr/>
            <p:nvPr/>
          </p:nvSpPr>
          <p:spPr>
            <a:xfrm>
              <a:off x="5573400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1" name="Rectangle 42">
              <a:extLst>
                <a:ext uri="{FF2B5EF4-FFF2-40B4-BE49-F238E27FC236}">
                  <a16:creationId xmlns:a16="http://schemas.microsoft.com/office/drawing/2014/main" id="{6E74AF6B-65F1-154F-8830-96B40A5D3A67}"/>
                </a:ext>
              </a:extLst>
            </p:cNvPr>
            <p:cNvSpPr/>
            <p:nvPr/>
          </p:nvSpPr>
          <p:spPr>
            <a:xfrm>
              <a:off x="5213371" y="1905000"/>
              <a:ext cx="360000" cy="304800"/>
            </a:xfrm>
            <a:prstGeom prst="rect">
              <a:avLst/>
            </a:prstGeom>
            <a:solidFill>
              <a:srgbClr val="66FFFF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22" name="Group 20">
            <a:extLst>
              <a:ext uri="{FF2B5EF4-FFF2-40B4-BE49-F238E27FC236}">
                <a16:creationId xmlns:a16="http://schemas.microsoft.com/office/drawing/2014/main" id="{8442BCB9-D237-4549-9955-1FBEE0C636B0}"/>
              </a:ext>
            </a:extLst>
          </p:cNvPr>
          <p:cNvGrpSpPr/>
          <p:nvPr/>
        </p:nvGrpSpPr>
        <p:grpSpPr>
          <a:xfrm>
            <a:off x="1126000" y="1905000"/>
            <a:ext cx="4500284" cy="254000"/>
            <a:chOff x="533400" y="2362200"/>
            <a:chExt cx="5400341" cy="304800"/>
          </a:xfrm>
        </p:grpSpPr>
        <p:sp>
          <p:nvSpPr>
            <p:cNvPr id="23" name="Rectangle 43">
              <a:extLst>
                <a:ext uri="{FF2B5EF4-FFF2-40B4-BE49-F238E27FC236}">
                  <a16:creationId xmlns:a16="http://schemas.microsoft.com/office/drawing/2014/main" id="{E6571B2E-DD69-FE4F-A517-D3EC45E954E1}"/>
                </a:ext>
              </a:extLst>
            </p:cNvPr>
            <p:cNvSpPr/>
            <p:nvPr/>
          </p:nvSpPr>
          <p:spPr>
            <a:xfrm>
              <a:off x="53340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4" name="Rectangle 44">
              <a:extLst>
                <a:ext uri="{FF2B5EF4-FFF2-40B4-BE49-F238E27FC236}">
                  <a16:creationId xmlns:a16="http://schemas.microsoft.com/office/drawing/2014/main" id="{8ACE55EF-E3E1-B34C-8C1C-21617DF4759C}"/>
                </a:ext>
              </a:extLst>
            </p:cNvPr>
            <p:cNvSpPr/>
            <p:nvPr/>
          </p:nvSpPr>
          <p:spPr>
            <a:xfrm>
              <a:off x="89342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5" name="Rectangle 45">
              <a:extLst>
                <a:ext uri="{FF2B5EF4-FFF2-40B4-BE49-F238E27FC236}">
                  <a16:creationId xmlns:a16="http://schemas.microsoft.com/office/drawing/2014/main" id="{09B8F899-006E-2F49-B538-6552528428D1}"/>
                </a:ext>
              </a:extLst>
            </p:cNvPr>
            <p:cNvSpPr/>
            <p:nvPr/>
          </p:nvSpPr>
          <p:spPr>
            <a:xfrm>
              <a:off x="125344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6" name="Rectangle 46">
              <a:extLst>
                <a:ext uri="{FF2B5EF4-FFF2-40B4-BE49-F238E27FC236}">
                  <a16:creationId xmlns:a16="http://schemas.microsoft.com/office/drawing/2014/main" id="{D7C7D9FA-B6C1-324B-BBA9-A76DE4709A0A}"/>
                </a:ext>
              </a:extLst>
            </p:cNvPr>
            <p:cNvSpPr/>
            <p:nvPr/>
          </p:nvSpPr>
          <p:spPr>
            <a:xfrm>
              <a:off x="161347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7" name="Rectangle 47">
              <a:extLst>
                <a:ext uri="{FF2B5EF4-FFF2-40B4-BE49-F238E27FC236}">
                  <a16:creationId xmlns:a16="http://schemas.microsoft.com/office/drawing/2014/main" id="{91E4109B-FBEF-0F42-A72C-143A451216DA}"/>
                </a:ext>
              </a:extLst>
            </p:cNvPr>
            <p:cNvSpPr/>
            <p:nvPr/>
          </p:nvSpPr>
          <p:spPr>
            <a:xfrm>
              <a:off x="197349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8" name="Rectangle 48">
              <a:extLst>
                <a:ext uri="{FF2B5EF4-FFF2-40B4-BE49-F238E27FC236}">
                  <a16:creationId xmlns:a16="http://schemas.microsoft.com/office/drawing/2014/main" id="{D4DC9434-E013-2B49-8EDE-2BE7A0BA3294}"/>
                </a:ext>
              </a:extLst>
            </p:cNvPr>
            <p:cNvSpPr/>
            <p:nvPr/>
          </p:nvSpPr>
          <p:spPr>
            <a:xfrm>
              <a:off x="233352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29" name="Rectangle 49">
              <a:extLst>
                <a:ext uri="{FF2B5EF4-FFF2-40B4-BE49-F238E27FC236}">
                  <a16:creationId xmlns:a16="http://schemas.microsoft.com/office/drawing/2014/main" id="{853C18DA-15D6-F64D-BBD8-10D1FF3E990B}"/>
                </a:ext>
              </a:extLst>
            </p:cNvPr>
            <p:cNvSpPr/>
            <p:nvPr/>
          </p:nvSpPr>
          <p:spPr>
            <a:xfrm>
              <a:off x="269354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0" name="Rectangle 50">
              <a:extLst>
                <a:ext uri="{FF2B5EF4-FFF2-40B4-BE49-F238E27FC236}">
                  <a16:creationId xmlns:a16="http://schemas.microsoft.com/office/drawing/2014/main" id="{90BC6DC0-C6D9-3246-B454-583A3A3052C7}"/>
                </a:ext>
              </a:extLst>
            </p:cNvPr>
            <p:cNvSpPr/>
            <p:nvPr/>
          </p:nvSpPr>
          <p:spPr>
            <a:xfrm>
              <a:off x="305356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1" name="Rectangle 51">
              <a:extLst>
                <a:ext uri="{FF2B5EF4-FFF2-40B4-BE49-F238E27FC236}">
                  <a16:creationId xmlns:a16="http://schemas.microsoft.com/office/drawing/2014/main" id="{05160CE3-79CB-904A-B665-77B55D127FD6}"/>
                </a:ext>
              </a:extLst>
            </p:cNvPr>
            <p:cNvSpPr/>
            <p:nvPr/>
          </p:nvSpPr>
          <p:spPr>
            <a:xfrm>
              <a:off x="341359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72449A9D-7FCF-BB4F-B96F-EEBD561C51DB}"/>
                </a:ext>
              </a:extLst>
            </p:cNvPr>
            <p:cNvSpPr/>
            <p:nvPr/>
          </p:nvSpPr>
          <p:spPr>
            <a:xfrm>
              <a:off x="3773616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3" name="Rectangle 53">
              <a:extLst>
                <a:ext uri="{FF2B5EF4-FFF2-40B4-BE49-F238E27FC236}">
                  <a16:creationId xmlns:a16="http://schemas.microsoft.com/office/drawing/2014/main" id="{4AC90DC5-674A-4949-A3AE-FED9952E5393}"/>
                </a:ext>
              </a:extLst>
            </p:cNvPr>
            <p:cNvSpPr/>
            <p:nvPr/>
          </p:nvSpPr>
          <p:spPr>
            <a:xfrm>
              <a:off x="4133640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4" name="Rectangle 54">
              <a:extLst>
                <a:ext uri="{FF2B5EF4-FFF2-40B4-BE49-F238E27FC236}">
                  <a16:creationId xmlns:a16="http://schemas.microsoft.com/office/drawing/2014/main" id="{6BEFB38A-4C56-264B-9ED9-3F370C16FBBA}"/>
                </a:ext>
              </a:extLst>
            </p:cNvPr>
            <p:cNvSpPr/>
            <p:nvPr/>
          </p:nvSpPr>
          <p:spPr>
            <a:xfrm>
              <a:off x="4493664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5" name="Rectangle 55">
              <a:extLst>
                <a:ext uri="{FF2B5EF4-FFF2-40B4-BE49-F238E27FC236}">
                  <a16:creationId xmlns:a16="http://schemas.microsoft.com/office/drawing/2014/main" id="{22EF02CA-900A-B84C-B70B-7D20EF2D2189}"/>
                </a:ext>
              </a:extLst>
            </p:cNvPr>
            <p:cNvSpPr/>
            <p:nvPr/>
          </p:nvSpPr>
          <p:spPr>
            <a:xfrm>
              <a:off x="4853688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6" name="Rectangle 56">
              <a:extLst>
                <a:ext uri="{FF2B5EF4-FFF2-40B4-BE49-F238E27FC236}">
                  <a16:creationId xmlns:a16="http://schemas.microsoft.com/office/drawing/2014/main" id="{B1DE7CC4-3717-254D-A2B2-97C38B60A455}"/>
                </a:ext>
              </a:extLst>
            </p:cNvPr>
            <p:cNvSpPr/>
            <p:nvPr/>
          </p:nvSpPr>
          <p:spPr>
            <a:xfrm>
              <a:off x="5573741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37" name="Rectangle 57">
              <a:extLst>
                <a:ext uri="{FF2B5EF4-FFF2-40B4-BE49-F238E27FC236}">
                  <a16:creationId xmlns:a16="http://schemas.microsoft.com/office/drawing/2014/main" id="{69B24CD4-FC6F-C244-AC5F-A09E828E7336}"/>
                </a:ext>
              </a:extLst>
            </p:cNvPr>
            <p:cNvSpPr/>
            <p:nvPr/>
          </p:nvSpPr>
          <p:spPr>
            <a:xfrm>
              <a:off x="5213712" y="2362200"/>
              <a:ext cx="360000" cy="304800"/>
            </a:xfrm>
            <a:prstGeom prst="rect">
              <a:avLst/>
            </a:prstGeom>
            <a:solidFill>
              <a:srgbClr val="FF006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38" name="Group 96">
            <a:extLst>
              <a:ext uri="{FF2B5EF4-FFF2-40B4-BE49-F238E27FC236}">
                <a16:creationId xmlns:a16="http://schemas.microsoft.com/office/drawing/2014/main" id="{97143943-B2C9-1842-AF85-CA1A74B53415}"/>
              </a:ext>
            </a:extLst>
          </p:cNvPr>
          <p:cNvGrpSpPr/>
          <p:nvPr/>
        </p:nvGrpSpPr>
        <p:grpSpPr>
          <a:xfrm>
            <a:off x="1126000" y="2286000"/>
            <a:ext cx="4500284" cy="254000"/>
            <a:chOff x="533400" y="2819400"/>
            <a:chExt cx="5400341" cy="304800"/>
          </a:xfrm>
        </p:grpSpPr>
        <p:sp>
          <p:nvSpPr>
            <p:cNvPr id="39" name="Rectangle 58">
              <a:extLst>
                <a:ext uri="{FF2B5EF4-FFF2-40B4-BE49-F238E27FC236}">
                  <a16:creationId xmlns:a16="http://schemas.microsoft.com/office/drawing/2014/main" id="{3A3ECA0D-4D28-7F45-9DC7-695A21EC8161}"/>
                </a:ext>
              </a:extLst>
            </p:cNvPr>
            <p:cNvSpPr/>
            <p:nvPr/>
          </p:nvSpPr>
          <p:spPr>
            <a:xfrm>
              <a:off x="53340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0" name="Rectangle 59">
              <a:extLst>
                <a:ext uri="{FF2B5EF4-FFF2-40B4-BE49-F238E27FC236}">
                  <a16:creationId xmlns:a16="http://schemas.microsoft.com/office/drawing/2014/main" id="{7F252379-4BBF-494B-BE9C-7E8C9D7BC289}"/>
                </a:ext>
              </a:extLst>
            </p:cNvPr>
            <p:cNvSpPr/>
            <p:nvPr/>
          </p:nvSpPr>
          <p:spPr>
            <a:xfrm>
              <a:off x="89342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1" name="Rectangle 60">
              <a:extLst>
                <a:ext uri="{FF2B5EF4-FFF2-40B4-BE49-F238E27FC236}">
                  <a16:creationId xmlns:a16="http://schemas.microsoft.com/office/drawing/2014/main" id="{42BBC4B4-9A29-8049-8C37-F5FB1C7BB638}"/>
                </a:ext>
              </a:extLst>
            </p:cNvPr>
            <p:cNvSpPr/>
            <p:nvPr/>
          </p:nvSpPr>
          <p:spPr>
            <a:xfrm>
              <a:off x="125344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2" name="Rectangle 61">
              <a:extLst>
                <a:ext uri="{FF2B5EF4-FFF2-40B4-BE49-F238E27FC236}">
                  <a16:creationId xmlns:a16="http://schemas.microsoft.com/office/drawing/2014/main" id="{BA1ACA7E-E435-524A-9DBB-5436CC85F0C5}"/>
                </a:ext>
              </a:extLst>
            </p:cNvPr>
            <p:cNvSpPr/>
            <p:nvPr/>
          </p:nvSpPr>
          <p:spPr>
            <a:xfrm>
              <a:off x="161347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3" name="Rectangle 62">
              <a:extLst>
                <a:ext uri="{FF2B5EF4-FFF2-40B4-BE49-F238E27FC236}">
                  <a16:creationId xmlns:a16="http://schemas.microsoft.com/office/drawing/2014/main" id="{38B66738-002E-ED4C-B31F-F80B7B28934D}"/>
                </a:ext>
              </a:extLst>
            </p:cNvPr>
            <p:cNvSpPr/>
            <p:nvPr/>
          </p:nvSpPr>
          <p:spPr>
            <a:xfrm>
              <a:off x="197349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4" name="Rectangle 63">
              <a:extLst>
                <a:ext uri="{FF2B5EF4-FFF2-40B4-BE49-F238E27FC236}">
                  <a16:creationId xmlns:a16="http://schemas.microsoft.com/office/drawing/2014/main" id="{07EAD448-8AF0-B149-8A95-B8FDA8EDFAF8}"/>
                </a:ext>
              </a:extLst>
            </p:cNvPr>
            <p:cNvSpPr/>
            <p:nvPr/>
          </p:nvSpPr>
          <p:spPr>
            <a:xfrm>
              <a:off x="233352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2050C74F-EDDD-7C44-AB7D-CF7BEF19793F}"/>
                </a:ext>
              </a:extLst>
            </p:cNvPr>
            <p:cNvSpPr/>
            <p:nvPr/>
          </p:nvSpPr>
          <p:spPr>
            <a:xfrm>
              <a:off x="269354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6" name="Rectangle 65">
              <a:extLst>
                <a:ext uri="{FF2B5EF4-FFF2-40B4-BE49-F238E27FC236}">
                  <a16:creationId xmlns:a16="http://schemas.microsoft.com/office/drawing/2014/main" id="{6F85576C-4676-BE41-BB12-C06AEE65B486}"/>
                </a:ext>
              </a:extLst>
            </p:cNvPr>
            <p:cNvSpPr/>
            <p:nvPr/>
          </p:nvSpPr>
          <p:spPr>
            <a:xfrm>
              <a:off x="305356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03D0BF66-3DBB-8E44-913F-EE3DB319360B}"/>
                </a:ext>
              </a:extLst>
            </p:cNvPr>
            <p:cNvSpPr/>
            <p:nvPr/>
          </p:nvSpPr>
          <p:spPr>
            <a:xfrm>
              <a:off x="341359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8" name="Rectangle 67">
              <a:extLst>
                <a:ext uri="{FF2B5EF4-FFF2-40B4-BE49-F238E27FC236}">
                  <a16:creationId xmlns:a16="http://schemas.microsoft.com/office/drawing/2014/main" id="{3AA890AD-0BC1-3043-A752-D372E35A336E}"/>
                </a:ext>
              </a:extLst>
            </p:cNvPr>
            <p:cNvSpPr/>
            <p:nvPr/>
          </p:nvSpPr>
          <p:spPr>
            <a:xfrm>
              <a:off x="3773616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49" name="Rectangle 68">
              <a:extLst>
                <a:ext uri="{FF2B5EF4-FFF2-40B4-BE49-F238E27FC236}">
                  <a16:creationId xmlns:a16="http://schemas.microsoft.com/office/drawing/2014/main" id="{FA851511-CA27-824B-B4AC-BAF960A3590A}"/>
                </a:ext>
              </a:extLst>
            </p:cNvPr>
            <p:cNvSpPr/>
            <p:nvPr/>
          </p:nvSpPr>
          <p:spPr>
            <a:xfrm>
              <a:off x="4133640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0" name="Rectangle 69">
              <a:extLst>
                <a:ext uri="{FF2B5EF4-FFF2-40B4-BE49-F238E27FC236}">
                  <a16:creationId xmlns:a16="http://schemas.microsoft.com/office/drawing/2014/main" id="{8301CE91-A078-8B49-A70D-DD10FF5D7BD5}"/>
                </a:ext>
              </a:extLst>
            </p:cNvPr>
            <p:cNvSpPr/>
            <p:nvPr/>
          </p:nvSpPr>
          <p:spPr>
            <a:xfrm>
              <a:off x="4493664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1" name="Rectangle 70">
              <a:extLst>
                <a:ext uri="{FF2B5EF4-FFF2-40B4-BE49-F238E27FC236}">
                  <a16:creationId xmlns:a16="http://schemas.microsoft.com/office/drawing/2014/main" id="{A2F52680-8B4E-C54B-8B99-41F6972487ED}"/>
                </a:ext>
              </a:extLst>
            </p:cNvPr>
            <p:cNvSpPr/>
            <p:nvPr/>
          </p:nvSpPr>
          <p:spPr>
            <a:xfrm>
              <a:off x="4853688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2" name="Rectangle 71">
              <a:extLst>
                <a:ext uri="{FF2B5EF4-FFF2-40B4-BE49-F238E27FC236}">
                  <a16:creationId xmlns:a16="http://schemas.microsoft.com/office/drawing/2014/main" id="{C18492D9-C71A-0D4A-A8F6-7CAF9593E754}"/>
                </a:ext>
              </a:extLst>
            </p:cNvPr>
            <p:cNvSpPr/>
            <p:nvPr/>
          </p:nvSpPr>
          <p:spPr>
            <a:xfrm>
              <a:off x="5573741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  <p:sp>
          <p:nvSpPr>
            <p:cNvPr id="53" name="Rectangle 72">
              <a:extLst>
                <a:ext uri="{FF2B5EF4-FFF2-40B4-BE49-F238E27FC236}">
                  <a16:creationId xmlns:a16="http://schemas.microsoft.com/office/drawing/2014/main" id="{019075D1-F6E6-474A-9124-0D29C6CDEEAF}"/>
                </a:ext>
              </a:extLst>
            </p:cNvPr>
            <p:cNvSpPr/>
            <p:nvPr/>
          </p:nvSpPr>
          <p:spPr>
            <a:xfrm>
              <a:off x="5213712" y="2819400"/>
              <a:ext cx="360000" cy="304800"/>
            </a:xfrm>
            <a:prstGeom prst="rect">
              <a:avLst/>
            </a:prstGeom>
            <a:solidFill>
              <a:srgbClr val="FFFFC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/>
            </a:p>
          </p:txBody>
        </p:sp>
      </p:grpSp>
      <p:grpSp>
        <p:nvGrpSpPr>
          <p:cNvPr id="54" name="Group 97">
            <a:extLst>
              <a:ext uri="{FF2B5EF4-FFF2-40B4-BE49-F238E27FC236}">
                <a16:creationId xmlns:a16="http://schemas.microsoft.com/office/drawing/2014/main" id="{1926F08E-45CF-2B47-A4AF-D6A3F2A70D3E}"/>
              </a:ext>
            </a:extLst>
          </p:cNvPr>
          <p:cNvGrpSpPr/>
          <p:nvPr/>
        </p:nvGrpSpPr>
        <p:grpSpPr>
          <a:xfrm>
            <a:off x="1951499" y="4254500"/>
            <a:ext cx="2940000" cy="1140000"/>
            <a:chOff x="1793472" y="5566200"/>
            <a:chExt cx="3528000" cy="1368000"/>
          </a:xfrm>
        </p:grpSpPr>
        <p:sp>
          <p:nvSpPr>
            <p:cNvPr id="55" name="Rounded Rectangle 73">
              <a:extLst>
                <a:ext uri="{FF2B5EF4-FFF2-40B4-BE49-F238E27FC236}">
                  <a16:creationId xmlns:a16="http://schemas.microsoft.com/office/drawing/2014/main" id="{6642DB00-35D5-D045-AC68-9AF96A0B5383}"/>
                </a:ext>
              </a:extLst>
            </p:cNvPr>
            <p:cNvSpPr/>
            <p:nvPr/>
          </p:nvSpPr>
          <p:spPr>
            <a:xfrm>
              <a:off x="1793472" y="5566200"/>
              <a:ext cx="3528000" cy="1368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6" name="Rounded Rectangle 74">
              <a:extLst>
                <a:ext uri="{FF2B5EF4-FFF2-40B4-BE49-F238E27FC236}">
                  <a16:creationId xmlns:a16="http://schemas.microsoft.com/office/drawing/2014/main" id="{ED557C2B-5969-A041-B7C6-8B78DC5C777A}"/>
                </a:ext>
              </a:extLst>
            </p:cNvPr>
            <p:cNvSpPr/>
            <p:nvPr/>
          </p:nvSpPr>
          <p:spPr>
            <a:xfrm>
              <a:off x="1973130" y="5743630"/>
              <a:ext cx="1569829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FSImage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7" name="Rounded Rectangle 75">
              <a:extLst>
                <a:ext uri="{FF2B5EF4-FFF2-40B4-BE49-F238E27FC236}">
                  <a16:creationId xmlns:a16="http://schemas.microsoft.com/office/drawing/2014/main" id="{C6F2F07A-4B1F-6E4D-8ACF-D346F6537CE8}"/>
                </a:ext>
              </a:extLst>
            </p:cNvPr>
            <p:cNvSpPr/>
            <p:nvPr/>
          </p:nvSpPr>
          <p:spPr>
            <a:xfrm>
              <a:off x="3733800" y="5743630"/>
              <a:ext cx="1395571" cy="504000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70000"/>
                </a:lnSpc>
              </a:pPr>
              <a:r>
                <a:rPr lang="en-US" altLang="zh-CN" sz="1667" dirty="0" err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EditLog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58" name="Rounded Rectangle 76">
              <a:extLst>
                <a:ext uri="{FF2B5EF4-FFF2-40B4-BE49-F238E27FC236}">
                  <a16:creationId xmlns:a16="http://schemas.microsoft.com/office/drawing/2014/main" id="{8FAA5DAA-3160-3D40-A2D1-05F1D03DD8EC}"/>
                </a:ext>
              </a:extLst>
            </p:cNvPr>
            <p:cNvSpPr/>
            <p:nvPr/>
          </p:nvSpPr>
          <p:spPr>
            <a:xfrm>
              <a:off x="1973496" y="6328200"/>
              <a:ext cx="3155876" cy="443371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In-memory FS metadata</a:t>
              </a:r>
              <a:endParaRPr lang="zh-CN" altLang="en-US" sz="1667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grpSp>
        <p:nvGrpSpPr>
          <p:cNvPr id="59" name="Group 12">
            <a:extLst>
              <a:ext uri="{FF2B5EF4-FFF2-40B4-BE49-F238E27FC236}">
                <a16:creationId xmlns:a16="http://schemas.microsoft.com/office/drawing/2014/main" id="{EB1A901C-2445-2A45-A8FA-3AFE570D79F4}"/>
              </a:ext>
            </a:extLst>
          </p:cNvPr>
          <p:cNvGrpSpPr/>
          <p:nvPr/>
        </p:nvGrpSpPr>
        <p:grpSpPr>
          <a:xfrm>
            <a:off x="1125713" y="2743752"/>
            <a:ext cx="1380000" cy="810000"/>
            <a:chOff x="533057" y="3368702"/>
            <a:chExt cx="1656000" cy="972000"/>
          </a:xfrm>
        </p:grpSpPr>
        <p:sp>
          <p:nvSpPr>
            <p:cNvPr id="60" name="Rounded Rectangle 9">
              <a:extLst>
                <a:ext uri="{FF2B5EF4-FFF2-40B4-BE49-F238E27FC236}">
                  <a16:creationId xmlns:a16="http://schemas.microsoft.com/office/drawing/2014/main" id="{6987AC9B-4131-174E-B66F-6C8CA374262B}"/>
                </a:ext>
              </a:extLst>
            </p:cNvPr>
            <p:cNvSpPr/>
            <p:nvPr/>
          </p:nvSpPr>
          <p:spPr>
            <a:xfrm>
              <a:off x="533057" y="3368702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1" name="Group 10">
              <a:extLst>
                <a:ext uri="{FF2B5EF4-FFF2-40B4-BE49-F238E27FC236}">
                  <a16:creationId xmlns:a16="http://schemas.microsoft.com/office/drawing/2014/main" id="{3FA15FE6-B0B3-4349-9BCF-E2A442C7FA94}"/>
                </a:ext>
              </a:extLst>
            </p:cNvPr>
            <p:cNvGrpSpPr/>
            <p:nvPr/>
          </p:nvGrpSpPr>
          <p:grpSpPr>
            <a:xfrm>
              <a:off x="685587" y="3505200"/>
              <a:ext cx="1350941" cy="685800"/>
              <a:chOff x="685459" y="3505200"/>
              <a:chExt cx="1350941" cy="685800"/>
            </a:xfrm>
          </p:grpSpPr>
          <p:sp>
            <p:nvSpPr>
              <p:cNvPr id="62" name="Rectangle 77">
                <a:extLst>
                  <a:ext uri="{FF2B5EF4-FFF2-40B4-BE49-F238E27FC236}">
                    <a16:creationId xmlns:a16="http://schemas.microsoft.com/office/drawing/2014/main" id="{071A2B02-2769-A447-863B-D4B03F66D7FD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3" name="Rectangle 78">
                <a:extLst>
                  <a:ext uri="{FF2B5EF4-FFF2-40B4-BE49-F238E27FC236}">
                    <a16:creationId xmlns:a16="http://schemas.microsoft.com/office/drawing/2014/main" id="{205B83C9-EC04-4B44-9FFA-B86E68BF0A3D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4" name="Rectangle 79">
                <a:extLst>
                  <a:ext uri="{FF2B5EF4-FFF2-40B4-BE49-F238E27FC236}">
                    <a16:creationId xmlns:a16="http://schemas.microsoft.com/office/drawing/2014/main" id="{A3654D77-7FCB-5045-B0C6-F7A62F8A2DEA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5" name="Rectangle 80">
                <a:extLst>
                  <a:ext uri="{FF2B5EF4-FFF2-40B4-BE49-F238E27FC236}">
                    <a16:creationId xmlns:a16="http://schemas.microsoft.com/office/drawing/2014/main" id="{A4C6BAF8-372E-2A4E-AEDA-561A41C24D2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66" name="Rectangle 81">
                <a:extLst>
                  <a:ext uri="{FF2B5EF4-FFF2-40B4-BE49-F238E27FC236}">
                    <a16:creationId xmlns:a16="http://schemas.microsoft.com/office/drawing/2014/main" id="{A8C00488-A3BE-AA49-A8F0-F66B45EC162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67" name="Group 15">
            <a:extLst>
              <a:ext uri="{FF2B5EF4-FFF2-40B4-BE49-F238E27FC236}">
                <a16:creationId xmlns:a16="http://schemas.microsoft.com/office/drawing/2014/main" id="{0000AC34-2C6F-DF41-AC3D-52FC3BB9143F}"/>
              </a:ext>
            </a:extLst>
          </p:cNvPr>
          <p:cNvGrpSpPr/>
          <p:nvPr/>
        </p:nvGrpSpPr>
        <p:grpSpPr>
          <a:xfrm>
            <a:off x="2747500" y="2746000"/>
            <a:ext cx="1380000" cy="810000"/>
            <a:chOff x="2382600" y="3371400"/>
            <a:chExt cx="1656000" cy="972000"/>
          </a:xfrm>
        </p:grpSpPr>
        <p:sp>
          <p:nvSpPr>
            <p:cNvPr id="68" name="Rounded Rectangle 82">
              <a:extLst>
                <a:ext uri="{FF2B5EF4-FFF2-40B4-BE49-F238E27FC236}">
                  <a16:creationId xmlns:a16="http://schemas.microsoft.com/office/drawing/2014/main" id="{D27C8133-B9F4-F541-A3BC-806570C63C2F}"/>
                </a:ext>
              </a:extLst>
            </p:cNvPr>
            <p:cNvSpPr/>
            <p:nvPr/>
          </p:nvSpPr>
          <p:spPr>
            <a:xfrm>
              <a:off x="23826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69" name="Group 83">
              <a:extLst>
                <a:ext uri="{FF2B5EF4-FFF2-40B4-BE49-F238E27FC236}">
                  <a16:creationId xmlns:a16="http://schemas.microsoft.com/office/drawing/2014/main" id="{8D8E9F23-8DFD-4643-8438-1FB6D86EB43C}"/>
                </a:ext>
              </a:extLst>
            </p:cNvPr>
            <p:cNvGrpSpPr/>
            <p:nvPr/>
          </p:nvGrpSpPr>
          <p:grpSpPr>
            <a:xfrm>
              <a:off x="2535130" y="3507898"/>
              <a:ext cx="1350941" cy="685800"/>
              <a:chOff x="685459" y="3505200"/>
              <a:chExt cx="1350941" cy="685800"/>
            </a:xfrm>
          </p:grpSpPr>
          <p:sp>
            <p:nvSpPr>
              <p:cNvPr id="70" name="Rectangle 84">
                <a:extLst>
                  <a:ext uri="{FF2B5EF4-FFF2-40B4-BE49-F238E27FC236}">
                    <a16:creationId xmlns:a16="http://schemas.microsoft.com/office/drawing/2014/main" id="{F64FB759-EE87-FA4F-ABB7-EE34E5C47BA9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1" name="Rectangle 85">
                <a:extLst>
                  <a:ext uri="{FF2B5EF4-FFF2-40B4-BE49-F238E27FC236}">
                    <a16:creationId xmlns:a16="http://schemas.microsoft.com/office/drawing/2014/main" id="{72DF301B-3607-3F4E-819D-646E628A9455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2" name="Rectangle 86">
                <a:extLst>
                  <a:ext uri="{FF2B5EF4-FFF2-40B4-BE49-F238E27FC236}">
                    <a16:creationId xmlns:a16="http://schemas.microsoft.com/office/drawing/2014/main" id="{03294624-14DC-A145-ACB5-28F2CE0F0350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3" name="Rectangle 87">
                <a:extLst>
                  <a:ext uri="{FF2B5EF4-FFF2-40B4-BE49-F238E27FC236}">
                    <a16:creationId xmlns:a16="http://schemas.microsoft.com/office/drawing/2014/main" id="{E77D90CD-FEDE-184D-81D8-D50E4D1FBA46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4" name="Rectangle 88">
                <a:extLst>
                  <a:ext uri="{FF2B5EF4-FFF2-40B4-BE49-F238E27FC236}">
                    <a16:creationId xmlns:a16="http://schemas.microsoft.com/office/drawing/2014/main" id="{FED7A254-C60B-3440-BDF1-DB6E02CF68EC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grpSp>
        <p:nvGrpSpPr>
          <p:cNvPr id="75" name="Group 17">
            <a:extLst>
              <a:ext uri="{FF2B5EF4-FFF2-40B4-BE49-F238E27FC236}">
                <a16:creationId xmlns:a16="http://schemas.microsoft.com/office/drawing/2014/main" id="{71333F3A-52AE-1A48-BB57-5E2F311C51A2}"/>
              </a:ext>
            </a:extLst>
          </p:cNvPr>
          <p:cNvGrpSpPr/>
          <p:nvPr/>
        </p:nvGrpSpPr>
        <p:grpSpPr>
          <a:xfrm>
            <a:off x="4318000" y="2746000"/>
            <a:ext cx="1380000" cy="810000"/>
            <a:chOff x="4267200" y="3371400"/>
            <a:chExt cx="1656000" cy="972000"/>
          </a:xfrm>
        </p:grpSpPr>
        <p:sp>
          <p:nvSpPr>
            <p:cNvPr id="76" name="Rounded Rectangle 89">
              <a:extLst>
                <a:ext uri="{FF2B5EF4-FFF2-40B4-BE49-F238E27FC236}">
                  <a16:creationId xmlns:a16="http://schemas.microsoft.com/office/drawing/2014/main" id="{66FE8008-528D-984A-BFB5-8BD3777E15C9}"/>
                </a:ext>
              </a:extLst>
            </p:cNvPr>
            <p:cNvSpPr/>
            <p:nvPr/>
          </p:nvSpPr>
          <p:spPr>
            <a:xfrm>
              <a:off x="4267200" y="3371400"/>
              <a:ext cx="1656000" cy="972000"/>
            </a:xfrm>
            <a:prstGeom prst="roundRect">
              <a:avLst>
                <a:gd name="adj" fmla="val 10221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none" lIns="0" tIns="30000" rIns="0" bIns="0" rtlCol="0" anchor="ctr"/>
            <a:lstStyle/>
            <a:p>
              <a:pPr algn="ctr">
                <a:lnSpc>
                  <a:spcPct val="80000"/>
                </a:lnSpc>
              </a:pPr>
              <a:endParaRPr lang="zh-CN" alt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82747FE1-D1A4-F649-B8A2-BBCCC4E12C78}"/>
                </a:ext>
              </a:extLst>
            </p:cNvPr>
            <p:cNvGrpSpPr/>
            <p:nvPr/>
          </p:nvGrpSpPr>
          <p:grpSpPr>
            <a:xfrm>
              <a:off x="4419730" y="3507898"/>
              <a:ext cx="1350941" cy="685800"/>
              <a:chOff x="685459" y="3505200"/>
              <a:chExt cx="1350941" cy="685800"/>
            </a:xfrm>
          </p:grpSpPr>
          <p:sp>
            <p:nvSpPr>
              <p:cNvPr id="78" name="Rectangle 91">
                <a:extLst>
                  <a:ext uri="{FF2B5EF4-FFF2-40B4-BE49-F238E27FC236}">
                    <a16:creationId xmlns:a16="http://schemas.microsoft.com/office/drawing/2014/main" id="{2BC6D357-31C1-7940-98E4-C43B986DA9A7}"/>
                  </a:ext>
                </a:extLst>
              </p:cNvPr>
              <p:cNvSpPr/>
              <p:nvPr/>
            </p:nvSpPr>
            <p:spPr>
              <a:xfrm>
                <a:off x="685459" y="3505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79" name="Rectangle 92">
                <a:extLst>
                  <a:ext uri="{FF2B5EF4-FFF2-40B4-BE49-F238E27FC236}">
                    <a16:creationId xmlns:a16="http://schemas.microsoft.com/office/drawing/2014/main" id="{03D091B2-575F-9E4C-AE78-58E46F569189}"/>
                  </a:ext>
                </a:extLst>
              </p:cNvPr>
              <p:cNvSpPr/>
              <p:nvPr/>
            </p:nvSpPr>
            <p:spPr>
              <a:xfrm>
                <a:off x="118093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0" name="Rectangle 93">
                <a:extLst>
                  <a:ext uri="{FF2B5EF4-FFF2-40B4-BE49-F238E27FC236}">
                    <a16:creationId xmlns:a16="http://schemas.microsoft.com/office/drawing/2014/main" id="{928B0BF3-0702-704D-912E-257E751A7166}"/>
                  </a:ext>
                </a:extLst>
              </p:cNvPr>
              <p:cNvSpPr/>
              <p:nvPr/>
            </p:nvSpPr>
            <p:spPr>
              <a:xfrm>
                <a:off x="1676400" y="3505200"/>
                <a:ext cx="360000" cy="304800"/>
              </a:xfrm>
              <a:prstGeom prst="rect">
                <a:avLst/>
              </a:prstGeom>
              <a:solidFill>
                <a:srgbClr val="FF0066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1" name="Rectangle 94">
                <a:extLst>
                  <a:ext uri="{FF2B5EF4-FFF2-40B4-BE49-F238E27FC236}">
                    <a16:creationId xmlns:a16="http://schemas.microsoft.com/office/drawing/2014/main" id="{9251E691-2D9B-9B4B-B5CF-1E3EBD708D62}"/>
                  </a:ext>
                </a:extLst>
              </p:cNvPr>
              <p:cNvSpPr/>
              <p:nvPr/>
            </p:nvSpPr>
            <p:spPr>
              <a:xfrm>
                <a:off x="1676400" y="3886200"/>
                <a:ext cx="360000" cy="304800"/>
              </a:xfrm>
              <a:prstGeom prst="rect">
                <a:avLst/>
              </a:prstGeom>
              <a:solidFill>
                <a:srgbClr val="66FF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  <p:sp>
            <p:nvSpPr>
              <p:cNvPr id="82" name="Rectangle 95">
                <a:extLst>
                  <a:ext uri="{FF2B5EF4-FFF2-40B4-BE49-F238E27FC236}">
                    <a16:creationId xmlns:a16="http://schemas.microsoft.com/office/drawing/2014/main" id="{05C1DE86-ABE0-3C46-84A0-B1B8FBEBD5D0}"/>
                  </a:ext>
                </a:extLst>
              </p:cNvPr>
              <p:cNvSpPr/>
              <p:nvPr/>
            </p:nvSpPr>
            <p:spPr>
              <a:xfrm>
                <a:off x="685459" y="3886200"/>
                <a:ext cx="360000" cy="304800"/>
              </a:xfrm>
              <a:prstGeom prst="rect">
                <a:avLst/>
              </a:prstGeom>
              <a:solidFill>
                <a:srgbClr val="FFFFCC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/>
              </a:p>
            </p:txBody>
          </p:sp>
        </p:grpSp>
      </p:grpSp>
      <p:sp>
        <p:nvSpPr>
          <p:cNvPr id="83" name="Freeform 104">
            <a:extLst>
              <a:ext uri="{FF2B5EF4-FFF2-40B4-BE49-F238E27FC236}">
                <a16:creationId xmlns:a16="http://schemas.microsoft.com/office/drawing/2014/main" id="{9BA1ADA5-1C6D-D540-B84C-CB5DA3F512B1}"/>
              </a:ext>
            </a:extLst>
          </p:cNvPr>
          <p:cNvSpPr/>
          <p:nvPr/>
        </p:nvSpPr>
        <p:spPr>
          <a:xfrm>
            <a:off x="2258051" y="2419570"/>
            <a:ext cx="578069" cy="578069"/>
          </a:xfrm>
          <a:custGeom>
            <a:avLst/>
            <a:gdLst>
              <a:gd name="connsiteX0" fmla="*/ 693683 w 693683"/>
              <a:gd name="connsiteY0" fmla="*/ 0 h 693683"/>
              <a:gd name="connsiteX1" fmla="*/ 0 w 693683"/>
              <a:gd name="connsiteY1" fmla="*/ 693683 h 693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3683" h="693683">
                <a:moveTo>
                  <a:pt x="693683" y="0"/>
                </a:moveTo>
                <a:lnTo>
                  <a:pt x="0" y="693683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4" name="Freeform 105">
            <a:extLst>
              <a:ext uri="{FF2B5EF4-FFF2-40B4-BE49-F238E27FC236}">
                <a16:creationId xmlns:a16="http://schemas.microsoft.com/office/drawing/2014/main" id="{78AF57C6-FBA1-FD4E-A4AC-DCCC1246A5F9}"/>
              </a:ext>
            </a:extLst>
          </p:cNvPr>
          <p:cNvSpPr/>
          <p:nvPr/>
        </p:nvSpPr>
        <p:spPr>
          <a:xfrm>
            <a:off x="2783568" y="2064845"/>
            <a:ext cx="653933" cy="945931"/>
          </a:xfrm>
          <a:custGeom>
            <a:avLst/>
            <a:gdLst>
              <a:gd name="connsiteX0" fmla="*/ 0 w 709448"/>
              <a:gd name="connsiteY0" fmla="*/ 0 h 1135117"/>
              <a:gd name="connsiteX1" fmla="*/ 709448 w 709448"/>
              <a:gd name="connsiteY1" fmla="*/ 1135117 h 1135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9448" h="1135117">
                <a:moveTo>
                  <a:pt x="0" y="0"/>
                </a:moveTo>
                <a:lnTo>
                  <a:pt x="709448" y="1135117"/>
                </a:ln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5" name="Freeform 106">
            <a:extLst>
              <a:ext uri="{FF2B5EF4-FFF2-40B4-BE49-F238E27FC236}">
                <a16:creationId xmlns:a16="http://schemas.microsoft.com/office/drawing/2014/main" id="{F1CF27EF-8678-F847-B041-BEE45B422A76}"/>
              </a:ext>
            </a:extLst>
          </p:cNvPr>
          <p:cNvSpPr/>
          <p:nvPr/>
        </p:nvSpPr>
        <p:spPr>
          <a:xfrm>
            <a:off x="2783568" y="1644431"/>
            <a:ext cx="1811540" cy="1366345"/>
          </a:xfrm>
          <a:custGeom>
            <a:avLst/>
            <a:gdLst>
              <a:gd name="connsiteX0" fmla="*/ 0 w 2096814"/>
              <a:gd name="connsiteY0" fmla="*/ 0 h 1481959"/>
              <a:gd name="connsiteX1" fmla="*/ 1734207 w 2096814"/>
              <a:gd name="connsiteY1" fmla="*/ 252249 h 1481959"/>
              <a:gd name="connsiteX2" fmla="*/ 2096814 w 2096814"/>
              <a:gd name="connsiteY2" fmla="*/ 1481959 h 148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6814" h="1481959">
                <a:moveTo>
                  <a:pt x="0" y="0"/>
                </a:moveTo>
                <a:cubicBezTo>
                  <a:pt x="692369" y="2628"/>
                  <a:pt x="1384738" y="5256"/>
                  <a:pt x="1734207" y="252249"/>
                </a:cubicBezTo>
                <a:cubicBezTo>
                  <a:pt x="2083676" y="499242"/>
                  <a:pt x="2090245" y="990600"/>
                  <a:pt x="2096814" y="1481959"/>
                </a:cubicBezTo>
              </a:path>
            </a:pathLst>
          </a:custGeom>
          <a:noFill/>
          <a:ln w="38100">
            <a:solidFill>
              <a:schemeClr val="tx1"/>
            </a:solidFill>
            <a:prstDash val="sysDot"/>
            <a:headEnd type="oval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86" name="Rounded Rectangle 107">
            <a:extLst>
              <a:ext uri="{FF2B5EF4-FFF2-40B4-BE49-F238E27FC236}">
                <a16:creationId xmlns:a16="http://schemas.microsoft.com/office/drawing/2014/main" id="{DE13271B-6A8D-544B-A917-B6A32646AB79}"/>
              </a:ext>
            </a:extLst>
          </p:cNvPr>
          <p:cNvSpPr/>
          <p:nvPr/>
        </p:nvSpPr>
        <p:spPr>
          <a:xfrm>
            <a:off x="2586499" y="1460500"/>
            <a:ext cx="390000" cy="1170000"/>
          </a:xfrm>
          <a:prstGeom prst="roundRect">
            <a:avLst>
              <a:gd name="adj" fmla="val 20035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cxnSp>
        <p:nvCxnSpPr>
          <p:cNvPr id="87" name="Straight Arrow Connector 109">
            <a:extLst>
              <a:ext uri="{FF2B5EF4-FFF2-40B4-BE49-F238E27FC236}">
                <a16:creationId xmlns:a16="http://schemas.microsoft.com/office/drawing/2014/main" id="{F20FE309-46E9-2443-8D4D-D94DA9647291}"/>
              </a:ext>
            </a:extLst>
          </p:cNvPr>
          <p:cNvCxnSpPr/>
          <p:nvPr/>
        </p:nvCxnSpPr>
        <p:spPr>
          <a:xfrm>
            <a:off x="1801249" y="3873500"/>
            <a:ext cx="24842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111">
            <a:extLst>
              <a:ext uri="{FF2B5EF4-FFF2-40B4-BE49-F238E27FC236}">
                <a16:creationId xmlns:a16="http://schemas.microsoft.com/office/drawing/2014/main" id="{35B80BF0-61A5-5A45-9284-AEEE991F4439}"/>
              </a:ext>
            </a:extLst>
          </p:cNvPr>
          <p:cNvCxnSpPr/>
          <p:nvPr/>
        </p:nvCxnSpPr>
        <p:spPr>
          <a:xfrm flipH="1">
            <a:off x="4725935" y="3873500"/>
            <a:ext cx="201565" cy="381000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113">
            <a:extLst>
              <a:ext uri="{FF2B5EF4-FFF2-40B4-BE49-F238E27FC236}">
                <a16:creationId xmlns:a16="http://schemas.microsoft.com/office/drawing/2014/main" id="{24D05B38-31B7-7741-851C-B4CD4F7F7821}"/>
              </a:ext>
            </a:extLst>
          </p:cNvPr>
          <p:cNvCxnSpPr/>
          <p:nvPr/>
        </p:nvCxnSpPr>
        <p:spPr>
          <a:xfrm>
            <a:off x="3357000" y="3873500"/>
            <a:ext cx="0" cy="367748"/>
          </a:xfrm>
          <a:prstGeom prst="straightConnector1">
            <a:avLst/>
          </a:prstGeom>
          <a:ln w="381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116">
            <a:extLst>
              <a:ext uri="{FF2B5EF4-FFF2-40B4-BE49-F238E27FC236}">
                <a16:creationId xmlns:a16="http://schemas.microsoft.com/office/drawing/2014/main" id="{B0B67955-9416-9348-9D4A-D46CDEB735A9}"/>
              </a:ext>
            </a:extLst>
          </p:cNvPr>
          <p:cNvSpPr/>
          <p:nvPr/>
        </p:nvSpPr>
        <p:spPr>
          <a:xfrm>
            <a:off x="10160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1" name="Rectangle 117">
            <a:extLst>
              <a:ext uri="{FF2B5EF4-FFF2-40B4-BE49-F238E27FC236}">
                <a16:creationId xmlns:a16="http://schemas.microsoft.com/office/drawing/2014/main" id="{C406CB38-FE0A-B446-AF28-73F0E36BFA50}"/>
              </a:ext>
            </a:extLst>
          </p:cNvPr>
          <p:cNvSpPr/>
          <p:nvPr/>
        </p:nvSpPr>
        <p:spPr>
          <a:xfrm>
            <a:off x="2603501" y="3588218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" name="Rectangle 118">
            <a:extLst>
              <a:ext uri="{FF2B5EF4-FFF2-40B4-BE49-F238E27FC236}">
                <a16:creationId xmlns:a16="http://schemas.microsoft.com/office/drawing/2014/main" id="{B62621EE-7A45-B949-9F39-0459C5FC8B36}"/>
              </a:ext>
            </a:extLst>
          </p:cNvPr>
          <p:cNvSpPr/>
          <p:nvPr/>
        </p:nvSpPr>
        <p:spPr>
          <a:xfrm>
            <a:off x="4191001" y="3556000"/>
            <a:ext cx="1570499" cy="321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833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DataNode</a:t>
            </a:r>
            <a:endParaRPr lang="zh-CN" altLang="en-US" sz="1833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4" name="Rectangle 125">
            <a:extLst>
              <a:ext uri="{FF2B5EF4-FFF2-40B4-BE49-F238E27FC236}">
                <a16:creationId xmlns:a16="http://schemas.microsoft.com/office/drawing/2014/main" id="{F9E8106B-0C74-D542-B511-D7D47DF7593D}"/>
              </a:ext>
            </a:extLst>
          </p:cNvPr>
          <p:cNvSpPr/>
          <p:nvPr/>
        </p:nvSpPr>
        <p:spPr>
          <a:xfrm>
            <a:off x="5969001" y="1905000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That are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replicated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for fault-tolerance</a:t>
            </a:r>
          </a:p>
        </p:txBody>
      </p:sp>
      <p:sp>
        <p:nvSpPr>
          <p:cNvPr id="95" name="Right Brace 127">
            <a:extLst>
              <a:ext uri="{FF2B5EF4-FFF2-40B4-BE49-F238E27FC236}">
                <a16:creationId xmlns:a16="http://schemas.microsoft.com/office/drawing/2014/main" id="{D1F15FA2-FC04-FA41-A61A-D33B1E9A10C8}"/>
              </a:ext>
            </a:extLst>
          </p:cNvPr>
          <p:cNvSpPr/>
          <p:nvPr/>
        </p:nvSpPr>
        <p:spPr>
          <a:xfrm>
            <a:off x="5715000" y="1546500"/>
            <a:ext cx="240000" cy="960000"/>
          </a:xfrm>
          <a:prstGeom prst="rightBrace">
            <a:avLst>
              <a:gd name="adj1" fmla="val 20169"/>
              <a:gd name="adj2" fmla="val 64255"/>
            </a:avLst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98" name="Rectangle 130">
            <a:extLst>
              <a:ext uri="{FF2B5EF4-FFF2-40B4-BE49-F238E27FC236}">
                <a16:creationId xmlns:a16="http://schemas.microsoft.com/office/drawing/2014/main" id="{95284192-3BA6-7646-9229-5C7C332AA950}"/>
              </a:ext>
            </a:extLst>
          </p:cNvPr>
          <p:cNvSpPr/>
          <p:nvPr/>
        </p:nvSpPr>
        <p:spPr>
          <a:xfrm>
            <a:off x="611561" y="4710379"/>
            <a:ext cx="1276440" cy="279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 err="1">
                <a:solidFill>
                  <a:srgbClr val="0033CC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NameNode</a:t>
            </a:r>
            <a:endParaRPr lang="zh-CN" altLang="en-US" sz="1500" dirty="0">
              <a:solidFill>
                <a:srgbClr val="0033CC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9" name="Rectangle 122">
            <a:extLst>
              <a:ext uri="{FF2B5EF4-FFF2-40B4-BE49-F238E27FC236}">
                <a16:creationId xmlns:a16="http://schemas.microsoft.com/office/drawing/2014/main" id="{9FC27100-C6AB-8147-9833-4C15E434141B}"/>
              </a:ext>
            </a:extLst>
          </p:cNvPr>
          <p:cNvSpPr/>
          <p:nvPr/>
        </p:nvSpPr>
        <p:spPr>
          <a:xfrm>
            <a:off x="5969001" y="918196"/>
            <a:ext cx="291486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A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File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is made of 64MB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, possibly spawn </a:t>
            </a: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multiple machines </a:t>
            </a:r>
            <a:endParaRPr lang="zh-CN" altLang="en-US" dirty="0">
              <a:solidFill>
                <a:srgbClr val="FF0066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00" name="Rectangle 128">
            <a:extLst>
              <a:ext uri="{FF2B5EF4-FFF2-40B4-BE49-F238E27FC236}">
                <a16:creationId xmlns:a16="http://schemas.microsoft.com/office/drawing/2014/main" id="{1E613558-8956-A14F-B047-A186EC64E9AE}"/>
              </a:ext>
            </a:extLst>
          </p:cNvPr>
          <p:cNvSpPr/>
          <p:nvPr/>
        </p:nvSpPr>
        <p:spPr>
          <a:xfrm>
            <a:off x="5969001" y="3034234"/>
            <a:ext cx="233249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solidFill>
                  <a:srgbClr val="FF0066"/>
                </a:solidFill>
                <a:ea typeface="Verdana" pitchFamily="34" charset="0"/>
                <a:cs typeface="Verdana" pitchFamily="34" charset="0"/>
              </a:rPr>
              <a:t>Blocks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live on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DataNodes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itchFamily="34" charset="0"/>
              <a:cs typeface="Verdana" pitchFamily="34" charset="0"/>
            </a:endParaRPr>
          </a:p>
        </p:txBody>
      </p:sp>
      <p:sp>
        <p:nvSpPr>
          <p:cNvPr id="101" name="Rectangle 129">
            <a:extLst>
              <a:ext uri="{FF2B5EF4-FFF2-40B4-BE49-F238E27FC236}">
                <a16:creationId xmlns:a16="http://schemas.microsoft.com/office/drawing/2014/main" id="{B24F6E69-D48A-DC49-80C9-BE9D397B8E47}"/>
              </a:ext>
            </a:extLst>
          </p:cNvPr>
          <p:cNvSpPr/>
          <p:nvPr/>
        </p:nvSpPr>
        <p:spPr>
          <a:xfrm>
            <a:off x="5134394" y="4597758"/>
            <a:ext cx="3088108" cy="538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dirty="0">
                <a:ea typeface="Verdana" pitchFamily="34" charset="0"/>
                <a:cs typeface="Verdana" pitchFamily="34" charset="0"/>
              </a:rPr>
              <a:t>The </a:t>
            </a:r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NameNode</a:t>
            </a:r>
            <a:r>
              <a:rPr lang="en-US" altLang="zh-CN" dirty="0">
                <a:ea typeface="Verdana" pitchFamily="34" charset="0"/>
                <a:cs typeface="Verdana" pitchFamily="34" charset="0"/>
              </a:rPr>
              <a:t> manages </a:t>
            </a:r>
            <a:br>
              <a:rPr lang="en-US" altLang="zh-CN" dirty="0">
                <a:ea typeface="Verdana" pitchFamily="34" charset="0"/>
                <a:cs typeface="Verdana" pitchFamily="34" charset="0"/>
              </a:rPr>
            </a:br>
            <a:r>
              <a:rPr lang="en-US" altLang="zh-CN" dirty="0">
                <a:ea typeface="Verdana" pitchFamily="34" charset="0"/>
                <a:cs typeface="Verdana" pitchFamily="34" charset="0"/>
              </a:rPr>
              <a:t>the file system 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itchFamily="34" charset="0"/>
                <a:cs typeface="Verdana" pitchFamily="34" charset="0"/>
              </a:rPr>
              <a:t>namespace</a:t>
            </a:r>
          </a:p>
        </p:txBody>
      </p:sp>
    </p:spTree>
    <p:extLst>
      <p:ext uri="{BB962C8B-B14F-4D97-AF65-F5344CB8AC3E}">
        <p14:creationId xmlns:p14="http://schemas.microsoft.com/office/powerpoint/2010/main" val="3021050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CF8DDD-D1A5-194B-BC67-3D9229B1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383449B-938C-5B42-8B73-03CF1F530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b="0" dirty="0"/>
              <a:t>Designing distributed file system (DFS) is not simply </a:t>
            </a:r>
          </a:p>
          <a:p>
            <a:pPr lvl="1"/>
            <a:r>
              <a:rPr kumimoji="1" lang="en-US" altLang="zh-CN" dirty="0"/>
              <a:t>Single-node file system + RPC</a:t>
            </a:r>
          </a:p>
          <a:p>
            <a:r>
              <a:rPr kumimoji="1" lang="en-US" altLang="zh-CN" b="0" dirty="0"/>
              <a:t>Many design choices for performance, consistency model &amp; failure handling </a:t>
            </a:r>
          </a:p>
          <a:p>
            <a:pPr lvl="1"/>
            <a:r>
              <a:rPr kumimoji="1" lang="en-US" altLang="zh-CN" dirty="0"/>
              <a:t>Interface </a:t>
            </a:r>
          </a:p>
          <a:p>
            <a:pPr lvl="1"/>
            <a:r>
              <a:rPr kumimoji="1" lang="en-US" altLang="zh-CN" b="0" dirty="0"/>
              <a:t>Caching </a:t>
            </a:r>
          </a:p>
          <a:p>
            <a:pPr lvl="1"/>
            <a:r>
              <a:rPr kumimoji="1" lang="en-US" altLang="zh-CN" dirty="0"/>
              <a:t>Access model </a:t>
            </a:r>
          </a:p>
          <a:p>
            <a:r>
              <a:rPr kumimoji="1" lang="en-US" altLang="zh-CN" b="0" dirty="0"/>
              <a:t>Two case studies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NFS</a:t>
            </a:r>
            <a:r>
              <a:rPr kumimoji="1" lang="en-US" altLang="zh-CN" dirty="0"/>
              <a:t>: transparent access files on a remote server 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GFS</a:t>
            </a:r>
            <a:r>
              <a:rPr kumimoji="1" lang="en-US" altLang="zh-CN" dirty="0"/>
              <a:t>: highly-scalable &amp; fault-tolerant DFS optimized for Google’s workload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90D57-9D09-4A48-BF1C-9FC57013E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34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b="0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4966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681556-F266-C241-9B9D-233E3DD94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GFS or NFS are not Perfect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95126E-BC43-4242-8D3F-1A86AF2E0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NFS</a:t>
            </a:r>
          </a:p>
          <a:p>
            <a:pPr lvl="1"/>
            <a:r>
              <a:rPr kumimoji="1" lang="en-US" altLang="zh-CN" dirty="0"/>
              <a:t>Can </a:t>
            </a:r>
            <a:r>
              <a:rPr kumimoji="1" lang="en-US" altLang="zh-CN" b="1" dirty="0">
                <a:solidFill>
                  <a:srgbClr val="BE384B"/>
                </a:solidFill>
              </a:rPr>
              <a:t>not scale </a:t>
            </a:r>
          </a:p>
          <a:p>
            <a:pPr lvl="1"/>
            <a:r>
              <a:rPr kumimoji="1" lang="en-US" altLang="zh-CN" b="0" dirty="0"/>
              <a:t>Is </a:t>
            </a:r>
            <a:r>
              <a:rPr kumimoji="1" lang="en-US" altLang="zh-CN" b="1" dirty="0">
                <a:solidFill>
                  <a:srgbClr val="BE384B"/>
                </a:solidFill>
              </a:rPr>
              <a:t>not fault-tolerant </a:t>
            </a:r>
          </a:p>
          <a:p>
            <a:pPr lvl="1"/>
            <a:r>
              <a:rPr kumimoji="1" lang="en-US" altLang="zh-CN" dirty="0"/>
              <a:t>But is well-enough for many workloads, e.g., sharing the data for experiments in the lab</a:t>
            </a:r>
            <a:endParaRPr kumimoji="1" lang="en-US" altLang="zh-CN" b="0" dirty="0"/>
          </a:p>
          <a:p>
            <a:r>
              <a:rPr kumimoji="1" lang="en-US" altLang="zh-CN" b="0" dirty="0"/>
              <a:t>GFS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Relaxed consistency model</a:t>
            </a:r>
            <a:r>
              <a:rPr kumimoji="1" lang="en-US" altLang="zh-CN" b="0" dirty="0"/>
              <a:t>: the results of concurrent mutations are undefined </a:t>
            </a:r>
          </a:p>
          <a:p>
            <a:pPr lvl="1"/>
            <a:r>
              <a:rPr kumimoji="1" lang="en-US" altLang="zh-CN" b="0" dirty="0"/>
              <a:t>Single-node master: single point of failures (though next-generation of GFS refines this)</a:t>
            </a:r>
          </a:p>
          <a:p>
            <a:pPr lvl="1"/>
            <a:r>
              <a:rPr kumimoji="1" lang="en-US" altLang="zh-CN" dirty="0"/>
              <a:t>Work well in Google’s datacenter workloads </a:t>
            </a:r>
            <a:endParaRPr kumimoji="1" lang="en-US" altLang="zh-CN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70A2C-E7F5-5A43-8FBC-3B1327634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67DC31-481B-8249-99D0-0570C6D2646B}"/>
              </a:ext>
            </a:extLst>
          </p:cNvPr>
          <p:cNvSpPr/>
          <p:nvPr/>
        </p:nvSpPr>
        <p:spPr>
          <a:xfrm>
            <a:off x="899592" y="5293940"/>
            <a:ext cx="6192688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For other workloads (e.g., Database) may not</a:t>
            </a:r>
            <a:r>
              <a:rPr lang="zh-CN" altLang="en-US" dirty="0"/>
              <a:t> </a:t>
            </a:r>
            <a:r>
              <a:rPr lang="en-US" altLang="zh-CN" dirty="0"/>
              <a:t>be sufficient.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63CDAD-2BDC-6F43-8A34-00ED12349545}"/>
              </a:ext>
            </a:extLst>
          </p:cNvPr>
          <p:cNvSpPr/>
          <p:nvPr/>
        </p:nvSpPr>
        <p:spPr>
          <a:xfrm>
            <a:off x="1979712" y="3918375"/>
            <a:ext cx="698477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dirty="0"/>
              <a:t>We will see system principles to cope with them in future lectures. </a:t>
            </a: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8FF5D4C5-DED5-A14D-9D9B-2B7149B33C49}"/>
              </a:ext>
            </a:extLst>
          </p:cNvPr>
          <p:cNvSpPr/>
          <p:nvPr/>
        </p:nvSpPr>
        <p:spPr>
          <a:xfrm>
            <a:off x="6882063" y="4244741"/>
            <a:ext cx="1933114" cy="1205868"/>
          </a:xfrm>
          <a:custGeom>
            <a:avLst/>
            <a:gdLst>
              <a:gd name="connsiteX0" fmla="*/ 0 w 1933114"/>
              <a:gd name="connsiteY0" fmla="*/ 1164657 h 1205868"/>
              <a:gd name="connsiteX1" fmla="*/ 500514 w 1933114"/>
              <a:gd name="connsiteY1" fmla="*/ 1126156 h 1205868"/>
              <a:gd name="connsiteX2" fmla="*/ 490889 w 1933114"/>
              <a:gd name="connsiteY2" fmla="*/ 442762 h 1205868"/>
              <a:gd name="connsiteX3" fmla="*/ 1761423 w 1933114"/>
              <a:gd name="connsiteY3" fmla="*/ 404261 h 1205868"/>
              <a:gd name="connsiteX4" fmla="*/ 1886552 w 1933114"/>
              <a:gd name="connsiteY4" fmla="*/ 0 h 12058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114" h="1205868">
                <a:moveTo>
                  <a:pt x="0" y="1164657"/>
                </a:moveTo>
                <a:cubicBezTo>
                  <a:pt x="209349" y="1205564"/>
                  <a:pt x="418699" y="1246472"/>
                  <a:pt x="500514" y="1126156"/>
                </a:cubicBezTo>
                <a:cubicBezTo>
                  <a:pt x="582329" y="1005840"/>
                  <a:pt x="280738" y="563078"/>
                  <a:pt x="490889" y="442762"/>
                </a:cubicBezTo>
                <a:cubicBezTo>
                  <a:pt x="701040" y="322446"/>
                  <a:pt x="1528813" y="478055"/>
                  <a:pt x="1761423" y="404261"/>
                </a:cubicBezTo>
                <a:cubicBezTo>
                  <a:pt x="1994033" y="330467"/>
                  <a:pt x="1940292" y="165233"/>
                  <a:pt x="1886552" y="0"/>
                </a:cubicBezTo>
              </a:path>
            </a:pathLst>
          </a:custGeom>
          <a:noFill/>
          <a:ln w="127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54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Distributed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58E2497-61D2-5641-BB0F-6BB4E545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9491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37CA42C7-677B-3943-B5BD-8820C0BB6E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256735" y="1149539"/>
            <a:ext cx="9292009" cy="4439515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D6AC3DC-F98D-2A47-8C3D-D4696861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Scalable websites overview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A85827-965C-5541-864B-F69F376F29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83299" cy="3771636"/>
          </a:xfrm>
        </p:spPr>
        <p:txBody>
          <a:bodyPr/>
          <a:lstStyle/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b="1" dirty="0">
                <a:solidFill>
                  <a:srgbClr val="C00000"/>
                </a:solidFill>
              </a:rPr>
              <a:t>request handling</a:t>
            </a:r>
            <a:r>
              <a:rPr kumimoji="1" lang="en-US" altLang="zh-CN" dirty="0"/>
              <a:t>, data storage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39785-7C86-8A4D-B716-97514C12B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8737EE4D-0C7D-A048-99F7-52EF861397D0}"/>
              </a:ext>
            </a:extLst>
          </p:cNvPr>
          <p:cNvGrpSpPr/>
          <p:nvPr/>
        </p:nvGrpSpPr>
        <p:grpSpPr>
          <a:xfrm>
            <a:off x="3419872" y="2785492"/>
            <a:ext cx="1703228" cy="1049410"/>
            <a:chOff x="5882155" y="4329138"/>
            <a:chExt cx="1703228" cy="104941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98A1340F-1033-A241-8880-6E0627A673F4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6" name="圆角矩形 15">
              <a:extLst>
                <a:ext uri="{FF2B5EF4-FFF2-40B4-BE49-F238E27FC236}">
                  <a16:creationId xmlns:a16="http://schemas.microsoft.com/office/drawing/2014/main" id="{5A0AA5B1-7226-7A42-B2B7-0D98C0815141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DEF1674-207C-E945-A04A-5DD8249513C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544D70CE-2454-5E45-BA41-67D3C6F6C31F}"/>
              </a:ext>
            </a:extLst>
          </p:cNvPr>
          <p:cNvSpPr/>
          <p:nvPr/>
        </p:nvSpPr>
        <p:spPr>
          <a:xfrm>
            <a:off x="2791984" y="2943592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D86886A-B2B6-6747-8616-52E4F4967953}"/>
              </a:ext>
            </a:extLst>
          </p:cNvPr>
          <p:cNvSpPr/>
          <p:nvPr/>
        </p:nvSpPr>
        <p:spPr>
          <a:xfrm>
            <a:off x="1693154" y="3152371"/>
            <a:ext cx="114646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requests</a:t>
            </a:r>
            <a:endParaRPr lang="zh-CN" altLang="en-US" dirty="0"/>
          </a:p>
        </p:txBody>
      </p:sp>
      <p:sp>
        <p:nvSpPr>
          <p:cNvPr id="23" name="任意形状 22">
            <a:extLst>
              <a:ext uri="{FF2B5EF4-FFF2-40B4-BE49-F238E27FC236}">
                <a16:creationId xmlns:a16="http://schemas.microsoft.com/office/drawing/2014/main" id="{26422A67-8517-EC47-A8EC-8543D40A996C}"/>
              </a:ext>
            </a:extLst>
          </p:cNvPr>
          <p:cNvSpPr/>
          <p:nvPr/>
        </p:nvSpPr>
        <p:spPr>
          <a:xfrm>
            <a:off x="2778642" y="3494567"/>
            <a:ext cx="770291" cy="274402"/>
          </a:xfrm>
          <a:custGeom>
            <a:avLst/>
            <a:gdLst>
              <a:gd name="connsiteX0" fmla="*/ 758456 w 770291"/>
              <a:gd name="connsiteY0" fmla="*/ 0 h 274402"/>
              <a:gd name="connsiteX1" fmla="*/ 666307 w 770291"/>
              <a:gd name="connsiteY1" fmla="*/ 248093 h 274402"/>
              <a:gd name="connsiteX2" fmla="*/ 0 w 770291"/>
              <a:gd name="connsiteY2" fmla="*/ 255182 h 27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0291" h="274402">
                <a:moveTo>
                  <a:pt x="758456" y="0"/>
                </a:moveTo>
                <a:cubicBezTo>
                  <a:pt x="775586" y="102781"/>
                  <a:pt x="792716" y="205563"/>
                  <a:pt x="666307" y="248093"/>
                </a:cubicBezTo>
                <a:cubicBezTo>
                  <a:pt x="539898" y="290623"/>
                  <a:pt x="269949" y="272902"/>
                  <a:pt x="0" y="255182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DCA4994-3CA9-3B4C-B436-186235C97A8E}"/>
              </a:ext>
            </a:extLst>
          </p:cNvPr>
          <p:cNvSpPr/>
          <p:nvPr/>
        </p:nvSpPr>
        <p:spPr>
          <a:xfrm>
            <a:off x="1751961" y="3584303"/>
            <a:ext cx="9412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results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559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EF09B9-287D-E1E1-8FC8-32DDD02CD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Distributing computing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E7DB0E-452F-14F5-446D-2E293F8298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Simple requests can be easily handled by DFS or databases </a:t>
            </a:r>
          </a:p>
          <a:p>
            <a:pPr lvl="1"/>
            <a:r>
              <a:rPr kumimoji="1" lang="en-US" altLang="zh-CN" dirty="0"/>
              <a:t>E.g., read a file, read a data record </a:t>
            </a:r>
          </a:p>
          <a:p>
            <a:r>
              <a:rPr kumimoji="1" lang="en-US" altLang="zh-CN" dirty="0"/>
              <a:t>Complex requests require huge computations </a:t>
            </a:r>
          </a:p>
          <a:p>
            <a:pPr lvl="1"/>
            <a:r>
              <a:rPr kumimoji="1" lang="en-US" altLang="zh-CN" dirty="0"/>
              <a:t>E.g.,  make a summation of an array of values </a:t>
            </a:r>
          </a:p>
          <a:p>
            <a:pPr lvl="1"/>
            <a:r>
              <a:rPr kumimoji="1" lang="en-US" altLang="zh-CN" dirty="0"/>
              <a:t>We will see more complex examples later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E2DD73-0533-4525-2BBF-D37841998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34FD2F4-D2AE-D905-66DF-08069B5380CD}"/>
              </a:ext>
            </a:extLst>
          </p:cNvPr>
          <p:cNvGrpSpPr/>
          <p:nvPr/>
        </p:nvGrpSpPr>
        <p:grpSpPr>
          <a:xfrm>
            <a:off x="6191407" y="2425452"/>
            <a:ext cx="2857185" cy="2585983"/>
            <a:chOff x="912506" y="1040359"/>
            <a:chExt cx="2857185" cy="258598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48E7B50-AA70-614F-2FAD-08B488599262}"/>
                </a:ext>
              </a:extLst>
            </p:cNvPr>
            <p:cNvSpPr/>
            <p:nvPr/>
          </p:nvSpPr>
          <p:spPr>
            <a:xfrm>
              <a:off x="912506" y="1040359"/>
              <a:ext cx="2681323" cy="2444254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8B4B71F-3BE3-DE3E-3B15-91D6791208A6}"/>
                </a:ext>
              </a:extLst>
            </p:cNvPr>
            <p:cNvSpPr/>
            <p:nvPr/>
          </p:nvSpPr>
          <p:spPr>
            <a:xfrm>
              <a:off x="961729" y="1041019"/>
              <a:ext cx="2807962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data[100000];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100000: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4662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1A0C16-DAB9-BB79-8C47-BE87D5823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4ABF72-D197-EC9A-B700-58B711AE7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Traditional system is single-threaded </a:t>
            </a:r>
          </a:p>
          <a:p>
            <a:pPr lvl="1"/>
            <a:r>
              <a:rPr kumimoji="1" lang="en-US" altLang="zh-CN" dirty="0"/>
              <a:t>i.e., one thread continuously executing the application code </a:t>
            </a:r>
          </a:p>
          <a:p>
            <a:r>
              <a:rPr kumimoji="1" lang="en-US" altLang="zh-CN" dirty="0"/>
              <a:t>Challenge: single-thread performance is not growing </a:t>
            </a:r>
          </a:p>
          <a:p>
            <a:pPr lvl="1"/>
            <a:r>
              <a:rPr kumimoji="1" lang="en-US" altLang="zh-CN" dirty="0"/>
              <a:t>Due to end of Moore’s law, a single thread cannot become faster nowadays </a:t>
            </a:r>
          </a:p>
          <a:p>
            <a:r>
              <a:rPr kumimoji="1" lang="en-US" altLang="zh-CN" dirty="0"/>
              <a:t>Solution: multiple threads </a:t>
            </a:r>
          </a:p>
          <a:p>
            <a:pPr lvl="1"/>
            <a:r>
              <a:rPr kumimoji="1" lang="en-US" altLang="zh-CN" dirty="0"/>
              <a:t>Different threads running concurrently to finish the job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99A0FCA-AC68-ACAD-72B6-EC50A9FE4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89428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FE4B4D-20C3-3AC9-521F-0DD1DFF0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parallel sum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7C355E-FF5E-F33C-2018-9E968FC37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E3787D5-8199-3255-A4C8-D6A9613716ED}"/>
              </a:ext>
            </a:extLst>
          </p:cNvPr>
          <p:cNvGrpSpPr/>
          <p:nvPr/>
        </p:nvGrpSpPr>
        <p:grpSpPr>
          <a:xfrm>
            <a:off x="335453" y="1623662"/>
            <a:ext cx="2857185" cy="2585983"/>
            <a:chOff x="912506" y="1040359"/>
            <a:chExt cx="2857185" cy="2585983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2E77F80-9405-AD8A-62F4-72A957514D86}"/>
                </a:ext>
              </a:extLst>
            </p:cNvPr>
            <p:cNvSpPr/>
            <p:nvPr/>
          </p:nvSpPr>
          <p:spPr>
            <a:xfrm>
              <a:off x="912506" y="1040359"/>
              <a:ext cx="2681323" cy="2444254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0A17EE6-3B26-ED97-5B88-EC497CBBA364}"/>
                </a:ext>
              </a:extLst>
            </p:cNvPr>
            <p:cNvSpPr/>
            <p:nvPr/>
          </p:nvSpPr>
          <p:spPr>
            <a:xfrm>
              <a:off x="961729" y="1041019"/>
              <a:ext cx="2807962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data[100000];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100: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05099EBE-4154-0A7A-A31A-A89B7C4AE597}"/>
              </a:ext>
            </a:extLst>
          </p:cNvPr>
          <p:cNvSpPr txBox="1"/>
          <p:nvPr/>
        </p:nvSpPr>
        <p:spPr>
          <a:xfrm>
            <a:off x="314415" y="1231179"/>
            <a:ext cx="330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Single-threaded version</a:t>
            </a:r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C8F049EF-B05D-09F4-B9C8-B04ECF9CFC48}"/>
              </a:ext>
            </a:extLst>
          </p:cNvPr>
          <p:cNvGrpSpPr/>
          <p:nvPr/>
        </p:nvGrpSpPr>
        <p:grpSpPr>
          <a:xfrm>
            <a:off x="3143415" y="1623661"/>
            <a:ext cx="5805927" cy="3673301"/>
            <a:chOff x="912506" y="1040357"/>
            <a:chExt cx="5805927" cy="367330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25054D1-7438-9023-3D70-81FD01E2D8B5}"/>
                </a:ext>
              </a:extLst>
            </p:cNvPr>
            <p:cNvSpPr/>
            <p:nvPr/>
          </p:nvSpPr>
          <p:spPr>
            <a:xfrm>
              <a:off x="912506" y="1040357"/>
              <a:ext cx="5805927" cy="367330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0B83D77-D4FC-81E4-DC7B-586CF9F421A4}"/>
                </a:ext>
              </a:extLst>
            </p:cNvPr>
            <p:cNvSpPr/>
            <p:nvPr/>
          </p:nvSpPr>
          <p:spPr>
            <a:xfrm>
              <a:off x="961729" y="1041019"/>
              <a:ext cx="4870244" cy="34163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data[100000];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start = 100000 /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*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end = start + 100000 /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(start, end))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FB4278E8-3E18-CE0D-0EAC-939F2B8E312F}"/>
              </a:ext>
            </a:extLst>
          </p:cNvPr>
          <p:cNvSpPr txBox="1"/>
          <p:nvPr/>
        </p:nvSpPr>
        <p:spPr>
          <a:xfrm>
            <a:off x="3743816" y="1231179"/>
            <a:ext cx="330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Multiple-threaded version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43423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48959-7C9B-C1D8-D8B3-612E3978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parallel sum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915F60-7247-D5D2-8AFE-818AE3ABC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980A0B9-DFB4-D29F-34CD-7E507D44E997}"/>
              </a:ext>
            </a:extLst>
          </p:cNvPr>
          <p:cNvGrpSpPr/>
          <p:nvPr/>
        </p:nvGrpSpPr>
        <p:grpSpPr>
          <a:xfrm>
            <a:off x="3143415" y="1623661"/>
            <a:ext cx="5805927" cy="3086021"/>
            <a:chOff x="912506" y="1040357"/>
            <a:chExt cx="5805927" cy="308602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6928891-425D-B6B3-4633-668681098C4C}"/>
                </a:ext>
              </a:extLst>
            </p:cNvPr>
            <p:cNvSpPr/>
            <p:nvPr/>
          </p:nvSpPr>
          <p:spPr>
            <a:xfrm>
              <a:off x="912506" y="1040357"/>
              <a:ext cx="5805927" cy="308602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67E088-4678-F03F-789B-E4D0F3E33165}"/>
                </a:ext>
              </a:extLst>
            </p:cNvPr>
            <p:cNvSpPr/>
            <p:nvPr/>
          </p:nvSpPr>
          <p:spPr>
            <a:xfrm>
              <a:off x="961729" y="1041019"/>
              <a:ext cx="4743606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int data[100];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sum = 0;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start,end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))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B45A0D6-B362-CE05-0471-776578B246EE}"/>
              </a:ext>
            </a:extLst>
          </p:cNvPr>
          <p:cNvSpPr txBox="1"/>
          <p:nvPr/>
        </p:nvSpPr>
        <p:spPr>
          <a:xfrm>
            <a:off x="3743816" y="1231179"/>
            <a:ext cx="33076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Multiple-threaded version</a:t>
            </a:r>
            <a:endParaRPr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6924EC14-7696-D9BB-D7F0-9EFF9BB012D0}"/>
              </a:ext>
            </a:extLst>
          </p:cNvPr>
          <p:cNvSpPr/>
          <p:nvPr/>
        </p:nvSpPr>
        <p:spPr>
          <a:xfrm>
            <a:off x="3183038" y="621071"/>
            <a:ext cx="2743200" cy="2399921"/>
          </a:xfrm>
          <a:custGeom>
            <a:avLst/>
            <a:gdLst>
              <a:gd name="connsiteX0" fmla="*/ 2743200 w 2743200"/>
              <a:gd name="connsiteY0" fmla="*/ 2399921 h 2399921"/>
              <a:gd name="connsiteX1" fmla="*/ 1608881 w 2743200"/>
              <a:gd name="connsiteY1" fmla="*/ 61835 h 2399921"/>
              <a:gd name="connsiteX2" fmla="*/ 0 w 2743200"/>
              <a:gd name="connsiteY2" fmla="*/ 906787 h 239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2399921">
                <a:moveTo>
                  <a:pt x="2743200" y="2399921"/>
                </a:moveTo>
                <a:cubicBezTo>
                  <a:pt x="2404640" y="1355306"/>
                  <a:pt x="2066081" y="310691"/>
                  <a:pt x="1608881" y="61835"/>
                </a:cubicBezTo>
                <a:cubicBezTo>
                  <a:pt x="1151681" y="-187021"/>
                  <a:pt x="575840" y="359883"/>
                  <a:pt x="0" y="90678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7CAAD3B-260C-EF66-936A-77E218643A27}"/>
              </a:ext>
            </a:extLst>
          </p:cNvPr>
          <p:cNvGrpSpPr/>
          <p:nvPr/>
        </p:nvGrpSpPr>
        <p:grpSpPr>
          <a:xfrm>
            <a:off x="335452" y="1623662"/>
            <a:ext cx="4307986" cy="2444254"/>
            <a:chOff x="912506" y="1040359"/>
            <a:chExt cx="3941812" cy="244425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5FD8604-A079-DA3B-54A5-271D3F009630}"/>
                </a:ext>
              </a:extLst>
            </p:cNvPr>
            <p:cNvSpPr/>
            <p:nvPr/>
          </p:nvSpPr>
          <p:spPr>
            <a:xfrm>
              <a:off x="912506" y="1040359"/>
              <a:ext cx="3941812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0AD0B925-4980-4410-E416-B29889851DBE}"/>
                </a:ext>
              </a:extLst>
            </p:cNvPr>
            <p:cNvSpPr/>
            <p:nvPr/>
          </p:nvSpPr>
          <p:spPr>
            <a:xfrm>
              <a:off x="961729" y="1041019"/>
              <a:ext cx="3761040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2265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3C55C7-5777-6096-13F6-EFFEEC96A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parallel sum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89B517-35EF-EF28-FD0C-34A695833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Ideal case: with more threads, we can boost the performance</a:t>
            </a:r>
          </a:p>
          <a:p>
            <a:pPr lvl="1"/>
            <a:r>
              <a:rPr kumimoji="1" lang="en-US" altLang="zh-CN" dirty="0"/>
              <a:t>i.e., the computation time decreases with the number of threads </a:t>
            </a:r>
          </a:p>
          <a:p>
            <a:r>
              <a:rPr kumimoji="1" lang="en-US" altLang="zh-CN" dirty="0"/>
              <a:t>Question: how does each thread access the shared variable? </a:t>
            </a:r>
          </a:p>
          <a:p>
            <a:pPr lvl="1"/>
            <a:r>
              <a:rPr kumimoji="1" lang="en-US" altLang="zh-CN" dirty="0"/>
              <a:t>Each thread share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memory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(same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EB5BB9-0ADD-C539-C9C3-9448E6B7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8A50A14-1D36-C8BD-C1FC-263851B90111}"/>
              </a:ext>
            </a:extLst>
          </p:cNvPr>
          <p:cNvGrpSpPr/>
          <p:nvPr/>
        </p:nvGrpSpPr>
        <p:grpSpPr>
          <a:xfrm>
            <a:off x="302840" y="3127154"/>
            <a:ext cx="4164217" cy="2444254"/>
            <a:chOff x="912506" y="1040359"/>
            <a:chExt cx="3810263" cy="24442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FD9EE9DE-DB6A-3BF2-4047-E92722AEFAB8}"/>
                </a:ext>
              </a:extLst>
            </p:cNvPr>
            <p:cNvSpPr/>
            <p:nvPr/>
          </p:nvSpPr>
          <p:spPr>
            <a:xfrm>
              <a:off x="912506" y="1040359"/>
              <a:ext cx="3753025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27FA6CA-36A7-8A75-0F5D-C4F3A51DE652}"/>
                </a:ext>
              </a:extLst>
            </p:cNvPr>
            <p:cNvSpPr/>
            <p:nvPr/>
          </p:nvSpPr>
          <p:spPr>
            <a:xfrm>
              <a:off x="961729" y="1041019"/>
              <a:ext cx="3761040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71C790E0-1BDF-2D79-88F4-48B7281E1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60" y="4539843"/>
            <a:ext cx="288032" cy="68684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0FC2A8C-886A-A517-DB47-20D3E7CF2673}"/>
              </a:ext>
            </a:extLst>
          </p:cNvPr>
          <p:cNvSpPr txBox="1"/>
          <p:nvPr/>
        </p:nvSpPr>
        <p:spPr>
          <a:xfrm>
            <a:off x="4930486" y="4144487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0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164CC37F-9256-B21C-CEFD-4653D386C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70" y="4557521"/>
            <a:ext cx="288032" cy="68684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6DF9C8B-6A1F-9706-BB2C-A794D3032F77}"/>
              </a:ext>
            </a:extLst>
          </p:cNvPr>
          <p:cNvSpPr txBox="1"/>
          <p:nvPr/>
        </p:nvSpPr>
        <p:spPr>
          <a:xfrm>
            <a:off x="6582496" y="4143476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1</a:t>
            </a:r>
            <a:endParaRPr lang="zh-CN" altLang="en-US" dirty="0"/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A6A09779-3F57-B736-B395-2DFE657798C2}"/>
              </a:ext>
            </a:extLst>
          </p:cNvPr>
          <p:cNvSpPr/>
          <p:nvPr/>
        </p:nvSpPr>
        <p:spPr>
          <a:xfrm>
            <a:off x="4490452" y="351446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4" name="Rectangle 19">
            <a:extLst>
              <a:ext uri="{FF2B5EF4-FFF2-40B4-BE49-F238E27FC236}">
                <a16:creationId xmlns:a16="http://schemas.microsoft.com/office/drawing/2014/main" id="{BF4EB947-3334-DE78-DEF8-EECA46BAD5E1}"/>
              </a:ext>
            </a:extLst>
          </p:cNvPr>
          <p:cNvSpPr/>
          <p:nvPr/>
        </p:nvSpPr>
        <p:spPr>
          <a:xfrm>
            <a:off x="4490452" y="315446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8">
            <a:extLst>
              <a:ext uri="{FF2B5EF4-FFF2-40B4-BE49-F238E27FC236}">
                <a16:creationId xmlns:a16="http://schemas.microsoft.com/office/drawing/2014/main" id="{DAA89EE1-0883-7251-147D-589C98D1E3EE}"/>
              </a:ext>
            </a:extLst>
          </p:cNvPr>
          <p:cNvSpPr/>
          <p:nvPr/>
        </p:nvSpPr>
        <p:spPr>
          <a:xfrm>
            <a:off x="6576416" y="3488106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509A5CF3-8344-67D9-2752-1D521AA3B048}"/>
              </a:ext>
            </a:extLst>
          </p:cNvPr>
          <p:cNvSpPr/>
          <p:nvPr/>
        </p:nvSpPr>
        <p:spPr>
          <a:xfrm>
            <a:off x="6576416" y="3128106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FAED21E-703F-7227-A19A-CD459BDFEA37}"/>
              </a:ext>
            </a:extLst>
          </p:cNvPr>
          <p:cNvSpPr/>
          <p:nvPr/>
        </p:nvSpPr>
        <p:spPr>
          <a:xfrm>
            <a:off x="6074266" y="5296962"/>
            <a:ext cx="2079884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7F568BB-19B2-8DA2-5148-FC25DDFEA788}"/>
              </a:ext>
            </a:extLst>
          </p:cNvPr>
          <p:cNvSpPr txBox="1"/>
          <p:nvPr/>
        </p:nvSpPr>
        <p:spPr>
          <a:xfrm>
            <a:off x="5296006" y="5287670"/>
            <a:ext cx="764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D9822A9-1A05-F69C-BE3C-D9740240018D}"/>
              </a:ext>
            </a:extLst>
          </p:cNvPr>
          <p:cNvSpPr txBox="1"/>
          <p:nvPr/>
        </p:nvSpPr>
        <p:spPr>
          <a:xfrm>
            <a:off x="6095280" y="5262835"/>
            <a:ext cx="1662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int data[];</a:t>
            </a:r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endParaRPr lang="zh-CN" altLang="en-US" dirty="0"/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4628DF96-E27B-6414-630D-2EB734E7423A}"/>
              </a:ext>
            </a:extLst>
          </p:cNvPr>
          <p:cNvSpPr/>
          <p:nvPr/>
        </p:nvSpPr>
        <p:spPr>
          <a:xfrm>
            <a:off x="6156167" y="3734718"/>
            <a:ext cx="290577" cy="1564395"/>
          </a:xfrm>
          <a:custGeom>
            <a:avLst/>
            <a:gdLst>
              <a:gd name="connsiteX0" fmla="*/ 0 w 290577"/>
              <a:gd name="connsiteY0" fmla="*/ 0 h 1564395"/>
              <a:gd name="connsiteX1" fmla="*/ 286438 w 290577"/>
              <a:gd name="connsiteY1" fmla="*/ 517793 h 1564395"/>
              <a:gd name="connsiteX2" fmla="*/ 143219 w 290577"/>
              <a:gd name="connsiteY2" fmla="*/ 1564395 h 1564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77" h="1564395">
                <a:moveTo>
                  <a:pt x="0" y="0"/>
                </a:moveTo>
                <a:cubicBezTo>
                  <a:pt x="131284" y="128530"/>
                  <a:pt x="262568" y="257061"/>
                  <a:pt x="286438" y="517793"/>
                </a:cubicBezTo>
                <a:cubicBezTo>
                  <a:pt x="310308" y="778525"/>
                  <a:pt x="226763" y="1171460"/>
                  <a:pt x="143219" y="156439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14FB679A-F01E-A677-FA7B-D5A361924544}"/>
              </a:ext>
            </a:extLst>
          </p:cNvPr>
          <p:cNvSpPr/>
          <p:nvPr/>
        </p:nvSpPr>
        <p:spPr>
          <a:xfrm>
            <a:off x="7249099" y="3701667"/>
            <a:ext cx="1451412" cy="1509311"/>
          </a:xfrm>
          <a:custGeom>
            <a:avLst/>
            <a:gdLst>
              <a:gd name="connsiteX0" fmla="*/ 936434 w 1451412"/>
              <a:gd name="connsiteY0" fmla="*/ 0 h 1509311"/>
              <a:gd name="connsiteX1" fmla="*/ 1410159 w 1451412"/>
              <a:gd name="connsiteY1" fmla="*/ 484743 h 1509311"/>
              <a:gd name="connsiteX2" fmla="*/ 0 w 1451412"/>
              <a:gd name="connsiteY2" fmla="*/ 1509311 h 150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412" h="1509311">
                <a:moveTo>
                  <a:pt x="936434" y="0"/>
                </a:moveTo>
                <a:cubicBezTo>
                  <a:pt x="1251332" y="116595"/>
                  <a:pt x="1566231" y="233191"/>
                  <a:pt x="1410159" y="484743"/>
                </a:cubicBezTo>
                <a:cubicBezTo>
                  <a:pt x="1254087" y="736295"/>
                  <a:pt x="627043" y="1122803"/>
                  <a:pt x="0" y="150931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0699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27DFDF-A050-FA02-7B54-92A113FFA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single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enough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B4BC74-F354-B428-59C1-AA4FFBD65E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Each machine has a limited resource to scale</a:t>
            </a:r>
          </a:p>
          <a:p>
            <a:pPr lvl="1"/>
            <a:r>
              <a:rPr kumimoji="1" lang="en-US" altLang="zh-CN" dirty="0"/>
              <a:t>The number of CPUs is limited (100 cores typically the maximum)</a:t>
            </a:r>
          </a:p>
          <a:p>
            <a:pPr lvl="1"/>
            <a:r>
              <a:rPr kumimoji="1" lang="en-US" altLang="zh-CN" dirty="0"/>
              <a:t>The capacity of memory is also limited (1TB typically the maximum) 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2D8562-5144-288F-63FE-B80C1815A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969BF57-0B77-F4EF-A40C-7FE0B6034F17}"/>
              </a:ext>
            </a:extLst>
          </p:cNvPr>
          <p:cNvGrpSpPr/>
          <p:nvPr/>
        </p:nvGrpSpPr>
        <p:grpSpPr>
          <a:xfrm>
            <a:off x="1710700" y="2490229"/>
            <a:ext cx="5932565" cy="3086021"/>
            <a:chOff x="912506" y="1040357"/>
            <a:chExt cx="5932565" cy="308602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CED062A-96E5-0F18-35D8-C5D760FA9FFA}"/>
                </a:ext>
              </a:extLst>
            </p:cNvPr>
            <p:cNvSpPr/>
            <p:nvPr/>
          </p:nvSpPr>
          <p:spPr>
            <a:xfrm>
              <a:off x="912506" y="1040357"/>
              <a:ext cx="5805927" cy="308602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29D33AB-635F-C3A6-380D-0316C4C80B06}"/>
                </a:ext>
              </a:extLst>
            </p:cNvPr>
            <p:cNvSpPr/>
            <p:nvPr/>
          </p:nvSpPr>
          <p:spPr>
            <a:xfrm>
              <a:off x="961729" y="1041019"/>
              <a:ext cx="5883342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data[</a:t>
              </a:r>
              <a:r>
                <a:rPr kumimoji="1" lang="en-US" altLang="zh-CN" strike="sngStrike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100000</a:t>
              </a:r>
              <a:r>
                <a:rPr kumimoji="1" lang="en-US" altLang="zh-CN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1000000000000000000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int sum = 0;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(100 /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*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))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59721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7DC157-F1D7-EE43-B6A7-B09E8EC76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597752" cy="900442"/>
          </a:xfrm>
        </p:spPr>
        <p:txBody>
          <a:bodyPr/>
          <a:lstStyle/>
          <a:p>
            <a:r>
              <a:rPr kumimoji="1" lang="en-US" altLang="zh-CN" dirty="0"/>
              <a:t>Observation: the cluster has (nearly) unlimited resources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7EEB85-E7B3-D957-BBCA-5AF6719AE0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aggregated computing resources of a data center are huge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10PB </a:t>
            </a:r>
            <a:r>
              <a:rPr kumimoji="1" lang="en-US" altLang="zh-CN" dirty="0"/>
              <a:t>+ of memory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100,000 + CPU </a:t>
            </a:r>
            <a:r>
              <a:rPr kumimoji="1" lang="en-US" altLang="zh-CN" dirty="0"/>
              <a:t>cores (threads) </a:t>
            </a:r>
            <a:endParaRPr kumimoji="1" lang="zh-CN" altLang="en-US" dirty="0"/>
          </a:p>
          <a:p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BDB9B5-7AF2-4D5B-69A1-B95BEE43B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pic>
        <p:nvPicPr>
          <p:cNvPr id="5" name="Picture 2" descr="Supercomputer - Wikipedia">
            <a:extLst>
              <a:ext uri="{FF2B5EF4-FFF2-40B4-BE49-F238E27FC236}">
                <a16:creationId xmlns:a16="http://schemas.microsoft.com/office/drawing/2014/main" id="{FBCF1902-7CF9-96DE-651F-6DA154C67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015126"/>
            <a:ext cx="3505200" cy="232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4550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48959-7C9B-C1D8-D8B3-612E3978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</a:t>
            </a:r>
            <a:r>
              <a:rPr kumimoji="1" lang="zh-CN" altLang="en-US" dirty="0"/>
              <a:t> </a:t>
            </a:r>
            <a:r>
              <a:rPr kumimoji="1" lang="en-US" altLang="zh-CN" dirty="0"/>
              <a:t>global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915F60-7247-D5D2-8AFE-818AE3ABC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980A0B9-DFB4-D29F-34CD-7E507D44E997}"/>
              </a:ext>
            </a:extLst>
          </p:cNvPr>
          <p:cNvGrpSpPr/>
          <p:nvPr/>
        </p:nvGrpSpPr>
        <p:grpSpPr>
          <a:xfrm>
            <a:off x="3143415" y="1623661"/>
            <a:ext cx="5805927" cy="3086021"/>
            <a:chOff x="912506" y="1040357"/>
            <a:chExt cx="5805927" cy="3086021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6928891-425D-B6B3-4633-668681098C4C}"/>
                </a:ext>
              </a:extLst>
            </p:cNvPr>
            <p:cNvSpPr/>
            <p:nvPr/>
          </p:nvSpPr>
          <p:spPr>
            <a:xfrm>
              <a:off x="912506" y="1040357"/>
              <a:ext cx="5805927" cy="3086021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067E088-4678-F03F-789B-E4D0F3E33165}"/>
                </a:ext>
              </a:extLst>
            </p:cNvPr>
            <p:cNvSpPr/>
            <p:nvPr/>
          </p:nvSpPr>
          <p:spPr>
            <a:xfrm>
              <a:off x="961729" y="1041019"/>
              <a:ext cx="4870244" cy="28623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int data[100];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sum = 0;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create_thread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(start, end))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nthreads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sum +=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join_thread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print(sum)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0B45A0D6-B362-CE05-0471-776578B246EE}"/>
              </a:ext>
            </a:extLst>
          </p:cNvPr>
          <p:cNvSpPr txBox="1"/>
          <p:nvPr/>
        </p:nvSpPr>
        <p:spPr>
          <a:xfrm>
            <a:off x="3743816" y="1231179"/>
            <a:ext cx="3780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Multiple-threaded version / DSM</a:t>
            </a:r>
            <a:endParaRPr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57807324-7656-0C2A-65B8-6E440596CE87}"/>
              </a:ext>
            </a:extLst>
          </p:cNvPr>
          <p:cNvGrpSpPr/>
          <p:nvPr/>
        </p:nvGrpSpPr>
        <p:grpSpPr>
          <a:xfrm>
            <a:off x="335452" y="1623662"/>
            <a:ext cx="4164217" cy="2444254"/>
            <a:chOff x="912506" y="1040359"/>
            <a:chExt cx="3810262" cy="2444254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3465B377-98B2-D044-D5FB-2DF2D6ABA781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5693397-E1CB-3619-1B29-0A8631983A79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6924EC14-7696-D9BB-D7F0-9EFF9BB012D0}"/>
              </a:ext>
            </a:extLst>
          </p:cNvPr>
          <p:cNvSpPr/>
          <p:nvPr/>
        </p:nvSpPr>
        <p:spPr>
          <a:xfrm>
            <a:off x="3183038" y="1005318"/>
            <a:ext cx="2743200" cy="2015674"/>
          </a:xfrm>
          <a:custGeom>
            <a:avLst/>
            <a:gdLst>
              <a:gd name="connsiteX0" fmla="*/ 2743200 w 2743200"/>
              <a:gd name="connsiteY0" fmla="*/ 2399921 h 2399921"/>
              <a:gd name="connsiteX1" fmla="*/ 1608881 w 2743200"/>
              <a:gd name="connsiteY1" fmla="*/ 61835 h 2399921"/>
              <a:gd name="connsiteX2" fmla="*/ 0 w 2743200"/>
              <a:gd name="connsiteY2" fmla="*/ 906787 h 2399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0" h="2399921">
                <a:moveTo>
                  <a:pt x="2743200" y="2399921"/>
                </a:moveTo>
                <a:cubicBezTo>
                  <a:pt x="2404640" y="1355306"/>
                  <a:pt x="2066081" y="310691"/>
                  <a:pt x="1608881" y="61835"/>
                </a:cubicBezTo>
                <a:cubicBezTo>
                  <a:pt x="1151681" y="-187021"/>
                  <a:pt x="575840" y="359883"/>
                  <a:pt x="0" y="906787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C319F84-5E6E-F3C2-3AAF-5A1954A2E7A6}"/>
              </a:ext>
            </a:extLst>
          </p:cNvPr>
          <p:cNvSpPr txBox="1"/>
          <p:nvPr/>
        </p:nvSpPr>
        <p:spPr>
          <a:xfrm>
            <a:off x="755576" y="5019369"/>
            <a:ext cx="7560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we can run the same multi-threaded code on multiple machines!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6803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F69BA-FA96-6B06-3B9E-2BD9CE386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383960" cy="900442"/>
          </a:xfrm>
        </p:spPr>
        <p:txBody>
          <a:bodyPr/>
          <a:lstStyle/>
          <a:p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Challenge: how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can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a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CPU access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remote mem</a:t>
            </a:r>
            <a:r>
              <a:rPr kumimoji="1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 </a:t>
            </a:r>
            <a:r>
              <a:rPr kumimoji="1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BE384B"/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address?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65B2D3-A244-6EA2-5ACB-CA26E1FF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C483859-7923-3F6B-1CFB-8E52EA53065E}"/>
              </a:ext>
            </a:extLst>
          </p:cNvPr>
          <p:cNvGrpSpPr/>
          <p:nvPr/>
        </p:nvGrpSpPr>
        <p:grpSpPr>
          <a:xfrm>
            <a:off x="306558" y="1756970"/>
            <a:ext cx="3140840" cy="394167"/>
            <a:chOff x="327921" y="1185188"/>
            <a:chExt cx="3140840" cy="39416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208AE00-2B58-EEED-B1E2-828F16F0108F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68635FDC-0D0C-BFF7-7EB3-5F31D400C8D3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AEC4DD7-AE49-24C0-33D6-B430E01A3D1F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58ED79D-D9A1-75CF-463C-AE67756B0C0F}"/>
              </a:ext>
            </a:extLst>
          </p:cNvPr>
          <p:cNvGrpSpPr/>
          <p:nvPr/>
        </p:nvGrpSpPr>
        <p:grpSpPr>
          <a:xfrm>
            <a:off x="306558" y="2241144"/>
            <a:ext cx="3451990" cy="394167"/>
            <a:chOff x="327921" y="1185188"/>
            <a:chExt cx="3451990" cy="394167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918266D-EEF6-5035-13DB-600835A1B971}"/>
                </a:ext>
              </a:extLst>
            </p:cNvPr>
            <p:cNvSpPr/>
            <p:nvPr/>
          </p:nvSpPr>
          <p:spPr>
            <a:xfrm>
              <a:off x="1367862" y="1219315"/>
              <a:ext cx="2340041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3AF5C65-D16D-D1FC-87B1-BE48F3ABD3B5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BB8E7292-F636-56B8-E8FC-BFD0378A479A}"/>
                </a:ext>
              </a:extLst>
            </p:cNvPr>
            <p:cNvSpPr txBox="1"/>
            <p:nvPr/>
          </p:nvSpPr>
          <p:spPr>
            <a:xfrm>
              <a:off x="1388876" y="1185188"/>
              <a:ext cx="23910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F0062E10-7FFC-CA4F-6260-4201102B6682}"/>
              </a:ext>
            </a:extLst>
          </p:cNvPr>
          <p:cNvSpPr txBox="1"/>
          <p:nvPr/>
        </p:nvSpPr>
        <p:spPr>
          <a:xfrm>
            <a:off x="298242" y="286848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2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F4D118F-035E-2F2A-9229-6BBC9981CEEE}"/>
              </a:ext>
            </a:extLst>
          </p:cNvPr>
          <p:cNvSpPr txBox="1"/>
          <p:nvPr/>
        </p:nvSpPr>
        <p:spPr>
          <a:xfrm>
            <a:off x="298242" y="349692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3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619FAA9-AC46-972D-A9A7-44D749DEA936}"/>
              </a:ext>
            </a:extLst>
          </p:cNvPr>
          <p:cNvSpPr txBox="1"/>
          <p:nvPr/>
        </p:nvSpPr>
        <p:spPr>
          <a:xfrm rot="5400000">
            <a:off x="3550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E1E889F-BB47-2055-DF27-50B5CAE394B9}"/>
              </a:ext>
            </a:extLst>
          </p:cNvPr>
          <p:cNvSpPr/>
          <p:nvPr/>
        </p:nvSpPr>
        <p:spPr>
          <a:xfrm>
            <a:off x="179512" y="1594709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022E8609-6DCF-59E7-5AE5-1BDAA55E7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036" y="1587644"/>
            <a:ext cx="936104" cy="936104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41D2EBA0-0283-BD49-FD47-214EE045142C}"/>
              </a:ext>
            </a:extLst>
          </p:cNvPr>
          <p:cNvSpPr/>
          <p:nvPr/>
        </p:nvSpPr>
        <p:spPr>
          <a:xfrm>
            <a:off x="4716016" y="242374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id="{314D2C1A-429A-4C2C-693B-5390C3A9C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195" y="3116247"/>
            <a:ext cx="936104" cy="93610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B7A9CB10-21E6-E269-2016-6BCED4198B4E}"/>
              </a:ext>
            </a:extLst>
          </p:cNvPr>
          <p:cNvSpPr/>
          <p:nvPr/>
        </p:nvSpPr>
        <p:spPr>
          <a:xfrm>
            <a:off x="4726175" y="3952346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30" name="任意形状 29">
            <a:extLst>
              <a:ext uri="{FF2B5EF4-FFF2-40B4-BE49-F238E27FC236}">
                <a16:creationId xmlns:a16="http://schemas.microsoft.com/office/drawing/2014/main" id="{2797CF99-6A9E-0983-B3C6-3C80F9E7C044}"/>
              </a:ext>
            </a:extLst>
          </p:cNvPr>
          <p:cNvSpPr/>
          <p:nvPr/>
        </p:nvSpPr>
        <p:spPr>
          <a:xfrm>
            <a:off x="3958260" y="1426153"/>
            <a:ext cx="1130575" cy="508665"/>
          </a:xfrm>
          <a:custGeom>
            <a:avLst/>
            <a:gdLst>
              <a:gd name="connsiteX0" fmla="*/ 4140 w 1620905"/>
              <a:gd name="connsiteY0" fmla="*/ 323134 h 574925"/>
              <a:gd name="connsiteX1" fmla="*/ 70401 w 1620905"/>
              <a:gd name="connsiteY1" fmla="*/ 296630 h 574925"/>
              <a:gd name="connsiteX2" fmla="*/ 693253 w 1620905"/>
              <a:gd name="connsiteY2" fmla="*/ 5082 h 574925"/>
              <a:gd name="connsiteX3" fmla="*/ 1620905 w 1620905"/>
              <a:gd name="connsiteY3" fmla="*/ 574925 h 57492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575" h="508665">
                <a:moveTo>
                  <a:pt x="4140" y="323134"/>
                </a:moveTo>
                <a:cubicBezTo>
                  <a:pt x="-20156" y="336386"/>
                  <a:pt x="70401" y="296630"/>
                  <a:pt x="70401" y="296630"/>
                </a:cubicBezTo>
                <a:cubicBezTo>
                  <a:pt x="185253" y="243621"/>
                  <a:pt x="434836" y="-41300"/>
                  <a:pt x="693253" y="5082"/>
                </a:cubicBezTo>
                <a:cubicBezTo>
                  <a:pt x="951670" y="51464"/>
                  <a:pt x="888722" y="154169"/>
                  <a:pt x="1130575" y="50866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任意形状 30">
            <a:extLst>
              <a:ext uri="{FF2B5EF4-FFF2-40B4-BE49-F238E27FC236}">
                <a16:creationId xmlns:a16="http://schemas.microsoft.com/office/drawing/2014/main" id="{6D4424CB-C48D-29B7-080D-F0E6AAF43540}"/>
              </a:ext>
            </a:extLst>
          </p:cNvPr>
          <p:cNvSpPr/>
          <p:nvPr/>
        </p:nvSpPr>
        <p:spPr>
          <a:xfrm>
            <a:off x="3758548" y="3542609"/>
            <a:ext cx="1038739" cy="574926"/>
          </a:xfrm>
          <a:custGeom>
            <a:avLst/>
            <a:gdLst>
              <a:gd name="connsiteX0" fmla="*/ 0 w 1497496"/>
              <a:gd name="connsiteY0" fmla="*/ 0 h 1414092"/>
              <a:gd name="connsiteX1" fmla="*/ 649357 w 1497496"/>
              <a:gd name="connsiteY1" fmla="*/ 1205948 h 1414092"/>
              <a:gd name="connsiteX2" fmla="*/ 1497496 w 1497496"/>
              <a:gd name="connsiteY2" fmla="*/ 1404731 h 1414092"/>
              <a:gd name="connsiteX0" fmla="*/ 0 w 1035235"/>
              <a:gd name="connsiteY0" fmla="*/ 0 h 1414092"/>
              <a:gd name="connsiteX1" fmla="*/ 649357 w 1035235"/>
              <a:gd name="connsiteY1" fmla="*/ 1205948 h 1414092"/>
              <a:gd name="connsiteX2" fmla="*/ 1035235 w 1035235"/>
              <a:gd name="connsiteY2" fmla="*/ 1404731 h 141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235" h="1414092">
                <a:moveTo>
                  <a:pt x="0" y="0"/>
                </a:moveTo>
                <a:cubicBezTo>
                  <a:pt x="199887" y="485913"/>
                  <a:pt x="399774" y="971826"/>
                  <a:pt x="649357" y="1205948"/>
                </a:cubicBezTo>
                <a:cubicBezTo>
                  <a:pt x="898940" y="1440070"/>
                  <a:pt x="735957" y="1422400"/>
                  <a:pt x="1035235" y="140473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6721993-9579-EA84-B152-6AB93F4CBF1C}"/>
              </a:ext>
            </a:extLst>
          </p:cNvPr>
          <p:cNvSpPr/>
          <p:nvPr/>
        </p:nvSpPr>
        <p:spPr>
          <a:xfrm>
            <a:off x="179512" y="2846536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0E5B194E-8439-2AD6-BBC8-3A3C16C7333B}"/>
              </a:ext>
            </a:extLst>
          </p:cNvPr>
          <p:cNvSpPr txBox="1"/>
          <p:nvPr/>
        </p:nvSpPr>
        <p:spPr>
          <a:xfrm rot="5400000">
            <a:off x="51136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5FB92C5B-0AA4-421F-F8CB-D8FA189B9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65" y="2156705"/>
            <a:ext cx="288032" cy="68684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C055194E-B0A8-61E3-5265-EE6004453A98}"/>
              </a:ext>
            </a:extLst>
          </p:cNvPr>
          <p:cNvSpPr txBox="1"/>
          <p:nvPr/>
        </p:nvSpPr>
        <p:spPr>
          <a:xfrm>
            <a:off x="6810342" y="223618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0</a:t>
            </a:r>
            <a:endParaRPr lang="zh-CN" altLang="en-US" dirty="0"/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24C0ED67-D335-CC17-8E92-BEBD81E2F6E5}"/>
              </a:ext>
            </a:extLst>
          </p:cNvPr>
          <p:cNvSpPr/>
          <p:nvPr/>
        </p:nvSpPr>
        <p:spPr>
          <a:xfrm>
            <a:off x="6370308" y="160615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7CA8FC66-F430-585E-C412-ADC29061B4CB}"/>
              </a:ext>
            </a:extLst>
          </p:cNvPr>
          <p:cNvSpPr/>
          <p:nvPr/>
        </p:nvSpPr>
        <p:spPr>
          <a:xfrm>
            <a:off x="6370308" y="124615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67DC8980-2D22-45FF-40D2-0EFA6E6776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608" y="4488155"/>
            <a:ext cx="288032" cy="686846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0E84D3B0-F790-0300-81A5-B76F4F73DDB5}"/>
              </a:ext>
            </a:extLst>
          </p:cNvPr>
          <p:cNvSpPr txBox="1"/>
          <p:nvPr/>
        </p:nvSpPr>
        <p:spPr>
          <a:xfrm>
            <a:off x="6916085" y="456763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1</a:t>
            </a:r>
            <a:endParaRPr lang="zh-CN" altLang="en-US" dirty="0"/>
          </a:p>
        </p:txBody>
      </p:sp>
      <p:sp>
        <p:nvSpPr>
          <p:cNvPr id="46" name="Rectangle 18">
            <a:extLst>
              <a:ext uri="{FF2B5EF4-FFF2-40B4-BE49-F238E27FC236}">
                <a16:creationId xmlns:a16="http://schemas.microsoft.com/office/drawing/2014/main" id="{EB8202CA-38EF-1F9D-73C5-C4B3C399136D}"/>
              </a:ext>
            </a:extLst>
          </p:cNvPr>
          <p:cNvSpPr/>
          <p:nvPr/>
        </p:nvSpPr>
        <p:spPr>
          <a:xfrm>
            <a:off x="6476051" y="393760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7" name="Rectangle 19">
            <a:extLst>
              <a:ext uri="{FF2B5EF4-FFF2-40B4-BE49-F238E27FC236}">
                <a16:creationId xmlns:a16="http://schemas.microsoft.com/office/drawing/2014/main" id="{67816ED8-55EC-3DEF-4F2E-6D0CDF53DAA8}"/>
              </a:ext>
            </a:extLst>
          </p:cNvPr>
          <p:cNvSpPr/>
          <p:nvPr/>
        </p:nvSpPr>
        <p:spPr>
          <a:xfrm>
            <a:off x="6476051" y="357760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A8E725E8-EB27-B537-0E75-7F137ECD8131}"/>
              </a:ext>
            </a:extLst>
          </p:cNvPr>
          <p:cNvCxnSpPr/>
          <p:nvPr/>
        </p:nvCxnSpPr>
        <p:spPr>
          <a:xfrm>
            <a:off x="6370308" y="3001516"/>
            <a:ext cx="27736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5AFD490F-F060-1305-A786-E28970E14C7E}"/>
              </a:ext>
            </a:extLst>
          </p:cNvPr>
          <p:cNvSpPr txBox="1"/>
          <p:nvPr/>
        </p:nvSpPr>
        <p:spPr>
          <a:xfrm>
            <a:off x="6913789" y="136855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9395335-BBD6-0C1B-FAC1-ED705E3FC3F2}"/>
              </a:ext>
            </a:extLst>
          </p:cNvPr>
          <p:cNvSpPr txBox="1"/>
          <p:nvPr/>
        </p:nvSpPr>
        <p:spPr>
          <a:xfrm>
            <a:off x="7096337" y="3769155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B1E13DA3-0E16-68C9-5889-B944948776BE}"/>
              </a:ext>
            </a:extLst>
          </p:cNvPr>
          <p:cNvSpPr/>
          <p:nvPr/>
        </p:nvSpPr>
        <p:spPr>
          <a:xfrm>
            <a:off x="4041776" y="1169713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36093C30-52FE-621D-97DA-2A7633768A68}"/>
              </a:ext>
            </a:extLst>
          </p:cNvPr>
          <p:cNvSpPr/>
          <p:nvPr/>
        </p:nvSpPr>
        <p:spPr>
          <a:xfrm>
            <a:off x="3293532" y="3645406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54" name="任意形状 53">
            <a:extLst>
              <a:ext uri="{FF2B5EF4-FFF2-40B4-BE49-F238E27FC236}">
                <a16:creationId xmlns:a16="http://schemas.microsoft.com/office/drawing/2014/main" id="{69BF1754-F951-93A5-0A37-2D66FF13CC9F}"/>
              </a:ext>
            </a:extLst>
          </p:cNvPr>
          <p:cNvSpPr/>
          <p:nvPr/>
        </p:nvSpPr>
        <p:spPr>
          <a:xfrm>
            <a:off x="927652" y="2107096"/>
            <a:ext cx="7076661" cy="3156404"/>
          </a:xfrm>
          <a:custGeom>
            <a:avLst/>
            <a:gdLst>
              <a:gd name="connsiteX0" fmla="*/ 7076661 w 7076661"/>
              <a:gd name="connsiteY0" fmla="*/ 2080591 h 3156404"/>
              <a:gd name="connsiteX1" fmla="*/ 2491409 w 7076661"/>
              <a:gd name="connsiteY1" fmla="*/ 3061252 h 3156404"/>
              <a:gd name="connsiteX2" fmla="*/ 0 w 7076661"/>
              <a:gd name="connsiteY2" fmla="*/ 0 h 315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76661" h="3156404">
                <a:moveTo>
                  <a:pt x="7076661" y="2080591"/>
                </a:moveTo>
                <a:cubicBezTo>
                  <a:pt x="5373756" y="2744304"/>
                  <a:pt x="3670852" y="3408017"/>
                  <a:pt x="2491409" y="3061252"/>
                </a:cubicBezTo>
                <a:cubicBezTo>
                  <a:pt x="1311966" y="2714487"/>
                  <a:pt x="655983" y="1357243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任意形状 54">
            <a:extLst>
              <a:ext uri="{FF2B5EF4-FFF2-40B4-BE49-F238E27FC236}">
                <a16:creationId xmlns:a16="http://schemas.microsoft.com/office/drawing/2014/main" id="{F93895FE-4D20-EA2C-32D9-EBC2115E41BC}"/>
              </a:ext>
            </a:extLst>
          </p:cNvPr>
          <p:cNvSpPr/>
          <p:nvPr/>
        </p:nvSpPr>
        <p:spPr>
          <a:xfrm>
            <a:off x="908721" y="998508"/>
            <a:ext cx="6870305" cy="870049"/>
          </a:xfrm>
          <a:custGeom>
            <a:avLst/>
            <a:gdLst>
              <a:gd name="connsiteX0" fmla="*/ 6870305 w 6870305"/>
              <a:gd name="connsiteY0" fmla="*/ 724275 h 870049"/>
              <a:gd name="connsiteX1" fmla="*/ 5730618 w 6870305"/>
              <a:gd name="connsiteY1" fmla="*/ 35162 h 870049"/>
              <a:gd name="connsiteX2" fmla="*/ 920079 w 6870305"/>
              <a:gd name="connsiteY2" fmla="*/ 180935 h 870049"/>
              <a:gd name="connsiteX3" fmla="*/ 5679 w 6870305"/>
              <a:gd name="connsiteY3" fmla="*/ 870049 h 87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0305" h="870049">
                <a:moveTo>
                  <a:pt x="6870305" y="724275"/>
                </a:moveTo>
                <a:cubicBezTo>
                  <a:pt x="6796313" y="424997"/>
                  <a:pt x="6722322" y="125719"/>
                  <a:pt x="5730618" y="35162"/>
                </a:cubicBezTo>
                <a:cubicBezTo>
                  <a:pt x="4738914" y="-55395"/>
                  <a:pt x="1874235" y="41787"/>
                  <a:pt x="920079" y="180935"/>
                </a:cubicBezTo>
                <a:cubicBezTo>
                  <a:pt x="-34077" y="320083"/>
                  <a:pt x="-14199" y="595066"/>
                  <a:pt x="5679" y="87004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7148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B1FDD8-A469-FBF6-BC20-C06FC27BC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17632" cy="900442"/>
          </a:xfrm>
        </p:spPr>
        <p:txBody>
          <a:bodyPr/>
          <a:lstStyle/>
          <a:p>
            <a:r>
              <a:rPr kumimoji="1" lang="en-US" altLang="zh-CN" dirty="0"/>
              <a:t>Challenge: 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 access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 mem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9C2F83-BD72-D7D3-1C4A-24D499BA8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731D1DA-1DCC-5909-5F98-50FE168A24EC}"/>
              </a:ext>
            </a:extLst>
          </p:cNvPr>
          <p:cNvGrpSpPr/>
          <p:nvPr/>
        </p:nvGrpSpPr>
        <p:grpSpPr>
          <a:xfrm>
            <a:off x="306558" y="1756970"/>
            <a:ext cx="3140840" cy="394167"/>
            <a:chOff x="327921" y="1185188"/>
            <a:chExt cx="3140840" cy="394167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B62DED5-1509-42DB-B4B4-28AFD2A78C92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7758EDC-1971-0B3F-F0B4-106316DB5832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B84F086-69D2-E870-8033-1B9C6752CDF6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E82874AB-0140-9B1F-4C46-4ABA02F69B34}"/>
              </a:ext>
            </a:extLst>
          </p:cNvPr>
          <p:cNvGrpSpPr/>
          <p:nvPr/>
        </p:nvGrpSpPr>
        <p:grpSpPr>
          <a:xfrm>
            <a:off x="306558" y="2241144"/>
            <a:ext cx="3451990" cy="394167"/>
            <a:chOff x="327921" y="1185188"/>
            <a:chExt cx="3451990" cy="39416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B0F2363-1386-0E3F-BE45-4EDB3A44732A}"/>
                </a:ext>
              </a:extLst>
            </p:cNvPr>
            <p:cNvSpPr/>
            <p:nvPr/>
          </p:nvSpPr>
          <p:spPr>
            <a:xfrm>
              <a:off x="1367862" y="1219315"/>
              <a:ext cx="2340041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20B7DAC-78A6-5E18-F045-5B61B2417FE0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431DE703-F2A6-EAC6-8D07-E3935EB168BE}"/>
                </a:ext>
              </a:extLst>
            </p:cNvPr>
            <p:cNvSpPr txBox="1"/>
            <p:nvPr/>
          </p:nvSpPr>
          <p:spPr>
            <a:xfrm>
              <a:off x="1388876" y="1185188"/>
              <a:ext cx="239103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7D094190-3610-DEEB-F412-261F658737A1}"/>
              </a:ext>
            </a:extLst>
          </p:cNvPr>
          <p:cNvSpPr txBox="1"/>
          <p:nvPr/>
        </p:nvSpPr>
        <p:spPr>
          <a:xfrm>
            <a:off x="298242" y="286848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2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D1ABDAE-9F58-0B20-A002-79E311F04A6D}"/>
              </a:ext>
            </a:extLst>
          </p:cNvPr>
          <p:cNvSpPr txBox="1"/>
          <p:nvPr/>
        </p:nvSpPr>
        <p:spPr>
          <a:xfrm>
            <a:off x="298242" y="3496920"/>
            <a:ext cx="10399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3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84E8ED1-E084-E79A-C678-F380C24D38F9}"/>
              </a:ext>
            </a:extLst>
          </p:cNvPr>
          <p:cNvSpPr txBox="1"/>
          <p:nvPr/>
        </p:nvSpPr>
        <p:spPr>
          <a:xfrm rot="5400000">
            <a:off x="3550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1B15666-B747-ECF0-D465-23B9C18EEA1F}"/>
              </a:ext>
            </a:extLst>
          </p:cNvPr>
          <p:cNvSpPr/>
          <p:nvPr/>
        </p:nvSpPr>
        <p:spPr>
          <a:xfrm>
            <a:off x="179512" y="1594709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696C24B-933E-266A-30F7-3C4C1565D0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036" y="1587644"/>
            <a:ext cx="936104" cy="936104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DFE74CCB-1981-31DF-576F-D3FC02D08877}"/>
              </a:ext>
            </a:extLst>
          </p:cNvPr>
          <p:cNvSpPr/>
          <p:nvPr/>
        </p:nvSpPr>
        <p:spPr>
          <a:xfrm>
            <a:off x="4716016" y="242374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E1F6F6B-DE34-0025-12EA-915E0FF19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195" y="3116247"/>
            <a:ext cx="936104" cy="936104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5700697C-160A-59AE-E583-2699D1A6407D}"/>
              </a:ext>
            </a:extLst>
          </p:cNvPr>
          <p:cNvSpPr/>
          <p:nvPr/>
        </p:nvSpPr>
        <p:spPr>
          <a:xfrm>
            <a:off x="4726175" y="3952346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21" name="任意形状 20">
            <a:extLst>
              <a:ext uri="{FF2B5EF4-FFF2-40B4-BE49-F238E27FC236}">
                <a16:creationId xmlns:a16="http://schemas.microsoft.com/office/drawing/2014/main" id="{A5D315E4-EC96-11CA-7465-3F296BF9FD6B}"/>
              </a:ext>
            </a:extLst>
          </p:cNvPr>
          <p:cNvSpPr/>
          <p:nvPr/>
        </p:nvSpPr>
        <p:spPr>
          <a:xfrm>
            <a:off x="3958260" y="1426153"/>
            <a:ext cx="1130575" cy="508665"/>
          </a:xfrm>
          <a:custGeom>
            <a:avLst/>
            <a:gdLst>
              <a:gd name="connsiteX0" fmla="*/ 4140 w 1620905"/>
              <a:gd name="connsiteY0" fmla="*/ 323134 h 574925"/>
              <a:gd name="connsiteX1" fmla="*/ 70401 w 1620905"/>
              <a:gd name="connsiteY1" fmla="*/ 296630 h 574925"/>
              <a:gd name="connsiteX2" fmla="*/ 693253 w 1620905"/>
              <a:gd name="connsiteY2" fmla="*/ 5082 h 574925"/>
              <a:gd name="connsiteX3" fmla="*/ 1620905 w 1620905"/>
              <a:gd name="connsiteY3" fmla="*/ 574925 h 57492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  <a:gd name="connsiteX0" fmla="*/ 4140 w 1130575"/>
              <a:gd name="connsiteY0" fmla="*/ 323134 h 508665"/>
              <a:gd name="connsiteX1" fmla="*/ 70401 w 1130575"/>
              <a:gd name="connsiteY1" fmla="*/ 296630 h 508665"/>
              <a:gd name="connsiteX2" fmla="*/ 693253 w 1130575"/>
              <a:gd name="connsiteY2" fmla="*/ 5082 h 508665"/>
              <a:gd name="connsiteX3" fmla="*/ 1130575 w 1130575"/>
              <a:gd name="connsiteY3" fmla="*/ 508665 h 508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575" h="508665">
                <a:moveTo>
                  <a:pt x="4140" y="323134"/>
                </a:moveTo>
                <a:cubicBezTo>
                  <a:pt x="-20156" y="336386"/>
                  <a:pt x="70401" y="296630"/>
                  <a:pt x="70401" y="296630"/>
                </a:cubicBezTo>
                <a:cubicBezTo>
                  <a:pt x="185253" y="243621"/>
                  <a:pt x="434836" y="-41300"/>
                  <a:pt x="693253" y="5082"/>
                </a:cubicBezTo>
                <a:cubicBezTo>
                  <a:pt x="951670" y="51464"/>
                  <a:pt x="888722" y="154169"/>
                  <a:pt x="1130575" y="50866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任意形状 21">
            <a:extLst>
              <a:ext uri="{FF2B5EF4-FFF2-40B4-BE49-F238E27FC236}">
                <a16:creationId xmlns:a16="http://schemas.microsoft.com/office/drawing/2014/main" id="{1B3C5876-6395-F68C-3D80-3EF9A413757A}"/>
              </a:ext>
            </a:extLst>
          </p:cNvPr>
          <p:cNvSpPr/>
          <p:nvPr/>
        </p:nvSpPr>
        <p:spPr>
          <a:xfrm>
            <a:off x="3758548" y="3542609"/>
            <a:ext cx="1038739" cy="574926"/>
          </a:xfrm>
          <a:custGeom>
            <a:avLst/>
            <a:gdLst>
              <a:gd name="connsiteX0" fmla="*/ 0 w 1497496"/>
              <a:gd name="connsiteY0" fmla="*/ 0 h 1414092"/>
              <a:gd name="connsiteX1" fmla="*/ 649357 w 1497496"/>
              <a:gd name="connsiteY1" fmla="*/ 1205948 h 1414092"/>
              <a:gd name="connsiteX2" fmla="*/ 1497496 w 1497496"/>
              <a:gd name="connsiteY2" fmla="*/ 1404731 h 1414092"/>
              <a:gd name="connsiteX0" fmla="*/ 0 w 1035235"/>
              <a:gd name="connsiteY0" fmla="*/ 0 h 1414092"/>
              <a:gd name="connsiteX1" fmla="*/ 649357 w 1035235"/>
              <a:gd name="connsiteY1" fmla="*/ 1205948 h 1414092"/>
              <a:gd name="connsiteX2" fmla="*/ 1035235 w 1035235"/>
              <a:gd name="connsiteY2" fmla="*/ 1404731 h 1414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5235" h="1414092">
                <a:moveTo>
                  <a:pt x="0" y="0"/>
                </a:moveTo>
                <a:cubicBezTo>
                  <a:pt x="199887" y="485913"/>
                  <a:pt x="399774" y="971826"/>
                  <a:pt x="649357" y="1205948"/>
                </a:cubicBezTo>
                <a:cubicBezTo>
                  <a:pt x="898940" y="1440070"/>
                  <a:pt x="735957" y="1422400"/>
                  <a:pt x="1035235" y="140473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73817C9-A6A5-F0D3-6147-813D2F745092}"/>
              </a:ext>
            </a:extLst>
          </p:cNvPr>
          <p:cNvSpPr/>
          <p:nvPr/>
        </p:nvSpPr>
        <p:spPr>
          <a:xfrm>
            <a:off x="179512" y="2846536"/>
            <a:ext cx="3862264" cy="112769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CB74ACB-AB1D-A629-1F87-CAA08F5B3400}"/>
              </a:ext>
            </a:extLst>
          </p:cNvPr>
          <p:cNvSpPr txBox="1"/>
          <p:nvPr/>
        </p:nvSpPr>
        <p:spPr>
          <a:xfrm rot="5400000">
            <a:off x="5113699" y="4553876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0A6B8DD9-D877-5C67-3C11-ED97D4C44F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865" y="2156705"/>
            <a:ext cx="288032" cy="686846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2CE0CE04-8BC7-02D1-8FBF-99B6BB7CD13B}"/>
              </a:ext>
            </a:extLst>
          </p:cNvPr>
          <p:cNvSpPr txBox="1"/>
          <p:nvPr/>
        </p:nvSpPr>
        <p:spPr>
          <a:xfrm>
            <a:off x="6810342" y="223618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0</a:t>
            </a:r>
            <a:endParaRPr lang="zh-CN" altLang="en-US" dirty="0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AECFD7E5-9886-1D0E-6214-7496F7B22BC7}"/>
              </a:ext>
            </a:extLst>
          </p:cNvPr>
          <p:cNvSpPr/>
          <p:nvPr/>
        </p:nvSpPr>
        <p:spPr>
          <a:xfrm>
            <a:off x="6370308" y="160615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Rectangle 19">
            <a:extLst>
              <a:ext uri="{FF2B5EF4-FFF2-40B4-BE49-F238E27FC236}">
                <a16:creationId xmlns:a16="http://schemas.microsoft.com/office/drawing/2014/main" id="{411D6DA9-5E76-B070-D34C-205DB7441B0B}"/>
              </a:ext>
            </a:extLst>
          </p:cNvPr>
          <p:cNvSpPr/>
          <p:nvPr/>
        </p:nvSpPr>
        <p:spPr>
          <a:xfrm>
            <a:off x="6370308" y="124615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133BFAAE-AE82-B2DE-5080-8C39A0451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608" y="4488155"/>
            <a:ext cx="288032" cy="686846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6D85DD31-BE10-882C-418C-EDB806E1DB2D}"/>
              </a:ext>
            </a:extLst>
          </p:cNvPr>
          <p:cNvSpPr txBox="1"/>
          <p:nvPr/>
        </p:nvSpPr>
        <p:spPr>
          <a:xfrm>
            <a:off x="6916085" y="4567630"/>
            <a:ext cx="1143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Thread 1</a:t>
            </a:r>
            <a:endParaRPr lang="zh-CN" altLang="en-US" dirty="0"/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4589A23A-161A-B464-98F6-E375A46AF066}"/>
              </a:ext>
            </a:extLst>
          </p:cNvPr>
          <p:cNvSpPr/>
          <p:nvPr/>
        </p:nvSpPr>
        <p:spPr>
          <a:xfrm>
            <a:off x="6476051" y="3937603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4C754CB4-19B5-5B55-41D7-794E0872F19E}"/>
              </a:ext>
            </a:extLst>
          </p:cNvPr>
          <p:cNvSpPr/>
          <p:nvPr/>
        </p:nvSpPr>
        <p:spPr>
          <a:xfrm>
            <a:off x="6476051" y="3577603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DDCA327B-D8CF-0664-1428-EB0378A97419}"/>
              </a:ext>
            </a:extLst>
          </p:cNvPr>
          <p:cNvCxnSpPr/>
          <p:nvPr/>
        </p:nvCxnSpPr>
        <p:spPr>
          <a:xfrm>
            <a:off x="6370308" y="3001516"/>
            <a:ext cx="277369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2D196F52-8D0A-4815-30A7-257233C65D80}"/>
              </a:ext>
            </a:extLst>
          </p:cNvPr>
          <p:cNvSpPr txBox="1"/>
          <p:nvPr/>
        </p:nvSpPr>
        <p:spPr>
          <a:xfrm>
            <a:off x="6913789" y="136855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DC1A456-C700-4855-DBE8-734282985EA9}"/>
              </a:ext>
            </a:extLst>
          </p:cNvPr>
          <p:cNvSpPr txBox="1"/>
          <p:nvPr/>
        </p:nvSpPr>
        <p:spPr>
          <a:xfrm>
            <a:off x="7096337" y="3769155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6052A7E0-0580-F576-19D2-FE2AF797E57B}"/>
              </a:ext>
            </a:extLst>
          </p:cNvPr>
          <p:cNvSpPr/>
          <p:nvPr/>
        </p:nvSpPr>
        <p:spPr>
          <a:xfrm>
            <a:off x="4041776" y="1169713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C4BC9AE-A050-A344-E339-B056D85DF904}"/>
              </a:ext>
            </a:extLst>
          </p:cNvPr>
          <p:cNvSpPr/>
          <p:nvPr/>
        </p:nvSpPr>
        <p:spPr>
          <a:xfrm>
            <a:off x="3293532" y="3645406"/>
            <a:ext cx="1249060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Stored on </a:t>
            </a:r>
            <a:endParaRPr lang="zh-CN" altLang="en-US" dirty="0"/>
          </a:p>
        </p:txBody>
      </p:sp>
      <p:sp>
        <p:nvSpPr>
          <p:cNvPr id="38" name="任意形状 37">
            <a:extLst>
              <a:ext uri="{FF2B5EF4-FFF2-40B4-BE49-F238E27FC236}">
                <a16:creationId xmlns:a16="http://schemas.microsoft.com/office/drawing/2014/main" id="{264948A6-288B-B9D3-81C8-BCC89BC0CF7B}"/>
              </a:ext>
            </a:extLst>
          </p:cNvPr>
          <p:cNvSpPr/>
          <p:nvPr/>
        </p:nvSpPr>
        <p:spPr>
          <a:xfrm>
            <a:off x="927652" y="2107096"/>
            <a:ext cx="7076661" cy="3156404"/>
          </a:xfrm>
          <a:custGeom>
            <a:avLst/>
            <a:gdLst>
              <a:gd name="connsiteX0" fmla="*/ 7076661 w 7076661"/>
              <a:gd name="connsiteY0" fmla="*/ 2080591 h 3156404"/>
              <a:gd name="connsiteX1" fmla="*/ 2491409 w 7076661"/>
              <a:gd name="connsiteY1" fmla="*/ 3061252 h 3156404"/>
              <a:gd name="connsiteX2" fmla="*/ 0 w 7076661"/>
              <a:gd name="connsiteY2" fmla="*/ 0 h 315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76661" h="3156404">
                <a:moveTo>
                  <a:pt x="7076661" y="2080591"/>
                </a:moveTo>
                <a:cubicBezTo>
                  <a:pt x="5373756" y="2744304"/>
                  <a:pt x="3670852" y="3408017"/>
                  <a:pt x="2491409" y="3061252"/>
                </a:cubicBezTo>
                <a:cubicBezTo>
                  <a:pt x="1311966" y="2714487"/>
                  <a:pt x="655983" y="1357243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任意形状 38">
            <a:extLst>
              <a:ext uri="{FF2B5EF4-FFF2-40B4-BE49-F238E27FC236}">
                <a16:creationId xmlns:a16="http://schemas.microsoft.com/office/drawing/2014/main" id="{FC1C9552-B37C-9A3A-2757-F62BC59380C1}"/>
              </a:ext>
            </a:extLst>
          </p:cNvPr>
          <p:cNvSpPr/>
          <p:nvPr/>
        </p:nvSpPr>
        <p:spPr>
          <a:xfrm>
            <a:off x="908721" y="998508"/>
            <a:ext cx="6870305" cy="870049"/>
          </a:xfrm>
          <a:custGeom>
            <a:avLst/>
            <a:gdLst>
              <a:gd name="connsiteX0" fmla="*/ 6870305 w 6870305"/>
              <a:gd name="connsiteY0" fmla="*/ 724275 h 870049"/>
              <a:gd name="connsiteX1" fmla="*/ 5730618 w 6870305"/>
              <a:gd name="connsiteY1" fmla="*/ 35162 h 870049"/>
              <a:gd name="connsiteX2" fmla="*/ 920079 w 6870305"/>
              <a:gd name="connsiteY2" fmla="*/ 180935 h 870049"/>
              <a:gd name="connsiteX3" fmla="*/ 5679 w 6870305"/>
              <a:gd name="connsiteY3" fmla="*/ 870049 h 870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70305" h="870049">
                <a:moveTo>
                  <a:pt x="6870305" y="724275"/>
                </a:moveTo>
                <a:cubicBezTo>
                  <a:pt x="6796313" y="424997"/>
                  <a:pt x="6722322" y="125719"/>
                  <a:pt x="5730618" y="35162"/>
                </a:cubicBezTo>
                <a:cubicBezTo>
                  <a:pt x="4738914" y="-55395"/>
                  <a:pt x="1874235" y="41787"/>
                  <a:pt x="920079" y="180935"/>
                </a:cubicBezTo>
                <a:cubicBezTo>
                  <a:pt x="-34077" y="320083"/>
                  <a:pt x="-14199" y="595066"/>
                  <a:pt x="5679" y="87004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449205DF-5F2D-9E9C-74B0-2AA0474FC858}"/>
              </a:ext>
            </a:extLst>
          </p:cNvPr>
          <p:cNvGrpSpPr/>
          <p:nvPr/>
        </p:nvGrpSpPr>
        <p:grpSpPr>
          <a:xfrm>
            <a:off x="1192976" y="2828257"/>
            <a:ext cx="7023075" cy="406143"/>
            <a:chOff x="912505" y="1040360"/>
            <a:chExt cx="7023075" cy="406143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ECD8B03-AAE3-5FFB-8684-609912E2B374}"/>
                </a:ext>
              </a:extLst>
            </p:cNvPr>
            <p:cNvSpPr/>
            <p:nvPr/>
          </p:nvSpPr>
          <p:spPr>
            <a:xfrm>
              <a:off x="912505" y="1040360"/>
              <a:ext cx="7023075" cy="406143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59FCCC25-2200-B2EE-8CB9-157F664693DE}"/>
                </a:ext>
              </a:extLst>
            </p:cNvPr>
            <p:cNvSpPr/>
            <p:nvPr/>
          </p:nvSpPr>
          <p:spPr>
            <a:xfrm>
              <a:off x="1848151" y="1054986"/>
              <a:ext cx="53767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What if thread 1 wants to access page 0?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8635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DSM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58E2497-61D2-5641-BB0F-6BB4E545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95312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764ADD-40F4-9D4D-9A48-E3DD892B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DSM: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 shared memory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36C905-2024-6144-998C-ED4B23EEC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3528392"/>
          </a:xfrm>
        </p:spPr>
        <p:txBody>
          <a:bodyPr/>
          <a:lstStyle/>
          <a:p>
            <a:r>
              <a:rPr kumimoji="1" lang="en-US" altLang="zh-CN" dirty="0"/>
              <a:t>Transparently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offer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distributed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global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address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space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multiple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machines</a:t>
            </a:r>
            <a:endParaRPr kumimoji="1" lang="zh-CN" altLang="en-US" dirty="0"/>
          </a:p>
          <a:p>
            <a:endParaRPr kumimoji="1" lang="en-US" altLang="zh-CN" dirty="0"/>
          </a:p>
          <a:p>
            <a:r>
              <a:rPr kumimoji="1" lang="en-US" altLang="zh-CN" dirty="0"/>
              <a:t>How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DSM?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strawman approach:</a:t>
            </a:r>
          </a:p>
          <a:p>
            <a:pPr lvl="1"/>
            <a:r>
              <a:rPr kumimoji="1" lang="en-US" altLang="zh-CN" dirty="0"/>
              <a:t>If a memory address is local, then CPU can directly use load/store to access it</a:t>
            </a:r>
          </a:p>
          <a:p>
            <a:pPr lvl="1"/>
            <a:r>
              <a:rPr kumimoji="1" lang="en-US" altLang="zh-CN" dirty="0"/>
              <a:t>If a memory address is remote, the kernel will fetch the page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(through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network) to local on-behave of the CPU (more details later)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Question: how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detect a remote page access?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1FAB9C-60D2-9F4B-BD59-59040D9A6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9168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324340-966C-1D43-773A-8C61741B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Address layout of a thread in DSM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B26086-C0E1-4E4E-FCCD-559DF3BD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34F802BF-2AD7-24DD-800B-5C0DF9544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141500"/>
            <a:ext cx="2789237" cy="487362"/>
          </a:xfrm>
          <a:prstGeom prst="rect">
            <a:avLst/>
          </a:prstGeom>
          <a:solidFill>
            <a:srgbClr val="F1C7C7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Kernel virtual memory</a:t>
            </a: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A590CA3B-D3D4-3B78-8EA4-9870AD6431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2508462"/>
            <a:ext cx="2789237" cy="723900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7B5A56DF-AC91-2565-0FB6-6299E323B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3433564"/>
            <a:ext cx="2789237" cy="467136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Heap for CPU0</a:t>
            </a:r>
          </a:p>
        </p:txBody>
      </p:sp>
      <p:sp>
        <p:nvSpPr>
          <p:cNvPr id="13" name="Rectangle 18">
            <a:extLst>
              <a:ext uri="{FF2B5EF4-FFF2-40B4-BE49-F238E27FC236}">
                <a16:creationId xmlns:a16="http://schemas.microsoft.com/office/drawing/2014/main" id="{001FA5CC-EB36-2B3F-9947-6A840EAB1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933662"/>
            <a:ext cx="2789237" cy="906463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14" name="Rectangle 20">
            <a:extLst>
              <a:ext uri="{FF2B5EF4-FFF2-40B4-BE49-F238E27FC236}">
                <a16:creationId xmlns:a16="http://schemas.microsoft.com/office/drawing/2014/main" id="{2A67C904-D242-58DA-CD3E-4D7AE01E7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598700"/>
            <a:ext cx="2789237" cy="331787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Stack for CPU0</a:t>
            </a:r>
          </a:p>
        </p:txBody>
      </p:sp>
      <p:sp>
        <p:nvSpPr>
          <p:cNvPr id="15" name="Rectangle 23">
            <a:extLst>
              <a:ext uri="{FF2B5EF4-FFF2-40B4-BE49-F238E27FC236}">
                <a16:creationId xmlns:a16="http://schemas.microsoft.com/office/drawing/2014/main" id="{893984BC-7E7B-2027-CC98-6FACEE1BE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5192925"/>
            <a:ext cx="2789237" cy="396875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Unused</a:t>
            </a:r>
          </a:p>
        </p:txBody>
      </p:sp>
      <p:sp>
        <p:nvSpPr>
          <p:cNvPr id="16" name="Rectangle 34">
            <a:extLst>
              <a:ext uri="{FF2B5EF4-FFF2-40B4-BE49-F238E27FC236}">
                <a16:creationId xmlns:a16="http://schemas.microsoft.com/office/drawing/2014/main" id="{05279569-3A78-B535-F214-E09F3F5AA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3897525"/>
            <a:ext cx="2789237" cy="6699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Read/write segment</a:t>
            </a:r>
          </a:p>
          <a:p>
            <a:pPr algn="ctr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(.</a:t>
            </a:r>
            <a:r>
              <a:rPr lang="en-GB" sz="1600" dirty="0">
                <a:latin typeface="Courier New" pitchFamily="49" charset="0"/>
                <a:ea typeface="msgothic" charset="0"/>
                <a:cs typeface="msgothic" charset="0"/>
              </a:rPr>
              <a:t>data</a:t>
            </a: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, .</a:t>
            </a:r>
            <a:r>
              <a:rPr lang="en-GB" sz="1600" dirty="0" err="1">
                <a:latin typeface="Courier New" pitchFamily="49" charset="0"/>
                <a:ea typeface="msgothic" charset="0"/>
                <a:cs typeface="msgothic" charset="0"/>
              </a:rPr>
              <a:t>bss</a:t>
            </a:r>
            <a:r>
              <a:rPr lang="en-GB" sz="1600" dirty="0">
                <a:latin typeface="Calibri" pitchFamily="34" charset="0"/>
                <a:ea typeface="msgothic" charset="0"/>
                <a:cs typeface="msgothic" charset="0"/>
              </a:rPr>
              <a:t>)</a:t>
            </a:r>
          </a:p>
        </p:txBody>
      </p:sp>
      <p:sp>
        <p:nvSpPr>
          <p:cNvPr id="17" name="Rectangle 35">
            <a:extLst>
              <a:ext uri="{FF2B5EF4-FFF2-40B4-BE49-F238E27FC236}">
                <a16:creationId xmlns:a16="http://schemas.microsoft.com/office/drawing/2014/main" id="{D32393E3-2C68-76F1-B82C-5875379DE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4523000"/>
            <a:ext cx="2789237" cy="669925"/>
          </a:xfrm>
          <a:prstGeom prst="rect">
            <a:avLst/>
          </a:prstGeom>
          <a:solidFill>
            <a:srgbClr val="F6F5BD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Read-only segment</a:t>
            </a:r>
          </a:p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(</a:t>
            </a:r>
            <a:r>
              <a:rPr lang="en-GB" altLang="zh-CN" sz="1600">
                <a:latin typeface="Courier New" panose="02070309020205020404" pitchFamily="49" charset="0"/>
                <a:ea typeface="msgothic"/>
                <a:cs typeface="msgothic"/>
              </a:rPr>
              <a:t>.init</a:t>
            </a: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, .</a:t>
            </a:r>
            <a:r>
              <a:rPr lang="en-GB" altLang="zh-CN" sz="1600">
                <a:latin typeface="Courier New" panose="02070309020205020404" pitchFamily="49" charset="0"/>
                <a:ea typeface="msgothic"/>
                <a:cs typeface="msgothic"/>
              </a:rPr>
              <a:t>text</a:t>
            </a: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, </a:t>
            </a:r>
            <a:r>
              <a:rPr lang="en-GB" altLang="zh-CN" sz="1600">
                <a:latin typeface="Courier New" panose="02070309020205020404" pitchFamily="49" charset="0"/>
                <a:ea typeface="msgothic"/>
                <a:cs typeface="msgothic"/>
              </a:rPr>
              <a:t>.rodata</a:t>
            </a:r>
            <a:r>
              <a:rPr lang="en-GB" altLang="zh-CN" sz="1600">
                <a:latin typeface="Calibri" panose="020F0502020204030204" pitchFamily="34" charset="0"/>
                <a:ea typeface="msgothic"/>
                <a:cs typeface="msgothic"/>
              </a:rPr>
              <a:t>)</a:t>
            </a:r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0893D7CF-8972-4C4D-C1D6-96889CB997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3" y="942777"/>
            <a:ext cx="2789237" cy="331787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Stack for CPU1</a:t>
            </a:r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D5A27FDB-D17C-4318-4CA2-E5D8CAEDC3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2" y="1817475"/>
            <a:ext cx="2789237" cy="723900"/>
          </a:xfrm>
          <a:prstGeom prst="rect">
            <a:avLst/>
          </a:prstGeom>
          <a:solidFill>
            <a:schemeClr val="bg1">
              <a:lumMod val="75000"/>
            </a:schemeClr>
          </a:solidFill>
          <a:ln w="324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Comic Sans MS" panose="030F0702030302020204" pitchFamily="66" charset="0"/>
            </a:endParaRPr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9A6F03BE-9E7C-E1FD-02E5-FFDA88FCE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922" y="2954995"/>
            <a:ext cx="2789237" cy="467136"/>
          </a:xfrm>
          <a:prstGeom prst="rect">
            <a:avLst/>
          </a:prstGeom>
          <a:solidFill>
            <a:srgbClr val="D5F1CF"/>
          </a:solidFill>
          <a:ln w="324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omic Sans MS" panose="030F09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omic Sans MS" panose="030F09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omic Sans MS" panose="030F0902030302020204" pitchFamily="66" charset="0"/>
              </a:defRPr>
            </a:lvl9pPr>
          </a:lstStyle>
          <a:p>
            <a:pPr algn="ctr">
              <a:lnSpc>
                <a:spcPct val="98000"/>
              </a:lnSpc>
              <a:spcBef>
                <a:spcPct val="0"/>
              </a:spcBef>
              <a:buFontTx/>
              <a:buNone/>
            </a:pPr>
            <a:r>
              <a:rPr lang="en-GB" altLang="zh-CN" sz="1600" dirty="0">
                <a:latin typeface="Calibri" panose="020F0502020204030204" pitchFamily="34" charset="0"/>
                <a:ea typeface="msgothic"/>
                <a:cs typeface="msgothic"/>
              </a:rPr>
              <a:t>Heap for CPU1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5831425E-8F83-F35E-9A46-15EC039371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5440362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Each thread has its dedicated region </a:t>
            </a:r>
          </a:p>
          <a:p>
            <a:pPr lvl="1"/>
            <a:r>
              <a:rPr kumimoji="1" lang="en-US" altLang="zh-CN" dirty="0"/>
              <a:t>For stack &amp; heap</a:t>
            </a:r>
          </a:p>
          <a:p>
            <a:r>
              <a:rPr kumimoji="1" lang="en-US" altLang="zh-CN" dirty="0"/>
              <a:t>Others are the same as a local thread </a:t>
            </a:r>
          </a:p>
          <a:p>
            <a:pPr lvl="1"/>
            <a:r>
              <a:rPr kumimoji="1" lang="en-US" altLang="zh-CN" dirty="0"/>
              <a:t>i.e., .text is stored locally </a:t>
            </a:r>
          </a:p>
          <a:p>
            <a:r>
              <a:rPr kumimoji="1" lang="en-US" altLang="zh-CN" dirty="0"/>
              <a:t>The physical addresses behind the other’s stack &amp; heap are </a:t>
            </a:r>
            <a:r>
              <a:rPr kumimoji="1" lang="en-US" altLang="zh-CN" dirty="0">
                <a:solidFill>
                  <a:srgbClr val="C00000"/>
                </a:solidFill>
              </a:rPr>
              <a:t>remote physical addresses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We can infer the destination from the virtual memory range , e.g., record a (</a:t>
            </a:r>
            <a:r>
              <a:rPr kumimoji="1" lang="en-US" altLang="zh-CN" dirty="0" err="1">
                <a:solidFill>
                  <a:schemeClr val="tx1"/>
                </a:solidFill>
              </a:rPr>
              <a:t>va</a:t>
            </a:r>
            <a:r>
              <a:rPr kumimoji="1" lang="en-US" altLang="zh-CN" dirty="0">
                <a:solidFill>
                  <a:schemeClr val="tx1"/>
                </a:solidFill>
              </a:rPr>
              <a:t> -&gt; machine location) mapping in the kernel 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813C91-20BC-3FB7-32D9-4F3E5352DCFB}"/>
              </a:ext>
            </a:extLst>
          </p:cNvPr>
          <p:cNvSpPr txBox="1"/>
          <p:nvPr/>
        </p:nvSpPr>
        <p:spPr>
          <a:xfrm>
            <a:off x="7100029" y="209532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C74F3AD-DCD7-7046-D653-9E94EF3DE607}"/>
              </a:ext>
            </a:extLst>
          </p:cNvPr>
          <p:cNvSpPr txBox="1"/>
          <p:nvPr/>
        </p:nvSpPr>
        <p:spPr>
          <a:xfrm>
            <a:off x="7100029" y="892069"/>
            <a:ext cx="103994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5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…</a:t>
            </a:r>
            <a:endParaRPr lang="zh-CN" altLang="en-US" sz="5800" dirty="0"/>
          </a:p>
        </p:txBody>
      </p:sp>
    </p:spTree>
    <p:extLst>
      <p:ext uri="{BB962C8B-B14F-4D97-AF65-F5344CB8AC3E}">
        <p14:creationId xmlns:p14="http://schemas.microsoft.com/office/powerpoint/2010/main" val="3596034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FEC62B-8643-2884-2301-E2221EA49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9E9D68-DB63-A1FA-C60F-C6944FD9A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222B2C15-EDE7-A68A-BB80-325EC242D127}"/>
              </a:ext>
            </a:extLst>
          </p:cNvPr>
          <p:cNvSpPr/>
          <p:nvPr/>
        </p:nvSpPr>
        <p:spPr>
          <a:xfrm>
            <a:off x="2150944" y="2405658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51BDEF5C-FAE0-7191-C991-AF2DA1B78AD5}"/>
              </a:ext>
            </a:extLst>
          </p:cNvPr>
          <p:cNvSpPr/>
          <p:nvPr/>
        </p:nvSpPr>
        <p:spPr>
          <a:xfrm>
            <a:off x="2150943" y="2045658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5727E885-C300-A71D-3814-1594DA7BD39D}"/>
              </a:ext>
            </a:extLst>
          </p:cNvPr>
          <p:cNvSpPr/>
          <p:nvPr/>
        </p:nvSpPr>
        <p:spPr>
          <a:xfrm>
            <a:off x="2150943" y="2765658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AD6644A-EC86-7BD2-4A5E-3CE64BDA8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88" y="2174655"/>
            <a:ext cx="936104" cy="936104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8555A7D-D505-B629-FF35-63501DCCF024}"/>
              </a:ext>
            </a:extLst>
          </p:cNvPr>
          <p:cNvSpPr/>
          <p:nvPr/>
        </p:nvSpPr>
        <p:spPr>
          <a:xfrm>
            <a:off x="583768" y="301075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4BAA98F-5314-B635-9BE8-BA8ACFAD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04" y="4322534"/>
            <a:ext cx="936104" cy="93610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1E7E497B-286D-5C18-EC35-A1F1247E85E9}"/>
              </a:ext>
            </a:extLst>
          </p:cNvPr>
          <p:cNvSpPr/>
          <p:nvPr/>
        </p:nvSpPr>
        <p:spPr>
          <a:xfrm>
            <a:off x="525584" y="515863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cxnSp>
        <p:nvCxnSpPr>
          <p:cNvPr id="8" name="直线连接符 7">
            <a:extLst>
              <a:ext uri="{FF2B5EF4-FFF2-40B4-BE49-F238E27FC236}">
                <a16:creationId xmlns:a16="http://schemas.microsoft.com/office/drawing/2014/main" id="{62BFB8B3-2C21-F446-AD4B-A07EE6F65654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8">
            <a:extLst>
              <a:ext uri="{FF2B5EF4-FFF2-40B4-BE49-F238E27FC236}">
                <a16:creationId xmlns:a16="http://schemas.microsoft.com/office/drawing/2014/main" id="{9F41517F-D07E-9795-710F-8FBCCD8617E7}"/>
              </a:ext>
            </a:extLst>
          </p:cNvPr>
          <p:cNvSpPr/>
          <p:nvPr/>
        </p:nvSpPr>
        <p:spPr>
          <a:xfrm>
            <a:off x="2150943" y="3121727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8" name="Rectangle 18">
            <a:extLst>
              <a:ext uri="{FF2B5EF4-FFF2-40B4-BE49-F238E27FC236}">
                <a16:creationId xmlns:a16="http://schemas.microsoft.com/office/drawing/2014/main" id="{DB208963-48C6-D9E4-C041-CA3FF48840A0}"/>
              </a:ext>
            </a:extLst>
          </p:cNvPr>
          <p:cNvSpPr/>
          <p:nvPr/>
        </p:nvSpPr>
        <p:spPr>
          <a:xfrm>
            <a:off x="2092760" y="4433010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9" name="Rectangle 19">
            <a:extLst>
              <a:ext uri="{FF2B5EF4-FFF2-40B4-BE49-F238E27FC236}">
                <a16:creationId xmlns:a16="http://schemas.microsoft.com/office/drawing/2014/main" id="{6B815595-13D3-9827-35CA-124408CA9325}"/>
              </a:ext>
            </a:extLst>
          </p:cNvPr>
          <p:cNvSpPr/>
          <p:nvPr/>
        </p:nvSpPr>
        <p:spPr>
          <a:xfrm>
            <a:off x="2092759" y="4073010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0F619783-73D9-BE27-A624-15F61F24B518}"/>
              </a:ext>
            </a:extLst>
          </p:cNvPr>
          <p:cNvSpPr/>
          <p:nvPr/>
        </p:nvSpPr>
        <p:spPr>
          <a:xfrm>
            <a:off x="2092759" y="4793010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0E3338D3-B043-00D8-2C68-812E064525AB}"/>
              </a:ext>
            </a:extLst>
          </p:cNvPr>
          <p:cNvSpPr/>
          <p:nvPr/>
        </p:nvSpPr>
        <p:spPr>
          <a:xfrm>
            <a:off x="2092759" y="5149079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A0F9E96-1624-6380-E61C-212BF305FA17}"/>
              </a:ext>
            </a:extLst>
          </p:cNvPr>
          <p:cNvGrpSpPr/>
          <p:nvPr/>
        </p:nvGrpSpPr>
        <p:grpSpPr>
          <a:xfrm>
            <a:off x="4921122" y="2083477"/>
            <a:ext cx="3140840" cy="394167"/>
            <a:chOff x="327921" y="1185188"/>
            <a:chExt cx="3140840" cy="39416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D7B9E2C-7A9C-3DAE-E5C4-C90D674252C9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C3CAC3F-FC83-BA51-2874-4177F80C5AD8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9D99017-1F22-56AF-CA38-F38930374A78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3B916457-9143-80CC-D86E-F63AC5D55B93}"/>
              </a:ext>
            </a:extLst>
          </p:cNvPr>
          <p:cNvGrpSpPr/>
          <p:nvPr/>
        </p:nvGrpSpPr>
        <p:grpSpPr>
          <a:xfrm>
            <a:off x="4921122" y="2774316"/>
            <a:ext cx="3556210" cy="678138"/>
            <a:chOff x="327921" y="1185188"/>
            <a:chExt cx="2966129" cy="678138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68CF263-6BB6-74A7-FA46-25DD001884B9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689056C-33F6-A89B-FD33-F236F53C052D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ADF3907F-8E25-8EBC-A14D-6CF4E8FE953F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86E744F3-48C5-40DD-0A9D-92D5AFF56FB2}"/>
              </a:ext>
            </a:extLst>
          </p:cNvPr>
          <p:cNvGrpSpPr/>
          <p:nvPr/>
        </p:nvGrpSpPr>
        <p:grpSpPr>
          <a:xfrm>
            <a:off x="4922676" y="4510285"/>
            <a:ext cx="3556210" cy="401139"/>
            <a:chOff x="327921" y="1185188"/>
            <a:chExt cx="2966129" cy="401139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CFB7AFF-7AF2-D19F-A79D-0DC0A020FE83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09B969D6-D057-8E0D-48E8-C54F7CD13210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</a:t>
              </a:r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2</a:t>
              </a:r>
              <a:endParaRPr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9F1C7693-A874-71D5-A6ED-4FFA62C0EA8C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D025BDBA-B375-7EFA-D477-12559384E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995438"/>
          </a:xfrm>
        </p:spPr>
        <p:txBody>
          <a:bodyPr/>
          <a:lstStyle/>
          <a:p>
            <a:r>
              <a:rPr kumimoji="1" lang="en-US" altLang="zh-CN" dirty="0"/>
              <a:t>Suppose we only have three pages, two at 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0 &amp; one at machine 1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06030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09566C8-2601-556C-231E-685685BE88C4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5A80CD-1552-C194-032C-9D764D5FA92A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D1CEA14-25D7-28DE-57B9-AC98ACF8ACA1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68E7B32-6CD4-B0F9-51A0-F0EACE24F0F7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91E87F00-6E49-A415-7BB8-B803ED70C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CDE8E26F-8B58-2D0D-578C-5868A08CB30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8E3F8B41-2261-A216-DC69-675B0A10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83" y="4166102"/>
            <a:ext cx="936104" cy="93610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8F1AEDE-BC29-98E4-5AC3-745EE5DC8D62}"/>
              </a:ext>
            </a:extLst>
          </p:cNvPr>
          <p:cNvSpPr/>
          <p:nvPr/>
        </p:nvSpPr>
        <p:spPr>
          <a:xfrm>
            <a:off x="-114337" y="5002201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55423AE6-B7E2-0205-B318-548A545F1841}"/>
              </a:ext>
            </a:extLst>
          </p:cNvPr>
          <p:cNvCxnSpPr/>
          <p:nvPr/>
        </p:nvCxnSpPr>
        <p:spPr>
          <a:xfrm>
            <a:off x="-675858" y="3706725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732FDEA-D478-DA41-B4E1-624244BEDE62}"/>
              </a:ext>
            </a:extLst>
          </p:cNvPr>
          <p:cNvGrpSpPr/>
          <p:nvPr/>
        </p:nvGrpSpPr>
        <p:grpSpPr>
          <a:xfrm>
            <a:off x="1041044" y="4248779"/>
            <a:ext cx="2974004" cy="411212"/>
            <a:chOff x="494757" y="1185188"/>
            <a:chExt cx="2974004" cy="41121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1CBB328-B78E-2FF5-5240-2D442DD33AAD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179BFF9-B93D-2A7B-E997-413C7A741129}"/>
                </a:ext>
              </a:extLst>
            </p:cNvPr>
            <p:cNvSpPr txBox="1"/>
            <p:nvPr/>
          </p:nvSpPr>
          <p:spPr>
            <a:xfrm>
              <a:off x="494757" y="122706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A5A1619-92AE-0B7D-DE99-58D895D43D66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A44C5E0-DCBF-F78C-DBAB-3F8AD69C2483}"/>
              </a:ext>
            </a:extLst>
          </p:cNvPr>
          <p:cNvGrpSpPr/>
          <p:nvPr/>
        </p:nvGrpSpPr>
        <p:grpSpPr>
          <a:xfrm>
            <a:off x="1041044" y="4966384"/>
            <a:ext cx="3389374" cy="651372"/>
            <a:chOff x="467074" y="1211954"/>
            <a:chExt cx="2826976" cy="65137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58E87B3-FD33-8CDA-7788-FE68C97F5C6C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A2E4AA7-AF17-C5C6-52F5-3075059BE63E}"/>
                </a:ext>
              </a:extLst>
            </p:cNvPr>
            <p:cNvSpPr txBox="1"/>
            <p:nvPr/>
          </p:nvSpPr>
          <p:spPr>
            <a:xfrm>
              <a:off x="467074" y="1211954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4C1653F-4657-A732-7777-C54B291BAF2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data[0]</a:t>
            </a:r>
            <a:endParaRPr kumimoji="1"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918508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09566C8-2601-556C-231E-685685BE88C4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E5A80CD-1552-C194-032C-9D764D5FA92A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D1CEA14-25D7-28DE-57B9-AC98ACF8ACA1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68E7B32-6CD4-B0F9-51A0-F0EACE24F0F7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91E87F00-6E49-A415-7BB8-B803ED70C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CDE8E26F-8B58-2D0D-578C-5868A08CB30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id="{8E3F8B41-2261-A216-DC69-675B0A10B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83" y="4166102"/>
            <a:ext cx="936104" cy="936104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8F1AEDE-BC29-98E4-5AC3-745EE5DC8D62}"/>
              </a:ext>
            </a:extLst>
          </p:cNvPr>
          <p:cNvSpPr/>
          <p:nvPr/>
        </p:nvSpPr>
        <p:spPr>
          <a:xfrm>
            <a:off x="-114337" y="5002201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55423AE6-B7E2-0205-B318-548A545F1841}"/>
              </a:ext>
            </a:extLst>
          </p:cNvPr>
          <p:cNvCxnSpPr/>
          <p:nvPr/>
        </p:nvCxnSpPr>
        <p:spPr>
          <a:xfrm>
            <a:off x="-675858" y="3706725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732FDEA-D478-DA41-B4E1-624244BEDE62}"/>
              </a:ext>
            </a:extLst>
          </p:cNvPr>
          <p:cNvGrpSpPr/>
          <p:nvPr/>
        </p:nvGrpSpPr>
        <p:grpSpPr>
          <a:xfrm>
            <a:off x="1041044" y="4248779"/>
            <a:ext cx="2974004" cy="411212"/>
            <a:chOff x="494757" y="1185188"/>
            <a:chExt cx="2974004" cy="411212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1CBB328-B78E-2FF5-5240-2D442DD33AAD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179BFF9-B93D-2A7B-E997-413C7A741129}"/>
                </a:ext>
              </a:extLst>
            </p:cNvPr>
            <p:cNvSpPr txBox="1"/>
            <p:nvPr/>
          </p:nvSpPr>
          <p:spPr>
            <a:xfrm>
              <a:off x="494757" y="122706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A5A1619-92AE-0B7D-DE99-58D895D43D66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A44C5E0-DCBF-F78C-DBAB-3F8AD69C2483}"/>
              </a:ext>
            </a:extLst>
          </p:cNvPr>
          <p:cNvGrpSpPr/>
          <p:nvPr/>
        </p:nvGrpSpPr>
        <p:grpSpPr>
          <a:xfrm>
            <a:off x="1041044" y="4966384"/>
            <a:ext cx="3389374" cy="651372"/>
            <a:chOff x="467074" y="1211954"/>
            <a:chExt cx="2826976" cy="651372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F58E87B3-FD33-8CDA-7788-FE68C97F5C6C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A2E4AA7-AF17-C5C6-52F5-3075059BE63E}"/>
                </a:ext>
              </a:extLst>
            </p:cNvPr>
            <p:cNvSpPr txBox="1"/>
            <p:nvPr/>
          </p:nvSpPr>
          <p:spPr>
            <a:xfrm>
              <a:off x="467074" y="1211954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B4C1653F-4657-A732-7777-C54B291BAF2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标注 10">
            <a:extLst>
              <a:ext uri="{FF2B5EF4-FFF2-40B4-BE49-F238E27FC236}">
                <a16:creationId xmlns:a16="http://schemas.microsoft.com/office/drawing/2014/main" id="{D47E5FDD-F883-E770-6EC3-15951CC26640}"/>
              </a:ext>
            </a:extLst>
          </p:cNvPr>
          <p:cNvSpPr/>
          <p:nvPr/>
        </p:nvSpPr>
        <p:spPr>
          <a:xfrm>
            <a:off x="4771823" y="3122548"/>
            <a:ext cx="3760617" cy="591003"/>
          </a:xfrm>
          <a:prstGeom prst="wedgeRectCallout">
            <a:avLst>
              <a:gd name="adj1" fmla="val 39324"/>
              <a:gd name="adj2" fmla="val -92221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60A4EF6-0C57-DC1A-A7CC-1309311FBE23}"/>
              </a:ext>
            </a:extLst>
          </p:cNvPr>
          <p:cNvSpPr txBox="1"/>
          <p:nvPr/>
        </p:nvSpPr>
        <p:spPr>
          <a:xfrm>
            <a:off x="4092723" y="3265702"/>
            <a:ext cx="44307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Notice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that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the</a:t>
            </a:r>
            <a:r>
              <a:rPr kumimoji="1" lang="zh-CN" altLang="en-US" sz="1800" dirty="0"/>
              <a:t> </a:t>
            </a:r>
            <a:r>
              <a:rPr kumimoji="1" lang="en-US" altLang="zh-CN" dirty="0"/>
              <a:t>present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5274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B6E86F-24FB-73B2-0E7E-20F5C20AB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E68602-86E6-14CF-E9FC-649A08F3A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Remote page needs special treatment </a:t>
            </a:r>
          </a:p>
          <a:p>
            <a:pPr lvl="1"/>
            <a:r>
              <a:rPr kumimoji="1" lang="en-US" altLang="zh-CN" dirty="0"/>
              <a:t>Otherwise, the CPU will treat the remote physical address (Addr2) as a local physical address, reading a wrong value </a:t>
            </a:r>
          </a:p>
          <a:p>
            <a:pPr lvl="1"/>
            <a:r>
              <a:rPr kumimoji="1" lang="en-US" altLang="zh-CN" dirty="0"/>
              <a:t>We do this by mark the present bit as 0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1B693A-0CB0-0506-678D-DE3674D3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91A68C24-B9FC-E609-A3E6-468C7337D370}"/>
              </a:ext>
            </a:extLst>
          </p:cNvPr>
          <p:cNvSpPr/>
          <p:nvPr/>
        </p:nvSpPr>
        <p:spPr>
          <a:xfrm>
            <a:off x="2004917" y="3789567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54F4DDD-B3A9-67EB-5B2E-47591C91010F}"/>
              </a:ext>
            </a:extLst>
          </p:cNvPr>
          <p:cNvSpPr/>
          <p:nvPr/>
        </p:nvSpPr>
        <p:spPr>
          <a:xfrm>
            <a:off x="2004916" y="3429567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B1B719C5-8D22-CF51-91B0-726D7549B590}"/>
              </a:ext>
            </a:extLst>
          </p:cNvPr>
          <p:cNvSpPr/>
          <p:nvPr/>
        </p:nvSpPr>
        <p:spPr>
          <a:xfrm>
            <a:off x="2004916" y="4149567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7126C21-337E-B57E-2B25-47DD2050B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761" y="3558564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3C2F40F-A5C2-F353-5DBD-FCBD2CC9179B}"/>
              </a:ext>
            </a:extLst>
          </p:cNvPr>
          <p:cNvSpPr/>
          <p:nvPr/>
        </p:nvSpPr>
        <p:spPr>
          <a:xfrm>
            <a:off x="437741" y="4394663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C2676A09-A589-4616-EA1E-0FD09AE6F9C7}"/>
              </a:ext>
            </a:extLst>
          </p:cNvPr>
          <p:cNvSpPr/>
          <p:nvPr/>
        </p:nvSpPr>
        <p:spPr>
          <a:xfrm>
            <a:off x="2004916" y="4505636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1670" b="1" dirty="0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670" b="1" dirty="0">
              <a:solidFill>
                <a:srgbClr val="C00000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CEBDF56-330D-111B-444D-5A6ED3F69F6F}"/>
              </a:ext>
            </a:extLst>
          </p:cNvPr>
          <p:cNvGrpSpPr/>
          <p:nvPr/>
        </p:nvGrpSpPr>
        <p:grpSpPr>
          <a:xfrm>
            <a:off x="4775095" y="3467386"/>
            <a:ext cx="3140840" cy="394167"/>
            <a:chOff x="327921" y="1185188"/>
            <a:chExt cx="3140840" cy="39416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6E30DF1-CB42-F414-85D4-03735F3A9002}"/>
                </a:ext>
              </a:extLst>
            </p:cNvPr>
            <p:cNvSpPr/>
            <p:nvPr/>
          </p:nvSpPr>
          <p:spPr>
            <a:xfrm>
              <a:off x="1367863" y="1219315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6A2A0BD-85B8-A5F2-9055-BE8411E1338D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0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C929AC8-9DCC-F825-B328-1D1ED7169199}"/>
                </a:ext>
              </a:extLst>
            </p:cNvPr>
            <p:cNvSpPr txBox="1"/>
            <p:nvPr/>
          </p:nvSpPr>
          <p:spPr>
            <a:xfrm>
              <a:off x="1388877" y="1185188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data[0 : 512];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CE66EFF-534E-3E8F-14CE-504F78675B37}"/>
              </a:ext>
            </a:extLst>
          </p:cNvPr>
          <p:cNvGrpSpPr/>
          <p:nvPr/>
        </p:nvGrpSpPr>
        <p:grpSpPr>
          <a:xfrm>
            <a:off x="4775095" y="4158225"/>
            <a:ext cx="3556210" cy="678138"/>
            <a:chOff x="327921" y="1185188"/>
            <a:chExt cx="2966129" cy="67813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9533147-C9A9-8C04-DC75-BCF64B6E11A3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CA6E599-51F4-A6ED-9FC7-160DEA3F5748}"/>
                </a:ext>
              </a:extLst>
            </p:cNvPr>
            <p:cNvSpPr txBox="1"/>
            <p:nvPr/>
          </p:nvSpPr>
          <p:spPr>
            <a:xfrm>
              <a:off x="327921" y="1185188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1</a:t>
              </a:r>
              <a:endParaRPr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AE2F5022-622D-5C76-1C4E-A7620A904849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data[512 : 1024];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DC33BF2D-3A0E-FB34-7593-8A2FAD8C890F}"/>
              </a:ext>
            </a:extLst>
          </p:cNvPr>
          <p:cNvSpPr/>
          <p:nvPr/>
        </p:nvSpPr>
        <p:spPr>
          <a:xfrm>
            <a:off x="3993157" y="4427678"/>
            <a:ext cx="492228" cy="646330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8758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21DDDDB-BDE8-9C8D-B6A9-6F5AF683FB31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DA66DB0-25FD-24B7-BD1B-49FC5CE3B1CF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7C9062A-0CAE-7B7D-2724-3AE5B0F1F8EE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884E3D0-8796-A0F4-4459-0978757C73A6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5AC5D190-9F28-AC84-54CE-03657790E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35207B53-7C3D-78CF-DD5D-51153B364E1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51230450-AFB8-BBE0-7678-A0EF983FB024}"/>
              </a:ext>
            </a:extLst>
          </p:cNvPr>
          <p:cNvSpPr/>
          <p:nvPr/>
        </p:nvSpPr>
        <p:spPr>
          <a:xfrm>
            <a:off x="4844528" y="2893325"/>
            <a:ext cx="554689" cy="1282890"/>
          </a:xfrm>
          <a:custGeom>
            <a:avLst/>
            <a:gdLst>
              <a:gd name="connsiteX0" fmla="*/ 423508 w 554689"/>
              <a:gd name="connsiteY0" fmla="*/ 0 h 1282890"/>
              <a:gd name="connsiteX1" fmla="*/ 427 w 554689"/>
              <a:gd name="connsiteY1" fmla="*/ 436729 h 1282890"/>
              <a:gd name="connsiteX2" fmla="*/ 491747 w 554689"/>
              <a:gd name="connsiteY2" fmla="*/ 791571 h 1282890"/>
              <a:gd name="connsiteX3" fmla="*/ 532690 w 554689"/>
              <a:gd name="connsiteY3" fmla="*/ 1282890 h 128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689" h="1282890">
                <a:moveTo>
                  <a:pt x="423508" y="0"/>
                </a:moveTo>
                <a:cubicBezTo>
                  <a:pt x="206281" y="152400"/>
                  <a:pt x="-10946" y="304801"/>
                  <a:pt x="427" y="436729"/>
                </a:cubicBezTo>
                <a:cubicBezTo>
                  <a:pt x="11800" y="568657"/>
                  <a:pt x="403037" y="650544"/>
                  <a:pt x="491747" y="791571"/>
                </a:cubicBezTo>
                <a:cubicBezTo>
                  <a:pt x="580457" y="932598"/>
                  <a:pt x="556573" y="1107744"/>
                  <a:pt x="532690" y="12828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00928098-DB3D-9ADF-1FF8-365CE7ADF4AC}"/>
              </a:ext>
            </a:extLst>
          </p:cNvPr>
          <p:cNvSpPr/>
          <p:nvPr/>
        </p:nvSpPr>
        <p:spPr>
          <a:xfrm>
            <a:off x="4572000" y="3121832"/>
            <a:ext cx="228780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Request: read addr2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5080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1 sends back the page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21DDDDB-BDE8-9C8D-B6A9-6F5AF683FB31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DA66DB0-25FD-24B7-BD1B-49FC5CE3B1CF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7C9062A-0CAE-7B7D-2724-3AE5B0F1F8EE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884E3D0-8796-A0F4-4459-0978757C73A6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pic>
        <p:nvPicPr>
          <p:cNvPr id="40" name="图片 39">
            <a:extLst>
              <a:ext uri="{FF2B5EF4-FFF2-40B4-BE49-F238E27FC236}">
                <a16:creationId xmlns:a16="http://schemas.microsoft.com/office/drawing/2014/main" id="{5AC5D190-9F28-AC84-54CE-03657790E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104" y="4180415"/>
            <a:ext cx="936104" cy="936104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35207B53-7C3D-78CF-DD5D-51153B364E16}"/>
              </a:ext>
            </a:extLst>
          </p:cNvPr>
          <p:cNvSpPr/>
          <p:nvPr/>
        </p:nvSpPr>
        <p:spPr>
          <a:xfrm>
            <a:off x="4619084" y="5016514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43" name="任意形状 42">
            <a:extLst>
              <a:ext uri="{FF2B5EF4-FFF2-40B4-BE49-F238E27FC236}">
                <a16:creationId xmlns:a16="http://schemas.microsoft.com/office/drawing/2014/main" id="{51230450-AFB8-BBE0-7678-A0EF983FB024}"/>
              </a:ext>
            </a:extLst>
          </p:cNvPr>
          <p:cNvSpPr/>
          <p:nvPr/>
        </p:nvSpPr>
        <p:spPr>
          <a:xfrm>
            <a:off x="4844528" y="2893325"/>
            <a:ext cx="554689" cy="1282890"/>
          </a:xfrm>
          <a:custGeom>
            <a:avLst/>
            <a:gdLst>
              <a:gd name="connsiteX0" fmla="*/ 423508 w 554689"/>
              <a:gd name="connsiteY0" fmla="*/ 0 h 1282890"/>
              <a:gd name="connsiteX1" fmla="*/ 427 w 554689"/>
              <a:gd name="connsiteY1" fmla="*/ 436729 h 1282890"/>
              <a:gd name="connsiteX2" fmla="*/ 491747 w 554689"/>
              <a:gd name="connsiteY2" fmla="*/ 791571 h 1282890"/>
              <a:gd name="connsiteX3" fmla="*/ 532690 w 554689"/>
              <a:gd name="connsiteY3" fmla="*/ 1282890 h 128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689" h="1282890">
                <a:moveTo>
                  <a:pt x="423508" y="0"/>
                </a:moveTo>
                <a:cubicBezTo>
                  <a:pt x="206281" y="152400"/>
                  <a:pt x="-10946" y="304801"/>
                  <a:pt x="427" y="436729"/>
                </a:cubicBezTo>
                <a:cubicBezTo>
                  <a:pt x="11800" y="568657"/>
                  <a:pt x="403037" y="650544"/>
                  <a:pt x="491747" y="791571"/>
                </a:cubicBezTo>
                <a:cubicBezTo>
                  <a:pt x="580457" y="932598"/>
                  <a:pt x="556573" y="1107744"/>
                  <a:pt x="532690" y="12828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F8485CA-E7A9-D735-DB1A-743258A5C3F4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B5338D-C345-2F88-3058-5ECACE2B83F2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90776CD-D8D1-C09A-3C39-D45E6CF30638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9" name="任意形状 18">
            <a:extLst>
              <a:ext uri="{FF2B5EF4-FFF2-40B4-BE49-F238E27FC236}">
                <a16:creationId xmlns:a16="http://schemas.microsoft.com/office/drawing/2014/main" id="{E6F1F4D8-9DC9-8ADD-7904-9B2D95126AA3}"/>
              </a:ext>
            </a:extLst>
          </p:cNvPr>
          <p:cNvSpPr/>
          <p:nvPr/>
        </p:nvSpPr>
        <p:spPr>
          <a:xfrm>
            <a:off x="6851176" y="3643952"/>
            <a:ext cx="232012" cy="423081"/>
          </a:xfrm>
          <a:custGeom>
            <a:avLst/>
            <a:gdLst>
              <a:gd name="connsiteX0" fmla="*/ 0 w 232012"/>
              <a:gd name="connsiteY0" fmla="*/ 423081 h 423081"/>
              <a:gd name="connsiteX1" fmla="*/ 232012 w 232012"/>
              <a:gd name="connsiteY1" fmla="*/ 0 h 423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32012" h="423081">
                <a:moveTo>
                  <a:pt x="0" y="423081"/>
                </a:moveTo>
                <a:lnTo>
                  <a:pt x="232012" y="0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11629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Addr2,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0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1 sends back the page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F8485CA-E7A9-D735-DB1A-743258A5C3F4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B5338D-C345-2F88-3058-5ECACE2B83F2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90776CD-D8D1-C09A-3C39-D45E6CF30638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7EA9619C-570E-7330-A883-E51577CBB4EE}"/>
              </a:ext>
            </a:extLst>
          </p:cNvPr>
          <p:cNvSpPr txBox="1">
            <a:spLocks/>
          </p:cNvSpPr>
          <p:nvPr/>
        </p:nvSpPr>
        <p:spPr>
          <a:xfrm>
            <a:off x="5045968" y="4221681"/>
            <a:ext cx="4000888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0 allocates a new page to store the data (Page c)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BB5496-2434-324F-99AC-C6353F1C8778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2590CF40-1EF4-B22E-5D1F-F916AFA76758}"/>
              </a:ext>
            </a:extLst>
          </p:cNvPr>
          <p:cNvSpPr/>
          <p:nvPr/>
        </p:nvSpPr>
        <p:spPr>
          <a:xfrm>
            <a:off x="8100392" y="2484133"/>
            <a:ext cx="43204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4198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97E964-79FF-F7A6-D1A0-CA1FEA157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 page table to implement DSM (Read)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CAA2D2-17B8-BDD1-F13B-0252D84D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39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6F283F17-5FFA-42D1-9F7B-E9B69A84E6A8}"/>
              </a:ext>
            </a:extLst>
          </p:cNvPr>
          <p:cNvSpPr/>
          <p:nvPr/>
        </p:nvSpPr>
        <p:spPr>
          <a:xfrm>
            <a:off x="6030979" y="177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F707DE0-63A7-CF81-5EEA-3F9056B0E9C1}"/>
              </a:ext>
            </a:extLst>
          </p:cNvPr>
          <p:cNvSpPr/>
          <p:nvPr/>
        </p:nvSpPr>
        <p:spPr>
          <a:xfrm>
            <a:off x="6030978" y="1419032"/>
            <a:ext cx="2492495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20855257-2538-DB25-CF51-53A0344B1333}"/>
              </a:ext>
            </a:extLst>
          </p:cNvPr>
          <p:cNvSpPr/>
          <p:nvPr/>
        </p:nvSpPr>
        <p:spPr>
          <a:xfrm>
            <a:off x="6030978" y="2139032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B6D26B7-7EBE-CCC3-325A-6C9C21DBC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F7BADE6-41D6-F65F-ADCF-B7033C4CA1DD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68972B8-6E70-CAD4-A998-27D7119B7D56}"/>
              </a:ext>
            </a:extLst>
          </p:cNvPr>
          <p:cNvSpPr/>
          <p:nvPr/>
        </p:nvSpPr>
        <p:spPr>
          <a:xfrm>
            <a:off x="6030978" y="2495101"/>
            <a:ext cx="2492494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AddrC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C0EFFDA-561B-5BF0-B91C-A9CFA5FF4FCE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452C21-5485-F7A1-B758-DC5B4DEE7CB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DC6A18-2CC9-B4D2-B99D-2017E3B0E351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+=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0757C7AD-AC0C-B054-4C23-55023764BA23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标注 38">
            <a:extLst>
              <a:ext uri="{FF2B5EF4-FFF2-40B4-BE49-F238E27FC236}">
                <a16:creationId xmlns:a16="http://schemas.microsoft.com/office/drawing/2014/main" id="{830DC63B-50FA-BF03-51B6-A0D24967561E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B1E46AA0-E069-C215-D7B8-A8C7C6E7B116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access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86287F9-61F3-C730-14E8-ACF7F07A3D3F}"/>
              </a:ext>
            </a:extLst>
          </p:cNvPr>
          <p:cNvSpPr/>
          <p:nvPr/>
        </p:nvSpPr>
        <p:spPr>
          <a:xfrm>
            <a:off x="7380312" y="2484133"/>
            <a:ext cx="1152128" cy="370968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B0139E2-E766-E667-BFDE-F3928D0ABE4B}"/>
              </a:ext>
            </a:extLst>
          </p:cNvPr>
          <p:cNvSpPr txBox="1">
            <a:spLocks/>
          </p:cNvSpPr>
          <p:nvPr/>
        </p:nvSpPr>
        <p:spPr>
          <a:xfrm>
            <a:off x="0" y="4226943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sends a messages to machine 1 to read the page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1 sends back the page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F8485CA-E7A9-D735-DB1A-743258A5C3F4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CB5338D-C345-2F88-3058-5ECACE2B83F2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90776CD-D8D1-C09A-3C39-D45E6CF30638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7EA9619C-570E-7330-A883-E51577CBB4EE}"/>
              </a:ext>
            </a:extLst>
          </p:cNvPr>
          <p:cNvSpPr txBox="1">
            <a:spLocks/>
          </p:cNvSpPr>
          <p:nvPr/>
        </p:nvSpPr>
        <p:spPr>
          <a:xfrm>
            <a:off x="5045968" y="4221681"/>
            <a:ext cx="4000888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Machine 0 allocates anew page to store the data (Page c)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Modify the page table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 startAt="4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Return to the user program 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7BB5496-2434-324F-99AC-C6353F1C8778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17608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331115-D43F-C648-D5DD-20962F316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Our solution essentially caches the remote page locally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41FEBB-F28E-D4BB-9880-D7D2D6DA9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If we read the remote page, allocate a local page and caches it </a:t>
            </a:r>
          </a:p>
          <a:p>
            <a:r>
              <a:rPr kumimoji="1" lang="en-US" altLang="zh-CN" dirty="0"/>
              <a:t>Question: </a:t>
            </a:r>
          </a:p>
          <a:p>
            <a:pPr lvl="1"/>
            <a:r>
              <a:rPr kumimoji="1" lang="en-US" altLang="zh-CN" dirty="0"/>
              <a:t>What would happen when 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1 makes a modification? </a:t>
            </a:r>
          </a:p>
          <a:p>
            <a:pPr lvl="2"/>
            <a:r>
              <a:rPr kumimoji="1" lang="en-US" altLang="zh-CN" sz="1800" dirty="0"/>
              <a:t>On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machine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0,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future read will get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 stale value! </a:t>
            </a:r>
          </a:p>
          <a:p>
            <a:r>
              <a:rPr kumimoji="1" lang="en-US" altLang="zh-CN" dirty="0"/>
              <a:t>Naïve solution</a:t>
            </a:r>
          </a:p>
          <a:p>
            <a:pPr lvl="1"/>
            <a:r>
              <a:rPr kumimoji="1" lang="en-US" altLang="zh-CN" dirty="0"/>
              <a:t>Machine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0</a:t>
            </a:r>
            <a:r>
              <a:rPr kumimoji="1" lang="zh-CN" altLang="en-US" dirty="0"/>
              <a:t> </a:t>
            </a:r>
            <a:r>
              <a:rPr kumimoji="1" lang="en-US" altLang="zh-CN" dirty="0"/>
              <a:t>invalidates the page once the application finishes the read</a:t>
            </a:r>
          </a:p>
          <a:p>
            <a:pPr lvl="1"/>
            <a:r>
              <a:rPr kumimoji="1" lang="en-US" altLang="zh-CN" dirty="0"/>
              <a:t>Question remains: how can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 know when the application has finished reading the data </a:t>
            </a:r>
            <a:r>
              <a:rPr kumimoji="1" lang="en-US" altLang="zh-CN" b="1" dirty="0">
                <a:solidFill>
                  <a:srgbClr val="C00000"/>
                </a:solidFill>
              </a:rPr>
              <a:t>w/o changing the program</a:t>
            </a:r>
            <a:r>
              <a:rPr kumimoji="1" lang="en-US" altLang="zh-CN" dirty="0"/>
              <a:t>? </a:t>
            </a:r>
          </a:p>
          <a:p>
            <a:pPr lvl="2"/>
            <a:r>
              <a:rPr kumimoji="1" lang="en-US" altLang="zh-CN" sz="1800" dirty="0"/>
              <a:t>If we rely on the application modifications, we cannot directly run multi-threaded program on DSM!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E5201D-7407-BBDA-D759-89896E656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5912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E6B468-0842-8819-C0C5-37B44B13D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733656" cy="900442"/>
          </a:xfrm>
        </p:spPr>
        <p:txBody>
          <a:bodyPr/>
          <a:lstStyle/>
          <a:p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cache?</a:t>
            </a:r>
            <a:r>
              <a:rPr kumimoji="1" lang="zh-CN" altLang="en-US" dirty="0"/>
              <a:t> </a:t>
            </a:r>
            <a:r>
              <a:rPr kumimoji="1" lang="en-US" altLang="zh-CN" dirty="0"/>
              <a:t>It is a trade-off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57ADC1B-D207-E4DE-4CE1-A6A6A14CDC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5750"/>
            <a:r>
              <a:rPr kumimoji="1" lang="en-US" altLang="zh-CN" b="1" dirty="0"/>
              <a:t>Cache improves the performance of future reads </a:t>
            </a:r>
          </a:p>
          <a:p>
            <a:pPr lvl="1"/>
            <a:r>
              <a:rPr kumimoji="1" lang="en-US" altLang="zh-CN" dirty="0"/>
              <a:t>Network is much slower than local memory accesses </a:t>
            </a:r>
          </a:p>
          <a:p>
            <a:pPr lvl="1"/>
            <a:r>
              <a:rPr kumimoji="1" lang="en-US" altLang="zh-CN" dirty="0"/>
              <a:t>E.g., 10ms (network) vs. 100ns (local memory access) </a:t>
            </a:r>
          </a:p>
          <a:p>
            <a:pPr lvl="2"/>
            <a:r>
              <a:rPr kumimoji="1" lang="en-US" altLang="zh-CN" sz="1800" dirty="0"/>
              <a:t>Especially difficult to reduce for large-scale clusters </a:t>
            </a:r>
          </a:p>
          <a:p>
            <a:r>
              <a:rPr kumimoji="1" lang="en-US" altLang="zh-CN" dirty="0"/>
              <a:t>Cache introduces anomalies if not implementing properly </a:t>
            </a:r>
          </a:p>
          <a:p>
            <a:pPr lvl="1"/>
            <a:r>
              <a:rPr kumimoji="1" lang="en-US" altLang="zh-CN" dirty="0"/>
              <a:t>E.g., application reads a stale data</a:t>
            </a:r>
          </a:p>
          <a:p>
            <a:pPr lvl="1"/>
            <a:r>
              <a:rPr kumimoji="1" lang="en-US" altLang="zh-CN" dirty="0"/>
              <a:t>Whether it is ok depends on the application scenarios </a:t>
            </a:r>
          </a:p>
          <a:p>
            <a:pPr lvl="1"/>
            <a:r>
              <a:rPr kumimoji="1" lang="en-US" altLang="zh-CN" dirty="0"/>
              <a:t>Our parallel sum works fine, but what about others?  (will see later)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30326D-4ABC-6EE1-6DFB-A90542B83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15077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FBA3A8-B593-B2E2-312B-5D5EE611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Write?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EBCDA-CB1F-86F7-81E9-E20958DB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4DB1F3D0-918D-19BE-3790-BFC7978F747F}"/>
              </a:ext>
            </a:extLst>
          </p:cNvPr>
          <p:cNvSpPr/>
          <p:nvPr/>
        </p:nvSpPr>
        <p:spPr>
          <a:xfrm>
            <a:off x="6030978" y="177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22032536-2F30-A1AE-4440-8F1C4B09E8AE}"/>
              </a:ext>
            </a:extLst>
          </p:cNvPr>
          <p:cNvSpPr/>
          <p:nvPr/>
        </p:nvSpPr>
        <p:spPr>
          <a:xfrm>
            <a:off x="6030978" y="1419032"/>
            <a:ext cx="293351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Present, RW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EA7FEC96-9D88-69AF-D748-6E026EF08F1E}"/>
              </a:ext>
            </a:extLst>
          </p:cNvPr>
          <p:cNvSpPr/>
          <p:nvPr/>
        </p:nvSpPr>
        <p:spPr>
          <a:xfrm>
            <a:off x="6030977" y="213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9FB208-7F3C-1F78-B23F-7349BC20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6666BE2-320A-01F8-A34B-A7A718CED6A9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0ECF680-1AF0-D61C-B787-817325267892}"/>
              </a:ext>
            </a:extLst>
          </p:cNvPr>
          <p:cNvSpPr/>
          <p:nvPr/>
        </p:nvSpPr>
        <p:spPr>
          <a:xfrm>
            <a:off x="6030978" y="2495101"/>
            <a:ext cx="2933508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AddrC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</a:t>
            </a:r>
            <a:r>
              <a:rPr lang="en-US" altLang="zh-CN" sz="1670" b="1" dirty="0">
                <a:solidFill>
                  <a:srgbClr val="FF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00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E989147-EA1F-6CE2-357A-BDFD930E4B8D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1FD467E-5D67-7771-1002-29119B1EF77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B426ECB-9910-E399-F8DC-82AC4C2AA3F6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 += 73;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矩形标注 13">
            <a:extLst>
              <a:ext uri="{FF2B5EF4-FFF2-40B4-BE49-F238E27FC236}">
                <a16:creationId xmlns:a16="http://schemas.microsoft.com/office/drawing/2014/main" id="{502B46C0-D04B-0E9F-8532-8F3C35C1C888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E1134D-9DC1-486D-0EEC-0C6569A67901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write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9C84188-D470-285A-4E1A-C320274A4BD6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5230FC2-209A-047A-B759-C13447614F41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ABD43C5-507E-D243-0786-11940939991F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C55085B-1CBC-FB45-1B64-147C254B1D4B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6969254A-0921-41A6-0B5B-5397ABC1803A}"/>
              </a:ext>
            </a:extLst>
          </p:cNvPr>
          <p:cNvSpPr txBox="1">
            <a:spLocks/>
          </p:cNvSpPr>
          <p:nvPr/>
        </p:nvSpPr>
        <p:spPr>
          <a:xfrm>
            <a:off x="261896" y="4263817"/>
            <a:ext cx="8229600" cy="18841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/>
            <a:r>
              <a:rPr kumimoji="1" lang="en-US" altLang="zh-CN" dirty="0"/>
              <a:t>Besides read, we need to write back  </a:t>
            </a:r>
            <a:endParaRPr kumimoji="1" lang="en-US" altLang="zh-CN" sz="1800" dirty="0"/>
          </a:p>
          <a:p>
            <a:pPr lvl="1"/>
            <a:r>
              <a:rPr kumimoji="1" lang="en-US" altLang="zh-CN" dirty="0"/>
              <a:t>Question: how can kernel detect there is a write? </a:t>
            </a:r>
          </a:p>
          <a:p>
            <a:pPr lvl="2"/>
            <a:r>
              <a:rPr kumimoji="1" lang="en-US" altLang="zh-CN" sz="1800" dirty="0"/>
              <a:t>Setting the write-bit of the page to 0, even it is write-permitted 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43875BB-ABA2-610E-5B1D-CD7F2A4A643F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F0756A8-C2DE-A80E-1F38-3654698C97B0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A4854AA-2B74-48DE-EF81-FD10824CCDF8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024C992-158C-127C-A0DF-DAA08288D795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BCB2C7B-F517-C6DB-C853-C170F78F0F8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7" name="下箭头 26">
            <a:extLst>
              <a:ext uri="{FF2B5EF4-FFF2-40B4-BE49-F238E27FC236}">
                <a16:creationId xmlns:a16="http://schemas.microsoft.com/office/drawing/2014/main" id="{54240F48-E4D4-4D0D-0319-B52334B6CABB}"/>
              </a:ext>
            </a:extLst>
          </p:cNvPr>
          <p:cNvSpPr/>
          <p:nvPr/>
        </p:nvSpPr>
        <p:spPr>
          <a:xfrm>
            <a:off x="7511996" y="3684879"/>
            <a:ext cx="576064" cy="454793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CE868BFA-A6C9-C549-A9DE-C5FCD4065DBF}"/>
              </a:ext>
            </a:extLst>
          </p:cNvPr>
          <p:cNvSpPr/>
          <p:nvPr/>
        </p:nvSpPr>
        <p:spPr>
          <a:xfrm>
            <a:off x="8058703" y="1277395"/>
            <a:ext cx="952172" cy="1704590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54210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FBA3A8-B593-B2E2-312B-5D5EE611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Write?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BEBCDA-CB1F-86F7-81E9-E20958DB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4DB1F3D0-918D-19BE-3790-BFC7978F747F}"/>
              </a:ext>
            </a:extLst>
          </p:cNvPr>
          <p:cNvSpPr/>
          <p:nvPr/>
        </p:nvSpPr>
        <p:spPr>
          <a:xfrm>
            <a:off x="6030978" y="177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0,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Addr0,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22032536-2F30-A1AE-4440-8F1C4B09E8AE}"/>
              </a:ext>
            </a:extLst>
          </p:cNvPr>
          <p:cNvSpPr/>
          <p:nvPr/>
        </p:nvSpPr>
        <p:spPr>
          <a:xfrm>
            <a:off x="6030978" y="1419032"/>
            <a:ext cx="293351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Physical, Present, RW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EA7FEC96-9D88-69AF-D748-6E026EF08F1E}"/>
              </a:ext>
            </a:extLst>
          </p:cNvPr>
          <p:cNvSpPr/>
          <p:nvPr/>
        </p:nvSpPr>
        <p:spPr>
          <a:xfrm>
            <a:off x="6030977" y="2139032"/>
            <a:ext cx="2933509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Addr1,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1,Write</a:t>
            </a:r>
            <a:endParaRPr lang="zh-CN" altLang="en-US" sz="1670" b="1" dirty="0">
              <a:solidFill>
                <a:schemeClr val="tx1"/>
              </a:solidFill>
              <a:latin typeface="Eras Medium ITC" pitchFamily="34" charset="0"/>
              <a:cs typeface="Verdana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9FB208-7F3C-1F78-B23F-7349BC205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823" y="1548029"/>
            <a:ext cx="936104" cy="936104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E6666BE2-320A-01F8-A34B-A7A718CED6A9}"/>
              </a:ext>
            </a:extLst>
          </p:cNvPr>
          <p:cNvSpPr/>
          <p:nvPr/>
        </p:nvSpPr>
        <p:spPr>
          <a:xfrm>
            <a:off x="4463803" y="2384128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0</a:t>
            </a:r>
            <a:endParaRPr lang="zh-CN" altLang="en-US" dirty="0"/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B0ECF680-1AF0-D61C-B787-817325267892}"/>
              </a:ext>
            </a:extLst>
          </p:cNvPr>
          <p:cNvSpPr/>
          <p:nvPr/>
        </p:nvSpPr>
        <p:spPr>
          <a:xfrm>
            <a:off x="6030978" y="2495101"/>
            <a:ext cx="2933508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Data page 2, </a:t>
            </a:r>
            <a:r>
              <a:rPr lang="en-US" altLang="zh-CN" sz="1670" b="1" dirty="0" err="1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AddrC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en-US" altLang="zh-CN" sz="1670" b="1" dirty="0">
                <a:solidFill>
                  <a:schemeClr val="tx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1,</a:t>
            </a:r>
            <a:r>
              <a:rPr lang="en-US" altLang="zh-CN" sz="1670" b="1" dirty="0">
                <a:solidFill>
                  <a:srgbClr val="FF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00"/>
              </a:solidFill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8E989147-EA1F-6CE2-357A-BDFD930E4B8D}"/>
              </a:ext>
            </a:extLst>
          </p:cNvPr>
          <p:cNvGrpSpPr/>
          <p:nvPr/>
        </p:nvGrpSpPr>
        <p:grpSpPr>
          <a:xfrm>
            <a:off x="302840" y="1096905"/>
            <a:ext cx="4164217" cy="2444254"/>
            <a:chOff x="912506" y="1040359"/>
            <a:chExt cx="3810262" cy="244425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01FD467E-5D67-7771-1002-29119B1EF774}"/>
                </a:ext>
              </a:extLst>
            </p:cNvPr>
            <p:cNvSpPr/>
            <p:nvPr/>
          </p:nvSpPr>
          <p:spPr>
            <a:xfrm>
              <a:off x="912506" y="1040359"/>
              <a:ext cx="3547009" cy="2444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B426ECB-9910-E399-F8DC-82AC4C2AA3F6}"/>
                </a:ext>
              </a:extLst>
            </p:cNvPr>
            <p:cNvSpPr/>
            <p:nvPr/>
          </p:nvSpPr>
          <p:spPr>
            <a:xfrm>
              <a:off x="961729" y="1041019"/>
              <a:ext cx="3761039" cy="23083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extern int data[];</a:t>
              </a:r>
            </a:p>
            <a:p>
              <a:endPara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start,int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end) {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int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0;</a:t>
              </a:r>
            </a:p>
            <a:p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for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in </a:t>
              </a:r>
              <a:r>
                <a:rPr kumimoji="1"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start..end</a:t>
              </a:r>
              <a:r>
                <a:rPr kumimoji="1"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: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data[</a:t>
              </a:r>
              <a:r>
                <a:rPr kumimoji="1" lang="en-US" altLang="zh-CN" b="1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] += 73;</a:t>
              </a: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return </a:t>
              </a:r>
              <a:r>
                <a:rPr lang="en-US" altLang="zh-CN" dirty="0" err="1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local_sum</a:t>
              </a:r>
              <a:endPara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altLang="zh-CN" dirty="0">
                  <a:solidFill>
                    <a:schemeClr val="accent6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}</a:t>
              </a:r>
              <a:endParaRPr lang="zh-CN" alt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矩形标注 13">
            <a:extLst>
              <a:ext uri="{FF2B5EF4-FFF2-40B4-BE49-F238E27FC236}">
                <a16:creationId xmlns:a16="http://schemas.microsoft.com/office/drawing/2014/main" id="{502B46C0-D04B-0E9F-8532-8F3C35C1C888}"/>
              </a:ext>
            </a:extLst>
          </p:cNvPr>
          <p:cNvSpPr/>
          <p:nvPr/>
        </p:nvSpPr>
        <p:spPr>
          <a:xfrm>
            <a:off x="1667920" y="1535807"/>
            <a:ext cx="3876509" cy="591003"/>
          </a:xfrm>
          <a:prstGeom prst="wedgeRectCallout">
            <a:avLst>
              <a:gd name="adj1" fmla="val -28868"/>
              <a:gd name="adj2" fmla="val 108684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7E1134D-9DC1-486D-0EEC-0C6569A67901}"/>
              </a:ext>
            </a:extLst>
          </p:cNvPr>
          <p:cNvSpPr txBox="1"/>
          <p:nvPr/>
        </p:nvSpPr>
        <p:spPr>
          <a:xfrm>
            <a:off x="963676" y="1651975"/>
            <a:ext cx="507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kumimoji="1" lang="en-US" altLang="zh-CN" sz="1800" dirty="0"/>
              <a:t>Suppose CPU write </a:t>
            </a:r>
            <a:r>
              <a:rPr kumimoji="1" lang="en-US" altLang="zh-CN" sz="1800" b="1" dirty="0">
                <a:solidFill>
                  <a:srgbClr val="C00000"/>
                </a:solidFill>
              </a:rPr>
              <a:t>data[1024]</a:t>
            </a:r>
            <a:endParaRPr kumimoji="1" lang="zh-CN" altLang="en-US" sz="1800" b="1" dirty="0">
              <a:solidFill>
                <a:srgbClr val="C00000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9C84188-D470-285A-4E1A-C320274A4BD6}"/>
              </a:ext>
            </a:extLst>
          </p:cNvPr>
          <p:cNvGrpSpPr/>
          <p:nvPr/>
        </p:nvGrpSpPr>
        <p:grpSpPr>
          <a:xfrm>
            <a:off x="6553200" y="3262552"/>
            <a:ext cx="2516268" cy="369332"/>
            <a:chOff x="1195306" y="1216995"/>
            <a:chExt cx="2098744" cy="369332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5230FC2-209A-047A-B759-C13447614F41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9ABD43C5-507E-D243-0786-11940939991F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2C55085B-1CBC-FB45-1B64-147C254B1D4B}"/>
              </a:ext>
            </a:extLst>
          </p:cNvPr>
          <p:cNvSpPr txBox="1"/>
          <p:nvPr/>
        </p:nvSpPr>
        <p:spPr>
          <a:xfrm>
            <a:off x="5544429" y="3241852"/>
            <a:ext cx="12468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 </a:t>
            </a:r>
            <a:r>
              <a:rPr lang="en-US" altLang="zh-CN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dirty="0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43875BB-ABA2-610E-5B1D-CD7F2A4A643F}"/>
              </a:ext>
            </a:extLst>
          </p:cNvPr>
          <p:cNvCxnSpPr/>
          <p:nvPr/>
        </p:nvCxnSpPr>
        <p:spPr>
          <a:xfrm>
            <a:off x="-145094" y="3865612"/>
            <a:ext cx="9577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7F0756A8-C2DE-A80E-1F38-3654698C97B0}"/>
              </a:ext>
            </a:extLst>
          </p:cNvPr>
          <p:cNvGrpSpPr/>
          <p:nvPr/>
        </p:nvGrpSpPr>
        <p:grpSpPr>
          <a:xfrm>
            <a:off x="5724976" y="4183850"/>
            <a:ext cx="3406536" cy="398930"/>
            <a:chOff x="452760" y="1187397"/>
            <a:chExt cx="2841290" cy="398930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FA4854AA-2B74-48DE-EF81-FD10824CCDF8}"/>
                </a:ext>
              </a:extLst>
            </p:cNvPr>
            <p:cNvSpPr/>
            <p:nvPr/>
          </p:nvSpPr>
          <p:spPr>
            <a:xfrm>
              <a:off x="1195306" y="1221246"/>
              <a:ext cx="2079884" cy="36004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024C992-158C-127C-A0DF-DAA08288D795}"/>
                </a:ext>
              </a:extLst>
            </p:cNvPr>
            <p:cNvSpPr txBox="1"/>
            <p:nvPr/>
          </p:nvSpPr>
          <p:spPr>
            <a:xfrm>
              <a:off x="452760" y="1187397"/>
              <a:ext cx="103994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Page 2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BCB2C7B-F517-C6DB-C853-C170F78F0F82}"/>
                </a:ext>
              </a:extLst>
            </p:cNvPr>
            <p:cNvSpPr txBox="1"/>
            <p:nvPr/>
          </p:nvSpPr>
          <p:spPr>
            <a:xfrm>
              <a:off x="1214166" y="1216995"/>
              <a:ext cx="20798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int data[1024 : 2048];</a:t>
              </a:r>
              <a:r>
                <a:rPr lang="en-US" altLang="zh-CN" sz="1800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 </a:t>
              </a:r>
              <a:endParaRPr lang="zh-CN" altLang="en-US" dirty="0"/>
            </a:p>
          </p:txBody>
        </p:sp>
      </p:grpSp>
      <p:sp>
        <p:nvSpPr>
          <p:cNvPr id="27" name="下箭头 26">
            <a:extLst>
              <a:ext uri="{FF2B5EF4-FFF2-40B4-BE49-F238E27FC236}">
                <a16:creationId xmlns:a16="http://schemas.microsoft.com/office/drawing/2014/main" id="{54240F48-E4D4-4D0D-0319-B52334B6CABB}"/>
              </a:ext>
            </a:extLst>
          </p:cNvPr>
          <p:cNvSpPr/>
          <p:nvPr/>
        </p:nvSpPr>
        <p:spPr>
          <a:xfrm>
            <a:off x="7511996" y="3684879"/>
            <a:ext cx="576064" cy="454793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CE47A-13E9-B2EF-6A1F-833889DF2F3E}"/>
              </a:ext>
            </a:extLst>
          </p:cNvPr>
          <p:cNvSpPr txBox="1">
            <a:spLocks/>
          </p:cNvSpPr>
          <p:nvPr/>
        </p:nvSpPr>
        <p:spPr>
          <a:xfrm>
            <a:off x="0" y="4063826"/>
            <a:ext cx="5148064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Page 2 on data[1024]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kernel checks whether it is ok to write the page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Mark the page as dirty 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Mark the page as write 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F5B32F64-CCAB-C22E-BAD2-A6A7EE9C01E6}"/>
              </a:ext>
            </a:extLst>
          </p:cNvPr>
          <p:cNvSpPr txBox="1">
            <a:spLocks/>
          </p:cNvSpPr>
          <p:nvPr/>
        </p:nvSpPr>
        <p:spPr>
          <a:xfrm>
            <a:off x="5045968" y="4997897"/>
            <a:ext cx="3342456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 startAt="5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Wait for a while, and write the page back</a:t>
            </a:r>
          </a:p>
        </p:txBody>
      </p:sp>
    </p:spTree>
    <p:extLst>
      <p:ext uri="{BB962C8B-B14F-4D97-AF65-F5344CB8AC3E}">
        <p14:creationId xmlns:p14="http://schemas.microsoft.com/office/powerpoint/2010/main" val="1884692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AE0A8D-E1F7-948E-B61A-1F85F46E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the data back to remote is tricky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ACAC67-DE91-51D3-E560-3C25B8618F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kernel cannot decide when the client finishes the write </a:t>
            </a:r>
          </a:p>
          <a:p>
            <a:pPr lvl="1"/>
            <a:r>
              <a:rPr kumimoji="1" lang="en-US" altLang="zh-CN" dirty="0"/>
              <a:t>It can only detect there is an on-going write </a:t>
            </a:r>
          </a:p>
          <a:p>
            <a:r>
              <a:rPr kumimoji="1" lang="en-US" altLang="zh-CN" dirty="0"/>
              <a:t>Therefore, the write back is flushed later in a timely manner</a:t>
            </a:r>
          </a:p>
          <a:p>
            <a:pPr lvl="1"/>
            <a:r>
              <a:rPr kumimoji="1" lang="en-US" altLang="zh-CN" dirty="0"/>
              <a:t>Note that the write back will also  need to update other’s cache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A3FF30-576F-1D67-B9DD-386F5861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39210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08D77D0-6F9A-34C4-0786-3AFFAC4EFB06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4026562" y="3948963"/>
            <a:ext cx="3593438" cy="1347999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7ED3FCDB-6041-7CF2-EDB9-4C2B1730E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is tricky to handle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D4CD76-8B62-6F01-BCE7-6DEBF718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733656" cy="3771636"/>
          </a:xfrm>
        </p:spPr>
        <p:txBody>
          <a:bodyPr/>
          <a:lstStyle/>
          <a:p>
            <a:r>
              <a:rPr kumimoji="1" lang="en-US" altLang="zh-CN" dirty="0"/>
              <a:t>A naïve implementation of DSM can only flush the write in a timely manner</a:t>
            </a:r>
          </a:p>
          <a:p>
            <a:pPr lvl="1"/>
            <a:r>
              <a:rPr kumimoji="1" lang="en-US" altLang="zh-CN" dirty="0"/>
              <a:t>Causes significant issues </a:t>
            </a:r>
          </a:p>
          <a:p>
            <a:r>
              <a:rPr kumimoji="1" lang="en-US" altLang="zh-CN" dirty="0"/>
              <a:t>Example anomaly </a:t>
            </a:r>
          </a:p>
          <a:p>
            <a:pPr lvl="1"/>
            <a:r>
              <a:rPr kumimoji="1" lang="en-US" altLang="zh-CN" dirty="0"/>
              <a:t>E.g., program reordering even in a single thread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4889F7-68BF-F911-53F6-CD53B0E4F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58AA1A17-95D1-8A9F-8438-80CFE6E16760}"/>
              </a:ext>
            </a:extLst>
          </p:cNvPr>
          <p:cNvGrpSpPr/>
          <p:nvPr/>
        </p:nvGrpSpPr>
        <p:grpSpPr>
          <a:xfrm>
            <a:off x="302841" y="3015126"/>
            <a:ext cx="2264658" cy="666254"/>
            <a:chOff x="912507" y="1040359"/>
            <a:chExt cx="2072164" cy="66625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CDFE1C-EE3A-9C1A-8113-6D01E31235E4}"/>
                </a:ext>
              </a:extLst>
            </p:cNvPr>
            <p:cNvSpPr/>
            <p:nvPr/>
          </p:nvSpPr>
          <p:spPr>
            <a:xfrm>
              <a:off x="912507" y="1040359"/>
              <a:ext cx="2072164" cy="66625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567A3EE-7B64-0794-0AB6-1202239AEDED}"/>
                </a:ext>
              </a:extLst>
            </p:cNvPr>
            <p:cNvSpPr/>
            <p:nvPr/>
          </p:nvSpPr>
          <p:spPr>
            <a:xfrm>
              <a:off x="961729" y="1041019"/>
              <a:ext cx="202294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data[1024] = 73;</a:t>
              </a:r>
            </a:p>
            <a:p>
              <a:r>
                <a:rPr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data[0] = 73;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E219C49-8EB1-D87F-4ECA-66EB919DE520}"/>
              </a:ext>
            </a:extLst>
          </p:cNvPr>
          <p:cNvGrpSpPr/>
          <p:nvPr/>
        </p:nvGrpSpPr>
        <p:grpSpPr>
          <a:xfrm>
            <a:off x="4016188" y="2893771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291528E9-C465-4AD0-BECD-27DCD76B8370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3661951-F65D-9533-5129-304F4F221433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2C10D29C-D1EF-8C45-2529-E4932A3DEF7F}"/>
              </a:ext>
            </a:extLst>
          </p:cNvPr>
          <p:cNvCxnSpPr>
            <a:cxnSpLocks/>
          </p:cNvCxnSpPr>
          <p:nvPr/>
        </p:nvCxnSpPr>
        <p:spPr>
          <a:xfrm>
            <a:off x="3995936" y="2929625"/>
            <a:ext cx="0" cy="267160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F123D6A7-6EA4-66AD-38EF-BF57CFC494D0}"/>
              </a:ext>
            </a:extLst>
          </p:cNvPr>
          <p:cNvSpPr/>
          <p:nvPr/>
        </p:nvSpPr>
        <p:spPr>
          <a:xfrm>
            <a:off x="3155178" y="3510323"/>
            <a:ext cx="2041058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W(data[1024]) 73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371F98F-8F89-4E93-9E9D-79C44783D8F6}"/>
              </a:ext>
            </a:extLst>
          </p:cNvPr>
          <p:cNvGrpSpPr/>
          <p:nvPr/>
        </p:nvGrpSpPr>
        <p:grpSpPr>
          <a:xfrm>
            <a:off x="4915768" y="3968800"/>
            <a:ext cx="2417865" cy="789574"/>
            <a:chOff x="6324755" y="3672351"/>
            <a:chExt cx="2417865" cy="789574"/>
          </a:xfrm>
        </p:grpSpPr>
        <p:sp>
          <p:nvSpPr>
            <p:cNvPr id="16" name="云形 15">
              <a:extLst>
                <a:ext uri="{FF2B5EF4-FFF2-40B4-BE49-F238E27FC236}">
                  <a16:creationId xmlns:a16="http://schemas.microsoft.com/office/drawing/2014/main" id="{8D33E766-268F-A550-4B64-0B14BDD7FD09}"/>
                </a:ext>
              </a:extLst>
            </p:cNvPr>
            <p:cNvSpPr/>
            <p:nvPr/>
          </p:nvSpPr>
          <p:spPr>
            <a:xfrm>
              <a:off x="6324755" y="3672351"/>
              <a:ext cx="2417865" cy="789574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F645B03F-BF39-1FB9-6812-DA7CFC3E860F}"/>
                </a:ext>
              </a:extLst>
            </p:cNvPr>
            <p:cNvSpPr/>
            <p:nvPr/>
          </p:nvSpPr>
          <p:spPr>
            <a:xfrm>
              <a:off x="7042831" y="3837588"/>
              <a:ext cx="103105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Network</a:t>
              </a:r>
              <a:endParaRPr lang="zh-CN" altLang="en-US" dirty="0"/>
            </a:p>
          </p:txBody>
        </p:sp>
      </p:grp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7CC8BF86-575D-885D-F4E0-1FDA655C5947}"/>
              </a:ext>
            </a:extLst>
          </p:cNvPr>
          <p:cNvCxnSpPr>
            <a:cxnSpLocks/>
          </p:cNvCxnSpPr>
          <p:nvPr/>
        </p:nvCxnSpPr>
        <p:spPr>
          <a:xfrm>
            <a:off x="7620000" y="2929625"/>
            <a:ext cx="0" cy="267160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39EF386D-EE35-E851-80AD-5F35683B6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470" y="2461723"/>
            <a:ext cx="936104" cy="936104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395A5E57-A38C-E672-7A6A-3AC76C1E042D}"/>
              </a:ext>
            </a:extLst>
          </p:cNvPr>
          <p:cNvSpPr/>
          <p:nvPr/>
        </p:nvSpPr>
        <p:spPr>
          <a:xfrm>
            <a:off x="6804450" y="3297822"/>
            <a:ext cx="12490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Machine 1</a:t>
            </a:r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B6207F1-424B-0559-FA9D-3280A7F9BD88}"/>
              </a:ext>
            </a:extLst>
          </p:cNvPr>
          <p:cNvSpPr/>
          <p:nvPr/>
        </p:nvSpPr>
        <p:spPr>
          <a:xfrm>
            <a:off x="3155178" y="4054867"/>
            <a:ext cx="2041058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W(data[0]) 73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3A72C006-AF9D-5DD1-D55A-0A69CDF471EC}"/>
              </a:ext>
            </a:extLst>
          </p:cNvPr>
          <p:cNvCxnSpPr/>
          <p:nvPr/>
        </p:nvCxnSpPr>
        <p:spPr>
          <a:xfrm>
            <a:off x="3472926" y="5017740"/>
            <a:ext cx="470071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A8F3144C-5DF0-1F3E-529A-79E8A13447DE}"/>
              </a:ext>
            </a:extLst>
          </p:cNvPr>
          <p:cNvSpPr/>
          <p:nvPr/>
        </p:nvSpPr>
        <p:spPr>
          <a:xfrm>
            <a:off x="3285480" y="526443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32" name="圆角矩形标注 31">
            <a:extLst>
              <a:ext uri="{FF2B5EF4-FFF2-40B4-BE49-F238E27FC236}">
                <a16:creationId xmlns:a16="http://schemas.microsoft.com/office/drawing/2014/main" id="{D11C40BA-835F-3B43-BABA-4C9AC80BECF6}"/>
              </a:ext>
            </a:extLst>
          </p:cNvPr>
          <p:cNvSpPr/>
          <p:nvPr/>
        </p:nvSpPr>
        <p:spPr>
          <a:xfrm>
            <a:off x="1187423" y="4081016"/>
            <a:ext cx="2139775" cy="752311"/>
          </a:xfrm>
          <a:prstGeom prst="wedgeRoundRectCallout">
            <a:avLst>
              <a:gd name="adj1" fmla="val 54401"/>
              <a:gd name="adj2" fmla="val 78827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C9E66EB-1F8A-C982-EF12-B22C4543C160}"/>
              </a:ext>
            </a:extLst>
          </p:cNvPr>
          <p:cNvSpPr txBox="1"/>
          <p:nvPr/>
        </p:nvSpPr>
        <p:spPr>
          <a:xfrm>
            <a:off x="1258212" y="4154030"/>
            <a:ext cx="46607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/>
              <a:t>What if we read</a:t>
            </a:r>
          </a:p>
          <a:p>
            <a:r>
              <a:rPr kumimoji="1" lang="en-US" altLang="zh-CN" dirty="0"/>
              <a:t>data[] at this time? 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5705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649A9D-7077-8685-E547-55AC5E4BB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Recap of our simple DSM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B49061-C0AD-6594-F5B0-09B884764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841160" cy="4471925"/>
          </a:xfrm>
        </p:spPr>
        <p:txBody>
          <a:bodyPr/>
          <a:lstStyle/>
          <a:p>
            <a:r>
              <a:rPr kumimoji="1" lang="en-US" altLang="zh-CN" dirty="0"/>
              <a:t>Kernel handles the remote page’s read/write </a:t>
            </a:r>
          </a:p>
          <a:p>
            <a:pPr lvl="1"/>
            <a:r>
              <a:rPr kumimoji="1" lang="en-US" altLang="zh-CN" dirty="0"/>
              <a:t>With the help of the page table </a:t>
            </a:r>
          </a:p>
          <a:p>
            <a:r>
              <a:rPr kumimoji="1" lang="en-US" altLang="zh-CN" dirty="0"/>
              <a:t>Kernel caches the remote pages to improve performance</a:t>
            </a:r>
          </a:p>
          <a:p>
            <a:pPr lvl="1"/>
            <a:r>
              <a:rPr kumimoji="1" lang="en-US" altLang="zh-CN" dirty="0"/>
              <a:t>Also not relies on the application to flush the page </a:t>
            </a:r>
          </a:p>
          <a:p>
            <a:r>
              <a:rPr kumimoji="1" lang="en-US" altLang="zh-CN" dirty="0"/>
              <a:t>The fastest DSM implementation (naïve)</a:t>
            </a:r>
          </a:p>
          <a:p>
            <a:pPr lvl="1"/>
            <a:r>
              <a:rPr kumimoji="1" lang="en-US" altLang="zh-CN" dirty="0"/>
              <a:t>Read: always read from the cache </a:t>
            </a:r>
          </a:p>
          <a:p>
            <a:pPr lvl="1"/>
            <a:r>
              <a:rPr kumimoji="1" lang="en-US" altLang="zh-CN" dirty="0"/>
              <a:t>Write: send updates to the remote (and caches) in a timely manner</a:t>
            </a:r>
          </a:p>
          <a:p>
            <a:r>
              <a:rPr kumimoji="1" lang="en-US" altLang="zh-CN" dirty="0"/>
              <a:t>However, the fastest implementation would result in subtle consistency issues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DB3C81-60B9-7DC2-278B-45D874D91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6786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Consistency</a:t>
            </a:r>
            <a:r>
              <a:rPr lang="zh-CN" altLang="en-US" dirty="0"/>
              <a:t> </a:t>
            </a:r>
            <a:r>
              <a:rPr lang="en-US" altLang="zh-CN" dirty="0"/>
              <a:t>Issue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DSM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58E2497-61D2-5641-BB0F-6BB4E545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4639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21687A-3D8C-D947-AC66-E5F2A511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Example</a:t>
            </a:r>
            <a:r>
              <a:rPr kumimoji="1" lang="en-US" altLang="zh-CN" dirty="0"/>
              <a:t>: </a:t>
            </a:r>
            <a:r>
              <a:rPr lang="en" altLang="zh-CN" dirty="0"/>
              <a:t>Mutual Exclusion on naïve DSM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2C4575-ACDE-0B44-9793-F8097B8B9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F355459-2EB2-2842-9ADF-D11B25E9EEBD}"/>
              </a:ext>
            </a:extLst>
          </p:cNvPr>
          <p:cNvGrpSpPr/>
          <p:nvPr/>
        </p:nvGrpSpPr>
        <p:grpSpPr>
          <a:xfrm>
            <a:off x="912507" y="1040360"/>
            <a:ext cx="2386721" cy="1756240"/>
            <a:chOff x="912507" y="1040360"/>
            <a:chExt cx="2386721" cy="175624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459C723-C2AA-6E43-93BA-57D5F72AAE82}"/>
                </a:ext>
              </a:extLst>
            </p:cNvPr>
            <p:cNvSpPr/>
            <p:nvPr/>
          </p:nvSpPr>
          <p:spPr>
            <a:xfrm>
              <a:off x="912507" y="1040360"/>
              <a:ext cx="2304256" cy="1756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FE14900-5DDF-BE4C-88B8-8E696006CE17}"/>
                </a:ext>
              </a:extLst>
            </p:cNvPr>
            <p:cNvSpPr/>
            <p:nvPr/>
          </p:nvSpPr>
          <p:spPr>
            <a:xfrm>
              <a:off x="961729" y="1041019"/>
              <a:ext cx="2337499" cy="17543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 //0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 //0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307F1C01-3C7A-CD47-A383-FE365D03A2B8}"/>
              </a:ext>
            </a:extLst>
          </p:cNvPr>
          <p:cNvGrpSpPr/>
          <p:nvPr/>
        </p:nvGrpSpPr>
        <p:grpSpPr>
          <a:xfrm>
            <a:off x="6156176" y="1040360"/>
            <a:ext cx="2304256" cy="2031984"/>
            <a:chOff x="912507" y="1040360"/>
            <a:chExt cx="2304256" cy="2031984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93E3657-0E9D-3C42-A045-915779C1D504}"/>
                </a:ext>
              </a:extLst>
            </p:cNvPr>
            <p:cNvSpPr/>
            <p:nvPr/>
          </p:nvSpPr>
          <p:spPr>
            <a:xfrm>
              <a:off x="912507" y="1040360"/>
              <a:ext cx="2304256" cy="1756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0F42529-D4BB-8640-A654-135D88607ED6}"/>
                </a:ext>
              </a:extLst>
            </p:cNvPr>
            <p:cNvSpPr/>
            <p:nvPr/>
          </p:nvSpPr>
          <p:spPr>
            <a:xfrm>
              <a:off x="961729" y="1041019"/>
              <a:ext cx="2210862" cy="20313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x;//0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y;//0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F5EE1D6-DAF7-0B40-BCF4-F3F8CA9FD75A}"/>
              </a:ext>
            </a:extLst>
          </p:cNvPr>
          <p:cNvGrpSpPr/>
          <p:nvPr/>
        </p:nvGrpSpPr>
        <p:grpSpPr>
          <a:xfrm>
            <a:off x="3486141" y="1080456"/>
            <a:ext cx="800219" cy="504056"/>
            <a:chOff x="2587304" y="3145532"/>
            <a:chExt cx="800219" cy="504056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6FCAB66-AF21-AF43-9143-8902EF01A19F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58AE966-DE67-D24D-8CD8-6CDB55F90BE3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9DE74E20-6299-8046-8897-8F087979F39F}"/>
              </a:ext>
            </a:extLst>
          </p:cNvPr>
          <p:cNvGrpSpPr/>
          <p:nvPr/>
        </p:nvGrpSpPr>
        <p:grpSpPr>
          <a:xfrm>
            <a:off x="5129982" y="1040360"/>
            <a:ext cx="800219" cy="504056"/>
            <a:chOff x="2587304" y="3145532"/>
            <a:chExt cx="800219" cy="504056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367D92E-AC8F-0747-9E58-4DBF6D4A774F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83AE63C-BF79-5440-A652-FF5F735A3C1B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D8647A26-5772-8349-BAF4-7F0980B33BD0}"/>
              </a:ext>
            </a:extLst>
          </p:cNvPr>
          <p:cNvGrpSpPr/>
          <p:nvPr/>
        </p:nvGrpSpPr>
        <p:grpSpPr>
          <a:xfrm>
            <a:off x="3476628" y="2144059"/>
            <a:ext cx="2453572" cy="651286"/>
            <a:chOff x="2610008" y="3133652"/>
            <a:chExt cx="911968" cy="65128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D5EEEC0-DDFE-9349-965E-FB82F8A3E7F7}"/>
                </a:ext>
              </a:extLst>
            </p:cNvPr>
            <p:cNvSpPr/>
            <p:nvPr/>
          </p:nvSpPr>
          <p:spPr>
            <a:xfrm>
              <a:off x="2610008" y="3133652"/>
              <a:ext cx="911968" cy="65128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161A924-D00A-7E45-8C97-5CBECF772265}"/>
                </a:ext>
              </a:extLst>
            </p:cNvPr>
            <p:cNvSpPr/>
            <p:nvPr/>
          </p:nvSpPr>
          <p:spPr>
            <a:xfrm>
              <a:off x="2640885" y="3276585"/>
              <a:ext cx="80562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/>
                <a:t>DSM</a:t>
              </a:r>
              <a:endParaRPr lang="zh-CN" altLang="en-US" dirty="0"/>
            </a:p>
          </p:txBody>
        </p:sp>
      </p:grp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AE43A8AB-79CD-7949-9FFC-40E5803B80B1}"/>
              </a:ext>
            </a:extLst>
          </p:cNvPr>
          <p:cNvCxnSpPr>
            <a:cxnSpLocks/>
          </p:cNvCxnSpPr>
          <p:nvPr/>
        </p:nvCxnSpPr>
        <p:spPr>
          <a:xfrm>
            <a:off x="3707904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9EE341B2-4F02-C242-9B18-507C86261448}"/>
              </a:ext>
            </a:extLst>
          </p:cNvPr>
          <p:cNvCxnSpPr>
            <a:cxnSpLocks/>
          </p:cNvCxnSpPr>
          <p:nvPr/>
        </p:nvCxnSpPr>
        <p:spPr>
          <a:xfrm>
            <a:off x="3923928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4883F31-1AF2-AC4A-8DCB-460FFE09045C}"/>
              </a:ext>
            </a:extLst>
          </p:cNvPr>
          <p:cNvCxnSpPr>
            <a:cxnSpLocks/>
          </p:cNvCxnSpPr>
          <p:nvPr/>
        </p:nvCxnSpPr>
        <p:spPr>
          <a:xfrm>
            <a:off x="5436096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prstDash val="dash"/>
            <a:headEnd type="stealth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ADBF270D-7E10-2140-8E2E-4B19077948C6}"/>
              </a:ext>
            </a:extLst>
          </p:cNvPr>
          <p:cNvCxnSpPr>
            <a:cxnSpLocks/>
          </p:cNvCxnSpPr>
          <p:nvPr/>
        </p:nvCxnSpPr>
        <p:spPr>
          <a:xfrm>
            <a:off x="5652120" y="1584512"/>
            <a:ext cx="0" cy="559547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F365F582-0CCF-AA42-932D-CD0D7F778281}"/>
              </a:ext>
            </a:extLst>
          </p:cNvPr>
          <p:cNvSpPr/>
          <p:nvPr/>
        </p:nvSpPr>
        <p:spPr>
          <a:xfrm>
            <a:off x="4012682" y="1687349"/>
            <a:ext cx="1334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Read/Write</a:t>
            </a:r>
            <a:endParaRPr lang="zh-CN" altLang="en-US" dirty="0"/>
          </a:p>
        </p:txBody>
      </p:sp>
      <p:cxnSp>
        <p:nvCxnSpPr>
          <p:cNvPr id="28" name="直线连接符 27">
            <a:extLst>
              <a:ext uri="{FF2B5EF4-FFF2-40B4-BE49-F238E27FC236}">
                <a16:creationId xmlns:a16="http://schemas.microsoft.com/office/drawing/2014/main" id="{7F06B0B3-7D57-754B-A805-EE78F69D32E0}"/>
              </a:ext>
            </a:extLst>
          </p:cNvPr>
          <p:cNvCxnSpPr>
            <a:cxnSpLocks/>
          </p:cNvCxnSpPr>
          <p:nvPr/>
        </p:nvCxnSpPr>
        <p:spPr>
          <a:xfrm>
            <a:off x="-190872" y="3080854"/>
            <a:ext cx="9587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1CA0CE81-54C6-6FAF-42B9-6C6E9BF61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435381"/>
            <a:ext cx="8841160" cy="2165851"/>
          </a:xfrm>
        </p:spPr>
        <p:txBody>
          <a:bodyPr/>
          <a:lstStyle/>
          <a:p>
            <a:r>
              <a:rPr kumimoji="1" lang="en-US" altLang="zh-CN" dirty="0"/>
              <a:t>Assumptions</a:t>
            </a:r>
          </a:p>
          <a:p>
            <a:pPr lvl="1"/>
            <a:r>
              <a:rPr kumimoji="1" lang="en-US" altLang="zh-CN" dirty="0"/>
              <a:t>CPU0 and CPU1 are on different machines </a:t>
            </a:r>
          </a:p>
          <a:p>
            <a:pPr lvl="1"/>
            <a:r>
              <a:rPr kumimoji="1" lang="en-US" altLang="zh-CN" dirty="0"/>
              <a:t>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y reside on different pages and have been cached to two machines </a:t>
            </a:r>
          </a:p>
          <a:p>
            <a:r>
              <a:rPr kumimoji="1" lang="en-US" altLang="zh-CN" dirty="0"/>
              <a:t>Goal: critical section </a:t>
            </a:r>
          </a:p>
          <a:p>
            <a:pPr lvl="1"/>
            <a:r>
              <a:rPr kumimoji="1" lang="en-US" altLang="zh-CN" dirty="0"/>
              <a:t>Two CPUs should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execute the code </a:t>
            </a:r>
            <a:r>
              <a:rPr kumimoji="1" lang="en-US" altLang="zh-CN" b="1" dirty="0">
                <a:solidFill>
                  <a:srgbClr val="C00000"/>
                </a:solidFill>
              </a:rPr>
              <a:t>simultaneously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0317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FCFB8EDB-BBC2-9135-A9F0-826C2640CD77}"/>
              </a:ext>
            </a:extLst>
          </p:cNvPr>
          <p:cNvCxnSpPr>
            <a:cxnSpLocks/>
          </p:cNvCxnSpPr>
          <p:nvPr/>
        </p:nvCxnSpPr>
        <p:spPr>
          <a:xfrm>
            <a:off x="3048556" y="2315589"/>
            <a:ext cx="3278940" cy="132582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D479C0-C6D4-0F4C-BD53-7F99882F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2153F5-FD04-1747-A647-4965C27A16C9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79E838E-1C72-5948-9064-43D1CAC66B59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F2BBF7-8758-C444-BFD8-BF6E24ABD717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8E4E80A-A061-2A4B-A5D0-56998BC5B798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FE7B872-A957-DB4F-B31E-9A0BD11A68E7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9DF07A0-40BE-4642-A80A-211DBC583ED1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FE98252-7F1F-6A49-96BB-76AAE1B02B62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18E5D3E-2E21-C64C-BAE3-AD2A59567E8F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C3DE24F-84CF-AE43-A93D-52D414B2718E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4ECCC01C-72D7-674B-B33E-55F5584C5B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81C23E8-B268-3445-B69E-88E10A1C9244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2336222-8A8F-7645-A6BF-C1A880079C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DA50A1F-015C-2D45-A34C-910E5F5690C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B7C5415-1C0B-2F45-8A58-313823A5A8C2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D8508AC-7CE3-2241-BAFB-CC66BD8D27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76D075-2FBC-D04B-BE0A-28E4A982B26A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云形 13">
            <a:extLst>
              <a:ext uri="{FF2B5EF4-FFF2-40B4-BE49-F238E27FC236}">
                <a16:creationId xmlns:a16="http://schemas.microsoft.com/office/drawing/2014/main" id="{56AC2466-2AE7-8547-822A-335F6B62FCC2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14A17FF-F014-204E-A42C-BF2E85EBF3F3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3D3699-F7D2-6075-7043-E60346CE1B8D}"/>
              </a:ext>
            </a:extLst>
          </p:cNvPr>
          <p:cNvSpPr/>
          <p:nvPr/>
        </p:nvSpPr>
        <p:spPr>
          <a:xfrm>
            <a:off x="2807975" y="1883541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F5A401-9638-714A-4771-B7838345892D}"/>
              </a:ext>
            </a:extLst>
          </p:cNvPr>
          <p:cNvSpPr/>
          <p:nvPr/>
        </p:nvSpPr>
        <p:spPr>
          <a:xfrm>
            <a:off x="2804861" y="2402761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A33504D-270E-2FDA-E772-9C2C530DDDD2}"/>
              </a:ext>
            </a:extLst>
          </p:cNvPr>
          <p:cNvSpPr/>
          <p:nvPr/>
        </p:nvSpPr>
        <p:spPr>
          <a:xfrm>
            <a:off x="5823093" y="371857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BE951D2-81CE-48E8-CC4F-28056D4CE5E0}"/>
              </a:ext>
            </a:extLst>
          </p:cNvPr>
          <p:cNvSpPr/>
          <p:nvPr/>
        </p:nvSpPr>
        <p:spPr>
          <a:xfrm>
            <a:off x="5823093" y="421968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C03B2E15-4BA8-BAD0-8D76-4015FD55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OK case: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CPU0</a:t>
            </a:r>
            <a:r>
              <a:rPr kumimoji="1" lang="zh-CN" altLang="en-US" dirty="0"/>
              <a:t> </a:t>
            </a:r>
            <a:r>
              <a:rPr kumimoji="1" lang="en-US" altLang="zh-CN" dirty="0"/>
              <a:t>goes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endParaRPr kumimoji="1" lang="zh-CN" altLang="en-US" dirty="0"/>
          </a:p>
        </p:txBody>
      </p:sp>
      <p:cxnSp>
        <p:nvCxnSpPr>
          <p:cNvPr id="2" name="直线箭头连接符 1">
            <a:extLst>
              <a:ext uri="{FF2B5EF4-FFF2-40B4-BE49-F238E27FC236}">
                <a16:creationId xmlns:a16="http://schemas.microsoft.com/office/drawing/2014/main" id="{50ABB314-B016-F3E2-3609-1DEFC819421F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3048556" y="3934597"/>
            <a:ext cx="2774537" cy="285086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30267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线箭头连接符 1">
            <a:extLst>
              <a:ext uri="{FF2B5EF4-FFF2-40B4-BE49-F238E27FC236}">
                <a16:creationId xmlns:a16="http://schemas.microsoft.com/office/drawing/2014/main" id="{50ABB314-B016-F3E2-3609-1DEFC819421F}"/>
              </a:ext>
            </a:extLst>
          </p:cNvPr>
          <p:cNvCxnSpPr>
            <a:cxnSpLocks/>
          </p:cNvCxnSpPr>
          <p:nvPr/>
        </p:nvCxnSpPr>
        <p:spPr>
          <a:xfrm flipH="1">
            <a:off x="2987823" y="2541331"/>
            <a:ext cx="2776813" cy="1353473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FCFB8EDB-BBC2-9135-A9F0-826C2640CD77}"/>
              </a:ext>
            </a:extLst>
          </p:cNvPr>
          <p:cNvCxnSpPr>
            <a:cxnSpLocks/>
          </p:cNvCxnSpPr>
          <p:nvPr/>
        </p:nvCxnSpPr>
        <p:spPr>
          <a:xfrm>
            <a:off x="2912348" y="4866288"/>
            <a:ext cx="3278940" cy="640069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D479C0-C6D4-0F4C-BD53-7F99882F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2153F5-FD04-1747-A647-4965C27A16C9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79E838E-1C72-5948-9064-43D1CAC66B59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0F2BBF7-8758-C444-BFD8-BF6E24ABD717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8E4E80A-A061-2A4B-A5D0-56998BC5B798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FE7B872-A957-DB4F-B31E-9A0BD11A68E7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9DF07A0-40BE-4642-A80A-211DBC583ED1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FE98252-7F1F-6A49-96BB-76AAE1B02B62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818E5D3E-2E21-C64C-BAE3-AD2A59567E8F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5C3DE24F-84CF-AE43-A93D-52D414B2718E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4ECCC01C-72D7-674B-B33E-55F5584C5B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81C23E8-B268-3445-B69E-88E10A1C9244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2336222-8A8F-7645-A6BF-C1A880079C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DA50A1F-015C-2D45-A34C-910E5F5690C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B7C5415-1C0B-2F45-8A58-313823A5A8C2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5D8508AC-7CE3-2241-BAFB-CC66BD8D2747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2D76D075-2FBC-D04B-BE0A-28E4A982B26A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4" name="云形 13">
            <a:extLst>
              <a:ext uri="{FF2B5EF4-FFF2-40B4-BE49-F238E27FC236}">
                <a16:creationId xmlns:a16="http://schemas.microsoft.com/office/drawing/2014/main" id="{56AC2466-2AE7-8547-822A-335F6B62FCC2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314A17FF-F014-204E-A42C-BF2E85EBF3F3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D53D3699-F7D2-6075-7043-E60346CE1B8D}"/>
              </a:ext>
            </a:extLst>
          </p:cNvPr>
          <p:cNvSpPr/>
          <p:nvPr/>
        </p:nvSpPr>
        <p:spPr>
          <a:xfrm>
            <a:off x="2537134" y="3977058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AF5A401-9638-714A-4771-B7838345892D}"/>
              </a:ext>
            </a:extLst>
          </p:cNvPr>
          <p:cNvSpPr/>
          <p:nvPr/>
        </p:nvSpPr>
        <p:spPr>
          <a:xfrm>
            <a:off x="2534020" y="4496278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5A33504D-270E-2FDA-E772-9C2C530DDDD2}"/>
              </a:ext>
            </a:extLst>
          </p:cNvPr>
          <p:cNvSpPr/>
          <p:nvPr/>
        </p:nvSpPr>
        <p:spPr>
          <a:xfrm>
            <a:off x="5764636" y="216359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CBE951D2-81CE-48E8-CC4F-28056D4CE5E0}"/>
              </a:ext>
            </a:extLst>
          </p:cNvPr>
          <p:cNvSpPr/>
          <p:nvPr/>
        </p:nvSpPr>
        <p:spPr>
          <a:xfrm>
            <a:off x="5764636" y="266470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6" name="标题 1">
            <a:extLst>
              <a:ext uri="{FF2B5EF4-FFF2-40B4-BE49-F238E27FC236}">
                <a16:creationId xmlns:a16="http://schemas.microsoft.com/office/drawing/2014/main" id="{C03B2E15-4BA8-BAD0-8D76-4015FD559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OK case:</a:t>
            </a:r>
            <a:r>
              <a:rPr kumimoji="1" lang="zh-CN" altLang="en-US" dirty="0"/>
              <a:t> </a:t>
            </a:r>
            <a:r>
              <a:rPr kumimoji="1" lang="en-US" altLang="zh-CN" dirty="0"/>
              <a:t>CPU1</a:t>
            </a:r>
            <a:r>
              <a:rPr kumimoji="1" lang="zh-CN" altLang="en-US" dirty="0"/>
              <a:t> </a:t>
            </a:r>
            <a:r>
              <a:rPr kumimoji="1" lang="en-US" altLang="zh-CN" dirty="0"/>
              <a:t>goes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first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06115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4795B8-1C94-E838-C4C3-25D662C2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640726-9FDB-1404-9A9E-39B9151FB348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528D66-0222-FDEF-53D3-699239DDB473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524D2CC-8C83-5E81-BB96-530498E42084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399ACF2-C652-C643-40E9-CF9EB8C08FE7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3094717-7125-3B1A-75B3-3A94C6AEE995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F4421D7-76A5-533A-B2DC-F7481FEED619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4C375F93-555B-B965-50C4-21FB42EEE64D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38BAC2A3-9B9B-BFFF-9DC1-61DC4FBADC94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9D5D460-9DCF-A35B-D574-21C7B5CAB36B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F775A18-6406-2B6A-077E-7B96DF7FE2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1052A9-B23F-6A11-E12E-0424F142F89A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4C2A901-4A97-19F1-BDD9-E444C9EEF9D1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7017441-D361-E0B1-7F7A-673FA2D537B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6195CEB-8139-CA81-AB38-87ACECA6DBF7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DCCD709-02C4-9907-CB76-97BBDE66DF00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707F66F-C004-7CBD-2B68-6ED192635399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FF963FAA-E2AB-7F70-B01A-3F609A054F72}"/>
              </a:ext>
            </a:extLst>
          </p:cNvPr>
          <p:cNvSpPr/>
          <p:nvPr/>
        </p:nvSpPr>
        <p:spPr>
          <a:xfrm>
            <a:off x="2861031" y="2007557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6278798-C639-4EA2-7FE6-B45C8D972C21}"/>
              </a:ext>
            </a:extLst>
          </p:cNvPr>
          <p:cNvSpPr/>
          <p:nvPr/>
        </p:nvSpPr>
        <p:spPr>
          <a:xfrm>
            <a:off x="2189503" y="3835188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789440E-1AC0-0C2D-79E9-67A2EAC118E1}"/>
              </a:ext>
            </a:extLst>
          </p:cNvPr>
          <p:cNvCxnSpPr/>
          <p:nvPr/>
        </p:nvCxnSpPr>
        <p:spPr>
          <a:xfrm>
            <a:off x="2987823" y="2503440"/>
            <a:ext cx="3339673" cy="1137975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B90ECBB-331B-16F5-C664-33B4865304D7}"/>
              </a:ext>
            </a:extLst>
          </p:cNvPr>
          <p:cNvCxnSpPr>
            <a:cxnSpLocks/>
          </p:cNvCxnSpPr>
          <p:nvPr/>
        </p:nvCxnSpPr>
        <p:spPr>
          <a:xfrm flipH="1">
            <a:off x="2967572" y="2437110"/>
            <a:ext cx="3359923" cy="1262681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EA3F893F-4207-70C6-27EE-72141069A6C1}"/>
              </a:ext>
            </a:extLst>
          </p:cNvPr>
          <p:cNvSpPr/>
          <p:nvPr/>
        </p:nvSpPr>
        <p:spPr>
          <a:xfrm>
            <a:off x="5455803" y="200755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AD765BE-50A2-0410-4BCB-5827A1F82153}"/>
              </a:ext>
            </a:extLst>
          </p:cNvPr>
          <p:cNvSpPr/>
          <p:nvPr/>
        </p:nvSpPr>
        <p:spPr>
          <a:xfrm>
            <a:off x="6112555" y="376430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45" name="云形 44">
            <a:extLst>
              <a:ext uri="{FF2B5EF4-FFF2-40B4-BE49-F238E27FC236}">
                <a16:creationId xmlns:a16="http://schemas.microsoft.com/office/drawing/2014/main" id="{D5A0FA62-D536-50D4-9673-8DF9E66721D1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1075535-8BA3-C32C-7176-1C06A927A11C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55" name="标题 1">
            <a:extLst>
              <a:ext uri="{FF2B5EF4-FFF2-40B4-BE49-F238E27FC236}">
                <a16:creationId xmlns:a16="http://schemas.microsoft.com/office/drawing/2014/main" id="{C2869403-1406-278E-24F3-C3DF7692D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OK case,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OK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31555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4795B8-1C94-E838-C4C3-25D662C2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640726-9FDB-1404-9A9E-39B9151FB348}"/>
              </a:ext>
            </a:extLst>
          </p:cNvPr>
          <p:cNvGrpSpPr/>
          <p:nvPr/>
        </p:nvGrpSpPr>
        <p:grpSpPr>
          <a:xfrm>
            <a:off x="3008076" y="1044146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5528D66-0222-FDEF-53D3-699239DDB473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1524D2CC-8C83-5E81-BB96-530498E42084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8399ACF2-C652-C643-40E9-CF9EB8C08FE7}"/>
              </a:ext>
            </a:extLst>
          </p:cNvPr>
          <p:cNvGrpSpPr/>
          <p:nvPr/>
        </p:nvGrpSpPr>
        <p:grpSpPr>
          <a:xfrm>
            <a:off x="5249132" y="1044146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43094717-7125-3B1A-75B3-3A94C6AEE995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F4421D7-76A5-533A-B2DC-F7481FEED619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4C375F93-555B-B965-50C4-21FB42EEE64D}"/>
              </a:ext>
            </a:extLst>
          </p:cNvPr>
          <p:cNvCxnSpPr>
            <a:cxnSpLocks/>
          </p:cNvCxnSpPr>
          <p:nvPr/>
        </p:nvCxnSpPr>
        <p:spPr>
          <a:xfrm>
            <a:off x="2987824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38BAC2A3-9B9B-BFFF-9DC1-61DC4FBADC94}"/>
              </a:ext>
            </a:extLst>
          </p:cNvPr>
          <p:cNvSpPr/>
          <p:nvPr/>
        </p:nvSpPr>
        <p:spPr>
          <a:xfrm>
            <a:off x="2643306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9D5D460-9DCF-A35B-D574-21C7B5CAB36B}"/>
              </a:ext>
            </a:extLst>
          </p:cNvPr>
          <p:cNvCxnSpPr>
            <a:cxnSpLocks/>
          </p:cNvCxnSpPr>
          <p:nvPr/>
        </p:nvCxnSpPr>
        <p:spPr>
          <a:xfrm>
            <a:off x="6327496" y="1080000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0F775A18-6406-2B6A-077E-7B96DF7FE2C8}"/>
              </a:ext>
            </a:extLst>
          </p:cNvPr>
          <p:cNvSpPr/>
          <p:nvPr/>
        </p:nvSpPr>
        <p:spPr>
          <a:xfrm>
            <a:off x="6012160" y="463454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F1052A9-B23F-6A11-E12E-0424F142F89A}"/>
              </a:ext>
            </a:extLst>
          </p:cNvPr>
          <p:cNvGrpSpPr/>
          <p:nvPr/>
        </p:nvGrpSpPr>
        <p:grpSpPr>
          <a:xfrm>
            <a:off x="371345" y="990158"/>
            <a:ext cx="2304256" cy="1025052"/>
            <a:chOff x="912507" y="1040360"/>
            <a:chExt cx="2304256" cy="1025052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B4C2A901-4A97-19F1-BDD9-E444C9EEF9D1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17017441-D361-E0B1-7F7A-673FA2D537B4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6195CEB-8139-CA81-AB38-87ACECA6DBF7}"/>
              </a:ext>
            </a:extLst>
          </p:cNvPr>
          <p:cNvGrpSpPr/>
          <p:nvPr/>
        </p:nvGrpSpPr>
        <p:grpSpPr>
          <a:xfrm>
            <a:off x="6142066" y="990158"/>
            <a:ext cx="2304256" cy="1025052"/>
            <a:chOff x="912507" y="1040360"/>
            <a:chExt cx="2304256" cy="1025052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ADCCD709-02C4-9907-CB76-97BBDE66DF00}"/>
                </a:ext>
              </a:extLst>
            </p:cNvPr>
            <p:cNvSpPr/>
            <p:nvPr/>
          </p:nvSpPr>
          <p:spPr>
            <a:xfrm>
              <a:off x="912507" y="1040360"/>
              <a:ext cx="2304256" cy="1025052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707F66F-C004-7CBD-2B68-6ED192635399}"/>
                </a:ext>
              </a:extLst>
            </p:cNvPr>
            <p:cNvSpPr/>
            <p:nvPr/>
          </p:nvSpPr>
          <p:spPr>
            <a:xfrm>
              <a:off x="961729" y="1041019"/>
              <a:ext cx="2084225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id="{FF963FAA-E2AB-7F70-B01A-3F609A054F72}"/>
              </a:ext>
            </a:extLst>
          </p:cNvPr>
          <p:cNvSpPr/>
          <p:nvPr/>
        </p:nvSpPr>
        <p:spPr>
          <a:xfrm>
            <a:off x="2861031" y="2007557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722C66EA-4FEA-2A1F-0E68-34D8F513C5DC}"/>
              </a:ext>
            </a:extLst>
          </p:cNvPr>
          <p:cNvGrpSpPr/>
          <p:nvPr/>
        </p:nvGrpSpPr>
        <p:grpSpPr>
          <a:xfrm>
            <a:off x="3818615" y="933650"/>
            <a:ext cx="714100" cy="778985"/>
            <a:chOff x="2636526" y="3086818"/>
            <a:chExt cx="714100" cy="77898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36D10A8B-D2A9-DA38-1A82-8D1030570EF5}"/>
                </a:ext>
              </a:extLst>
            </p:cNvPr>
            <p:cNvSpPr/>
            <p:nvPr/>
          </p:nvSpPr>
          <p:spPr>
            <a:xfrm>
              <a:off x="2636526" y="3086818"/>
              <a:ext cx="685514" cy="7789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1934841-FF2D-0C05-2A82-FBDDCBC5B87B}"/>
                </a:ext>
              </a:extLst>
            </p:cNvPr>
            <p:cNvSpPr/>
            <p:nvPr/>
          </p:nvSpPr>
          <p:spPr>
            <a:xfrm>
              <a:off x="2685059" y="3153142"/>
              <a:ext cx="6655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X=0</a:t>
              </a:r>
            </a:p>
            <a:p>
              <a:r>
                <a:rPr kumimoji="1" lang="en-US" altLang="zh-CN" dirty="0"/>
                <a:t>Y=0 </a:t>
              </a:r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5CBA4643-0F34-E5D4-19A5-DDC3EAB7EF0A}"/>
              </a:ext>
            </a:extLst>
          </p:cNvPr>
          <p:cNvGrpSpPr/>
          <p:nvPr/>
        </p:nvGrpSpPr>
        <p:grpSpPr>
          <a:xfrm>
            <a:off x="4539133" y="933650"/>
            <a:ext cx="714100" cy="778985"/>
            <a:chOff x="2636526" y="3086818"/>
            <a:chExt cx="714100" cy="778985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6A0CA51-8D5F-9BB2-837B-EA5B862E0354}"/>
                </a:ext>
              </a:extLst>
            </p:cNvPr>
            <p:cNvSpPr/>
            <p:nvPr/>
          </p:nvSpPr>
          <p:spPr>
            <a:xfrm>
              <a:off x="2636526" y="3086818"/>
              <a:ext cx="685514" cy="77898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F332BA0-A047-856A-C452-84B9A9C83D29}"/>
                </a:ext>
              </a:extLst>
            </p:cNvPr>
            <p:cNvSpPr/>
            <p:nvPr/>
          </p:nvSpPr>
          <p:spPr>
            <a:xfrm>
              <a:off x="2685059" y="3153142"/>
              <a:ext cx="665567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X=0</a:t>
              </a:r>
            </a:p>
            <a:p>
              <a:r>
                <a:rPr kumimoji="1" lang="en-US" altLang="zh-CN" dirty="0"/>
                <a:t>Y=0 </a:t>
              </a:r>
              <a:endParaRPr lang="zh-CN" altLang="en-US" dirty="0"/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:a16="http://schemas.microsoft.com/office/drawing/2014/main" id="{D6278798-C639-4EA2-7FE6-B45C8D972C21}"/>
              </a:ext>
            </a:extLst>
          </p:cNvPr>
          <p:cNvSpPr/>
          <p:nvPr/>
        </p:nvSpPr>
        <p:spPr>
          <a:xfrm>
            <a:off x="2221798" y="2769625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3789440E-1AC0-0C2D-79E9-67A2EAC118E1}"/>
              </a:ext>
            </a:extLst>
          </p:cNvPr>
          <p:cNvCxnSpPr/>
          <p:nvPr/>
        </p:nvCxnSpPr>
        <p:spPr>
          <a:xfrm>
            <a:off x="2987823" y="2503440"/>
            <a:ext cx="3339673" cy="1137975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1B90ECBB-331B-16F5-C664-33B4865304D7}"/>
              </a:ext>
            </a:extLst>
          </p:cNvPr>
          <p:cNvCxnSpPr>
            <a:cxnSpLocks/>
          </p:cNvCxnSpPr>
          <p:nvPr/>
        </p:nvCxnSpPr>
        <p:spPr>
          <a:xfrm flipH="1">
            <a:off x="2967572" y="2437110"/>
            <a:ext cx="3359923" cy="1262681"/>
          </a:xfrm>
          <a:prstGeom prst="straightConnector1">
            <a:avLst/>
          </a:prstGeom>
          <a:ln w="15875"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:a16="http://schemas.microsoft.com/office/drawing/2014/main" id="{EA3F893F-4207-70C6-27EE-72141069A6C1}"/>
              </a:ext>
            </a:extLst>
          </p:cNvPr>
          <p:cNvSpPr/>
          <p:nvPr/>
        </p:nvSpPr>
        <p:spPr>
          <a:xfrm>
            <a:off x="5455803" y="2007557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AD765BE-50A2-0410-4BCB-5827A1F82153}"/>
              </a:ext>
            </a:extLst>
          </p:cNvPr>
          <p:cNvSpPr/>
          <p:nvPr/>
        </p:nvSpPr>
        <p:spPr>
          <a:xfrm>
            <a:off x="6191288" y="2769625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45" name="云形 44">
            <a:extLst>
              <a:ext uri="{FF2B5EF4-FFF2-40B4-BE49-F238E27FC236}">
                <a16:creationId xmlns:a16="http://schemas.microsoft.com/office/drawing/2014/main" id="{D5A0FA62-D536-50D4-9673-8DF9E66721D1}"/>
              </a:ext>
            </a:extLst>
          </p:cNvPr>
          <p:cNvSpPr/>
          <p:nvPr/>
        </p:nvSpPr>
        <p:spPr>
          <a:xfrm>
            <a:off x="3270527" y="2757281"/>
            <a:ext cx="2417865" cy="789574"/>
          </a:xfrm>
          <a:prstGeom prst="cloud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non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CA8DD88-A232-3A98-F4D2-4089BEF17A4E}"/>
              </a:ext>
            </a:extLst>
          </p:cNvPr>
          <p:cNvSpPr/>
          <p:nvPr/>
        </p:nvSpPr>
        <p:spPr>
          <a:xfrm>
            <a:off x="5118658" y="355953"/>
            <a:ext cx="1531188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Cache states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1075535-8BA3-C32C-7176-1C06A927A11C}"/>
              </a:ext>
            </a:extLst>
          </p:cNvPr>
          <p:cNvSpPr/>
          <p:nvPr/>
        </p:nvSpPr>
        <p:spPr>
          <a:xfrm>
            <a:off x="3988603" y="2922518"/>
            <a:ext cx="1031051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kumimoji="1" lang="en-US" altLang="zh-CN" dirty="0"/>
              <a:t>Network</a:t>
            </a:r>
            <a:endParaRPr lang="zh-CN" altLang="en-US" dirty="0"/>
          </a:p>
        </p:txBody>
      </p: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13498718-6DED-824A-DDE4-C12AE6C958CE}"/>
              </a:ext>
            </a:extLst>
          </p:cNvPr>
          <p:cNvSpPr/>
          <p:nvPr/>
        </p:nvSpPr>
        <p:spPr>
          <a:xfrm>
            <a:off x="4128910" y="574850"/>
            <a:ext cx="1026160" cy="247226"/>
          </a:xfrm>
          <a:custGeom>
            <a:avLst/>
            <a:gdLst>
              <a:gd name="connsiteX0" fmla="*/ 1026160 w 1026160"/>
              <a:gd name="connsiteY0" fmla="*/ 3386 h 247226"/>
              <a:gd name="connsiteX1" fmla="*/ 203200 w 1026160"/>
              <a:gd name="connsiteY1" fmla="*/ 33866 h 247226"/>
              <a:gd name="connsiteX2" fmla="*/ 0 w 1026160"/>
              <a:gd name="connsiteY2" fmla="*/ 247226 h 247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6160" h="247226">
                <a:moveTo>
                  <a:pt x="1026160" y="3386"/>
                </a:moveTo>
                <a:cubicBezTo>
                  <a:pt x="700193" y="-1694"/>
                  <a:pt x="374227" y="-6774"/>
                  <a:pt x="203200" y="33866"/>
                </a:cubicBezTo>
                <a:cubicBezTo>
                  <a:pt x="32173" y="74506"/>
                  <a:pt x="16086" y="160866"/>
                  <a:pt x="0" y="24722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1" name="任意形状 50">
            <a:extLst>
              <a:ext uri="{FF2B5EF4-FFF2-40B4-BE49-F238E27FC236}">
                <a16:creationId xmlns:a16="http://schemas.microsoft.com/office/drawing/2014/main" id="{C7895425-AD7C-EFDA-9A18-FF3C2C611E5D}"/>
              </a:ext>
            </a:extLst>
          </p:cNvPr>
          <p:cNvSpPr/>
          <p:nvPr/>
        </p:nvSpPr>
        <p:spPr>
          <a:xfrm>
            <a:off x="4912665" y="670560"/>
            <a:ext cx="668362" cy="284480"/>
          </a:xfrm>
          <a:custGeom>
            <a:avLst/>
            <a:gdLst>
              <a:gd name="connsiteX0" fmla="*/ 553415 w 668362"/>
              <a:gd name="connsiteY0" fmla="*/ 0 h 284480"/>
              <a:gd name="connsiteX1" fmla="*/ 634695 w 668362"/>
              <a:gd name="connsiteY1" fmla="*/ 152400 h 284480"/>
              <a:gd name="connsiteX2" fmla="*/ 65735 w 668362"/>
              <a:gd name="connsiteY2" fmla="*/ 111760 h 284480"/>
              <a:gd name="connsiteX3" fmla="*/ 35255 w 668362"/>
              <a:gd name="connsiteY3" fmla="*/ 284480 h 28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8362" h="284480">
                <a:moveTo>
                  <a:pt x="553415" y="0"/>
                </a:moveTo>
                <a:cubicBezTo>
                  <a:pt x="634695" y="66886"/>
                  <a:pt x="715975" y="133773"/>
                  <a:pt x="634695" y="152400"/>
                </a:cubicBezTo>
                <a:cubicBezTo>
                  <a:pt x="553415" y="171027"/>
                  <a:pt x="165642" y="89747"/>
                  <a:pt x="65735" y="111760"/>
                </a:cubicBezTo>
                <a:cubicBezTo>
                  <a:pt x="-34172" y="133773"/>
                  <a:pt x="541" y="209126"/>
                  <a:pt x="35255" y="28448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C0FC375-2253-A333-CBF5-619AA56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Bad case!!!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43797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AD7599-ED95-3244-8EEF-F9A783C51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the problem?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355175-AC7D-B542-A1AA-6A58C5FA1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order of the updates seen by different CPUs are different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C06F0A-23AC-7348-BB75-F7EEDD017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65F662E-7461-9D4B-912E-0670BE41AEF1}"/>
              </a:ext>
            </a:extLst>
          </p:cNvPr>
          <p:cNvGrpSpPr/>
          <p:nvPr/>
        </p:nvGrpSpPr>
        <p:grpSpPr>
          <a:xfrm>
            <a:off x="323528" y="1705372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4D227ED-274C-F640-B616-54FF3BEA5A3B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40A7F65-EFE0-7B43-857C-A7F35D693924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sp>
        <p:nvSpPr>
          <p:cNvPr id="8" name="矩形 7">
            <a:extLst>
              <a:ext uri="{FF2B5EF4-FFF2-40B4-BE49-F238E27FC236}">
                <a16:creationId xmlns:a16="http://schemas.microsoft.com/office/drawing/2014/main" id="{EC49AAB0-89EC-DD48-ADF2-7CB438CB625C}"/>
              </a:ext>
            </a:extLst>
          </p:cNvPr>
          <p:cNvSpPr/>
          <p:nvPr/>
        </p:nvSpPr>
        <p:spPr>
          <a:xfrm>
            <a:off x="1331640" y="1797000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943B3DB-E870-FE4B-81BF-4C8D23C88036}"/>
              </a:ext>
            </a:extLst>
          </p:cNvPr>
          <p:cNvSpPr/>
          <p:nvPr/>
        </p:nvSpPr>
        <p:spPr>
          <a:xfrm>
            <a:off x="2447138" y="1797000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0C35A3EE-6BFF-0A4E-AFAF-C0673FB1EA76}"/>
              </a:ext>
            </a:extLst>
          </p:cNvPr>
          <p:cNvGrpSpPr/>
          <p:nvPr/>
        </p:nvGrpSpPr>
        <p:grpSpPr>
          <a:xfrm>
            <a:off x="323528" y="2511070"/>
            <a:ext cx="800219" cy="504056"/>
            <a:chOff x="2587304" y="3145532"/>
            <a:chExt cx="800219" cy="50405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F9DFF69-E4FA-4B45-97C2-C222B5D19CE1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40CABE6-A1EF-9648-A2D4-CAEE0EF667F1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2BA7049A-22ED-ED47-BFFA-47CCA70EFC81}"/>
              </a:ext>
            </a:extLst>
          </p:cNvPr>
          <p:cNvSpPr/>
          <p:nvPr/>
        </p:nvSpPr>
        <p:spPr>
          <a:xfrm>
            <a:off x="1331640" y="257404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0160D2D-0374-B84D-8D26-8624846B89D8}"/>
              </a:ext>
            </a:extLst>
          </p:cNvPr>
          <p:cNvSpPr/>
          <p:nvPr/>
        </p:nvSpPr>
        <p:spPr>
          <a:xfrm>
            <a:off x="2447138" y="257404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B10D16C1-6FC3-054F-9C1A-16DCFE4A3140}"/>
              </a:ext>
            </a:extLst>
          </p:cNvPr>
          <p:cNvCxnSpPr/>
          <p:nvPr/>
        </p:nvCxnSpPr>
        <p:spPr>
          <a:xfrm>
            <a:off x="364008" y="3361556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E9E89BE4-1C44-8740-8492-8FDE1C75E19D}"/>
              </a:ext>
            </a:extLst>
          </p:cNvPr>
          <p:cNvSpPr/>
          <p:nvPr/>
        </p:nvSpPr>
        <p:spPr>
          <a:xfrm>
            <a:off x="7681168" y="317689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06AFC32-5C35-C44A-9865-96F4D33F5EDA}"/>
              </a:ext>
            </a:extLst>
          </p:cNvPr>
          <p:cNvSpPr/>
          <p:nvPr/>
        </p:nvSpPr>
        <p:spPr>
          <a:xfrm>
            <a:off x="3562636" y="1782602"/>
            <a:ext cx="5329844" cy="420674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8728388-9A48-7E4E-BF5E-D3C71199DF8B}"/>
              </a:ext>
            </a:extLst>
          </p:cNvPr>
          <p:cNvSpPr/>
          <p:nvPr/>
        </p:nvSpPr>
        <p:spPr>
          <a:xfrm>
            <a:off x="3562636" y="1811378"/>
            <a:ext cx="5123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CPU0 sees Y is updated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after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updating X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1C9A69B-58F2-E84C-A942-A31ABB2E461C}"/>
              </a:ext>
            </a:extLst>
          </p:cNvPr>
          <p:cNvSpPr/>
          <p:nvPr/>
        </p:nvSpPr>
        <p:spPr>
          <a:xfrm>
            <a:off x="3562636" y="2562805"/>
            <a:ext cx="5329844" cy="420674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3EEB184-C3D5-ED43-8664-09E8DD3E6080}"/>
              </a:ext>
            </a:extLst>
          </p:cNvPr>
          <p:cNvSpPr/>
          <p:nvPr/>
        </p:nvSpPr>
        <p:spPr>
          <a:xfrm>
            <a:off x="3562636" y="2591581"/>
            <a:ext cx="52501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CPU1 sees Y is updated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before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updating X</a:t>
            </a:r>
          </a:p>
        </p:txBody>
      </p:sp>
      <p:sp>
        <p:nvSpPr>
          <p:cNvPr id="23" name="爆炸形 1 22">
            <a:extLst>
              <a:ext uri="{FF2B5EF4-FFF2-40B4-BE49-F238E27FC236}">
                <a16:creationId xmlns:a16="http://schemas.microsoft.com/office/drawing/2014/main" id="{89C2DB12-98B6-9F49-9BB7-B14649E63F4D}"/>
              </a:ext>
            </a:extLst>
          </p:cNvPr>
          <p:cNvSpPr/>
          <p:nvPr/>
        </p:nvSpPr>
        <p:spPr>
          <a:xfrm>
            <a:off x="2447138" y="3446599"/>
            <a:ext cx="4321732" cy="2239677"/>
          </a:xfrm>
          <a:prstGeom prst="irregularSeal1">
            <a:avLst/>
          </a:prstGeom>
          <a:noFill/>
          <a:ln w="63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EF61037-709D-4E47-8B4C-5C23375ABB1E}"/>
              </a:ext>
            </a:extLst>
          </p:cNvPr>
          <p:cNvSpPr/>
          <p:nvPr/>
        </p:nvSpPr>
        <p:spPr>
          <a:xfrm>
            <a:off x="3431239" y="4247843"/>
            <a:ext cx="235352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600" b="1" dirty="0">
                <a:solidFill>
                  <a:srgbClr val="C00000"/>
                </a:solidFill>
              </a:rPr>
              <a:t>Inconsistent! </a:t>
            </a:r>
            <a:endParaRPr lang="zh-CN" altLang="en-US" sz="2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2986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>
            <a:extLst>
              <a:ext uri="{FF2B5EF4-FFF2-40B4-BE49-F238E27FC236}">
                <a16:creationId xmlns:a16="http://schemas.microsoft.com/office/drawing/2014/main" id="{05BD1A3F-D3E2-BB4D-BB55-9CA1919AA418}"/>
              </a:ext>
            </a:extLst>
          </p:cNvPr>
          <p:cNvSpPr/>
          <p:nvPr/>
        </p:nvSpPr>
        <p:spPr>
          <a:xfrm>
            <a:off x="4574004" y="4086799"/>
            <a:ext cx="304528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Assert X+Y unchanged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76B321DF-F658-5C4D-84F6-3DF23E979EEF}"/>
              </a:ext>
            </a:extLst>
          </p:cNvPr>
          <p:cNvSpPr/>
          <p:nvPr/>
        </p:nvSpPr>
        <p:spPr>
          <a:xfrm>
            <a:off x="7273159" y="4456386"/>
            <a:ext cx="695669" cy="778329"/>
          </a:xfrm>
          <a:custGeom>
            <a:avLst/>
            <a:gdLst>
              <a:gd name="connsiteX0" fmla="*/ 0 w 695669"/>
              <a:gd name="connsiteY0" fmla="*/ 735724 h 778329"/>
              <a:gd name="connsiteX1" fmla="*/ 620110 w 695669"/>
              <a:gd name="connsiteY1" fmla="*/ 725214 h 778329"/>
              <a:gd name="connsiteX2" fmla="*/ 651641 w 695669"/>
              <a:gd name="connsiteY2" fmla="*/ 210207 h 778329"/>
              <a:gd name="connsiteX3" fmla="*/ 315310 w 695669"/>
              <a:gd name="connsiteY3" fmla="*/ 0 h 778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669" h="778329">
                <a:moveTo>
                  <a:pt x="0" y="735724"/>
                </a:moveTo>
                <a:cubicBezTo>
                  <a:pt x="255751" y="774262"/>
                  <a:pt x="511503" y="812800"/>
                  <a:pt x="620110" y="725214"/>
                </a:cubicBezTo>
                <a:cubicBezTo>
                  <a:pt x="728717" y="637628"/>
                  <a:pt x="702441" y="331076"/>
                  <a:pt x="651641" y="210207"/>
                </a:cubicBezTo>
                <a:cubicBezTo>
                  <a:pt x="600841" y="89338"/>
                  <a:pt x="458075" y="44669"/>
                  <a:pt x="31531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任意形状 15">
            <a:extLst>
              <a:ext uri="{FF2B5EF4-FFF2-40B4-BE49-F238E27FC236}">
                <a16:creationId xmlns:a16="http://schemas.microsoft.com/office/drawing/2014/main" id="{FE04EB3A-0D28-7F44-B252-9A67E4FAF74F}"/>
              </a:ext>
            </a:extLst>
          </p:cNvPr>
          <p:cNvSpPr/>
          <p:nvPr/>
        </p:nvSpPr>
        <p:spPr>
          <a:xfrm>
            <a:off x="7010400" y="2953407"/>
            <a:ext cx="608890" cy="546538"/>
          </a:xfrm>
          <a:custGeom>
            <a:avLst/>
            <a:gdLst>
              <a:gd name="connsiteX0" fmla="*/ 462455 w 608890"/>
              <a:gd name="connsiteY0" fmla="*/ 0 h 546538"/>
              <a:gd name="connsiteX1" fmla="*/ 378372 w 608890"/>
              <a:gd name="connsiteY1" fmla="*/ 294290 h 546538"/>
              <a:gd name="connsiteX2" fmla="*/ 599090 w 608890"/>
              <a:gd name="connsiteY2" fmla="*/ 451945 h 546538"/>
              <a:gd name="connsiteX3" fmla="*/ 0 w 608890"/>
              <a:gd name="connsiteY3" fmla="*/ 546538 h 546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890" h="546538">
                <a:moveTo>
                  <a:pt x="462455" y="0"/>
                </a:moveTo>
                <a:cubicBezTo>
                  <a:pt x="409027" y="109483"/>
                  <a:pt x="355600" y="218966"/>
                  <a:pt x="378372" y="294290"/>
                </a:cubicBezTo>
                <a:cubicBezTo>
                  <a:pt x="401144" y="369614"/>
                  <a:pt x="662152" y="409904"/>
                  <a:pt x="599090" y="451945"/>
                </a:cubicBezTo>
                <a:cubicBezTo>
                  <a:pt x="536028" y="493986"/>
                  <a:pt x="268014" y="520262"/>
                  <a:pt x="0" y="54653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5F3BBB-F27A-1340-9D97-4051F7DB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consistency?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F58BBF-022E-6041-BF8F-23EFB4323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857500"/>
            <a:ext cx="8229600" cy="2734255"/>
          </a:xfrm>
        </p:spPr>
        <p:txBody>
          <a:bodyPr/>
          <a:lstStyle/>
          <a:p>
            <a:r>
              <a:rPr kumimoji="1" lang="en-US" altLang="zh-CN" dirty="0"/>
              <a:t>Examples </a:t>
            </a:r>
          </a:p>
          <a:p>
            <a:pPr lvl="1"/>
            <a:r>
              <a:rPr kumimoji="1" lang="en-US" altLang="zh-CN" dirty="0"/>
              <a:t>Local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shared virtual memory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pPr lvl="1"/>
            <a:r>
              <a:rPr kumimoji="1" lang="en-US" altLang="zh-CN" dirty="0"/>
              <a:t>Database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737941-FC39-9843-845A-00569410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0FB184A-4D48-6A40-8CED-10DEC1866BD4}"/>
              </a:ext>
            </a:extLst>
          </p:cNvPr>
          <p:cNvSpPr/>
          <p:nvPr/>
        </p:nvSpPr>
        <p:spPr>
          <a:xfrm>
            <a:off x="316300" y="1116980"/>
            <a:ext cx="8229600" cy="1164456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8902538-406A-8D45-87DB-48FA093AA09D}"/>
              </a:ext>
            </a:extLst>
          </p:cNvPr>
          <p:cNvSpPr/>
          <p:nvPr/>
        </p:nvSpPr>
        <p:spPr>
          <a:xfrm>
            <a:off x="487071" y="1162547"/>
            <a:ext cx="79928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AC8B685-2D87-8746-A379-190722664AFC}"/>
              </a:ext>
            </a:extLst>
          </p:cNvPr>
          <p:cNvSpPr/>
          <p:nvPr/>
        </p:nvSpPr>
        <p:spPr>
          <a:xfrm>
            <a:off x="3851920" y="3259213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424E47-A006-A54D-BA5B-56D5BC3C1D7C}"/>
              </a:ext>
            </a:extLst>
          </p:cNvPr>
          <p:cNvSpPr/>
          <p:nvPr/>
        </p:nvSpPr>
        <p:spPr>
          <a:xfrm>
            <a:off x="4932040" y="3259213"/>
            <a:ext cx="2016224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R(y) (should be 1)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305CB70A-6A06-B14A-B6AE-01974CCF5921}"/>
              </a:ext>
            </a:extLst>
          </p:cNvPr>
          <p:cNvCxnSpPr/>
          <p:nvPr/>
        </p:nvCxnSpPr>
        <p:spPr>
          <a:xfrm>
            <a:off x="646871" y="3910220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E9B724A6-6361-7F46-8708-B8EB65FA7977}"/>
              </a:ext>
            </a:extLst>
          </p:cNvPr>
          <p:cNvSpPr/>
          <p:nvPr/>
        </p:nvSpPr>
        <p:spPr>
          <a:xfrm>
            <a:off x="7964031" y="3725554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2A988B7-916B-F346-9C14-AE4ACF5B6D1D}"/>
              </a:ext>
            </a:extLst>
          </p:cNvPr>
          <p:cNvGrpSpPr/>
          <p:nvPr/>
        </p:nvGrpSpPr>
        <p:grpSpPr>
          <a:xfrm>
            <a:off x="5192206" y="2379590"/>
            <a:ext cx="3857145" cy="936863"/>
            <a:chOff x="895736" y="1040360"/>
            <a:chExt cx="2337796" cy="936863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1446F0F-6A35-E04B-8D88-10026C5D7C23}"/>
                </a:ext>
              </a:extLst>
            </p:cNvPr>
            <p:cNvSpPr/>
            <p:nvPr/>
          </p:nvSpPr>
          <p:spPr>
            <a:xfrm>
              <a:off x="912507" y="1040360"/>
              <a:ext cx="2304256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4BE545D9-205D-2A4D-9588-EE2B07F2E89A}"/>
                </a:ext>
              </a:extLst>
            </p:cNvPr>
            <p:cNvSpPr/>
            <p:nvPr/>
          </p:nvSpPr>
          <p:spPr>
            <a:xfrm>
              <a:off x="895736" y="1053893"/>
              <a:ext cx="2337796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Single object consistency is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also called “coherence”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id="{8F30F1CC-E02C-FA40-80F2-7E086C60FDB5}"/>
              </a:ext>
            </a:extLst>
          </p:cNvPr>
          <p:cNvSpPr/>
          <p:nvPr/>
        </p:nvSpPr>
        <p:spPr>
          <a:xfrm>
            <a:off x="2013868" y="4092974"/>
            <a:ext cx="2414116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X &lt;- X + 1 ; Y &lt;- Y - 1 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469997A-1244-1347-8497-5FB33BD011B7}"/>
              </a:ext>
            </a:extLst>
          </p:cNvPr>
          <p:cNvGrpSpPr/>
          <p:nvPr/>
        </p:nvGrpSpPr>
        <p:grpSpPr>
          <a:xfrm>
            <a:off x="2297934" y="4789233"/>
            <a:ext cx="5082378" cy="659864"/>
            <a:chOff x="895736" y="1040360"/>
            <a:chExt cx="3080403" cy="659864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EA4B2396-11A0-D04E-A27D-08D89A22F77E}"/>
                </a:ext>
              </a:extLst>
            </p:cNvPr>
            <p:cNvSpPr/>
            <p:nvPr/>
          </p:nvSpPr>
          <p:spPr>
            <a:xfrm>
              <a:off x="912507" y="1040360"/>
              <a:ext cx="3063632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20FC174F-E60B-3344-B7EC-6EC396A049F4}"/>
                </a:ext>
              </a:extLst>
            </p:cNvPr>
            <p:cNvSpPr/>
            <p:nvPr/>
          </p:nvSpPr>
          <p:spPr>
            <a:xfrm>
              <a:off x="895736" y="1053893"/>
              <a:ext cx="3028583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Consistency across multiple objects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e.g., all-or-nothing + before-or-after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3973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DBA424-B74A-0E4A-87CB-BAE4715B9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Consistency Challenges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0AEF18-BC74-CB47-8DD4-611F306A1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 </a:t>
            </a:r>
            <a:r>
              <a:rPr kumimoji="1" lang="en-US" altLang="zh-CN" dirty="0">
                <a:highlight>
                  <a:srgbClr val="FFFF00"/>
                </a:highlight>
              </a:rPr>
              <a:t>Right</a:t>
            </a:r>
            <a:r>
              <a:rPr kumimoji="1" lang="en-US" altLang="zh-CN" dirty="0"/>
              <a:t> or </a:t>
            </a:r>
            <a:r>
              <a:rPr kumimoji="1" lang="en-US" altLang="zh-CN" dirty="0">
                <a:highlight>
                  <a:srgbClr val="FFFF00"/>
                </a:highlight>
              </a:rPr>
              <a:t>Wrong</a:t>
            </a:r>
            <a:r>
              <a:rPr kumimoji="1" lang="en-US" altLang="zh-CN" dirty="0"/>
              <a:t> consistency models </a:t>
            </a:r>
          </a:p>
          <a:p>
            <a:pPr lvl="1"/>
            <a:r>
              <a:rPr kumimoji="1" lang="en-US" altLang="zh-CN" dirty="0"/>
              <a:t>Tradeoffs between </a:t>
            </a:r>
            <a:r>
              <a:rPr kumimoji="1" lang="en-US" altLang="zh-CN" b="1" dirty="0"/>
              <a:t>ease</a:t>
            </a:r>
            <a:r>
              <a:rPr kumimoji="1" lang="en-US" altLang="zh-CN" dirty="0"/>
              <a:t> of programmability &amp; </a:t>
            </a:r>
            <a:r>
              <a:rPr kumimoji="1" lang="en-US" altLang="zh-CN" b="1" dirty="0"/>
              <a:t>performance 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Consistency is hard in (distributed) systems </a:t>
            </a:r>
          </a:p>
          <a:p>
            <a:pPr lvl="1"/>
            <a:r>
              <a:rPr kumimoji="1" lang="en-US" altLang="zh-CN" dirty="0"/>
              <a:t>Data replication (&amp; caching) </a:t>
            </a:r>
          </a:p>
          <a:p>
            <a:pPr lvl="1"/>
            <a:r>
              <a:rPr kumimoji="1" lang="en-US" altLang="zh-CN" dirty="0"/>
              <a:t>Concurrency (multi-core &amp; multi-host)</a:t>
            </a:r>
          </a:p>
          <a:p>
            <a:pPr lvl="1"/>
            <a:r>
              <a:rPr kumimoji="1" lang="en-US" altLang="zh-CN" dirty="0"/>
              <a:t>Failures (e.g., machine or network)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970DD1-B47E-B74F-B890-29D155D7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79203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6C1D33-32C1-BC4E-B4F6-44CCFB14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zh-CN" altLang="en-US" dirty="0"/>
              <a:t> </a:t>
            </a:r>
            <a:r>
              <a:rPr kumimoji="1" lang="en-US" altLang="zh-CN" dirty="0"/>
              <a:t>on naïve DSM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426FFD-D9A9-0C40-9031-EABBFA3FC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2713484"/>
            <a:ext cx="8229600" cy="2187460"/>
          </a:xfrm>
        </p:spPr>
        <p:txBody>
          <a:bodyPr/>
          <a:lstStyle/>
          <a:p>
            <a:r>
              <a:rPr kumimoji="1" lang="en-US" altLang="zh-CN" dirty="0"/>
              <a:t>Assume all </a:t>
            </a:r>
            <a:r>
              <a:rPr kumimoji="1" lang="en-US" altLang="zh-CN" dirty="0" err="1"/>
              <a:t>x,y</a:t>
            </a:r>
            <a:r>
              <a:rPr kumimoji="1" lang="en-US" altLang="zh-CN" dirty="0"/>
              <a:t> is cached at each machine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Read</a:t>
            </a:r>
            <a:r>
              <a:rPr kumimoji="1" lang="en-US" altLang="zh-CN" dirty="0"/>
              <a:t> operation: return the content in the cache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Write</a:t>
            </a:r>
            <a:r>
              <a:rPr kumimoji="1" lang="en-US" altLang="zh-CN" dirty="0"/>
              <a:t> operation: write to the DRAM, send to the other CPU’s cache, but don’t wait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FFA4C1-8C99-8749-AEA1-196D08EEE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B0B0A6D-F380-BD4A-9A38-CAFA68198113}"/>
              </a:ext>
            </a:extLst>
          </p:cNvPr>
          <p:cNvSpPr/>
          <p:nvPr/>
        </p:nvSpPr>
        <p:spPr>
          <a:xfrm>
            <a:off x="316300" y="1116980"/>
            <a:ext cx="8229600" cy="1164456"/>
          </a:xfrm>
          <a:prstGeom prst="rect">
            <a:avLst/>
          </a:prstGeom>
          <a:solidFill>
            <a:srgbClr val="F7F9D6"/>
          </a:solidFill>
          <a:ln w="12700">
            <a:solidFill>
              <a:schemeClr val="tx1"/>
            </a:solidFill>
            <a:tailEnd type="arrow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6DDA3A4-D4E4-084C-B8EA-A9AC3CD0883B}"/>
              </a:ext>
            </a:extLst>
          </p:cNvPr>
          <p:cNvSpPr/>
          <p:nvPr/>
        </p:nvSpPr>
        <p:spPr>
          <a:xfrm>
            <a:off x="487071" y="1162547"/>
            <a:ext cx="799289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Consistency model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defines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rules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for the </a:t>
            </a:r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apparent order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and </a:t>
            </a:r>
          </a:p>
          <a:p>
            <a:r>
              <a:rPr kumimoji="1" lang="en-US" altLang="zh-CN" u="sng" dirty="0">
                <a:latin typeface="Consolas" panose="020B0609020204030204" pitchFamily="49" charset="0"/>
                <a:cs typeface="Consolas" panose="020B0609020204030204" pitchFamily="49" charset="0"/>
              </a:rPr>
              <a:t>visibility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of </a:t>
            </a:r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updates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and it is a continuum with </a:t>
            </a:r>
            <a:r>
              <a:rPr kumimoji="1" lang="en-US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tradeoffs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4" algn="r">
              <a:spcBef>
                <a:spcPts val="120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- Todd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Lipcon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8EF095D-C2CF-DDDC-4AF2-F3153800E5FC}"/>
              </a:ext>
            </a:extLst>
          </p:cNvPr>
          <p:cNvGrpSpPr/>
          <p:nvPr/>
        </p:nvGrpSpPr>
        <p:grpSpPr>
          <a:xfrm>
            <a:off x="1942328" y="4439089"/>
            <a:ext cx="5082379" cy="659864"/>
            <a:chOff x="895736" y="1040360"/>
            <a:chExt cx="3080403" cy="659864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18AF8CF-9E92-2A4A-3E4C-6D1A9CE65ADD}"/>
                </a:ext>
              </a:extLst>
            </p:cNvPr>
            <p:cNvSpPr/>
            <p:nvPr/>
          </p:nvSpPr>
          <p:spPr>
            <a:xfrm>
              <a:off x="912507" y="1040360"/>
              <a:ext cx="3063632" cy="653240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A8ABF78A-8F9C-34E3-7850-56CCC5A325F2}"/>
                </a:ext>
              </a:extLst>
            </p:cNvPr>
            <p:cNvSpPr/>
            <p:nvPr/>
          </p:nvSpPr>
          <p:spPr>
            <a:xfrm>
              <a:off x="895736" y="1053893"/>
              <a:ext cx="30636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Questions: what is the order of the   visibility of an update? Undefined!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63495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B9BDDDC3-C3F9-6447-A5CB-9E7220F2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Sequential</a:t>
            </a:r>
            <a:r>
              <a:rPr lang="zh-CN" altLang="en-US" dirty="0"/>
              <a:t> </a:t>
            </a:r>
            <a:r>
              <a:rPr lang="en-US" altLang="zh-CN" dirty="0"/>
              <a:t>Consistency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58E2497-61D2-5641-BB0F-6BB4E5451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44BEA9-0F83-B64F-9343-8514FF553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23580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38C23-75C8-18C4-54AE-EEAC6BD7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the desired consistency model?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A8DB3-6DBC-BE9D-A617-39BFAE900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900152" cy="3771636"/>
          </a:xfrm>
        </p:spPr>
        <p:txBody>
          <a:bodyPr/>
          <a:lstStyle/>
          <a:p>
            <a:r>
              <a:rPr kumimoji="1" lang="en-US" altLang="zh-CN" dirty="0"/>
              <a:t>Each read should get the latest write </a:t>
            </a:r>
          </a:p>
          <a:p>
            <a:pPr lvl="1"/>
            <a:r>
              <a:rPr kumimoji="1" lang="en-US" altLang="zh-CN" dirty="0"/>
              <a:t>i.e.,  if CPU0 writes 1, then later CPU1 should get 1 </a:t>
            </a:r>
          </a:p>
          <a:p>
            <a:r>
              <a:rPr kumimoji="1" lang="en-US" altLang="zh-CN" dirty="0"/>
              <a:t>Rule#1</a:t>
            </a:r>
          </a:p>
          <a:p>
            <a:pPr marL="74250" lvl="1" indent="0">
              <a:buNone/>
            </a:pPr>
            <a:r>
              <a:rPr kumimoji="1" lang="en-US" altLang="zh-CN" b="0" dirty="0">
                <a:highlight>
                  <a:srgbClr val="FFFF00"/>
                </a:highlight>
              </a:rPr>
              <a:t>  Each read gets the latest write value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8DB260-90A6-43ED-2CF2-CC570138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1F375028-65C6-B1B2-5A12-23F7FE467F8E}"/>
              </a:ext>
            </a:extLst>
          </p:cNvPr>
          <p:cNvGrpSpPr/>
          <p:nvPr/>
        </p:nvGrpSpPr>
        <p:grpSpPr>
          <a:xfrm>
            <a:off x="6004029" y="1366620"/>
            <a:ext cx="800219" cy="504056"/>
            <a:chOff x="2587304" y="3145532"/>
            <a:chExt cx="800219" cy="5040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D889A55-A531-7ECF-7CDE-D61994923216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7B1D79F-38C9-9E0D-2887-29ECC8124B8B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CPU0</a:t>
              </a:r>
              <a:endParaRPr lang="zh-CN" altLang="en-US" dirty="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EEA8744B-7837-26D7-36D5-E51B79EB16D7}"/>
              </a:ext>
            </a:extLst>
          </p:cNvPr>
          <p:cNvGrpSpPr/>
          <p:nvPr/>
        </p:nvGrpSpPr>
        <p:grpSpPr>
          <a:xfrm>
            <a:off x="7716953" y="1366620"/>
            <a:ext cx="800219" cy="504056"/>
            <a:chOff x="2587304" y="3145532"/>
            <a:chExt cx="800219" cy="5040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702BE66-2DAC-1508-D0A1-AF3A7241EE18}"/>
                </a:ext>
              </a:extLst>
            </p:cNvPr>
            <p:cNvSpPr/>
            <p:nvPr/>
          </p:nvSpPr>
          <p:spPr>
            <a:xfrm>
              <a:off x="2627784" y="3145532"/>
              <a:ext cx="720080" cy="50405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E20B6E9-F6D4-62F6-94F3-253763E6D20E}"/>
                </a:ext>
              </a:extLst>
            </p:cNvPr>
            <p:cNvSpPr/>
            <p:nvPr/>
          </p:nvSpPr>
          <p:spPr>
            <a:xfrm>
              <a:off x="2587304" y="3239863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CPU1</a:t>
              </a:r>
              <a:endParaRPr lang="zh-CN" altLang="en-US" dirty="0"/>
            </a:p>
          </p:txBody>
        </p:sp>
      </p:grp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AEBBFF2D-BAA4-5594-2895-D54F2C0C4CE6}"/>
              </a:ext>
            </a:extLst>
          </p:cNvPr>
          <p:cNvCxnSpPr>
            <a:cxnSpLocks/>
          </p:cNvCxnSpPr>
          <p:nvPr/>
        </p:nvCxnSpPr>
        <p:spPr>
          <a:xfrm>
            <a:off x="5983777" y="1402474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7ADD75A6-371B-9D91-DC23-6366AF2D0DD9}"/>
              </a:ext>
            </a:extLst>
          </p:cNvPr>
          <p:cNvCxnSpPr>
            <a:cxnSpLocks/>
          </p:cNvCxnSpPr>
          <p:nvPr/>
        </p:nvCxnSpPr>
        <p:spPr>
          <a:xfrm>
            <a:off x="8244408" y="1402474"/>
            <a:ext cx="0" cy="3433228"/>
          </a:xfrm>
          <a:prstGeom prst="line">
            <a:avLst/>
          </a:prstGeom>
          <a:ln>
            <a:solidFill>
              <a:schemeClr val="tx1"/>
            </a:solidFill>
            <a:prstDash val="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CF62E466-CC68-C947-31D8-A3BE9272B24C}"/>
              </a:ext>
            </a:extLst>
          </p:cNvPr>
          <p:cNvSpPr/>
          <p:nvPr/>
        </p:nvSpPr>
        <p:spPr>
          <a:xfrm>
            <a:off x="7929072" y="4957018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99BDEE0-5998-FA16-32C6-E1B6A3C8905A}"/>
              </a:ext>
            </a:extLst>
          </p:cNvPr>
          <p:cNvSpPr/>
          <p:nvPr/>
        </p:nvSpPr>
        <p:spPr>
          <a:xfrm>
            <a:off x="5670714" y="2244709"/>
            <a:ext cx="907605" cy="432048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C85BFE-0D7A-D36F-13D5-CE45F0EFDDAB}"/>
              </a:ext>
            </a:extLst>
          </p:cNvPr>
          <p:cNvSpPr/>
          <p:nvPr/>
        </p:nvSpPr>
        <p:spPr>
          <a:xfrm>
            <a:off x="7743178" y="3126194"/>
            <a:ext cx="907605" cy="43204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B15C4CD-B755-8C44-16FF-D5C1928EC2C4}"/>
              </a:ext>
            </a:extLst>
          </p:cNvPr>
          <p:cNvGrpSpPr/>
          <p:nvPr/>
        </p:nvGrpSpPr>
        <p:grpSpPr>
          <a:xfrm>
            <a:off x="595755" y="3882966"/>
            <a:ext cx="5074959" cy="952735"/>
            <a:chOff x="900233" y="1040359"/>
            <a:chExt cx="3075906" cy="95273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36693F7-8255-53B4-7507-62A61808018D}"/>
                </a:ext>
              </a:extLst>
            </p:cNvPr>
            <p:cNvSpPr/>
            <p:nvPr/>
          </p:nvSpPr>
          <p:spPr>
            <a:xfrm>
              <a:off x="912507" y="1040359"/>
              <a:ext cx="3063632" cy="952735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4F917060-FB98-C027-C309-3DF4E46D74FC}"/>
                </a:ext>
              </a:extLst>
            </p:cNvPr>
            <p:cNvSpPr/>
            <p:nvPr/>
          </p:nvSpPr>
          <p:spPr>
            <a:xfrm>
              <a:off x="900233" y="1182314"/>
              <a:ext cx="306363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Question: is rule#1 sufficient for mutual exclusion?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4187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5253D8-E123-6149-8681-30925F50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Intuitive results of rule 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6A2FEA-EE63-0949-B09F-CD79E3804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Goal: proof no two nodes/CPUs enter the critical section </a:t>
            </a:r>
          </a:p>
          <a:p>
            <a:r>
              <a:rPr kumimoji="1" lang="en-US" altLang="zh-CN" u="sng" dirty="0"/>
              <a:t>Proof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suppose mutual exclusion is violated, then we have:</a:t>
            </a:r>
          </a:p>
          <a:p>
            <a:pPr lvl="1"/>
            <a:r>
              <a:rPr kumimoji="1" lang="en-US" altLang="zh-CN" dirty="0"/>
              <a:t>CPU-0:</a:t>
            </a:r>
          </a:p>
          <a:p>
            <a:pPr lvl="1"/>
            <a:r>
              <a:rPr kumimoji="1" lang="en-US" altLang="zh-CN" dirty="0"/>
              <a:t>CPU-1:  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24379D-7F0F-1741-9DCF-83713B0D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EC5FEA0F-8758-B446-9234-6E2E37A06CC3}"/>
              </a:ext>
            </a:extLst>
          </p:cNvPr>
          <p:cNvCxnSpPr/>
          <p:nvPr/>
        </p:nvCxnSpPr>
        <p:spPr>
          <a:xfrm>
            <a:off x="651013" y="3361556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EAC3ACC7-BB0E-7343-B699-A94C2C7DC0DA}"/>
              </a:ext>
            </a:extLst>
          </p:cNvPr>
          <p:cNvSpPr/>
          <p:nvPr/>
        </p:nvSpPr>
        <p:spPr>
          <a:xfrm>
            <a:off x="7968173" y="317689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30B72C-3423-4B4A-B479-6773089C083D}"/>
              </a:ext>
            </a:extLst>
          </p:cNvPr>
          <p:cNvSpPr/>
          <p:nvPr/>
        </p:nvSpPr>
        <p:spPr>
          <a:xfrm>
            <a:off x="1619672" y="2029408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8E4AA-9FC0-9145-9549-2C44A4A57BBC}"/>
              </a:ext>
            </a:extLst>
          </p:cNvPr>
          <p:cNvSpPr/>
          <p:nvPr/>
        </p:nvSpPr>
        <p:spPr>
          <a:xfrm>
            <a:off x="2699792" y="2030681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C891336-7196-5849-ACBB-37F7F2A2B576}"/>
              </a:ext>
            </a:extLst>
          </p:cNvPr>
          <p:cNvGrpSpPr/>
          <p:nvPr/>
        </p:nvGrpSpPr>
        <p:grpSpPr>
          <a:xfrm>
            <a:off x="34204" y="3854096"/>
            <a:ext cx="2169382" cy="1619559"/>
            <a:chOff x="912507" y="1040360"/>
            <a:chExt cx="2169382" cy="161955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F1054D1-6528-CD4C-8C91-AD7FAE2476FC}"/>
                </a:ext>
              </a:extLst>
            </p:cNvPr>
            <p:cNvSpPr/>
            <p:nvPr/>
          </p:nvSpPr>
          <p:spPr>
            <a:xfrm>
              <a:off x="912507" y="1040360"/>
              <a:ext cx="2169382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AC7B62-3D9E-7B46-980F-5AA9B896E668}"/>
                </a:ext>
              </a:extLst>
            </p:cNvPr>
            <p:cNvSpPr/>
            <p:nvPr/>
          </p:nvSpPr>
          <p:spPr>
            <a:xfrm>
              <a:off x="961729" y="1041019"/>
              <a:ext cx="1867819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023DBD4-3E4B-4A47-91F4-3F68A419C18D}"/>
              </a:ext>
            </a:extLst>
          </p:cNvPr>
          <p:cNvGrpSpPr/>
          <p:nvPr/>
        </p:nvGrpSpPr>
        <p:grpSpPr>
          <a:xfrm>
            <a:off x="2398063" y="3854096"/>
            <a:ext cx="2133447" cy="1816541"/>
            <a:chOff x="912507" y="1040360"/>
            <a:chExt cx="2133447" cy="181654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6CC160A-9045-8741-83C9-EFD7345F4100}"/>
                </a:ext>
              </a:extLst>
            </p:cNvPr>
            <p:cNvSpPr/>
            <p:nvPr/>
          </p:nvSpPr>
          <p:spPr>
            <a:xfrm>
              <a:off x="912507" y="1040360"/>
              <a:ext cx="2133447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2B772B3-BF56-F348-A34C-9CA506AF9A7F}"/>
                </a:ext>
              </a:extLst>
            </p:cNvPr>
            <p:cNvSpPr/>
            <p:nvPr/>
          </p:nvSpPr>
          <p:spPr>
            <a:xfrm>
              <a:off x="961729" y="1041019"/>
              <a:ext cx="1867819" cy="18158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E45A1DA-FC26-3045-AB6D-D40B908DF36F}"/>
              </a:ext>
            </a:extLst>
          </p:cNvPr>
          <p:cNvSpPr/>
          <p:nvPr/>
        </p:nvSpPr>
        <p:spPr>
          <a:xfrm>
            <a:off x="1619671" y="2425452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A6B5387-BE6C-8B4D-A221-446A3B82CD6D}"/>
              </a:ext>
            </a:extLst>
          </p:cNvPr>
          <p:cNvSpPr/>
          <p:nvPr/>
        </p:nvSpPr>
        <p:spPr>
          <a:xfrm>
            <a:off x="2718936" y="2425452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C690FD8-AFCA-A742-9CA8-2F86DAE99309}"/>
              </a:ext>
            </a:extLst>
          </p:cNvPr>
          <p:cNvSpPr/>
          <p:nvPr/>
        </p:nvSpPr>
        <p:spPr>
          <a:xfrm>
            <a:off x="2412071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8C75AEF9-F863-D64C-9BB8-0C284394C61D}"/>
              </a:ext>
            </a:extLst>
          </p:cNvPr>
          <p:cNvSpPr txBox="1">
            <a:spLocks/>
          </p:cNvSpPr>
          <p:nvPr/>
        </p:nvSpPr>
        <p:spPr>
          <a:xfrm>
            <a:off x="4954787" y="3843670"/>
            <a:ext cx="4105787" cy="1040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600" b="0" dirty="0"/>
              <a:t>1. Each read gets the latest write value 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1639A5C-CA4F-9E45-8155-268D958AAC75}"/>
              </a:ext>
            </a:extLst>
          </p:cNvPr>
          <p:cNvSpPr/>
          <p:nvPr/>
        </p:nvSpPr>
        <p:spPr>
          <a:xfrm>
            <a:off x="4198852" y="2658834"/>
            <a:ext cx="44294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Due to Rule 1, W(y) 1 must happens later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67E86C0-49DD-1C4D-838C-A9CA0D173C8C}"/>
              </a:ext>
            </a:extLst>
          </p:cNvPr>
          <p:cNvSpPr/>
          <p:nvPr/>
        </p:nvSpPr>
        <p:spPr>
          <a:xfrm>
            <a:off x="3462618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8DD33C-509B-E149-A377-7FF8AB2EA542}"/>
              </a:ext>
            </a:extLst>
          </p:cNvPr>
          <p:cNvSpPr/>
          <p:nvPr/>
        </p:nvSpPr>
        <p:spPr>
          <a:xfrm>
            <a:off x="4531510" y="3182869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51161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5253D8-E123-6149-8681-30925F504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Intuitive results of rule 1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6A2FEA-EE63-0949-B09F-CD79E3804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Goal: proof no two nodes/CPUs enter the critical section </a:t>
            </a:r>
          </a:p>
          <a:p>
            <a:r>
              <a:rPr kumimoji="1" lang="en-US" altLang="zh-CN" u="sng" dirty="0"/>
              <a:t>Proof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suppose mutual exclusion is violated, then we have:</a:t>
            </a:r>
          </a:p>
          <a:p>
            <a:pPr lvl="1"/>
            <a:r>
              <a:rPr kumimoji="1" lang="en-US" altLang="zh-CN" dirty="0"/>
              <a:t>CPU-0:</a:t>
            </a:r>
          </a:p>
          <a:p>
            <a:pPr lvl="1"/>
            <a:r>
              <a:rPr kumimoji="1" lang="en-US" altLang="zh-CN" dirty="0"/>
              <a:t>CPU-1:  </a:t>
            </a:r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24379D-7F0F-1741-9DCF-83713B0D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60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EC5FEA0F-8758-B446-9234-6E2E37A06CC3}"/>
              </a:ext>
            </a:extLst>
          </p:cNvPr>
          <p:cNvCxnSpPr/>
          <p:nvPr/>
        </p:nvCxnSpPr>
        <p:spPr>
          <a:xfrm>
            <a:off x="651013" y="3361556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EAC3ACC7-BB0E-7343-B699-A94C2C7DC0DA}"/>
              </a:ext>
            </a:extLst>
          </p:cNvPr>
          <p:cNvSpPr/>
          <p:nvPr/>
        </p:nvSpPr>
        <p:spPr>
          <a:xfrm>
            <a:off x="7968173" y="317689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B30B72C-3423-4B4A-B479-6773089C083D}"/>
              </a:ext>
            </a:extLst>
          </p:cNvPr>
          <p:cNvSpPr/>
          <p:nvPr/>
        </p:nvSpPr>
        <p:spPr>
          <a:xfrm>
            <a:off x="1619672" y="2029408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A58E4AA-9FC0-9145-9549-2C44A4A57BBC}"/>
              </a:ext>
            </a:extLst>
          </p:cNvPr>
          <p:cNvSpPr/>
          <p:nvPr/>
        </p:nvSpPr>
        <p:spPr>
          <a:xfrm>
            <a:off x="2699792" y="2030681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8C891336-7196-5849-ACBB-37F7F2A2B576}"/>
              </a:ext>
            </a:extLst>
          </p:cNvPr>
          <p:cNvGrpSpPr/>
          <p:nvPr/>
        </p:nvGrpSpPr>
        <p:grpSpPr>
          <a:xfrm>
            <a:off x="34204" y="3854096"/>
            <a:ext cx="2169382" cy="1619559"/>
            <a:chOff x="912507" y="1040360"/>
            <a:chExt cx="2169382" cy="1619559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9F1054D1-6528-CD4C-8C91-AD7FAE2476FC}"/>
                </a:ext>
              </a:extLst>
            </p:cNvPr>
            <p:cNvSpPr/>
            <p:nvPr/>
          </p:nvSpPr>
          <p:spPr>
            <a:xfrm>
              <a:off x="912507" y="1040360"/>
              <a:ext cx="2169382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5AC7B62-3D9E-7B46-980F-5AA9B896E668}"/>
                </a:ext>
              </a:extLst>
            </p:cNvPr>
            <p:cNvSpPr/>
            <p:nvPr/>
          </p:nvSpPr>
          <p:spPr>
            <a:xfrm>
              <a:off x="961729" y="1041019"/>
              <a:ext cx="1867819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023DBD4-3E4B-4A47-91F4-3F68A419C18D}"/>
              </a:ext>
            </a:extLst>
          </p:cNvPr>
          <p:cNvGrpSpPr/>
          <p:nvPr/>
        </p:nvGrpSpPr>
        <p:grpSpPr>
          <a:xfrm>
            <a:off x="2398063" y="3854096"/>
            <a:ext cx="2133447" cy="1816541"/>
            <a:chOff x="912507" y="1040360"/>
            <a:chExt cx="2133447" cy="181654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6CC160A-9045-8741-83C9-EFD7345F4100}"/>
                </a:ext>
              </a:extLst>
            </p:cNvPr>
            <p:cNvSpPr/>
            <p:nvPr/>
          </p:nvSpPr>
          <p:spPr>
            <a:xfrm>
              <a:off x="912507" y="1040360"/>
              <a:ext cx="2133447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2B772B3-BF56-F348-A34C-9CA506AF9A7F}"/>
                </a:ext>
              </a:extLst>
            </p:cNvPr>
            <p:cNvSpPr/>
            <p:nvPr/>
          </p:nvSpPr>
          <p:spPr>
            <a:xfrm>
              <a:off x="961729" y="1041019"/>
              <a:ext cx="1867819" cy="18158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DE45A1DA-FC26-3045-AB6D-D40B908DF36F}"/>
              </a:ext>
            </a:extLst>
          </p:cNvPr>
          <p:cNvSpPr/>
          <p:nvPr/>
        </p:nvSpPr>
        <p:spPr>
          <a:xfrm>
            <a:off x="1619671" y="2425452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A6B5387-BE6C-8B4D-A221-446A3B82CD6D}"/>
              </a:ext>
            </a:extLst>
          </p:cNvPr>
          <p:cNvSpPr/>
          <p:nvPr/>
        </p:nvSpPr>
        <p:spPr>
          <a:xfrm>
            <a:off x="2718936" y="2425452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C690FD8-AFCA-A742-9CA8-2F86DAE99309}"/>
              </a:ext>
            </a:extLst>
          </p:cNvPr>
          <p:cNvSpPr/>
          <p:nvPr/>
        </p:nvSpPr>
        <p:spPr>
          <a:xfrm>
            <a:off x="2412071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8C75AEF9-F863-D64C-9BB8-0C284394C61D}"/>
              </a:ext>
            </a:extLst>
          </p:cNvPr>
          <p:cNvSpPr txBox="1">
            <a:spLocks/>
          </p:cNvSpPr>
          <p:nvPr/>
        </p:nvSpPr>
        <p:spPr>
          <a:xfrm>
            <a:off x="4954787" y="3843670"/>
            <a:ext cx="4105787" cy="1040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1600" b="0" dirty="0"/>
              <a:t>1. Each read gets the latest write value 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1639A5C-CA4F-9E45-8155-268D958AAC75}"/>
              </a:ext>
            </a:extLst>
          </p:cNvPr>
          <p:cNvSpPr/>
          <p:nvPr/>
        </p:nvSpPr>
        <p:spPr>
          <a:xfrm>
            <a:off x="4198852" y="2658834"/>
            <a:ext cx="4583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Due to Rule 1, R(x) 1 must happens before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67E86C0-49DD-1C4D-838C-A9CA0D173C8C}"/>
              </a:ext>
            </a:extLst>
          </p:cNvPr>
          <p:cNvSpPr/>
          <p:nvPr/>
        </p:nvSpPr>
        <p:spPr>
          <a:xfrm>
            <a:off x="3462618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18DD33C-509B-E149-A377-7FF8AB2EA542}"/>
              </a:ext>
            </a:extLst>
          </p:cNvPr>
          <p:cNvSpPr/>
          <p:nvPr/>
        </p:nvSpPr>
        <p:spPr>
          <a:xfrm>
            <a:off x="4531510" y="3182869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A9FE1EA-1353-7DE7-C22F-DCB28EB9F4A2}"/>
              </a:ext>
            </a:extLst>
          </p:cNvPr>
          <p:cNvSpPr/>
          <p:nvPr/>
        </p:nvSpPr>
        <p:spPr>
          <a:xfrm>
            <a:off x="1290484" y="3176890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3568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CCC74A-1893-95B9-0393-D931756E9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this execution flow happen in our sample?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074350-5665-78B0-EDEA-81BD0F2A6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Yes, thread #2 issues write (y), not wait it to finish, and issue a read to x</a:t>
            </a:r>
          </a:p>
          <a:p>
            <a:r>
              <a:rPr kumimoji="1" lang="en-US" altLang="zh-CN" dirty="0"/>
              <a:t>Therefore, we need rule#2 </a:t>
            </a:r>
          </a:p>
          <a:p>
            <a:pPr lvl="1"/>
            <a:r>
              <a:rPr kumimoji="1" lang="en-US" altLang="zh-CN" b="0" dirty="0">
                <a:highlight>
                  <a:srgbClr val="FFFF00"/>
                </a:highlight>
              </a:rPr>
              <a:t>All operations at one CPU have the execution order of the program </a:t>
            </a:r>
          </a:p>
          <a:p>
            <a:pPr lvl="2"/>
            <a:r>
              <a:rPr kumimoji="1" lang="en-US" altLang="zh-CN" sz="1800" dirty="0"/>
              <a:t>i.e., wait for the w(y) to finish, then issue read x</a:t>
            </a:r>
            <a:endParaRPr kumimoji="1" lang="en-US" altLang="zh-CN" sz="1800" b="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122F24-E037-E66E-897A-949D750FB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08DC40EF-94F4-F900-D028-015942CB80AA}"/>
              </a:ext>
            </a:extLst>
          </p:cNvPr>
          <p:cNvCxnSpPr/>
          <p:nvPr/>
        </p:nvCxnSpPr>
        <p:spPr>
          <a:xfrm>
            <a:off x="651013" y="3361556"/>
            <a:ext cx="7255992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id="{59A73DA8-D0DA-6F67-5DAA-A9E971778FCC}"/>
              </a:ext>
            </a:extLst>
          </p:cNvPr>
          <p:cNvSpPr/>
          <p:nvPr/>
        </p:nvSpPr>
        <p:spPr>
          <a:xfrm>
            <a:off x="7968173" y="3176890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01067D3-01D8-DF05-8F3E-F6280AB9D94F}"/>
              </a:ext>
            </a:extLst>
          </p:cNvPr>
          <p:cNvSpPr/>
          <p:nvPr/>
        </p:nvSpPr>
        <p:spPr>
          <a:xfrm>
            <a:off x="2412071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W(x) 1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217DA9-B1B9-5A1B-82F7-F862B7696384}"/>
              </a:ext>
            </a:extLst>
          </p:cNvPr>
          <p:cNvSpPr/>
          <p:nvPr/>
        </p:nvSpPr>
        <p:spPr>
          <a:xfrm>
            <a:off x="3462618" y="3176890"/>
            <a:ext cx="907605" cy="322759"/>
          </a:xfrm>
          <a:prstGeom prst="rect">
            <a:avLst/>
          </a:prstGeom>
          <a:solidFill>
            <a:srgbClr val="CDF8CC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00CD28"/>
                </a:solidFill>
              </a:rPr>
              <a:t>R(y) 0</a:t>
            </a:r>
            <a:endParaRPr kumimoji="1" lang="zh-CN" altLang="en-US" dirty="0">
              <a:solidFill>
                <a:srgbClr val="00CD28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69CD731-9165-B9B9-58D1-9022F1743A3A}"/>
              </a:ext>
            </a:extLst>
          </p:cNvPr>
          <p:cNvSpPr/>
          <p:nvPr/>
        </p:nvSpPr>
        <p:spPr>
          <a:xfrm>
            <a:off x="4531510" y="3182869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W(y) 1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68C84C4-39D6-8CFA-C30F-A9C0653BCF73}"/>
              </a:ext>
            </a:extLst>
          </p:cNvPr>
          <p:cNvSpPr/>
          <p:nvPr/>
        </p:nvSpPr>
        <p:spPr>
          <a:xfrm>
            <a:off x="1290484" y="3176890"/>
            <a:ext cx="907605" cy="322758"/>
          </a:xfrm>
          <a:prstGeom prst="rect">
            <a:avLst/>
          </a:prstGeom>
          <a:solidFill>
            <a:srgbClr val="CDCCFE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rgbClr val="6E45A1"/>
                </a:solidFill>
              </a:rPr>
              <a:t>R(x) 0</a:t>
            </a:r>
            <a:endParaRPr kumimoji="1" lang="zh-CN" altLang="en-US" dirty="0">
              <a:solidFill>
                <a:srgbClr val="6E45A1"/>
              </a:solidFill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EF6FAB3-1B12-C654-175B-2E1495D70C1A}"/>
              </a:ext>
            </a:extLst>
          </p:cNvPr>
          <p:cNvGrpSpPr/>
          <p:nvPr/>
        </p:nvGrpSpPr>
        <p:grpSpPr>
          <a:xfrm>
            <a:off x="34204" y="3854096"/>
            <a:ext cx="2169382" cy="1619559"/>
            <a:chOff x="912507" y="1040360"/>
            <a:chExt cx="2169382" cy="1619559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8A1DC4CE-3A17-82C7-343F-EE020541C17C}"/>
                </a:ext>
              </a:extLst>
            </p:cNvPr>
            <p:cNvSpPr/>
            <p:nvPr/>
          </p:nvSpPr>
          <p:spPr>
            <a:xfrm>
              <a:off x="912507" y="1040360"/>
              <a:ext cx="2169382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FE9A5024-7609-18CB-B252-D6D8B788306A}"/>
                </a:ext>
              </a:extLst>
            </p:cNvPr>
            <p:cNvSpPr/>
            <p:nvPr/>
          </p:nvSpPr>
          <p:spPr>
            <a:xfrm>
              <a:off x="961729" y="1041019"/>
              <a:ext cx="1867819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x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(y==0)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D0213C6F-AF11-2F31-001B-513724352078}"/>
              </a:ext>
            </a:extLst>
          </p:cNvPr>
          <p:cNvGrpSpPr/>
          <p:nvPr/>
        </p:nvGrpSpPr>
        <p:grpSpPr>
          <a:xfrm>
            <a:off x="2398063" y="3854096"/>
            <a:ext cx="2133447" cy="1816541"/>
            <a:chOff x="912507" y="1040360"/>
            <a:chExt cx="2133447" cy="1816541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2EB45F-C06C-3590-B1F0-BCE82FE45142}"/>
                </a:ext>
              </a:extLst>
            </p:cNvPr>
            <p:cNvSpPr/>
            <p:nvPr/>
          </p:nvSpPr>
          <p:spPr>
            <a:xfrm>
              <a:off x="912507" y="1040360"/>
              <a:ext cx="2133447" cy="1619559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60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0C4D89D-B9E5-9B41-655F-F3A981A96159}"/>
                </a:ext>
              </a:extLst>
            </p:cNvPr>
            <p:cNvSpPr/>
            <p:nvPr/>
          </p:nvSpPr>
          <p:spPr>
            <a:xfrm>
              <a:off x="961729" y="1041019"/>
              <a:ext cx="1867819" cy="18158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x;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extern int y;</a:t>
              </a:r>
            </a:p>
            <a:p>
              <a:endPara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y = 1</a:t>
              </a:r>
            </a:p>
            <a:p>
              <a:r>
                <a:rPr kumimoji="1" lang="en-US" altLang="zh-CN" sz="1600" dirty="0">
                  <a:latin typeface="Consolas" panose="020B0609020204030204" pitchFamily="49" charset="0"/>
                  <a:cs typeface="Consolas" panose="020B0609020204030204" pitchFamily="49" charset="0"/>
                </a:rPr>
                <a:t>if (x==0)</a:t>
              </a:r>
            </a:p>
            <a:p>
              <a:r>
                <a:rPr kumimoji="1" lang="en-US" altLang="zh-CN" sz="16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sz="1600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critical sec</a:t>
              </a:r>
              <a:endPara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endParaRPr lang="zh-CN" altLang="en-US" sz="1600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0531A2A4-4C03-256B-94B3-CDC5A3290B19}"/>
              </a:ext>
            </a:extLst>
          </p:cNvPr>
          <p:cNvSpPr txBox="1">
            <a:spLocks/>
          </p:cNvSpPr>
          <p:nvPr/>
        </p:nvSpPr>
        <p:spPr>
          <a:xfrm>
            <a:off x="4954787" y="3843669"/>
            <a:ext cx="4155009" cy="1642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eriod"/>
            </a:pPr>
            <a:r>
              <a:rPr kumimoji="1" lang="en-US" altLang="zh-CN" sz="1600" b="0" dirty="0"/>
              <a:t>Each read gets the latest write value </a:t>
            </a:r>
          </a:p>
          <a:p>
            <a:pPr marL="342900" indent="-342900">
              <a:buAutoNum type="arabicPeriod"/>
            </a:pPr>
            <a:r>
              <a:rPr kumimoji="1" lang="en-US" altLang="zh-CN" sz="1600" b="0" dirty="0"/>
              <a:t>All operations at one CPU have the execution order of the program </a:t>
            </a:r>
          </a:p>
          <a:p>
            <a:endParaRPr kumimoji="1" lang="en-US" altLang="zh-CN" sz="1600" b="0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679E0DDD-C98B-4343-CA83-33E1AA16DD53}"/>
              </a:ext>
            </a:extLst>
          </p:cNvPr>
          <p:cNvSpPr/>
          <p:nvPr/>
        </p:nvSpPr>
        <p:spPr>
          <a:xfrm>
            <a:off x="1017335" y="2957349"/>
            <a:ext cx="1403677" cy="64807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713E0276-3FD9-2D32-1833-03919DC690FE}"/>
              </a:ext>
            </a:extLst>
          </p:cNvPr>
          <p:cNvSpPr/>
          <p:nvPr/>
        </p:nvSpPr>
        <p:spPr>
          <a:xfrm>
            <a:off x="4391930" y="3015126"/>
            <a:ext cx="1403677" cy="648072"/>
          </a:xfrm>
          <a:prstGeom prst="ellipse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16812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D1B48E-222C-2F44-A709-4FCAF723D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 desire model: sequential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96C3AD-C118-F449-8311-B06661D96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rules (informally) are defined as sequential consistency: </a:t>
            </a:r>
          </a:p>
          <a:p>
            <a:r>
              <a:rPr kumimoji="1" lang="en-US" altLang="zh-CN" b="0" dirty="0"/>
              <a:t>Rule-1. Each read gets the latest write memory </a:t>
            </a:r>
          </a:p>
          <a:p>
            <a:r>
              <a:rPr kumimoji="1" lang="en-US" altLang="zh-CN" b="0" dirty="0"/>
              <a:t>Rule-2. All operations at one CPU have the execution order of the program </a:t>
            </a:r>
          </a:p>
          <a:p>
            <a:r>
              <a:rPr kumimoji="1" lang="en-US" altLang="zh-CN" dirty="0"/>
              <a:t>Sequential consistency dates to </a:t>
            </a:r>
            <a:r>
              <a:rPr lang="en" altLang="zh-CN" dirty="0" err="1"/>
              <a:t>Lamport's</a:t>
            </a:r>
            <a:r>
              <a:rPr lang="en" altLang="zh-CN" dirty="0"/>
              <a:t> 1979 paper</a:t>
            </a:r>
          </a:p>
          <a:p>
            <a:pPr lvl="1"/>
            <a:r>
              <a:rPr kumimoji="1" lang="en" altLang="zh-CN" dirty="0"/>
              <a:t>Our informal definition is slightly stronger than the original definition </a:t>
            </a:r>
            <a:endParaRPr kumimoji="1" lang="en-US" altLang="zh-CN" dirty="0"/>
          </a:p>
          <a:p>
            <a:endParaRPr kumimoji="1"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C40818-57A4-A340-90BD-6F4BF532D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1F48E0B-FF0F-CA00-92F7-A00F553DA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427" y="3975838"/>
            <a:ext cx="4536504" cy="1529958"/>
          </a:xfrm>
          <a:prstGeom prst="rect">
            <a:avLst/>
          </a:prstGeom>
        </p:spPr>
      </p:pic>
      <p:pic>
        <p:nvPicPr>
          <p:cNvPr id="6" name="Picture 2" descr="“Leslie Lamport”的图片搜索结果">
            <a:extLst>
              <a:ext uri="{FF2B5EF4-FFF2-40B4-BE49-F238E27FC236}">
                <a16:creationId xmlns:a16="http://schemas.microsoft.com/office/drawing/2014/main" id="{60D7F2AA-617E-44A4-B7BD-8A0E12063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058" y="4289473"/>
            <a:ext cx="870578" cy="1109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2499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B555B6-09FA-3ABA-519D-974D0C216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Implementation of SC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C33820-4BD3-ABE1-D96C-2B1D6B9AD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Requirements</a:t>
            </a:r>
          </a:p>
          <a:p>
            <a:pPr lvl="1"/>
            <a:r>
              <a:rPr kumimoji="1" lang="en-US" altLang="zh-CN" dirty="0"/>
              <a:t>Requests to an individual memory location are served from a single (logical) </a:t>
            </a:r>
            <a:r>
              <a:rPr kumimoji="1" lang="en-US" altLang="zh-CN" b="1" dirty="0">
                <a:solidFill>
                  <a:srgbClr val="C00000"/>
                </a:solidFill>
              </a:rPr>
              <a:t>FIFO queue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 Each page has one owner (moved a cross nodes) </a:t>
            </a:r>
          </a:p>
          <a:p>
            <a:pPr lvl="2"/>
            <a:r>
              <a:rPr kumimoji="1" lang="en-US" altLang="zh-CN" sz="1800" dirty="0">
                <a:solidFill>
                  <a:schemeClr val="tx1"/>
                </a:solidFill>
              </a:rPr>
              <a:t>The latest writer becomes the owner </a:t>
            </a:r>
          </a:p>
          <a:p>
            <a:pPr lvl="2"/>
            <a:r>
              <a:rPr kumimoji="1" lang="en-US" altLang="zh-CN" sz="1800" b="1" dirty="0">
                <a:solidFill>
                  <a:srgbClr val="C00000"/>
                </a:solidFill>
              </a:rPr>
              <a:t>invalidate all the caches </a:t>
            </a:r>
            <a:r>
              <a:rPr kumimoji="1" lang="en-US" altLang="zh-CN" sz="1800" dirty="0"/>
              <a:t>before a write is seemed finished </a:t>
            </a:r>
          </a:p>
          <a:p>
            <a:pPr lvl="2"/>
            <a:endParaRPr kumimoji="1" lang="zh-CN" altLang="en-US" sz="1800" dirty="0"/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Each CPU issues requests in the order specified by the program</a:t>
            </a:r>
          </a:p>
          <a:p>
            <a:pPr lvl="1"/>
            <a:endParaRPr kumimoji="1" lang="en-US" altLang="zh-CN" sz="1600" dirty="0">
              <a:solidFill>
                <a:schemeClr val="tx1"/>
              </a:solidFill>
            </a:endParaRPr>
          </a:p>
          <a:p>
            <a:pPr lvl="2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9830E5-70F8-83E8-26FC-06A0F87A7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003768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5E168A-808D-8B46-AAFB-615D74D8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Challenges about the protocol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DAF1D1-D438-E840-8672-2C3857A00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ea"/>
              <a:buAutoNum type="circleNumDbPlain"/>
            </a:pPr>
            <a:r>
              <a:rPr kumimoji="1" lang="en-US" altLang="zh-CN" b="0" dirty="0"/>
              <a:t>How to find the </a:t>
            </a:r>
            <a:r>
              <a:rPr kumimoji="1" lang="en-US" altLang="zh-CN" dirty="0">
                <a:solidFill>
                  <a:srgbClr val="C00000"/>
                </a:solidFill>
              </a:rPr>
              <a:t>owner</a:t>
            </a:r>
            <a:r>
              <a:rPr kumimoji="1" lang="en-US" altLang="zh-CN" b="0" dirty="0"/>
              <a:t> of a page? 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b="0" dirty="0"/>
              <a:t>How to ensure </a:t>
            </a:r>
            <a:r>
              <a:rPr kumimoji="1" lang="en-US" altLang="zh-CN" dirty="0">
                <a:solidFill>
                  <a:srgbClr val="C00000"/>
                </a:solidFill>
              </a:rPr>
              <a:t>one owner per page</a:t>
            </a:r>
            <a:r>
              <a:rPr kumimoji="1" lang="en-US" altLang="zh-CN" b="0" dirty="0"/>
              <a:t>? </a:t>
            </a:r>
          </a:p>
          <a:p>
            <a:pPr marL="342900" indent="-342900">
              <a:buFont typeface="+mj-ea"/>
              <a:buAutoNum type="circleNumDbPlain"/>
            </a:pPr>
            <a:r>
              <a:rPr kumimoji="1" lang="en-US" altLang="zh-CN" b="0" dirty="0"/>
              <a:t>How to ensure </a:t>
            </a:r>
            <a:r>
              <a:rPr kumimoji="1" lang="en-US" altLang="zh-CN" dirty="0">
                <a:solidFill>
                  <a:srgbClr val="C00000"/>
                </a:solidFill>
              </a:rPr>
              <a:t>all</a:t>
            </a:r>
            <a:r>
              <a:rPr kumimoji="1" lang="en-US" altLang="zh-CN" b="0" dirty="0"/>
              <a:t> cached pages are </a:t>
            </a:r>
            <a:r>
              <a:rPr kumimoji="1" lang="en-US" altLang="zh-CN" dirty="0">
                <a:solidFill>
                  <a:srgbClr val="C00000"/>
                </a:solidFill>
              </a:rPr>
              <a:t>invalidated</a:t>
            </a:r>
            <a:r>
              <a:rPr kumimoji="1" lang="en-US" altLang="zh-CN" b="0" dirty="0"/>
              <a:t> upon writes? 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C3B3C5-78BD-784B-A2E3-65ADEEAAE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68386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BB58B0-C65B-8B48-94C3-D9F7645FB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Centralized manager (Node-M)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9BD07E-BC1E-664A-873C-70450D7E2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Maintain a table which has the following info per-page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Owner</a:t>
            </a:r>
            <a:r>
              <a:rPr kumimoji="1" lang="en-US" altLang="zh-CN" dirty="0"/>
              <a:t> machine: the most recent machine that has write access to it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Copy set</a:t>
            </a:r>
            <a:r>
              <a:rPr kumimoji="1" lang="en-US" altLang="zh-CN" dirty="0"/>
              <a:t>: all machines that have copies of this page 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EB541A2-AF75-444F-B5C5-48AE3C1B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1D0B094-A603-5847-B37B-2096E90CF2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658097"/>
            <a:ext cx="4573488" cy="27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38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1CE747-FD23-5B45-A441-353EA5479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Read operations (at node C)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D07ECC8-4ACE-5849-95FF-21951909F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sp>
        <p:nvSpPr>
          <p:cNvPr id="31" name="Rounded Rectangle 3">
            <a:extLst>
              <a:ext uri="{FF2B5EF4-FFF2-40B4-BE49-F238E27FC236}">
                <a16:creationId xmlns:a16="http://schemas.microsoft.com/office/drawing/2014/main" id="{0020D5BF-26F1-3447-93C1-25A04337CE91}"/>
              </a:ext>
            </a:extLst>
          </p:cNvPr>
          <p:cNvSpPr/>
          <p:nvPr/>
        </p:nvSpPr>
        <p:spPr>
          <a:xfrm>
            <a:off x="807812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2" name="Rounded Rectangle 13">
            <a:extLst>
              <a:ext uri="{FF2B5EF4-FFF2-40B4-BE49-F238E27FC236}">
                <a16:creationId xmlns:a16="http://schemas.microsoft.com/office/drawing/2014/main" id="{78DBD194-0430-6745-8D18-F07E7C93D70B}"/>
              </a:ext>
            </a:extLst>
          </p:cNvPr>
          <p:cNvSpPr/>
          <p:nvPr/>
        </p:nvSpPr>
        <p:spPr>
          <a:xfrm>
            <a:off x="2021457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C6679618-B16A-444E-BB5E-B723B7261CAF}"/>
              </a:ext>
            </a:extLst>
          </p:cNvPr>
          <p:cNvSpPr/>
          <p:nvPr/>
        </p:nvSpPr>
        <p:spPr>
          <a:xfrm>
            <a:off x="3227957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F2D64188-03D5-1D4E-91EE-E21BD753265D}"/>
              </a:ext>
            </a:extLst>
          </p:cNvPr>
          <p:cNvSpPr/>
          <p:nvPr/>
        </p:nvSpPr>
        <p:spPr>
          <a:xfrm>
            <a:off x="2204812" y="1566500"/>
            <a:ext cx="29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5" name="Rectangle 17">
            <a:extLst>
              <a:ext uri="{FF2B5EF4-FFF2-40B4-BE49-F238E27FC236}">
                <a16:creationId xmlns:a16="http://schemas.microsoft.com/office/drawing/2014/main" id="{54852361-94F2-3C41-956C-2BFBAE358FF6}"/>
              </a:ext>
            </a:extLst>
          </p:cNvPr>
          <p:cNvSpPr/>
          <p:nvPr/>
        </p:nvSpPr>
        <p:spPr>
          <a:xfrm>
            <a:off x="2204812" y="1206500"/>
            <a:ext cx="29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</a:t>
            </a:r>
            <a:r>
              <a:rPr lang="en-US" altLang="zh-CN" sz="167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, Owner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6" name="Rectangle 18">
            <a:extLst>
              <a:ext uri="{FF2B5EF4-FFF2-40B4-BE49-F238E27FC236}">
                <a16:creationId xmlns:a16="http://schemas.microsoft.com/office/drawing/2014/main" id="{FC500A1D-3B2D-F945-AB3E-67266B0B302C}"/>
              </a:ext>
            </a:extLst>
          </p:cNvPr>
          <p:cNvSpPr/>
          <p:nvPr/>
        </p:nvSpPr>
        <p:spPr>
          <a:xfrm>
            <a:off x="789312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DEFAAD95-7752-E84F-ACD4-0A5C2E719F44}"/>
              </a:ext>
            </a:extLst>
          </p:cNvPr>
          <p:cNvSpPr/>
          <p:nvPr/>
        </p:nvSpPr>
        <p:spPr>
          <a:xfrm>
            <a:off x="789312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38" name="Group 8">
            <a:extLst>
              <a:ext uri="{FF2B5EF4-FFF2-40B4-BE49-F238E27FC236}">
                <a16:creationId xmlns:a16="http://schemas.microsoft.com/office/drawing/2014/main" id="{C495E5B7-650C-9C45-8A6A-E23EB38D7CF6}"/>
              </a:ext>
            </a:extLst>
          </p:cNvPr>
          <p:cNvGrpSpPr/>
          <p:nvPr/>
        </p:nvGrpSpPr>
        <p:grpSpPr>
          <a:xfrm>
            <a:off x="807726" y="2413000"/>
            <a:ext cx="1942528" cy="1301750"/>
            <a:chOff x="3276496" y="3238500"/>
            <a:chExt cx="2331034" cy="1562100"/>
          </a:xfrm>
        </p:grpSpPr>
        <p:sp>
          <p:nvSpPr>
            <p:cNvPr id="39" name="Cloud 9">
              <a:extLst>
                <a:ext uri="{FF2B5EF4-FFF2-40B4-BE49-F238E27FC236}">
                  <a16:creationId xmlns:a16="http://schemas.microsoft.com/office/drawing/2014/main" id="{0B4B619A-DDC8-E14F-8904-BBFEBDFD6B88}"/>
                </a:ext>
              </a:extLst>
            </p:cNvPr>
            <p:cNvSpPr/>
            <p:nvPr/>
          </p:nvSpPr>
          <p:spPr>
            <a:xfrm>
              <a:off x="3276496" y="3238500"/>
              <a:ext cx="2331034" cy="1562100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40" name="Rectangle 10">
              <a:extLst>
                <a:ext uri="{FF2B5EF4-FFF2-40B4-BE49-F238E27FC236}">
                  <a16:creationId xmlns:a16="http://schemas.microsoft.com/office/drawing/2014/main" id="{396FD109-B9FD-A54B-AD8C-3F503E4EB413}"/>
                </a:ext>
              </a:extLst>
            </p:cNvPr>
            <p:cNvSpPr/>
            <p:nvPr/>
          </p:nvSpPr>
          <p:spPr>
            <a:xfrm>
              <a:off x="3459998" y="3603248"/>
              <a:ext cx="1877823" cy="818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Distributed</a:t>
              </a:r>
              <a:b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Shared Memory</a:t>
              </a:r>
              <a:endParaRPr lang="zh-CN" altLang="en-US" sz="1500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41" name="Rectangle 22">
            <a:extLst>
              <a:ext uri="{FF2B5EF4-FFF2-40B4-BE49-F238E27FC236}">
                <a16:creationId xmlns:a16="http://schemas.microsoft.com/office/drawing/2014/main" id="{169B5DE0-CFA1-D64E-AB8A-3C979CE249D8}"/>
              </a:ext>
            </a:extLst>
          </p:cNvPr>
          <p:cNvSpPr/>
          <p:nvPr/>
        </p:nvSpPr>
        <p:spPr>
          <a:xfrm>
            <a:off x="3030312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2" name="Rectangle 23">
            <a:extLst>
              <a:ext uri="{FF2B5EF4-FFF2-40B4-BE49-F238E27FC236}">
                <a16:creationId xmlns:a16="http://schemas.microsoft.com/office/drawing/2014/main" id="{4017CF3D-9957-C649-B636-563BBC5CB620}"/>
              </a:ext>
            </a:extLst>
          </p:cNvPr>
          <p:cNvSpPr/>
          <p:nvPr/>
        </p:nvSpPr>
        <p:spPr>
          <a:xfrm>
            <a:off x="3030312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3" name="Freeform 2">
            <a:extLst>
              <a:ext uri="{FF2B5EF4-FFF2-40B4-BE49-F238E27FC236}">
                <a16:creationId xmlns:a16="http://schemas.microsoft.com/office/drawing/2014/main" id="{536D062F-6CAB-4145-9E1D-F47882BFB786}"/>
              </a:ext>
            </a:extLst>
          </p:cNvPr>
          <p:cNvSpPr/>
          <p:nvPr/>
        </p:nvSpPr>
        <p:spPr>
          <a:xfrm>
            <a:off x="998312" y="1799500"/>
            <a:ext cx="444986" cy="2286397"/>
          </a:xfrm>
          <a:custGeom>
            <a:avLst/>
            <a:gdLst>
              <a:gd name="connsiteX0" fmla="*/ 533983 w 533983"/>
              <a:gd name="connsiteY0" fmla="*/ 0 h 2632842"/>
              <a:gd name="connsiteX1" fmla="*/ 13721 w 533983"/>
              <a:gd name="connsiteY1" fmla="*/ 1198180 h 2632842"/>
              <a:gd name="connsiteX2" fmla="*/ 171376 w 533983"/>
              <a:gd name="connsiteY2" fmla="*/ 2144111 h 2632842"/>
              <a:gd name="connsiteX3" fmla="*/ 392094 w 533983"/>
              <a:gd name="connsiteY3" fmla="*/ 2632842 h 263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983" h="2632842">
                <a:moveTo>
                  <a:pt x="533983" y="0"/>
                </a:moveTo>
                <a:cubicBezTo>
                  <a:pt x="304069" y="420414"/>
                  <a:pt x="74155" y="840828"/>
                  <a:pt x="13721" y="1198180"/>
                </a:cubicBezTo>
                <a:cubicBezTo>
                  <a:pt x="-46713" y="1555532"/>
                  <a:pt x="108314" y="1905001"/>
                  <a:pt x="171376" y="2144111"/>
                </a:cubicBezTo>
                <a:cubicBezTo>
                  <a:pt x="234438" y="2383221"/>
                  <a:pt x="313266" y="2508031"/>
                  <a:pt x="392094" y="2632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4" name="Freeform 6">
            <a:extLst>
              <a:ext uri="{FF2B5EF4-FFF2-40B4-BE49-F238E27FC236}">
                <a16:creationId xmlns:a16="http://schemas.microsoft.com/office/drawing/2014/main" id="{499181B0-B5B7-3241-AF99-35D728AB3BFE}"/>
              </a:ext>
            </a:extLst>
          </p:cNvPr>
          <p:cNvSpPr/>
          <p:nvPr/>
        </p:nvSpPr>
        <p:spPr>
          <a:xfrm>
            <a:off x="1696812" y="3721487"/>
            <a:ext cx="1890401" cy="375825"/>
          </a:xfrm>
          <a:custGeom>
            <a:avLst/>
            <a:gdLst>
              <a:gd name="connsiteX0" fmla="*/ 0 w 2518348"/>
              <a:gd name="connsiteY0" fmla="*/ 450990 h 450990"/>
              <a:gd name="connsiteX1" fmla="*/ 689548 w 2518348"/>
              <a:gd name="connsiteY1" fmla="*/ 121206 h 450990"/>
              <a:gd name="connsiteX2" fmla="*/ 1933731 w 2518348"/>
              <a:gd name="connsiteY2" fmla="*/ 16275 h 450990"/>
              <a:gd name="connsiteX3" fmla="*/ 2518348 w 2518348"/>
              <a:gd name="connsiteY3" fmla="*/ 436000 h 45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8348" h="450990">
                <a:moveTo>
                  <a:pt x="0" y="450990"/>
                </a:moveTo>
                <a:cubicBezTo>
                  <a:pt x="183630" y="322324"/>
                  <a:pt x="367260" y="193658"/>
                  <a:pt x="689548" y="121206"/>
                </a:cubicBezTo>
                <a:cubicBezTo>
                  <a:pt x="1011836" y="48754"/>
                  <a:pt x="1628931" y="-36191"/>
                  <a:pt x="1933731" y="16275"/>
                </a:cubicBezTo>
                <a:cubicBezTo>
                  <a:pt x="2238531" y="68741"/>
                  <a:pt x="2378439" y="252370"/>
                  <a:pt x="2518348" y="43600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45" name="内容占位符 2">
            <a:extLst>
              <a:ext uri="{FF2B5EF4-FFF2-40B4-BE49-F238E27FC236}">
                <a16:creationId xmlns:a16="http://schemas.microsoft.com/office/drawing/2014/main" id="{8598FF4E-F7F5-B247-A928-1ADBFD675890}"/>
              </a:ext>
            </a:extLst>
          </p:cNvPr>
          <p:cNvSpPr txBox="1">
            <a:spLocks/>
          </p:cNvSpPr>
          <p:nvPr/>
        </p:nvSpPr>
        <p:spPr>
          <a:xfrm>
            <a:off x="4948333" y="2030231"/>
            <a:ext cx="4248472" cy="3052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P1 on C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 sends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RQ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sends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RF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A,</a:t>
            </a:r>
            <a:b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adds C to </a:t>
            </a:r>
            <a:r>
              <a:rPr lang="en-US" altLang="zh-CN" sz="1670" b="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Copy_Set</a:t>
            </a:r>
            <a:endParaRPr lang="en-US" altLang="zh-CN" sz="1670" b="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sends P1 to C, C marks P1 as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Read-only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 sends </a:t>
            </a:r>
            <a:r>
              <a:rPr lang="en-US" altLang="zh-CN" sz="1670" b="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RC</a:t>
            </a:r>
            <a:r>
              <a:rPr lang="en-US" altLang="zh-CN" sz="1670" b="0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</p:txBody>
      </p:sp>
      <p:sp>
        <p:nvSpPr>
          <p:cNvPr id="46" name="Rectangle 12">
            <a:extLst>
              <a:ext uri="{FF2B5EF4-FFF2-40B4-BE49-F238E27FC236}">
                <a16:creationId xmlns:a16="http://schemas.microsoft.com/office/drawing/2014/main" id="{EB1965E5-6449-6E4A-980F-FB03973FA81E}"/>
              </a:ext>
            </a:extLst>
          </p:cNvPr>
          <p:cNvSpPr/>
          <p:nvPr/>
        </p:nvSpPr>
        <p:spPr>
          <a:xfrm>
            <a:off x="2585812" y="4876919"/>
            <a:ext cx="31451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...</a:t>
            </a:r>
            <a:endParaRPr lang="zh-CN" altLang="en-US" sz="1500" b="1" dirty="0"/>
          </a:p>
        </p:txBody>
      </p:sp>
      <p:sp>
        <p:nvSpPr>
          <p:cNvPr id="47" name="Rectangle 25">
            <a:extLst>
              <a:ext uri="{FF2B5EF4-FFF2-40B4-BE49-F238E27FC236}">
                <a16:creationId xmlns:a16="http://schemas.microsoft.com/office/drawing/2014/main" id="{3BB5F1ED-FAA7-AA44-85E8-CC4F36386752}"/>
              </a:ext>
            </a:extLst>
          </p:cNvPr>
          <p:cNvSpPr/>
          <p:nvPr/>
        </p:nvSpPr>
        <p:spPr>
          <a:xfrm>
            <a:off x="2649312" y="3111500"/>
            <a:ext cx="702436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2: RQ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48" name="Rectangle 27">
            <a:extLst>
              <a:ext uri="{FF2B5EF4-FFF2-40B4-BE49-F238E27FC236}">
                <a16:creationId xmlns:a16="http://schemas.microsoft.com/office/drawing/2014/main" id="{7280EE40-CB4D-C941-B516-90E896BB59F0}"/>
              </a:ext>
            </a:extLst>
          </p:cNvPr>
          <p:cNvSpPr/>
          <p:nvPr/>
        </p:nvSpPr>
        <p:spPr>
          <a:xfrm>
            <a:off x="2953760" y="2413000"/>
            <a:ext cx="66396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5: RC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49" name="Freeform 14">
            <a:extLst>
              <a:ext uri="{FF2B5EF4-FFF2-40B4-BE49-F238E27FC236}">
                <a16:creationId xmlns:a16="http://schemas.microsoft.com/office/drawing/2014/main" id="{3513C7EA-1492-F541-B851-36FCEBF24878}"/>
              </a:ext>
            </a:extLst>
          </p:cNvPr>
          <p:cNvSpPr/>
          <p:nvPr/>
        </p:nvSpPr>
        <p:spPr>
          <a:xfrm>
            <a:off x="1750943" y="1799500"/>
            <a:ext cx="2295369" cy="2272828"/>
          </a:xfrm>
          <a:custGeom>
            <a:avLst/>
            <a:gdLst>
              <a:gd name="connsiteX0" fmla="*/ 2938073 w 2955942"/>
              <a:gd name="connsiteY0" fmla="*/ 2503357 h 2503357"/>
              <a:gd name="connsiteX1" fmla="*/ 2863122 w 2955942"/>
              <a:gd name="connsiteY1" fmla="*/ 1873771 h 2503357"/>
              <a:gd name="connsiteX2" fmla="*/ 2218545 w 2955942"/>
              <a:gd name="connsiteY2" fmla="*/ 1184223 h 2503357"/>
              <a:gd name="connsiteX3" fmla="*/ 1334125 w 2955942"/>
              <a:gd name="connsiteY3" fmla="*/ 929390 h 2503357"/>
              <a:gd name="connsiteX4" fmla="*/ 509666 w 2955942"/>
              <a:gd name="connsiteY4" fmla="*/ 659567 h 2503357"/>
              <a:gd name="connsiteX5" fmla="*/ 0 w 2955942"/>
              <a:gd name="connsiteY5" fmla="*/ 0 h 2503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55942" h="2503357">
                <a:moveTo>
                  <a:pt x="2938073" y="2503357"/>
                </a:moveTo>
                <a:cubicBezTo>
                  <a:pt x="2960558" y="2298492"/>
                  <a:pt x="2983043" y="2093627"/>
                  <a:pt x="2863122" y="1873771"/>
                </a:cubicBezTo>
                <a:cubicBezTo>
                  <a:pt x="2743201" y="1653915"/>
                  <a:pt x="2473378" y="1341620"/>
                  <a:pt x="2218545" y="1184223"/>
                </a:cubicBezTo>
                <a:cubicBezTo>
                  <a:pt x="1963712" y="1026826"/>
                  <a:pt x="1618938" y="1016833"/>
                  <a:pt x="1334125" y="929390"/>
                </a:cubicBezTo>
                <a:cubicBezTo>
                  <a:pt x="1049312" y="841947"/>
                  <a:pt x="732020" y="814465"/>
                  <a:pt x="509666" y="659567"/>
                </a:cubicBezTo>
                <a:cubicBezTo>
                  <a:pt x="287312" y="504669"/>
                  <a:pt x="143656" y="252334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0" name="Freeform 28">
            <a:extLst>
              <a:ext uri="{FF2B5EF4-FFF2-40B4-BE49-F238E27FC236}">
                <a16:creationId xmlns:a16="http://schemas.microsoft.com/office/drawing/2014/main" id="{BA5CB104-DC76-4B40-9EEA-23DA66DBE51E}"/>
              </a:ext>
            </a:extLst>
          </p:cNvPr>
          <p:cNvSpPr/>
          <p:nvPr/>
        </p:nvSpPr>
        <p:spPr>
          <a:xfrm>
            <a:off x="1551075" y="1795779"/>
            <a:ext cx="2272988" cy="2301533"/>
          </a:xfrm>
          <a:custGeom>
            <a:avLst/>
            <a:gdLst>
              <a:gd name="connsiteX0" fmla="*/ 2908092 w 2925691"/>
              <a:gd name="connsiteY0" fmla="*/ 2548328 h 2548328"/>
              <a:gd name="connsiteX1" fmla="*/ 2848131 w 2925691"/>
              <a:gd name="connsiteY1" fmla="*/ 2233534 h 2548328"/>
              <a:gd name="connsiteX2" fmla="*/ 2293495 w 2925691"/>
              <a:gd name="connsiteY2" fmla="*/ 1469036 h 2548328"/>
              <a:gd name="connsiteX3" fmla="*/ 1274164 w 2925691"/>
              <a:gd name="connsiteY3" fmla="*/ 1214203 h 2548328"/>
              <a:gd name="connsiteX4" fmla="*/ 464695 w 2925691"/>
              <a:gd name="connsiteY4" fmla="*/ 989351 h 2548328"/>
              <a:gd name="connsiteX5" fmla="*/ 0 w 2925691"/>
              <a:gd name="connsiteY5" fmla="*/ 0 h 2548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25691" h="2548328">
                <a:moveTo>
                  <a:pt x="2908092" y="2548328"/>
                </a:moveTo>
                <a:cubicBezTo>
                  <a:pt x="2929328" y="2480872"/>
                  <a:pt x="2950564" y="2413416"/>
                  <a:pt x="2848131" y="2233534"/>
                </a:cubicBezTo>
                <a:cubicBezTo>
                  <a:pt x="2745698" y="2053652"/>
                  <a:pt x="2555823" y="1638924"/>
                  <a:pt x="2293495" y="1469036"/>
                </a:cubicBezTo>
                <a:cubicBezTo>
                  <a:pt x="2031167" y="1299148"/>
                  <a:pt x="1578964" y="1294150"/>
                  <a:pt x="1274164" y="1214203"/>
                </a:cubicBezTo>
                <a:cubicBezTo>
                  <a:pt x="969364" y="1134256"/>
                  <a:pt x="677056" y="1191718"/>
                  <a:pt x="464695" y="989351"/>
                </a:cubicBezTo>
                <a:cubicBezTo>
                  <a:pt x="252334" y="786984"/>
                  <a:pt x="126167" y="393492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Rectangle 29">
            <a:extLst>
              <a:ext uri="{FF2B5EF4-FFF2-40B4-BE49-F238E27FC236}">
                <a16:creationId xmlns:a16="http://schemas.microsoft.com/office/drawing/2014/main" id="{6101C75F-F93A-2E40-8E3C-E529E4219D52}"/>
              </a:ext>
            </a:extLst>
          </p:cNvPr>
          <p:cNvSpPr/>
          <p:nvPr/>
        </p:nvSpPr>
        <p:spPr>
          <a:xfrm>
            <a:off x="611560" y="1795779"/>
            <a:ext cx="64312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3: RF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52" name="Rectangle 30">
            <a:extLst>
              <a:ext uri="{FF2B5EF4-FFF2-40B4-BE49-F238E27FC236}">
                <a16:creationId xmlns:a16="http://schemas.microsoft.com/office/drawing/2014/main" id="{3952FD26-2EED-0749-8F52-07253C9CEDD5}"/>
              </a:ext>
            </a:extLst>
          </p:cNvPr>
          <p:cNvSpPr/>
          <p:nvPr/>
        </p:nvSpPr>
        <p:spPr>
          <a:xfrm>
            <a:off x="2262560" y="3742779"/>
            <a:ext cx="64633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4: P1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53" name="Rounded Rectangle 31">
            <a:extLst>
              <a:ext uri="{FF2B5EF4-FFF2-40B4-BE49-F238E27FC236}">
                <a16:creationId xmlns:a16="http://schemas.microsoft.com/office/drawing/2014/main" id="{A814337F-C2BF-C542-8E34-53C793C96BC9}"/>
              </a:ext>
            </a:extLst>
          </p:cNvPr>
          <p:cNvSpPr/>
          <p:nvPr/>
        </p:nvSpPr>
        <p:spPr>
          <a:xfrm>
            <a:off x="998312" y="1228000"/>
            <a:ext cx="1050000" cy="508000"/>
          </a:xfrm>
          <a:prstGeom prst="roundRect">
            <a:avLst/>
          </a:prstGeom>
          <a:solidFill>
            <a:srgbClr val="FF0066"/>
          </a:solidFill>
          <a:ln w="63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4" name="TextBox 34">
            <a:extLst>
              <a:ext uri="{FF2B5EF4-FFF2-40B4-BE49-F238E27FC236}">
                <a16:creationId xmlns:a16="http://schemas.microsoft.com/office/drawing/2014/main" id="{51B0A759-5C59-5547-8841-C9F35EDFE5AC}"/>
              </a:ext>
            </a:extLst>
          </p:cNvPr>
          <p:cNvSpPr txBox="1"/>
          <p:nvPr/>
        </p:nvSpPr>
        <p:spPr>
          <a:xfrm>
            <a:off x="5925756" y="990205"/>
            <a:ext cx="2385107" cy="792589"/>
          </a:xfrm>
          <a:prstGeom prst="rect">
            <a:avLst/>
          </a:prstGeom>
          <a:solidFill>
            <a:srgbClr val="FFFF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670" b="1" dirty="0">
                <a:latin typeface="Courier New" pitchFamily="49" charset="0"/>
                <a:cs typeface="Courier New" pitchFamily="49" charset="0"/>
              </a:rPr>
              <a:t>RQ: Read </a:t>
            </a:r>
            <a:r>
              <a:rPr lang="en-US" altLang="zh-CN" sz="1670" b="1" dirty="0" err="1">
                <a:latin typeface="Courier New" pitchFamily="49" charset="0"/>
                <a:cs typeface="Courier New" pitchFamily="49" charset="0"/>
              </a:rPr>
              <a:t>reQuest</a:t>
            </a:r>
            <a:endParaRPr lang="en-US" altLang="zh-CN" sz="167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670" b="1" dirty="0">
                <a:latin typeface="Courier New" pitchFamily="49" charset="0"/>
                <a:cs typeface="Courier New" pitchFamily="49" charset="0"/>
              </a:rPr>
              <a:t>RF: Read Forward</a:t>
            </a:r>
          </a:p>
          <a:p>
            <a:pPr>
              <a:lnSpc>
                <a:spcPct val="90000"/>
              </a:lnSpc>
            </a:pPr>
            <a:r>
              <a:rPr lang="en-US" altLang="zh-CN" sz="1670" b="1" dirty="0">
                <a:latin typeface="Courier New" pitchFamily="49" charset="0"/>
                <a:cs typeface="Courier New" pitchFamily="49" charset="0"/>
              </a:rPr>
              <a:t>RC: Read Confirm</a:t>
            </a:r>
            <a:endParaRPr lang="zh-CN" altLang="en-US" sz="167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5" name="Rectangle 5">
            <a:extLst>
              <a:ext uri="{FF2B5EF4-FFF2-40B4-BE49-F238E27FC236}">
                <a16:creationId xmlns:a16="http://schemas.microsoft.com/office/drawing/2014/main" id="{35E62C9C-A7FC-D648-9627-7DA89813CC54}"/>
              </a:ext>
            </a:extLst>
          </p:cNvPr>
          <p:cNvSpPr/>
          <p:nvPr/>
        </p:nvSpPr>
        <p:spPr>
          <a:xfrm>
            <a:off x="3420342" y="1587197"/>
            <a:ext cx="306495" cy="3231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500" b="1" dirty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6" name="Rectangle 32">
            <a:extLst>
              <a:ext uri="{FF2B5EF4-FFF2-40B4-BE49-F238E27FC236}">
                <a16:creationId xmlns:a16="http://schemas.microsoft.com/office/drawing/2014/main" id="{2AF9DC6D-1AF8-624C-974F-5744C7DD24F2}"/>
              </a:ext>
            </a:extLst>
          </p:cNvPr>
          <p:cNvSpPr/>
          <p:nvPr/>
        </p:nvSpPr>
        <p:spPr>
          <a:xfrm>
            <a:off x="3864272" y="1587197"/>
            <a:ext cx="319318" cy="3231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500" dirty="0"/>
          </a:p>
        </p:txBody>
      </p:sp>
    </p:spTree>
    <p:extLst>
      <p:ext uri="{BB962C8B-B14F-4D97-AF65-F5344CB8AC3E}">
        <p14:creationId xmlns:p14="http://schemas.microsoft.com/office/powerpoint/2010/main" val="68342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 animBg="1"/>
      <p:bldP spid="43" grpId="0" animBg="1"/>
      <p:bldP spid="44" grpId="0" animBg="1"/>
      <p:bldP spid="47" grpId="0"/>
      <p:bldP spid="48" grpId="0"/>
      <p:bldP spid="49" grpId="0" animBg="1"/>
      <p:bldP spid="50" grpId="0" animBg="1"/>
      <p:bldP spid="51" grpId="0"/>
      <p:bldP spid="52" grpId="0"/>
      <p:bldP spid="55" grpId="0"/>
      <p:bldP spid="55" grpI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1DCC85-138C-2444-BC34-42235CFC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operations (at node B)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AF44A1-24C2-2E45-A847-CB07F704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A336A6CC-0F9E-5842-AFBD-A543963CB83C}"/>
              </a:ext>
            </a:extLst>
          </p:cNvPr>
          <p:cNvSpPr/>
          <p:nvPr/>
        </p:nvSpPr>
        <p:spPr>
          <a:xfrm>
            <a:off x="1143000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E6DC0BBF-399F-1B4A-B61C-D6996398A9F1}"/>
              </a:ext>
            </a:extLst>
          </p:cNvPr>
          <p:cNvSpPr/>
          <p:nvPr/>
        </p:nvSpPr>
        <p:spPr>
          <a:xfrm>
            <a:off x="1333500" y="1228000"/>
            <a:ext cx="1050000" cy="508000"/>
          </a:xfrm>
          <a:prstGeom prst="roundRect">
            <a:avLst/>
          </a:prstGeom>
          <a:solidFill>
            <a:srgbClr val="FF0066"/>
          </a:solidFill>
          <a:ln w="5715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M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8EBF6512-3C07-2C44-8AFF-C6EAB5F44192}"/>
              </a:ext>
            </a:extLst>
          </p:cNvPr>
          <p:cNvSpPr/>
          <p:nvPr/>
        </p:nvSpPr>
        <p:spPr>
          <a:xfrm>
            <a:off x="2349500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370CD8B6-B98D-F248-81C8-00E3B60140D5}"/>
              </a:ext>
            </a:extLst>
          </p:cNvPr>
          <p:cNvSpPr/>
          <p:nvPr/>
        </p:nvSpPr>
        <p:spPr>
          <a:xfrm>
            <a:off x="3556000" y="4107793"/>
            <a:ext cx="1051323" cy="508000"/>
          </a:xfrm>
          <a:prstGeom prst="roundRect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</a:t>
            </a:r>
            <a:r>
              <a:rPr lang="en-US" altLang="zh-CN" sz="2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0E46B8F1-6D57-C44C-9E70-7FC59503CDAA}"/>
              </a:ext>
            </a:extLst>
          </p:cNvPr>
          <p:cNvSpPr/>
          <p:nvPr/>
        </p:nvSpPr>
        <p:spPr>
          <a:xfrm>
            <a:off x="2540000" y="1561396"/>
            <a:ext cx="29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}, {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}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E423C7B9-0FAA-0A46-9FA9-7AA8665C9F31}"/>
              </a:ext>
            </a:extLst>
          </p:cNvPr>
          <p:cNvSpPr/>
          <p:nvPr/>
        </p:nvSpPr>
        <p:spPr>
          <a:xfrm>
            <a:off x="2540000" y="1206500"/>
            <a:ext cx="29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</a:t>
            </a:r>
            <a:r>
              <a:rPr lang="en-US" altLang="zh-CN" sz="1670" dirty="0" err="1">
                <a:latin typeface="Eras Medium ITC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, Owner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id="{86CC360A-742E-074A-ACAB-90113F95623B}"/>
              </a:ext>
            </a:extLst>
          </p:cNvPr>
          <p:cNvSpPr/>
          <p:nvPr/>
        </p:nvSpPr>
        <p:spPr>
          <a:xfrm>
            <a:off x="1124500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13" name="Group 8">
            <a:extLst>
              <a:ext uri="{FF2B5EF4-FFF2-40B4-BE49-F238E27FC236}">
                <a16:creationId xmlns:a16="http://schemas.microsoft.com/office/drawing/2014/main" id="{4489080E-9ADD-9C43-941C-02E97B217F60}"/>
              </a:ext>
            </a:extLst>
          </p:cNvPr>
          <p:cNvGrpSpPr/>
          <p:nvPr/>
        </p:nvGrpSpPr>
        <p:grpSpPr>
          <a:xfrm>
            <a:off x="1142914" y="2413000"/>
            <a:ext cx="1942528" cy="1301750"/>
            <a:chOff x="3276496" y="3238500"/>
            <a:chExt cx="2331034" cy="1562100"/>
          </a:xfrm>
        </p:grpSpPr>
        <p:sp>
          <p:nvSpPr>
            <p:cNvPr id="14" name="Cloud 9">
              <a:extLst>
                <a:ext uri="{FF2B5EF4-FFF2-40B4-BE49-F238E27FC236}">
                  <a16:creationId xmlns:a16="http://schemas.microsoft.com/office/drawing/2014/main" id="{355E9311-8BC5-454C-A45B-C18BDAFAB284}"/>
                </a:ext>
              </a:extLst>
            </p:cNvPr>
            <p:cNvSpPr/>
            <p:nvPr/>
          </p:nvSpPr>
          <p:spPr>
            <a:xfrm>
              <a:off x="3276496" y="3238500"/>
              <a:ext cx="2331034" cy="1562100"/>
            </a:xfrm>
            <a:prstGeom prst="cloud">
              <a:avLst/>
            </a:prstGeom>
            <a:solidFill>
              <a:schemeClr val="bg1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ctr"/>
            <a:lstStyle/>
            <a:p>
              <a:pPr algn="ctr"/>
              <a:endParaRPr lang="zh-CN" altLang="en-US" sz="1667">
                <a:latin typeface="Candara" pitchFamily="34" charset="0"/>
                <a:cs typeface="Verdana" pitchFamily="34" charset="0"/>
              </a:endParaRPr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56A03ACC-6E37-8E46-8833-828934B7BBCD}"/>
                </a:ext>
              </a:extLst>
            </p:cNvPr>
            <p:cNvSpPr/>
            <p:nvPr/>
          </p:nvSpPr>
          <p:spPr>
            <a:xfrm>
              <a:off x="3459998" y="3603248"/>
              <a:ext cx="1877823" cy="8186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333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Distributed</a:t>
              </a:r>
              <a:b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</a:br>
              <a:r>
                <a:rPr lang="en-US" altLang="zh-CN" sz="1500" i="1" dirty="0">
                  <a:solidFill>
                    <a:schemeClr val="bg1">
                      <a:lumMod val="65000"/>
                    </a:schemeClr>
                  </a:solidFill>
                  <a:latin typeface="Candara" pitchFamily="34" charset="0"/>
                  <a:ea typeface="Verdana" pitchFamily="34" charset="0"/>
                  <a:cs typeface="Verdana" pitchFamily="34" charset="0"/>
                </a:rPr>
                <a:t>Shared Memory</a:t>
              </a:r>
              <a:endParaRPr lang="zh-CN" altLang="en-US" sz="1500" i="1" dirty="0">
                <a:solidFill>
                  <a:schemeClr val="bg1">
                    <a:lumMod val="65000"/>
                  </a:schemeClr>
                </a:solidFill>
                <a:latin typeface="Candara" pitchFamily="34" charset="0"/>
              </a:endParaRPr>
            </a:p>
          </p:txBody>
        </p:sp>
      </p:grpSp>
      <p:sp>
        <p:nvSpPr>
          <p:cNvPr id="16" name="Rectangle 22">
            <a:extLst>
              <a:ext uri="{FF2B5EF4-FFF2-40B4-BE49-F238E27FC236}">
                <a16:creationId xmlns:a16="http://schemas.microsoft.com/office/drawing/2014/main" id="{213B0C22-A097-BB49-8DAA-7AB000746888}"/>
              </a:ext>
            </a:extLst>
          </p:cNvPr>
          <p:cNvSpPr/>
          <p:nvPr/>
        </p:nvSpPr>
        <p:spPr>
          <a:xfrm>
            <a:off x="3048000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Write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7" name="Rectangle 23">
            <a:extLst>
              <a:ext uri="{FF2B5EF4-FFF2-40B4-BE49-F238E27FC236}">
                <a16:creationId xmlns:a16="http://schemas.microsoft.com/office/drawing/2014/main" id="{DA4F8811-99E4-5B40-9A41-187845EACA5C}"/>
              </a:ext>
            </a:extLst>
          </p:cNvPr>
          <p:cNvSpPr/>
          <p:nvPr/>
        </p:nvSpPr>
        <p:spPr>
          <a:xfrm>
            <a:off x="3048000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8" name="Freeform 2">
            <a:extLst>
              <a:ext uri="{FF2B5EF4-FFF2-40B4-BE49-F238E27FC236}">
                <a16:creationId xmlns:a16="http://schemas.microsoft.com/office/drawing/2014/main" id="{CCC52DB0-ABA8-A34A-9090-C1533F6E8A29}"/>
              </a:ext>
            </a:extLst>
          </p:cNvPr>
          <p:cNvSpPr/>
          <p:nvPr/>
        </p:nvSpPr>
        <p:spPr>
          <a:xfrm>
            <a:off x="1174287" y="1799500"/>
            <a:ext cx="476713" cy="2286397"/>
          </a:xfrm>
          <a:custGeom>
            <a:avLst/>
            <a:gdLst>
              <a:gd name="connsiteX0" fmla="*/ 533983 w 533983"/>
              <a:gd name="connsiteY0" fmla="*/ 0 h 2632842"/>
              <a:gd name="connsiteX1" fmla="*/ 13721 w 533983"/>
              <a:gd name="connsiteY1" fmla="*/ 1198180 h 2632842"/>
              <a:gd name="connsiteX2" fmla="*/ 171376 w 533983"/>
              <a:gd name="connsiteY2" fmla="*/ 2144111 h 2632842"/>
              <a:gd name="connsiteX3" fmla="*/ 392094 w 533983"/>
              <a:gd name="connsiteY3" fmla="*/ 2632842 h 263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983" h="2632842">
                <a:moveTo>
                  <a:pt x="533983" y="0"/>
                </a:moveTo>
                <a:cubicBezTo>
                  <a:pt x="304069" y="420414"/>
                  <a:pt x="74155" y="840828"/>
                  <a:pt x="13721" y="1198180"/>
                </a:cubicBezTo>
                <a:cubicBezTo>
                  <a:pt x="-46713" y="1555532"/>
                  <a:pt x="108314" y="1905001"/>
                  <a:pt x="171376" y="2144111"/>
                </a:cubicBezTo>
                <a:cubicBezTo>
                  <a:pt x="234438" y="2383221"/>
                  <a:pt x="313266" y="2508031"/>
                  <a:pt x="392094" y="2632842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9" name="Rectangle 25">
            <a:extLst>
              <a:ext uri="{FF2B5EF4-FFF2-40B4-BE49-F238E27FC236}">
                <a16:creationId xmlns:a16="http://schemas.microsoft.com/office/drawing/2014/main" id="{06DC4E90-7F4D-B641-B16E-AA60B60D7753}"/>
              </a:ext>
            </a:extLst>
          </p:cNvPr>
          <p:cNvSpPr/>
          <p:nvPr/>
        </p:nvSpPr>
        <p:spPr>
          <a:xfrm>
            <a:off x="2857500" y="3603575"/>
            <a:ext cx="78739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2: WQ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705EC276-F245-EA4B-9A13-AF3356179A41}"/>
              </a:ext>
            </a:extLst>
          </p:cNvPr>
          <p:cNvSpPr/>
          <p:nvPr/>
        </p:nvSpPr>
        <p:spPr>
          <a:xfrm>
            <a:off x="3175000" y="2921000"/>
            <a:ext cx="59503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4: IC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1" name="Rectangle 29">
            <a:extLst>
              <a:ext uri="{FF2B5EF4-FFF2-40B4-BE49-F238E27FC236}">
                <a16:creationId xmlns:a16="http://schemas.microsoft.com/office/drawing/2014/main" id="{89E954C7-0051-F740-9E15-FB880868B7BD}"/>
              </a:ext>
            </a:extLst>
          </p:cNvPr>
          <p:cNvSpPr/>
          <p:nvPr/>
        </p:nvSpPr>
        <p:spPr>
          <a:xfrm>
            <a:off x="889000" y="1859279"/>
            <a:ext cx="728084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5: WF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2" name="Rectangle 30">
            <a:extLst>
              <a:ext uri="{FF2B5EF4-FFF2-40B4-BE49-F238E27FC236}">
                <a16:creationId xmlns:a16="http://schemas.microsoft.com/office/drawing/2014/main" id="{2EF8A96E-FD20-CD4E-B1FA-4B20E5342E42}"/>
              </a:ext>
            </a:extLst>
          </p:cNvPr>
          <p:cNvSpPr/>
          <p:nvPr/>
        </p:nvSpPr>
        <p:spPr>
          <a:xfrm>
            <a:off x="1342272" y="3602323"/>
            <a:ext cx="64633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6: P1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3" name="Rectangle 26">
            <a:extLst>
              <a:ext uri="{FF2B5EF4-FFF2-40B4-BE49-F238E27FC236}">
                <a16:creationId xmlns:a16="http://schemas.microsoft.com/office/drawing/2014/main" id="{F726C515-9AE7-144C-BAFB-E0EEB89A4603}"/>
              </a:ext>
            </a:extLst>
          </p:cNvPr>
          <p:cNvSpPr/>
          <p:nvPr/>
        </p:nvSpPr>
        <p:spPr>
          <a:xfrm>
            <a:off x="4953000" y="5122500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nil</a:t>
            </a:r>
            <a:endParaRPr lang="zh-CN" altLang="en-US" sz="150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31">
            <a:extLst>
              <a:ext uri="{FF2B5EF4-FFF2-40B4-BE49-F238E27FC236}">
                <a16:creationId xmlns:a16="http://schemas.microsoft.com/office/drawing/2014/main" id="{DE02B6E3-EC3D-854B-9E8F-5BB617DAC66D}"/>
              </a:ext>
            </a:extLst>
          </p:cNvPr>
          <p:cNvSpPr/>
          <p:nvPr/>
        </p:nvSpPr>
        <p:spPr>
          <a:xfrm>
            <a:off x="4953000" y="4762500"/>
            <a:ext cx="1740000" cy="36000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Page#, Access</a:t>
            </a:r>
            <a:endParaRPr lang="zh-CN" altLang="en-US" sz="167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135E623F-AD7F-A846-8053-86DDAEA3E5A6}"/>
              </a:ext>
            </a:extLst>
          </p:cNvPr>
          <p:cNvSpPr/>
          <p:nvPr/>
        </p:nvSpPr>
        <p:spPr>
          <a:xfrm>
            <a:off x="1798820" y="3859472"/>
            <a:ext cx="836951" cy="237840"/>
          </a:xfrm>
          <a:custGeom>
            <a:avLst/>
            <a:gdLst>
              <a:gd name="connsiteX0" fmla="*/ 0 w 1004341"/>
              <a:gd name="connsiteY0" fmla="*/ 225447 h 285408"/>
              <a:gd name="connsiteX1" fmla="*/ 479685 w 1004341"/>
              <a:gd name="connsiteY1" fmla="*/ 595 h 285408"/>
              <a:gd name="connsiteX2" fmla="*/ 1004341 w 1004341"/>
              <a:gd name="connsiteY2" fmla="*/ 285408 h 285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4341" h="285408">
                <a:moveTo>
                  <a:pt x="0" y="225447"/>
                </a:moveTo>
                <a:cubicBezTo>
                  <a:pt x="156147" y="108024"/>
                  <a:pt x="312295" y="-9398"/>
                  <a:pt x="479685" y="595"/>
                </a:cubicBezTo>
                <a:cubicBezTo>
                  <a:pt x="647075" y="10588"/>
                  <a:pt x="825708" y="147998"/>
                  <a:pt x="1004341" y="285408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6" name="Freeform 11">
            <a:extLst>
              <a:ext uri="{FF2B5EF4-FFF2-40B4-BE49-F238E27FC236}">
                <a16:creationId xmlns:a16="http://schemas.microsoft.com/office/drawing/2014/main" id="{D7F881CE-514D-B343-B1D5-AB180C9F7B5D}"/>
              </a:ext>
            </a:extLst>
          </p:cNvPr>
          <p:cNvSpPr/>
          <p:nvPr/>
        </p:nvSpPr>
        <p:spPr>
          <a:xfrm>
            <a:off x="2095500" y="1799500"/>
            <a:ext cx="1823660" cy="2285320"/>
          </a:xfrm>
          <a:custGeom>
            <a:avLst/>
            <a:gdLst>
              <a:gd name="connsiteX0" fmla="*/ 2173574 w 2188392"/>
              <a:gd name="connsiteY0" fmla="*/ 2803161 h 2803161"/>
              <a:gd name="connsiteX1" fmla="*/ 2128604 w 2188392"/>
              <a:gd name="connsiteY1" fmla="*/ 1783829 h 2803161"/>
              <a:gd name="connsiteX2" fmla="*/ 1693889 w 2188392"/>
              <a:gd name="connsiteY2" fmla="*/ 1184223 h 2803161"/>
              <a:gd name="connsiteX3" fmla="*/ 944381 w 2188392"/>
              <a:gd name="connsiteY3" fmla="*/ 674557 h 2803161"/>
              <a:gd name="connsiteX4" fmla="*/ 224853 w 2188392"/>
              <a:gd name="connsiteY4" fmla="*/ 419725 h 2803161"/>
              <a:gd name="connsiteX5" fmla="*/ 0 w 2188392"/>
              <a:gd name="connsiteY5" fmla="*/ 0 h 2803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88392" h="2803161">
                <a:moveTo>
                  <a:pt x="2173574" y="2803161"/>
                </a:moveTo>
                <a:cubicBezTo>
                  <a:pt x="2191063" y="2428406"/>
                  <a:pt x="2208552" y="2053652"/>
                  <a:pt x="2128604" y="1783829"/>
                </a:cubicBezTo>
                <a:cubicBezTo>
                  <a:pt x="2048656" y="1514006"/>
                  <a:pt x="1891260" y="1369102"/>
                  <a:pt x="1693889" y="1184223"/>
                </a:cubicBezTo>
                <a:cubicBezTo>
                  <a:pt x="1496518" y="999344"/>
                  <a:pt x="1189220" y="801973"/>
                  <a:pt x="944381" y="674557"/>
                </a:cubicBezTo>
                <a:cubicBezTo>
                  <a:pt x="699542" y="547141"/>
                  <a:pt x="382250" y="532151"/>
                  <a:pt x="224853" y="419725"/>
                </a:cubicBezTo>
                <a:cubicBezTo>
                  <a:pt x="67456" y="307299"/>
                  <a:pt x="33728" y="153649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A75F7E4E-4E02-8D40-836F-459BF76F8F74}"/>
              </a:ext>
            </a:extLst>
          </p:cNvPr>
          <p:cNvSpPr/>
          <p:nvPr/>
        </p:nvSpPr>
        <p:spPr>
          <a:xfrm>
            <a:off x="2286000" y="1748853"/>
            <a:ext cx="1906390" cy="2360951"/>
          </a:xfrm>
          <a:custGeom>
            <a:avLst/>
            <a:gdLst>
              <a:gd name="connsiteX0" fmla="*/ 3602 w 2287668"/>
              <a:gd name="connsiteY0" fmla="*/ 0 h 2833141"/>
              <a:gd name="connsiteX1" fmla="*/ 183484 w 2287668"/>
              <a:gd name="connsiteY1" fmla="*/ 359764 h 2833141"/>
              <a:gd name="connsiteX2" fmla="*/ 1187825 w 2287668"/>
              <a:gd name="connsiteY2" fmla="*/ 584616 h 2833141"/>
              <a:gd name="connsiteX3" fmla="*/ 1967313 w 2287668"/>
              <a:gd name="connsiteY3" fmla="*/ 1109272 h 2833141"/>
              <a:gd name="connsiteX4" fmla="*/ 2267117 w 2287668"/>
              <a:gd name="connsiteY4" fmla="*/ 2008682 h 2833141"/>
              <a:gd name="connsiteX5" fmla="*/ 2237136 w 2287668"/>
              <a:gd name="connsiteY5" fmla="*/ 2833141 h 2833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87668" h="2833141">
                <a:moveTo>
                  <a:pt x="3602" y="0"/>
                </a:moveTo>
                <a:cubicBezTo>
                  <a:pt x="-5143" y="131164"/>
                  <a:pt x="-13887" y="262328"/>
                  <a:pt x="183484" y="359764"/>
                </a:cubicBezTo>
                <a:cubicBezTo>
                  <a:pt x="380855" y="457200"/>
                  <a:pt x="890520" y="459698"/>
                  <a:pt x="1187825" y="584616"/>
                </a:cubicBezTo>
                <a:cubicBezTo>
                  <a:pt x="1485130" y="709534"/>
                  <a:pt x="1787431" y="871928"/>
                  <a:pt x="1967313" y="1109272"/>
                </a:cubicBezTo>
                <a:cubicBezTo>
                  <a:pt x="2147195" y="1346616"/>
                  <a:pt x="2222147" y="1721371"/>
                  <a:pt x="2267117" y="2008682"/>
                </a:cubicBezTo>
                <a:cubicBezTo>
                  <a:pt x="2312087" y="2295993"/>
                  <a:pt x="2274611" y="2564567"/>
                  <a:pt x="2237136" y="2833141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8" name="Rectangle 32">
            <a:extLst>
              <a:ext uri="{FF2B5EF4-FFF2-40B4-BE49-F238E27FC236}">
                <a16:creationId xmlns:a16="http://schemas.microsoft.com/office/drawing/2014/main" id="{11CE52A1-9244-0643-8451-12A59ED64179}"/>
              </a:ext>
            </a:extLst>
          </p:cNvPr>
          <p:cNvSpPr/>
          <p:nvPr/>
        </p:nvSpPr>
        <p:spPr>
          <a:xfrm>
            <a:off x="3683000" y="2206575"/>
            <a:ext cx="60465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3: IV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29" name="Freeform 33">
            <a:extLst>
              <a:ext uri="{FF2B5EF4-FFF2-40B4-BE49-F238E27FC236}">
                <a16:creationId xmlns:a16="http://schemas.microsoft.com/office/drawing/2014/main" id="{90DA3639-7B0B-284B-A56E-2E6C2392C49A}"/>
              </a:ext>
            </a:extLst>
          </p:cNvPr>
          <p:cNvSpPr/>
          <p:nvPr/>
        </p:nvSpPr>
        <p:spPr>
          <a:xfrm>
            <a:off x="1714500" y="1848787"/>
            <a:ext cx="1053660" cy="2248525"/>
          </a:xfrm>
          <a:custGeom>
            <a:avLst/>
            <a:gdLst>
              <a:gd name="connsiteX0" fmla="*/ 1229193 w 1264392"/>
              <a:gd name="connsiteY0" fmla="*/ 2698230 h 2698230"/>
              <a:gd name="connsiteX1" fmla="*/ 1109272 w 1264392"/>
              <a:gd name="connsiteY1" fmla="*/ 1633928 h 2698230"/>
              <a:gd name="connsiteX2" fmla="*/ 0 w 1264392"/>
              <a:gd name="connsiteY2" fmla="*/ 0 h 26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64392" h="2698230">
                <a:moveTo>
                  <a:pt x="1229193" y="2698230"/>
                </a:moveTo>
                <a:cubicBezTo>
                  <a:pt x="1271665" y="2390931"/>
                  <a:pt x="1314137" y="2083633"/>
                  <a:pt x="1109272" y="1633928"/>
                </a:cubicBezTo>
                <a:cubicBezTo>
                  <a:pt x="904407" y="1184223"/>
                  <a:pt x="452203" y="592111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0" name="Freeform 34">
            <a:extLst>
              <a:ext uri="{FF2B5EF4-FFF2-40B4-BE49-F238E27FC236}">
                <a16:creationId xmlns:a16="http://schemas.microsoft.com/office/drawing/2014/main" id="{05936D93-80A0-F34E-B888-0C5073078BAE}"/>
              </a:ext>
            </a:extLst>
          </p:cNvPr>
          <p:cNvSpPr/>
          <p:nvPr/>
        </p:nvSpPr>
        <p:spPr>
          <a:xfrm>
            <a:off x="1841501" y="1848787"/>
            <a:ext cx="1074809" cy="2248525"/>
          </a:xfrm>
          <a:custGeom>
            <a:avLst/>
            <a:gdLst>
              <a:gd name="connsiteX0" fmla="*/ 1244184 w 1289771"/>
              <a:gd name="connsiteY0" fmla="*/ 2698230 h 2698230"/>
              <a:gd name="connsiteX1" fmla="*/ 1139253 w 1289771"/>
              <a:gd name="connsiteY1" fmla="*/ 1319135 h 2698230"/>
              <a:gd name="connsiteX2" fmla="*/ 0 w 1289771"/>
              <a:gd name="connsiteY2" fmla="*/ 0 h 2698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9771" h="2698230">
                <a:moveTo>
                  <a:pt x="1244184" y="2698230"/>
                </a:moveTo>
                <a:cubicBezTo>
                  <a:pt x="1295400" y="2233535"/>
                  <a:pt x="1346617" y="1768840"/>
                  <a:pt x="1139253" y="1319135"/>
                </a:cubicBezTo>
                <a:cubicBezTo>
                  <a:pt x="931889" y="869430"/>
                  <a:pt x="465944" y="434715"/>
                  <a:pt x="0" y="0"/>
                </a:cubicBezTo>
              </a:path>
            </a:pathLst>
          </a:cu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31" name="Rectangle 35">
            <a:extLst>
              <a:ext uri="{FF2B5EF4-FFF2-40B4-BE49-F238E27FC236}">
                <a16:creationId xmlns:a16="http://schemas.microsoft.com/office/drawing/2014/main" id="{B66B6CDA-A376-0942-B1C3-177F0ABC2015}"/>
              </a:ext>
            </a:extLst>
          </p:cNvPr>
          <p:cNvSpPr/>
          <p:nvPr/>
        </p:nvSpPr>
        <p:spPr>
          <a:xfrm>
            <a:off x="1961127" y="3440650"/>
            <a:ext cx="748923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67" b="1" dirty="0">
                <a:solidFill>
                  <a:schemeClr val="dk1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7: WC</a:t>
            </a:r>
            <a:endParaRPr lang="zh-CN" altLang="en-US" sz="1667" b="1" dirty="0">
              <a:latin typeface="Eras Medium ITC" pitchFamily="34" charset="0"/>
            </a:endParaRPr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CB2B3BA5-17B6-5344-940F-19C7CB7A93DD}"/>
              </a:ext>
            </a:extLst>
          </p:cNvPr>
          <p:cNvSpPr txBox="1">
            <a:spLocks/>
          </p:cNvSpPr>
          <p:nvPr/>
        </p:nvSpPr>
        <p:spPr>
          <a:xfrm>
            <a:off x="4572000" y="2032000"/>
            <a:ext cx="3746500" cy="2730500"/>
          </a:xfrm>
          <a:prstGeom prst="rect">
            <a:avLst/>
          </a:prstGeom>
        </p:spPr>
        <p:txBody>
          <a:bodyPr vert="horz" lIns="76200" tIns="38100" rIns="76200" bIns="3810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Page fault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P1 on B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 sends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WQ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sends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IV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en-US" altLang="zh-CN" sz="1667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={C}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 send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IC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 clears </a:t>
            </a:r>
            <a:r>
              <a:rPr lang="en-US" altLang="zh-CN" sz="1667" dirty="0" err="1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Copy_Set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sends </a:t>
            </a:r>
            <a:b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WF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A</a:t>
            </a:r>
            <a:endParaRPr lang="en-US" altLang="zh-CN" sz="1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sends P1 to B, </a:t>
            </a:r>
            <a:r>
              <a:rPr lang="en-US" altLang="zh-CN" sz="1667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clear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Access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 send </a:t>
            </a: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WC </a:t>
            </a:r>
            <a:r>
              <a:rPr lang="en-US" altLang="zh-CN" sz="1667" dirty="0">
                <a:solidFill>
                  <a:prstClr val="black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M</a:t>
            </a:r>
          </a:p>
          <a:p>
            <a:pPr marL="428608" indent="-380985">
              <a:buClr>
                <a:srgbClr val="FF0066"/>
              </a:buClr>
              <a:buFont typeface="+mj-lt"/>
              <a:buAutoNum type="arabicPeriod"/>
            </a:pPr>
            <a:endParaRPr lang="en-US" altLang="zh-CN" sz="1667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C63F52E7-A4A2-8E4B-8CAF-17D822379766}"/>
              </a:ext>
            </a:extLst>
          </p:cNvPr>
          <p:cNvSpPr txBox="1"/>
          <p:nvPr/>
        </p:nvSpPr>
        <p:spPr>
          <a:xfrm>
            <a:off x="5838792" y="608569"/>
            <a:ext cx="2667000" cy="1344599"/>
          </a:xfrm>
          <a:prstGeom prst="rect">
            <a:avLst/>
          </a:prstGeom>
          <a:solidFill>
            <a:srgbClr val="FFFFCC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WQ: Write </a:t>
            </a:r>
            <a:r>
              <a:rPr lang="en-US" altLang="zh-CN" sz="1500" b="1" dirty="0" err="1">
                <a:latin typeface="Courier New" pitchFamily="49" charset="0"/>
                <a:cs typeface="Courier New" pitchFamily="49" charset="0"/>
              </a:rPr>
              <a:t>reQuest</a:t>
            </a:r>
            <a:endParaRPr lang="en-US" altLang="zh-CN" sz="1500" b="1" dirty="0">
              <a:latin typeface="Courier New" pitchFamily="49" charset="0"/>
              <a:cs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IV: Invalidate</a:t>
            </a: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IC: Invalidate Confirm</a:t>
            </a: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WF: Write Forward</a:t>
            </a:r>
          </a:p>
          <a:p>
            <a:pPr>
              <a:lnSpc>
                <a:spcPct val="90000"/>
              </a:lnSpc>
            </a:pPr>
            <a:r>
              <a:rPr lang="en-US" altLang="zh-CN" sz="1500" b="1" dirty="0">
                <a:latin typeface="Courier New" pitchFamily="49" charset="0"/>
                <a:cs typeface="Courier New" pitchFamily="49" charset="0"/>
              </a:rPr>
              <a:t>WC: Write Confirm</a:t>
            </a:r>
            <a:endParaRPr lang="zh-CN" altLang="en-US" sz="15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4" name="Rectangle 39">
            <a:extLst>
              <a:ext uri="{FF2B5EF4-FFF2-40B4-BE49-F238E27FC236}">
                <a16:creationId xmlns:a16="http://schemas.microsoft.com/office/drawing/2014/main" id="{0084E448-D930-5C43-994D-4DDDCE245F6B}"/>
              </a:ext>
            </a:extLst>
          </p:cNvPr>
          <p:cNvSpPr/>
          <p:nvPr/>
        </p:nvSpPr>
        <p:spPr>
          <a:xfrm>
            <a:off x="6871500" y="4587558"/>
            <a:ext cx="1826610" cy="416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Why</a:t>
            </a:r>
            <a:r>
              <a:rPr lang="en-US" altLang="zh-CN" sz="1670" i="1" dirty="0">
                <a:latin typeface="Candara" pitchFamily="34" charset="0"/>
              </a:rPr>
              <a:t> does it need </a:t>
            </a:r>
            <a:r>
              <a:rPr lang="en-US" altLang="zh-CN" sz="16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WC</a:t>
            </a:r>
            <a:r>
              <a:rPr lang="en-US" altLang="zh-CN" sz="1670" i="1" dirty="0">
                <a:latin typeface="Candara" pitchFamily="34" charset="0"/>
              </a:rPr>
              <a:t>?</a:t>
            </a:r>
            <a:endParaRPr lang="zh-CN" altLang="en-US" sz="1670" i="1" dirty="0">
              <a:latin typeface="Candara" pitchFamily="34" charset="0"/>
            </a:endParaRPr>
          </a:p>
        </p:txBody>
      </p:sp>
      <p:cxnSp>
        <p:nvCxnSpPr>
          <p:cNvPr id="35" name="Straight Arrow Connector 41">
            <a:extLst>
              <a:ext uri="{FF2B5EF4-FFF2-40B4-BE49-F238E27FC236}">
                <a16:creationId xmlns:a16="http://schemas.microsoft.com/office/drawing/2014/main" id="{352BF73C-DB86-8943-A0E3-72A30CAC0FE3}"/>
              </a:ext>
            </a:extLst>
          </p:cNvPr>
          <p:cNvCxnSpPr/>
          <p:nvPr/>
        </p:nvCxnSpPr>
        <p:spPr>
          <a:xfrm flipH="1" flipV="1">
            <a:off x="6604000" y="4425294"/>
            <a:ext cx="245500" cy="162264"/>
          </a:xfrm>
          <a:prstGeom prst="straightConnector1">
            <a:avLst/>
          </a:prstGeom>
          <a:ln>
            <a:solidFill>
              <a:srgbClr val="FF0066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6">
            <a:extLst>
              <a:ext uri="{FF2B5EF4-FFF2-40B4-BE49-F238E27FC236}">
                <a16:creationId xmlns:a16="http://schemas.microsoft.com/office/drawing/2014/main" id="{0587EB8D-7342-2C4B-9840-CA76A9703A60}"/>
              </a:ext>
            </a:extLst>
          </p:cNvPr>
          <p:cNvSpPr/>
          <p:nvPr/>
        </p:nvSpPr>
        <p:spPr>
          <a:xfrm>
            <a:off x="3767088" y="1578661"/>
            <a:ext cx="319319" cy="34932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Rectangle 40">
            <a:extLst>
              <a:ext uri="{FF2B5EF4-FFF2-40B4-BE49-F238E27FC236}">
                <a16:creationId xmlns:a16="http://schemas.microsoft.com/office/drawing/2014/main" id="{A4B49A91-7D22-A84D-8ECA-DF93EFB23EB5}"/>
              </a:ext>
            </a:extLst>
          </p:cNvPr>
          <p:cNvSpPr/>
          <p:nvPr/>
        </p:nvSpPr>
        <p:spPr>
          <a:xfrm>
            <a:off x="4959838" y="5126134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8" name="Rectangle 42">
            <a:extLst>
              <a:ext uri="{FF2B5EF4-FFF2-40B4-BE49-F238E27FC236}">
                <a16:creationId xmlns:a16="http://schemas.microsoft.com/office/drawing/2014/main" id="{6347BA22-CFCB-F14F-8535-E494F4E9EFE5}"/>
              </a:ext>
            </a:extLst>
          </p:cNvPr>
          <p:cNvSpPr/>
          <p:nvPr/>
        </p:nvSpPr>
        <p:spPr>
          <a:xfrm>
            <a:off x="1124500" y="5116962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67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Read</a:t>
            </a:r>
            <a:endParaRPr lang="zh-CN" altLang="en-US" sz="167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9" name="Rectangle 43">
            <a:extLst>
              <a:ext uri="{FF2B5EF4-FFF2-40B4-BE49-F238E27FC236}">
                <a16:creationId xmlns:a16="http://schemas.microsoft.com/office/drawing/2014/main" id="{7515B451-2926-B64D-83F5-FAE904B89563}"/>
              </a:ext>
            </a:extLst>
          </p:cNvPr>
          <p:cNvSpPr/>
          <p:nvPr/>
        </p:nvSpPr>
        <p:spPr>
          <a:xfrm>
            <a:off x="4271918" y="1583380"/>
            <a:ext cx="300082" cy="323165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</a:t>
            </a:r>
            <a:endParaRPr lang="zh-CN" altLang="en-US" sz="1500" dirty="0"/>
          </a:p>
        </p:txBody>
      </p:sp>
      <p:sp>
        <p:nvSpPr>
          <p:cNvPr id="40" name="Rectangle 44">
            <a:extLst>
              <a:ext uri="{FF2B5EF4-FFF2-40B4-BE49-F238E27FC236}">
                <a16:creationId xmlns:a16="http://schemas.microsoft.com/office/drawing/2014/main" id="{C7CF11AE-7312-B648-9A64-165130A7324C}"/>
              </a:ext>
            </a:extLst>
          </p:cNvPr>
          <p:cNvSpPr/>
          <p:nvPr/>
        </p:nvSpPr>
        <p:spPr>
          <a:xfrm>
            <a:off x="4238254" y="1565338"/>
            <a:ext cx="333746" cy="34932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r"/>
            <a:r>
              <a:rPr lang="en-US" altLang="zh-CN" sz="167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</a:t>
            </a:r>
            <a:endParaRPr lang="zh-CN" altLang="en-US" sz="1670" dirty="0"/>
          </a:p>
        </p:txBody>
      </p:sp>
      <p:sp>
        <p:nvSpPr>
          <p:cNvPr id="41" name="Rectangle 26">
            <a:extLst>
              <a:ext uri="{FF2B5EF4-FFF2-40B4-BE49-F238E27FC236}">
                <a16:creationId xmlns:a16="http://schemas.microsoft.com/office/drawing/2014/main" id="{C1FB6EEC-4726-0347-BD0D-2882FDF573E6}"/>
              </a:ext>
            </a:extLst>
          </p:cNvPr>
          <p:cNvSpPr/>
          <p:nvPr/>
        </p:nvSpPr>
        <p:spPr>
          <a:xfrm>
            <a:off x="1124500" y="5139975"/>
            <a:ext cx="1740000" cy="360000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P1, </a:t>
            </a:r>
            <a:r>
              <a:rPr lang="en-US" altLang="zh-CN" sz="1500" b="1" dirty="0">
                <a:solidFill>
                  <a:srgbClr val="FF0066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nil</a:t>
            </a:r>
            <a:endParaRPr lang="zh-CN" altLang="en-US" sz="1500" b="1" dirty="0">
              <a:solidFill>
                <a:srgbClr val="FF0066"/>
              </a:solidFill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42" name="Rectangle 39">
            <a:extLst>
              <a:ext uri="{FF2B5EF4-FFF2-40B4-BE49-F238E27FC236}">
                <a16:creationId xmlns:a16="http://schemas.microsoft.com/office/drawing/2014/main" id="{6C0AEF7D-0E3D-2F42-8CC1-F21E4E3C8D61}"/>
              </a:ext>
            </a:extLst>
          </p:cNvPr>
          <p:cNvSpPr/>
          <p:nvPr/>
        </p:nvSpPr>
        <p:spPr>
          <a:xfrm>
            <a:off x="6823831" y="5106431"/>
            <a:ext cx="2272500" cy="41633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0000" tIns="0" rIns="3000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To prevent another write become an </a:t>
            </a:r>
            <a:r>
              <a:rPr lang="en-US" altLang="zh-CN" sz="167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onwer</a:t>
            </a:r>
            <a:endParaRPr lang="zh-CN" altLang="en-US" sz="1670" i="1" dirty="0"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70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8" grpId="0" animBg="1"/>
      <p:bldP spid="19" grpId="0"/>
      <p:bldP spid="20" grpId="0"/>
      <p:bldP spid="21" grpId="0"/>
      <p:bldP spid="22" grpId="0"/>
      <p:bldP spid="25" grpId="0" animBg="1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4" grpId="0" animBg="1"/>
      <p:bldP spid="36" grpId="0"/>
      <p:bldP spid="36" grpId="1"/>
      <p:bldP spid="37" grpId="0" animBg="1"/>
      <p:bldP spid="38" grpId="0" animBg="1"/>
      <p:bldP spid="39" grpId="0"/>
      <p:bldP spid="39" grpId="1"/>
      <p:bldP spid="40" grpId="0"/>
      <p:bldP spid="41" grpId="0" animBg="1"/>
      <p:bldP spid="42" grpId="0" animBg="1"/>
      <p:bldP spid="42" grpId="1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D990E9-8F81-9941-9965-D066179C4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DSM Invariants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2562AE-5892-C649-A629-DB3DF94D3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b="0" dirty="0"/>
              <a:t>Every page has </a:t>
            </a:r>
            <a:r>
              <a:rPr kumimoji="1" lang="en" altLang="zh-CN" dirty="0"/>
              <a:t>exactly one</a:t>
            </a:r>
            <a:r>
              <a:rPr kumimoji="1" lang="en" altLang="zh-CN" b="0" dirty="0"/>
              <a:t> current </a:t>
            </a:r>
            <a:r>
              <a:rPr kumimoji="1" lang="en" altLang="zh-CN" dirty="0"/>
              <a:t>owner</a:t>
            </a:r>
            <a:endParaRPr kumimoji="1" lang="en" altLang="zh-CN" b="0" dirty="0"/>
          </a:p>
          <a:p>
            <a:r>
              <a:rPr kumimoji="1" lang="en" altLang="zh-CN" b="0" dirty="0"/>
              <a:t>Current owner has a </a:t>
            </a:r>
            <a:r>
              <a:rPr kumimoji="1" lang="en" altLang="zh-CN" dirty="0"/>
              <a:t>copy</a:t>
            </a:r>
            <a:r>
              <a:rPr kumimoji="1" lang="en" altLang="zh-CN" b="0" dirty="0"/>
              <a:t> of the page</a:t>
            </a:r>
          </a:p>
          <a:p>
            <a:pPr lvl="1"/>
            <a:r>
              <a:rPr kumimoji="1" lang="en" altLang="zh-CN" b="0" dirty="0"/>
              <a:t>If mapped </a:t>
            </a:r>
            <a:r>
              <a:rPr kumimoji="1" lang="en" altLang="zh-CN" b="1" dirty="0"/>
              <a:t>r/w</a:t>
            </a:r>
            <a:r>
              <a:rPr kumimoji="1" lang="en" altLang="zh-CN" b="0" dirty="0"/>
              <a:t> by owner, no other copies</a:t>
            </a:r>
          </a:p>
          <a:p>
            <a:pPr lvl="1"/>
            <a:r>
              <a:rPr kumimoji="1" lang="en" altLang="zh-CN" b="0" dirty="0"/>
              <a:t>If mapped </a:t>
            </a:r>
            <a:r>
              <a:rPr kumimoji="1" lang="en" altLang="zh-CN" b="1" dirty="0"/>
              <a:t>r/o</a:t>
            </a:r>
            <a:r>
              <a:rPr kumimoji="1" lang="en" altLang="zh-CN" b="0" dirty="0"/>
              <a:t> by owner, </a:t>
            </a:r>
            <a:r>
              <a:rPr kumimoji="1" lang="en" altLang="zh-CN" b="1" dirty="0"/>
              <a:t>identical</a:t>
            </a:r>
            <a:r>
              <a:rPr kumimoji="1" lang="en" altLang="zh-CN" b="0" dirty="0"/>
              <a:t> to other </a:t>
            </a:r>
            <a:r>
              <a:rPr kumimoji="1" lang="en" altLang="zh-CN" b="1" dirty="0"/>
              <a:t>copies</a:t>
            </a:r>
          </a:p>
          <a:p>
            <a:endParaRPr kumimoji="1" lang="en" altLang="zh-CN" b="0" dirty="0"/>
          </a:p>
          <a:p>
            <a:r>
              <a:rPr kumimoji="1" lang="en" altLang="zh-CN" dirty="0"/>
              <a:t>Centralized manager</a:t>
            </a:r>
            <a:r>
              <a:rPr kumimoji="1" lang="en" altLang="zh-CN" b="0" dirty="0"/>
              <a:t> knows about all copies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B324F4-7A2A-9844-8A5A-0125DAF67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48812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2E660E-36B2-2C4A-A7C4-B23F1901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DSM summary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9BE7D9-DFBE-D143-917C-22B6CA80F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615106" cy="4167654"/>
          </a:xfrm>
        </p:spPr>
        <p:txBody>
          <a:bodyPr/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Program a cluster of machines like a single machine =&gt; easy to program </a:t>
            </a:r>
          </a:p>
          <a:p>
            <a:pPr lvl="1"/>
            <a:r>
              <a:rPr kumimoji="1" lang="en-US" altLang="zh-CN" dirty="0"/>
              <a:t>Sequential consistency </a:t>
            </a:r>
          </a:p>
          <a:p>
            <a:r>
              <a:rPr kumimoji="1" lang="en-US" altLang="zh-CN" dirty="0"/>
              <a:t>Cons </a:t>
            </a:r>
          </a:p>
          <a:p>
            <a:pPr lvl="1"/>
            <a:r>
              <a:rPr kumimoji="1" lang="en-US" altLang="zh-CN" dirty="0"/>
              <a:t>Scalability bottleneck of the global manager </a:t>
            </a:r>
          </a:p>
          <a:p>
            <a:pPr lvl="1"/>
            <a:r>
              <a:rPr kumimoji="1" lang="en-US" altLang="zh-CN" dirty="0"/>
              <a:t>Single-point of failure </a:t>
            </a:r>
          </a:p>
          <a:p>
            <a:pPr lvl="1"/>
            <a:r>
              <a:rPr kumimoji="1" lang="en-US" altLang="zh-CN" dirty="0"/>
              <a:t>Many synchronizations upon reads/writes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E32F0A-900A-244D-9227-219A4486C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1FA9FEC-0FB8-AB40-B6F1-E186C5A5C290}"/>
              </a:ext>
            </a:extLst>
          </p:cNvPr>
          <p:cNvGrpSpPr/>
          <p:nvPr/>
        </p:nvGrpSpPr>
        <p:grpSpPr>
          <a:xfrm>
            <a:off x="4183440" y="1485792"/>
            <a:ext cx="4905419" cy="3471841"/>
            <a:chOff x="3938787" y="1490302"/>
            <a:chExt cx="5208447" cy="363328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92DB458-EB2E-9F47-A75A-C1B4DCE4ED45}"/>
                </a:ext>
              </a:extLst>
            </p:cNvPr>
            <p:cNvSpPr/>
            <p:nvPr/>
          </p:nvSpPr>
          <p:spPr>
            <a:xfrm>
              <a:off x="5962809" y="1490302"/>
              <a:ext cx="1298987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Scalability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226B702-C5D8-B14F-A794-450CC11D0148}"/>
                </a:ext>
              </a:extLst>
            </p:cNvPr>
            <p:cNvSpPr/>
            <p:nvPr/>
          </p:nvSpPr>
          <p:spPr>
            <a:xfrm>
              <a:off x="4572000" y="4737080"/>
              <a:ext cx="153046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Consistency</a:t>
              </a:r>
              <a:endParaRPr lang="zh-CN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4AFA58E-2D6D-D64A-B779-CFCC5405F3E9}"/>
                </a:ext>
              </a:extLst>
            </p:cNvPr>
            <p:cNvSpPr/>
            <p:nvPr/>
          </p:nvSpPr>
          <p:spPr>
            <a:xfrm>
              <a:off x="6950899" y="4737080"/>
              <a:ext cx="1884485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Fault tolerance 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D346856-E683-7841-9126-33A4949F1A18}"/>
                </a:ext>
              </a:extLst>
            </p:cNvPr>
            <p:cNvSpPr/>
            <p:nvPr/>
          </p:nvSpPr>
          <p:spPr>
            <a:xfrm>
              <a:off x="3938787" y="2142936"/>
              <a:ext cx="1639392" cy="6763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Ease of </a:t>
              </a:r>
            </a:p>
            <a:p>
              <a:r>
                <a:rPr kumimoji="1" lang="en-US" altLang="zh-CN" dirty="0"/>
                <a:t>programming</a:t>
              </a:r>
              <a:endParaRPr lang="zh-CN" altLang="en-US" dirty="0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BC6F6F86-BEEF-8542-8CAB-B5B52058853B}"/>
                </a:ext>
              </a:extLst>
            </p:cNvPr>
            <p:cNvSpPr/>
            <p:nvPr/>
          </p:nvSpPr>
          <p:spPr>
            <a:xfrm>
              <a:off x="7548691" y="2281436"/>
              <a:ext cx="1598543" cy="3865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/>
                <a:t>Performance</a:t>
              </a:r>
              <a:endParaRPr lang="zh-CN" altLang="en-US" dirty="0"/>
            </a:p>
          </p:txBody>
        </p:sp>
        <p:sp>
          <p:nvSpPr>
            <p:cNvPr id="11" name="多边形">
              <a:extLst>
                <a:ext uri="{FF2B5EF4-FFF2-40B4-BE49-F238E27FC236}">
                  <a16:creationId xmlns:a16="http://schemas.microsoft.com/office/drawing/2014/main" id="{F5E01D56-046D-C44B-8252-D9A82007B4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62010" y="1972096"/>
              <a:ext cx="2825010" cy="2608246"/>
            </a:xfrm>
            <a:prstGeom prst="pentagon">
              <a:avLst/>
            </a:prstGeom>
            <a:noFill/>
            <a:ln w="6350">
              <a:solidFill>
                <a:schemeClr val="tx2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" name="多边形">
              <a:extLst>
                <a:ext uri="{FF2B5EF4-FFF2-40B4-BE49-F238E27FC236}">
                  <a16:creationId xmlns:a16="http://schemas.microsoft.com/office/drawing/2014/main" id="{7499E149-1F7E-2E47-8323-C44381F817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85833" y="2836164"/>
              <a:ext cx="1540041" cy="1772433"/>
            </a:xfrm>
            <a:custGeom>
              <a:avLst/>
              <a:gdLst>
                <a:gd name="connsiteX0" fmla="*/ 0 w 300020"/>
                <a:gd name="connsiteY0" fmla="*/ 105804 h 276999"/>
                <a:gd name="connsiteX1" fmla="*/ 150010 w 300020"/>
                <a:gd name="connsiteY1" fmla="*/ 0 h 276999"/>
                <a:gd name="connsiteX2" fmla="*/ 300020 w 300020"/>
                <a:gd name="connsiteY2" fmla="*/ 105804 h 276999"/>
                <a:gd name="connsiteX3" fmla="*/ 242721 w 300020"/>
                <a:gd name="connsiteY3" fmla="*/ 276998 h 276999"/>
                <a:gd name="connsiteX4" fmla="*/ 57299 w 300020"/>
                <a:gd name="connsiteY4" fmla="*/ 276998 h 276999"/>
                <a:gd name="connsiteX5" fmla="*/ 0 w 300020"/>
                <a:gd name="connsiteY5" fmla="*/ 105804 h 276999"/>
                <a:gd name="connsiteX0" fmla="*/ 0 w 300020"/>
                <a:gd name="connsiteY0" fmla="*/ 285418 h 456612"/>
                <a:gd name="connsiteX1" fmla="*/ 133681 w 300020"/>
                <a:gd name="connsiteY1" fmla="*/ 0 h 456612"/>
                <a:gd name="connsiteX2" fmla="*/ 300020 w 300020"/>
                <a:gd name="connsiteY2" fmla="*/ 285418 h 456612"/>
                <a:gd name="connsiteX3" fmla="*/ 242721 w 300020"/>
                <a:gd name="connsiteY3" fmla="*/ 456612 h 456612"/>
                <a:gd name="connsiteX4" fmla="*/ 57299 w 300020"/>
                <a:gd name="connsiteY4" fmla="*/ 456612 h 456612"/>
                <a:gd name="connsiteX5" fmla="*/ 0 w 300020"/>
                <a:gd name="connsiteY5" fmla="*/ 285418 h 456612"/>
                <a:gd name="connsiteX0" fmla="*/ 0 w 300020"/>
                <a:gd name="connsiteY0" fmla="*/ 269090 h 440284"/>
                <a:gd name="connsiteX1" fmla="*/ 133681 w 300020"/>
                <a:gd name="connsiteY1" fmla="*/ 0 h 440284"/>
                <a:gd name="connsiteX2" fmla="*/ 300020 w 300020"/>
                <a:gd name="connsiteY2" fmla="*/ 269090 h 440284"/>
                <a:gd name="connsiteX3" fmla="*/ 242721 w 300020"/>
                <a:gd name="connsiteY3" fmla="*/ 440284 h 440284"/>
                <a:gd name="connsiteX4" fmla="*/ 57299 w 300020"/>
                <a:gd name="connsiteY4" fmla="*/ 440284 h 440284"/>
                <a:gd name="connsiteX5" fmla="*/ 0 w 300020"/>
                <a:gd name="connsiteY5" fmla="*/ 269090 h 440284"/>
                <a:gd name="connsiteX0" fmla="*/ 0 w 471470"/>
                <a:gd name="connsiteY0" fmla="*/ 269090 h 440284"/>
                <a:gd name="connsiteX1" fmla="*/ 133681 w 471470"/>
                <a:gd name="connsiteY1" fmla="*/ 0 h 440284"/>
                <a:gd name="connsiteX2" fmla="*/ 471470 w 471470"/>
                <a:gd name="connsiteY2" fmla="*/ 228268 h 440284"/>
                <a:gd name="connsiteX3" fmla="*/ 242721 w 471470"/>
                <a:gd name="connsiteY3" fmla="*/ 440284 h 440284"/>
                <a:gd name="connsiteX4" fmla="*/ 57299 w 471470"/>
                <a:gd name="connsiteY4" fmla="*/ 440284 h 440284"/>
                <a:gd name="connsiteX5" fmla="*/ 0 w 471470"/>
                <a:gd name="connsiteY5" fmla="*/ 269090 h 440284"/>
                <a:gd name="connsiteX0" fmla="*/ 0 w 471470"/>
                <a:gd name="connsiteY0" fmla="*/ 269090 h 570912"/>
                <a:gd name="connsiteX1" fmla="*/ 133681 w 471470"/>
                <a:gd name="connsiteY1" fmla="*/ 0 h 570912"/>
                <a:gd name="connsiteX2" fmla="*/ 471470 w 471470"/>
                <a:gd name="connsiteY2" fmla="*/ 228268 h 570912"/>
                <a:gd name="connsiteX3" fmla="*/ 332528 w 471470"/>
                <a:gd name="connsiteY3" fmla="*/ 570912 h 570912"/>
                <a:gd name="connsiteX4" fmla="*/ 57299 w 471470"/>
                <a:gd name="connsiteY4" fmla="*/ 440284 h 570912"/>
                <a:gd name="connsiteX5" fmla="*/ 0 w 471470"/>
                <a:gd name="connsiteY5" fmla="*/ 269090 h 570912"/>
                <a:gd name="connsiteX0" fmla="*/ 0 w 471470"/>
                <a:gd name="connsiteY0" fmla="*/ 269090 h 562748"/>
                <a:gd name="connsiteX1" fmla="*/ 133681 w 471470"/>
                <a:gd name="connsiteY1" fmla="*/ 0 h 562748"/>
                <a:gd name="connsiteX2" fmla="*/ 471470 w 471470"/>
                <a:gd name="connsiteY2" fmla="*/ 228268 h 562748"/>
                <a:gd name="connsiteX3" fmla="*/ 308035 w 471470"/>
                <a:gd name="connsiteY3" fmla="*/ 562748 h 562748"/>
                <a:gd name="connsiteX4" fmla="*/ 57299 w 471470"/>
                <a:gd name="connsiteY4" fmla="*/ 440284 h 562748"/>
                <a:gd name="connsiteX5" fmla="*/ 0 w 471470"/>
                <a:gd name="connsiteY5" fmla="*/ 269090 h 562748"/>
                <a:gd name="connsiteX0" fmla="*/ 8016 w 479486"/>
                <a:gd name="connsiteY0" fmla="*/ 269090 h 562748"/>
                <a:gd name="connsiteX1" fmla="*/ 141697 w 479486"/>
                <a:gd name="connsiteY1" fmla="*/ 0 h 562748"/>
                <a:gd name="connsiteX2" fmla="*/ 479486 w 479486"/>
                <a:gd name="connsiteY2" fmla="*/ 228268 h 562748"/>
                <a:gd name="connsiteX3" fmla="*/ 316051 w 479486"/>
                <a:gd name="connsiteY3" fmla="*/ 562748 h 562748"/>
                <a:gd name="connsiteX4" fmla="*/ 0 w 479486"/>
                <a:gd name="connsiteY4" fmla="*/ 472942 h 562748"/>
                <a:gd name="connsiteX5" fmla="*/ 8016 w 479486"/>
                <a:gd name="connsiteY5" fmla="*/ 269090 h 562748"/>
                <a:gd name="connsiteX0" fmla="*/ 8016 w 479486"/>
                <a:gd name="connsiteY0" fmla="*/ 260926 h 554584"/>
                <a:gd name="connsiteX1" fmla="*/ 158026 w 479486"/>
                <a:gd name="connsiteY1" fmla="*/ 0 h 554584"/>
                <a:gd name="connsiteX2" fmla="*/ 479486 w 479486"/>
                <a:gd name="connsiteY2" fmla="*/ 220104 h 554584"/>
                <a:gd name="connsiteX3" fmla="*/ 316051 w 479486"/>
                <a:gd name="connsiteY3" fmla="*/ 554584 h 554584"/>
                <a:gd name="connsiteX4" fmla="*/ 0 w 479486"/>
                <a:gd name="connsiteY4" fmla="*/ 464778 h 554584"/>
                <a:gd name="connsiteX5" fmla="*/ 8016 w 479486"/>
                <a:gd name="connsiteY5" fmla="*/ 260926 h 554584"/>
                <a:gd name="connsiteX0" fmla="*/ 0 w 471470"/>
                <a:gd name="connsiteY0" fmla="*/ 260926 h 554584"/>
                <a:gd name="connsiteX1" fmla="*/ 150010 w 471470"/>
                <a:gd name="connsiteY1" fmla="*/ 0 h 554584"/>
                <a:gd name="connsiteX2" fmla="*/ 471470 w 471470"/>
                <a:gd name="connsiteY2" fmla="*/ 220104 h 554584"/>
                <a:gd name="connsiteX3" fmla="*/ 308035 w 471470"/>
                <a:gd name="connsiteY3" fmla="*/ 554584 h 554584"/>
                <a:gd name="connsiteX4" fmla="*/ 49134 w 471470"/>
                <a:gd name="connsiteY4" fmla="*/ 440285 h 554584"/>
                <a:gd name="connsiteX5" fmla="*/ 0 w 471470"/>
                <a:gd name="connsiteY5" fmla="*/ 260926 h 554584"/>
                <a:gd name="connsiteX0" fmla="*/ 0 w 471470"/>
                <a:gd name="connsiteY0" fmla="*/ 260926 h 570912"/>
                <a:gd name="connsiteX1" fmla="*/ 150010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471470"/>
                <a:gd name="connsiteY0" fmla="*/ 270070 h 580056"/>
                <a:gd name="connsiteX1" fmla="*/ 140866 w 471470"/>
                <a:gd name="connsiteY1" fmla="*/ 0 h 580056"/>
                <a:gd name="connsiteX2" fmla="*/ 471470 w 471470"/>
                <a:gd name="connsiteY2" fmla="*/ 229248 h 580056"/>
                <a:gd name="connsiteX3" fmla="*/ 348856 w 471470"/>
                <a:gd name="connsiteY3" fmla="*/ 580056 h 580056"/>
                <a:gd name="connsiteX4" fmla="*/ 49134 w 471470"/>
                <a:gd name="connsiteY4" fmla="*/ 449429 h 580056"/>
                <a:gd name="connsiteX5" fmla="*/ 0 w 471470"/>
                <a:gd name="connsiteY5" fmla="*/ 270070 h 580056"/>
                <a:gd name="connsiteX0" fmla="*/ 0 w 471470"/>
                <a:gd name="connsiteY0" fmla="*/ 251782 h 561768"/>
                <a:gd name="connsiteX1" fmla="*/ 131722 w 471470"/>
                <a:gd name="connsiteY1" fmla="*/ 0 h 561768"/>
                <a:gd name="connsiteX2" fmla="*/ 471470 w 471470"/>
                <a:gd name="connsiteY2" fmla="*/ 210960 h 561768"/>
                <a:gd name="connsiteX3" fmla="*/ 348856 w 471470"/>
                <a:gd name="connsiteY3" fmla="*/ 561768 h 561768"/>
                <a:gd name="connsiteX4" fmla="*/ 49134 w 471470"/>
                <a:gd name="connsiteY4" fmla="*/ 431141 h 561768"/>
                <a:gd name="connsiteX5" fmla="*/ 0 w 471470"/>
                <a:gd name="connsiteY5" fmla="*/ 251782 h 561768"/>
                <a:gd name="connsiteX0" fmla="*/ 0 w 471470"/>
                <a:gd name="connsiteY0" fmla="*/ 260926 h 570912"/>
                <a:gd name="connsiteX1" fmla="*/ 168298 w 471470"/>
                <a:gd name="connsiteY1" fmla="*/ 0 h 570912"/>
                <a:gd name="connsiteX2" fmla="*/ 471470 w 471470"/>
                <a:gd name="connsiteY2" fmla="*/ 220104 h 570912"/>
                <a:gd name="connsiteX3" fmla="*/ 348856 w 471470"/>
                <a:gd name="connsiteY3" fmla="*/ 570912 h 570912"/>
                <a:gd name="connsiteX4" fmla="*/ 49134 w 471470"/>
                <a:gd name="connsiteY4" fmla="*/ 440285 h 570912"/>
                <a:gd name="connsiteX5" fmla="*/ 0 w 471470"/>
                <a:gd name="connsiteY5" fmla="*/ 260926 h 570912"/>
                <a:gd name="connsiteX0" fmla="*/ 0 w 706873"/>
                <a:gd name="connsiteY0" fmla="*/ 284176 h 570912"/>
                <a:gd name="connsiteX1" fmla="*/ 403701 w 706873"/>
                <a:gd name="connsiteY1" fmla="*/ 0 h 570912"/>
                <a:gd name="connsiteX2" fmla="*/ 706873 w 706873"/>
                <a:gd name="connsiteY2" fmla="*/ 220104 h 570912"/>
                <a:gd name="connsiteX3" fmla="*/ 584259 w 706873"/>
                <a:gd name="connsiteY3" fmla="*/ 570912 h 570912"/>
                <a:gd name="connsiteX4" fmla="*/ 284537 w 706873"/>
                <a:gd name="connsiteY4" fmla="*/ 440285 h 570912"/>
                <a:gd name="connsiteX5" fmla="*/ 0 w 706873"/>
                <a:gd name="connsiteY5" fmla="*/ 284176 h 570912"/>
                <a:gd name="connsiteX0" fmla="*/ 0 w 706873"/>
                <a:gd name="connsiteY0" fmla="*/ 223146 h 509882"/>
                <a:gd name="connsiteX1" fmla="*/ 403701 w 706873"/>
                <a:gd name="connsiteY1" fmla="*/ 0 h 509882"/>
                <a:gd name="connsiteX2" fmla="*/ 706873 w 706873"/>
                <a:gd name="connsiteY2" fmla="*/ 159074 h 509882"/>
                <a:gd name="connsiteX3" fmla="*/ 584259 w 706873"/>
                <a:gd name="connsiteY3" fmla="*/ 509882 h 509882"/>
                <a:gd name="connsiteX4" fmla="*/ 284537 w 706873"/>
                <a:gd name="connsiteY4" fmla="*/ 379255 h 509882"/>
                <a:gd name="connsiteX5" fmla="*/ 0 w 706873"/>
                <a:gd name="connsiteY5" fmla="*/ 223146 h 509882"/>
                <a:gd name="connsiteX0" fmla="*/ 0 w 640030"/>
                <a:gd name="connsiteY0" fmla="*/ 223146 h 509882"/>
                <a:gd name="connsiteX1" fmla="*/ 403701 w 640030"/>
                <a:gd name="connsiteY1" fmla="*/ 0 h 509882"/>
                <a:gd name="connsiteX2" fmla="*/ 640030 w 640030"/>
                <a:gd name="connsiteY2" fmla="*/ 240448 h 509882"/>
                <a:gd name="connsiteX3" fmla="*/ 584259 w 640030"/>
                <a:gd name="connsiteY3" fmla="*/ 509882 h 509882"/>
                <a:gd name="connsiteX4" fmla="*/ 284537 w 640030"/>
                <a:gd name="connsiteY4" fmla="*/ 379255 h 509882"/>
                <a:gd name="connsiteX5" fmla="*/ 0 w 640030"/>
                <a:gd name="connsiteY5" fmla="*/ 223146 h 509882"/>
                <a:gd name="connsiteX0" fmla="*/ 0 w 640030"/>
                <a:gd name="connsiteY0" fmla="*/ 223146 h 681349"/>
                <a:gd name="connsiteX1" fmla="*/ 403701 w 640030"/>
                <a:gd name="connsiteY1" fmla="*/ 0 h 681349"/>
                <a:gd name="connsiteX2" fmla="*/ 640030 w 640030"/>
                <a:gd name="connsiteY2" fmla="*/ 240448 h 681349"/>
                <a:gd name="connsiteX3" fmla="*/ 639477 w 640030"/>
                <a:gd name="connsiteY3" fmla="*/ 681349 h 681349"/>
                <a:gd name="connsiteX4" fmla="*/ 284537 w 640030"/>
                <a:gd name="connsiteY4" fmla="*/ 379255 h 681349"/>
                <a:gd name="connsiteX5" fmla="*/ 0 w 640030"/>
                <a:gd name="connsiteY5" fmla="*/ 223146 h 681349"/>
                <a:gd name="connsiteX0" fmla="*/ 0 w 640030"/>
                <a:gd name="connsiteY0" fmla="*/ 223146 h 693126"/>
                <a:gd name="connsiteX1" fmla="*/ 403701 w 640030"/>
                <a:gd name="connsiteY1" fmla="*/ 0 h 693126"/>
                <a:gd name="connsiteX2" fmla="*/ 640030 w 640030"/>
                <a:gd name="connsiteY2" fmla="*/ 240448 h 693126"/>
                <a:gd name="connsiteX3" fmla="*/ 639477 w 640030"/>
                <a:gd name="connsiteY3" fmla="*/ 681349 h 693126"/>
                <a:gd name="connsiteX4" fmla="*/ 153757 w 640030"/>
                <a:gd name="connsiteY4" fmla="*/ 693126 h 693126"/>
                <a:gd name="connsiteX5" fmla="*/ 0 w 640030"/>
                <a:gd name="connsiteY5" fmla="*/ 223146 h 693126"/>
                <a:gd name="connsiteX0" fmla="*/ 0 w 640030"/>
                <a:gd name="connsiteY0" fmla="*/ 170834 h 640814"/>
                <a:gd name="connsiteX1" fmla="*/ 415326 w 640030"/>
                <a:gd name="connsiteY1" fmla="*/ 0 h 640814"/>
                <a:gd name="connsiteX2" fmla="*/ 640030 w 640030"/>
                <a:gd name="connsiteY2" fmla="*/ 188136 h 640814"/>
                <a:gd name="connsiteX3" fmla="*/ 639477 w 640030"/>
                <a:gd name="connsiteY3" fmla="*/ 629037 h 640814"/>
                <a:gd name="connsiteX4" fmla="*/ 153757 w 640030"/>
                <a:gd name="connsiteY4" fmla="*/ 640814 h 640814"/>
                <a:gd name="connsiteX5" fmla="*/ 0 w 640030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39477"/>
                <a:gd name="connsiteY0" fmla="*/ 170834 h 640814"/>
                <a:gd name="connsiteX1" fmla="*/ 415326 w 639477"/>
                <a:gd name="connsiteY1" fmla="*/ 0 h 640814"/>
                <a:gd name="connsiteX2" fmla="*/ 584812 w 639477"/>
                <a:gd name="connsiteY2" fmla="*/ 211386 h 640814"/>
                <a:gd name="connsiteX3" fmla="*/ 639477 w 639477"/>
                <a:gd name="connsiteY3" fmla="*/ 629037 h 640814"/>
                <a:gd name="connsiteX4" fmla="*/ 153757 w 639477"/>
                <a:gd name="connsiteY4" fmla="*/ 640814 h 640814"/>
                <a:gd name="connsiteX5" fmla="*/ 0 w 639477"/>
                <a:gd name="connsiteY5" fmla="*/ 170834 h 640814"/>
                <a:gd name="connsiteX0" fmla="*/ 0 w 613322"/>
                <a:gd name="connsiteY0" fmla="*/ 170834 h 640814"/>
                <a:gd name="connsiteX1" fmla="*/ 415326 w 613322"/>
                <a:gd name="connsiteY1" fmla="*/ 0 h 640814"/>
                <a:gd name="connsiteX2" fmla="*/ 584812 w 613322"/>
                <a:gd name="connsiteY2" fmla="*/ 211386 h 640814"/>
                <a:gd name="connsiteX3" fmla="*/ 613321 w 613322"/>
                <a:gd name="connsiteY3" fmla="*/ 565100 h 640814"/>
                <a:gd name="connsiteX4" fmla="*/ 153757 w 613322"/>
                <a:gd name="connsiteY4" fmla="*/ 640814 h 640814"/>
                <a:gd name="connsiteX5" fmla="*/ 0 w 613322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584812 w 613321"/>
                <a:gd name="connsiteY2" fmla="*/ 21138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49039 w 613321"/>
                <a:gd name="connsiteY2" fmla="*/ 269172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70834 h 640814"/>
                <a:gd name="connsiteX1" fmla="*/ 415326 w 613321"/>
                <a:gd name="connsiteY1" fmla="*/ 0 h 640814"/>
                <a:gd name="connsiteX2" fmla="*/ 455211 w 613321"/>
                <a:gd name="connsiteY2" fmla="*/ 278296 h 640814"/>
                <a:gd name="connsiteX3" fmla="*/ 613321 w 613321"/>
                <a:gd name="connsiteY3" fmla="*/ 565100 h 640814"/>
                <a:gd name="connsiteX4" fmla="*/ 153757 w 613321"/>
                <a:gd name="connsiteY4" fmla="*/ 640814 h 640814"/>
                <a:gd name="connsiteX5" fmla="*/ 0 w 613321"/>
                <a:gd name="connsiteY5" fmla="*/ 170834 h 640814"/>
                <a:gd name="connsiteX0" fmla="*/ 0 w 613321"/>
                <a:gd name="connsiteY0" fmla="*/ 106966 h 576946"/>
                <a:gd name="connsiteX1" fmla="*/ 393726 w 613321"/>
                <a:gd name="connsiteY1" fmla="*/ 0 h 576946"/>
                <a:gd name="connsiteX2" fmla="*/ 455211 w 613321"/>
                <a:gd name="connsiteY2" fmla="*/ 214428 h 576946"/>
                <a:gd name="connsiteX3" fmla="*/ 613321 w 613321"/>
                <a:gd name="connsiteY3" fmla="*/ 501232 h 576946"/>
                <a:gd name="connsiteX4" fmla="*/ 153757 w 613321"/>
                <a:gd name="connsiteY4" fmla="*/ 576946 h 576946"/>
                <a:gd name="connsiteX5" fmla="*/ 0 w 613321"/>
                <a:gd name="connsiteY5" fmla="*/ 106966 h 576946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55211 w 613321"/>
                <a:gd name="connsiteY2" fmla="*/ 144477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613321"/>
                <a:gd name="connsiteY0" fmla="*/ 37015 h 506995"/>
                <a:gd name="connsiteX1" fmla="*/ 406069 w 613321"/>
                <a:gd name="connsiteY1" fmla="*/ 0 h 506995"/>
                <a:gd name="connsiteX2" fmla="*/ 464468 w 613321"/>
                <a:gd name="connsiteY2" fmla="*/ 177932 h 506995"/>
                <a:gd name="connsiteX3" fmla="*/ 613321 w 613321"/>
                <a:gd name="connsiteY3" fmla="*/ 431281 h 506995"/>
                <a:gd name="connsiteX4" fmla="*/ 153757 w 613321"/>
                <a:gd name="connsiteY4" fmla="*/ 506995 h 506995"/>
                <a:gd name="connsiteX5" fmla="*/ 0 w 613321"/>
                <a:gd name="connsiteY5" fmla="*/ 37015 h 506995"/>
                <a:gd name="connsiteX0" fmla="*/ 0 w 464468"/>
                <a:gd name="connsiteY0" fmla="*/ 37015 h 506995"/>
                <a:gd name="connsiteX1" fmla="*/ 406069 w 464468"/>
                <a:gd name="connsiteY1" fmla="*/ 0 h 506995"/>
                <a:gd name="connsiteX2" fmla="*/ 464468 w 464468"/>
                <a:gd name="connsiteY2" fmla="*/ 177932 h 506995"/>
                <a:gd name="connsiteX3" fmla="*/ 440520 w 464468"/>
                <a:gd name="connsiteY3" fmla="*/ 291379 h 506995"/>
                <a:gd name="connsiteX4" fmla="*/ 153757 w 464468"/>
                <a:gd name="connsiteY4" fmla="*/ 506995 h 506995"/>
                <a:gd name="connsiteX5" fmla="*/ 0 w 464468"/>
                <a:gd name="connsiteY5" fmla="*/ 37015 h 506995"/>
                <a:gd name="connsiteX0" fmla="*/ 0 w 440520"/>
                <a:gd name="connsiteY0" fmla="*/ 37015 h 506995"/>
                <a:gd name="connsiteX1" fmla="*/ 406069 w 440520"/>
                <a:gd name="connsiteY1" fmla="*/ 0 h 506995"/>
                <a:gd name="connsiteX2" fmla="*/ 436696 w 440520"/>
                <a:gd name="connsiteY2" fmla="*/ 184015 h 506995"/>
                <a:gd name="connsiteX3" fmla="*/ 440520 w 440520"/>
                <a:gd name="connsiteY3" fmla="*/ 291379 h 506995"/>
                <a:gd name="connsiteX4" fmla="*/ 153757 w 440520"/>
                <a:gd name="connsiteY4" fmla="*/ 506995 h 506995"/>
                <a:gd name="connsiteX5" fmla="*/ 0 w 440520"/>
                <a:gd name="connsiteY5" fmla="*/ 37015 h 50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520" h="506995">
                  <a:moveTo>
                    <a:pt x="0" y="37015"/>
                  </a:moveTo>
                  <a:lnTo>
                    <a:pt x="406069" y="0"/>
                  </a:lnTo>
                  <a:lnTo>
                    <a:pt x="436696" y="184015"/>
                  </a:lnTo>
                  <a:lnTo>
                    <a:pt x="440520" y="291379"/>
                  </a:lnTo>
                  <a:lnTo>
                    <a:pt x="153757" y="506995"/>
                  </a:lnTo>
                  <a:lnTo>
                    <a:pt x="0" y="37015"/>
                  </a:lnTo>
                  <a:close/>
                </a:path>
              </a:pathLst>
            </a:custGeom>
            <a:noFill/>
            <a:ln w="22225">
              <a:solidFill>
                <a:srgbClr val="C00000"/>
              </a:solidFill>
              <a:miter lim="400000"/>
            </a:ln>
          </p:spPr>
          <p:txBody>
            <a:bodyPr lIns="71437" tIns="71437" rIns="71437" bIns="71437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</p:grpSp>
      <p:sp>
        <p:nvSpPr>
          <p:cNvPr id="13" name="多边形">
            <a:extLst>
              <a:ext uri="{FF2B5EF4-FFF2-40B4-BE49-F238E27FC236}">
                <a16:creationId xmlns:a16="http://schemas.microsoft.com/office/drawing/2014/main" id="{DE381768-37BE-D74D-8AA5-FE9022CF0FCA}"/>
              </a:ext>
            </a:extLst>
          </p:cNvPr>
          <p:cNvSpPr>
            <a:spLocks noChangeAspect="1"/>
          </p:cNvSpPr>
          <p:nvPr/>
        </p:nvSpPr>
        <p:spPr>
          <a:xfrm>
            <a:off x="5580112" y="2194796"/>
            <a:ext cx="2164062" cy="2027173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4" name="多边形">
            <a:extLst>
              <a:ext uri="{FF2B5EF4-FFF2-40B4-BE49-F238E27FC236}">
                <a16:creationId xmlns:a16="http://schemas.microsoft.com/office/drawing/2014/main" id="{06C25436-7D36-7146-A244-D2A09CF5AA6C}"/>
              </a:ext>
            </a:extLst>
          </p:cNvPr>
          <p:cNvSpPr>
            <a:spLocks noChangeAspect="1"/>
          </p:cNvSpPr>
          <p:nvPr/>
        </p:nvSpPr>
        <p:spPr>
          <a:xfrm>
            <a:off x="5810956" y="2474654"/>
            <a:ext cx="1719808" cy="1611021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" name="多边形">
            <a:extLst>
              <a:ext uri="{FF2B5EF4-FFF2-40B4-BE49-F238E27FC236}">
                <a16:creationId xmlns:a16="http://schemas.microsoft.com/office/drawing/2014/main" id="{CBC16FB6-4C91-454B-864A-D7D5F7673B5D}"/>
              </a:ext>
            </a:extLst>
          </p:cNvPr>
          <p:cNvSpPr>
            <a:spLocks noChangeAspect="1"/>
          </p:cNvSpPr>
          <p:nvPr/>
        </p:nvSpPr>
        <p:spPr>
          <a:xfrm>
            <a:off x="6064338" y="2747685"/>
            <a:ext cx="1200932" cy="1124967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" name="多边形">
            <a:extLst>
              <a:ext uri="{FF2B5EF4-FFF2-40B4-BE49-F238E27FC236}">
                <a16:creationId xmlns:a16="http://schemas.microsoft.com/office/drawing/2014/main" id="{9EAA5C1F-D277-1F42-AD14-2E16D6AA7A89}"/>
              </a:ext>
            </a:extLst>
          </p:cNvPr>
          <p:cNvSpPr>
            <a:spLocks noChangeAspect="1"/>
          </p:cNvSpPr>
          <p:nvPr/>
        </p:nvSpPr>
        <p:spPr>
          <a:xfrm>
            <a:off x="6307836" y="3030339"/>
            <a:ext cx="726048" cy="680122"/>
          </a:xfrm>
          <a:prstGeom prst="pentagon">
            <a:avLst/>
          </a:prstGeom>
          <a:noFill/>
          <a:ln w="6350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8CDBEE9-9450-8D41-9228-3B901A68CA78}"/>
              </a:ext>
            </a:extLst>
          </p:cNvPr>
          <p:cNvSpPr/>
          <p:nvPr/>
        </p:nvSpPr>
        <p:spPr>
          <a:xfrm>
            <a:off x="5062664" y="903992"/>
            <a:ext cx="3477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Distributed shared memory </a:t>
            </a:r>
          </a:p>
        </p:txBody>
      </p:sp>
      <p:sp>
        <p:nvSpPr>
          <p:cNvPr id="17" name="多边形">
            <a:extLst>
              <a:ext uri="{FF2B5EF4-FFF2-40B4-BE49-F238E27FC236}">
                <a16:creationId xmlns:a16="http://schemas.microsoft.com/office/drawing/2014/main" id="{A6A4C126-CD59-2541-39E0-AFE2618901F2}"/>
              </a:ext>
            </a:extLst>
          </p:cNvPr>
          <p:cNvSpPr>
            <a:spLocks noChangeAspect="1"/>
          </p:cNvSpPr>
          <p:nvPr/>
        </p:nvSpPr>
        <p:spPr>
          <a:xfrm>
            <a:off x="5874211" y="1945857"/>
            <a:ext cx="2134623" cy="2547073"/>
          </a:xfrm>
          <a:custGeom>
            <a:avLst/>
            <a:gdLst>
              <a:gd name="connsiteX0" fmla="*/ 0 w 300020"/>
              <a:gd name="connsiteY0" fmla="*/ 105804 h 276999"/>
              <a:gd name="connsiteX1" fmla="*/ 150010 w 300020"/>
              <a:gd name="connsiteY1" fmla="*/ 0 h 276999"/>
              <a:gd name="connsiteX2" fmla="*/ 300020 w 300020"/>
              <a:gd name="connsiteY2" fmla="*/ 105804 h 276999"/>
              <a:gd name="connsiteX3" fmla="*/ 242721 w 300020"/>
              <a:gd name="connsiteY3" fmla="*/ 276998 h 276999"/>
              <a:gd name="connsiteX4" fmla="*/ 57299 w 300020"/>
              <a:gd name="connsiteY4" fmla="*/ 276998 h 276999"/>
              <a:gd name="connsiteX5" fmla="*/ 0 w 300020"/>
              <a:gd name="connsiteY5" fmla="*/ 105804 h 276999"/>
              <a:gd name="connsiteX0" fmla="*/ 0 w 300020"/>
              <a:gd name="connsiteY0" fmla="*/ 285418 h 456612"/>
              <a:gd name="connsiteX1" fmla="*/ 133681 w 300020"/>
              <a:gd name="connsiteY1" fmla="*/ 0 h 456612"/>
              <a:gd name="connsiteX2" fmla="*/ 300020 w 300020"/>
              <a:gd name="connsiteY2" fmla="*/ 285418 h 456612"/>
              <a:gd name="connsiteX3" fmla="*/ 242721 w 300020"/>
              <a:gd name="connsiteY3" fmla="*/ 456612 h 456612"/>
              <a:gd name="connsiteX4" fmla="*/ 57299 w 300020"/>
              <a:gd name="connsiteY4" fmla="*/ 456612 h 456612"/>
              <a:gd name="connsiteX5" fmla="*/ 0 w 300020"/>
              <a:gd name="connsiteY5" fmla="*/ 285418 h 456612"/>
              <a:gd name="connsiteX0" fmla="*/ 0 w 300020"/>
              <a:gd name="connsiteY0" fmla="*/ 269090 h 440284"/>
              <a:gd name="connsiteX1" fmla="*/ 133681 w 300020"/>
              <a:gd name="connsiteY1" fmla="*/ 0 h 440284"/>
              <a:gd name="connsiteX2" fmla="*/ 300020 w 300020"/>
              <a:gd name="connsiteY2" fmla="*/ 269090 h 440284"/>
              <a:gd name="connsiteX3" fmla="*/ 242721 w 300020"/>
              <a:gd name="connsiteY3" fmla="*/ 440284 h 440284"/>
              <a:gd name="connsiteX4" fmla="*/ 57299 w 300020"/>
              <a:gd name="connsiteY4" fmla="*/ 440284 h 440284"/>
              <a:gd name="connsiteX5" fmla="*/ 0 w 300020"/>
              <a:gd name="connsiteY5" fmla="*/ 269090 h 440284"/>
              <a:gd name="connsiteX0" fmla="*/ 0 w 471470"/>
              <a:gd name="connsiteY0" fmla="*/ 269090 h 440284"/>
              <a:gd name="connsiteX1" fmla="*/ 133681 w 471470"/>
              <a:gd name="connsiteY1" fmla="*/ 0 h 440284"/>
              <a:gd name="connsiteX2" fmla="*/ 471470 w 471470"/>
              <a:gd name="connsiteY2" fmla="*/ 228268 h 440284"/>
              <a:gd name="connsiteX3" fmla="*/ 242721 w 471470"/>
              <a:gd name="connsiteY3" fmla="*/ 440284 h 440284"/>
              <a:gd name="connsiteX4" fmla="*/ 57299 w 471470"/>
              <a:gd name="connsiteY4" fmla="*/ 440284 h 440284"/>
              <a:gd name="connsiteX5" fmla="*/ 0 w 471470"/>
              <a:gd name="connsiteY5" fmla="*/ 269090 h 440284"/>
              <a:gd name="connsiteX0" fmla="*/ 0 w 471470"/>
              <a:gd name="connsiteY0" fmla="*/ 269090 h 570912"/>
              <a:gd name="connsiteX1" fmla="*/ 133681 w 471470"/>
              <a:gd name="connsiteY1" fmla="*/ 0 h 570912"/>
              <a:gd name="connsiteX2" fmla="*/ 471470 w 471470"/>
              <a:gd name="connsiteY2" fmla="*/ 228268 h 570912"/>
              <a:gd name="connsiteX3" fmla="*/ 332528 w 471470"/>
              <a:gd name="connsiteY3" fmla="*/ 570912 h 570912"/>
              <a:gd name="connsiteX4" fmla="*/ 57299 w 471470"/>
              <a:gd name="connsiteY4" fmla="*/ 440284 h 570912"/>
              <a:gd name="connsiteX5" fmla="*/ 0 w 471470"/>
              <a:gd name="connsiteY5" fmla="*/ 269090 h 570912"/>
              <a:gd name="connsiteX0" fmla="*/ 0 w 471470"/>
              <a:gd name="connsiteY0" fmla="*/ 269090 h 562748"/>
              <a:gd name="connsiteX1" fmla="*/ 133681 w 471470"/>
              <a:gd name="connsiteY1" fmla="*/ 0 h 562748"/>
              <a:gd name="connsiteX2" fmla="*/ 471470 w 471470"/>
              <a:gd name="connsiteY2" fmla="*/ 228268 h 562748"/>
              <a:gd name="connsiteX3" fmla="*/ 308035 w 471470"/>
              <a:gd name="connsiteY3" fmla="*/ 562748 h 562748"/>
              <a:gd name="connsiteX4" fmla="*/ 57299 w 471470"/>
              <a:gd name="connsiteY4" fmla="*/ 440284 h 562748"/>
              <a:gd name="connsiteX5" fmla="*/ 0 w 471470"/>
              <a:gd name="connsiteY5" fmla="*/ 269090 h 562748"/>
              <a:gd name="connsiteX0" fmla="*/ 8016 w 479486"/>
              <a:gd name="connsiteY0" fmla="*/ 269090 h 562748"/>
              <a:gd name="connsiteX1" fmla="*/ 141697 w 479486"/>
              <a:gd name="connsiteY1" fmla="*/ 0 h 562748"/>
              <a:gd name="connsiteX2" fmla="*/ 479486 w 479486"/>
              <a:gd name="connsiteY2" fmla="*/ 228268 h 562748"/>
              <a:gd name="connsiteX3" fmla="*/ 316051 w 479486"/>
              <a:gd name="connsiteY3" fmla="*/ 562748 h 562748"/>
              <a:gd name="connsiteX4" fmla="*/ 0 w 479486"/>
              <a:gd name="connsiteY4" fmla="*/ 472942 h 562748"/>
              <a:gd name="connsiteX5" fmla="*/ 8016 w 479486"/>
              <a:gd name="connsiteY5" fmla="*/ 269090 h 562748"/>
              <a:gd name="connsiteX0" fmla="*/ 8016 w 479486"/>
              <a:gd name="connsiteY0" fmla="*/ 260926 h 554584"/>
              <a:gd name="connsiteX1" fmla="*/ 158026 w 479486"/>
              <a:gd name="connsiteY1" fmla="*/ 0 h 554584"/>
              <a:gd name="connsiteX2" fmla="*/ 479486 w 479486"/>
              <a:gd name="connsiteY2" fmla="*/ 220104 h 554584"/>
              <a:gd name="connsiteX3" fmla="*/ 316051 w 479486"/>
              <a:gd name="connsiteY3" fmla="*/ 554584 h 554584"/>
              <a:gd name="connsiteX4" fmla="*/ 0 w 479486"/>
              <a:gd name="connsiteY4" fmla="*/ 464778 h 554584"/>
              <a:gd name="connsiteX5" fmla="*/ 8016 w 479486"/>
              <a:gd name="connsiteY5" fmla="*/ 260926 h 554584"/>
              <a:gd name="connsiteX0" fmla="*/ 0 w 471470"/>
              <a:gd name="connsiteY0" fmla="*/ 260926 h 554584"/>
              <a:gd name="connsiteX1" fmla="*/ 150010 w 471470"/>
              <a:gd name="connsiteY1" fmla="*/ 0 h 554584"/>
              <a:gd name="connsiteX2" fmla="*/ 471470 w 471470"/>
              <a:gd name="connsiteY2" fmla="*/ 220104 h 554584"/>
              <a:gd name="connsiteX3" fmla="*/ 308035 w 471470"/>
              <a:gd name="connsiteY3" fmla="*/ 554584 h 554584"/>
              <a:gd name="connsiteX4" fmla="*/ 49134 w 471470"/>
              <a:gd name="connsiteY4" fmla="*/ 440285 h 554584"/>
              <a:gd name="connsiteX5" fmla="*/ 0 w 471470"/>
              <a:gd name="connsiteY5" fmla="*/ 260926 h 554584"/>
              <a:gd name="connsiteX0" fmla="*/ 0 w 471470"/>
              <a:gd name="connsiteY0" fmla="*/ 260926 h 570912"/>
              <a:gd name="connsiteX1" fmla="*/ 150010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471470"/>
              <a:gd name="connsiteY0" fmla="*/ 270070 h 580056"/>
              <a:gd name="connsiteX1" fmla="*/ 140866 w 471470"/>
              <a:gd name="connsiteY1" fmla="*/ 0 h 580056"/>
              <a:gd name="connsiteX2" fmla="*/ 471470 w 471470"/>
              <a:gd name="connsiteY2" fmla="*/ 229248 h 580056"/>
              <a:gd name="connsiteX3" fmla="*/ 348856 w 471470"/>
              <a:gd name="connsiteY3" fmla="*/ 580056 h 580056"/>
              <a:gd name="connsiteX4" fmla="*/ 49134 w 471470"/>
              <a:gd name="connsiteY4" fmla="*/ 449429 h 580056"/>
              <a:gd name="connsiteX5" fmla="*/ 0 w 471470"/>
              <a:gd name="connsiteY5" fmla="*/ 270070 h 580056"/>
              <a:gd name="connsiteX0" fmla="*/ 0 w 471470"/>
              <a:gd name="connsiteY0" fmla="*/ 251782 h 561768"/>
              <a:gd name="connsiteX1" fmla="*/ 131722 w 471470"/>
              <a:gd name="connsiteY1" fmla="*/ 0 h 561768"/>
              <a:gd name="connsiteX2" fmla="*/ 471470 w 471470"/>
              <a:gd name="connsiteY2" fmla="*/ 210960 h 561768"/>
              <a:gd name="connsiteX3" fmla="*/ 348856 w 471470"/>
              <a:gd name="connsiteY3" fmla="*/ 561768 h 561768"/>
              <a:gd name="connsiteX4" fmla="*/ 49134 w 471470"/>
              <a:gd name="connsiteY4" fmla="*/ 431141 h 561768"/>
              <a:gd name="connsiteX5" fmla="*/ 0 w 471470"/>
              <a:gd name="connsiteY5" fmla="*/ 251782 h 561768"/>
              <a:gd name="connsiteX0" fmla="*/ 0 w 471470"/>
              <a:gd name="connsiteY0" fmla="*/ 260926 h 570912"/>
              <a:gd name="connsiteX1" fmla="*/ 168298 w 471470"/>
              <a:gd name="connsiteY1" fmla="*/ 0 h 570912"/>
              <a:gd name="connsiteX2" fmla="*/ 471470 w 471470"/>
              <a:gd name="connsiteY2" fmla="*/ 220104 h 570912"/>
              <a:gd name="connsiteX3" fmla="*/ 348856 w 471470"/>
              <a:gd name="connsiteY3" fmla="*/ 570912 h 570912"/>
              <a:gd name="connsiteX4" fmla="*/ 49134 w 471470"/>
              <a:gd name="connsiteY4" fmla="*/ 440285 h 570912"/>
              <a:gd name="connsiteX5" fmla="*/ 0 w 471470"/>
              <a:gd name="connsiteY5" fmla="*/ 260926 h 570912"/>
              <a:gd name="connsiteX0" fmla="*/ 0 w 706873"/>
              <a:gd name="connsiteY0" fmla="*/ 284176 h 570912"/>
              <a:gd name="connsiteX1" fmla="*/ 403701 w 706873"/>
              <a:gd name="connsiteY1" fmla="*/ 0 h 570912"/>
              <a:gd name="connsiteX2" fmla="*/ 706873 w 706873"/>
              <a:gd name="connsiteY2" fmla="*/ 220104 h 570912"/>
              <a:gd name="connsiteX3" fmla="*/ 584259 w 706873"/>
              <a:gd name="connsiteY3" fmla="*/ 570912 h 570912"/>
              <a:gd name="connsiteX4" fmla="*/ 284537 w 706873"/>
              <a:gd name="connsiteY4" fmla="*/ 440285 h 570912"/>
              <a:gd name="connsiteX5" fmla="*/ 0 w 706873"/>
              <a:gd name="connsiteY5" fmla="*/ 284176 h 570912"/>
              <a:gd name="connsiteX0" fmla="*/ 0 w 706873"/>
              <a:gd name="connsiteY0" fmla="*/ 223146 h 509882"/>
              <a:gd name="connsiteX1" fmla="*/ 403701 w 706873"/>
              <a:gd name="connsiteY1" fmla="*/ 0 h 509882"/>
              <a:gd name="connsiteX2" fmla="*/ 706873 w 706873"/>
              <a:gd name="connsiteY2" fmla="*/ 159074 h 509882"/>
              <a:gd name="connsiteX3" fmla="*/ 584259 w 706873"/>
              <a:gd name="connsiteY3" fmla="*/ 509882 h 509882"/>
              <a:gd name="connsiteX4" fmla="*/ 284537 w 706873"/>
              <a:gd name="connsiteY4" fmla="*/ 379255 h 509882"/>
              <a:gd name="connsiteX5" fmla="*/ 0 w 706873"/>
              <a:gd name="connsiteY5" fmla="*/ 223146 h 509882"/>
              <a:gd name="connsiteX0" fmla="*/ 0 w 640030"/>
              <a:gd name="connsiteY0" fmla="*/ 223146 h 509882"/>
              <a:gd name="connsiteX1" fmla="*/ 403701 w 640030"/>
              <a:gd name="connsiteY1" fmla="*/ 0 h 509882"/>
              <a:gd name="connsiteX2" fmla="*/ 640030 w 640030"/>
              <a:gd name="connsiteY2" fmla="*/ 240448 h 509882"/>
              <a:gd name="connsiteX3" fmla="*/ 584259 w 640030"/>
              <a:gd name="connsiteY3" fmla="*/ 509882 h 509882"/>
              <a:gd name="connsiteX4" fmla="*/ 284537 w 640030"/>
              <a:gd name="connsiteY4" fmla="*/ 379255 h 509882"/>
              <a:gd name="connsiteX5" fmla="*/ 0 w 640030"/>
              <a:gd name="connsiteY5" fmla="*/ 223146 h 509882"/>
              <a:gd name="connsiteX0" fmla="*/ 0 w 640030"/>
              <a:gd name="connsiteY0" fmla="*/ 223146 h 681349"/>
              <a:gd name="connsiteX1" fmla="*/ 403701 w 640030"/>
              <a:gd name="connsiteY1" fmla="*/ 0 h 681349"/>
              <a:gd name="connsiteX2" fmla="*/ 640030 w 640030"/>
              <a:gd name="connsiteY2" fmla="*/ 240448 h 681349"/>
              <a:gd name="connsiteX3" fmla="*/ 639477 w 640030"/>
              <a:gd name="connsiteY3" fmla="*/ 681349 h 681349"/>
              <a:gd name="connsiteX4" fmla="*/ 284537 w 640030"/>
              <a:gd name="connsiteY4" fmla="*/ 379255 h 681349"/>
              <a:gd name="connsiteX5" fmla="*/ 0 w 640030"/>
              <a:gd name="connsiteY5" fmla="*/ 223146 h 681349"/>
              <a:gd name="connsiteX0" fmla="*/ 0 w 640030"/>
              <a:gd name="connsiteY0" fmla="*/ 223146 h 693126"/>
              <a:gd name="connsiteX1" fmla="*/ 403701 w 640030"/>
              <a:gd name="connsiteY1" fmla="*/ 0 h 693126"/>
              <a:gd name="connsiteX2" fmla="*/ 640030 w 640030"/>
              <a:gd name="connsiteY2" fmla="*/ 240448 h 693126"/>
              <a:gd name="connsiteX3" fmla="*/ 639477 w 640030"/>
              <a:gd name="connsiteY3" fmla="*/ 681349 h 693126"/>
              <a:gd name="connsiteX4" fmla="*/ 153757 w 640030"/>
              <a:gd name="connsiteY4" fmla="*/ 693126 h 693126"/>
              <a:gd name="connsiteX5" fmla="*/ 0 w 640030"/>
              <a:gd name="connsiteY5" fmla="*/ 223146 h 693126"/>
              <a:gd name="connsiteX0" fmla="*/ 0 w 640030"/>
              <a:gd name="connsiteY0" fmla="*/ 170834 h 640814"/>
              <a:gd name="connsiteX1" fmla="*/ 415326 w 640030"/>
              <a:gd name="connsiteY1" fmla="*/ 0 h 640814"/>
              <a:gd name="connsiteX2" fmla="*/ 640030 w 640030"/>
              <a:gd name="connsiteY2" fmla="*/ 188136 h 640814"/>
              <a:gd name="connsiteX3" fmla="*/ 639477 w 640030"/>
              <a:gd name="connsiteY3" fmla="*/ 629037 h 640814"/>
              <a:gd name="connsiteX4" fmla="*/ 153757 w 640030"/>
              <a:gd name="connsiteY4" fmla="*/ 640814 h 640814"/>
              <a:gd name="connsiteX5" fmla="*/ 0 w 640030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39477"/>
              <a:gd name="connsiteY0" fmla="*/ 170834 h 640814"/>
              <a:gd name="connsiteX1" fmla="*/ 415326 w 639477"/>
              <a:gd name="connsiteY1" fmla="*/ 0 h 640814"/>
              <a:gd name="connsiteX2" fmla="*/ 584812 w 639477"/>
              <a:gd name="connsiteY2" fmla="*/ 211386 h 640814"/>
              <a:gd name="connsiteX3" fmla="*/ 639477 w 639477"/>
              <a:gd name="connsiteY3" fmla="*/ 629037 h 640814"/>
              <a:gd name="connsiteX4" fmla="*/ 153757 w 639477"/>
              <a:gd name="connsiteY4" fmla="*/ 640814 h 640814"/>
              <a:gd name="connsiteX5" fmla="*/ 0 w 639477"/>
              <a:gd name="connsiteY5" fmla="*/ 170834 h 640814"/>
              <a:gd name="connsiteX0" fmla="*/ 0 w 613322"/>
              <a:gd name="connsiteY0" fmla="*/ 170834 h 640814"/>
              <a:gd name="connsiteX1" fmla="*/ 415326 w 613322"/>
              <a:gd name="connsiteY1" fmla="*/ 0 h 640814"/>
              <a:gd name="connsiteX2" fmla="*/ 584812 w 613322"/>
              <a:gd name="connsiteY2" fmla="*/ 211386 h 640814"/>
              <a:gd name="connsiteX3" fmla="*/ 613321 w 613322"/>
              <a:gd name="connsiteY3" fmla="*/ 565100 h 640814"/>
              <a:gd name="connsiteX4" fmla="*/ 153757 w 613322"/>
              <a:gd name="connsiteY4" fmla="*/ 640814 h 640814"/>
              <a:gd name="connsiteX5" fmla="*/ 0 w 613322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584812 w 613321"/>
              <a:gd name="connsiteY2" fmla="*/ 21138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49039 w 613321"/>
              <a:gd name="connsiteY2" fmla="*/ 269172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70834 h 640814"/>
              <a:gd name="connsiteX1" fmla="*/ 415326 w 613321"/>
              <a:gd name="connsiteY1" fmla="*/ 0 h 640814"/>
              <a:gd name="connsiteX2" fmla="*/ 455211 w 613321"/>
              <a:gd name="connsiteY2" fmla="*/ 278296 h 640814"/>
              <a:gd name="connsiteX3" fmla="*/ 613321 w 613321"/>
              <a:gd name="connsiteY3" fmla="*/ 565100 h 640814"/>
              <a:gd name="connsiteX4" fmla="*/ 153757 w 613321"/>
              <a:gd name="connsiteY4" fmla="*/ 640814 h 640814"/>
              <a:gd name="connsiteX5" fmla="*/ 0 w 613321"/>
              <a:gd name="connsiteY5" fmla="*/ 170834 h 640814"/>
              <a:gd name="connsiteX0" fmla="*/ 0 w 613321"/>
              <a:gd name="connsiteY0" fmla="*/ 106966 h 576946"/>
              <a:gd name="connsiteX1" fmla="*/ 393726 w 613321"/>
              <a:gd name="connsiteY1" fmla="*/ 0 h 576946"/>
              <a:gd name="connsiteX2" fmla="*/ 455211 w 613321"/>
              <a:gd name="connsiteY2" fmla="*/ 214428 h 576946"/>
              <a:gd name="connsiteX3" fmla="*/ 613321 w 613321"/>
              <a:gd name="connsiteY3" fmla="*/ 501232 h 576946"/>
              <a:gd name="connsiteX4" fmla="*/ 153757 w 613321"/>
              <a:gd name="connsiteY4" fmla="*/ 576946 h 576946"/>
              <a:gd name="connsiteX5" fmla="*/ 0 w 613321"/>
              <a:gd name="connsiteY5" fmla="*/ 106966 h 576946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55211 w 613321"/>
              <a:gd name="connsiteY2" fmla="*/ 144477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613321"/>
              <a:gd name="connsiteY0" fmla="*/ 37015 h 506995"/>
              <a:gd name="connsiteX1" fmla="*/ 406069 w 613321"/>
              <a:gd name="connsiteY1" fmla="*/ 0 h 506995"/>
              <a:gd name="connsiteX2" fmla="*/ 464468 w 613321"/>
              <a:gd name="connsiteY2" fmla="*/ 177932 h 506995"/>
              <a:gd name="connsiteX3" fmla="*/ 613321 w 613321"/>
              <a:gd name="connsiteY3" fmla="*/ 431281 h 506995"/>
              <a:gd name="connsiteX4" fmla="*/ 153757 w 613321"/>
              <a:gd name="connsiteY4" fmla="*/ 506995 h 506995"/>
              <a:gd name="connsiteX5" fmla="*/ 0 w 613321"/>
              <a:gd name="connsiteY5" fmla="*/ 37015 h 506995"/>
              <a:gd name="connsiteX0" fmla="*/ 0 w 464468"/>
              <a:gd name="connsiteY0" fmla="*/ 37015 h 506995"/>
              <a:gd name="connsiteX1" fmla="*/ 406069 w 464468"/>
              <a:gd name="connsiteY1" fmla="*/ 0 h 506995"/>
              <a:gd name="connsiteX2" fmla="*/ 464468 w 464468"/>
              <a:gd name="connsiteY2" fmla="*/ 177932 h 506995"/>
              <a:gd name="connsiteX3" fmla="*/ 440520 w 464468"/>
              <a:gd name="connsiteY3" fmla="*/ 291379 h 506995"/>
              <a:gd name="connsiteX4" fmla="*/ 153757 w 464468"/>
              <a:gd name="connsiteY4" fmla="*/ 506995 h 506995"/>
              <a:gd name="connsiteX5" fmla="*/ 0 w 464468"/>
              <a:gd name="connsiteY5" fmla="*/ 37015 h 506995"/>
              <a:gd name="connsiteX0" fmla="*/ 0 w 440520"/>
              <a:gd name="connsiteY0" fmla="*/ 37015 h 506995"/>
              <a:gd name="connsiteX1" fmla="*/ 406069 w 440520"/>
              <a:gd name="connsiteY1" fmla="*/ 0 h 506995"/>
              <a:gd name="connsiteX2" fmla="*/ 436696 w 440520"/>
              <a:gd name="connsiteY2" fmla="*/ 184015 h 506995"/>
              <a:gd name="connsiteX3" fmla="*/ 440520 w 440520"/>
              <a:gd name="connsiteY3" fmla="*/ 291379 h 506995"/>
              <a:gd name="connsiteX4" fmla="*/ 153757 w 440520"/>
              <a:gd name="connsiteY4" fmla="*/ 506995 h 506995"/>
              <a:gd name="connsiteX5" fmla="*/ 0 w 440520"/>
              <a:gd name="connsiteY5" fmla="*/ 37015 h 506995"/>
              <a:gd name="connsiteX0" fmla="*/ 0 w 440520"/>
              <a:gd name="connsiteY0" fmla="*/ 37015 h 445844"/>
              <a:gd name="connsiteX1" fmla="*/ 406069 w 440520"/>
              <a:gd name="connsiteY1" fmla="*/ 0 h 445844"/>
              <a:gd name="connsiteX2" fmla="*/ 436696 w 440520"/>
              <a:gd name="connsiteY2" fmla="*/ 184015 h 445844"/>
              <a:gd name="connsiteX3" fmla="*/ 440520 w 440520"/>
              <a:gd name="connsiteY3" fmla="*/ 291379 h 445844"/>
              <a:gd name="connsiteX4" fmla="*/ 180347 w 440520"/>
              <a:gd name="connsiteY4" fmla="*/ 445844 h 445844"/>
              <a:gd name="connsiteX5" fmla="*/ 0 w 440520"/>
              <a:gd name="connsiteY5" fmla="*/ 37015 h 445844"/>
              <a:gd name="connsiteX0" fmla="*/ 0 w 331206"/>
              <a:gd name="connsiteY0" fmla="*/ 92342 h 445844"/>
              <a:gd name="connsiteX1" fmla="*/ 296755 w 331206"/>
              <a:gd name="connsiteY1" fmla="*/ 0 h 445844"/>
              <a:gd name="connsiteX2" fmla="*/ 327382 w 331206"/>
              <a:gd name="connsiteY2" fmla="*/ 184015 h 445844"/>
              <a:gd name="connsiteX3" fmla="*/ 331206 w 331206"/>
              <a:gd name="connsiteY3" fmla="*/ 291379 h 445844"/>
              <a:gd name="connsiteX4" fmla="*/ 71033 w 331206"/>
              <a:gd name="connsiteY4" fmla="*/ 445844 h 445844"/>
              <a:gd name="connsiteX5" fmla="*/ 0 w 331206"/>
              <a:gd name="connsiteY5" fmla="*/ 92342 h 445844"/>
              <a:gd name="connsiteX0" fmla="*/ 0 w 409023"/>
              <a:gd name="connsiteY0" fmla="*/ 182612 h 536114"/>
              <a:gd name="connsiteX1" fmla="*/ 409023 w 409023"/>
              <a:gd name="connsiteY1" fmla="*/ 0 h 536114"/>
              <a:gd name="connsiteX2" fmla="*/ 327382 w 409023"/>
              <a:gd name="connsiteY2" fmla="*/ 274285 h 536114"/>
              <a:gd name="connsiteX3" fmla="*/ 331206 w 409023"/>
              <a:gd name="connsiteY3" fmla="*/ 381649 h 536114"/>
              <a:gd name="connsiteX4" fmla="*/ 71033 w 409023"/>
              <a:gd name="connsiteY4" fmla="*/ 536114 h 536114"/>
              <a:gd name="connsiteX5" fmla="*/ 0 w 409023"/>
              <a:gd name="connsiteY5" fmla="*/ 182612 h 536114"/>
              <a:gd name="connsiteX0" fmla="*/ 0 w 379479"/>
              <a:gd name="connsiteY0" fmla="*/ 217555 h 571057"/>
              <a:gd name="connsiteX1" fmla="*/ 379479 w 379479"/>
              <a:gd name="connsiteY1" fmla="*/ 0 h 571057"/>
              <a:gd name="connsiteX2" fmla="*/ 327382 w 379479"/>
              <a:gd name="connsiteY2" fmla="*/ 309228 h 571057"/>
              <a:gd name="connsiteX3" fmla="*/ 331206 w 379479"/>
              <a:gd name="connsiteY3" fmla="*/ 416592 h 571057"/>
              <a:gd name="connsiteX4" fmla="*/ 71033 w 379479"/>
              <a:gd name="connsiteY4" fmla="*/ 571057 h 571057"/>
              <a:gd name="connsiteX5" fmla="*/ 0 w 379479"/>
              <a:gd name="connsiteY5" fmla="*/ 217555 h 571057"/>
              <a:gd name="connsiteX0" fmla="*/ 0 w 381732"/>
              <a:gd name="connsiteY0" fmla="*/ 217555 h 571057"/>
              <a:gd name="connsiteX1" fmla="*/ 379479 w 381732"/>
              <a:gd name="connsiteY1" fmla="*/ 0 h 571057"/>
              <a:gd name="connsiteX2" fmla="*/ 381732 w 381732"/>
              <a:gd name="connsiteY2" fmla="*/ 9724 h 571057"/>
              <a:gd name="connsiteX3" fmla="*/ 327382 w 381732"/>
              <a:gd name="connsiteY3" fmla="*/ 309228 h 571057"/>
              <a:gd name="connsiteX4" fmla="*/ 331206 w 381732"/>
              <a:gd name="connsiteY4" fmla="*/ 416592 h 571057"/>
              <a:gd name="connsiteX5" fmla="*/ 71033 w 381732"/>
              <a:gd name="connsiteY5" fmla="*/ 571057 h 571057"/>
              <a:gd name="connsiteX6" fmla="*/ 0 w 381732"/>
              <a:gd name="connsiteY6" fmla="*/ 217555 h 571057"/>
              <a:gd name="connsiteX0" fmla="*/ 0 w 408322"/>
              <a:gd name="connsiteY0" fmla="*/ 217555 h 571057"/>
              <a:gd name="connsiteX1" fmla="*/ 379479 w 408322"/>
              <a:gd name="connsiteY1" fmla="*/ 0 h 571057"/>
              <a:gd name="connsiteX2" fmla="*/ 408322 w 408322"/>
              <a:gd name="connsiteY2" fmla="*/ 47579 h 571057"/>
              <a:gd name="connsiteX3" fmla="*/ 327382 w 408322"/>
              <a:gd name="connsiteY3" fmla="*/ 309228 h 571057"/>
              <a:gd name="connsiteX4" fmla="*/ 331206 w 408322"/>
              <a:gd name="connsiteY4" fmla="*/ 416592 h 571057"/>
              <a:gd name="connsiteX5" fmla="*/ 71033 w 408322"/>
              <a:gd name="connsiteY5" fmla="*/ 571057 h 571057"/>
              <a:gd name="connsiteX6" fmla="*/ 0 w 408322"/>
              <a:gd name="connsiteY6" fmla="*/ 217555 h 571057"/>
              <a:gd name="connsiteX0" fmla="*/ 0 w 408322"/>
              <a:gd name="connsiteY0" fmla="*/ 223379 h 576881"/>
              <a:gd name="connsiteX1" fmla="*/ 311527 w 408322"/>
              <a:gd name="connsiteY1" fmla="*/ 0 h 576881"/>
              <a:gd name="connsiteX2" fmla="*/ 408322 w 408322"/>
              <a:gd name="connsiteY2" fmla="*/ 53403 h 576881"/>
              <a:gd name="connsiteX3" fmla="*/ 327382 w 408322"/>
              <a:gd name="connsiteY3" fmla="*/ 315052 h 576881"/>
              <a:gd name="connsiteX4" fmla="*/ 331206 w 408322"/>
              <a:gd name="connsiteY4" fmla="*/ 422416 h 576881"/>
              <a:gd name="connsiteX5" fmla="*/ 71033 w 408322"/>
              <a:gd name="connsiteY5" fmla="*/ 576881 h 576881"/>
              <a:gd name="connsiteX6" fmla="*/ 0 w 408322"/>
              <a:gd name="connsiteY6" fmla="*/ 223379 h 576881"/>
              <a:gd name="connsiteX0" fmla="*/ 0 w 491046"/>
              <a:gd name="connsiteY0" fmla="*/ 223379 h 576881"/>
              <a:gd name="connsiteX1" fmla="*/ 311527 w 491046"/>
              <a:gd name="connsiteY1" fmla="*/ 0 h 576881"/>
              <a:gd name="connsiteX2" fmla="*/ 491046 w 491046"/>
              <a:gd name="connsiteY2" fmla="*/ 152409 h 576881"/>
              <a:gd name="connsiteX3" fmla="*/ 327382 w 491046"/>
              <a:gd name="connsiteY3" fmla="*/ 315052 h 576881"/>
              <a:gd name="connsiteX4" fmla="*/ 331206 w 491046"/>
              <a:gd name="connsiteY4" fmla="*/ 422416 h 576881"/>
              <a:gd name="connsiteX5" fmla="*/ 71033 w 491046"/>
              <a:gd name="connsiteY5" fmla="*/ 576881 h 576881"/>
              <a:gd name="connsiteX6" fmla="*/ 0 w 491046"/>
              <a:gd name="connsiteY6" fmla="*/ 223379 h 576881"/>
              <a:gd name="connsiteX0" fmla="*/ 0 w 478422"/>
              <a:gd name="connsiteY0" fmla="*/ 202643 h 576881"/>
              <a:gd name="connsiteX1" fmla="*/ 298903 w 478422"/>
              <a:gd name="connsiteY1" fmla="*/ 0 h 576881"/>
              <a:gd name="connsiteX2" fmla="*/ 478422 w 478422"/>
              <a:gd name="connsiteY2" fmla="*/ 152409 h 576881"/>
              <a:gd name="connsiteX3" fmla="*/ 314758 w 478422"/>
              <a:gd name="connsiteY3" fmla="*/ 315052 h 576881"/>
              <a:gd name="connsiteX4" fmla="*/ 318582 w 478422"/>
              <a:gd name="connsiteY4" fmla="*/ 422416 h 576881"/>
              <a:gd name="connsiteX5" fmla="*/ 58409 w 478422"/>
              <a:gd name="connsiteY5" fmla="*/ 576881 h 576881"/>
              <a:gd name="connsiteX6" fmla="*/ 0 w 478422"/>
              <a:gd name="connsiteY6" fmla="*/ 202643 h 576881"/>
              <a:gd name="connsiteX0" fmla="*/ 0 w 478422"/>
              <a:gd name="connsiteY0" fmla="*/ 320947 h 695185"/>
              <a:gd name="connsiteX1" fmla="*/ 273014 w 478422"/>
              <a:gd name="connsiteY1" fmla="*/ 0 h 695185"/>
              <a:gd name="connsiteX2" fmla="*/ 478422 w 478422"/>
              <a:gd name="connsiteY2" fmla="*/ 270713 h 695185"/>
              <a:gd name="connsiteX3" fmla="*/ 314758 w 478422"/>
              <a:gd name="connsiteY3" fmla="*/ 433356 h 695185"/>
              <a:gd name="connsiteX4" fmla="*/ 318582 w 478422"/>
              <a:gd name="connsiteY4" fmla="*/ 540720 h 695185"/>
              <a:gd name="connsiteX5" fmla="*/ 58409 w 478422"/>
              <a:gd name="connsiteY5" fmla="*/ 695185 h 695185"/>
              <a:gd name="connsiteX6" fmla="*/ 0 w 478422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314758 w 683179"/>
              <a:gd name="connsiteY3" fmla="*/ 43335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695185"/>
              <a:gd name="connsiteX1" fmla="*/ 273014 w 683179"/>
              <a:gd name="connsiteY1" fmla="*/ 0 h 695185"/>
              <a:gd name="connsiteX2" fmla="*/ 683179 w 683179"/>
              <a:gd name="connsiteY2" fmla="*/ 291590 h 695185"/>
              <a:gd name="connsiteX3" fmla="*/ 430081 w 683179"/>
              <a:gd name="connsiteY3" fmla="*/ 577176 h 695185"/>
              <a:gd name="connsiteX4" fmla="*/ 318582 w 683179"/>
              <a:gd name="connsiteY4" fmla="*/ 540720 h 695185"/>
              <a:gd name="connsiteX5" fmla="*/ 58409 w 683179"/>
              <a:gd name="connsiteY5" fmla="*/ 695185 h 695185"/>
              <a:gd name="connsiteX6" fmla="*/ 0 w 683179"/>
              <a:gd name="connsiteY6" fmla="*/ 320947 h 695185"/>
              <a:gd name="connsiteX0" fmla="*/ 0 w 683179"/>
              <a:gd name="connsiteY0" fmla="*/ 320947 h 762456"/>
              <a:gd name="connsiteX1" fmla="*/ 273014 w 683179"/>
              <a:gd name="connsiteY1" fmla="*/ 0 h 762456"/>
              <a:gd name="connsiteX2" fmla="*/ 683179 w 683179"/>
              <a:gd name="connsiteY2" fmla="*/ 291590 h 762456"/>
              <a:gd name="connsiteX3" fmla="*/ 430081 w 683179"/>
              <a:gd name="connsiteY3" fmla="*/ 577176 h 762456"/>
              <a:gd name="connsiteX4" fmla="*/ 318582 w 683179"/>
              <a:gd name="connsiteY4" fmla="*/ 540720 h 762456"/>
              <a:gd name="connsiteX5" fmla="*/ 34873 w 683179"/>
              <a:gd name="connsiteY5" fmla="*/ 762456 h 762456"/>
              <a:gd name="connsiteX6" fmla="*/ 0 w 683179"/>
              <a:gd name="connsiteY6" fmla="*/ 320947 h 762456"/>
              <a:gd name="connsiteX0" fmla="*/ 0 w 652583"/>
              <a:gd name="connsiteY0" fmla="*/ 276873 h 762456"/>
              <a:gd name="connsiteX1" fmla="*/ 242418 w 652583"/>
              <a:gd name="connsiteY1" fmla="*/ 0 h 762456"/>
              <a:gd name="connsiteX2" fmla="*/ 652583 w 652583"/>
              <a:gd name="connsiteY2" fmla="*/ 291590 h 762456"/>
              <a:gd name="connsiteX3" fmla="*/ 399485 w 652583"/>
              <a:gd name="connsiteY3" fmla="*/ 577176 h 762456"/>
              <a:gd name="connsiteX4" fmla="*/ 287986 w 652583"/>
              <a:gd name="connsiteY4" fmla="*/ 540720 h 762456"/>
              <a:gd name="connsiteX5" fmla="*/ 4277 w 652583"/>
              <a:gd name="connsiteY5" fmla="*/ 762456 h 762456"/>
              <a:gd name="connsiteX6" fmla="*/ 0 w 652583"/>
              <a:gd name="connsiteY6" fmla="*/ 276873 h 762456"/>
              <a:gd name="connsiteX0" fmla="*/ 153420 w 648316"/>
              <a:gd name="connsiteY0" fmla="*/ 249037 h 762456"/>
              <a:gd name="connsiteX1" fmla="*/ 238151 w 648316"/>
              <a:gd name="connsiteY1" fmla="*/ 0 h 762456"/>
              <a:gd name="connsiteX2" fmla="*/ 648316 w 648316"/>
              <a:gd name="connsiteY2" fmla="*/ 291590 h 762456"/>
              <a:gd name="connsiteX3" fmla="*/ 395218 w 648316"/>
              <a:gd name="connsiteY3" fmla="*/ 577176 h 762456"/>
              <a:gd name="connsiteX4" fmla="*/ 283719 w 648316"/>
              <a:gd name="connsiteY4" fmla="*/ 540720 h 762456"/>
              <a:gd name="connsiteX5" fmla="*/ 10 w 648316"/>
              <a:gd name="connsiteY5" fmla="*/ 762456 h 762456"/>
              <a:gd name="connsiteX6" fmla="*/ 153420 w 648316"/>
              <a:gd name="connsiteY6" fmla="*/ 249037 h 76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8316" h="762456">
                <a:moveTo>
                  <a:pt x="153420" y="249037"/>
                </a:moveTo>
                <a:lnTo>
                  <a:pt x="238151" y="0"/>
                </a:lnTo>
                <a:lnTo>
                  <a:pt x="648316" y="291590"/>
                </a:lnTo>
                <a:lnTo>
                  <a:pt x="395218" y="577176"/>
                </a:lnTo>
                <a:lnTo>
                  <a:pt x="283719" y="540720"/>
                </a:lnTo>
                <a:lnTo>
                  <a:pt x="10" y="762456"/>
                </a:lnTo>
                <a:cubicBezTo>
                  <a:pt x="-1416" y="600595"/>
                  <a:pt x="154846" y="410898"/>
                  <a:pt x="153420" y="249037"/>
                </a:cubicBezTo>
                <a:close/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1D4AD2C-9E31-65AE-BD7C-ADE6D78E398D}"/>
              </a:ext>
            </a:extLst>
          </p:cNvPr>
          <p:cNvSpPr/>
          <p:nvPr/>
        </p:nvSpPr>
        <p:spPr>
          <a:xfrm>
            <a:off x="6433231" y="507257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RPC</a:t>
            </a:r>
            <a:r>
              <a:rPr kumimoji="1" lang="zh-CN" altLang="en-US" dirty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25465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E56519-057D-E44B-AEA6-2356E05F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6B2366-3EF3-1C42-B0B1-5AAD43CB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983318"/>
          </a:xfrm>
        </p:spPr>
        <p:txBody>
          <a:bodyPr/>
          <a:lstStyle/>
          <a:p>
            <a:r>
              <a:rPr kumimoji="1" lang="en" altLang="zh-CN" dirty="0"/>
              <a:t>In any implementation of SC, there should be some global control mechanism</a:t>
            </a:r>
            <a:endParaRPr kumimoji="1" lang="en" altLang="zh-CN" dirty="0">
              <a:highlight>
                <a:srgbClr val="FFFF00"/>
              </a:highlight>
            </a:endParaRPr>
          </a:p>
          <a:p>
            <a:pPr lvl="1"/>
            <a:r>
              <a:rPr kumimoji="1" lang="en" altLang="zh-CN" dirty="0"/>
              <a:t> Scalability &amp; fault-tolerance challenges</a:t>
            </a:r>
          </a:p>
          <a:p>
            <a:r>
              <a:rPr kumimoji="1" lang="en" altLang="zh-CN" dirty="0"/>
              <a:t>Either of writes or reads require memory synchronization operations</a:t>
            </a:r>
          </a:p>
          <a:p>
            <a:pPr lvl="1"/>
            <a:r>
              <a:rPr kumimoji="1" lang="en" altLang="zh-CN" dirty="0"/>
              <a:t>Performance issue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D8C25-53AF-924C-B0B8-0085F9ED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8D27681-D05C-654B-9CC2-3D3056C327FB}"/>
              </a:ext>
            </a:extLst>
          </p:cNvPr>
          <p:cNvSpPr/>
          <p:nvPr/>
        </p:nvSpPr>
        <p:spPr>
          <a:xfrm>
            <a:off x="1695626" y="3272020"/>
            <a:ext cx="870000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Node-0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94C585C6-FA15-B84D-B1A5-1B23ACD436FE}"/>
              </a:ext>
            </a:extLst>
          </p:cNvPr>
          <p:cNvSpPr/>
          <p:nvPr/>
        </p:nvSpPr>
        <p:spPr>
          <a:xfrm>
            <a:off x="1695626" y="4853938"/>
            <a:ext cx="87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688E6EA3-7F96-3A4C-90D0-6C100D766B49}"/>
              </a:ext>
            </a:extLst>
          </p:cNvPr>
          <p:cNvCxnSpPr/>
          <p:nvPr/>
        </p:nvCxnSpPr>
        <p:spPr>
          <a:xfrm flipV="1">
            <a:off x="3951429" y="3526020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3">
            <a:extLst>
              <a:ext uri="{FF2B5EF4-FFF2-40B4-BE49-F238E27FC236}">
                <a16:creationId xmlns:a16="http://schemas.microsoft.com/office/drawing/2014/main" id="{8CB43F76-450F-F342-A8F8-53B0A004EA73}"/>
              </a:ext>
            </a:extLst>
          </p:cNvPr>
          <p:cNvCxnSpPr/>
          <p:nvPr/>
        </p:nvCxnSpPr>
        <p:spPr>
          <a:xfrm>
            <a:off x="3443429" y="3530863"/>
            <a:ext cx="381000" cy="1515435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14">
            <a:extLst>
              <a:ext uri="{FF2B5EF4-FFF2-40B4-BE49-F238E27FC236}">
                <a16:creationId xmlns:a16="http://schemas.microsoft.com/office/drawing/2014/main" id="{87380D99-1232-ED42-A67B-AA9808377571}"/>
              </a:ext>
            </a:extLst>
          </p:cNvPr>
          <p:cNvSpPr/>
          <p:nvPr/>
        </p:nvSpPr>
        <p:spPr>
          <a:xfrm>
            <a:off x="2770329" y="3146142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9B420CF-81D6-244D-9083-89774F0CEE3E}"/>
              </a:ext>
            </a:extLst>
          </p:cNvPr>
          <p:cNvSpPr/>
          <p:nvPr/>
        </p:nvSpPr>
        <p:spPr>
          <a:xfrm>
            <a:off x="3316429" y="5051142"/>
            <a:ext cx="384393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Connector 28">
            <a:extLst>
              <a:ext uri="{FF2B5EF4-FFF2-40B4-BE49-F238E27FC236}">
                <a16:creationId xmlns:a16="http://schemas.microsoft.com/office/drawing/2014/main" id="{F2C1E3D6-5CF7-E64A-A086-D18799BBD69B}"/>
              </a:ext>
            </a:extLst>
          </p:cNvPr>
          <p:cNvCxnSpPr/>
          <p:nvPr/>
        </p:nvCxnSpPr>
        <p:spPr>
          <a:xfrm>
            <a:off x="2702126" y="5051142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6">
            <a:extLst>
              <a:ext uri="{FF2B5EF4-FFF2-40B4-BE49-F238E27FC236}">
                <a16:creationId xmlns:a16="http://schemas.microsoft.com/office/drawing/2014/main" id="{D95078B2-2221-BC45-B414-B9877AE64EE1}"/>
              </a:ext>
            </a:extLst>
          </p:cNvPr>
          <p:cNvSpPr/>
          <p:nvPr/>
        </p:nvSpPr>
        <p:spPr>
          <a:xfrm>
            <a:off x="4078429" y="3146142"/>
            <a:ext cx="462940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7">
            <a:extLst>
              <a:ext uri="{FF2B5EF4-FFF2-40B4-BE49-F238E27FC236}">
                <a16:creationId xmlns:a16="http://schemas.microsoft.com/office/drawing/2014/main" id="{E20D560B-4DBB-7C4F-9545-8D31A74C8857}"/>
              </a:ext>
            </a:extLst>
          </p:cNvPr>
          <p:cNvSpPr/>
          <p:nvPr/>
        </p:nvSpPr>
        <p:spPr>
          <a:xfrm>
            <a:off x="4759059" y="5051142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Straight Connector 38">
            <a:extLst>
              <a:ext uri="{FF2B5EF4-FFF2-40B4-BE49-F238E27FC236}">
                <a16:creationId xmlns:a16="http://schemas.microsoft.com/office/drawing/2014/main" id="{A4985774-17D1-B340-A074-063330E579C8}"/>
              </a:ext>
            </a:extLst>
          </p:cNvPr>
          <p:cNvCxnSpPr/>
          <p:nvPr/>
        </p:nvCxnSpPr>
        <p:spPr>
          <a:xfrm>
            <a:off x="4713430" y="3530864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48">
            <a:extLst>
              <a:ext uri="{FF2B5EF4-FFF2-40B4-BE49-F238E27FC236}">
                <a16:creationId xmlns:a16="http://schemas.microsoft.com/office/drawing/2014/main" id="{59FF2836-174A-6D49-9315-D4A3EDD0A5A5}"/>
              </a:ext>
            </a:extLst>
          </p:cNvPr>
          <p:cNvCxnSpPr/>
          <p:nvPr/>
        </p:nvCxnSpPr>
        <p:spPr>
          <a:xfrm>
            <a:off x="2702126" y="3530863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50">
            <a:extLst>
              <a:ext uri="{FF2B5EF4-FFF2-40B4-BE49-F238E27FC236}">
                <a16:creationId xmlns:a16="http://schemas.microsoft.com/office/drawing/2014/main" id="{EEC3897A-BFFB-DA45-9B83-E5D568E0C39C}"/>
              </a:ext>
            </a:extLst>
          </p:cNvPr>
          <p:cNvCxnSpPr/>
          <p:nvPr/>
        </p:nvCxnSpPr>
        <p:spPr>
          <a:xfrm flipV="1">
            <a:off x="5348429" y="3529741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51">
            <a:extLst>
              <a:ext uri="{FF2B5EF4-FFF2-40B4-BE49-F238E27FC236}">
                <a16:creationId xmlns:a16="http://schemas.microsoft.com/office/drawing/2014/main" id="{31E1B0BD-24FD-FE4D-B23A-9957DC23D628}"/>
              </a:ext>
            </a:extLst>
          </p:cNvPr>
          <p:cNvSpPr/>
          <p:nvPr/>
        </p:nvSpPr>
        <p:spPr>
          <a:xfrm>
            <a:off x="5284929" y="3149863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Connector 53">
            <a:extLst>
              <a:ext uri="{FF2B5EF4-FFF2-40B4-BE49-F238E27FC236}">
                <a16:creationId xmlns:a16="http://schemas.microsoft.com/office/drawing/2014/main" id="{F2785CED-66A7-6F41-99E0-F67F1B5428D1}"/>
              </a:ext>
            </a:extLst>
          </p:cNvPr>
          <p:cNvCxnSpPr/>
          <p:nvPr/>
        </p:nvCxnSpPr>
        <p:spPr>
          <a:xfrm>
            <a:off x="5983430" y="3530864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54">
            <a:extLst>
              <a:ext uri="{FF2B5EF4-FFF2-40B4-BE49-F238E27FC236}">
                <a16:creationId xmlns:a16="http://schemas.microsoft.com/office/drawing/2014/main" id="{1255B237-EB25-6747-B447-1E294E07A420}"/>
              </a:ext>
            </a:extLst>
          </p:cNvPr>
          <p:cNvSpPr/>
          <p:nvPr/>
        </p:nvSpPr>
        <p:spPr>
          <a:xfrm>
            <a:off x="6110429" y="5054863"/>
            <a:ext cx="384393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55">
            <a:extLst>
              <a:ext uri="{FF2B5EF4-FFF2-40B4-BE49-F238E27FC236}">
                <a16:creationId xmlns:a16="http://schemas.microsoft.com/office/drawing/2014/main" id="{E3FBE888-0346-7143-BD4E-A7864F0BF925}"/>
              </a:ext>
            </a:extLst>
          </p:cNvPr>
          <p:cNvSpPr/>
          <p:nvPr/>
        </p:nvSpPr>
        <p:spPr>
          <a:xfrm>
            <a:off x="3833929" y="4030497"/>
            <a:ext cx="181618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i="1" dirty="0">
                <a:latin typeface="Candara" pitchFamily="34" charset="0"/>
              </a:rPr>
              <a:t>It’s necessary</a:t>
            </a:r>
            <a:endParaRPr lang="zh-CN" altLang="en-US" i="1" dirty="0">
              <a:latin typeface="Candara" pitchFamily="34" charset="0"/>
            </a:endParaRPr>
          </a:p>
        </p:txBody>
      </p:sp>
      <p:sp>
        <p:nvSpPr>
          <p:cNvPr id="21" name="Freeform 56">
            <a:extLst>
              <a:ext uri="{FF2B5EF4-FFF2-40B4-BE49-F238E27FC236}">
                <a16:creationId xmlns:a16="http://schemas.microsoft.com/office/drawing/2014/main" id="{7DF750C0-ED47-1247-BF95-C53FBA7802A3}"/>
              </a:ext>
            </a:extLst>
          </p:cNvPr>
          <p:cNvSpPr/>
          <p:nvPr/>
        </p:nvSpPr>
        <p:spPr>
          <a:xfrm>
            <a:off x="1933085" y="3780020"/>
            <a:ext cx="240344" cy="1066647"/>
          </a:xfrm>
          <a:custGeom>
            <a:avLst/>
            <a:gdLst>
              <a:gd name="connsiteX0" fmla="*/ 74951 w 152068"/>
              <a:gd name="connsiteY0" fmla="*/ 0 h 1334125"/>
              <a:gd name="connsiteX1" fmla="*/ 149902 w 152068"/>
              <a:gd name="connsiteY1" fmla="*/ 599607 h 1334125"/>
              <a:gd name="connsiteX2" fmla="*/ 0 w 152068"/>
              <a:gd name="connsiteY2" fmla="*/ 1334125 h 1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8" h="1334125">
                <a:moveTo>
                  <a:pt x="74951" y="0"/>
                </a:moveTo>
                <a:cubicBezTo>
                  <a:pt x="118672" y="188626"/>
                  <a:pt x="162394" y="377253"/>
                  <a:pt x="149902" y="599607"/>
                </a:cubicBezTo>
                <a:cubicBezTo>
                  <a:pt x="137410" y="821961"/>
                  <a:pt x="0" y="1334125"/>
                  <a:pt x="0" y="1334125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2" name="Freeform 57">
            <a:extLst>
              <a:ext uri="{FF2B5EF4-FFF2-40B4-BE49-F238E27FC236}">
                <a16:creationId xmlns:a16="http://schemas.microsoft.com/office/drawing/2014/main" id="{796E378B-8CC3-4A4F-A7DD-21973FBD2A3B}"/>
              </a:ext>
            </a:extLst>
          </p:cNvPr>
          <p:cNvSpPr/>
          <p:nvPr/>
        </p:nvSpPr>
        <p:spPr>
          <a:xfrm>
            <a:off x="2235612" y="3809846"/>
            <a:ext cx="128317" cy="1044092"/>
          </a:xfrm>
          <a:custGeom>
            <a:avLst/>
            <a:gdLst>
              <a:gd name="connsiteX0" fmla="*/ 153980 w 153980"/>
              <a:gd name="connsiteY0" fmla="*/ 0 h 1169233"/>
              <a:gd name="connsiteX1" fmla="*/ 19069 w 153980"/>
              <a:gd name="connsiteY1" fmla="*/ 524656 h 1169233"/>
              <a:gd name="connsiteX2" fmla="*/ 4079 w 153980"/>
              <a:gd name="connsiteY2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980" h="1169233">
                <a:moveTo>
                  <a:pt x="153980" y="0"/>
                </a:moveTo>
                <a:cubicBezTo>
                  <a:pt x="99016" y="164892"/>
                  <a:pt x="44052" y="329784"/>
                  <a:pt x="19069" y="524656"/>
                </a:cubicBezTo>
                <a:cubicBezTo>
                  <a:pt x="-5914" y="719528"/>
                  <a:pt x="-918" y="944380"/>
                  <a:pt x="4079" y="116923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Cloud 7">
            <a:extLst>
              <a:ext uri="{FF2B5EF4-FFF2-40B4-BE49-F238E27FC236}">
                <a16:creationId xmlns:a16="http://schemas.microsoft.com/office/drawing/2014/main" id="{51AB2671-1521-074A-8BAD-E23D9E4F7E3E}"/>
              </a:ext>
            </a:extLst>
          </p:cNvPr>
          <p:cNvSpPr/>
          <p:nvPr/>
        </p:nvSpPr>
        <p:spPr>
          <a:xfrm>
            <a:off x="1665429" y="3955406"/>
            <a:ext cx="889000" cy="654957"/>
          </a:xfrm>
          <a:prstGeom prst="cloud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Candara" pitchFamily="34" charset="0"/>
              <a:cs typeface="Verdana" pitchFamily="34" charset="0"/>
            </a:endParaRPr>
          </a:p>
        </p:txBody>
      </p:sp>
      <p:sp>
        <p:nvSpPr>
          <p:cNvPr id="24" name="Rectangle 58">
            <a:extLst>
              <a:ext uri="{FF2B5EF4-FFF2-40B4-BE49-F238E27FC236}">
                <a16:creationId xmlns:a16="http://schemas.microsoft.com/office/drawing/2014/main" id="{9D2CBABB-3A2A-3C42-8380-3ED1E2A6CAB8}"/>
              </a:ext>
            </a:extLst>
          </p:cNvPr>
          <p:cNvSpPr/>
          <p:nvPr/>
        </p:nvSpPr>
        <p:spPr>
          <a:xfrm>
            <a:off x="6456908" y="4661578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25" name="Rectangle 59">
            <a:extLst>
              <a:ext uri="{FF2B5EF4-FFF2-40B4-BE49-F238E27FC236}">
                <a16:creationId xmlns:a16="http://schemas.microsoft.com/office/drawing/2014/main" id="{696BA349-48B1-2047-A96D-397799A9B9DB}"/>
              </a:ext>
            </a:extLst>
          </p:cNvPr>
          <p:cNvSpPr/>
          <p:nvPr/>
        </p:nvSpPr>
        <p:spPr>
          <a:xfrm>
            <a:off x="6444208" y="3526020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1570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E56519-057D-E44B-AEA6-2356E05F4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6B2366-3EF3-1C42-B0B1-5AAD43CB2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983318"/>
          </a:xfrm>
        </p:spPr>
        <p:txBody>
          <a:bodyPr/>
          <a:lstStyle/>
          <a:p>
            <a:r>
              <a:rPr kumimoji="1" lang="en" altLang="zh-CN" dirty="0"/>
              <a:t>In any implementation of SC, there should be some global control mechanism</a:t>
            </a:r>
            <a:endParaRPr kumimoji="1" lang="en" altLang="zh-CN" dirty="0">
              <a:highlight>
                <a:srgbClr val="FFFF00"/>
              </a:highlight>
            </a:endParaRPr>
          </a:p>
          <a:p>
            <a:pPr lvl="1"/>
            <a:r>
              <a:rPr kumimoji="1" lang="en" altLang="zh-CN" dirty="0"/>
              <a:t> Scalability &amp; fault-tolerance challenges</a:t>
            </a:r>
          </a:p>
          <a:p>
            <a:r>
              <a:rPr kumimoji="1" lang="en" altLang="zh-CN" dirty="0"/>
              <a:t>Either of writes or reads require memory synchronization operations</a:t>
            </a:r>
          </a:p>
          <a:p>
            <a:pPr lvl="1"/>
            <a:r>
              <a:rPr kumimoji="1" lang="en" altLang="zh-CN" dirty="0"/>
              <a:t>Performance issue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D8C25-53AF-924C-B0B8-0085F9EDE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F8D27681-D05C-654B-9CC2-3D3056C327FB}"/>
              </a:ext>
            </a:extLst>
          </p:cNvPr>
          <p:cNvSpPr/>
          <p:nvPr/>
        </p:nvSpPr>
        <p:spPr>
          <a:xfrm>
            <a:off x="1695626" y="3272020"/>
            <a:ext cx="870000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Node-0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94C585C6-FA15-B84D-B1A5-1B23ACD436FE}"/>
              </a:ext>
            </a:extLst>
          </p:cNvPr>
          <p:cNvSpPr/>
          <p:nvPr/>
        </p:nvSpPr>
        <p:spPr>
          <a:xfrm>
            <a:off x="1695626" y="4853938"/>
            <a:ext cx="87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14">
            <a:extLst>
              <a:ext uri="{FF2B5EF4-FFF2-40B4-BE49-F238E27FC236}">
                <a16:creationId xmlns:a16="http://schemas.microsoft.com/office/drawing/2014/main" id="{87380D99-1232-ED42-A67B-AA9808377571}"/>
              </a:ext>
            </a:extLst>
          </p:cNvPr>
          <p:cNvSpPr/>
          <p:nvPr/>
        </p:nvSpPr>
        <p:spPr>
          <a:xfrm>
            <a:off x="2770329" y="3146142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D9B420CF-81D6-244D-9083-89774F0CEE3E}"/>
              </a:ext>
            </a:extLst>
          </p:cNvPr>
          <p:cNvSpPr/>
          <p:nvPr/>
        </p:nvSpPr>
        <p:spPr>
          <a:xfrm>
            <a:off x="3316429" y="5051142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1" name="Straight Connector 28">
            <a:extLst>
              <a:ext uri="{FF2B5EF4-FFF2-40B4-BE49-F238E27FC236}">
                <a16:creationId xmlns:a16="http://schemas.microsoft.com/office/drawing/2014/main" id="{F2C1E3D6-5CF7-E64A-A086-D18799BBD69B}"/>
              </a:ext>
            </a:extLst>
          </p:cNvPr>
          <p:cNvCxnSpPr/>
          <p:nvPr/>
        </p:nvCxnSpPr>
        <p:spPr>
          <a:xfrm>
            <a:off x="2702126" y="5051142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36">
            <a:extLst>
              <a:ext uri="{FF2B5EF4-FFF2-40B4-BE49-F238E27FC236}">
                <a16:creationId xmlns:a16="http://schemas.microsoft.com/office/drawing/2014/main" id="{D95078B2-2221-BC45-B414-B9877AE64EE1}"/>
              </a:ext>
            </a:extLst>
          </p:cNvPr>
          <p:cNvSpPr/>
          <p:nvPr/>
        </p:nvSpPr>
        <p:spPr>
          <a:xfrm>
            <a:off x="4078429" y="3146142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ectangle 37">
            <a:extLst>
              <a:ext uri="{FF2B5EF4-FFF2-40B4-BE49-F238E27FC236}">
                <a16:creationId xmlns:a16="http://schemas.microsoft.com/office/drawing/2014/main" id="{E20D560B-4DBB-7C4F-9545-8D31A74C8857}"/>
              </a:ext>
            </a:extLst>
          </p:cNvPr>
          <p:cNvSpPr/>
          <p:nvPr/>
        </p:nvSpPr>
        <p:spPr>
          <a:xfrm>
            <a:off x="4759059" y="5051142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5" name="Straight Connector 48">
            <a:extLst>
              <a:ext uri="{FF2B5EF4-FFF2-40B4-BE49-F238E27FC236}">
                <a16:creationId xmlns:a16="http://schemas.microsoft.com/office/drawing/2014/main" id="{59FF2836-174A-6D49-9315-D4A3EDD0A5A5}"/>
              </a:ext>
            </a:extLst>
          </p:cNvPr>
          <p:cNvCxnSpPr/>
          <p:nvPr/>
        </p:nvCxnSpPr>
        <p:spPr>
          <a:xfrm>
            <a:off x="2702126" y="3530863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51">
            <a:extLst>
              <a:ext uri="{FF2B5EF4-FFF2-40B4-BE49-F238E27FC236}">
                <a16:creationId xmlns:a16="http://schemas.microsoft.com/office/drawing/2014/main" id="{31E1B0BD-24FD-FE4D-B23A-9957DC23D628}"/>
              </a:ext>
            </a:extLst>
          </p:cNvPr>
          <p:cNvSpPr/>
          <p:nvPr/>
        </p:nvSpPr>
        <p:spPr>
          <a:xfrm>
            <a:off x="5284929" y="3149863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54">
            <a:extLst>
              <a:ext uri="{FF2B5EF4-FFF2-40B4-BE49-F238E27FC236}">
                <a16:creationId xmlns:a16="http://schemas.microsoft.com/office/drawing/2014/main" id="{1255B237-EB25-6747-B447-1E294E07A420}"/>
              </a:ext>
            </a:extLst>
          </p:cNvPr>
          <p:cNvSpPr/>
          <p:nvPr/>
        </p:nvSpPr>
        <p:spPr>
          <a:xfrm>
            <a:off x="6110429" y="5054863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55">
            <a:extLst>
              <a:ext uri="{FF2B5EF4-FFF2-40B4-BE49-F238E27FC236}">
                <a16:creationId xmlns:a16="http://schemas.microsoft.com/office/drawing/2014/main" id="{E3FBE888-0346-7143-BD4E-A7864F0BF925}"/>
              </a:ext>
            </a:extLst>
          </p:cNvPr>
          <p:cNvSpPr/>
          <p:nvPr/>
        </p:nvSpPr>
        <p:spPr>
          <a:xfrm>
            <a:off x="3833929" y="4030497"/>
            <a:ext cx="1816186" cy="30729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b="1" i="1" dirty="0">
                <a:latin typeface="Candara" pitchFamily="34" charset="0"/>
              </a:rPr>
              <a:t>What about this?</a:t>
            </a:r>
            <a:endParaRPr lang="zh-CN" altLang="en-US" b="1" i="1" dirty="0">
              <a:latin typeface="Candara" pitchFamily="34" charset="0"/>
            </a:endParaRPr>
          </a:p>
        </p:txBody>
      </p:sp>
      <p:sp>
        <p:nvSpPr>
          <p:cNvPr id="21" name="Freeform 56">
            <a:extLst>
              <a:ext uri="{FF2B5EF4-FFF2-40B4-BE49-F238E27FC236}">
                <a16:creationId xmlns:a16="http://schemas.microsoft.com/office/drawing/2014/main" id="{7DF750C0-ED47-1247-BF95-C53FBA7802A3}"/>
              </a:ext>
            </a:extLst>
          </p:cNvPr>
          <p:cNvSpPr/>
          <p:nvPr/>
        </p:nvSpPr>
        <p:spPr>
          <a:xfrm>
            <a:off x="1933085" y="3780020"/>
            <a:ext cx="240344" cy="1066647"/>
          </a:xfrm>
          <a:custGeom>
            <a:avLst/>
            <a:gdLst>
              <a:gd name="connsiteX0" fmla="*/ 74951 w 152068"/>
              <a:gd name="connsiteY0" fmla="*/ 0 h 1334125"/>
              <a:gd name="connsiteX1" fmla="*/ 149902 w 152068"/>
              <a:gd name="connsiteY1" fmla="*/ 599607 h 1334125"/>
              <a:gd name="connsiteX2" fmla="*/ 0 w 152068"/>
              <a:gd name="connsiteY2" fmla="*/ 1334125 h 1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8" h="1334125">
                <a:moveTo>
                  <a:pt x="74951" y="0"/>
                </a:moveTo>
                <a:cubicBezTo>
                  <a:pt x="118672" y="188626"/>
                  <a:pt x="162394" y="377253"/>
                  <a:pt x="149902" y="599607"/>
                </a:cubicBezTo>
                <a:cubicBezTo>
                  <a:pt x="137410" y="821961"/>
                  <a:pt x="0" y="1334125"/>
                  <a:pt x="0" y="1334125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2" name="Freeform 57">
            <a:extLst>
              <a:ext uri="{FF2B5EF4-FFF2-40B4-BE49-F238E27FC236}">
                <a16:creationId xmlns:a16="http://schemas.microsoft.com/office/drawing/2014/main" id="{796E378B-8CC3-4A4F-A7DD-21973FBD2A3B}"/>
              </a:ext>
            </a:extLst>
          </p:cNvPr>
          <p:cNvSpPr/>
          <p:nvPr/>
        </p:nvSpPr>
        <p:spPr>
          <a:xfrm>
            <a:off x="2235612" y="3809846"/>
            <a:ext cx="128317" cy="1044092"/>
          </a:xfrm>
          <a:custGeom>
            <a:avLst/>
            <a:gdLst>
              <a:gd name="connsiteX0" fmla="*/ 153980 w 153980"/>
              <a:gd name="connsiteY0" fmla="*/ 0 h 1169233"/>
              <a:gd name="connsiteX1" fmla="*/ 19069 w 153980"/>
              <a:gd name="connsiteY1" fmla="*/ 524656 h 1169233"/>
              <a:gd name="connsiteX2" fmla="*/ 4079 w 153980"/>
              <a:gd name="connsiteY2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980" h="1169233">
                <a:moveTo>
                  <a:pt x="153980" y="0"/>
                </a:moveTo>
                <a:cubicBezTo>
                  <a:pt x="99016" y="164892"/>
                  <a:pt x="44052" y="329784"/>
                  <a:pt x="19069" y="524656"/>
                </a:cubicBezTo>
                <a:cubicBezTo>
                  <a:pt x="-5914" y="719528"/>
                  <a:pt x="-918" y="944380"/>
                  <a:pt x="4079" y="116923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Cloud 7">
            <a:extLst>
              <a:ext uri="{FF2B5EF4-FFF2-40B4-BE49-F238E27FC236}">
                <a16:creationId xmlns:a16="http://schemas.microsoft.com/office/drawing/2014/main" id="{51AB2671-1521-074A-8BAD-E23D9E4F7E3E}"/>
              </a:ext>
            </a:extLst>
          </p:cNvPr>
          <p:cNvSpPr/>
          <p:nvPr/>
        </p:nvSpPr>
        <p:spPr>
          <a:xfrm>
            <a:off x="1665429" y="3955406"/>
            <a:ext cx="889000" cy="654957"/>
          </a:xfrm>
          <a:prstGeom prst="cloud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Candara" pitchFamily="34" charset="0"/>
              <a:cs typeface="Verdana" pitchFamily="34" charset="0"/>
            </a:endParaRPr>
          </a:p>
        </p:txBody>
      </p:sp>
      <p:sp>
        <p:nvSpPr>
          <p:cNvPr id="24" name="Rectangle 58">
            <a:extLst>
              <a:ext uri="{FF2B5EF4-FFF2-40B4-BE49-F238E27FC236}">
                <a16:creationId xmlns:a16="http://schemas.microsoft.com/office/drawing/2014/main" id="{9D2CBABB-3A2A-3C42-8380-3ED1E2A6CAB8}"/>
              </a:ext>
            </a:extLst>
          </p:cNvPr>
          <p:cNvSpPr/>
          <p:nvPr/>
        </p:nvSpPr>
        <p:spPr>
          <a:xfrm>
            <a:off x="6456908" y="4661578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25" name="Rectangle 59">
            <a:extLst>
              <a:ext uri="{FF2B5EF4-FFF2-40B4-BE49-F238E27FC236}">
                <a16:creationId xmlns:a16="http://schemas.microsoft.com/office/drawing/2014/main" id="{696BA349-48B1-2047-A96D-397799A9B9DB}"/>
              </a:ext>
            </a:extLst>
          </p:cNvPr>
          <p:cNvSpPr/>
          <p:nvPr/>
        </p:nvSpPr>
        <p:spPr>
          <a:xfrm>
            <a:off x="6444208" y="3526020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664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BA8FEA-CD6F-AE49-94CD-C4D661654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20A57A-8FA5-1447-94FC-A1AAA90B5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60648"/>
          </a:xfrm>
        </p:spPr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Problem: false sharing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8E4956-EFE3-604A-9445-98E8FC91E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  <p:sp>
        <p:nvSpPr>
          <p:cNvPr id="35" name="Rectangle 20">
            <a:extLst>
              <a:ext uri="{FF2B5EF4-FFF2-40B4-BE49-F238E27FC236}">
                <a16:creationId xmlns:a16="http://schemas.microsoft.com/office/drawing/2014/main" id="{FCE0CF22-6C64-A44F-8843-E9D118413576}"/>
              </a:ext>
            </a:extLst>
          </p:cNvPr>
          <p:cNvSpPr/>
          <p:nvPr/>
        </p:nvSpPr>
        <p:spPr>
          <a:xfrm>
            <a:off x="7175500" y="4382478"/>
            <a:ext cx="72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6" name="Rectangle 21">
            <a:extLst>
              <a:ext uri="{FF2B5EF4-FFF2-40B4-BE49-F238E27FC236}">
                <a16:creationId xmlns:a16="http://schemas.microsoft.com/office/drawing/2014/main" id="{6B541EA8-F964-F94B-B275-D27F78FA6B7D}"/>
              </a:ext>
            </a:extLst>
          </p:cNvPr>
          <p:cNvSpPr/>
          <p:nvPr/>
        </p:nvSpPr>
        <p:spPr>
          <a:xfrm>
            <a:off x="7175500" y="3845543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7" name="Rectangle 22">
            <a:extLst>
              <a:ext uri="{FF2B5EF4-FFF2-40B4-BE49-F238E27FC236}">
                <a16:creationId xmlns:a16="http://schemas.microsoft.com/office/drawing/2014/main" id="{2DF9F289-FF04-2341-A195-E993186454E6}"/>
              </a:ext>
            </a:extLst>
          </p:cNvPr>
          <p:cNvSpPr/>
          <p:nvPr/>
        </p:nvSpPr>
        <p:spPr>
          <a:xfrm>
            <a:off x="7175500" y="4112478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26">
            <a:extLst>
              <a:ext uri="{FF2B5EF4-FFF2-40B4-BE49-F238E27FC236}">
                <a16:creationId xmlns:a16="http://schemas.microsoft.com/office/drawing/2014/main" id="{5267A855-BC90-8F4C-B814-30959B65BB65}"/>
              </a:ext>
            </a:extLst>
          </p:cNvPr>
          <p:cNvSpPr/>
          <p:nvPr/>
        </p:nvSpPr>
        <p:spPr>
          <a:xfrm>
            <a:off x="1554197" y="3297157"/>
            <a:ext cx="870000" cy="508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Node-0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Rounded Rectangle 27">
            <a:extLst>
              <a:ext uri="{FF2B5EF4-FFF2-40B4-BE49-F238E27FC236}">
                <a16:creationId xmlns:a16="http://schemas.microsoft.com/office/drawing/2014/main" id="{FB8F146F-2C80-BC40-B53E-9738511341BD}"/>
              </a:ext>
            </a:extLst>
          </p:cNvPr>
          <p:cNvSpPr/>
          <p:nvPr/>
        </p:nvSpPr>
        <p:spPr>
          <a:xfrm>
            <a:off x="1554197" y="4879075"/>
            <a:ext cx="870000" cy="508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Node-1</a:t>
            </a:r>
            <a:endParaRPr lang="zh-CN" altLang="en-US" sz="1667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0" name="Rectangle 28">
            <a:extLst>
              <a:ext uri="{FF2B5EF4-FFF2-40B4-BE49-F238E27FC236}">
                <a16:creationId xmlns:a16="http://schemas.microsoft.com/office/drawing/2014/main" id="{62DE9A98-BE0B-F247-9A25-A7FAF9B5B9C0}"/>
              </a:ext>
            </a:extLst>
          </p:cNvPr>
          <p:cNvSpPr/>
          <p:nvPr/>
        </p:nvSpPr>
        <p:spPr>
          <a:xfrm>
            <a:off x="6315479" y="4686715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B312F408-72B6-D24F-AA12-25A6EAC6CA3E}"/>
              </a:ext>
            </a:extLst>
          </p:cNvPr>
          <p:cNvSpPr/>
          <p:nvPr/>
        </p:nvSpPr>
        <p:spPr>
          <a:xfrm>
            <a:off x="6302779" y="3551157"/>
            <a:ext cx="570990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42" name="Rectangle 30">
            <a:extLst>
              <a:ext uri="{FF2B5EF4-FFF2-40B4-BE49-F238E27FC236}">
                <a16:creationId xmlns:a16="http://schemas.microsoft.com/office/drawing/2014/main" id="{92F3011C-EC71-904A-9B65-475BC5472621}"/>
              </a:ext>
            </a:extLst>
          </p:cNvPr>
          <p:cNvSpPr/>
          <p:nvPr/>
        </p:nvSpPr>
        <p:spPr>
          <a:xfrm>
            <a:off x="2628900" y="3171279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3" name="Rectangle 31">
            <a:extLst>
              <a:ext uri="{FF2B5EF4-FFF2-40B4-BE49-F238E27FC236}">
                <a16:creationId xmlns:a16="http://schemas.microsoft.com/office/drawing/2014/main" id="{8ACF18BB-D370-E34A-8946-83ACF60778F1}"/>
              </a:ext>
            </a:extLst>
          </p:cNvPr>
          <p:cNvSpPr/>
          <p:nvPr/>
        </p:nvSpPr>
        <p:spPr>
          <a:xfrm>
            <a:off x="3175000" y="5076279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4" name="Straight Connector 32">
            <a:extLst>
              <a:ext uri="{FF2B5EF4-FFF2-40B4-BE49-F238E27FC236}">
                <a16:creationId xmlns:a16="http://schemas.microsoft.com/office/drawing/2014/main" id="{534CC556-645F-C64D-9A50-217B49BF54E4}"/>
              </a:ext>
            </a:extLst>
          </p:cNvPr>
          <p:cNvCxnSpPr/>
          <p:nvPr/>
        </p:nvCxnSpPr>
        <p:spPr>
          <a:xfrm>
            <a:off x="2560697" y="5076279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33">
            <a:extLst>
              <a:ext uri="{FF2B5EF4-FFF2-40B4-BE49-F238E27FC236}">
                <a16:creationId xmlns:a16="http://schemas.microsoft.com/office/drawing/2014/main" id="{83A35B72-B405-DC46-9975-FAEE07D78B6F}"/>
              </a:ext>
            </a:extLst>
          </p:cNvPr>
          <p:cNvSpPr/>
          <p:nvPr/>
        </p:nvSpPr>
        <p:spPr>
          <a:xfrm>
            <a:off x="3937000" y="3171279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50EA5F5-1CCE-DE4B-ABC1-A63E1D83ED9A}"/>
              </a:ext>
            </a:extLst>
          </p:cNvPr>
          <p:cNvSpPr/>
          <p:nvPr/>
        </p:nvSpPr>
        <p:spPr>
          <a:xfrm>
            <a:off x="4617630" y="5076279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7" name="Straight Connector 35">
            <a:extLst>
              <a:ext uri="{FF2B5EF4-FFF2-40B4-BE49-F238E27FC236}">
                <a16:creationId xmlns:a16="http://schemas.microsoft.com/office/drawing/2014/main" id="{F71F0293-C3C4-434A-B288-2DE1E9CC64C9}"/>
              </a:ext>
            </a:extLst>
          </p:cNvPr>
          <p:cNvCxnSpPr/>
          <p:nvPr/>
        </p:nvCxnSpPr>
        <p:spPr>
          <a:xfrm>
            <a:off x="2560697" y="3556000"/>
            <a:ext cx="4424303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36">
            <a:extLst>
              <a:ext uri="{FF2B5EF4-FFF2-40B4-BE49-F238E27FC236}">
                <a16:creationId xmlns:a16="http://schemas.microsoft.com/office/drawing/2014/main" id="{5A8268DB-8907-9D4C-9D49-62089B5AE005}"/>
              </a:ext>
            </a:extLst>
          </p:cNvPr>
          <p:cNvSpPr/>
          <p:nvPr/>
        </p:nvSpPr>
        <p:spPr>
          <a:xfrm>
            <a:off x="5143500" y="3175000"/>
            <a:ext cx="461337" cy="291418"/>
          </a:xfrm>
          <a:prstGeom prst="rect">
            <a:avLst/>
          </a:prstGeom>
          <a:solidFill>
            <a:srgbClr val="CCFFCC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00CC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500" dirty="0">
              <a:solidFill>
                <a:srgbClr val="00CC0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" name="Rectangle 37">
            <a:extLst>
              <a:ext uri="{FF2B5EF4-FFF2-40B4-BE49-F238E27FC236}">
                <a16:creationId xmlns:a16="http://schemas.microsoft.com/office/drawing/2014/main" id="{FD6D1E83-E1E1-554D-B3E9-F5FBD9B469FA}"/>
              </a:ext>
            </a:extLst>
          </p:cNvPr>
          <p:cNvSpPr/>
          <p:nvPr/>
        </p:nvSpPr>
        <p:spPr>
          <a:xfrm>
            <a:off x="5969000" y="5080000"/>
            <a:ext cx="385996" cy="291418"/>
          </a:xfrm>
          <a:prstGeom prst="rect">
            <a:avLst/>
          </a:prstGeom>
          <a:solidFill>
            <a:srgbClr val="CCCCFF"/>
          </a:solidFill>
        </p:spPr>
        <p:txBody>
          <a:bodyPr wrap="none" lIns="30000" tIns="30000" rIns="30000" bIns="30000">
            <a:spAutoFit/>
          </a:bodyPr>
          <a:lstStyle/>
          <a:p>
            <a:r>
              <a:rPr lang="en-US" altLang="zh-CN" sz="1500" dirty="0">
                <a:solidFill>
                  <a:srgbClr val="7030A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500" dirty="0">
              <a:solidFill>
                <a:srgbClr val="7030A0"/>
              </a:solidFill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Freeform 39">
            <a:extLst>
              <a:ext uri="{FF2B5EF4-FFF2-40B4-BE49-F238E27FC236}">
                <a16:creationId xmlns:a16="http://schemas.microsoft.com/office/drawing/2014/main" id="{FBD700F8-ACD4-3546-88B1-B542FCCD4838}"/>
              </a:ext>
            </a:extLst>
          </p:cNvPr>
          <p:cNvSpPr/>
          <p:nvPr/>
        </p:nvSpPr>
        <p:spPr>
          <a:xfrm>
            <a:off x="1791656" y="3805157"/>
            <a:ext cx="240344" cy="1066647"/>
          </a:xfrm>
          <a:custGeom>
            <a:avLst/>
            <a:gdLst>
              <a:gd name="connsiteX0" fmla="*/ 74951 w 152068"/>
              <a:gd name="connsiteY0" fmla="*/ 0 h 1334125"/>
              <a:gd name="connsiteX1" fmla="*/ 149902 w 152068"/>
              <a:gd name="connsiteY1" fmla="*/ 599607 h 1334125"/>
              <a:gd name="connsiteX2" fmla="*/ 0 w 152068"/>
              <a:gd name="connsiteY2" fmla="*/ 1334125 h 1334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068" h="1334125">
                <a:moveTo>
                  <a:pt x="74951" y="0"/>
                </a:moveTo>
                <a:cubicBezTo>
                  <a:pt x="118672" y="188626"/>
                  <a:pt x="162394" y="377253"/>
                  <a:pt x="149902" y="599607"/>
                </a:cubicBezTo>
                <a:cubicBezTo>
                  <a:pt x="137410" y="821961"/>
                  <a:pt x="0" y="1334125"/>
                  <a:pt x="0" y="1334125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1" name="Freeform 40">
            <a:extLst>
              <a:ext uri="{FF2B5EF4-FFF2-40B4-BE49-F238E27FC236}">
                <a16:creationId xmlns:a16="http://schemas.microsoft.com/office/drawing/2014/main" id="{D409DC24-776F-114B-8705-5EF66665C0ED}"/>
              </a:ext>
            </a:extLst>
          </p:cNvPr>
          <p:cNvSpPr/>
          <p:nvPr/>
        </p:nvSpPr>
        <p:spPr>
          <a:xfrm>
            <a:off x="2094183" y="3834983"/>
            <a:ext cx="128317" cy="1044092"/>
          </a:xfrm>
          <a:custGeom>
            <a:avLst/>
            <a:gdLst>
              <a:gd name="connsiteX0" fmla="*/ 153980 w 153980"/>
              <a:gd name="connsiteY0" fmla="*/ 0 h 1169233"/>
              <a:gd name="connsiteX1" fmla="*/ 19069 w 153980"/>
              <a:gd name="connsiteY1" fmla="*/ 524656 h 1169233"/>
              <a:gd name="connsiteX2" fmla="*/ 4079 w 153980"/>
              <a:gd name="connsiteY2" fmla="*/ 1169233 h 1169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980" h="1169233">
                <a:moveTo>
                  <a:pt x="153980" y="0"/>
                </a:moveTo>
                <a:cubicBezTo>
                  <a:pt x="99016" y="164892"/>
                  <a:pt x="44052" y="329784"/>
                  <a:pt x="19069" y="524656"/>
                </a:cubicBezTo>
                <a:cubicBezTo>
                  <a:pt x="-5914" y="719528"/>
                  <a:pt x="-918" y="944380"/>
                  <a:pt x="4079" y="116923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52" name="Cloud 41">
            <a:extLst>
              <a:ext uri="{FF2B5EF4-FFF2-40B4-BE49-F238E27FC236}">
                <a16:creationId xmlns:a16="http://schemas.microsoft.com/office/drawing/2014/main" id="{68F3C84C-8280-8746-A333-3DB4E44146AB}"/>
              </a:ext>
            </a:extLst>
          </p:cNvPr>
          <p:cNvSpPr/>
          <p:nvPr/>
        </p:nvSpPr>
        <p:spPr>
          <a:xfrm>
            <a:off x="1524000" y="3980543"/>
            <a:ext cx="889000" cy="654957"/>
          </a:xfrm>
          <a:prstGeom prst="cloud">
            <a:avLst/>
          </a:prstGeom>
          <a:solidFill>
            <a:schemeClr val="bg1"/>
          </a:solidFill>
          <a:ln w="3175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Candara" pitchFamily="34" charset="0"/>
              <a:cs typeface="Verdana" pitchFamily="34" charset="0"/>
            </a:endParaRPr>
          </a:p>
        </p:txBody>
      </p:sp>
      <p:cxnSp>
        <p:nvCxnSpPr>
          <p:cNvPr id="53" name="Straight Connector 44">
            <a:extLst>
              <a:ext uri="{FF2B5EF4-FFF2-40B4-BE49-F238E27FC236}">
                <a16:creationId xmlns:a16="http://schemas.microsoft.com/office/drawing/2014/main" id="{5CB840C8-1D82-1C4B-82EE-52315F824F48}"/>
              </a:ext>
            </a:extLst>
          </p:cNvPr>
          <p:cNvCxnSpPr/>
          <p:nvPr/>
        </p:nvCxnSpPr>
        <p:spPr>
          <a:xfrm flipV="1">
            <a:off x="3810000" y="3551157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45">
            <a:extLst>
              <a:ext uri="{FF2B5EF4-FFF2-40B4-BE49-F238E27FC236}">
                <a16:creationId xmlns:a16="http://schemas.microsoft.com/office/drawing/2014/main" id="{4DCE906D-BD00-DE4A-951A-79EF92F31E3C}"/>
              </a:ext>
            </a:extLst>
          </p:cNvPr>
          <p:cNvCxnSpPr/>
          <p:nvPr/>
        </p:nvCxnSpPr>
        <p:spPr>
          <a:xfrm>
            <a:off x="3302000" y="3556000"/>
            <a:ext cx="381000" cy="1515435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46">
            <a:extLst>
              <a:ext uri="{FF2B5EF4-FFF2-40B4-BE49-F238E27FC236}">
                <a16:creationId xmlns:a16="http://schemas.microsoft.com/office/drawing/2014/main" id="{6C1165F0-9CD2-AB49-900F-B33A0DDD99AE}"/>
              </a:ext>
            </a:extLst>
          </p:cNvPr>
          <p:cNvCxnSpPr/>
          <p:nvPr/>
        </p:nvCxnSpPr>
        <p:spPr>
          <a:xfrm>
            <a:off x="4572001" y="3556001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47">
            <a:extLst>
              <a:ext uri="{FF2B5EF4-FFF2-40B4-BE49-F238E27FC236}">
                <a16:creationId xmlns:a16="http://schemas.microsoft.com/office/drawing/2014/main" id="{EAE80B5B-7D02-6E4B-82E2-E5EF0B37B040}"/>
              </a:ext>
            </a:extLst>
          </p:cNvPr>
          <p:cNvCxnSpPr/>
          <p:nvPr/>
        </p:nvCxnSpPr>
        <p:spPr>
          <a:xfrm flipV="1">
            <a:off x="5207000" y="3554878"/>
            <a:ext cx="476372" cy="152213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48">
            <a:extLst>
              <a:ext uri="{FF2B5EF4-FFF2-40B4-BE49-F238E27FC236}">
                <a16:creationId xmlns:a16="http://schemas.microsoft.com/office/drawing/2014/main" id="{535F4EA3-6C8E-704A-A36E-5CCE68B56F72}"/>
              </a:ext>
            </a:extLst>
          </p:cNvPr>
          <p:cNvCxnSpPr/>
          <p:nvPr/>
        </p:nvCxnSpPr>
        <p:spPr>
          <a:xfrm>
            <a:off x="5842001" y="3556001"/>
            <a:ext cx="457344" cy="152027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0">
            <a:extLst>
              <a:ext uri="{FF2B5EF4-FFF2-40B4-BE49-F238E27FC236}">
                <a16:creationId xmlns:a16="http://schemas.microsoft.com/office/drawing/2014/main" id="{CFAA6ADC-29D7-B542-9D12-56642FF0363C}"/>
              </a:ext>
            </a:extLst>
          </p:cNvPr>
          <p:cNvSpPr/>
          <p:nvPr/>
        </p:nvSpPr>
        <p:spPr>
          <a:xfrm>
            <a:off x="3814500" y="4055634"/>
            <a:ext cx="1710000" cy="389302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algn="ctr"/>
            <a:r>
              <a:rPr lang="en-US" altLang="zh-CN" sz="2333" i="1" dirty="0">
                <a:latin typeface="Candara" pitchFamily="34" charset="0"/>
              </a:rPr>
              <a:t>“</a:t>
            </a:r>
            <a:r>
              <a:rPr lang="en-US" altLang="zh-CN" sz="2333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Ping</a:t>
            </a:r>
            <a:r>
              <a:rPr lang="en-US" altLang="zh-CN" sz="2333" i="1" dirty="0" err="1">
                <a:latin typeface="Candara" pitchFamily="34" charset="0"/>
              </a:rPr>
              <a:t>-</a:t>
            </a:r>
            <a:r>
              <a:rPr lang="en-US" altLang="zh-CN" sz="2333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pong</a:t>
            </a:r>
            <a:r>
              <a:rPr lang="en-US" altLang="zh-CN" sz="2333" i="1" dirty="0">
                <a:latin typeface="Candara" pitchFamily="34" charset="0"/>
              </a:rPr>
              <a:t>”</a:t>
            </a:r>
            <a:endParaRPr lang="zh-CN" altLang="en-US" sz="1500" i="1" dirty="0">
              <a:latin typeface="Candara" pitchFamily="34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DE396A51-539E-E54E-94D0-1FABC3B0504A}"/>
              </a:ext>
            </a:extLst>
          </p:cNvPr>
          <p:cNvGrpSpPr/>
          <p:nvPr/>
        </p:nvGrpSpPr>
        <p:grpSpPr>
          <a:xfrm>
            <a:off x="490594" y="1751901"/>
            <a:ext cx="8162812" cy="961583"/>
            <a:chOff x="-1201459" y="1559205"/>
            <a:chExt cx="8162812" cy="961583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4E12DF7A-4105-E04D-BFA7-E43C40794CC9}"/>
                </a:ext>
              </a:extLst>
            </p:cNvPr>
            <p:cNvSpPr/>
            <p:nvPr/>
          </p:nvSpPr>
          <p:spPr>
            <a:xfrm>
              <a:off x="-1201459" y="1559205"/>
              <a:ext cx="8162812" cy="756592"/>
            </a:xfrm>
            <a:prstGeom prst="rect">
              <a:avLst/>
            </a:prstGeom>
            <a:solidFill>
              <a:srgbClr val="F7F9D6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1A245D79-8AF9-D942-A6A1-B7F753949550}"/>
                </a:ext>
              </a:extLst>
            </p:cNvPr>
            <p:cNvSpPr/>
            <p:nvPr/>
          </p:nvSpPr>
          <p:spPr>
            <a:xfrm>
              <a:off x="-1201459" y="1597458"/>
              <a:ext cx="803617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Two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or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more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machines access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different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variables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within a page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and at least one of the accesses is a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write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67685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279C98-97E7-4C4F-BF16-892A0162B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Drawback of SC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1EE5B4-95FD-CE44-AF7D-926D2A40D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Problem: false sharing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Drawbacks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Ping-Pong</a:t>
            </a:r>
            <a:r>
              <a:rPr kumimoji="1" lang="en-US" altLang="zh-CN" dirty="0">
                <a:solidFill>
                  <a:schemeClr val="tx1"/>
                </a:solidFill>
              </a:rPr>
              <a:t>:  the ownership of pages is transferred between two (irrelevant) machines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Write amplifications</a:t>
            </a:r>
            <a:r>
              <a:rPr kumimoji="1" lang="en-US" altLang="zh-CN" dirty="0">
                <a:solidFill>
                  <a:schemeClr val="tx1"/>
                </a:solidFill>
              </a:rPr>
              <a:t>: even I update an integer (8B), the DSM will transfer the entire page (4KB) </a:t>
            </a:r>
            <a:endParaRPr kumimoji="1" lang="zh-CN" altLang="en-US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ED8477-1E9D-B14A-B366-B2B7F551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sp>
        <p:nvSpPr>
          <p:cNvPr id="5" name="Rectangle 20">
            <a:extLst>
              <a:ext uri="{FF2B5EF4-FFF2-40B4-BE49-F238E27FC236}">
                <a16:creationId xmlns:a16="http://schemas.microsoft.com/office/drawing/2014/main" id="{714DBADC-9C71-7946-AAA8-93E083D8468E}"/>
              </a:ext>
            </a:extLst>
          </p:cNvPr>
          <p:cNvSpPr/>
          <p:nvPr/>
        </p:nvSpPr>
        <p:spPr>
          <a:xfrm>
            <a:off x="7175500" y="4382478"/>
            <a:ext cx="720000" cy="360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6" name="Rectangle 21">
            <a:extLst>
              <a:ext uri="{FF2B5EF4-FFF2-40B4-BE49-F238E27FC236}">
                <a16:creationId xmlns:a16="http://schemas.microsoft.com/office/drawing/2014/main" id="{E5855B28-B78B-5747-B1EB-21AA469ED42A}"/>
              </a:ext>
            </a:extLst>
          </p:cNvPr>
          <p:cNvSpPr/>
          <p:nvPr/>
        </p:nvSpPr>
        <p:spPr>
          <a:xfrm>
            <a:off x="7175500" y="3845543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endParaRPr lang="zh-CN" altLang="en-US" sz="15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DEEF6950-B5F4-1C4E-9BFD-9823F3A36BE0}"/>
              </a:ext>
            </a:extLst>
          </p:cNvPr>
          <p:cNvSpPr/>
          <p:nvPr/>
        </p:nvSpPr>
        <p:spPr>
          <a:xfrm>
            <a:off x="7175500" y="4112478"/>
            <a:ext cx="720000" cy="270000"/>
          </a:xfrm>
          <a:prstGeom prst="rect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062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44313</TotalTime>
  <Words>5665</Words>
  <Application>Microsoft Macintosh PowerPoint</Application>
  <PresentationFormat>全屏显示(16:10)</PresentationFormat>
  <Paragraphs>1120</Paragraphs>
  <Slides>73</Slides>
  <Notes>27</Notes>
  <HiddenSlides>1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83" baseType="lpstr">
      <vt:lpstr>DengXian</vt:lpstr>
      <vt:lpstr>Arial</vt:lpstr>
      <vt:lpstr>Calibri</vt:lpstr>
      <vt:lpstr>Candara</vt:lpstr>
      <vt:lpstr>Comic Sans MS</vt:lpstr>
      <vt:lpstr>Consolas</vt:lpstr>
      <vt:lpstr>Courier New</vt:lpstr>
      <vt:lpstr>Eras Medium ITC</vt:lpstr>
      <vt:lpstr>Verdana</vt:lpstr>
      <vt:lpstr>1_Office 主题​​</vt:lpstr>
      <vt:lpstr>Distributed shared memory  and  consistency models  (mostly sequential &amp; release consistency)</vt:lpstr>
      <vt:lpstr>Review: GFS architecture </vt:lpstr>
      <vt:lpstr>Review: GFS files</vt:lpstr>
      <vt:lpstr>Review: Reading a file in GFS</vt:lpstr>
      <vt:lpstr>Review: Writing a File in GFS</vt:lpstr>
      <vt:lpstr>Writing a File in GFS: Two-phases</vt:lpstr>
      <vt:lpstr>Writing a File in GFS: Two-phases</vt:lpstr>
      <vt:lpstr>Writing a File in GFS: Two-phases</vt:lpstr>
      <vt:lpstr>Naming in GFS: namespace </vt:lpstr>
      <vt:lpstr>HDFS: another popular (open-source) DFS</vt:lpstr>
      <vt:lpstr>Design Goals &amp; Assumptions of HDFS</vt:lpstr>
      <vt:lpstr>Recall GFS files</vt:lpstr>
      <vt:lpstr>HDFS files</vt:lpstr>
      <vt:lpstr>Summary </vt:lpstr>
      <vt:lpstr>GFS or NFS are not Perfect </vt:lpstr>
      <vt:lpstr>GFS or NFS are not Perfect </vt:lpstr>
      <vt:lpstr>Distributed Computing</vt:lpstr>
      <vt:lpstr>Scalable websites overview</vt:lpstr>
      <vt:lpstr>Distributing computing </vt:lpstr>
      <vt:lpstr>Multiple threads for better performance</vt:lpstr>
      <vt:lpstr>Example: parallel sum </vt:lpstr>
      <vt:lpstr>Example: parallel sum </vt:lpstr>
      <vt:lpstr>Example: parallel sum </vt:lpstr>
      <vt:lpstr>Problem: single machine is not enough</vt:lpstr>
      <vt:lpstr>Observation: the cluster has (nearly) unlimited resources</vt:lpstr>
      <vt:lpstr>Idea: global address space across multiple machine?</vt:lpstr>
      <vt:lpstr>Challenge: how can a CPU access remote mem address?</vt:lpstr>
      <vt:lpstr>Challenge: how can a CPU access remote mem address?</vt:lpstr>
      <vt:lpstr>DSM</vt:lpstr>
      <vt:lpstr>DSM: distributed shared memory</vt:lpstr>
      <vt:lpstr>Address layout of a thread in DSM </vt:lpstr>
      <vt:lpstr>Using page table to implement DSM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Using page table to implement DSM (Read)</vt:lpstr>
      <vt:lpstr>Our solution essentially caches the remote page locally</vt:lpstr>
      <vt:lpstr>Cache or not cache? It is a trade-off</vt:lpstr>
      <vt:lpstr>What about Write? </vt:lpstr>
      <vt:lpstr>What about Write? </vt:lpstr>
      <vt:lpstr>Write the data back to remote is tricky </vt:lpstr>
      <vt:lpstr>Write is tricky to handle </vt:lpstr>
      <vt:lpstr>Recap of our simple DSM so far </vt:lpstr>
      <vt:lpstr>Consistency Issue of DSM</vt:lpstr>
      <vt:lpstr>Example: Mutual Exclusion on naïve DSM</vt:lpstr>
      <vt:lpstr>OK case: CPU0 goes first</vt:lpstr>
      <vt:lpstr>OK case: CPU1 goes first</vt:lpstr>
      <vt:lpstr>OK case, may need to handle, but still OK</vt:lpstr>
      <vt:lpstr>Bad case!!!</vt:lpstr>
      <vt:lpstr>What is the problem? </vt:lpstr>
      <vt:lpstr>What is consistency? </vt:lpstr>
      <vt:lpstr>Consistency Challenges </vt:lpstr>
      <vt:lpstr>Example on naïve DSM</vt:lpstr>
      <vt:lpstr>Sequential Consistency</vt:lpstr>
      <vt:lpstr>What is the desired consistency model? </vt:lpstr>
      <vt:lpstr>Intuitive results of rule 1</vt:lpstr>
      <vt:lpstr>Intuitive results of rule 1</vt:lpstr>
      <vt:lpstr>Can this execution flow happen in our sample? </vt:lpstr>
      <vt:lpstr>The desire model: sequential consistency </vt:lpstr>
      <vt:lpstr>Implementation of SC</vt:lpstr>
      <vt:lpstr>Challenges about the protocol </vt:lpstr>
      <vt:lpstr>Centralized manager (Node-M) </vt:lpstr>
      <vt:lpstr>Read operations (at node C) </vt:lpstr>
      <vt:lpstr>Write operations (at node B)</vt:lpstr>
      <vt:lpstr>DSM Invariants</vt:lpstr>
      <vt:lpstr>DSM summary </vt:lpstr>
      <vt:lpstr>Drawback of SC </vt:lpstr>
      <vt:lpstr>Drawback of SC </vt:lpstr>
      <vt:lpstr>Drawback of SC </vt:lpstr>
      <vt:lpstr>Drawback of SC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1579</cp:revision>
  <cp:lastPrinted>2020-03-02T13:38:09Z</cp:lastPrinted>
  <dcterms:created xsi:type="dcterms:W3CDTF">2017-11-24T09:35:45Z</dcterms:created>
  <dcterms:modified xsi:type="dcterms:W3CDTF">2022-10-09T01:59:31Z</dcterms:modified>
</cp:coreProperties>
</file>