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20"/>
  </p:notesMasterIdLst>
  <p:handoutMasterIdLst>
    <p:handoutMasterId r:id="rId121"/>
  </p:handoutMasterIdLst>
  <p:sldIdLst>
    <p:sldId id="2241" r:id="rId2"/>
    <p:sldId id="2867" r:id="rId3"/>
    <p:sldId id="2862" r:id="rId4"/>
    <p:sldId id="2635" r:id="rId5"/>
    <p:sldId id="2868" r:id="rId6"/>
    <p:sldId id="2338" r:id="rId7"/>
    <p:sldId id="2339" r:id="rId8"/>
    <p:sldId id="2340" r:id="rId9"/>
    <p:sldId id="2345" r:id="rId10"/>
    <p:sldId id="2347" r:id="rId11"/>
    <p:sldId id="2346" r:id="rId12"/>
    <p:sldId id="2354" r:id="rId13"/>
    <p:sldId id="2353" r:id="rId14"/>
    <p:sldId id="2352" r:id="rId15"/>
    <p:sldId id="2351" r:id="rId16"/>
    <p:sldId id="2350" r:id="rId17"/>
    <p:sldId id="2349" r:id="rId18"/>
    <p:sldId id="2348" r:id="rId19"/>
    <p:sldId id="2640" r:id="rId20"/>
    <p:sldId id="2280" r:id="rId21"/>
    <p:sldId id="2641" r:id="rId22"/>
    <p:sldId id="2639" r:id="rId23"/>
    <p:sldId id="2873" r:id="rId24"/>
    <p:sldId id="2342" r:id="rId25"/>
    <p:sldId id="2642" r:id="rId26"/>
    <p:sldId id="2330" r:id="rId27"/>
    <p:sldId id="2331" r:id="rId28"/>
    <p:sldId id="2644" r:id="rId29"/>
    <p:sldId id="2648" r:id="rId30"/>
    <p:sldId id="2647" r:id="rId31"/>
    <p:sldId id="2646" r:id="rId32"/>
    <p:sldId id="2645" r:id="rId33"/>
    <p:sldId id="2649" r:id="rId34"/>
    <p:sldId id="2655" r:id="rId35"/>
    <p:sldId id="2654" r:id="rId36"/>
    <p:sldId id="2653" r:id="rId37"/>
    <p:sldId id="2652" r:id="rId38"/>
    <p:sldId id="2651" r:id="rId39"/>
    <p:sldId id="2650" r:id="rId40"/>
    <p:sldId id="2643" r:id="rId41"/>
    <p:sldId id="2332" r:id="rId42"/>
    <p:sldId id="2657" r:id="rId43"/>
    <p:sldId id="2661" r:id="rId44"/>
    <p:sldId id="2658" r:id="rId45"/>
    <p:sldId id="2659" r:id="rId46"/>
    <p:sldId id="2689" r:id="rId47"/>
    <p:sldId id="2702" r:id="rId48"/>
    <p:sldId id="2701" r:id="rId49"/>
    <p:sldId id="2700" r:id="rId50"/>
    <p:sldId id="2699" r:id="rId51"/>
    <p:sldId id="2698" r:id="rId52"/>
    <p:sldId id="2697" r:id="rId53"/>
    <p:sldId id="2696" r:id="rId54"/>
    <p:sldId id="2695" r:id="rId55"/>
    <p:sldId id="2694" r:id="rId56"/>
    <p:sldId id="2693" r:id="rId57"/>
    <p:sldId id="2692" r:id="rId58"/>
    <p:sldId id="2691" r:id="rId59"/>
    <p:sldId id="2690" r:id="rId60"/>
    <p:sldId id="2676" r:id="rId61"/>
    <p:sldId id="2685" r:id="rId62"/>
    <p:sldId id="287" r:id="rId63"/>
    <p:sldId id="2660" r:id="rId64"/>
    <p:sldId id="2686" r:id="rId65"/>
    <p:sldId id="2688" r:id="rId66"/>
    <p:sldId id="2703" r:id="rId67"/>
    <p:sldId id="2710" r:id="rId68"/>
    <p:sldId id="2709" r:id="rId69"/>
    <p:sldId id="2708" r:id="rId70"/>
    <p:sldId id="2707" r:id="rId71"/>
    <p:sldId id="2706" r:id="rId72"/>
    <p:sldId id="2705" r:id="rId73"/>
    <p:sldId id="2704" r:id="rId74"/>
    <p:sldId id="2726" r:id="rId75"/>
    <p:sldId id="2711" r:id="rId76"/>
    <p:sldId id="2713" r:id="rId77"/>
    <p:sldId id="2715" r:id="rId78"/>
    <p:sldId id="261" r:id="rId79"/>
    <p:sldId id="262" r:id="rId80"/>
    <p:sldId id="2716" r:id="rId81"/>
    <p:sldId id="2717" r:id="rId82"/>
    <p:sldId id="2718" r:id="rId83"/>
    <p:sldId id="2719" r:id="rId84"/>
    <p:sldId id="268" r:id="rId85"/>
    <p:sldId id="2720" r:id="rId86"/>
    <p:sldId id="270" r:id="rId87"/>
    <p:sldId id="271" r:id="rId88"/>
    <p:sldId id="272" r:id="rId89"/>
    <p:sldId id="273" r:id="rId90"/>
    <p:sldId id="316" r:id="rId91"/>
    <p:sldId id="274" r:id="rId92"/>
    <p:sldId id="2722" r:id="rId93"/>
    <p:sldId id="2723" r:id="rId94"/>
    <p:sldId id="2724" r:id="rId95"/>
    <p:sldId id="2871" r:id="rId96"/>
    <p:sldId id="2872" r:id="rId97"/>
    <p:sldId id="2725" r:id="rId98"/>
    <p:sldId id="2343" r:id="rId99"/>
    <p:sldId id="2344" r:id="rId100"/>
    <p:sldId id="2667" r:id="rId101"/>
    <p:sldId id="2727" r:id="rId102"/>
    <p:sldId id="2728" r:id="rId103"/>
    <p:sldId id="2729" r:id="rId104"/>
    <p:sldId id="2731" r:id="rId105"/>
    <p:sldId id="2730" r:id="rId106"/>
    <p:sldId id="2732" r:id="rId107"/>
    <p:sldId id="2326" r:id="rId108"/>
    <p:sldId id="2336" r:id="rId109"/>
    <p:sldId id="2734" r:id="rId110"/>
    <p:sldId id="2735" r:id="rId111"/>
    <p:sldId id="2283" r:id="rId112"/>
    <p:sldId id="2736" r:id="rId113"/>
    <p:sldId id="2869" r:id="rId114"/>
    <p:sldId id="2287" r:id="rId115"/>
    <p:sldId id="2870" r:id="rId116"/>
    <p:sldId id="2286" r:id="rId117"/>
    <p:sldId id="2290" r:id="rId118"/>
    <p:sldId id="2656" r:id="rId119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00"/>
    <a:srgbClr val="BF569D"/>
    <a:srgbClr val="32C0D8"/>
    <a:srgbClr val="FF5F00"/>
    <a:srgbClr val="FF7E79"/>
    <a:srgbClr val="0432FF"/>
    <a:srgbClr val="F6F9D6"/>
    <a:srgbClr val="B0FFD3"/>
    <a:srgbClr val="00FDFF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F33813-B1A8-7641-93F4-E3398E276C69}" v="11" dt="2022-10-24T05:45:46.8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4" autoAdjust="0"/>
    <p:restoredTop sz="92493" autoAdjust="0"/>
  </p:normalViewPr>
  <p:slideViewPr>
    <p:cSldViewPr>
      <p:cViewPr varScale="1">
        <p:scale>
          <a:sx n="134" d="100"/>
          <a:sy n="134" d="100"/>
        </p:scale>
        <p:origin x="1152" y="184"/>
      </p:cViewPr>
      <p:guideLst>
        <p:guide orient="horz" pos="2480"/>
        <p:guide pos="34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2022/10/25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60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389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521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这个例子里，没有</a:t>
            </a:r>
            <a:r>
              <a:rPr kumimoji="1" lang="en-US" altLang="zh-CN" dirty="0"/>
              <a:t>all-or-nothing</a:t>
            </a:r>
            <a:r>
              <a:rPr kumimoji="1" lang="zh-CN" altLang="en-US" dirty="0"/>
              <a:t>的问题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268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517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6254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848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2041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231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5805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7223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985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Can global lock prevent our previous race condition?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952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Can global lock prevent our previous race condition?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4630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Can global lock prevent our previous race condition?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3434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Can global lock prevent our previous race condition?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763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Can global lock prevent our previous race condition?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2605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Can global lock prevent our previous race condition?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0986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Can global lock prevent our previous race condition?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3666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Can global lock prevent our previous race condition?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0092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Can global lock prevent our previous race condition?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7970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Can global lock prevent our previous race condition?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5966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Can global lock prevent our previous race condition?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9074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Can global lock prevent our previous race condition?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2828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5917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Correctness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1978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Performance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3402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3053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1586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1912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3026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8065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9122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3514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4763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1886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94351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9297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07295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9536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8534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25505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5184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38130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8181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01810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07160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42123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7589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27615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132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0284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0284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none" baseline="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70241"/>
            <a:ext cx="7772400" cy="160068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/>
              <a:t>Before-or-after atomicity, Serializability</a:t>
            </a:r>
            <a:br>
              <a:rPr kumimoji="1" lang="en-US" altLang="zh-CN" sz="3600" b="0" dirty="0"/>
            </a:br>
            <a:r>
              <a:rPr kumimoji="1" lang="en-US" altLang="zh-CN" sz="3600" b="0" dirty="0"/>
              <a:t>&amp; Transaction</a:t>
            </a:r>
            <a:endParaRPr kumimoji="1" lang="zh-CN" altLang="en-US" sz="3600" b="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55205806-95B5-1349-B265-405340460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281436"/>
            <a:ext cx="7794030" cy="165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Consistency can break under </a:t>
            </a:r>
            <a:r>
              <a:rPr lang="en-US" altLang="zh-CN" kern="0" dirty="0">
                <a:solidFill>
                  <a:srgbClr val="BE384B"/>
                </a:solidFill>
                <a:highlight>
                  <a:srgbClr val="FFFF00"/>
                </a:highlight>
                <a:ea typeface="+mn-ea"/>
              </a:rPr>
              <a:t>fault</a:t>
            </a:r>
            <a:r>
              <a:rPr lang="en-US" altLang="zh-CN" kern="0" dirty="0">
                <a:solidFill>
                  <a:srgbClr val="BE384B"/>
                </a:solidFill>
                <a:ea typeface="+mn-ea"/>
              </a:rPr>
              <a:t>, even for </a:t>
            </a:r>
            <a:r>
              <a:rPr lang="en-US" altLang="zh-CN" u="sng" kern="0" dirty="0">
                <a:solidFill>
                  <a:srgbClr val="BE384B"/>
                </a:solidFill>
                <a:ea typeface="+mn-ea"/>
              </a:rPr>
              <a:t>the strongest consistency model</a:t>
            </a: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66802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83FCBA-032D-B44B-BFB5-9AF4467B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</a:t>
            </a:r>
            <a:r>
              <a:rPr kumimoji="1" lang="en" altLang="zh-CN" dirty="0"/>
              <a:t>All-or-Nothing atomicity 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B8E4C1-9DE2-8C49-AAA7-83A247A98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An action is atomic if 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happens completely or not at all </a:t>
            </a:r>
          </a:p>
          <a:p>
            <a:pPr lvl="1"/>
            <a:r>
              <a:rPr kumimoji="1" lang="en-US" altLang="zh-CN" dirty="0"/>
              <a:t>Action is an abstraction, can contain many operations </a:t>
            </a:r>
          </a:p>
          <a:p>
            <a:pPr lvl="2"/>
            <a:r>
              <a:rPr kumimoji="1" lang="en-US" altLang="zh-CN" sz="1800" dirty="0"/>
              <a:t>E.g., multiple disk writes, multiple memory reads/writes</a:t>
            </a:r>
          </a:p>
          <a:p>
            <a:r>
              <a:rPr kumimoji="1" lang="en" altLang="zh-CN" dirty="0"/>
              <a:t>Atomicity makes it much easier to reason about failures</a:t>
            </a:r>
          </a:p>
          <a:p>
            <a:pPr lvl="1"/>
            <a:r>
              <a:rPr kumimoji="1" lang="en" altLang="zh-CN" dirty="0"/>
              <a:t>Need to think about the consequences of the action happening or not happening, but not about the action </a:t>
            </a:r>
            <a:r>
              <a:rPr kumimoji="1" lang="en" altLang="zh-CN" b="1" i="1" dirty="0">
                <a:solidFill>
                  <a:srgbClr val="BE384B"/>
                </a:solidFill>
              </a:rPr>
              <a:t>partially</a:t>
            </a:r>
            <a:r>
              <a:rPr kumimoji="1" lang="en" altLang="zh-CN" dirty="0"/>
              <a:t> happening </a:t>
            </a:r>
          </a:p>
          <a:p>
            <a:r>
              <a:rPr kumimoji="1" lang="en-US" altLang="zh-CN" dirty="0"/>
              <a:t>An action can be a group of other atomic actions </a:t>
            </a:r>
          </a:p>
          <a:p>
            <a:pPr lvl="1"/>
            <a:r>
              <a:rPr kumimoji="1" lang="en-US" altLang="zh-CN" dirty="0"/>
              <a:t>Under certain scenarios, a group of action is not atomic even all its sub-op is atomic! E.g., write the disk page containing record A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029C6C-8335-CE45-8FDB-9407EA7FE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4859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2AE5A3-7E21-5F4A-82D8-57BBCB105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techniques to support all-or-nothing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B33A51-0FB9-3643-971D-E109A69BE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Systematic methods to support all-or-nothing atomicity</a:t>
            </a:r>
          </a:p>
          <a:p>
            <a:pPr lvl="1"/>
            <a:r>
              <a:rPr kumimoji="1" lang="en-US" altLang="zh-CN" dirty="0"/>
              <a:t>Shadow copy</a:t>
            </a:r>
          </a:p>
          <a:p>
            <a:pPr lvl="1"/>
            <a:r>
              <a:rPr kumimoji="1" lang="en-US" altLang="zh-CN" dirty="0"/>
              <a:t>Logging</a:t>
            </a:r>
          </a:p>
          <a:p>
            <a:r>
              <a:rPr kumimoji="1" lang="en-US" altLang="zh-CN" dirty="0"/>
              <a:t>Logging</a:t>
            </a: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REDO logging </a:t>
            </a:r>
          </a:p>
          <a:p>
            <a:pPr lvl="1"/>
            <a:r>
              <a:rPr kumimoji="1" lang="en-US" altLang="zh-CN" dirty="0"/>
              <a:t>UNDO-REDO logging</a:t>
            </a:r>
          </a:p>
          <a:p>
            <a:pPr lvl="1"/>
            <a:r>
              <a:rPr kumimoji="1" lang="en-US" altLang="zh-CN" dirty="0"/>
              <a:t>UNDO-only logging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4333FE-766B-D34F-AE00-098B5F6D5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550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565400"/>
            <a:ext cx="779403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Consistency can break under </a:t>
            </a:r>
            <a:r>
              <a:rPr lang="en-US" altLang="zh-CN" kern="0" dirty="0">
                <a:solidFill>
                  <a:srgbClr val="BE384B"/>
                </a:solidFill>
                <a:highlight>
                  <a:srgbClr val="FFFF00"/>
                </a:highlight>
                <a:ea typeface="+mn-ea"/>
              </a:rPr>
              <a:t>concurrency</a:t>
            </a:r>
            <a:r>
              <a:rPr lang="en-US" altLang="zh-CN" kern="0" dirty="0">
                <a:solidFill>
                  <a:srgbClr val="BE384B"/>
                </a:solidFill>
                <a:ea typeface="+mn-ea"/>
              </a:rPr>
              <a:t>, even for </a:t>
            </a:r>
            <a:r>
              <a:rPr lang="en-US" altLang="zh-CN" u="sng" kern="0" dirty="0">
                <a:solidFill>
                  <a:srgbClr val="BE384B"/>
                </a:solidFill>
                <a:ea typeface="+mn-ea"/>
              </a:rPr>
              <a:t>the strongest consistency model + all-or-nothing atomicity</a:t>
            </a: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03485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EA65AC-AF12-F64D-8983-D40F673BF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we need concurrency?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AD254D-6AA6-D040-B616-693183D4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3771636"/>
          </a:xfrm>
        </p:spPr>
        <p:txBody>
          <a:bodyPr/>
          <a:lstStyle/>
          <a:p>
            <a:r>
              <a:rPr kumimoji="1" lang="en-US" altLang="zh-CN" dirty="0"/>
              <a:t>In order to scale to a higher performance </a:t>
            </a:r>
          </a:p>
          <a:p>
            <a:r>
              <a:rPr kumimoji="1" lang="en-US" altLang="zh-CN" dirty="0"/>
              <a:t>Single-thread is insufficient </a:t>
            </a:r>
          </a:p>
          <a:p>
            <a:pPr lvl="1"/>
            <a:r>
              <a:rPr kumimoji="1" lang="en-US" altLang="zh-CN" dirty="0"/>
              <a:t>The end of </a:t>
            </a:r>
            <a:r>
              <a:rPr lang="en" altLang="zh-CN" dirty="0"/>
              <a:t>Moore‘s Law</a:t>
            </a:r>
            <a:r>
              <a:rPr lang="zh-CN" altLang="en-US" dirty="0"/>
              <a:t> </a:t>
            </a:r>
            <a:r>
              <a:rPr lang="en-US" altLang="zh-CN" dirty="0"/>
              <a:t>and </a:t>
            </a:r>
            <a:r>
              <a:rPr lang="en" altLang="zh-CN" dirty="0"/>
              <a:t>Dennard's scaling: single core perf. doesn’t grow</a:t>
            </a:r>
            <a:endParaRPr kumimoji="1" lang="zh-CN" altLang="en-US" dirty="0"/>
          </a:p>
          <a:p>
            <a:r>
              <a:rPr kumimoji="1" lang="en-US" altLang="zh-CN" dirty="0"/>
              <a:t>Scale up</a:t>
            </a:r>
          </a:p>
          <a:p>
            <a:pPr lvl="1"/>
            <a:r>
              <a:rPr kumimoji="1" lang="en-US" altLang="zh-CN" dirty="0"/>
              <a:t>Using multiple cores </a:t>
            </a:r>
          </a:p>
          <a:p>
            <a:r>
              <a:rPr kumimoji="1" lang="en-US" altLang="zh-CN" dirty="0"/>
              <a:t>Scale out</a:t>
            </a:r>
          </a:p>
          <a:p>
            <a:pPr lvl="1"/>
            <a:r>
              <a:rPr kumimoji="1" lang="en-US" altLang="zh-CN" dirty="0"/>
              <a:t>Using multiple machines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835C60-9E4E-3D45-9F1B-1F1DB0D92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pic>
        <p:nvPicPr>
          <p:cNvPr id="1026" name="Picture 2" descr="Dennard-Skalierung">
            <a:extLst>
              <a:ext uri="{FF2B5EF4-FFF2-40B4-BE49-F238E27FC236}">
                <a16:creationId xmlns:a16="http://schemas.microsoft.com/office/drawing/2014/main" id="{EFFE3104-F5E0-674D-86F3-31C55E741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728" y="2767484"/>
            <a:ext cx="3888432" cy="19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ULTI-CORE PROCESSORS. Multicore processors | by Neel Malwatkar | Nerd For  Tech | Medium">
            <a:extLst>
              <a:ext uri="{FF2B5EF4-FFF2-40B4-BE49-F238E27FC236}">
                <a16:creationId xmlns:a16="http://schemas.microsoft.com/office/drawing/2014/main" id="{C515514A-570A-F348-9D7F-4E5B5B5F9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279970"/>
            <a:ext cx="2033984" cy="101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4748D8B-3097-D141-9BED-34058022F273}"/>
              </a:ext>
            </a:extLst>
          </p:cNvPr>
          <p:cNvSpPr/>
          <p:nvPr/>
        </p:nvSpPr>
        <p:spPr>
          <a:xfrm>
            <a:off x="933018" y="5264431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Scale up</a:t>
            </a:r>
            <a:endParaRPr lang="zh-CN" altLang="en-US" dirty="0"/>
          </a:p>
        </p:txBody>
      </p:sp>
      <p:pic>
        <p:nvPicPr>
          <p:cNvPr id="8" name="Picture 2" descr="High-Performance Computing Clusters (HPCC)">
            <a:extLst>
              <a:ext uri="{FF2B5EF4-FFF2-40B4-BE49-F238E27FC236}">
                <a16:creationId xmlns:a16="http://schemas.microsoft.com/office/drawing/2014/main" id="{992F9D5B-5DE1-A949-BD30-545352596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279970"/>
            <a:ext cx="2282794" cy="89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E80C5EF-F6A4-D74E-98F4-1AE5118F4AF6}"/>
              </a:ext>
            </a:extLst>
          </p:cNvPr>
          <p:cNvSpPr/>
          <p:nvPr/>
        </p:nvSpPr>
        <p:spPr>
          <a:xfrm>
            <a:off x="3439844" y="5264431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Scale out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7385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D81FD8-848E-8946-83D7-4E6AB21D9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</a:t>
            </a:r>
            <a:r>
              <a:rPr kumimoji="1" lang="en-US" altLang="zh-CN" b="0" dirty="0"/>
              <a:t>bank account deposit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B99CCC-2B4D-7045-BC65-16A8F8A7B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989240" cy="2808312"/>
          </a:xfrm>
        </p:spPr>
        <p:txBody>
          <a:bodyPr/>
          <a:lstStyle/>
          <a:p>
            <a:r>
              <a:rPr kumimoji="1" lang="en-US" altLang="zh-CN" dirty="0"/>
              <a:t>Single-thread (core) </a:t>
            </a:r>
          </a:p>
          <a:p>
            <a:pPr lvl="1"/>
            <a:r>
              <a:rPr kumimoji="1" lang="en-US" altLang="zh-CN" dirty="0"/>
              <a:t>Expected performance: D</a:t>
            </a:r>
          </a:p>
          <a:p>
            <a:r>
              <a:rPr kumimoji="1" lang="en-US" altLang="zh-CN" dirty="0"/>
              <a:t>Multiple-core (scale up)</a:t>
            </a:r>
          </a:p>
          <a:p>
            <a:pPr lvl="1"/>
            <a:r>
              <a:rPr kumimoji="1" lang="en-US" altLang="zh-CN" dirty="0"/>
              <a:t>Expected performance: D * C</a:t>
            </a:r>
          </a:p>
          <a:p>
            <a:r>
              <a:rPr kumimoji="1" lang="en-US" altLang="zh-CN" dirty="0"/>
              <a:t>Multiple-machine (scale out)</a:t>
            </a:r>
          </a:p>
          <a:p>
            <a:pPr lvl="1"/>
            <a:r>
              <a:rPr kumimoji="1" lang="en-US" altLang="zh-CN" dirty="0"/>
              <a:t>Expected performance: D * C * 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D8CA07-36A9-BD4F-BC80-1D89D3C26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3D470C0-61E4-7E45-B94A-F95CAD7F6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664" y="375686"/>
            <a:ext cx="708644" cy="7086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1F0371B-AFD9-EE4E-A5B9-01B76BE25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296" y="375686"/>
            <a:ext cx="708644" cy="70864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1EF1939-FE2D-1048-9526-6D9CDC92A2BB}"/>
              </a:ext>
            </a:extLst>
          </p:cNvPr>
          <p:cNvSpPr/>
          <p:nvPr/>
        </p:nvSpPr>
        <p:spPr>
          <a:xfrm>
            <a:off x="8105899" y="375686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/>
              <a:t>…</a:t>
            </a:r>
            <a:endParaRPr lang="zh-CN" altLang="en-US" sz="3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8C9147C-7930-D948-97C7-30A5282CF12D}"/>
              </a:ext>
            </a:extLst>
          </p:cNvPr>
          <p:cNvSpPr/>
          <p:nvPr/>
        </p:nvSpPr>
        <p:spPr>
          <a:xfrm>
            <a:off x="5954318" y="1103466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0¥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9BA9B71-605C-3B47-8FBE-99BBAFC3DF31}"/>
              </a:ext>
            </a:extLst>
          </p:cNvPr>
          <p:cNvSpPr/>
          <p:nvPr/>
        </p:nvSpPr>
        <p:spPr>
          <a:xfrm>
            <a:off x="7130637" y="1094946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Bob: 0¥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3D64CAC-5EE2-754F-B958-9DB25115FD6D}"/>
              </a:ext>
            </a:extLst>
          </p:cNvPr>
          <p:cNvSpPr/>
          <p:nvPr/>
        </p:nvSpPr>
        <p:spPr>
          <a:xfrm>
            <a:off x="5541323" y="1598763"/>
            <a:ext cx="3389945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DC939D32-A6FE-1146-B6B7-3F368FC79410}"/>
              </a:ext>
            </a:extLst>
          </p:cNvPr>
          <p:cNvCxnSpPr>
            <a:cxnSpLocks/>
          </p:cNvCxnSpPr>
          <p:nvPr/>
        </p:nvCxnSpPr>
        <p:spPr>
          <a:xfrm>
            <a:off x="539552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F71AD87D-6370-5F41-B445-3838A16AA524}"/>
              </a:ext>
            </a:extLst>
          </p:cNvPr>
          <p:cNvSpPr/>
          <p:nvPr/>
        </p:nvSpPr>
        <p:spPr>
          <a:xfrm>
            <a:off x="195034" y="501774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6" name="内容占位符 11">
            <a:extLst>
              <a:ext uri="{FF2B5EF4-FFF2-40B4-BE49-F238E27FC236}">
                <a16:creationId xmlns:a16="http://schemas.microsoft.com/office/drawing/2014/main" id="{3DC59173-C7E2-3B44-A3B8-0D9425EB8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69" y="4477679"/>
            <a:ext cx="276342" cy="658969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07AC5245-98FC-304B-A4D9-75DC5FE4EFE5}"/>
              </a:ext>
            </a:extLst>
          </p:cNvPr>
          <p:cNvSpPr/>
          <p:nvPr/>
        </p:nvSpPr>
        <p:spPr>
          <a:xfrm>
            <a:off x="922719" y="3861958"/>
            <a:ext cx="1556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Single-thread</a:t>
            </a:r>
            <a:endParaRPr lang="zh-CN" altLang="en-US" dirty="0"/>
          </a:p>
        </p:txBody>
      </p:sp>
      <p:pic>
        <p:nvPicPr>
          <p:cNvPr id="35" name="内容占位符 11">
            <a:extLst>
              <a:ext uri="{FF2B5EF4-FFF2-40B4-BE49-F238E27FC236}">
                <a16:creationId xmlns:a16="http://schemas.microsoft.com/office/drawing/2014/main" id="{ED5DE15C-99C4-5E4D-816F-3B4CADEE1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585" y="4480850"/>
            <a:ext cx="276342" cy="658969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C21ADAF1-EEE7-6445-9EC2-390DB0C8CB1E}"/>
              </a:ext>
            </a:extLst>
          </p:cNvPr>
          <p:cNvSpPr/>
          <p:nvPr/>
        </p:nvSpPr>
        <p:spPr>
          <a:xfrm>
            <a:off x="3786540" y="3861958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Multiple-core</a:t>
            </a:r>
            <a:endParaRPr lang="zh-CN" altLang="en-US" dirty="0"/>
          </a:p>
        </p:txBody>
      </p:sp>
      <p:pic>
        <p:nvPicPr>
          <p:cNvPr id="37" name="内容占位符 11">
            <a:extLst>
              <a:ext uri="{FF2B5EF4-FFF2-40B4-BE49-F238E27FC236}">
                <a16:creationId xmlns:a16="http://schemas.microsoft.com/office/drawing/2014/main" id="{4AC8ABD6-5FCD-FB4E-AC1E-B56F561EC8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174" y="4477679"/>
            <a:ext cx="276342" cy="658969"/>
          </a:xfrm>
          <a:prstGeom prst="rect">
            <a:avLst/>
          </a:prstGeom>
        </p:spPr>
      </p:pic>
      <p:pic>
        <p:nvPicPr>
          <p:cNvPr id="38" name="内容占位符 11">
            <a:extLst>
              <a:ext uri="{FF2B5EF4-FFF2-40B4-BE49-F238E27FC236}">
                <a16:creationId xmlns:a16="http://schemas.microsoft.com/office/drawing/2014/main" id="{BF136385-F657-3949-AC78-91042D179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997" y="4477679"/>
            <a:ext cx="276342" cy="658969"/>
          </a:xfrm>
          <a:prstGeom prst="rect">
            <a:avLst/>
          </a:prstGeom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A02D38D2-B3DA-3244-AB13-6DB7BB24E7A7}"/>
              </a:ext>
            </a:extLst>
          </p:cNvPr>
          <p:cNvSpPr/>
          <p:nvPr/>
        </p:nvSpPr>
        <p:spPr>
          <a:xfrm>
            <a:off x="5954318" y="3861958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Multiple-machine</a:t>
            </a:r>
            <a:endParaRPr lang="zh-CN" altLang="en-US" dirty="0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AF8CB90D-E9E6-8944-8D0F-6822CA10E19A}"/>
              </a:ext>
            </a:extLst>
          </p:cNvPr>
          <p:cNvGrpSpPr/>
          <p:nvPr/>
        </p:nvGrpSpPr>
        <p:grpSpPr>
          <a:xfrm>
            <a:off x="5598022" y="4441676"/>
            <a:ext cx="1113519" cy="662140"/>
            <a:chOff x="5598022" y="4358771"/>
            <a:chExt cx="1113519" cy="662140"/>
          </a:xfrm>
        </p:grpSpPr>
        <p:pic>
          <p:nvPicPr>
            <p:cNvPr id="40" name="内容占位符 11">
              <a:extLst>
                <a:ext uri="{FF2B5EF4-FFF2-40B4-BE49-F238E27FC236}">
                  <a16:creationId xmlns:a16="http://schemas.microsoft.com/office/drawing/2014/main" id="{A8091044-3B62-434B-9826-22C1C738D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6610" y="4361942"/>
              <a:ext cx="276342" cy="658969"/>
            </a:xfrm>
            <a:prstGeom prst="rect">
              <a:avLst/>
            </a:prstGeom>
          </p:spPr>
        </p:pic>
        <p:pic>
          <p:nvPicPr>
            <p:cNvPr id="41" name="内容占位符 11">
              <a:extLst>
                <a:ext uri="{FF2B5EF4-FFF2-40B4-BE49-F238E27FC236}">
                  <a16:creationId xmlns:a16="http://schemas.microsoft.com/office/drawing/2014/main" id="{83F1A301-78CD-E84E-B57A-F62E18189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5199" y="4358771"/>
              <a:ext cx="276342" cy="658969"/>
            </a:xfrm>
            <a:prstGeom prst="rect">
              <a:avLst/>
            </a:prstGeom>
          </p:spPr>
        </p:pic>
        <p:pic>
          <p:nvPicPr>
            <p:cNvPr id="42" name="内容占位符 11">
              <a:extLst>
                <a:ext uri="{FF2B5EF4-FFF2-40B4-BE49-F238E27FC236}">
                  <a16:creationId xmlns:a16="http://schemas.microsoft.com/office/drawing/2014/main" id="{769072F0-7803-2C4A-82A5-52F133931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8022" y="4358771"/>
              <a:ext cx="276342" cy="658969"/>
            </a:xfrm>
            <a:prstGeom prst="rect">
              <a:avLst/>
            </a:prstGeom>
          </p:spPr>
        </p:pic>
      </p:grpSp>
      <p:sp>
        <p:nvSpPr>
          <p:cNvPr id="44" name="矩形 43">
            <a:extLst>
              <a:ext uri="{FF2B5EF4-FFF2-40B4-BE49-F238E27FC236}">
                <a16:creationId xmlns:a16="http://schemas.microsoft.com/office/drawing/2014/main" id="{CC97B6BB-203B-C34B-A34C-2A909AB723F1}"/>
              </a:ext>
            </a:extLst>
          </p:cNvPr>
          <p:cNvSpPr/>
          <p:nvPr/>
        </p:nvSpPr>
        <p:spPr>
          <a:xfrm>
            <a:off x="5448161" y="4383912"/>
            <a:ext cx="1463212" cy="75273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831D9328-A7B2-EE46-AEF5-E67E7C11E16F}"/>
              </a:ext>
            </a:extLst>
          </p:cNvPr>
          <p:cNvGrpSpPr/>
          <p:nvPr/>
        </p:nvGrpSpPr>
        <p:grpSpPr>
          <a:xfrm>
            <a:off x="7257671" y="4441676"/>
            <a:ext cx="1113519" cy="662140"/>
            <a:chOff x="5598022" y="4358771"/>
            <a:chExt cx="1113519" cy="662140"/>
          </a:xfrm>
        </p:grpSpPr>
        <p:pic>
          <p:nvPicPr>
            <p:cNvPr id="46" name="内容占位符 11">
              <a:extLst>
                <a:ext uri="{FF2B5EF4-FFF2-40B4-BE49-F238E27FC236}">
                  <a16:creationId xmlns:a16="http://schemas.microsoft.com/office/drawing/2014/main" id="{A409B9D2-B60F-CB4E-90CE-7114FF0A1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6610" y="4361942"/>
              <a:ext cx="276342" cy="658969"/>
            </a:xfrm>
            <a:prstGeom prst="rect">
              <a:avLst/>
            </a:prstGeom>
          </p:spPr>
        </p:pic>
        <p:pic>
          <p:nvPicPr>
            <p:cNvPr id="47" name="内容占位符 11">
              <a:extLst>
                <a:ext uri="{FF2B5EF4-FFF2-40B4-BE49-F238E27FC236}">
                  <a16:creationId xmlns:a16="http://schemas.microsoft.com/office/drawing/2014/main" id="{B69FE5D1-F82A-9847-BA17-EB35116E6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5199" y="4358771"/>
              <a:ext cx="276342" cy="658969"/>
            </a:xfrm>
            <a:prstGeom prst="rect">
              <a:avLst/>
            </a:prstGeom>
          </p:spPr>
        </p:pic>
        <p:pic>
          <p:nvPicPr>
            <p:cNvPr id="48" name="内容占位符 11">
              <a:extLst>
                <a:ext uri="{FF2B5EF4-FFF2-40B4-BE49-F238E27FC236}">
                  <a16:creationId xmlns:a16="http://schemas.microsoft.com/office/drawing/2014/main" id="{915858CF-ACCA-8B4E-AA1E-84CE393E6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8022" y="4358771"/>
              <a:ext cx="276342" cy="658969"/>
            </a:xfrm>
            <a:prstGeom prst="rect">
              <a:avLst/>
            </a:prstGeom>
          </p:spPr>
        </p:pic>
      </p:grpSp>
      <p:sp>
        <p:nvSpPr>
          <p:cNvPr id="49" name="矩形 48">
            <a:extLst>
              <a:ext uri="{FF2B5EF4-FFF2-40B4-BE49-F238E27FC236}">
                <a16:creationId xmlns:a16="http://schemas.microsoft.com/office/drawing/2014/main" id="{7DC48D3A-8448-C54D-90D0-00D0CF5DF428}"/>
              </a:ext>
            </a:extLst>
          </p:cNvPr>
          <p:cNvSpPr/>
          <p:nvPr/>
        </p:nvSpPr>
        <p:spPr>
          <a:xfrm>
            <a:off x="7107810" y="4383912"/>
            <a:ext cx="1463212" cy="75273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C5640390-2911-B244-9E9C-94E353C8E9B0}"/>
              </a:ext>
            </a:extLst>
          </p:cNvPr>
          <p:cNvSpPr/>
          <p:nvPr/>
        </p:nvSpPr>
        <p:spPr>
          <a:xfrm>
            <a:off x="1621768" y="438391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85943CD0-894B-334B-92A1-2CCB0A456A25}"/>
              </a:ext>
            </a:extLst>
          </p:cNvPr>
          <p:cNvSpPr/>
          <p:nvPr/>
        </p:nvSpPr>
        <p:spPr>
          <a:xfrm>
            <a:off x="1621768" y="4770909"/>
            <a:ext cx="216024" cy="282601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7EB8524-DE45-7A49-96F5-A400DC09318D}"/>
              </a:ext>
            </a:extLst>
          </p:cNvPr>
          <p:cNvSpPr/>
          <p:nvPr/>
        </p:nvSpPr>
        <p:spPr>
          <a:xfrm rot="5400000">
            <a:off x="1565922" y="511090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/>
              <a:t>…</a:t>
            </a:r>
            <a:endParaRPr lang="zh-CN" altLang="en-US" sz="2800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DD8AD506-DA81-8F4E-AA51-ACC6BF90948E}"/>
              </a:ext>
            </a:extLst>
          </p:cNvPr>
          <p:cNvSpPr/>
          <p:nvPr/>
        </p:nvSpPr>
        <p:spPr>
          <a:xfrm>
            <a:off x="2137551" y="4345498"/>
            <a:ext cx="1319817" cy="461665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Deposit(bank,"alice”,10)</a:t>
            </a:r>
            <a:endParaRPr lang="is-IS" altLang="zh-CN" sz="120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cxnSp>
        <p:nvCxnSpPr>
          <p:cNvPr id="55" name="直线连接符 54">
            <a:extLst>
              <a:ext uri="{FF2B5EF4-FFF2-40B4-BE49-F238E27FC236}">
                <a16:creationId xmlns:a16="http://schemas.microsoft.com/office/drawing/2014/main" id="{D9A21D9D-28CC-2C46-9BDC-4180A2EF2E69}"/>
              </a:ext>
            </a:extLst>
          </p:cNvPr>
          <p:cNvCxnSpPr>
            <a:cxnSpLocks/>
          </p:cNvCxnSpPr>
          <p:nvPr/>
        </p:nvCxnSpPr>
        <p:spPr>
          <a:xfrm flipV="1">
            <a:off x="1837791" y="4338070"/>
            <a:ext cx="299760" cy="45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286C49B7-3D96-5B40-AF4B-82ED9D1E4C1C}"/>
              </a:ext>
            </a:extLst>
          </p:cNvPr>
          <p:cNvCxnSpPr>
            <a:cxnSpLocks/>
          </p:cNvCxnSpPr>
          <p:nvPr/>
        </p:nvCxnSpPr>
        <p:spPr>
          <a:xfrm>
            <a:off x="1837791" y="4665422"/>
            <a:ext cx="299760" cy="1726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BC903991-BFFE-1A49-96E3-52560BE5E4EB}"/>
              </a:ext>
            </a:extLst>
          </p:cNvPr>
          <p:cNvSpPr/>
          <p:nvPr/>
        </p:nvSpPr>
        <p:spPr>
          <a:xfrm>
            <a:off x="4849279" y="1103466"/>
            <a:ext cx="4237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 = [</a:t>
            </a:r>
            <a:r>
              <a:rPr lang="zh-CN" altLang="en-US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              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...</a:t>
            </a:r>
            <a:r>
              <a:rPr lang="zh-CN" altLang="en-US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]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2571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9D88EB-8C30-7F40-B602-8B38349AE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Motivating example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7CB32E-0CD6-434A-8D5F-C6A78291D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65596"/>
          </a:xfrm>
        </p:spPr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en-US" altLang="zh-CN" b="0" dirty="0"/>
              <a:t>: consider </a:t>
            </a:r>
            <a:r>
              <a:rPr kumimoji="1" lang="en-US" altLang="zh-CN" dirty="0"/>
              <a:t>two</a:t>
            </a:r>
            <a:r>
              <a:rPr kumimoji="1" lang="en-US" altLang="zh-CN" b="0" dirty="0"/>
              <a:t> threads </a:t>
            </a:r>
            <a:r>
              <a:rPr kumimoji="1" lang="en-US" altLang="zh-CN" dirty="0"/>
              <a:t>access the same account concurrently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C138B8-EC62-E841-93C5-5F5C0AB06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pic>
        <p:nvPicPr>
          <p:cNvPr id="6" name="内容占位符 11">
            <a:extLst>
              <a:ext uri="{FF2B5EF4-FFF2-40B4-BE49-F238E27FC236}">
                <a16:creationId xmlns:a16="http://schemas.microsoft.com/office/drawing/2014/main" id="{BD4280E8-C597-8745-99FB-1CB5937F4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100" y="2223065"/>
            <a:ext cx="276342" cy="658969"/>
          </a:xfrm>
          <a:prstGeom prst="rect">
            <a:avLst/>
          </a:prstGeom>
        </p:spPr>
      </p:pic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AF019F5F-EE80-C144-AD20-06D25C4A4AD0}"/>
              </a:ext>
            </a:extLst>
          </p:cNvPr>
          <p:cNvCxnSpPr>
            <a:cxnSpLocks/>
          </p:cNvCxnSpPr>
          <p:nvPr/>
        </p:nvCxnSpPr>
        <p:spPr>
          <a:xfrm>
            <a:off x="539552" y="184394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9BF97BD3-93FC-ED4E-9230-FC30FCBA26F4}"/>
              </a:ext>
            </a:extLst>
          </p:cNvPr>
          <p:cNvSpPr/>
          <p:nvPr/>
        </p:nvSpPr>
        <p:spPr>
          <a:xfrm>
            <a:off x="302840" y="306072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F03FE73-8582-D24A-AE3B-CACFE0511511}"/>
              </a:ext>
            </a:extLst>
          </p:cNvPr>
          <p:cNvSpPr/>
          <p:nvPr/>
        </p:nvSpPr>
        <p:spPr>
          <a:xfrm>
            <a:off x="1256286" y="183943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0" name="内容占位符 11">
            <a:extLst>
              <a:ext uri="{FF2B5EF4-FFF2-40B4-BE49-F238E27FC236}">
                <a16:creationId xmlns:a16="http://schemas.microsoft.com/office/drawing/2014/main" id="{F42C400A-8762-314F-AAB2-D31748E1F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223784"/>
            <a:ext cx="276342" cy="65896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B8CFA803-8155-F34E-81C6-74DBF664A200}"/>
              </a:ext>
            </a:extLst>
          </p:cNvPr>
          <p:cNvSpPr/>
          <p:nvPr/>
        </p:nvSpPr>
        <p:spPr>
          <a:xfrm>
            <a:off x="1890898" y="1840149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143F2EA-9E11-FA48-9270-B73D0E8F17DD}"/>
              </a:ext>
            </a:extLst>
          </p:cNvPr>
          <p:cNvSpPr/>
          <p:nvPr/>
        </p:nvSpPr>
        <p:spPr>
          <a:xfrm>
            <a:off x="1375259" y="2388409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13072BE-1D91-4645-AADF-47919A85F512}"/>
              </a:ext>
            </a:extLst>
          </p:cNvPr>
          <p:cNvSpPr/>
          <p:nvPr/>
        </p:nvSpPr>
        <p:spPr>
          <a:xfrm>
            <a:off x="2256054" y="2388408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C21723D-2C3E-0F48-B47A-C04FFD72A62D}"/>
              </a:ext>
            </a:extLst>
          </p:cNvPr>
          <p:cNvSpPr/>
          <p:nvPr/>
        </p:nvSpPr>
        <p:spPr>
          <a:xfrm>
            <a:off x="2798890" y="2292643"/>
            <a:ext cx="2029175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86B70C0F-741F-C740-93A1-0F5EA43211FB}"/>
              </a:ext>
            </a:extLst>
          </p:cNvPr>
          <p:cNvCxnSpPr>
            <a:cxnSpLocks/>
          </p:cNvCxnSpPr>
          <p:nvPr/>
        </p:nvCxnSpPr>
        <p:spPr>
          <a:xfrm flipV="1">
            <a:off x="2499130" y="2373837"/>
            <a:ext cx="299760" cy="45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FD0C7D32-16C7-E04C-A9BA-3077F2A84AB9}"/>
              </a:ext>
            </a:extLst>
          </p:cNvPr>
          <p:cNvCxnSpPr>
            <a:cxnSpLocks/>
          </p:cNvCxnSpPr>
          <p:nvPr/>
        </p:nvCxnSpPr>
        <p:spPr>
          <a:xfrm>
            <a:off x="2499130" y="2701189"/>
            <a:ext cx="299760" cy="1726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BD07A44C-864C-0646-8743-E3941224CE14}"/>
              </a:ext>
            </a:extLst>
          </p:cNvPr>
          <p:cNvSpPr/>
          <p:nvPr/>
        </p:nvSpPr>
        <p:spPr>
          <a:xfrm>
            <a:off x="5073643" y="2292643"/>
            <a:ext cx="3389945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4E120189-B78D-3646-B973-C536FECC3655}"/>
              </a:ext>
            </a:extLst>
          </p:cNvPr>
          <p:cNvSpPr txBox="1">
            <a:spLocks/>
          </p:cNvSpPr>
          <p:nvPr/>
        </p:nvSpPr>
        <p:spPr>
          <a:xfrm>
            <a:off x="302840" y="3677831"/>
            <a:ext cx="8229600" cy="4655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Question</a:t>
            </a:r>
            <a:r>
              <a:rPr kumimoji="1" lang="en-US" altLang="zh-CN" b="0" dirty="0"/>
              <a:t>: what would happen?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9942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9D88EB-8C30-7F40-B602-8B38349AE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</a:t>
            </a:r>
            <a:r>
              <a:rPr kumimoji="1" lang="en-US" altLang="zh-CN" b="0" dirty="0"/>
              <a:t>missing updates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7CB32E-0CD6-434A-8D5F-C6A78291D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65596"/>
          </a:xfrm>
        </p:spPr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en-US" altLang="zh-CN" b="0" dirty="0"/>
              <a:t>: consider </a:t>
            </a:r>
            <a:r>
              <a:rPr kumimoji="1" lang="en-US" altLang="zh-CN" dirty="0"/>
              <a:t>two</a:t>
            </a:r>
            <a:r>
              <a:rPr kumimoji="1" lang="en-US" altLang="zh-CN" b="0" dirty="0"/>
              <a:t> threads </a:t>
            </a:r>
            <a:r>
              <a:rPr kumimoji="1" lang="en-US" altLang="zh-CN" dirty="0"/>
              <a:t>access the same account concurrently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C138B8-EC62-E841-93C5-5F5C0AB06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pic>
        <p:nvPicPr>
          <p:cNvPr id="6" name="内容占位符 11">
            <a:extLst>
              <a:ext uri="{FF2B5EF4-FFF2-40B4-BE49-F238E27FC236}">
                <a16:creationId xmlns:a16="http://schemas.microsoft.com/office/drawing/2014/main" id="{BD4280E8-C597-8745-99FB-1CB5937F4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100" y="2223065"/>
            <a:ext cx="276342" cy="658969"/>
          </a:xfrm>
          <a:prstGeom prst="rect">
            <a:avLst/>
          </a:prstGeom>
        </p:spPr>
      </p:pic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AF019F5F-EE80-C144-AD20-06D25C4A4AD0}"/>
              </a:ext>
            </a:extLst>
          </p:cNvPr>
          <p:cNvCxnSpPr>
            <a:cxnSpLocks/>
          </p:cNvCxnSpPr>
          <p:nvPr/>
        </p:nvCxnSpPr>
        <p:spPr>
          <a:xfrm>
            <a:off x="539552" y="184394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9BF97BD3-93FC-ED4E-9230-FC30FCBA26F4}"/>
              </a:ext>
            </a:extLst>
          </p:cNvPr>
          <p:cNvSpPr/>
          <p:nvPr/>
        </p:nvSpPr>
        <p:spPr>
          <a:xfrm>
            <a:off x="302840" y="306072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F03FE73-8582-D24A-AE3B-CACFE0511511}"/>
              </a:ext>
            </a:extLst>
          </p:cNvPr>
          <p:cNvSpPr/>
          <p:nvPr/>
        </p:nvSpPr>
        <p:spPr>
          <a:xfrm>
            <a:off x="1256286" y="183943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0" name="内容占位符 11">
            <a:extLst>
              <a:ext uri="{FF2B5EF4-FFF2-40B4-BE49-F238E27FC236}">
                <a16:creationId xmlns:a16="http://schemas.microsoft.com/office/drawing/2014/main" id="{F42C400A-8762-314F-AAB2-D31748E1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223784"/>
            <a:ext cx="276342" cy="65896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B8CFA803-8155-F34E-81C6-74DBF664A200}"/>
              </a:ext>
            </a:extLst>
          </p:cNvPr>
          <p:cNvSpPr/>
          <p:nvPr/>
        </p:nvSpPr>
        <p:spPr>
          <a:xfrm>
            <a:off x="1890898" y="1840149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143F2EA-9E11-FA48-9270-B73D0E8F17DD}"/>
              </a:ext>
            </a:extLst>
          </p:cNvPr>
          <p:cNvSpPr/>
          <p:nvPr/>
        </p:nvSpPr>
        <p:spPr>
          <a:xfrm>
            <a:off x="1375259" y="2388409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13072BE-1D91-4645-AADF-47919A85F512}"/>
              </a:ext>
            </a:extLst>
          </p:cNvPr>
          <p:cNvSpPr/>
          <p:nvPr/>
        </p:nvSpPr>
        <p:spPr>
          <a:xfrm>
            <a:off x="2256054" y="2388408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C21723D-2C3E-0F48-B47A-C04FFD72A62D}"/>
              </a:ext>
            </a:extLst>
          </p:cNvPr>
          <p:cNvSpPr/>
          <p:nvPr/>
        </p:nvSpPr>
        <p:spPr>
          <a:xfrm>
            <a:off x="2798890" y="2292643"/>
            <a:ext cx="2029175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86B70C0F-741F-C740-93A1-0F5EA43211FB}"/>
              </a:ext>
            </a:extLst>
          </p:cNvPr>
          <p:cNvCxnSpPr>
            <a:cxnSpLocks/>
          </p:cNvCxnSpPr>
          <p:nvPr/>
        </p:nvCxnSpPr>
        <p:spPr>
          <a:xfrm flipV="1">
            <a:off x="2499130" y="2373837"/>
            <a:ext cx="299760" cy="45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FD0C7D32-16C7-E04C-A9BA-3077F2A84AB9}"/>
              </a:ext>
            </a:extLst>
          </p:cNvPr>
          <p:cNvCxnSpPr>
            <a:cxnSpLocks/>
          </p:cNvCxnSpPr>
          <p:nvPr/>
        </p:nvCxnSpPr>
        <p:spPr>
          <a:xfrm>
            <a:off x="2499130" y="2701189"/>
            <a:ext cx="299760" cy="1726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BD07A44C-864C-0646-8743-E3941224CE14}"/>
              </a:ext>
            </a:extLst>
          </p:cNvPr>
          <p:cNvSpPr/>
          <p:nvPr/>
        </p:nvSpPr>
        <p:spPr>
          <a:xfrm>
            <a:off x="5073643" y="2292643"/>
            <a:ext cx="3389945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4E120189-B78D-3646-B973-C536FECC3655}"/>
              </a:ext>
            </a:extLst>
          </p:cNvPr>
          <p:cNvSpPr txBox="1">
            <a:spLocks/>
          </p:cNvSpPr>
          <p:nvPr/>
        </p:nvSpPr>
        <p:spPr>
          <a:xfrm>
            <a:off x="302840" y="3677831"/>
            <a:ext cx="8229600" cy="4655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Question</a:t>
            </a:r>
            <a:r>
              <a:rPr kumimoji="1" lang="en-US" altLang="zh-CN" b="0" dirty="0"/>
              <a:t>: what would happen? </a:t>
            </a:r>
            <a:endParaRPr kumimoji="1"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45F04AB7-08AE-2A42-8A02-D316C4911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615" y="4334478"/>
            <a:ext cx="708644" cy="708644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D200D8DE-B349-1442-B375-4BFCC0A5EC3F}"/>
              </a:ext>
            </a:extLst>
          </p:cNvPr>
          <p:cNvSpPr/>
          <p:nvPr/>
        </p:nvSpPr>
        <p:spPr>
          <a:xfrm>
            <a:off x="530076" y="5150249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0¥</a:t>
            </a:r>
            <a:endParaRPr lang="zh-CN" altLang="en-US" dirty="0"/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AF41C401-2590-AB40-A2FD-B0B3459D17C9}"/>
              </a:ext>
            </a:extLst>
          </p:cNvPr>
          <p:cNvSpPr/>
          <p:nvPr/>
        </p:nvSpPr>
        <p:spPr>
          <a:xfrm>
            <a:off x="1686942" y="4488712"/>
            <a:ext cx="936104" cy="783278"/>
          </a:xfrm>
          <a:prstGeom prst="rightArrow">
            <a:avLst>
              <a:gd name="adj1" fmla="val 50000"/>
              <a:gd name="adj2" fmla="val 25891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A0E9699-F08D-E64E-AA77-E67D6860B842}"/>
              </a:ext>
            </a:extLst>
          </p:cNvPr>
          <p:cNvSpPr/>
          <p:nvPr/>
        </p:nvSpPr>
        <p:spPr>
          <a:xfrm>
            <a:off x="1795859" y="4193177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A926BCC-5773-FD43-96F0-234C21ADF6C3}"/>
              </a:ext>
            </a:extLst>
          </p:cNvPr>
          <p:cNvSpPr/>
          <p:nvPr/>
        </p:nvSpPr>
        <p:spPr>
          <a:xfrm>
            <a:off x="2128844" y="4193176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0633D265-8171-FA42-8641-DA93E077F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4706" y="4334478"/>
            <a:ext cx="708644" cy="708644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05237A26-AB08-5241-B7DE-0C17F5911360}"/>
              </a:ext>
            </a:extLst>
          </p:cNvPr>
          <p:cNvSpPr/>
          <p:nvPr/>
        </p:nvSpPr>
        <p:spPr>
          <a:xfrm>
            <a:off x="3008167" y="5150249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</a:t>
            </a:r>
            <a:r>
              <a:rPr kumimoji="1" lang="en-US" altLang="zh-CN" b="1" dirty="0">
                <a:solidFill>
                  <a:srgbClr val="C00000"/>
                </a:solidFill>
              </a:rPr>
              <a:t>10¥ (20¥)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5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CF3CF-EEA6-1747-A5D3-B78554020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Core problem: </a:t>
            </a:r>
            <a:r>
              <a:rPr kumimoji="1" lang="en-US" altLang="zh-CN" b="0" dirty="0"/>
              <a:t>atomicity of the + operator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6A2722-A4D6-D045-ACE6-0E8DBB9A8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841160" cy="3771636"/>
          </a:xfrm>
        </p:spPr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en-US" altLang="zh-CN" b="0" dirty="0"/>
              <a:t>: consider </a:t>
            </a:r>
            <a:r>
              <a:rPr kumimoji="1" lang="en-US" altLang="zh-CN" dirty="0"/>
              <a:t>two</a:t>
            </a:r>
            <a:r>
              <a:rPr kumimoji="1" lang="en-US" altLang="zh-CN" b="0" dirty="0"/>
              <a:t> threads </a:t>
            </a:r>
            <a:r>
              <a:rPr kumimoji="1" lang="en-US" altLang="zh-CN" dirty="0"/>
              <a:t>access the same account concurrently</a:t>
            </a:r>
          </a:p>
          <a:p>
            <a:r>
              <a:rPr kumimoji="1" lang="en-US" altLang="zh-CN" dirty="0"/>
              <a:t>Why would this happen? 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deposit</a:t>
            </a:r>
            <a:r>
              <a:rPr kumimoji="1" lang="en-US" altLang="zh-CN" dirty="0"/>
              <a:t> function is </a:t>
            </a:r>
            <a:r>
              <a:rPr kumimoji="1" lang="en-US" altLang="zh-CN" b="1" dirty="0">
                <a:solidFill>
                  <a:srgbClr val="C00000"/>
                </a:solidFill>
              </a:rPr>
              <a:t>not atomic</a:t>
            </a:r>
          </a:p>
          <a:p>
            <a:pPr lvl="2">
              <a:buClr>
                <a:schemeClr val="tx1"/>
              </a:buClr>
            </a:pPr>
            <a:r>
              <a:rPr kumimoji="1" lang="en-US" altLang="zh-CN" sz="1600" b="1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chemeClr val="tx1"/>
                </a:solidFill>
              </a:rPr>
              <a:t>Because CPU can only guarantee the atomicity of one instruction </a:t>
            </a:r>
            <a:endParaRPr kumimoji="1" lang="zh-CN" altLang="en-US" sz="1600" dirty="0">
              <a:solidFill>
                <a:schemeClr val="tx1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BAA5D4-1216-5445-A003-2E7635559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907D889-ECD0-C14A-AEB8-62C2E84EA8A4}"/>
              </a:ext>
            </a:extLst>
          </p:cNvPr>
          <p:cNvSpPr/>
          <p:nvPr/>
        </p:nvSpPr>
        <p:spPr>
          <a:xfrm>
            <a:off x="754194" y="3613834"/>
            <a:ext cx="3481158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E6D6A73-941D-E447-B134-F8EE6CAF4547}"/>
              </a:ext>
            </a:extLst>
          </p:cNvPr>
          <p:cNvSpPr/>
          <p:nvPr/>
        </p:nvSpPr>
        <p:spPr>
          <a:xfrm>
            <a:off x="5292080" y="3257198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85B1D87-3801-5541-966C-BBB634AB3369}"/>
              </a:ext>
            </a:extLst>
          </p:cNvPr>
          <p:cNvSpPr/>
          <p:nvPr/>
        </p:nvSpPr>
        <p:spPr>
          <a:xfrm>
            <a:off x="1117477" y="4305638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CF7EB12-08C5-9B4D-888A-DCBE72A473AE}"/>
              </a:ext>
            </a:extLst>
          </p:cNvPr>
          <p:cNvSpPr/>
          <p:nvPr/>
        </p:nvSpPr>
        <p:spPr>
          <a:xfrm>
            <a:off x="5216548" y="4629276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1676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CF3CF-EEA6-1747-A5D3-B78554020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Core problem: </a:t>
            </a:r>
            <a:r>
              <a:rPr kumimoji="1" lang="en-US" altLang="zh-CN" b="0" dirty="0"/>
              <a:t>atomicity of the + operator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BAA5D4-1216-5445-A003-2E7635559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907D889-ECD0-C14A-AEB8-62C2E84EA8A4}"/>
              </a:ext>
            </a:extLst>
          </p:cNvPr>
          <p:cNvSpPr/>
          <p:nvPr/>
        </p:nvSpPr>
        <p:spPr>
          <a:xfrm>
            <a:off x="320285" y="110218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E6D6A73-941D-E447-B134-F8EE6CAF4547}"/>
              </a:ext>
            </a:extLst>
          </p:cNvPr>
          <p:cNvSpPr/>
          <p:nvPr/>
        </p:nvSpPr>
        <p:spPr>
          <a:xfrm>
            <a:off x="4575524" y="970352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85B1D87-3801-5541-966C-BBB634AB3369}"/>
              </a:ext>
            </a:extLst>
          </p:cNvPr>
          <p:cNvSpPr/>
          <p:nvPr/>
        </p:nvSpPr>
        <p:spPr>
          <a:xfrm>
            <a:off x="683568" y="1793993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CF7EB12-08C5-9B4D-888A-DCBE72A473AE}"/>
              </a:ext>
            </a:extLst>
          </p:cNvPr>
          <p:cNvSpPr/>
          <p:nvPr/>
        </p:nvSpPr>
        <p:spPr>
          <a:xfrm>
            <a:off x="4499992" y="2342430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283DF107-6F22-D74E-AC96-12119641E56E}"/>
              </a:ext>
            </a:extLst>
          </p:cNvPr>
          <p:cNvCxnSpPr>
            <a:cxnSpLocks/>
          </p:cNvCxnSpPr>
          <p:nvPr/>
        </p:nvCxnSpPr>
        <p:spPr>
          <a:xfrm>
            <a:off x="-324544" y="2929508"/>
            <a:ext cx="10009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0F7443D6-8382-DE40-B6C1-4007FB574DB7}"/>
              </a:ext>
            </a:extLst>
          </p:cNvPr>
          <p:cNvCxnSpPr>
            <a:cxnSpLocks/>
          </p:cNvCxnSpPr>
          <p:nvPr/>
        </p:nvCxnSpPr>
        <p:spPr>
          <a:xfrm>
            <a:off x="527584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01BB7CA3-96EB-D448-9752-A8DCE9B88736}"/>
              </a:ext>
            </a:extLst>
          </p:cNvPr>
          <p:cNvSpPr/>
          <p:nvPr/>
        </p:nvSpPr>
        <p:spPr>
          <a:xfrm>
            <a:off x="290872" y="501038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5" name="内容占位符 11">
            <a:extLst>
              <a:ext uri="{FF2B5EF4-FFF2-40B4-BE49-F238E27FC236}">
                <a16:creationId xmlns:a16="http://schemas.microsoft.com/office/drawing/2014/main" id="{CA063D85-96B4-DE4C-B181-A5B8D7690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4174619"/>
            <a:ext cx="276342" cy="65896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4710C6A0-75FD-D647-B5DD-776AF33CE9C6}"/>
              </a:ext>
            </a:extLst>
          </p:cNvPr>
          <p:cNvSpPr/>
          <p:nvPr/>
        </p:nvSpPr>
        <p:spPr>
          <a:xfrm>
            <a:off x="755576" y="379098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7" name="内容占位符 11">
            <a:extLst>
              <a:ext uri="{FF2B5EF4-FFF2-40B4-BE49-F238E27FC236}">
                <a16:creationId xmlns:a16="http://schemas.microsoft.com/office/drawing/2014/main" id="{D9CEA140-6854-6841-9DA2-A3145B4B2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2" y="4175338"/>
            <a:ext cx="276342" cy="6589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33305B8E-11C5-754D-A5A9-2C063E7F540B}"/>
              </a:ext>
            </a:extLst>
          </p:cNvPr>
          <p:cNvSpPr/>
          <p:nvPr/>
        </p:nvSpPr>
        <p:spPr>
          <a:xfrm>
            <a:off x="1390188" y="37917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21A3D7F-6A9E-9444-A5C8-F77F2A1F1658}"/>
              </a:ext>
            </a:extLst>
          </p:cNvPr>
          <p:cNvSpPr/>
          <p:nvPr/>
        </p:nvSpPr>
        <p:spPr>
          <a:xfrm>
            <a:off x="874549" y="4339963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DD53EFC-C0FB-0449-A09D-8726CB3DE751}"/>
              </a:ext>
            </a:extLst>
          </p:cNvPr>
          <p:cNvSpPr/>
          <p:nvPr/>
        </p:nvSpPr>
        <p:spPr>
          <a:xfrm>
            <a:off x="1755344" y="43399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702A778-9CB3-8845-A2A4-4263879E2234}"/>
              </a:ext>
            </a:extLst>
          </p:cNvPr>
          <p:cNvSpPr/>
          <p:nvPr/>
        </p:nvSpPr>
        <p:spPr>
          <a:xfrm>
            <a:off x="2359148" y="4140480"/>
            <a:ext cx="153704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64FA6310-4D5D-2348-AECC-60550F79A8D7}"/>
              </a:ext>
            </a:extLst>
          </p:cNvPr>
          <p:cNvCxnSpPr>
            <a:cxnSpLocks/>
          </p:cNvCxnSpPr>
          <p:nvPr/>
        </p:nvCxnSpPr>
        <p:spPr>
          <a:xfrm flipV="1">
            <a:off x="1998420" y="4174619"/>
            <a:ext cx="299760" cy="196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03B432D5-CDF0-1940-B09F-8D2E4A065A1D}"/>
              </a:ext>
            </a:extLst>
          </p:cNvPr>
          <p:cNvCxnSpPr>
            <a:cxnSpLocks/>
          </p:cNvCxnSpPr>
          <p:nvPr/>
        </p:nvCxnSpPr>
        <p:spPr>
          <a:xfrm>
            <a:off x="1998420" y="4652743"/>
            <a:ext cx="271914" cy="41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CD285D9E-F581-AB4D-BC29-57797A02FB8D}"/>
              </a:ext>
            </a:extLst>
          </p:cNvPr>
          <p:cNvSpPr/>
          <p:nvPr/>
        </p:nvSpPr>
        <p:spPr>
          <a:xfrm>
            <a:off x="4648199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EFCC39E-2329-6343-89AE-437495305034}"/>
              </a:ext>
            </a:extLst>
          </p:cNvPr>
          <p:cNvSpPr/>
          <p:nvPr/>
        </p:nvSpPr>
        <p:spPr>
          <a:xfrm>
            <a:off x="6069712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6B118344-4FB0-6544-855F-F897F1CF0F4E}"/>
              </a:ext>
            </a:extLst>
          </p:cNvPr>
          <p:cNvSpPr/>
          <p:nvPr/>
        </p:nvSpPr>
        <p:spPr>
          <a:xfrm>
            <a:off x="4085946" y="4207607"/>
            <a:ext cx="396044" cy="783278"/>
          </a:xfrm>
          <a:prstGeom prst="rightArrow">
            <a:avLst>
              <a:gd name="adj1" fmla="val 50000"/>
              <a:gd name="adj2" fmla="val 5773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DC03FF3-6B9A-C04A-BCB5-7107A97FF5AD}"/>
              </a:ext>
            </a:extLst>
          </p:cNvPr>
          <p:cNvSpPr/>
          <p:nvPr/>
        </p:nvSpPr>
        <p:spPr>
          <a:xfrm>
            <a:off x="7510244" y="301249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FF490A5-01B1-5642-B471-6980F6B83688}"/>
              </a:ext>
            </a:extLst>
          </p:cNvPr>
          <p:cNvSpPr/>
          <p:nvPr/>
        </p:nvSpPr>
        <p:spPr>
          <a:xfrm>
            <a:off x="7924460" y="3354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7610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CF3CF-EEA6-1747-A5D3-B78554020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Core problem: </a:t>
            </a:r>
            <a:r>
              <a:rPr kumimoji="1" lang="en-US" altLang="zh-CN" b="0" dirty="0"/>
              <a:t>atomicity of the + operator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BAA5D4-1216-5445-A003-2E7635559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907D889-ECD0-C14A-AEB8-62C2E84EA8A4}"/>
              </a:ext>
            </a:extLst>
          </p:cNvPr>
          <p:cNvSpPr/>
          <p:nvPr/>
        </p:nvSpPr>
        <p:spPr>
          <a:xfrm>
            <a:off x="320285" y="110218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E6D6A73-941D-E447-B134-F8EE6CAF4547}"/>
              </a:ext>
            </a:extLst>
          </p:cNvPr>
          <p:cNvSpPr/>
          <p:nvPr/>
        </p:nvSpPr>
        <p:spPr>
          <a:xfrm>
            <a:off x="4575524" y="970352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85B1D87-3801-5541-966C-BBB634AB3369}"/>
              </a:ext>
            </a:extLst>
          </p:cNvPr>
          <p:cNvSpPr/>
          <p:nvPr/>
        </p:nvSpPr>
        <p:spPr>
          <a:xfrm>
            <a:off x="683568" y="1793993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CF7EB12-08C5-9B4D-888A-DCBE72A473AE}"/>
              </a:ext>
            </a:extLst>
          </p:cNvPr>
          <p:cNvSpPr/>
          <p:nvPr/>
        </p:nvSpPr>
        <p:spPr>
          <a:xfrm>
            <a:off x="4499992" y="2342430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283DF107-6F22-D74E-AC96-12119641E56E}"/>
              </a:ext>
            </a:extLst>
          </p:cNvPr>
          <p:cNvCxnSpPr>
            <a:cxnSpLocks/>
          </p:cNvCxnSpPr>
          <p:nvPr/>
        </p:nvCxnSpPr>
        <p:spPr>
          <a:xfrm>
            <a:off x="-324544" y="2929508"/>
            <a:ext cx="10009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0F7443D6-8382-DE40-B6C1-4007FB574DB7}"/>
              </a:ext>
            </a:extLst>
          </p:cNvPr>
          <p:cNvCxnSpPr>
            <a:cxnSpLocks/>
          </p:cNvCxnSpPr>
          <p:nvPr/>
        </p:nvCxnSpPr>
        <p:spPr>
          <a:xfrm>
            <a:off x="527584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01BB7CA3-96EB-D448-9752-A8DCE9B88736}"/>
              </a:ext>
            </a:extLst>
          </p:cNvPr>
          <p:cNvSpPr/>
          <p:nvPr/>
        </p:nvSpPr>
        <p:spPr>
          <a:xfrm>
            <a:off x="290872" y="501038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5" name="内容占位符 11">
            <a:extLst>
              <a:ext uri="{FF2B5EF4-FFF2-40B4-BE49-F238E27FC236}">
                <a16:creationId xmlns:a16="http://schemas.microsoft.com/office/drawing/2014/main" id="{CA063D85-96B4-DE4C-B181-A5B8D7690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4174619"/>
            <a:ext cx="276342" cy="65896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4710C6A0-75FD-D647-B5DD-776AF33CE9C6}"/>
              </a:ext>
            </a:extLst>
          </p:cNvPr>
          <p:cNvSpPr/>
          <p:nvPr/>
        </p:nvSpPr>
        <p:spPr>
          <a:xfrm>
            <a:off x="755576" y="379098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7" name="内容占位符 11">
            <a:extLst>
              <a:ext uri="{FF2B5EF4-FFF2-40B4-BE49-F238E27FC236}">
                <a16:creationId xmlns:a16="http://schemas.microsoft.com/office/drawing/2014/main" id="{D9CEA140-6854-6841-9DA2-A3145B4B2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2" y="4175338"/>
            <a:ext cx="276342" cy="6589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33305B8E-11C5-754D-A5A9-2C063E7F540B}"/>
              </a:ext>
            </a:extLst>
          </p:cNvPr>
          <p:cNvSpPr/>
          <p:nvPr/>
        </p:nvSpPr>
        <p:spPr>
          <a:xfrm>
            <a:off x="1390188" y="37917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21A3D7F-6A9E-9444-A5C8-F77F2A1F1658}"/>
              </a:ext>
            </a:extLst>
          </p:cNvPr>
          <p:cNvSpPr/>
          <p:nvPr/>
        </p:nvSpPr>
        <p:spPr>
          <a:xfrm>
            <a:off x="874549" y="4339963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DD53EFC-C0FB-0449-A09D-8726CB3DE751}"/>
              </a:ext>
            </a:extLst>
          </p:cNvPr>
          <p:cNvSpPr/>
          <p:nvPr/>
        </p:nvSpPr>
        <p:spPr>
          <a:xfrm>
            <a:off x="1755344" y="43399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702A778-9CB3-8845-A2A4-4263879E2234}"/>
              </a:ext>
            </a:extLst>
          </p:cNvPr>
          <p:cNvSpPr/>
          <p:nvPr/>
        </p:nvSpPr>
        <p:spPr>
          <a:xfrm>
            <a:off x="2359148" y="4140480"/>
            <a:ext cx="153704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64FA6310-4D5D-2348-AECC-60550F79A8D7}"/>
              </a:ext>
            </a:extLst>
          </p:cNvPr>
          <p:cNvCxnSpPr>
            <a:cxnSpLocks/>
          </p:cNvCxnSpPr>
          <p:nvPr/>
        </p:nvCxnSpPr>
        <p:spPr>
          <a:xfrm flipV="1">
            <a:off x="1998420" y="4174619"/>
            <a:ext cx="299760" cy="196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03B432D5-CDF0-1940-B09F-8D2E4A065A1D}"/>
              </a:ext>
            </a:extLst>
          </p:cNvPr>
          <p:cNvCxnSpPr>
            <a:cxnSpLocks/>
          </p:cNvCxnSpPr>
          <p:nvPr/>
        </p:nvCxnSpPr>
        <p:spPr>
          <a:xfrm>
            <a:off x="1998420" y="4652743"/>
            <a:ext cx="271914" cy="41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CD285D9E-F581-AB4D-BC29-57797A02FB8D}"/>
              </a:ext>
            </a:extLst>
          </p:cNvPr>
          <p:cNvSpPr/>
          <p:nvPr/>
        </p:nvSpPr>
        <p:spPr>
          <a:xfrm>
            <a:off x="4648199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EFCC39E-2329-6343-89AE-437495305034}"/>
              </a:ext>
            </a:extLst>
          </p:cNvPr>
          <p:cNvSpPr/>
          <p:nvPr/>
        </p:nvSpPr>
        <p:spPr>
          <a:xfrm>
            <a:off x="6069712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6B118344-4FB0-6544-855F-F897F1CF0F4E}"/>
              </a:ext>
            </a:extLst>
          </p:cNvPr>
          <p:cNvSpPr/>
          <p:nvPr/>
        </p:nvSpPr>
        <p:spPr>
          <a:xfrm>
            <a:off x="4085946" y="4207607"/>
            <a:ext cx="396044" cy="783278"/>
          </a:xfrm>
          <a:prstGeom prst="rightArrow">
            <a:avLst>
              <a:gd name="adj1" fmla="val 50000"/>
              <a:gd name="adj2" fmla="val 5773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DC03FF3-6B9A-C04A-BCB5-7107A97FF5AD}"/>
              </a:ext>
            </a:extLst>
          </p:cNvPr>
          <p:cNvSpPr/>
          <p:nvPr/>
        </p:nvSpPr>
        <p:spPr>
          <a:xfrm>
            <a:off x="7510244" y="301249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FF490A5-01B1-5642-B471-6980F6B83688}"/>
              </a:ext>
            </a:extLst>
          </p:cNvPr>
          <p:cNvSpPr/>
          <p:nvPr/>
        </p:nvSpPr>
        <p:spPr>
          <a:xfrm>
            <a:off x="7924460" y="3354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BCBEE022-CD71-4342-A7C4-7B6F821CEB80}"/>
              </a:ext>
            </a:extLst>
          </p:cNvPr>
          <p:cNvCxnSpPr/>
          <p:nvPr/>
        </p:nvCxnSpPr>
        <p:spPr>
          <a:xfrm flipH="1">
            <a:off x="7380344" y="382943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2D66799-931B-0942-ACF2-AC5F2D1384A6}"/>
              </a:ext>
            </a:extLst>
          </p:cNvPr>
          <p:cNvSpPr/>
          <p:nvPr/>
        </p:nvSpPr>
        <p:spPr>
          <a:xfrm>
            <a:off x="4622664" y="364437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F1DD4C5-993D-7043-BD1D-96EFDF7BF527}"/>
              </a:ext>
            </a:extLst>
          </p:cNvPr>
          <p:cNvSpPr/>
          <p:nvPr/>
        </p:nvSpPr>
        <p:spPr>
          <a:xfrm>
            <a:off x="7924460" y="365095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6155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CF3CF-EEA6-1747-A5D3-B78554020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Core problem: </a:t>
            </a:r>
            <a:r>
              <a:rPr kumimoji="1" lang="en-US" altLang="zh-CN" b="0" dirty="0"/>
              <a:t>atomicity of the + operator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BAA5D4-1216-5445-A003-2E7635559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907D889-ECD0-C14A-AEB8-62C2E84EA8A4}"/>
              </a:ext>
            </a:extLst>
          </p:cNvPr>
          <p:cNvSpPr/>
          <p:nvPr/>
        </p:nvSpPr>
        <p:spPr>
          <a:xfrm>
            <a:off x="320285" y="110218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E6D6A73-941D-E447-B134-F8EE6CAF4547}"/>
              </a:ext>
            </a:extLst>
          </p:cNvPr>
          <p:cNvSpPr/>
          <p:nvPr/>
        </p:nvSpPr>
        <p:spPr>
          <a:xfrm>
            <a:off x="4575524" y="970352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85B1D87-3801-5541-966C-BBB634AB3369}"/>
              </a:ext>
            </a:extLst>
          </p:cNvPr>
          <p:cNvSpPr/>
          <p:nvPr/>
        </p:nvSpPr>
        <p:spPr>
          <a:xfrm>
            <a:off x="683568" y="1793993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CF7EB12-08C5-9B4D-888A-DCBE72A473AE}"/>
              </a:ext>
            </a:extLst>
          </p:cNvPr>
          <p:cNvSpPr/>
          <p:nvPr/>
        </p:nvSpPr>
        <p:spPr>
          <a:xfrm>
            <a:off x="4499992" y="2342430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283DF107-6F22-D74E-AC96-12119641E56E}"/>
              </a:ext>
            </a:extLst>
          </p:cNvPr>
          <p:cNvCxnSpPr>
            <a:cxnSpLocks/>
          </p:cNvCxnSpPr>
          <p:nvPr/>
        </p:nvCxnSpPr>
        <p:spPr>
          <a:xfrm>
            <a:off x="-324544" y="2929508"/>
            <a:ext cx="10009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0F7443D6-8382-DE40-B6C1-4007FB574DB7}"/>
              </a:ext>
            </a:extLst>
          </p:cNvPr>
          <p:cNvCxnSpPr>
            <a:cxnSpLocks/>
          </p:cNvCxnSpPr>
          <p:nvPr/>
        </p:nvCxnSpPr>
        <p:spPr>
          <a:xfrm>
            <a:off x="527584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01BB7CA3-96EB-D448-9752-A8DCE9B88736}"/>
              </a:ext>
            </a:extLst>
          </p:cNvPr>
          <p:cNvSpPr/>
          <p:nvPr/>
        </p:nvSpPr>
        <p:spPr>
          <a:xfrm>
            <a:off x="290872" y="501038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5" name="内容占位符 11">
            <a:extLst>
              <a:ext uri="{FF2B5EF4-FFF2-40B4-BE49-F238E27FC236}">
                <a16:creationId xmlns:a16="http://schemas.microsoft.com/office/drawing/2014/main" id="{CA063D85-96B4-DE4C-B181-A5B8D7690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4174619"/>
            <a:ext cx="276342" cy="65896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4710C6A0-75FD-D647-B5DD-776AF33CE9C6}"/>
              </a:ext>
            </a:extLst>
          </p:cNvPr>
          <p:cNvSpPr/>
          <p:nvPr/>
        </p:nvSpPr>
        <p:spPr>
          <a:xfrm>
            <a:off x="755576" y="379098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7" name="内容占位符 11">
            <a:extLst>
              <a:ext uri="{FF2B5EF4-FFF2-40B4-BE49-F238E27FC236}">
                <a16:creationId xmlns:a16="http://schemas.microsoft.com/office/drawing/2014/main" id="{D9CEA140-6854-6841-9DA2-A3145B4B2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2" y="4175338"/>
            <a:ext cx="276342" cy="6589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33305B8E-11C5-754D-A5A9-2C063E7F540B}"/>
              </a:ext>
            </a:extLst>
          </p:cNvPr>
          <p:cNvSpPr/>
          <p:nvPr/>
        </p:nvSpPr>
        <p:spPr>
          <a:xfrm>
            <a:off x="1390188" y="37917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21A3D7F-6A9E-9444-A5C8-F77F2A1F1658}"/>
              </a:ext>
            </a:extLst>
          </p:cNvPr>
          <p:cNvSpPr/>
          <p:nvPr/>
        </p:nvSpPr>
        <p:spPr>
          <a:xfrm>
            <a:off x="874549" y="4339963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DD53EFC-C0FB-0449-A09D-8726CB3DE751}"/>
              </a:ext>
            </a:extLst>
          </p:cNvPr>
          <p:cNvSpPr/>
          <p:nvPr/>
        </p:nvSpPr>
        <p:spPr>
          <a:xfrm>
            <a:off x="1755344" y="43399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702A778-9CB3-8845-A2A4-4263879E2234}"/>
              </a:ext>
            </a:extLst>
          </p:cNvPr>
          <p:cNvSpPr/>
          <p:nvPr/>
        </p:nvSpPr>
        <p:spPr>
          <a:xfrm>
            <a:off x="2359148" y="4140480"/>
            <a:ext cx="153704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64FA6310-4D5D-2348-AECC-60550F79A8D7}"/>
              </a:ext>
            </a:extLst>
          </p:cNvPr>
          <p:cNvCxnSpPr>
            <a:cxnSpLocks/>
          </p:cNvCxnSpPr>
          <p:nvPr/>
        </p:nvCxnSpPr>
        <p:spPr>
          <a:xfrm flipV="1">
            <a:off x="1998420" y="4174619"/>
            <a:ext cx="299760" cy="196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03B432D5-CDF0-1940-B09F-8D2E4A065A1D}"/>
              </a:ext>
            </a:extLst>
          </p:cNvPr>
          <p:cNvCxnSpPr>
            <a:cxnSpLocks/>
          </p:cNvCxnSpPr>
          <p:nvPr/>
        </p:nvCxnSpPr>
        <p:spPr>
          <a:xfrm>
            <a:off x="1998420" y="4652743"/>
            <a:ext cx="271914" cy="41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CD285D9E-F581-AB4D-BC29-57797A02FB8D}"/>
              </a:ext>
            </a:extLst>
          </p:cNvPr>
          <p:cNvSpPr/>
          <p:nvPr/>
        </p:nvSpPr>
        <p:spPr>
          <a:xfrm>
            <a:off x="4648199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EFCC39E-2329-6343-89AE-437495305034}"/>
              </a:ext>
            </a:extLst>
          </p:cNvPr>
          <p:cNvSpPr/>
          <p:nvPr/>
        </p:nvSpPr>
        <p:spPr>
          <a:xfrm>
            <a:off x="6069712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6B118344-4FB0-6544-855F-F897F1CF0F4E}"/>
              </a:ext>
            </a:extLst>
          </p:cNvPr>
          <p:cNvSpPr/>
          <p:nvPr/>
        </p:nvSpPr>
        <p:spPr>
          <a:xfrm>
            <a:off x="4085946" y="4207607"/>
            <a:ext cx="396044" cy="783278"/>
          </a:xfrm>
          <a:prstGeom prst="rightArrow">
            <a:avLst>
              <a:gd name="adj1" fmla="val 50000"/>
              <a:gd name="adj2" fmla="val 5773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DC03FF3-6B9A-C04A-BCB5-7107A97FF5AD}"/>
              </a:ext>
            </a:extLst>
          </p:cNvPr>
          <p:cNvSpPr/>
          <p:nvPr/>
        </p:nvSpPr>
        <p:spPr>
          <a:xfrm>
            <a:off x="7510244" y="301249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FF490A5-01B1-5642-B471-6980F6B83688}"/>
              </a:ext>
            </a:extLst>
          </p:cNvPr>
          <p:cNvSpPr/>
          <p:nvPr/>
        </p:nvSpPr>
        <p:spPr>
          <a:xfrm>
            <a:off x="7924460" y="3354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BCBEE022-CD71-4342-A7C4-7B6F821CEB80}"/>
              </a:ext>
            </a:extLst>
          </p:cNvPr>
          <p:cNvCxnSpPr/>
          <p:nvPr/>
        </p:nvCxnSpPr>
        <p:spPr>
          <a:xfrm flipH="1">
            <a:off x="7380344" y="382943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55CDD1EB-C4DC-7D4F-974B-5C88FE5D10C6}"/>
              </a:ext>
            </a:extLst>
          </p:cNvPr>
          <p:cNvCxnSpPr/>
          <p:nvPr/>
        </p:nvCxnSpPr>
        <p:spPr>
          <a:xfrm flipH="1">
            <a:off x="7380344" y="417762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2D66799-931B-0942-ACF2-AC5F2D1384A6}"/>
              </a:ext>
            </a:extLst>
          </p:cNvPr>
          <p:cNvSpPr/>
          <p:nvPr/>
        </p:nvSpPr>
        <p:spPr>
          <a:xfrm>
            <a:off x="4622664" y="364437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92D4D0E-CFFB-4845-B18B-FF36AF9B84D6}"/>
              </a:ext>
            </a:extLst>
          </p:cNvPr>
          <p:cNvSpPr/>
          <p:nvPr/>
        </p:nvSpPr>
        <p:spPr>
          <a:xfrm>
            <a:off x="6025872" y="398670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F1DD4C5-993D-7043-BD1D-96EFDF7BF527}"/>
              </a:ext>
            </a:extLst>
          </p:cNvPr>
          <p:cNvSpPr/>
          <p:nvPr/>
        </p:nvSpPr>
        <p:spPr>
          <a:xfrm>
            <a:off x="7924460" y="365095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2E676C5-BE10-DC47-8351-A3F5F923C2D8}"/>
              </a:ext>
            </a:extLst>
          </p:cNvPr>
          <p:cNvSpPr/>
          <p:nvPr/>
        </p:nvSpPr>
        <p:spPr>
          <a:xfrm>
            <a:off x="7924460" y="393568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682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CF3CF-EEA6-1747-A5D3-B78554020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Core problem: </a:t>
            </a:r>
            <a:r>
              <a:rPr kumimoji="1" lang="en-US" altLang="zh-CN" b="0" dirty="0"/>
              <a:t>atomicity of the + operator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BAA5D4-1216-5445-A003-2E7635559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907D889-ECD0-C14A-AEB8-62C2E84EA8A4}"/>
              </a:ext>
            </a:extLst>
          </p:cNvPr>
          <p:cNvSpPr/>
          <p:nvPr/>
        </p:nvSpPr>
        <p:spPr>
          <a:xfrm>
            <a:off x="320285" y="110218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E6D6A73-941D-E447-B134-F8EE6CAF4547}"/>
              </a:ext>
            </a:extLst>
          </p:cNvPr>
          <p:cNvSpPr/>
          <p:nvPr/>
        </p:nvSpPr>
        <p:spPr>
          <a:xfrm>
            <a:off x="4575524" y="970352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85B1D87-3801-5541-966C-BBB634AB3369}"/>
              </a:ext>
            </a:extLst>
          </p:cNvPr>
          <p:cNvSpPr/>
          <p:nvPr/>
        </p:nvSpPr>
        <p:spPr>
          <a:xfrm>
            <a:off x="683568" y="1793993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CF7EB12-08C5-9B4D-888A-DCBE72A473AE}"/>
              </a:ext>
            </a:extLst>
          </p:cNvPr>
          <p:cNvSpPr/>
          <p:nvPr/>
        </p:nvSpPr>
        <p:spPr>
          <a:xfrm>
            <a:off x="4499992" y="2342430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283DF107-6F22-D74E-AC96-12119641E56E}"/>
              </a:ext>
            </a:extLst>
          </p:cNvPr>
          <p:cNvCxnSpPr>
            <a:cxnSpLocks/>
          </p:cNvCxnSpPr>
          <p:nvPr/>
        </p:nvCxnSpPr>
        <p:spPr>
          <a:xfrm>
            <a:off x="-324544" y="2929508"/>
            <a:ext cx="10009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0F7443D6-8382-DE40-B6C1-4007FB574DB7}"/>
              </a:ext>
            </a:extLst>
          </p:cNvPr>
          <p:cNvCxnSpPr>
            <a:cxnSpLocks/>
          </p:cNvCxnSpPr>
          <p:nvPr/>
        </p:nvCxnSpPr>
        <p:spPr>
          <a:xfrm>
            <a:off x="527584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01BB7CA3-96EB-D448-9752-A8DCE9B88736}"/>
              </a:ext>
            </a:extLst>
          </p:cNvPr>
          <p:cNvSpPr/>
          <p:nvPr/>
        </p:nvSpPr>
        <p:spPr>
          <a:xfrm>
            <a:off x="290872" y="501038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5" name="内容占位符 11">
            <a:extLst>
              <a:ext uri="{FF2B5EF4-FFF2-40B4-BE49-F238E27FC236}">
                <a16:creationId xmlns:a16="http://schemas.microsoft.com/office/drawing/2014/main" id="{CA063D85-96B4-DE4C-B181-A5B8D7690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4174619"/>
            <a:ext cx="276342" cy="65896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4710C6A0-75FD-D647-B5DD-776AF33CE9C6}"/>
              </a:ext>
            </a:extLst>
          </p:cNvPr>
          <p:cNvSpPr/>
          <p:nvPr/>
        </p:nvSpPr>
        <p:spPr>
          <a:xfrm>
            <a:off x="755576" y="379098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7" name="内容占位符 11">
            <a:extLst>
              <a:ext uri="{FF2B5EF4-FFF2-40B4-BE49-F238E27FC236}">
                <a16:creationId xmlns:a16="http://schemas.microsoft.com/office/drawing/2014/main" id="{D9CEA140-6854-6841-9DA2-A3145B4B2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2" y="4175338"/>
            <a:ext cx="276342" cy="6589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33305B8E-11C5-754D-A5A9-2C063E7F540B}"/>
              </a:ext>
            </a:extLst>
          </p:cNvPr>
          <p:cNvSpPr/>
          <p:nvPr/>
        </p:nvSpPr>
        <p:spPr>
          <a:xfrm>
            <a:off x="1390188" y="37917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21A3D7F-6A9E-9444-A5C8-F77F2A1F1658}"/>
              </a:ext>
            </a:extLst>
          </p:cNvPr>
          <p:cNvSpPr/>
          <p:nvPr/>
        </p:nvSpPr>
        <p:spPr>
          <a:xfrm>
            <a:off x="874549" y="4339963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DD53EFC-C0FB-0449-A09D-8726CB3DE751}"/>
              </a:ext>
            </a:extLst>
          </p:cNvPr>
          <p:cNvSpPr/>
          <p:nvPr/>
        </p:nvSpPr>
        <p:spPr>
          <a:xfrm>
            <a:off x="1755344" y="43399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702A778-9CB3-8845-A2A4-4263879E2234}"/>
              </a:ext>
            </a:extLst>
          </p:cNvPr>
          <p:cNvSpPr/>
          <p:nvPr/>
        </p:nvSpPr>
        <p:spPr>
          <a:xfrm>
            <a:off x="2359148" y="4140480"/>
            <a:ext cx="153704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64FA6310-4D5D-2348-AECC-60550F79A8D7}"/>
              </a:ext>
            </a:extLst>
          </p:cNvPr>
          <p:cNvCxnSpPr>
            <a:cxnSpLocks/>
          </p:cNvCxnSpPr>
          <p:nvPr/>
        </p:nvCxnSpPr>
        <p:spPr>
          <a:xfrm flipV="1">
            <a:off x="1998420" y="4174619"/>
            <a:ext cx="299760" cy="196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03B432D5-CDF0-1940-B09F-8D2E4A065A1D}"/>
              </a:ext>
            </a:extLst>
          </p:cNvPr>
          <p:cNvCxnSpPr>
            <a:cxnSpLocks/>
          </p:cNvCxnSpPr>
          <p:nvPr/>
        </p:nvCxnSpPr>
        <p:spPr>
          <a:xfrm>
            <a:off x="1998420" y="4652743"/>
            <a:ext cx="271914" cy="41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CD285D9E-F581-AB4D-BC29-57797A02FB8D}"/>
              </a:ext>
            </a:extLst>
          </p:cNvPr>
          <p:cNvSpPr/>
          <p:nvPr/>
        </p:nvSpPr>
        <p:spPr>
          <a:xfrm>
            <a:off x="4648199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EFCC39E-2329-6343-89AE-437495305034}"/>
              </a:ext>
            </a:extLst>
          </p:cNvPr>
          <p:cNvSpPr/>
          <p:nvPr/>
        </p:nvSpPr>
        <p:spPr>
          <a:xfrm>
            <a:off x="6069712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6B118344-4FB0-6544-855F-F897F1CF0F4E}"/>
              </a:ext>
            </a:extLst>
          </p:cNvPr>
          <p:cNvSpPr/>
          <p:nvPr/>
        </p:nvSpPr>
        <p:spPr>
          <a:xfrm>
            <a:off x="4085946" y="4207607"/>
            <a:ext cx="396044" cy="783278"/>
          </a:xfrm>
          <a:prstGeom prst="rightArrow">
            <a:avLst>
              <a:gd name="adj1" fmla="val 50000"/>
              <a:gd name="adj2" fmla="val 5773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DC03FF3-6B9A-C04A-BCB5-7107A97FF5AD}"/>
              </a:ext>
            </a:extLst>
          </p:cNvPr>
          <p:cNvSpPr/>
          <p:nvPr/>
        </p:nvSpPr>
        <p:spPr>
          <a:xfrm>
            <a:off x="7510244" y="301249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FF490A5-01B1-5642-B471-6980F6B83688}"/>
              </a:ext>
            </a:extLst>
          </p:cNvPr>
          <p:cNvSpPr/>
          <p:nvPr/>
        </p:nvSpPr>
        <p:spPr>
          <a:xfrm>
            <a:off x="7924460" y="3354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BCBEE022-CD71-4342-A7C4-7B6F821CEB80}"/>
              </a:ext>
            </a:extLst>
          </p:cNvPr>
          <p:cNvCxnSpPr/>
          <p:nvPr/>
        </p:nvCxnSpPr>
        <p:spPr>
          <a:xfrm flipH="1">
            <a:off x="7380344" y="382943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55CDD1EB-C4DC-7D4F-974B-5C88FE5D10C6}"/>
              </a:ext>
            </a:extLst>
          </p:cNvPr>
          <p:cNvCxnSpPr/>
          <p:nvPr/>
        </p:nvCxnSpPr>
        <p:spPr>
          <a:xfrm flipH="1">
            <a:off x="7380344" y="417762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2D66799-931B-0942-ACF2-AC5F2D1384A6}"/>
              </a:ext>
            </a:extLst>
          </p:cNvPr>
          <p:cNvSpPr/>
          <p:nvPr/>
        </p:nvSpPr>
        <p:spPr>
          <a:xfrm>
            <a:off x="4622664" y="364437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92D4D0E-CFFB-4845-B18B-FF36AF9B84D6}"/>
              </a:ext>
            </a:extLst>
          </p:cNvPr>
          <p:cNvSpPr/>
          <p:nvPr/>
        </p:nvSpPr>
        <p:spPr>
          <a:xfrm>
            <a:off x="6025872" y="398670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F1DD4C5-993D-7043-BD1D-96EFDF7BF527}"/>
              </a:ext>
            </a:extLst>
          </p:cNvPr>
          <p:cNvSpPr/>
          <p:nvPr/>
        </p:nvSpPr>
        <p:spPr>
          <a:xfrm>
            <a:off x="7924460" y="365095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2E676C5-BE10-DC47-8351-A3F5F923C2D8}"/>
              </a:ext>
            </a:extLst>
          </p:cNvPr>
          <p:cNvSpPr/>
          <p:nvPr/>
        </p:nvSpPr>
        <p:spPr>
          <a:xfrm>
            <a:off x="7924460" y="393568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B110346-CB42-804C-8A37-4B64C989271B}"/>
              </a:ext>
            </a:extLst>
          </p:cNvPr>
          <p:cNvSpPr/>
          <p:nvPr/>
        </p:nvSpPr>
        <p:spPr>
          <a:xfrm>
            <a:off x="4654611" y="430501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3A61B027-F501-084D-8B06-0F09CAF3EFA3}"/>
              </a:ext>
            </a:extLst>
          </p:cNvPr>
          <p:cNvSpPr/>
          <p:nvPr/>
        </p:nvSpPr>
        <p:spPr>
          <a:xfrm>
            <a:off x="7924460" y="4246989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0824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CF3CF-EEA6-1747-A5D3-B78554020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Core problem: </a:t>
            </a:r>
            <a:r>
              <a:rPr kumimoji="1" lang="en-US" altLang="zh-CN" b="0" dirty="0"/>
              <a:t>atomicity of the + operator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BAA5D4-1216-5445-A003-2E7635559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907D889-ECD0-C14A-AEB8-62C2E84EA8A4}"/>
              </a:ext>
            </a:extLst>
          </p:cNvPr>
          <p:cNvSpPr/>
          <p:nvPr/>
        </p:nvSpPr>
        <p:spPr>
          <a:xfrm>
            <a:off x="320285" y="110218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E6D6A73-941D-E447-B134-F8EE6CAF4547}"/>
              </a:ext>
            </a:extLst>
          </p:cNvPr>
          <p:cNvSpPr/>
          <p:nvPr/>
        </p:nvSpPr>
        <p:spPr>
          <a:xfrm>
            <a:off x="4575524" y="970352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85B1D87-3801-5541-966C-BBB634AB3369}"/>
              </a:ext>
            </a:extLst>
          </p:cNvPr>
          <p:cNvSpPr/>
          <p:nvPr/>
        </p:nvSpPr>
        <p:spPr>
          <a:xfrm>
            <a:off x="683568" y="1793993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CF7EB12-08C5-9B4D-888A-DCBE72A473AE}"/>
              </a:ext>
            </a:extLst>
          </p:cNvPr>
          <p:cNvSpPr/>
          <p:nvPr/>
        </p:nvSpPr>
        <p:spPr>
          <a:xfrm>
            <a:off x="4499992" y="2342430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283DF107-6F22-D74E-AC96-12119641E56E}"/>
              </a:ext>
            </a:extLst>
          </p:cNvPr>
          <p:cNvCxnSpPr>
            <a:cxnSpLocks/>
          </p:cNvCxnSpPr>
          <p:nvPr/>
        </p:nvCxnSpPr>
        <p:spPr>
          <a:xfrm>
            <a:off x="-324544" y="2929508"/>
            <a:ext cx="10009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0F7443D6-8382-DE40-B6C1-4007FB574DB7}"/>
              </a:ext>
            </a:extLst>
          </p:cNvPr>
          <p:cNvCxnSpPr>
            <a:cxnSpLocks/>
          </p:cNvCxnSpPr>
          <p:nvPr/>
        </p:nvCxnSpPr>
        <p:spPr>
          <a:xfrm>
            <a:off x="527584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01BB7CA3-96EB-D448-9752-A8DCE9B88736}"/>
              </a:ext>
            </a:extLst>
          </p:cNvPr>
          <p:cNvSpPr/>
          <p:nvPr/>
        </p:nvSpPr>
        <p:spPr>
          <a:xfrm>
            <a:off x="290872" y="501038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5" name="内容占位符 11">
            <a:extLst>
              <a:ext uri="{FF2B5EF4-FFF2-40B4-BE49-F238E27FC236}">
                <a16:creationId xmlns:a16="http://schemas.microsoft.com/office/drawing/2014/main" id="{CA063D85-96B4-DE4C-B181-A5B8D7690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4174619"/>
            <a:ext cx="276342" cy="65896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4710C6A0-75FD-D647-B5DD-776AF33CE9C6}"/>
              </a:ext>
            </a:extLst>
          </p:cNvPr>
          <p:cNvSpPr/>
          <p:nvPr/>
        </p:nvSpPr>
        <p:spPr>
          <a:xfrm>
            <a:off x="755576" y="379098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7" name="内容占位符 11">
            <a:extLst>
              <a:ext uri="{FF2B5EF4-FFF2-40B4-BE49-F238E27FC236}">
                <a16:creationId xmlns:a16="http://schemas.microsoft.com/office/drawing/2014/main" id="{D9CEA140-6854-6841-9DA2-A3145B4B2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2" y="4175338"/>
            <a:ext cx="276342" cy="6589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33305B8E-11C5-754D-A5A9-2C063E7F540B}"/>
              </a:ext>
            </a:extLst>
          </p:cNvPr>
          <p:cNvSpPr/>
          <p:nvPr/>
        </p:nvSpPr>
        <p:spPr>
          <a:xfrm>
            <a:off x="1390188" y="37917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21A3D7F-6A9E-9444-A5C8-F77F2A1F1658}"/>
              </a:ext>
            </a:extLst>
          </p:cNvPr>
          <p:cNvSpPr/>
          <p:nvPr/>
        </p:nvSpPr>
        <p:spPr>
          <a:xfrm>
            <a:off x="874549" y="4339963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DD53EFC-C0FB-0449-A09D-8726CB3DE751}"/>
              </a:ext>
            </a:extLst>
          </p:cNvPr>
          <p:cNvSpPr/>
          <p:nvPr/>
        </p:nvSpPr>
        <p:spPr>
          <a:xfrm>
            <a:off x="1755344" y="43399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702A778-9CB3-8845-A2A4-4263879E2234}"/>
              </a:ext>
            </a:extLst>
          </p:cNvPr>
          <p:cNvSpPr/>
          <p:nvPr/>
        </p:nvSpPr>
        <p:spPr>
          <a:xfrm>
            <a:off x="2359148" y="4140480"/>
            <a:ext cx="153704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64FA6310-4D5D-2348-AECC-60550F79A8D7}"/>
              </a:ext>
            </a:extLst>
          </p:cNvPr>
          <p:cNvCxnSpPr>
            <a:cxnSpLocks/>
          </p:cNvCxnSpPr>
          <p:nvPr/>
        </p:nvCxnSpPr>
        <p:spPr>
          <a:xfrm flipV="1">
            <a:off x="1998420" y="4174619"/>
            <a:ext cx="299760" cy="196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03B432D5-CDF0-1940-B09F-8D2E4A065A1D}"/>
              </a:ext>
            </a:extLst>
          </p:cNvPr>
          <p:cNvCxnSpPr>
            <a:cxnSpLocks/>
          </p:cNvCxnSpPr>
          <p:nvPr/>
        </p:nvCxnSpPr>
        <p:spPr>
          <a:xfrm>
            <a:off x="1998420" y="4652743"/>
            <a:ext cx="271914" cy="41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CD285D9E-F581-AB4D-BC29-57797A02FB8D}"/>
              </a:ext>
            </a:extLst>
          </p:cNvPr>
          <p:cNvSpPr/>
          <p:nvPr/>
        </p:nvSpPr>
        <p:spPr>
          <a:xfrm>
            <a:off x="4648199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EFCC39E-2329-6343-89AE-437495305034}"/>
              </a:ext>
            </a:extLst>
          </p:cNvPr>
          <p:cNvSpPr/>
          <p:nvPr/>
        </p:nvSpPr>
        <p:spPr>
          <a:xfrm>
            <a:off x="6069712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6B118344-4FB0-6544-855F-F897F1CF0F4E}"/>
              </a:ext>
            </a:extLst>
          </p:cNvPr>
          <p:cNvSpPr/>
          <p:nvPr/>
        </p:nvSpPr>
        <p:spPr>
          <a:xfrm>
            <a:off x="4085946" y="4207607"/>
            <a:ext cx="396044" cy="783278"/>
          </a:xfrm>
          <a:prstGeom prst="rightArrow">
            <a:avLst>
              <a:gd name="adj1" fmla="val 50000"/>
              <a:gd name="adj2" fmla="val 5773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DC03FF3-6B9A-C04A-BCB5-7107A97FF5AD}"/>
              </a:ext>
            </a:extLst>
          </p:cNvPr>
          <p:cNvSpPr/>
          <p:nvPr/>
        </p:nvSpPr>
        <p:spPr>
          <a:xfrm>
            <a:off x="7510244" y="301249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FF490A5-01B1-5642-B471-6980F6B83688}"/>
              </a:ext>
            </a:extLst>
          </p:cNvPr>
          <p:cNvSpPr/>
          <p:nvPr/>
        </p:nvSpPr>
        <p:spPr>
          <a:xfrm>
            <a:off x="7924460" y="3354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BCBEE022-CD71-4342-A7C4-7B6F821CEB80}"/>
              </a:ext>
            </a:extLst>
          </p:cNvPr>
          <p:cNvCxnSpPr/>
          <p:nvPr/>
        </p:nvCxnSpPr>
        <p:spPr>
          <a:xfrm flipH="1">
            <a:off x="7380344" y="382943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55CDD1EB-C4DC-7D4F-974B-5C88FE5D10C6}"/>
              </a:ext>
            </a:extLst>
          </p:cNvPr>
          <p:cNvCxnSpPr/>
          <p:nvPr/>
        </p:nvCxnSpPr>
        <p:spPr>
          <a:xfrm flipH="1">
            <a:off x="7380344" y="417762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2D66799-931B-0942-ACF2-AC5F2D1384A6}"/>
              </a:ext>
            </a:extLst>
          </p:cNvPr>
          <p:cNvSpPr/>
          <p:nvPr/>
        </p:nvSpPr>
        <p:spPr>
          <a:xfrm>
            <a:off x="4622664" y="364437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92D4D0E-CFFB-4845-B18B-FF36AF9B84D6}"/>
              </a:ext>
            </a:extLst>
          </p:cNvPr>
          <p:cNvSpPr/>
          <p:nvPr/>
        </p:nvSpPr>
        <p:spPr>
          <a:xfrm>
            <a:off x="6025872" y="398670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F1DD4C5-993D-7043-BD1D-96EFDF7BF527}"/>
              </a:ext>
            </a:extLst>
          </p:cNvPr>
          <p:cNvSpPr/>
          <p:nvPr/>
        </p:nvSpPr>
        <p:spPr>
          <a:xfrm>
            <a:off x="7924460" y="365095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2E676C5-BE10-DC47-8351-A3F5F923C2D8}"/>
              </a:ext>
            </a:extLst>
          </p:cNvPr>
          <p:cNvSpPr/>
          <p:nvPr/>
        </p:nvSpPr>
        <p:spPr>
          <a:xfrm>
            <a:off x="7924460" y="393568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B110346-CB42-804C-8A37-4B64C989271B}"/>
              </a:ext>
            </a:extLst>
          </p:cNvPr>
          <p:cNvSpPr/>
          <p:nvPr/>
        </p:nvSpPr>
        <p:spPr>
          <a:xfrm>
            <a:off x="4654611" y="430501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9C8EC35E-8648-594D-9417-39FDE9FF41BD}"/>
              </a:ext>
            </a:extLst>
          </p:cNvPr>
          <p:cNvSpPr/>
          <p:nvPr/>
        </p:nvSpPr>
        <p:spPr>
          <a:xfrm>
            <a:off x="6082536" y="4601079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3A61B027-F501-084D-8B06-0F09CAF3EFA3}"/>
              </a:ext>
            </a:extLst>
          </p:cNvPr>
          <p:cNvSpPr/>
          <p:nvPr/>
        </p:nvSpPr>
        <p:spPr>
          <a:xfrm>
            <a:off x="7924460" y="4246989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EDD87220-012C-2048-9D05-72F2B0232C7D}"/>
              </a:ext>
            </a:extLst>
          </p:cNvPr>
          <p:cNvSpPr/>
          <p:nvPr/>
        </p:nvSpPr>
        <p:spPr>
          <a:xfrm>
            <a:off x="7928294" y="455263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6168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CF3CF-EEA6-1747-A5D3-B78554020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Core problem: </a:t>
            </a:r>
            <a:r>
              <a:rPr kumimoji="1" lang="en-US" altLang="zh-CN" b="0" dirty="0"/>
              <a:t>atomicity of the + operator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BAA5D4-1216-5445-A003-2E7635559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907D889-ECD0-C14A-AEB8-62C2E84EA8A4}"/>
              </a:ext>
            </a:extLst>
          </p:cNvPr>
          <p:cNvSpPr/>
          <p:nvPr/>
        </p:nvSpPr>
        <p:spPr>
          <a:xfrm>
            <a:off x="320285" y="110218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E6D6A73-941D-E447-B134-F8EE6CAF4547}"/>
              </a:ext>
            </a:extLst>
          </p:cNvPr>
          <p:cNvSpPr/>
          <p:nvPr/>
        </p:nvSpPr>
        <p:spPr>
          <a:xfrm>
            <a:off x="4575524" y="970352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85B1D87-3801-5541-966C-BBB634AB3369}"/>
              </a:ext>
            </a:extLst>
          </p:cNvPr>
          <p:cNvSpPr/>
          <p:nvPr/>
        </p:nvSpPr>
        <p:spPr>
          <a:xfrm>
            <a:off x="683568" y="1793993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CF7EB12-08C5-9B4D-888A-DCBE72A473AE}"/>
              </a:ext>
            </a:extLst>
          </p:cNvPr>
          <p:cNvSpPr/>
          <p:nvPr/>
        </p:nvSpPr>
        <p:spPr>
          <a:xfrm>
            <a:off x="4499992" y="2342430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283DF107-6F22-D74E-AC96-12119641E56E}"/>
              </a:ext>
            </a:extLst>
          </p:cNvPr>
          <p:cNvCxnSpPr>
            <a:cxnSpLocks/>
          </p:cNvCxnSpPr>
          <p:nvPr/>
        </p:nvCxnSpPr>
        <p:spPr>
          <a:xfrm>
            <a:off x="-324544" y="2929508"/>
            <a:ext cx="10009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0F7443D6-8382-DE40-B6C1-4007FB574DB7}"/>
              </a:ext>
            </a:extLst>
          </p:cNvPr>
          <p:cNvCxnSpPr>
            <a:cxnSpLocks/>
          </p:cNvCxnSpPr>
          <p:nvPr/>
        </p:nvCxnSpPr>
        <p:spPr>
          <a:xfrm>
            <a:off x="527584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01BB7CA3-96EB-D448-9752-A8DCE9B88736}"/>
              </a:ext>
            </a:extLst>
          </p:cNvPr>
          <p:cNvSpPr/>
          <p:nvPr/>
        </p:nvSpPr>
        <p:spPr>
          <a:xfrm>
            <a:off x="290872" y="501038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5" name="内容占位符 11">
            <a:extLst>
              <a:ext uri="{FF2B5EF4-FFF2-40B4-BE49-F238E27FC236}">
                <a16:creationId xmlns:a16="http://schemas.microsoft.com/office/drawing/2014/main" id="{CA063D85-96B4-DE4C-B181-A5B8D7690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4174619"/>
            <a:ext cx="276342" cy="65896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4710C6A0-75FD-D647-B5DD-776AF33CE9C6}"/>
              </a:ext>
            </a:extLst>
          </p:cNvPr>
          <p:cNvSpPr/>
          <p:nvPr/>
        </p:nvSpPr>
        <p:spPr>
          <a:xfrm>
            <a:off x="755576" y="379098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7" name="内容占位符 11">
            <a:extLst>
              <a:ext uri="{FF2B5EF4-FFF2-40B4-BE49-F238E27FC236}">
                <a16:creationId xmlns:a16="http://schemas.microsoft.com/office/drawing/2014/main" id="{D9CEA140-6854-6841-9DA2-A3145B4B2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2" y="4175338"/>
            <a:ext cx="276342" cy="6589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33305B8E-11C5-754D-A5A9-2C063E7F540B}"/>
              </a:ext>
            </a:extLst>
          </p:cNvPr>
          <p:cNvSpPr/>
          <p:nvPr/>
        </p:nvSpPr>
        <p:spPr>
          <a:xfrm>
            <a:off x="1390188" y="37917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21A3D7F-6A9E-9444-A5C8-F77F2A1F1658}"/>
              </a:ext>
            </a:extLst>
          </p:cNvPr>
          <p:cNvSpPr/>
          <p:nvPr/>
        </p:nvSpPr>
        <p:spPr>
          <a:xfrm>
            <a:off x="874549" y="4339963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DD53EFC-C0FB-0449-A09D-8726CB3DE751}"/>
              </a:ext>
            </a:extLst>
          </p:cNvPr>
          <p:cNvSpPr/>
          <p:nvPr/>
        </p:nvSpPr>
        <p:spPr>
          <a:xfrm>
            <a:off x="1755344" y="43399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702A778-9CB3-8845-A2A4-4263879E2234}"/>
              </a:ext>
            </a:extLst>
          </p:cNvPr>
          <p:cNvSpPr/>
          <p:nvPr/>
        </p:nvSpPr>
        <p:spPr>
          <a:xfrm>
            <a:off x="2359148" y="4140480"/>
            <a:ext cx="153704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64FA6310-4D5D-2348-AECC-60550F79A8D7}"/>
              </a:ext>
            </a:extLst>
          </p:cNvPr>
          <p:cNvCxnSpPr>
            <a:cxnSpLocks/>
          </p:cNvCxnSpPr>
          <p:nvPr/>
        </p:nvCxnSpPr>
        <p:spPr>
          <a:xfrm flipV="1">
            <a:off x="1998420" y="4174619"/>
            <a:ext cx="299760" cy="196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03B432D5-CDF0-1940-B09F-8D2E4A065A1D}"/>
              </a:ext>
            </a:extLst>
          </p:cNvPr>
          <p:cNvCxnSpPr>
            <a:cxnSpLocks/>
          </p:cNvCxnSpPr>
          <p:nvPr/>
        </p:nvCxnSpPr>
        <p:spPr>
          <a:xfrm>
            <a:off x="1998420" y="4652743"/>
            <a:ext cx="271914" cy="41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CD285D9E-F581-AB4D-BC29-57797A02FB8D}"/>
              </a:ext>
            </a:extLst>
          </p:cNvPr>
          <p:cNvSpPr/>
          <p:nvPr/>
        </p:nvSpPr>
        <p:spPr>
          <a:xfrm>
            <a:off x="4648199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EFCC39E-2329-6343-89AE-437495305034}"/>
              </a:ext>
            </a:extLst>
          </p:cNvPr>
          <p:cNvSpPr/>
          <p:nvPr/>
        </p:nvSpPr>
        <p:spPr>
          <a:xfrm>
            <a:off x="6069712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6B118344-4FB0-6544-855F-F897F1CF0F4E}"/>
              </a:ext>
            </a:extLst>
          </p:cNvPr>
          <p:cNvSpPr/>
          <p:nvPr/>
        </p:nvSpPr>
        <p:spPr>
          <a:xfrm>
            <a:off x="4085946" y="4207607"/>
            <a:ext cx="396044" cy="783278"/>
          </a:xfrm>
          <a:prstGeom prst="rightArrow">
            <a:avLst>
              <a:gd name="adj1" fmla="val 50000"/>
              <a:gd name="adj2" fmla="val 5773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DC03FF3-6B9A-C04A-BCB5-7107A97FF5AD}"/>
              </a:ext>
            </a:extLst>
          </p:cNvPr>
          <p:cNvSpPr/>
          <p:nvPr/>
        </p:nvSpPr>
        <p:spPr>
          <a:xfrm>
            <a:off x="7510244" y="301249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FF490A5-01B1-5642-B471-6980F6B83688}"/>
              </a:ext>
            </a:extLst>
          </p:cNvPr>
          <p:cNvSpPr/>
          <p:nvPr/>
        </p:nvSpPr>
        <p:spPr>
          <a:xfrm>
            <a:off x="7924460" y="3354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BCBEE022-CD71-4342-A7C4-7B6F821CEB80}"/>
              </a:ext>
            </a:extLst>
          </p:cNvPr>
          <p:cNvCxnSpPr/>
          <p:nvPr/>
        </p:nvCxnSpPr>
        <p:spPr>
          <a:xfrm flipH="1">
            <a:off x="7380344" y="382943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55CDD1EB-C4DC-7D4F-974B-5C88FE5D10C6}"/>
              </a:ext>
            </a:extLst>
          </p:cNvPr>
          <p:cNvCxnSpPr/>
          <p:nvPr/>
        </p:nvCxnSpPr>
        <p:spPr>
          <a:xfrm flipH="1">
            <a:off x="7380344" y="417762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2D66799-931B-0942-ACF2-AC5F2D1384A6}"/>
              </a:ext>
            </a:extLst>
          </p:cNvPr>
          <p:cNvSpPr/>
          <p:nvPr/>
        </p:nvSpPr>
        <p:spPr>
          <a:xfrm>
            <a:off x="4622664" y="364437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92D4D0E-CFFB-4845-B18B-FF36AF9B84D6}"/>
              </a:ext>
            </a:extLst>
          </p:cNvPr>
          <p:cNvSpPr/>
          <p:nvPr/>
        </p:nvSpPr>
        <p:spPr>
          <a:xfrm>
            <a:off x="6025872" y="398670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F1DD4C5-993D-7043-BD1D-96EFDF7BF527}"/>
              </a:ext>
            </a:extLst>
          </p:cNvPr>
          <p:cNvSpPr/>
          <p:nvPr/>
        </p:nvSpPr>
        <p:spPr>
          <a:xfrm>
            <a:off x="7924460" y="365095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2E676C5-BE10-DC47-8351-A3F5F923C2D8}"/>
              </a:ext>
            </a:extLst>
          </p:cNvPr>
          <p:cNvSpPr/>
          <p:nvPr/>
        </p:nvSpPr>
        <p:spPr>
          <a:xfrm>
            <a:off x="7924460" y="393568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B110346-CB42-804C-8A37-4B64C989271B}"/>
              </a:ext>
            </a:extLst>
          </p:cNvPr>
          <p:cNvSpPr/>
          <p:nvPr/>
        </p:nvSpPr>
        <p:spPr>
          <a:xfrm>
            <a:off x="4654611" y="430501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9C8EC35E-8648-594D-9417-39FDE9FF41BD}"/>
              </a:ext>
            </a:extLst>
          </p:cNvPr>
          <p:cNvSpPr/>
          <p:nvPr/>
        </p:nvSpPr>
        <p:spPr>
          <a:xfrm>
            <a:off x="6082536" y="4601079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F251A9E-A103-124C-A3ED-D5E294B2E1C4}"/>
              </a:ext>
            </a:extLst>
          </p:cNvPr>
          <p:cNvSpPr/>
          <p:nvPr/>
        </p:nvSpPr>
        <p:spPr>
          <a:xfrm>
            <a:off x="4673568" y="4855129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3A61B027-F501-084D-8B06-0F09CAF3EFA3}"/>
              </a:ext>
            </a:extLst>
          </p:cNvPr>
          <p:cNvSpPr/>
          <p:nvPr/>
        </p:nvSpPr>
        <p:spPr>
          <a:xfrm>
            <a:off x="7924460" y="4246989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EDD87220-012C-2048-9D05-72F2B0232C7D}"/>
              </a:ext>
            </a:extLst>
          </p:cNvPr>
          <p:cNvSpPr/>
          <p:nvPr/>
        </p:nvSpPr>
        <p:spPr>
          <a:xfrm>
            <a:off x="7928294" y="455263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70A052C6-F5F2-674A-B015-EB9EB6BD69CE}"/>
              </a:ext>
            </a:extLst>
          </p:cNvPr>
          <p:cNvSpPr/>
          <p:nvPr/>
        </p:nvSpPr>
        <p:spPr>
          <a:xfrm>
            <a:off x="7851318" y="4861872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435EA7E7-4BFC-384B-B127-A96449F39E00}"/>
              </a:ext>
            </a:extLst>
          </p:cNvPr>
          <p:cNvCxnSpPr/>
          <p:nvPr/>
        </p:nvCxnSpPr>
        <p:spPr>
          <a:xfrm flipH="1">
            <a:off x="7380344" y="504653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031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CF3CF-EEA6-1747-A5D3-B78554020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Core problem: </a:t>
            </a:r>
            <a:r>
              <a:rPr kumimoji="1" lang="en-US" altLang="zh-CN" b="0" dirty="0"/>
              <a:t>atomicity of the + operator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BAA5D4-1216-5445-A003-2E7635559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907D889-ECD0-C14A-AEB8-62C2E84EA8A4}"/>
              </a:ext>
            </a:extLst>
          </p:cNvPr>
          <p:cNvSpPr/>
          <p:nvPr/>
        </p:nvSpPr>
        <p:spPr>
          <a:xfrm>
            <a:off x="320285" y="110218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E6D6A73-941D-E447-B134-F8EE6CAF4547}"/>
              </a:ext>
            </a:extLst>
          </p:cNvPr>
          <p:cNvSpPr/>
          <p:nvPr/>
        </p:nvSpPr>
        <p:spPr>
          <a:xfrm>
            <a:off x="4575524" y="970352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85B1D87-3801-5541-966C-BBB634AB3369}"/>
              </a:ext>
            </a:extLst>
          </p:cNvPr>
          <p:cNvSpPr/>
          <p:nvPr/>
        </p:nvSpPr>
        <p:spPr>
          <a:xfrm>
            <a:off x="683568" y="1793993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CF7EB12-08C5-9B4D-888A-DCBE72A473AE}"/>
              </a:ext>
            </a:extLst>
          </p:cNvPr>
          <p:cNvSpPr/>
          <p:nvPr/>
        </p:nvSpPr>
        <p:spPr>
          <a:xfrm>
            <a:off x="4499992" y="2342430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0F7443D6-8382-DE40-B6C1-4007FB574DB7}"/>
              </a:ext>
            </a:extLst>
          </p:cNvPr>
          <p:cNvCxnSpPr>
            <a:cxnSpLocks/>
          </p:cNvCxnSpPr>
          <p:nvPr/>
        </p:nvCxnSpPr>
        <p:spPr>
          <a:xfrm>
            <a:off x="527584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01BB7CA3-96EB-D448-9752-A8DCE9B88736}"/>
              </a:ext>
            </a:extLst>
          </p:cNvPr>
          <p:cNvSpPr/>
          <p:nvPr/>
        </p:nvSpPr>
        <p:spPr>
          <a:xfrm>
            <a:off x="290872" y="501038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5" name="内容占位符 11">
            <a:extLst>
              <a:ext uri="{FF2B5EF4-FFF2-40B4-BE49-F238E27FC236}">
                <a16:creationId xmlns:a16="http://schemas.microsoft.com/office/drawing/2014/main" id="{CA063D85-96B4-DE4C-B181-A5B8D7690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4174619"/>
            <a:ext cx="276342" cy="65896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4710C6A0-75FD-D647-B5DD-776AF33CE9C6}"/>
              </a:ext>
            </a:extLst>
          </p:cNvPr>
          <p:cNvSpPr/>
          <p:nvPr/>
        </p:nvSpPr>
        <p:spPr>
          <a:xfrm>
            <a:off x="755576" y="379098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7" name="内容占位符 11">
            <a:extLst>
              <a:ext uri="{FF2B5EF4-FFF2-40B4-BE49-F238E27FC236}">
                <a16:creationId xmlns:a16="http://schemas.microsoft.com/office/drawing/2014/main" id="{D9CEA140-6854-6841-9DA2-A3145B4B2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2" y="4175338"/>
            <a:ext cx="276342" cy="6589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33305B8E-11C5-754D-A5A9-2C063E7F540B}"/>
              </a:ext>
            </a:extLst>
          </p:cNvPr>
          <p:cNvSpPr/>
          <p:nvPr/>
        </p:nvSpPr>
        <p:spPr>
          <a:xfrm>
            <a:off x="1390188" y="37917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21A3D7F-6A9E-9444-A5C8-F77F2A1F1658}"/>
              </a:ext>
            </a:extLst>
          </p:cNvPr>
          <p:cNvSpPr/>
          <p:nvPr/>
        </p:nvSpPr>
        <p:spPr>
          <a:xfrm>
            <a:off x="874549" y="4339963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DD53EFC-C0FB-0449-A09D-8726CB3DE751}"/>
              </a:ext>
            </a:extLst>
          </p:cNvPr>
          <p:cNvSpPr/>
          <p:nvPr/>
        </p:nvSpPr>
        <p:spPr>
          <a:xfrm>
            <a:off x="1755344" y="43399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702A778-9CB3-8845-A2A4-4263879E2234}"/>
              </a:ext>
            </a:extLst>
          </p:cNvPr>
          <p:cNvSpPr/>
          <p:nvPr/>
        </p:nvSpPr>
        <p:spPr>
          <a:xfrm>
            <a:off x="2359148" y="4140480"/>
            <a:ext cx="153704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64FA6310-4D5D-2348-AECC-60550F79A8D7}"/>
              </a:ext>
            </a:extLst>
          </p:cNvPr>
          <p:cNvCxnSpPr>
            <a:cxnSpLocks/>
          </p:cNvCxnSpPr>
          <p:nvPr/>
        </p:nvCxnSpPr>
        <p:spPr>
          <a:xfrm flipV="1">
            <a:off x="1998420" y="4174619"/>
            <a:ext cx="299760" cy="196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03B432D5-CDF0-1940-B09F-8D2E4A065A1D}"/>
              </a:ext>
            </a:extLst>
          </p:cNvPr>
          <p:cNvCxnSpPr>
            <a:cxnSpLocks/>
          </p:cNvCxnSpPr>
          <p:nvPr/>
        </p:nvCxnSpPr>
        <p:spPr>
          <a:xfrm>
            <a:off x="1998420" y="4652743"/>
            <a:ext cx="271914" cy="41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CD285D9E-F581-AB4D-BC29-57797A02FB8D}"/>
              </a:ext>
            </a:extLst>
          </p:cNvPr>
          <p:cNvSpPr/>
          <p:nvPr/>
        </p:nvSpPr>
        <p:spPr>
          <a:xfrm>
            <a:off x="4648199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EFCC39E-2329-6343-89AE-437495305034}"/>
              </a:ext>
            </a:extLst>
          </p:cNvPr>
          <p:cNvSpPr/>
          <p:nvPr/>
        </p:nvSpPr>
        <p:spPr>
          <a:xfrm>
            <a:off x="6069712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6B118344-4FB0-6544-855F-F897F1CF0F4E}"/>
              </a:ext>
            </a:extLst>
          </p:cNvPr>
          <p:cNvSpPr/>
          <p:nvPr/>
        </p:nvSpPr>
        <p:spPr>
          <a:xfrm>
            <a:off x="4085946" y="4207607"/>
            <a:ext cx="396044" cy="783278"/>
          </a:xfrm>
          <a:prstGeom prst="rightArrow">
            <a:avLst>
              <a:gd name="adj1" fmla="val 50000"/>
              <a:gd name="adj2" fmla="val 5773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DC03FF3-6B9A-C04A-BCB5-7107A97FF5AD}"/>
              </a:ext>
            </a:extLst>
          </p:cNvPr>
          <p:cNvSpPr/>
          <p:nvPr/>
        </p:nvSpPr>
        <p:spPr>
          <a:xfrm>
            <a:off x="7510244" y="301249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FF490A5-01B1-5642-B471-6980F6B83688}"/>
              </a:ext>
            </a:extLst>
          </p:cNvPr>
          <p:cNvSpPr/>
          <p:nvPr/>
        </p:nvSpPr>
        <p:spPr>
          <a:xfrm>
            <a:off x="7924460" y="3354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BCBEE022-CD71-4342-A7C4-7B6F821CEB80}"/>
              </a:ext>
            </a:extLst>
          </p:cNvPr>
          <p:cNvCxnSpPr/>
          <p:nvPr/>
        </p:nvCxnSpPr>
        <p:spPr>
          <a:xfrm flipH="1">
            <a:off x="7380344" y="382943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55CDD1EB-C4DC-7D4F-974B-5C88FE5D10C6}"/>
              </a:ext>
            </a:extLst>
          </p:cNvPr>
          <p:cNvCxnSpPr/>
          <p:nvPr/>
        </p:nvCxnSpPr>
        <p:spPr>
          <a:xfrm flipH="1">
            <a:off x="7380344" y="417762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2D66799-931B-0942-ACF2-AC5F2D1384A6}"/>
              </a:ext>
            </a:extLst>
          </p:cNvPr>
          <p:cNvSpPr/>
          <p:nvPr/>
        </p:nvSpPr>
        <p:spPr>
          <a:xfrm>
            <a:off x="4622664" y="364437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92D4D0E-CFFB-4845-B18B-FF36AF9B84D6}"/>
              </a:ext>
            </a:extLst>
          </p:cNvPr>
          <p:cNvSpPr/>
          <p:nvPr/>
        </p:nvSpPr>
        <p:spPr>
          <a:xfrm>
            <a:off x="6025872" y="398670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F1DD4C5-993D-7043-BD1D-96EFDF7BF527}"/>
              </a:ext>
            </a:extLst>
          </p:cNvPr>
          <p:cNvSpPr/>
          <p:nvPr/>
        </p:nvSpPr>
        <p:spPr>
          <a:xfrm>
            <a:off x="7924460" y="365095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2E676C5-BE10-DC47-8351-A3F5F923C2D8}"/>
              </a:ext>
            </a:extLst>
          </p:cNvPr>
          <p:cNvSpPr/>
          <p:nvPr/>
        </p:nvSpPr>
        <p:spPr>
          <a:xfrm>
            <a:off x="7924460" y="393568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B110346-CB42-804C-8A37-4B64C989271B}"/>
              </a:ext>
            </a:extLst>
          </p:cNvPr>
          <p:cNvSpPr/>
          <p:nvPr/>
        </p:nvSpPr>
        <p:spPr>
          <a:xfrm>
            <a:off x="4654611" y="430501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9C8EC35E-8648-594D-9417-39FDE9FF41BD}"/>
              </a:ext>
            </a:extLst>
          </p:cNvPr>
          <p:cNvSpPr/>
          <p:nvPr/>
        </p:nvSpPr>
        <p:spPr>
          <a:xfrm>
            <a:off x="6082536" y="4601079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F251A9E-A103-124C-A3ED-D5E294B2E1C4}"/>
              </a:ext>
            </a:extLst>
          </p:cNvPr>
          <p:cNvSpPr/>
          <p:nvPr/>
        </p:nvSpPr>
        <p:spPr>
          <a:xfrm>
            <a:off x="4673568" y="4855129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BF241A3A-68CB-A344-BE1D-10D64900957A}"/>
              </a:ext>
            </a:extLst>
          </p:cNvPr>
          <p:cNvSpPr/>
          <p:nvPr/>
        </p:nvSpPr>
        <p:spPr>
          <a:xfrm>
            <a:off x="6034096" y="5152464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3A61B027-F501-084D-8B06-0F09CAF3EFA3}"/>
              </a:ext>
            </a:extLst>
          </p:cNvPr>
          <p:cNvSpPr/>
          <p:nvPr/>
        </p:nvSpPr>
        <p:spPr>
          <a:xfrm>
            <a:off x="7924460" y="4246989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EDD87220-012C-2048-9D05-72F2B0232C7D}"/>
              </a:ext>
            </a:extLst>
          </p:cNvPr>
          <p:cNvSpPr/>
          <p:nvPr/>
        </p:nvSpPr>
        <p:spPr>
          <a:xfrm>
            <a:off x="7928294" y="455263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70A052C6-F5F2-674A-B015-EB9EB6BD69CE}"/>
              </a:ext>
            </a:extLst>
          </p:cNvPr>
          <p:cNvSpPr/>
          <p:nvPr/>
        </p:nvSpPr>
        <p:spPr>
          <a:xfrm>
            <a:off x="7851318" y="4861872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9427FD00-6EBB-0740-A505-7C1C1BA3E123}"/>
              </a:ext>
            </a:extLst>
          </p:cNvPr>
          <p:cNvSpPr/>
          <p:nvPr/>
        </p:nvSpPr>
        <p:spPr>
          <a:xfrm>
            <a:off x="7851318" y="5157143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435EA7E7-4BFC-384B-B127-A96449F39E00}"/>
              </a:ext>
            </a:extLst>
          </p:cNvPr>
          <p:cNvCxnSpPr/>
          <p:nvPr/>
        </p:nvCxnSpPr>
        <p:spPr>
          <a:xfrm flipH="1">
            <a:off x="7380344" y="504653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94FF1FEE-FDC7-D047-92CF-2283B32A78B0}"/>
              </a:ext>
            </a:extLst>
          </p:cNvPr>
          <p:cNvCxnSpPr/>
          <p:nvPr/>
        </p:nvCxnSpPr>
        <p:spPr>
          <a:xfrm flipH="1">
            <a:off x="7380344" y="5379713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F166E143-E2CA-104B-BBE9-4D2A9AA9BE43}"/>
              </a:ext>
            </a:extLst>
          </p:cNvPr>
          <p:cNvCxnSpPr>
            <a:cxnSpLocks/>
          </p:cNvCxnSpPr>
          <p:nvPr/>
        </p:nvCxnSpPr>
        <p:spPr>
          <a:xfrm>
            <a:off x="-324544" y="2929508"/>
            <a:ext cx="10009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980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030F63-D5C2-9849-B13A-1F15A7009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The </a:t>
            </a:r>
            <a:r>
              <a:rPr kumimoji="1" lang="en-US" altLang="zh-CN" dirty="0"/>
              <a:t>race condition </a:t>
            </a:r>
            <a:r>
              <a:rPr kumimoji="1" lang="en-US" altLang="zh-CN" b="0" dirty="0"/>
              <a:t>problem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85530D-573A-B940-A34F-8036E4873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8192"/>
          </a:xfrm>
        </p:spPr>
        <p:txBody>
          <a:bodyPr/>
          <a:lstStyle/>
          <a:p>
            <a:r>
              <a:rPr lang="en" altLang="zh-CN" dirty="0"/>
              <a:t>When two or more threads access shared data and at least one is write</a:t>
            </a:r>
          </a:p>
          <a:p>
            <a:r>
              <a:rPr kumimoji="1" lang="en-US" altLang="zh-CN" dirty="0"/>
              <a:t>Timing dependent error involving shared state</a:t>
            </a:r>
          </a:p>
          <a:p>
            <a:pPr lvl="1"/>
            <a:r>
              <a:rPr kumimoji="1" lang="en-US" altLang="zh-CN" dirty="0"/>
              <a:t>Whether it happens depends on how threads scheduled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7C3FCA-BB2F-8A42-87B6-AA056577B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6E588E5-1D49-0947-AD97-34EC649CC772}"/>
              </a:ext>
            </a:extLst>
          </p:cNvPr>
          <p:cNvSpPr/>
          <p:nvPr/>
        </p:nvSpPr>
        <p:spPr>
          <a:xfrm>
            <a:off x="255587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40205FD-E61A-2342-9021-90E8FD24982C}"/>
              </a:ext>
            </a:extLst>
          </p:cNvPr>
          <p:cNvSpPr/>
          <p:nvPr/>
        </p:nvSpPr>
        <p:spPr>
          <a:xfrm>
            <a:off x="1677100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0E95C4E-73AD-D84F-8434-AC993BD7479F}"/>
              </a:ext>
            </a:extLst>
          </p:cNvPr>
          <p:cNvSpPr/>
          <p:nvPr/>
        </p:nvSpPr>
        <p:spPr>
          <a:xfrm>
            <a:off x="3117632" y="2753387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22CFCD3-1EBC-3C4F-92E0-0EEAE15D6B81}"/>
              </a:ext>
            </a:extLst>
          </p:cNvPr>
          <p:cNvSpPr/>
          <p:nvPr/>
        </p:nvSpPr>
        <p:spPr>
          <a:xfrm>
            <a:off x="3531848" y="30949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9270C98C-F20A-FC45-BB05-5BE22E24D7F1}"/>
              </a:ext>
            </a:extLst>
          </p:cNvPr>
          <p:cNvCxnSpPr/>
          <p:nvPr/>
        </p:nvCxnSpPr>
        <p:spPr>
          <a:xfrm flipH="1">
            <a:off x="2987732" y="357032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C248FDE-80C9-7342-871A-23B6E3953847}"/>
              </a:ext>
            </a:extLst>
          </p:cNvPr>
          <p:cNvCxnSpPr/>
          <p:nvPr/>
        </p:nvCxnSpPr>
        <p:spPr>
          <a:xfrm flipH="1">
            <a:off x="2987732" y="3918523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D00901A6-20E6-F34A-A402-3580248B88DF}"/>
              </a:ext>
            </a:extLst>
          </p:cNvPr>
          <p:cNvSpPr/>
          <p:nvPr/>
        </p:nvSpPr>
        <p:spPr>
          <a:xfrm>
            <a:off x="230052" y="338526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20B5A3E-A72A-2E49-8A07-C6A1533BEC0E}"/>
              </a:ext>
            </a:extLst>
          </p:cNvPr>
          <p:cNvSpPr/>
          <p:nvPr/>
        </p:nvSpPr>
        <p:spPr>
          <a:xfrm>
            <a:off x="1633260" y="372759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DC5314E-77CD-E342-9D1D-0E18184ACAD6}"/>
              </a:ext>
            </a:extLst>
          </p:cNvPr>
          <p:cNvSpPr/>
          <p:nvPr/>
        </p:nvSpPr>
        <p:spPr>
          <a:xfrm>
            <a:off x="3531848" y="3391846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24731F7-2FD6-0F4B-BEEC-2F9F857F355E}"/>
              </a:ext>
            </a:extLst>
          </p:cNvPr>
          <p:cNvSpPr/>
          <p:nvPr/>
        </p:nvSpPr>
        <p:spPr>
          <a:xfrm>
            <a:off x="3531848" y="367657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4C9F883-5641-2F47-8CC7-F48B50DD6CF6}"/>
              </a:ext>
            </a:extLst>
          </p:cNvPr>
          <p:cNvSpPr/>
          <p:nvPr/>
        </p:nvSpPr>
        <p:spPr>
          <a:xfrm>
            <a:off x="261999" y="4045907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D46DA84-561A-1D47-B846-0719F6F66D40}"/>
              </a:ext>
            </a:extLst>
          </p:cNvPr>
          <p:cNvSpPr/>
          <p:nvPr/>
        </p:nvSpPr>
        <p:spPr>
          <a:xfrm>
            <a:off x="1689924" y="434197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A6BAB44-35EC-904E-9E25-B94C00B00A80}"/>
              </a:ext>
            </a:extLst>
          </p:cNvPr>
          <p:cNvSpPr/>
          <p:nvPr/>
        </p:nvSpPr>
        <p:spPr>
          <a:xfrm>
            <a:off x="280956" y="4596024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30FCCFE-99D8-EB4C-829C-9C7F7E51FAFB}"/>
              </a:ext>
            </a:extLst>
          </p:cNvPr>
          <p:cNvSpPr/>
          <p:nvPr/>
        </p:nvSpPr>
        <p:spPr>
          <a:xfrm>
            <a:off x="1641484" y="4893359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D48FC66-0851-6A46-84BB-DE71B77292AF}"/>
              </a:ext>
            </a:extLst>
          </p:cNvPr>
          <p:cNvSpPr/>
          <p:nvPr/>
        </p:nvSpPr>
        <p:spPr>
          <a:xfrm>
            <a:off x="3531848" y="3987884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4382F5C-7E2A-E142-95E0-691742EE9865}"/>
              </a:ext>
            </a:extLst>
          </p:cNvPr>
          <p:cNvSpPr/>
          <p:nvPr/>
        </p:nvSpPr>
        <p:spPr>
          <a:xfrm>
            <a:off x="3535682" y="429352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FA322BA-B248-2F40-A975-6954947B4A81}"/>
              </a:ext>
            </a:extLst>
          </p:cNvPr>
          <p:cNvSpPr/>
          <p:nvPr/>
        </p:nvSpPr>
        <p:spPr>
          <a:xfrm>
            <a:off x="3458706" y="4602767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15B8084-D361-194D-BFA9-4423F6FDE73F}"/>
              </a:ext>
            </a:extLst>
          </p:cNvPr>
          <p:cNvSpPr/>
          <p:nvPr/>
        </p:nvSpPr>
        <p:spPr>
          <a:xfrm>
            <a:off x="3458706" y="4898038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12F6D41F-DD05-8F45-8AB8-4954C0A13A0B}"/>
              </a:ext>
            </a:extLst>
          </p:cNvPr>
          <p:cNvCxnSpPr/>
          <p:nvPr/>
        </p:nvCxnSpPr>
        <p:spPr>
          <a:xfrm flipH="1">
            <a:off x="2987732" y="4787433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D07E2ABA-F6DD-3945-A5CE-CC47F14BA153}"/>
              </a:ext>
            </a:extLst>
          </p:cNvPr>
          <p:cNvCxnSpPr/>
          <p:nvPr/>
        </p:nvCxnSpPr>
        <p:spPr>
          <a:xfrm flipH="1">
            <a:off x="2987732" y="512060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28DBEF15-D4D1-684A-AC7C-A8EA1E98BB20}"/>
              </a:ext>
            </a:extLst>
          </p:cNvPr>
          <p:cNvCxnSpPr>
            <a:cxnSpLocks/>
          </p:cNvCxnSpPr>
          <p:nvPr/>
        </p:nvCxnSpPr>
        <p:spPr>
          <a:xfrm>
            <a:off x="4644008" y="2523625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EE38DBE2-048E-C241-B9B5-7BAB87672236}"/>
              </a:ext>
            </a:extLst>
          </p:cNvPr>
          <p:cNvSpPr/>
          <p:nvPr/>
        </p:nvSpPr>
        <p:spPr>
          <a:xfrm>
            <a:off x="4951784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8247418-ACA1-A844-B826-03F270D14C9B}"/>
              </a:ext>
            </a:extLst>
          </p:cNvPr>
          <p:cNvSpPr/>
          <p:nvPr/>
        </p:nvSpPr>
        <p:spPr>
          <a:xfrm>
            <a:off x="6373297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63F77A8-AF2E-5740-B97F-769F2F5D471A}"/>
              </a:ext>
            </a:extLst>
          </p:cNvPr>
          <p:cNvSpPr/>
          <p:nvPr/>
        </p:nvSpPr>
        <p:spPr>
          <a:xfrm>
            <a:off x="7683929" y="2753387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3DAD1E2-DB62-0D4D-B078-C15F62FA9FA5}"/>
              </a:ext>
            </a:extLst>
          </p:cNvPr>
          <p:cNvSpPr/>
          <p:nvPr/>
        </p:nvSpPr>
        <p:spPr>
          <a:xfrm>
            <a:off x="8228045" y="30949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77B27DDF-826E-CB4C-BC45-FCF998C65960}"/>
              </a:ext>
            </a:extLst>
          </p:cNvPr>
          <p:cNvCxnSpPr/>
          <p:nvPr/>
        </p:nvCxnSpPr>
        <p:spPr>
          <a:xfrm flipH="1">
            <a:off x="7683929" y="357032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41170757-4B26-EF45-89D8-376AAC880210}"/>
              </a:ext>
            </a:extLst>
          </p:cNvPr>
          <p:cNvSpPr/>
          <p:nvPr/>
        </p:nvSpPr>
        <p:spPr>
          <a:xfrm>
            <a:off x="4926249" y="338526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17A4E7F-FB92-6449-A71F-5986DDE88A00}"/>
              </a:ext>
            </a:extLst>
          </p:cNvPr>
          <p:cNvSpPr/>
          <p:nvPr/>
        </p:nvSpPr>
        <p:spPr>
          <a:xfrm>
            <a:off x="6295694" y="427653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1185CC34-7FF0-A049-A0A0-28415F2E0EB2}"/>
              </a:ext>
            </a:extLst>
          </p:cNvPr>
          <p:cNvSpPr/>
          <p:nvPr/>
        </p:nvSpPr>
        <p:spPr>
          <a:xfrm>
            <a:off x="8228045" y="3391846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ECFE0CB6-3BEC-1648-B694-9534A00345F0}"/>
              </a:ext>
            </a:extLst>
          </p:cNvPr>
          <p:cNvSpPr/>
          <p:nvPr/>
        </p:nvSpPr>
        <p:spPr>
          <a:xfrm>
            <a:off x="8228045" y="367657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DDEB406-94BE-724F-9498-42257B092CD3}"/>
              </a:ext>
            </a:extLst>
          </p:cNvPr>
          <p:cNvSpPr/>
          <p:nvPr/>
        </p:nvSpPr>
        <p:spPr>
          <a:xfrm>
            <a:off x="4948243" y="3649588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9CB74A3-ACCC-B14D-97D3-B764AC974C4B}"/>
              </a:ext>
            </a:extLst>
          </p:cNvPr>
          <p:cNvSpPr/>
          <p:nvPr/>
        </p:nvSpPr>
        <p:spPr>
          <a:xfrm>
            <a:off x="4896258" y="4045907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FDC03333-3D0E-254B-B893-BA98A9CA3B1A}"/>
              </a:ext>
            </a:extLst>
          </p:cNvPr>
          <p:cNvSpPr/>
          <p:nvPr/>
        </p:nvSpPr>
        <p:spPr>
          <a:xfrm>
            <a:off x="6337681" y="4893359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739ADC6-33FB-764C-9F75-FB5AE10A9E81}"/>
              </a:ext>
            </a:extLst>
          </p:cNvPr>
          <p:cNvSpPr/>
          <p:nvPr/>
        </p:nvSpPr>
        <p:spPr>
          <a:xfrm>
            <a:off x="8127228" y="3994773"/>
            <a:ext cx="458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F41FBF19-0706-CF46-A4D6-82A522403992}"/>
              </a:ext>
            </a:extLst>
          </p:cNvPr>
          <p:cNvSpPr/>
          <p:nvPr/>
        </p:nvSpPr>
        <p:spPr>
          <a:xfrm>
            <a:off x="8154903" y="4602767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44D9A5D-8D34-204B-B3E2-864CA8640284}"/>
              </a:ext>
            </a:extLst>
          </p:cNvPr>
          <p:cNvSpPr/>
          <p:nvPr/>
        </p:nvSpPr>
        <p:spPr>
          <a:xfrm>
            <a:off x="8154903" y="4935942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884FCDAF-0725-7840-BC64-1B729CE659FE}"/>
              </a:ext>
            </a:extLst>
          </p:cNvPr>
          <p:cNvCxnSpPr/>
          <p:nvPr/>
        </p:nvCxnSpPr>
        <p:spPr>
          <a:xfrm flipH="1">
            <a:off x="7683929" y="4194606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7BBBDF85-70E3-994F-8608-F2B017ECA558}"/>
              </a:ext>
            </a:extLst>
          </p:cNvPr>
          <p:cNvCxnSpPr/>
          <p:nvPr/>
        </p:nvCxnSpPr>
        <p:spPr>
          <a:xfrm flipH="1">
            <a:off x="7683929" y="512060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BD87593F-79A8-0C4F-86FF-7AE118D6182C}"/>
              </a:ext>
            </a:extLst>
          </p:cNvPr>
          <p:cNvSpPr/>
          <p:nvPr/>
        </p:nvSpPr>
        <p:spPr>
          <a:xfrm>
            <a:off x="8133030" y="4276535"/>
            <a:ext cx="458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5F2DDBA6-2986-254B-B689-041BD1774D48}"/>
              </a:ext>
            </a:extLst>
          </p:cNvPr>
          <p:cNvCxnSpPr/>
          <p:nvPr/>
        </p:nvCxnSpPr>
        <p:spPr>
          <a:xfrm flipH="1">
            <a:off x="7683929" y="4478191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F1AFED8D-CF7D-F945-8556-6F60C8723BC8}"/>
              </a:ext>
            </a:extLst>
          </p:cNvPr>
          <p:cNvSpPr/>
          <p:nvPr/>
        </p:nvSpPr>
        <p:spPr>
          <a:xfrm>
            <a:off x="6407335" y="4558833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5443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C19070-8C15-1444-B6F3-E32F1F15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Race condition </a:t>
            </a:r>
            <a:r>
              <a:rPr lang="en-US" altLang="zh-CN" dirty="0">
                <a:ea typeface="楷体_GB2312" charset="0"/>
              </a:rPr>
              <a:t>is</a:t>
            </a:r>
            <a:r>
              <a:rPr lang="en-US" altLang="zh-CN" dirty="0">
                <a:ea typeface="楷体_GB2312" charset="0"/>
                <a:cs typeface="楷体_GB2312" charset="0"/>
              </a:rPr>
              <a:t> </a:t>
            </a:r>
            <a:r>
              <a:rPr lang="en-US" altLang="zh-CN" dirty="0">
                <a:ea typeface="MS PGothic" charset="0"/>
                <a:cs typeface="楷体_GB2312" charset="0"/>
              </a:rPr>
              <a:t>h</a:t>
            </a:r>
            <a:r>
              <a:rPr lang="en-US" altLang="zh-CN" dirty="0">
                <a:ea typeface="MS PGothic" charset="0"/>
              </a:rPr>
              <a:t>ard to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64A951-25A1-764D-B7AA-6D622022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032448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Must make sure all possible schedules are safe</a:t>
            </a:r>
          </a:p>
          <a:p>
            <a:pPr lvl="1"/>
            <a:r>
              <a:rPr kumimoji="1" lang="en-US" altLang="zh-CN" dirty="0"/>
              <a:t>Number of possible schedules permutations is huge</a:t>
            </a:r>
          </a:p>
          <a:p>
            <a:pPr lvl="1"/>
            <a:r>
              <a:rPr kumimoji="1" lang="en-US" altLang="zh-CN" dirty="0"/>
              <a:t>Bad schedules that will and will not work sometimes  </a:t>
            </a:r>
          </a:p>
          <a:p>
            <a:r>
              <a:rPr kumimoji="1" lang="en-US" altLang="zh-CN" dirty="0"/>
              <a:t>They are intermittent </a:t>
            </a:r>
          </a:p>
          <a:p>
            <a:pPr lvl="1"/>
            <a:r>
              <a:rPr kumimoji="1" lang="en-US" altLang="zh-CN" dirty="0"/>
              <a:t>Small timing changes between invocations might result in different behavior which can hide bug (e.g., Therac-25)</a:t>
            </a:r>
          </a:p>
          <a:p>
            <a:pPr lvl="1"/>
            <a:r>
              <a:rPr kumimoji="1" lang="en-US" altLang="zh-CN" dirty="0"/>
              <a:t>Also known as </a:t>
            </a:r>
            <a:r>
              <a:rPr kumimoji="1" lang="en-US" altLang="zh-CN" b="1" dirty="0">
                <a:solidFill>
                  <a:srgbClr val="C00000"/>
                </a:solidFill>
              </a:rPr>
              <a:t>Heisenbugs</a:t>
            </a:r>
            <a:r>
              <a:rPr kumimoji="1" lang="en-US" altLang="zh-CN" dirty="0"/>
              <a:t> (Heisenberg uncertainty)</a:t>
            </a:r>
          </a:p>
          <a:p>
            <a:pPr lvl="2"/>
            <a:r>
              <a:rPr kumimoji="1" lang="en-US" altLang="zh-CN" sz="1800" dirty="0"/>
              <a:t>Possible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system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solution-1: DMT (Deterministic Multi-Threading)</a:t>
            </a:r>
          </a:p>
          <a:p>
            <a:pPr lvl="2"/>
            <a:r>
              <a:rPr kumimoji="1" lang="en-US" altLang="zh-CN" sz="1800" dirty="0"/>
              <a:t>Possible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system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solution-2: Record and Replay</a:t>
            </a:r>
          </a:p>
          <a:p>
            <a:pPr lvl="2"/>
            <a:r>
              <a:rPr kumimoji="1" lang="en-US" altLang="zh-CN" sz="1800" dirty="0"/>
              <a:t>Both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are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hard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either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correctness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or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cost,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or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both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6699AD-ED5C-D84C-9A8A-0DE7B3454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881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F04C01-F956-2B43-A5D2-C91DA0A5A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Race condition is bad, and is common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42CC79-21E2-ED48-90B1-90D5D487C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Real-world computing systems embrace concurrency</a:t>
            </a:r>
          </a:p>
          <a:p>
            <a:pPr lvl="1"/>
            <a:r>
              <a:rPr kumimoji="1" lang="en-US" altLang="zh-CN" dirty="0"/>
              <a:t>E.g., embrace the design of distributed systems </a:t>
            </a:r>
          </a:p>
          <a:p>
            <a:r>
              <a:rPr kumimoji="1" lang="en-US" altLang="zh-CN" dirty="0"/>
              <a:t>Bad: race condition brings </a:t>
            </a:r>
            <a:r>
              <a:rPr lang="en-US" altLang="zh-CN" dirty="0"/>
              <a:t>unsatisfactory</a:t>
            </a:r>
            <a:r>
              <a:rPr kumimoji="1" lang="en-US" altLang="zh-CN" dirty="0"/>
              <a:t> to the customers</a:t>
            </a:r>
          </a:p>
          <a:p>
            <a:pPr lvl="1"/>
            <a:r>
              <a:rPr kumimoji="1" lang="en-US" altLang="zh-CN" dirty="0"/>
              <a:t>E.g., the comment system in </a:t>
            </a: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4C8A6F-F6FC-1048-B87F-BFE85BF64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5" name="Picture 2" descr="Zhihu · GitHub">
            <a:extLst>
              <a:ext uri="{FF2B5EF4-FFF2-40B4-BE49-F238E27FC236}">
                <a16:creationId xmlns:a16="http://schemas.microsoft.com/office/drawing/2014/main" id="{F3694268-4C04-0341-9510-87CCEC96A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393213"/>
            <a:ext cx="468394" cy="46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8BBA62A-3476-4B4B-AF55-FC1BF3EC4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369" y="1123016"/>
            <a:ext cx="1930061" cy="3606167"/>
          </a:xfrm>
          <a:prstGeom prst="rect">
            <a:avLst/>
          </a:prstGeom>
        </p:spPr>
      </p:pic>
      <p:sp>
        <p:nvSpPr>
          <p:cNvPr id="7" name="圆角矩形标注 6">
            <a:extLst>
              <a:ext uri="{FF2B5EF4-FFF2-40B4-BE49-F238E27FC236}">
                <a16:creationId xmlns:a16="http://schemas.microsoft.com/office/drawing/2014/main" id="{874EA666-F41B-124A-8BF2-1308AC7B19B1}"/>
              </a:ext>
            </a:extLst>
          </p:cNvPr>
          <p:cNvSpPr/>
          <p:nvPr/>
        </p:nvSpPr>
        <p:spPr bwMode="auto">
          <a:xfrm>
            <a:off x="3891248" y="3979302"/>
            <a:ext cx="3501918" cy="658044"/>
          </a:xfrm>
          <a:prstGeom prst="wedgeRoundRectCallout">
            <a:avLst>
              <a:gd name="adj1" fmla="val 38973"/>
              <a:gd name="adj2" fmla="val -78475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87F90E5-46DE-3448-AF6B-DC074F70FBB6}"/>
              </a:ext>
            </a:extLst>
          </p:cNvPr>
          <p:cNvSpPr/>
          <p:nvPr/>
        </p:nvSpPr>
        <p:spPr>
          <a:xfrm>
            <a:off x="3936782" y="3982478"/>
            <a:ext cx="47500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n-lt"/>
              </a:rPr>
              <a:t>Show 5 comments;</a:t>
            </a:r>
          </a:p>
          <a:p>
            <a:r>
              <a:rPr lang="en-US" altLang="zh-CN" dirty="0">
                <a:latin typeface="+mn-lt"/>
              </a:rPr>
              <a:t>But only 3 presented on the app</a:t>
            </a:r>
            <a:endParaRPr lang="zh-CN" altLang="en-US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128EB30-7EE8-4B44-B4C6-A7AE262F52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917" y="2896318"/>
            <a:ext cx="3050701" cy="279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55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82B478-2F41-8E42-8AAE-BD0A76ECE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Race</a:t>
            </a:r>
            <a:r>
              <a:rPr kumimoji="1" lang="zh-CN" altLang="en-US"/>
              <a:t> </a:t>
            </a:r>
            <a:r>
              <a:rPr kumimoji="1" lang="en-US" altLang="zh-CN"/>
              <a:t>in</a:t>
            </a:r>
            <a:r>
              <a:rPr kumimoji="1" lang="zh-CN" altLang="en-US"/>
              <a:t> </a:t>
            </a:r>
            <a:r>
              <a:rPr kumimoji="1" lang="en-US" altLang="zh-CN"/>
              <a:t>Kernel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D2B695-DA59-B64E-A5E1-EC75AD39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1DAB2FA-EC58-4446-ACF6-B54A798C98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240"/>
          <a:stretch/>
        </p:blipFill>
        <p:spPr>
          <a:xfrm>
            <a:off x="3396456" y="532750"/>
            <a:ext cx="5715000" cy="472970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ACF3B40-04B7-A544-9A45-2D6092DB98E0}"/>
              </a:ext>
            </a:extLst>
          </p:cNvPr>
          <p:cNvSpPr/>
          <p:nvPr/>
        </p:nvSpPr>
        <p:spPr>
          <a:xfrm>
            <a:off x="1714500" y="5347638"/>
            <a:ext cx="5715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[S&amp;P'19]</a:t>
            </a:r>
            <a:r>
              <a:rPr lang="zh-CN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altLang="zh-CN" sz="1400">
                <a:latin typeface="Arial" panose="020B0604020202020204" pitchFamily="34" charset="0"/>
                <a:cs typeface="Arial" panose="020B0604020202020204" pitchFamily="34" charset="0"/>
              </a:rPr>
              <a:t>RAZZER: Finding Kernel Race Bugs through Fuzzing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DB62D925-8B90-C148-94FE-7E22D15CD855}"/>
              </a:ext>
            </a:extLst>
          </p:cNvPr>
          <p:cNvSpPr txBox="1">
            <a:spLocks/>
          </p:cNvSpPr>
          <p:nvPr/>
        </p:nvSpPr>
        <p:spPr>
          <a:xfrm>
            <a:off x="457200" y="1151796"/>
            <a:ext cx="3322712" cy="4195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zh-CN" b="0" dirty="0"/>
              <a:t>A simplified race example on CVE-2017-2636</a:t>
            </a:r>
          </a:p>
          <a:p>
            <a:pPr>
              <a:lnSpc>
                <a:spcPct val="110000"/>
              </a:lnSpc>
            </a:pPr>
            <a:endParaRPr lang="en" altLang="zh-CN" b="0" dirty="0"/>
          </a:p>
          <a:p>
            <a:r>
              <a:rPr lang="en" altLang="zh-CN" b="0" dirty="0"/>
              <a:t>As a user program executes two </a:t>
            </a:r>
            <a:r>
              <a:rPr lang="en" altLang="zh-CN" b="0" dirty="0" err="1"/>
              <a:t>syscalls</a:t>
            </a:r>
            <a:r>
              <a:rPr lang="en" altLang="zh-CN" b="0" dirty="0"/>
              <a:t> concurrently, a data race on </a:t>
            </a:r>
            <a:r>
              <a:rPr lang="en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n_hdlc</a:t>
            </a:r>
            <a:r>
              <a:rPr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tbuf</a:t>
            </a:r>
            <a:r>
              <a:rPr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" altLang="zh-CN" b="0" dirty="0"/>
              <a:t>may occur depending on the execution order, which leads to a double</a:t>
            </a:r>
            <a:r>
              <a:rPr lang="en-US" altLang="zh-CN" b="0" dirty="0"/>
              <a:t>-</a:t>
            </a:r>
            <a:r>
              <a:rPr lang="en" altLang="zh-CN" b="0" dirty="0"/>
              <a:t>free issue allowing an attacker to launch privilege escalation attack</a:t>
            </a:r>
            <a:endParaRPr kumimoji="1"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1979524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688C00-3482-AE46-A963-07D8238C7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condition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Therac-25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EA9AD9-6214-C848-9277-84CA8E59B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775F3C-F195-9C4E-A26F-3CC6736964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08" b="1018"/>
          <a:stretch/>
        </p:blipFill>
        <p:spPr>
          <a:xfrm>
            <a:off x="251520" y="1429814"/>
            <a:ext cx="3662659" cy="280831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F99E593-3131-F547-8E1B-7EA4D987B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8288" y="1320700"/>
            <a:ext cx="4696868" cy="293781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594E404-D3C4-A845-8C22-890067D526B1}"/>
              </a:ext>
            </a:extLst>
          </p:cNvPr>
          <p:cNvSpPr/>
          <p:nvPr/>
        </p:nvSpPr>
        <p:spPr>
          <a:xfrm>
            <a:off x="251520" y="4585692"/>
            <a:ext cx="86522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" altLang="zh-CN">
                <a:latin typeface="Arial" panose="020B0604020202020204" pitchFamily="34" charset="0"/>
                <a:cs typeface="Arial" panose="020B0604020202020204" pitchFamily="34" charset="0"/>
              </a:rPr>
              <a:t>The equipment control task did not properly synchronize with the operator interface task, so that race conditions occurred if the operator changed the setup too quickly.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" altLang="zh-CN">
                <a:latin typeface="Arial" panose="020B0604020202020204" pitchFamily="34" charset="0"/>
                <a:cs typeface="Arial" panose="020B0604020202020204" pitchFamily="34" charset="0"/>
              </a:rPr>
              <a:t>n three cases, the injured patients later died as a result of the overdose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331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D221CB0D-CCF9-E941-9A0B-5783793E4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Before-or-After</a:t>
            </a:r>
            <a:r>
              <a:rPr lang="zh-CN" altLang="en-US" dirty="0"/>
              <a:t> </a:t>
            </a:r>
            <a:r>
              <a:rPr lang="en-US" altLang="zh-CN" dirty="0"/>
              <a:t>Atomicity</a:t>
            </a:r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2B33C867-599F-8540-8DA7-3FDF624B85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7AA7CAC-04A9-0F49-B21E-ECFE51C83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2250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39C84-FD38-2143-BB37-081DB99EF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Goal: </a:t>
            </a:r>
            <a:r>
              <a:rPr kumimoji="1" lang="en-US" altLang="zh-CN" dirty="0"/>
              <a:t>before-or-after atomicity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F2DA62-90BF-3C4E-915F-EF42C47D9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To prevent hazard produced by race condition, we need concurrent actions to be atomic</a:t>
            </a:r>
          </a:p>
          <a:p>
            <a:pPr lvl="1"/>
            <a:r>
              <a:rPr kumimoji="1" lang="en" altLang="zh-CN" dirty="0"/>
              <a:t>E.g., cannot see/overwrites the </a:t>
            </a:r>
            <a:r>
              <a:rPr lang="en" altLang="zh-CN" b="1" dirty="0"/>
              <a:t>intermediate</a:t>
            </a:r>
            <a:r>
              <a:rPr kumimoji="1" lang="en" altLang="zh-CN" dirty="0"/>
              <a:t> states of a concurrent action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EE290E-8F7D-094E-9415-D3B7BC72F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C522ED3-A625-D344-91D3-4A31CAF7798D}"/>
              </a:ext>
            </a:extLst>
          </p:cNvPr>
          <p:cNvSpPr/>
          <p:nvPr/>
        </p:nvSpPr>
        <p:spPr>
          <a:xfrm>
            <a:off x="3712095" y="267283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D55DD68-4A22-BB44-9B63-83CE90555727}"/>
              </a:ext>
            </a:extLst>
          </p:cNvPr>
          <p:cNvSpPr/>
          <p:nvPr/>
        </p:nvSpPr>
        <p:spPr>
          <a:xfrm>
            <a:off x="5133608" y="267283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DDF8D41-DBBD-0747-87FB-BD0AFC9524DB}"/>
              </a:ext>
            </a:extLst>
          </p:cNvPr>
          <p:cNvSpPr/>
          <p:nvPr/>
        </p:nvSpPr>
        <p:spPr>
          <a:xfrm>
            <a:off x="6574140" y="267283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3418C5B-11FF-864C-B762-4C261A62A2E5}"/>
              </a:ext>
            </a:extLst>
          </p:cNvPr>
          <p:cNvSpPr/>
          <p:nvPr/>
        </p:nvSpPr>
        <p:spPr>
          <a:xfrm>
            <a:off x="6988356" y="301438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6560CF72-A806-6441-9E3F-2CE0B603A243}"/>
              </a:ext>
            </a:extLst>
          </p:cNvPr>
          <p:cNvCxnSpPr/>
          <p:nvPr/>
        </p:nvCxnSpPr>
        <p:spPr>
          <a:xfrm flipH="1">
            <a:off x="6444240" y="3489772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2A42B2E9-DDC6-3D4A-A4E6-A439211493B4}"/>
              </a:ext>
            </a:extLst>
          </p:cNvPr>
          <p:cNvCxnSpPr/>
          <p:nvPr/>
        </p:nvCxnSpPr>
        <p:spPr>
          <a:xfrm flipH="1">
            <a:off x="6444240" y="383797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06C343C4-6ECF-7E47-A81A-E51095BEB9A2}"/>
              </a:ext>
            </a:extLst>
          </p:cNvPr>
          <p:cNvSpPr/>
          <p:nvPr/>
        </p:nvSpPr>
        <p:spPr>
          <a:xfrm>
            <a:off x="3686560" y="330471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D4365C1-43A6-AE4F-B755-1BBA5D2BEE5E}"/>
              </a:ext>
            </a:extLst>
          </p:cNvPr>
          <p:cNvSpPr/>
          <p:nvPr/>
        </p:nvSpPr>
        <p:spPr>
          <a:xfrm>
            <a:off x="5089768" y="364704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1BBC6EC-C077-C34E-9504-F6F0F2C125CF}"/>
              </a:ext>
            </a:extLst>
          </p:cNvPr>
          <p:cNvSpPr/>
          <p:nvPr/>
        </p:nvSpPr>
        <p:spPr>
          <a:xfrm>
            <a:off x="6988356" y="3311293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15D67CF-92C0-C547-991E-650038763423}"/>
              </a:ext>
            </a:extLst>
          </p:cNvPr>
          <p:cNvSpPr/>
          <p:nvPr/>
        </p:nvSpPr>
        <p:spPr>
          <a:xfrm>
            <a:off x="6988356" y="359602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DE8CF44-C836-2248-91F6-04ABDBBB7E20}"/>
              </a:ext>
            </a:extLst>
          </p:cNvPr>
          <p:cNvSpPr/>
          <p:nvPr/>
        </p:nvSpPr>
        <p:spPr>
          <a:xfrm>
            <a:off x="3718507" y="396535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4C14191-D777-3A42-A301-A5EAC0750531}"/>
              </a:ext>
            </a:extLst>
          </p:cNvPr>
          <p:cNvSpPr/>
          <p:nvPr/>
        </p:nvSpPr>
        <p:spPr>
          <a:xfrm>
            <a:off x="5146432" y="426142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3170533-09D5-5240-9985-44E7B56BE5EB}"/>
              </a:ext>
            </a:extLst>
          </p:cNvPr>
          <p:cNvSpPr/>
          <p:nvPr/>
        </p:nvSpPr>
        <p:spPr>
          <a:xfrm>
            <a:off x="3737464" y="4515471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CE1345E-AEF9-A043-8B1E-F99AF94F7F04}"/>
              </a:ext>
            </a:extLst>
          </p:cNvPr>
          <p:cNvSpPr/>
          <p:nvPr/>
        </p:nvSpPr>
        <p:spPr>
          <a:xfrm>
            <a:off x="5097992" y="4812806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5E2E69F-D7FE-2140-A880-B1A46DEF1D41}"/>
              </a:ext>
            </a:extLst>
          </p:cNvPr>
          <p:cNvSpPr/>
          <p:nvPr/>
        </p:nvSpPr>
        <p:spPr>
          <a:xfrm>
            <a:off x="6988356" y="390733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0B98DFA-8ED0-5F44-8742-9AB2A62B990B}"/>
              </a:ext>
            </a:extLst>
          </p:cNvPr>
          <p:cNvSpPr/>
          <p:nvPr/>
        </p:nvSpPr>
        <p:spPr>
          <a:xfrm>
            <a:off x="6992190" y="421297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6F5AB01-C474-9C4A-9579-4C7E804B38FC}"/>
              </a:ext>
            </a:extLst>
          </p:cNvPr>
          <p:cNvSpPr/>
          <p:nvPr/>
        </p:nvSpPr>
        <p:spPr>
          <a:xfrm>
            <a:off x="6915214" y="4522214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57948E8-ABBA-A748-8F12-8E41B8A8F7AE}"/>
              </a:ext>
            </a:extLst>
          </p:cNvPr>
          <p:cNvSpPr/>
          <p:nvPr/>
        </p:nvSpPr>
        <p:spPr>
          <a:xfrm>
            <a:off x="6915214" y="4817485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7492B052-2855-AF45-AFC0-CBFB5336F836}"/>
              </a:ext>
            </a:extLst>
          </p:cNvPr>
          <p:cNvCxnSpPr/>
          <p:nvPr/>
        </p:nvCxnSpPr>
        <p:spPr>
          <a:xfrm flipH="1">
            <a:off x="6444240" y="470688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95C23A5C-92C4-E74A-9827-FABBEC35765B}"/>
              </a:ext>
            </a:extLst>
          </p:cNvPr>
          <p:cNvCxnSpPr/>
          <p:nvPr/>
        </p:nvCxnSpPr>
        <p:spPr>
          <a:xfrm flipH="1">
            <a:off x="6444240" y="504005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7DE4E2AD-6AB7-5D42-8A6B-D171B009A0DC}"/>
              </a:ext>
            </a:extLst>
          </p:cNvPr>
          <p:cNvSpPr/>
          <p:nvPr/>
        </p:nvSpPr>
        <p:spPr>
          <a:xfrm>
            <a:off x="3333780" y="3685899"/>
            <a:ext cx="4982636" cy="318309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标注 26">
            <a:extLst>
              <a:ext uri="{FF2B5EF4-FFF2-40B4-BE49-F238E27FC236}">
                <a16:creationId xmlns:a16="http://schemas.microsoft.com/office/drawing/2014/main" id="{F31CDBD5-E091-4D45-9DB4-FD14AC3F2E49}"/>
              </a:ext>
            </a:extLst>
          </p:cNvPr>
          <p:cNvSpPr/>
          <p:nvPr/>
        </p:nvSpPr>
        <p:spPr>
          <a:xfrm>
            <a:off x="611561" y="2505176"/>
            <a:ext cx="2347878" cy="1073980"/>
          </a:xfrm>
          <a:prstGeom prst="wedgeRectCallout">
            <a:avLst>
              <a:gd name="adj1" fmla="val 60258"/>
              <a:gd name="adj2" fmla="val 87117"/>
            </a:avLst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A8D240-024E-CC42-88A0-32B97665FA6C}"/>
              </a:ext>
            </a:extLst>
          </p:cNvPr>
          <p:cNvSpPr/>
          <p:nvPr/>
        </p:nvSpPr>
        <p:spPr>
          <a:xfrm>
            <a:off x="717003" y="2580501"/>
            <a:ext cx="24329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" altLang="zh-CN" dirty="0"/>
              <a:t>Thread 1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" altLang="zh-CN" dirty="0"/>
              <a:t>see the intermediate states of thread 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4276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39C84-FD38-2143-BB37-081DB99EF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Goal: </a:t>
            </a:r>
            <a:r>
              <a:rPr kumimoji="1" lang="en-US" altLang="zh-CN" dirty="0"/>
              <a:t>before-or-after atomicity (</a:t>
            </a:r>
            <a:r>
              <a:rPr kumimoji="1" lang="en-US" altLang="zh-CN" dirty="0" err="1"/>
              <a:t>a.k.a</a:t>
            </a:r>
            <a:r>
              <a:rPr kumimoji="1" lang="en-US" altLang="zh-CN" dirty="0"/>
              <a:t>, Isolation)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F2DA62-90BF-3C4E-915F-EF42C47D9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001517"/>
            <a:ext cx="8229600" cy="1152128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kumimoji="1" lang="en" altLang="zh-CN" dirty="0"/>
              <a:t>Concurrent </a:t>
            </a:r>
            <a:r>
              <a:rPr kumimoji="1" lang="en" altLang="zh-CN" b="0" dirty="0"/>
              <a:t>actions have the </a:t>
            </a:r>
            <a:r>
              <a:rPr kumimoji="1" lang="en" altLang="zh-CN" dirty="0"/>
              <a:t>before-or-after property </a:t>
            </a:r>
            <a:r>
              <a:rPr kumimoji="1" lang="en" altLang="zh-CN" b="0" dirty="0"/>
              <a:t>if their effect from the point of view of their invokers is as </a:t>
            </a:r>
            <a:r>
              <a:rPr kumimoji="1" lang="en" altLang="zh-CN" dirty="0"/>
              <a:t>if the actions occurred either completely before or completely after one another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EE290E-8F7D-094E-9415-D3B7BC72F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8B10800-0720-9049-A8BF-7E76820637DD}"/>
              </a:ext>
            </a:extLst>
          </p:cNvPr>
          <p:cNvSpPr txBox="1">
            <a:spLocks/>
          </p:cNvSpPr>
          <p:nvPr/>
        </p:nvSpPr>
        <p:spPr>
          <a:xfrm>
            <a:off x="302840" y="1129308"/>
            <a:ext cx="8229600" cy="1584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/>
              <a:t>To prevent hazard produced by race condition, we need concurrent actions to be atomic</a:t>
            </a:r>
          </a:p>
          <a:p>
            <a:pPr lvl="1"/>
            <a:r>
              <a:rPr kumimoji="1" lang="en" altLang="zh-CN"/>
              <a:t>E.g., cannot see/overwrites the </a:t>
            </a:r>
            <a:r>
              <a:rPr lang="en" altLang="zh-CN" b="1"/>
              <a:t>intermediate</a:t>
            </a:r>
            <a:r>
              <a:rPr kumimoji="1" lang="en" altLang="zh-CN"/>
              <a:t> states of a concurrent action </a:t>
            </a:r>
            <a:endParaRPr kumimoji="1" lang="en" altLang="zh-CN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99E3FF6-705B-A24A-A2D9-7F9DF05A3FE3}"/>
              </a:ext>
            </a:extLst>
          </p:cNvPr>
          <p:cNvSpPr/>
          <p:nvPr/>
        </p:nvSpPr>
        <p:spPr>
          <a:xfrm>
            <a:off x="1655676" y="2676618"/>
            <a:ext cx="583264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Before or after atomicity</a:t>
            </a:r>
          </a:p>
        </p:txBody>
      </p:sp>
    </p:spTree>
    <p:extLst>
      <p:ext uri="{BB962C8B-B14F-4D97-AF65-F5344CB8AC3E}">
        <p14:creationId xmlns:p14="http://schemas.microsoft.com/office/powerpoint/2010/main" val="2292961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71C24C-B30F-DF41-A808-C3D1ED199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1135FA-98CA-2441-A336-04035253A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Locks: </a:t>
            </a:r>
            <a:r>
              <a:rPr lang="en" altLang="zh-CN" b="0" dirty="0"/>
              <a:t>allow only one CPU to be inside a piece of code at a time </a:t>
            </a:r>
            <a:endParaRPr lang="en" altLang="zh-CN" dirty="0"/>
          </a:p>
          <a:p>
            <a:pPr lvl="1"/>
            <a:r>
              <a:rPr kumimoji="1" lang="en-US" altLang="zh-CN" dirty="0"/>
              <a:t>Programs can </a:t>
            </a:r>
            <a:r>
              <a:rPr kumimoji="1" lang="en-US" altLang="zh-CN" b="1" dirty="0"/>
              <a:t>acquire</a:t>
            </a:r>
            <a:r>
              <a:rPr kumimoji="1" lang="en-US" altLang="zh-CN" dirty="0"/>
              <a:t> and </a:t>
            </a:r>
            <a:r>
              <a:rPr kumimoji="1" lang="en-US" altLang="zh-CN" b="1" dirty="0"/>
              <a:t>release</a:t>
            </a:r>
            <a:r>
              <a:rPr kumimoji="1" lang="en-US" altLang="zh-CN" dirty="0"/>
              <a:t> the lock</a:t>
            </a:r>
          </a:p>
          <a:p>
            <a:pPr lvl="1"/>
            <a:r>
              <a:rPr kumimoji="1" lang="en-US" altLang="zh-CN" dirty="0"/>
              <a:t>Example: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pthread_mutex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>
                <a:latin typeface="+mj-lt"/>
                <a:cs typeface="Consolas" panose="020B0609020204030204" pitchFamily="49" charset="0"/>
              </a:rPr>
              <a:t>Implementing the locks efficiently is a broad topic </a:t>
            </a:r>
          </a:p>
          <a:p>
            <a:pPr lvl="1"/>
            <a:r>
              <a:rPr kumimoji="1" lang="en-US" altLang="zh-CN" dirty="0">
                <a:latin typeface="+mj-lt"/>
                <a:cs typeface="Consolas" panose="020B0609020204030204" pitchFamily="49" charset="0"/>
              </a:rPr>
              <a:t>And is non-trivial: out of the scope of this lecture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76C1AFB-B11F-2F46-91AE-2B7CE3945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4318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D2983F-05CF-E549-BADA-28A69927A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16024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Locks: </a:t>
            </a:r>
            <a:r>
              <a:rPr lang="en" altLang="zh-CN" b="0" dirty="0"/>
              <a:t>allow only one CPU </a:t>
            </a:r>
            <a:r>
              <a:rPr lang="en-US" altLang="zh-CN" b="0" dirty="0"/>
              <a:t>core</a:t>
            </a:r>
            <a:r>
              <a:rPr lang="zh-CN" altLang="en-US" b="0" dirty="0"/>
              <a:t> </a:t>
            </a:r>
            <a:r>
              <a:rPr lang="en" altLang="zh-CN" b="0" dirty="0"/>
              <a:t>to run</a:t>
            </a:r>
            <a:r>
              <a:rPr lang="zh-CN" altLang="en-US" b="0" dirty="0"/>
              <a:t> </a:t>
            </a:r>
            <a:r>
              <a:rPr lang="en" altLang="zh-CN" b="0" dirty="0"/>
              <a:t>a piece of code at a time </a:t>
            </a:r>
            <a:endParaRPr lang="en" altLang="zh-CN" dirty="0"/>
          </a:p>
          <a:p>
            <a:pPr lvl="1"/>
            <a:r>
              <a:rPr kumimoji="1" lang="en-US" altLang="zh-CN" dirty="0"/>
              <a:t>Programs can </a:t>
            </a:r>
            <a:r>
              <a:rPr kumimoji="1" lang="en-US" altLang="zh-CN" b="1" dirty="0"/>
              <a:t>acquire</a:t>
            </a:r>
            <a:r>
              <a:rPr kumimoji="1" lang="en-US" altLang="zh-CN" dirty="0"/>
              <a:t> and </a:t>
            </a:r>
            <a:r>
              <a:rPr kumimoji="1" lang="en-US" altLang="zh-CN" b="1" dirty="0"/>
              <a:t>release</a:t>
            </a:r>
            <a:r>
              <a:rPr kumimoji="1" lang="en-US" altLang="zh-CN" dirty="0"/>
              <a:t> the lock</a:t>
            </a:r>
          </a:p>
          <a:p>
            <a:r>
              <a:rPr kumimoji="1" lang="en-US" altLang="zh-CN" dirty="0"/>
              <a:t>Global lock: </a:t>
            </a:r>
          </a:p>
          <a:p>
            <a:pPr lvl="1"/>
            <a:r>
              <a:rPr kumimoji="1" lang="en-US" altLang="zh-CN" dirty="0"/>
              <a:t>The action must acquire the global lock before executing, and release it after it commits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CA578D-3D36-A940-99AD-251D10398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0C64A20-01CF-6746-9A33-E68E9168B1E5}"/>
              </a:ext>
            </a:extLst>
          </p:cNvPr>
          <p:cNvSpPr/>
          <p:nvPr/>
        </p:nvSpPr>
        <p:spPr>
          <a:xfrm>
            <a:off x="302840" y="3919447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38D321A-0A1D-0047-9FDE-E3F5E366BD38}"/>
              </a:ext>
            </a:extLst>
          </p:cNvPr>
          <p:cNvSpPr/>
          <p:nvPr/>
        </p:nvSpPr>
        <p:spPr>
          <a:xfrm>
            <a:off x="4417640" y="3697494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10" name="右箭头 9">
            <a:extLst>
              <a:ext uri="{FF2B5EF4-FFF2-40B4-BE49-F238E27FC236}">
                <a16:creationId xmlns:a16="http://schemas.microsoft.com/office/drawing/2014/main" id="{5C996360-DC4A-CE48-9B1F-F5CDC7823373}"/>
              </a:ext>
            </a:extLst>
          </p:cNvPr>
          <p:cNvSpPr/>
          <p:nvPr/>
        </p:nvSpPr>
        <p:spPr>
          <a:xfrm>
            <a:off x="3764396" y="4017501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34481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CA578D-3D36-A940-99AD-251D10398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A1934B-40F8-5D4A-8F20-B0997D34B45B}"/>
              </a:ext>
            </a:extLst>
          </p:cNvPr>
          <p:cNvSpPr/>
          <p:nvPr/>
        </p:nvSpPr>
        <p:spPr>
          <a:xfrm>
            <a:off x="440093" y="120585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6DB176F-F93B-B74E-8D52-ADEBA2EAA908}"/>
              </a:ext>
            </a:extLst>
          </p:cNvPr>
          <p:cNvSpPr/>
          <p:nvPr/>
        </p:nvSpPr>
        <p:spPr>
          <a:xfrm>
            <a:off x="4673997" y="998220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3231E3CB-0F1D-164D-B502-FC943D56ED35}"/>
              </a:ext>
            </a:extLst>
          </p:cNvPr>
          <p:cNvSpPr/>
          <p:nvPr/>
        </p:nvSpPr>
        <p:spPr>
          <a:xfrm>
            <a:off x="3901649" y="1303913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4DAF2A-3DF0-3E4A-840E-83F6FCB307AE}"/>
              </a:ext>
            </a:extLst>
          </p:cNvPr>
          <p:cNvSpPr/>
          <p:nvPr/>
        </p:nvSpPr>
        <p:spPr>
          <a:xfrm>
            <a:off x="142153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AE2FD74-D3D7-A74E-A875-4FFBF9559E70}"/>
              </a:ext>
            </a:extLst>
          </p:cNvPr>
          <p:cNvSpPr/>
          <p:nvPr/>
        </p:nvSpPr>
        <p:spPr>
          <a:xfrm>
            <a:off x="1563666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BAF151-15CE-874E-BBE1-78B61297B8A9}"/>
              </a:ext>
            </a:extLst>
          </p:cNvPr>
          <p:cNvSpPr/>
          <p:nvPr/>
        </p:nvSpPr>
        <p:spPr>
          <a:xfrm>
            <a:off x="3004198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5989ABB-CC10-0947-9BBD-635D2D96D4BF}"/>
              </a:ext>
            </a:extLst>
          </p:cNvPr>
          <p:cNvSpPr/>
          <p:nvPr/>
        </p:nvSpPr>
        <p:spPr>
          <a:xfrm>
            <a:off x="3418414" y="269499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41099BF-6181-884D-B54B-2431C52FFBAD}"/>
              </a:ext>
            </a:extLst>
          </p:cNvPr>
          <p:cNvCxnSpPr/>
          <p:nvPr/>
        </p:nvCxnSpPr>
        <p:spPr>
          <a:xfrm flipH="1">
            <a:off x="2874298" y="3170382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216B196-578A-514B-8470-CCBF065F104B}"/>
              </a:ext>
            </a:extLst>
          </p:cNvPr>
          <p:cNvCxnSpPr/>
          <p:nvPr/>
        </p:nvCxnSpPr>
        <p:spPr>
          <a:xfrm flipH="1">
            <a:off x="2874298" y="351858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359565A-D7A7-914D-BB1B-5FF3C64DB2B0}"/>
              </a:ext>
            </a:extLst>
          </p:cNvPr>
          <p:cNvSpPr/>
          <p:nvPr/>
        </p:nvSpPr>
        <p:spPr>
          <a:xfrm>
            <a:off x="116618" y="298532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B1A5D1F-068B-0C4F-BFEF-CFEEA5D1F0D7}"/>
              </a:ext>
            </a:extLst>
          </p:cNvPr>
          <p:cNvSpPr/>
          <p:nvPr/>
        </p:nvSpPr>
        <p:spPr>
          <a:xfrm>
            <a:off x="1519826" y="332765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CE70DE5-9581-214B-BBC8-873CF527D2BB}"/>
              </a:ext>
            </a:extLst>
          </p:cNvPr>
          <p:cNvSpPr/>
          <p:nvPr/>
        </p:nvSpPr>
        <p:spPr>
          <a:xfrm>
            <a:off x="3418414" y="2991903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32CC989-F56A-D245-AC3C-B22A594721B0}"/>
              </a:ext>
            </a:extLst>
          </p:cNvPr>
          <p:cNvSpPr/>
          <p:nvPr/>
        </p:nvSpPr>
        <p:spPr>
          <a:xfrm>
            <a:off x="3418414" y="327663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D710DA-5129-6344-BCE0-6B3358F9739B}"/>
              </a:ext>
            </a:extLst>
          </p:cNvPr>
          <p:cNvSpPr/>
          <p:nvPr/>
        </p:nvSpPr>
        <p:spPr>
          <a:xfrm>
            <a:off x="148565" y="364596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5D3858E-BCE7-C444-8A5C-D29F4E428106}"/>
              </a:ext>
            </a:extLst>
          </p:cNvPr>
          <p:cNvSpPr/>
          <p:nvPr/>
        </p:nvSpPr>
        <p:spPr>
          <a:xfrm>
            <a:off x="1576490" y="394203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571878C-C380-1945-A402-2F26DBF97216}"/>
              </a:ext>
            </a:extLst>
          </p:cNvPr>
          <p:cNvSpPr/>
          <p:nvPr/>
        </p:nvSpPr>
        <p:spPr>
          <a:xfrm>
            <a:off x="167522" y="4196081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476FB59-60FD-E145-89DF-3B1579A31D7A}"/>
              </a:ext>
            </a:extLst>
          </p:cNvPr>
          <p:cNvSpPr/>
          <p:nvPr/>
        </p:nvSpPr>
        <p:spPr>
          <a:xfrm>
            <a:off x="1528050" y="4493416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B7F8ECE-0CD0-E841-85AE-F2601B7A249D}"/>
              </a:ext>
            </a:extLst>
          </p:cNvPr>
          <p:cNvSpPr/>
          <p:nvPr/>
        </p:nvSpPr>
        <p:spPr>
          <a:xfrm>
            <a:off x="3418414" y="358794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A96DCB5-93A8-5D4D-B3A1-6AAAEA8B4089}"/>
              </a:ext>
            </a:extLst>
          </p:cNvPr>
          <p:cNvSpPr/>
          <p:nvPr/>
        </p:nvSpPr>
        <p:spPr>
          <a:xfrm>
            <a:off x="3422248" y="389358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8DCA81F-A87D-024E-9FF5-FAC69FAD7B4E}"/>
              </a:ext>
            </a:extLst>
          </p:cNvPr>
          <p:cNvSpPr/>
          <p:nvPr/>
        </p:nvSpPr>
        <p:spPr>
          <a:xfrm>
            <a:off x="3345272" y="4202824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1973BF3-41D8-2649-9FFA-B26F3ACC79F7}"/>
              </a:ext>
            </a:extLst>
          </p:cNvPr>
          <p:cNvSpPr/>
          <p:nvPr/>
        </p:nvSpPr>
        <p:spPr>
          <a:xfrm>
            <a:off x="3345272" y="4498095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AAC7BE0-2AC0-B14A-819D-96CC8A92778D}"/>
              </a:ext>
            </a:extLst>
          </p:cNvPr>
          <p:cNvCxnSpPr/>
          <p:nvPr/>
        </p:nvCxnSpPr>
        <p:spPr>
          <a:xfrm flipH="1">
            <a:off x="2874298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8E8A6FF-8E3D-8D4F-A16E-2904D23681AC}"/>
              </a:ext>
            </a:extLst>
          </p:cNvPr>
          <p:cNvCxnSpPr/>
          <p:nvPr/>
        </p:nvCxnSpPr>
        <p:spPr>
          <a:xfrm flipH="1">
            <a:off x="2874298" y="472066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F55969E-A7F3-004C-A5AE-0BEE7BCBAA2D}"/>
              </a:ext>
            </a:extLst>
          </p:cNvPr>
          <p:cNvSpPr/>
          <p:nvPr/>
        </p:nvSpPr>
        <p:spPr>
          <a:xfrm>
            <a:off x="4670075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41E20EE-41E8-FE48-948A-4C2BE8FDB392}"/>
              </a:ext>
            </a:extLst>
          </p:cNvPr>
          <p:cNvSpPr/>
          <p:nvPr/>
        </p:nvSpPr>
        <p:spPr>
          <a:xfrm>
            <a:off x="6091588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0A011F0-CB20-C140-ABE8-1A90C3AA58D6}"/>
              </a:ext>
            </a:extLst>
          </p:cNvPr>
          <p:cNvSpPr/>
          <p:nvPr/>
        </p:nvSpPr>
        <p:spPr>
          <a:xfrm>
            <a:off x="7532120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71EE8D05-69B6-9B47-84EC-4F9FD22FAD12}"/>
              </a:ext>
            </a:extLst>
          </p:cNvPr>
          <p:cNvCxnSpPr>
            <a:cxnSpLocks/>
          </p:cNvCxnSpPr>
          <p:nvPr/>
        </p:nvCxnSpPr>
        <p:spPr>
          <a:xfrm>
            <a:off x="4455938" y="2404988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箭头 38">
            <a:extLst>
              <a:ext uri="{FF2B5EF4-FFF2-40B4-BE49-F238E27FC236}">
                <a16:creationId xmlns:a16="http://schemas.microsoft.com/office/drawing/2014/main" id="{6C580186-6795-1B4D-BCAC-9D6346535B25}"/>
              </a:ext>
            </a:extLst>
          </p:cNvPr>
          <p:cNvSpPr/>
          <p:nvPr/>
        </p:nvSpPr>
        <p:spPr>
          <a:xfrm>
            <a:off x="4397095" y="2400043"/>
            <a:ext cx="315595" cy="28544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1C1F585-792E-FB45-9422-E9699A63B1E2}"/>
              </a:ext>
            </a:extLst>
          </p:cNvPr>
          <p:cNvSpPr/>
          <p:nvPr/>
        </p:nvSpPr>
        <p:spPr>
          <a:xfrm>
            <a:off x="8102789" y="26159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9433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CA578D-3D36-A940-99AD-251D10398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A1934B-40F8-5D4A-8F20-B0997D34B45B}"/>
              </a:ext>
            </a:extLst>
          </p:cNvPr>
          <p:cNvSpPr/>
          <p:nvPr/>
        </p:nvSpPr>
        <p:spPr>
          <a:xfrm>
            <a:off x="440093" y="120585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6DB176F-F93B-B74E-8D52-ADEBA2EAA908}"/>
              </a:ext>
            </a:extLst>
          </p:cNvPr>
          <p:cNvSpPr/>
          <p:nvPr/>
        </p:nvSpPr>
        <p:spPr>
          <a:xfrm>
            <a:off x="4673997" y="998220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3231E3CB-0F1D-164D-B502-FC943D56ED35}"/>
              </a:ext>
            </a:extLst>
          </p:cNvPr>
          <p:cNvSpPr/>
          <p:nvPr/>
        </p:nvSpPr>
        <p:spPr>
          <a:xfrm>
            <a:off x="3901649" y="1303913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4DAF2A-3DF0-3E4A-840E-83F6FCB307AE}"/>
              </a:ext>
            </a:extLst>
          </p:cNvPr>
          <p:cNvSpPr/>
          <p:nvPr/>
        </p:nvSpPr>
        <p:spPr>
          <a:xfrm>
            <a:off x="142153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AE2FD74-D3D7-A74E-A875-4FFBF9559E70}"/>
              </a:ext>
            </a:extLst>
          </p:cNvPr>
          <p:cNvSpPr/>
          <p:nvPr/>
        </p:nvSpPr>
        <p:spPr>
          <a:xfrm>
            <a:off x="1563666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BAF151-15CE-874E-BBE1-78B61297B8A9}"/>
              </a:ext>
            </a:extLst>
          </p:cNvPr>
          <p:cNvSpPr/>
          <p:nvPr/>
        </p:nvSpPr>
        <p:spPr>
          <a:xfrm>
            <a:off x="3004198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5989ABB-CC10-0947-9BBD-635D2D96D4BF}"/>
              </a:ext>
            </a:extLst>
          </p:cNvPr>
          <p:cNvSpPr/>
          <p:nvPr/>
        </p:nvSpPr>
        <p:spPr>
          <a:xfrm>
            <a:off x="3418414" y="269499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41099BF-6181-884D-B54B-2431C52FFBAD}"/>
              </a:ext>
            </a:extLst>
          </p:cNvPr>
          <p:cNvCxnSpPr/>
          <p:nvPr/>
        </p:nvCxnSpPr>
        <p:spPr>
          <a:xfrm flipH="1">
            <a:off x="2874298" y="3170382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216B196-578A-514B-8470-CCBF065F104B}"/>
              </a:ext>
            </a:extLst>
          </p:cNvPr>
          <p:cNvCxnSpPr/>
          <p:nvPr/>
        </p:nvCxnSpPr>
        <p:spPr>
          <a:xfrm flipH="1">
            <a:off x="2874298" y="351858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359565A-D7A7-914D-BB1B-5FF3C64DB2B0}"/>
              </a:ext>
            </a:extLst>
          </p:cNvPr>
          <p:cNvSpPr/>
          <p:nvPr/>
        </p:nvSpPr>
        <p:spPr>
          <a:xfrm>
            <a:off x="116618" y="298532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B1A5D1F-068B-0C4F-BFEF-CFEEA5D1F0D7}"/>
              </a:ext>
            </a:extLst>
          </p:cNvPr>
          <p:cNvSpPr/>
          <p:nvPr/>
        </p:nvSpPr>
        <p:spPr>
          <a:xfrm>
            <a:off x="1519826" y="332765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CE70DE5-9581-214B-BBC8-873CF527D2BB}"/>
              </a:ext>
            </a:extLst>
          </p:cNvPr>
          <p:cNvSpPr/>
          <p:nvPr/>
        </p:nvSpPr>
        <p:spPr>
          <a:xfrm>
            <a:off x="3418414" y="2991903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32CC989-F56A-D245-AC3C-B22A594721B0}"/>
              </a:ext>
            </a:extLst>
          </p:cNvPr>
          <p:cNvSpPr/>
          <p:nvPr/>
        </p:nvSpPr>
        <p:spPr>
          <a:xfrm>
            <a:off x="3418414" y="327663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D710DA-5129-6344-BCE0-6B3358F9739B}"/>
              </a:ext>
            </a:extLst>
          </p:cNvPr>
          <p:cNvSpPr/>
          <p:nvPr/>
        </p:nvSpPr>
        <p:spPr>
          <a:xfrm>
            <a:off x="148565" y="364596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5D3858E-BCE7-C444-8A5C-D29F4E428106}"/>
              </a:ext>
            </a:extLst>
          </p:cNvPr>
          <p:cNvSpPr/>
          <p:nvPr/>
        </p:nvSpPr>
        <p:spPr>
          <a:xfrm>
            <a:off x="1576490" y="394203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571878C-C380-1945-A402-2F26DBF97216}"/>
              </a:ext>
            </a:extLst>
          </p:cNvPr>
          <p:cNvSpPr/>
          <p:nvPr/>
        </p:nvSpPr>
        <p:spPr>
          <a:xfrm>
            <a:off x="167522" y="4196081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476FB59-60FD-E145-89DF-3B1579A31D7A}"/>
              </a:ext>
            </a:extLst>
          </p:cNvPr>
          <p:cNvSpPr/>
          <p:nvPr/>
        </p:nvSpPr>
        <p:spPr>
          <a:xfrm>
            <a:off x="1528050" y="4493416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B7F8ECE-0CD0-E841-85AE-F2601B7A249D}"/>
              </a:ext>
            </a:extLst>
          </p:cNvPr>
          <p:cNvSpPr/>
          <p:nvPr/>
        </p:nvSpPr>
        <p:spPr>
          <a:xfrm>
            <a:off x="3418414" y="358794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A96DCB5-93A8-5D4D-B3A1-6AAAEA8B4089}"/>
              </a:ext>
            </a:extLst>
          </p:cNvPr>
          <p:cNvSpPr/>
          <p:nvPr/>
        </p:nvSpPr>
        <p:spPr>
          <a:xfrm>
            <a:off x="3422248" y="389358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8DCA81F-A87D-024E-9FF5-FAC69FAD7B4E}"/>
              </a:ext>
            </a:extLst>
          </p:cNvPr>
          <p:cNvSpPr/>
          <p:nvPr/>
        </p:nvSpPr>
        <p:spPr>
          <a:xfrm>
            <a:off x="3345272" y="4202824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1973BF3-41D8-2649-9FFA-B26F3ACC79F7}"/>
              </a:ext>
            </a:extLst>
          </p:cNvPr>
          <p:cNvSpPr/>
          <p:nvPr/>
        </p:nvSpPr>
        <p:spPr>
          <a:xfrm>
            <a:off x="3345272" y="4498095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AAC7BE0-2AC0-B14A-819D-96CC8A92778D}"/>
              </a:ext>
            </a:extLst>
          </p:cNvPr>
          <p:cNvCxnSpPr/>
          <p:nvPr/>
        </p:nvCxnSpPr>
        <p:spPr>
          <a:xfrm flipH="1">
            <a:off x="2874298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8E8A6FF-8E3D-8D4F-A16E-2904D23681AC}"/>
              </a:ext>
            </a:extLst>
          </p:cNvPr>
          <p:cNvCxnSpPr/>
          <p:nvPr/>
        </p:nvCxnSpPr>
        <p:spPr>
          <a:xfrm flipH="1">
            <a:off x="2874298" y="472066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F55969E-A7F3-004C-A5AE-0BEE7BCBAA2D}"/>
              </a:ext>
            </a:extLst>
          </p:cNvPr>
          <p:cNvSpPr/>
          <p:nvPr/>
        </p:nvSpPr>
        <p:spPr>
          <a:xfrm>
            <a:off x="4670075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41E20EE-41E8-FE48-948A-4C2BE8FDB392}"/>
              </a:ext>
            </a:extLst>
          </p:cNvPr>
          <p:cNvSpPr/>
          <p:nvPr/>
        </p:nvSpPr>
        <p:spPr>
          <a:xfrm>
            <a:off x="6091588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0A011F0-CB20-C140-ABE8-1A90C3AA58D6}"/>
              </a:ext>
            </a:extLst>
          </p:cNvPr>
          <p:cNvSpPr/>
          <p:nvPr/>
        </p:nvSpPr>
        <p:spPr>
          <a:xfrm>
            <a:off x="7532120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71EE8D05-69B6-9B47-84EC-4F9FD22FAD12}"/>
              </a:ext>
            </a:extLst>
          </p:cNvPr>
          <p:cNvCxnSpPr>
            <a:cxnSpLocks/>
          </p:cNvCxnSpPr>
          <p:nvPr/>
        </p:nvCxnSpPr>
        <p:spPr>
          <a:xfrm>
            <a:off x="4455938" y="2404988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箭头 38">
            <a:extLst>
              <a:ext uri="{FF2B5EF4-FFF2-40B4-BE49-F238E27FC236}">
                <a16:creationId xmlns:a16="http://schemas.microsoft.com/office/drawing/2014/main" id="{6C580186-6795-1B4D-BCAC-9D6346535B25}"/>
              </a:ext>
            </a:extLst>
          </p:cNvPr>
          <p:cNvSpPr/>
          <p:nvPr/>
        </p:nvSpPr>
        <p:spPr>
          <a:xfrm>
            <a:off x="4397095" y="2400043"/>
            <a:ext cx="315595" cy="28544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1C1F585-792E-FB45-9422-E9699A63B1E2}"/>
              </a:ext>
            </a:extLst>
          </p:cNvPr>
          <p:cNvSpPr/>
          <p:nvPr/>
        </p:nvSpPr>
        <p:spPr>
          <a:xfrm>
            <a:off x="8102789" y="26159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331191F-1D24-5346-ADDA-26317EBC91CD}"/>
              </a:ext>
            </a:extLst>
          </p:cNvPr>
          <p:cNvSpPr/>
          <p:nvPr/>
        </p:nvSpPr>
        <p:spPr>
          <a:xfrm>
            <a:off x="4514782" y="2984938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227345-5ED4-E749-85D7-91D5EC76FB7D}"/>
              </a:ext>
            </a:extLst>
          </p:cNvPr>
          <p:cNvSpPr/>
          <p:nvPr/>
        </p:nvSpPr>
        <p:spPr>
          <a:xfrm>
            <a:off x="8102789" y="299190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6298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CA578D-3D36-A940-99AD-251D10398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A1934B-40F8-5D4A-8F20-B0997D34B45B}"/>
              </a:ext>
            </a:extLst>
          </p:cNvPr>
          <p:cNvSpPr/>
          <p:nvPr/>
        </p:nvSpPr>
        <p:spPr>
          <a:xfrm>
            <a:off x="440093" y="120585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6DB176F-F93B-B74E-8D52-ADEBA2EAA908}"/>
              </a:ext>
            </a:extLst>
          </p:cNvPr>
          <p:cNvSpPr/>
          <p:nvPr/>
        </p:nvSpPr>
        <p:spPr>
          <a:xfrm>
            <a:off x="4673997" y="998220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3231E3CB-0F1D-164D-B502-FC943D56ED35}"/>
              </a:ext>
            </a:extLst>
          </p:cNvPr>
          <p:cNvSpPr/>
          <p:nvPr/>
        </p:nvSpPr>
        <p:spPr>
          <a:xfrm>
            <a:off x="3901649" y="1303913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4DAF2A-3DF0-3E4A-840E-83F6FCB307AE}"/>
              </a:ext>
            </a:extLst>
          </p:cNvPr>
          <p:cNvSpPr/>
          <p:nvPr/>
        </p:nvSpPr>
        <p:spPr>
          <a:xfrm>
            <a:off x="142153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AE2FD74-D3D7-A74E-A875-4FFBF9559E70}"/>
              </a:ext>
            </a:extLst>
          </p:cNvPr>
          <p:cNvSpPr/>
          <p:nvPr/>
        </p:nvSpPr>
        <p:spPr>
          <a:xfrm>
            <a:off x="1563666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BAF151-15CE-874E-BBE1-78B61297B8A9}"/>
              </a:ext>
            </a:extLst>
          </p:cNvPr>
          <p:cNvSpPr/>
          <p:nvPr/>
        </p:nvSpPr>
        <p:spPr>
          <a:xfrm>
            <a:off x="3004198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5989ABB-CC10-0947-9BBD-635D2D96D4BF}"/>
              </a:ext>
            </a:extLst>
          </p:cNvPr>
          <p:cNvSpPr/>
          <p:nvPr/>
        </p:nvSpPr>
        <p:spPr>
          <a:xfrm>
            <a:off x="3418414" y="269499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41099BF-6181-884D-B54B-2431C52FFBAD}"/>
              </a:ext>
            </a:extLst>
          </p:cNvPr>
          <p:cNvCxnSpPr/>
          <p:nvPr/>
        </p:nvCxnSpPr>
        <p:spPr>
          <a:xfrm flipH="1">
            <a:off x="2874298" y="3170382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216B196-578A-514B-8470-CCBF065F104B}"/>
              </a:ext>
            </a:extLst>
          </p:cNvPr>
          <p:cNvCxnSpPr/>
          <p:nvPr/>
        </p:nvCxnSpPr>
        <p:spPr>
          <a:xfrm flipH="1">
            <a:off x="2874298" y="351858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359565A-D7A7-914D-BB1B-5FF3C64DB2B0}"/>
              </a:ext>
            </a:extLst>
          </p:cNvPr>
          <p:cNvSpPr/>
          <p:nvPr/>
        </p:nvSpPr>
        <p:spPr>
          <a:xfrm>
            <a:off x="116618" y="298532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B1A5D1F-068B-0C4F-BFEF-CFEEA5D1F0D7}"/>
              </a:ext>
            </a:extLst>
          </p:cNvPr>
          <p:cNvSpPr/>
          <p:nvPr/>
        </p:nvSpPr>
        <p:spPr>
          <a:xfrm>
            <a:off x="1519826" y="332765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CE70DE5-9581-214B-BBC8-873CF527D2BB}"/>
              </a:ext>
            </a:extLst>
          </p:cNvPr>
          <p:cNvSpPr/>
          <p:nvPr/>
        </p:nvSpPr>
        <p:spPr>
          <a:xfrm>
            <a:off x="3418414" y="2991903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32CC989-F56A-D245-AC3C-B22A594721B0}"/>
              </a:ext>
            </a:extLst>
          </p:cNvPr>
          <p:cNvSpPr/>
          <p:nvPr/>
        </p:nvSpPr>
        <p:spPr>
          <a:xfrm>
            <a:off x="3418414" y="327663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D710DA-5129-6344-BCE0-6B3358F9739B}"/>
              </a:ext>
            </a:extLst>
          </p:cNvPr>
          <p:cNvSpPr/>
          <p:nvPr/>
        </p:nvSpPr>
        <p:spPr>
          <a:xfrm>
            <a:off x="148565" y="364596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5D3858E-BCE7-C444-8A5C-D29F4E428106}"/>
              </a:ext>
            </a:extLst>
          </p:cNvPr>
          <p:cNvSpPr/>
          <p:nvPr/>
        </p:nvSpPr>
        <p:spPr>
          <a:xfrm>
            <a:off x="1576490" y="394203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571878C-C380-1945-A402-2F26DBF97216}"/>
              </a:ext>
            </a:extLst>
          </p:cNvPr>
          <p:cNvSpPr/>
          <p:nvPr/>
        </p:nvSpPr>
        <p:spPr>
          <a:xfrm>
            <a:off x="167522" y="4196081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476FB59-60FD-E145-89DF-3B1579A31D7A}"/>
              </a:ext>
            </a:extLst>
          </p:cNvPr>
          <p:cNvSpPr/>
          <p:nvPr/>
        </p:nvSpPr>
        <p:spPr>
          <a:xfrm>
            <a:off x="1528050" y="4493416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B7F8ECE-0CD0-E841-85AE-F2601B7A249D}"/>
              </a:ext>
            </a:extLst>
          </p:cNvPr>
          <p:cNvSpPr/>
          <p:nvPr/>
        </p:nvSpPr>
        <p:spPr>
          <a:xfrm>
            <a:off x="3418414" y="358794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A96DCB5-93A8-5D4D-B3A1-6AAAEA8B4089}"/>
              </a:ext>
            </a:extLst>
          </p:cNvPr>
          <p:cNvSpPr/>
          <p:nvPr/>
        </p:nvSpPr>
        <p:spPr>
          <a:xfrm>
            <a:off x="3422248" y="389358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8DCA81F-A87D-024E-9FF5-FAC69FAD7B4E}"/>
              </a:ext>
            </a:extLst>
          </p:cNvPr>
          <p:cNvSpPr/>
          <p:nvPr/>
        </p:nvSpPr>
        <p:spPr>
          <a:xfrm>
            <a:off x="3345272" y="4202824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1973BF3-41D8-2649-9FFA-B26F3ACC79F7}"/>
              </a:ext>
            </a:extLst>
          </p:cNvPr>
          <p:cNvSpPr/>
          <p:nvPr/>
        </p:nvSpPr>
        <p:spPr>
          <a:xfrm>
            <a:off x="3345272" y="4498095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AAC7BE0-2AC0-B14A-819D-96CC8A92778D}"/>
              </a:ext>
            </a:extLst>
          </p:cNvPr>
          <p:cNvCxnSpPr/>
          <p:nvPr/>
        </p:nvCxnSpPr>
        <p:spPr>
          <a:xfrm flipH="1">
            <a:off x="2874298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8E8A6FF-8E3D-8D4F-A16E-2904D23681AC}"/>
              </a:ext>
            </a:extLst>
          </p:cNvPr>
          <p:cNvCxnSpPr/>
          <p:nvPr/>
        </p:nvCxnSpPr>
        <p:spPr>
          <a:xfrm flipH="1">
            <a:off x="2874298" y="472066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F55969E-A7F3-004C-A5AE-0BEE7BCBAA2D}"/>
              </a:ext>
            </a:extLst>
          </p:cNvPr>
          <p:cNvSpPr/>
          <p:nvPr/>
        </p:nvSpPr>
        <p:spPr>
          <a:xfrm>
            <a:off x="4670075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41E20EE-41E8-FE48-948A-4C2BE8FDB392}"/>
              </a:ext>
            </a:extLst>
          </p:cNvPr>
          <p:cNvSpPr/>
          <p:nvPr/>
        </p:nvSpPr>
        <p:spPr>
          <a:xfrm>
            <a:off x="6091588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0A011F0-CB20-C140-ABE8-1A90C3AA58D6}"/>
              </a:ext>
            </a:extLst>
          </p:cNvPr>
          <p:cNvSpPr/>
          <p:nvPr/>
        </p:nvSpPr>
        <p:spPr>
          <a:xfrm>
            <a:off x="7532120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71EE8D05-69B6-9B47-84EC-4F9FD22FAD12}"/>
              </a:ext>
            </a:extLst>
          </p:cNvPr>
          <p:cNvCxnSpPr>
            <a:cxnSpLocks/>
          </p:cNvCxnSpPr>
          <p:nvPr/>
        </p:nvCxnSpPr>
        <p:spPr>
          <a:xfrm>
            <a:off x="4455938" y="2404988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箭头 38">
            <a:extLst>
              <a:ext uri="{FF2B5EF4-FFF2-40B4-BE49-F238E27FC236}">
                <a16:creationId xmlns:a16="http://schemas.microsoft.com/office/drawing/2014/main" id="{6C580186-6795-1B4D-BCAC-9D6346535B25}"/>
              </a:ext>
            </a:extLst>
          </p:cNvPr>
          <p:cNvSpPr/>
          <p:nvPr/>
        </p:nvSpPr>
        <p:spPr>
          <a:xfrm>
            <a:off x="4397095" y="2400043"/>
            <a:ext cx="315595" cy="28544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1C1F585-792E-FB45-9422-E9699A63B1E2}"/>
              </a:ext>
            </a:extLst>
          </p:cNvPr>
          <p:cNvSpPr/>
          <p:nvPr/>
        </p:nvSpPr>
        <p:spPr>
          <a:xfrm>
            <a:off x="8102789" y="26159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331191F-1D24-5346-ADDA-26317EBC91CD}"/>
              </a:ext>
            </a:extLst>
          </p:cNvPr>
          <p:cNvSpPr/>
          <p:nvPr/>
        </p:nvSpPr>
        <p:spPr>
          <a:xfrm>
            <a:off x="4514782" y="2984938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227345-5ED4-E749-85D7-91D5EC76FB7D}"/>
              </a:ext>
            </a:extLst>
          </p:cNvPr>
          <p:cNvSpPr/>
          <p:nvPr/>
        </p:nvSpPr>
        <p:spPr>
          <a:xfrm>
            <a:off x="8102789" y="299190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AA2B31B-7FC2-924E-BC84-8BA58014DB49}"/>
              </a:ext>
            </a:extLst>
          </p:cNvPr>
          <p:cNvSpPr/>
          <p:nvPr/>
        </p:nvSpPr>
        <p:spPr>
          <a:xfrm>
            <a:off x="8102789" y="32934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56A6C3DA-8427-7946-BA25-139FA9463BF6}"/>
              </a:ext>
            </a:extLst>
          </p:cNvPr>
          <p:cNvCxnSpPr/>
          <p:nvPr/>
        </p:nvCxnSpPr>
        <p:spPr>
          <a:xfrm flipH="1">
            <a:off x="7388120" y="344094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68E25EBA-D4ED-484A-B135-D56B1FDCD50F}"/>
              </a:ext>
            </a:extLst>
          </p:cNvPr>
          <p:cNvSpPr/>
          <p:nvPr/>
        </p:nvSpPr>
        <p:spPr>
          <a:xfrm>
            <a:off x="4628976" y="3270304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44784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CA578D-3D36-A940-99AD-251D10398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A1934B-40F8-5D4A-8F20-B0997D34B45B}"/>
              </a:ext>
            </a:extLst>
          </p:cNvPr>
          <p:cNvSpPr/>
          <p:nvPr/>
        </p:nvSpPr>
        <p:spPr>
          <a:xfrm>
            <a:off x="440093" y="120585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6DB176F-F93B-B74E-8D52-ADEBA2EAA908}"/>
              </a:ext>
            </a:extLst>
          </p:cNvPr>
          <p:cNvSpPr/>
          <p:nvPr/>
        </p:nvSpPr>
        <p:spPr>
          <a:xfrm>
            <a:off x="4673997" y="998220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3231E3CB-0F1D-164D-B502-FC943D56ED35}"/>
              </a:ext>
            </a:extLst>
          </p:cNvPr>
          <p:cNvSpPr/>
          <p:nvPr/>
        </p:nvSpPr>
        <p:spPr>
          <a:xfrm>
            <a:off x="3901649" y="1303913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4DAF2A-3DF0-3E4A-840E-83F6FCB307AE}"/>
              </a:ext>
            </a:extLst>
          </p:cNvPr>
          <p:cNvSpPr/>
          <p:nvPr/>
        </p:nvSpPr>
        <p:spPr>
          <a:xfrm>
            <a:off x="142153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AE2FD74-D3D7-A74E-A875-4FFBF9559E70}"/>
              </a:ext>
            </a:extLst>
          </p:cNvPr>
          <p:cNvSpPr/>
          <p:nvPr/>
        </p:nvSpPr>
        <p:spPr>
          <a:xfrm>
            <a:off x="1563666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BAF151-15CE-874E-BBE1-78B61297B8A9}"/>
              </a:ext>
            </a:extLst>
          </p:cNvPr>
          <p:cNvSpPr/>
          <p:nvPr/>
        </p:nvSpPr>
        <p:spPr>
          <a:xfrm>
            <a:off x="3004198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5989ABB-CC10-0947-9BBD-635D2D96D4BF}"/>
              </a:ext>
            </a:extLst>
          </p:cNvPr>
          <p:cNvSpPr/>
          <p:nvPr/>
        </p:nvSpPr>
        <p:spPr>
          <a:xfrm>
            <a:off x="3418414" y="269499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41099BF-6181-884D-B54B-2431C52FFBAD}"/>
              </a:ext>
            </a:extLst>
          </p:cNvPr>
          <p:cNvCxnSpPr/>
          <p:nvPr/>
        </p:nvCxnSpPr>
        <p:spPr>
          <a:xfrm flipH="1">
            <a:off x="2874298" y="3170382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216B196-578A-514B-8470-CCBF065F104B}"/>
              </a:ext>
            </a:extLst>
          </p:cNvPr>
          <p:cNvCxnSpPr/>
          <p:nvPr/>
        </p:nvCxnSpPr>
        <p:spPr>
          <a:xfrm flipH="1">
            <a:off x="2874298" y="351858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359565A-D7A7-914D-BB1B-5FF3C64DB2B0}"/>
              </a:ext>
            </a:extLst>
          </p:cNvPr>
          <p:cNvSpPr/>
          <p:nvPr/>
        </p:nvSpPr>
        <p:spPr>
          <a:xfrm>
            <a:off x="116618" y="298532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B1A5D1F-068B-0C4F-BFEF-CFEEA5D1F0D7}"/>
              </a:ext>
            </a:extLst>
          </p:cNvPr>
          <p:cNvSpPr/>
          <p:nvPr/>
        </p:nvSpPr>
        <p:spPr>
          <a:xfrm>
            <a:off x="1519826" y="332765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CE70DE5-9581-214B-BBC8-873CF527D2BB}"/>
              </a:ext>
            </a:extLst>
          </p:cNvPr>
          <p:cNvSpPr/>
          <p:nvPr/>
        </p:nvSpPr>
        <p:spPr>
          <a:xfrm>
            <a:off x="3418414" y="2991903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32CC989-F56A-D245-AC3C-B22A594721B0}"/>
              </a:ext>
            </a:extLst>
          </p:cNvPr>
          <p:cNvSpPr/>
          <p:nvPr/>
        </p:nvSpPr>
        <p:spPr>
          <a:xfrm>
            <a:off x="3418414" y="327663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D710DA-5129-6344-BCE0-6B3358F9739B}"/>
              </a:ext>
            </a:extLst>
          </p:cNvPr>
          <p:cNvSpPr/>
          <p:nvPr/>
        </p:nvSpPr>
        <p:spPr>
          <a:xfrm>
            <a:off x="148565" y="364596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5D3858E-BCE7-C444-8A5C-D29F4E428106}"/>
              </a:ext>
            </a:extLst>
          </p:cNvPr>
          <p:cNvSpPr/>
          <p:nvPr/>
        </p:nvSpPr>
        <p:spPr>
          <a:xfrm>
            <a:off x="1576490" y="394203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571878C-C380-1945-A402-2F26DBF97216}"/>
              </a:ext>
            </a:extLst>
          </p:cNvPr>
          <p:cNvSpPr/>
          <p:nvPr/>
        </p:nvSpPr>
        <p:spPr>
          <a:xfrm>
            <a:off x="167522" y="4196081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476FB59-60FD-E145-89DF-3B1579A31D7A}"/>
              </a:ext>
            </a:extLst>
          </p:cNvPr>
          <p:cNvSpPr/>
          <p:nvPr/>
        </p:nvSpPr>
        <p:spPr>
          <a:xfrm>
            <a:off x="1528050" y="4493416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B7F8ECE-0CD0-E841-85AE-F2601B7A249D}"/>
              </a:ext>
            </a:extLst>
          </p:cNvPr>
          <p:cNvSpPr/>
          <p:nvPr/>
        </p:nvSpPr>
        <p:spPr>
          <a:xfrm>
            <a:off x="3418414" y="358794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A96DCB5-93A8-5D4D-B3A1-6AAAEA8B4089}"/>
              </a:ext>
            </a:extLst>
          </p:cNvPr>
          <p:cNvSpPr/>
          <p:nvPr/>
        </p:nvSpPr>
        <p:spPr>
          <a:xfrm>
            <a:off x="3422248" y="389358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8DCA81F-A87D-024E-9FF5-FAC69FAD7B4E}"/>
              </a:ext>
            </a:extLst>
          </p:cNvPr>
          <p:cNvSpPr/>
          <p:nvPr/>
        </p:nvSpPr>
        <p:spPr>
          <a:xfrm>
            <a:off x="3345272" y="4202824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1973BF3-41D8-2649-9FFA-B26F3ACC79F7}"/>
              </a:ext>
            </a:extLst>
          </p:cNvPr>
          <p:cNvSpPr/>
          <p:nvPr/>
        </p:nvSpPr>
        <p:spPr>
          <a:xfrm>
            <a:off x="3345272" y="4498095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AAC7BE0-2AC0-B14A-819D-96CC8A92778D}"/>
              </a:ext>
            </a:extLst>
          </p:cNvPr>
          <p:cNvCxnSpPr/>
          <p:nvPr/>
        </p:nvCxnSpPr>
        <p:spPr>
          <a:xfrm flipH="1">
            <a:off x="2874298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8E8A6FF-8E3D-8D4F-A16E-2904D23681AC}"/>
              </a:ext>
            </a:extLst>
          </p:cNvPr>
          <p:cNvCxnSpPr/>
          <p:nvPr/>
        </p:nvCxnSpPr>
        <p:spPr>
          <a:xfrm flipH="1">
            <a:off x="2874298" y="472066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F55969E-A7F3-004C-A5AE-0BEE7BCBAA2D}"/>
              </a:ext>
            </a:extLst>
          </p:cNvPr>
          <p:cNvSpPr/>
          <p:nvPr/>
        </p:nvSpPr>
        <p:spPr>
          <a:xfrm>
            <a:off x="4670075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41E20EE-41E8-FE48-948A-4C2BE8FDB392}"/>
              </a:ext>
            </a:extLst>
          </p:cNvPr>
          <p:cNvSpPr/>
          <p:nvPr/>
        </p:nvSpPr>
        <p:spPr>
          <a:xfrm>
            <a:off x="6091588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0A011F0-CB20-C140-ABE8-1A90C3AA58D6}"/>
              </a:ext>
            </a:extLst>
          </p:cNvPr>
          <p:cNvSpPr/>
          <p:nvPr/>
        </p:nvSpPr>
        <p:spPr>
          <a:xfrm>
            <a:off x="7532120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71EE8D05-69B6-9B47-84EC-4F9FD22FAD12}"/>
              </a:ext>
            </a:extLst>
          </p:cNvPr>
          <p:cNvCxnSpPr>
            <a:cxnSpLocks/>
          </p:cNvCxnSpPr>
          <p:nvPr/>
        </p:nvCxnSpPr>
        <p:spPr>
          <a:xfrm>
            <a:off x="4455938" y="2404988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箭头 38">
            <a:extLst>
              <a:ext uri="{FF2B5EF4-FFF2-40B4-BE49-F238E27FC236}">
                <a16:creationId xmlns:a16="http://schemas.microsoft.com/office/drawing/2014/main" id="{6C580186-6795-1B4D-BCAC-9D6346535B25}"/>
              </a:ext>
            </a:extLst>
          </p:cNvPr>
          <p:cNvSpPr/>
          <p:nvPr/>
        </p:nvSpPr>
        <p:spPr>
          <a:xfrm>
            <a:off x="4397095" y="2400043"/>
            <a:ext cx="315595" cy="28544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1C1F585-792E-FB45-9422-E9699A63B1E2}"/>
              </a:ext>
            </a:extLst>
          </p:cNvPr>
          <p:cNvSpPr/>
          <p:nvPr/>
        </p:nvSpPr>
        <p:spPr>
          <a:xfrm>
            <a:off x="8102789" y="26159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331191F-1D24-5346-ADDA-26317EBC91CD}"/>
              </a:ext>
            </a:extLst>
          </p:cNvPr>
          <p:cNvSpPr/>
          <p:nvPr/>
        </p:nvSpPr>
        <p:spPr>
          <a:xfrm>
            <a:off x="4514782" y="2984938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227345-5ED4-E749-85D7-91D5EC76FB7D}"/>
              </a:ext>
            </a:extLst>
          </p:cNvPr>
          <p:cNvSpPr/>
          <p:nvPr/>
        </p:nvSpPr>
        <p:spPr>
          <a:xfrm>
            <a:off x="8102789" y="299190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AA2B31B-7FC2-924E-BC84-8BA58014DB49}"/>
              </a:ext>
            </a:extLst>
          </p:cNvPr>
          <p:cNvSpPr/>
          <p:nvPr/>
        </p:nvSpPr>
        <p:spPr>
          <a:xfrm>
            <a:off x="8102789" y="32934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56A6C3DA-8427-7946-BA25-139FA9463BF6}"/>
              </a:ext>
            </a:extLst>
          </p:cNvPr>
          <p:cNvCxnSpPr/>
          <p:nvPr/>
        </p:nvCxnSpPr>
        <p:spPr>
          <a:xfrm flipH="1">
            <a:off x="7388120" y="344094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68E25EBA-D4ED-484A-B135-D56B1FDCD50F}"/>
              </a:ext>
            </a:extLst>
          </p:cNvPr>
          <p:cNvSpPr/>
          <p:nvPr/>
        </p:nvSpPr>
        <p:spPr>
          <a:xfrm>
            <a:off x="4628976" y="3270304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9DC9D3C-7474-9C4A-BA2A-04DDC4ACA016}"/>
              </a:ext>
            </a:extLst>
          </p:cNvPr>
          <p:cNvSpPr/>
          <p:nvPr/>
        </p:nvSpPr>
        <p:spPr>
          <a:xfrm>
            <a:off x="5899228" y="358794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23C66D2-567F-0645-A587-2005AE564633}"/>
              </a:ext>
            </a:extLst>
          </p:cNvPr>
          <p:cNvSpPr/>
          <p:nvPr/>
        </p:nvSpPr>
        <p:spPr>
          <a:xfrm>
            <a:off x="8102789" y="358714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0016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CA578D-3D36-A940-99AD-251D10398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A1934B-40F8-5D4A-8F20-B0997D34B45B}"/>
              </a:ext>
            </a:extLst>
          </p:cNvPr>
          <p:cNvSpPr/>
          <p:nvPr/>
        </p:nvSpPr>
        <p:spPr>
          <a:xfrm>
            <a:off x="440093" y="120585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6DB176F-F93B-B74E-8D52-ADEBA2EAA908}"/>
              </a:ext>
            </a:extLst>
          </p:cNvPr>
          <p:cNvSpPr/>
          <p:nvPr/>
        </p:nvSpPr>
        <p:spPr>
          <a:xfrm>
            <a:off x="4673997" y="998220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3231E3CB-0F1D-164D-B502-FC943D56ED35}"/>
              </a:ext>
            </a:extLst>
          </p:cNvPr>
          <p:cNvSpPr/>
          <p:nvPr/>
        </p:nvSpPr>
        <p:spPr>
          <a:xfrm>
            <a:off x="3901649" y="1303913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4DAF2A-3DF0-3E4A-840E-83F6FCB307AE}"/>
              </a:ext>
            </a:extLst>
          </p:cNvPr>
          <p:cNvSpPr/>
          <p:nvPr/>
        </p:nvSpPr>
        <p:spPr>
          <a:xfrm>
            <a:off x="142153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AE2FD74-D3D7-A74E-A875-4FFBF9559E70}"/>
              </a:ext>
            </a:extLst>
          </p:cNvPr>
          <p:cNvSpPr/>
          <p:nvPr/>
        </p:nvSpPr>
        <p:spPr>
          <a:xfrm>
            <a:off x="1563666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BAF151-15CE-874E-BBE1-78B61297B8A9}"/>
              </a:ext>
            </a:extLst>
          </p:cNvPr>
          <p:cNvSpPr/>
          <p:nvPr/>
        </p:nvSpPr>
        <p:spPr>
          <a:xfrm>
            <a:off x="3004198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5989ABB-CC10-0947-9BBD-635D2D96D4BF}"/>
              </a:ext>
            </a:extLst>
          </p:cNvPr>
          <p:cNvSpPr/>
          <p:nvPr/>
        </p:nvSpPr>
        <p:spPr>
          <a:xfrm>
            <a:off x="3418414" y="269499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41099BF-6181-884D-B54B-2431C52FFBAD}"/>
              </a:ext>
            </a:extLst>
          </p:cNvPr>
          <p:cNvCxnSpPr/>
          <p:nvPr/>
        </p:nvCxnSpPr>
        <p:spPr>
          <a:xfrm flipH="1">
            <a:off x="2874298" y="3170382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216B196-578A-514B-8470-CCBF065F104B}"/>
              </a:ext>
            </a:extLst>
          </p:cNvPr>
          <p:cNvCxnSpPr/>
          <p:nvPr/>
        </p:nvCxnSpPr>
        <p:spPr>
          <a:xfrm flipH="1">
            <a:off x="2874298" y="351858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359565A-D7A7-914D-BB1B-5FF3C64DB2B0}"/>
              </a:ext>
            </a:extLst>
          </p:cNvPr>
          <p:cNvSpPr/>
          <p:nvPr/>
        </p:nvSpPr>
        <p:spPr>
          <a:xfrm>
            <a:off x="116618" y="298532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B1A5D1F-068B-0C4F-BFEF-CFEEA5D1F0D7}"/>
              </a:ext>
            </a:extLst>
          </p:cNvPr>
          <p:cNvSpPr/>
          <p:nvPr/>
        </p:nvSpPr>
        <p:spPr>
          <a:xfrm>
            <a:off x="1519826" y="332765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CE70DE5-9581-214B-BBC8-873CF527D2BB}"/>
              </a:ext>
            </a:extLst>
          </p:cNvPr>
          <p:cNvSpPr/>
          <p:nvPr/>
        </p:nvSpPr>
        <p:spPr>
          <a:xfrm>
            <a:off x="3418414" y="2991903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32CC989-F56A-D245-AC3C-B22A594721B0}"/>
              </a:ext>
            </a:extLst>
          </p:cNvPr>
          <p:cNvSpPr/>
          <p:nvPr/>
        </p:nvSpPr>
        <p:spPr>
          <a:xfrm>
            <a:off x="3418414" y="327663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D710DA-5129-6344-BCE0-6B3358F9739B}"/>
              </a:ext>
            </a:extLst>
          </p:cNvPr>
          <p:cNvSpPr/>
          <p:nvPr/>
        </p:nvSpPr>
        <p:spPr>
          <a:xfrm>
            <a:off x="148565" y="364596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5D3858E-BCE7-C444-8A5C-D29F4E428106}"/>
              </a:ext>
            </a:extLst>
          </p:cNvPr>
          <p:cNvSpPr/>
          <p:nvPr/>
        </p:nvSpPr>
        <p:spPr>
          <a:xfrm>
            <a:off x="1576490" y="394203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571878C-C380-1945-A402-2F26DBF97216}"/>
              </a:ext>
            </a:extLst>
          </p:cNvPr>
          <p:cNvSpPr/>
          <p:nvPr/>
        </p:nvSpPr>
        <p:spPr>
          <a:xfrm>
            <a:off x="167522" y="4196081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476FB59-60FD-E145-89DF-3B1579A31D7A}"/>
              </a:ext>
            </a:extLst>
          </p:cNvPr>
          <p:cNvSpPr/>
          <p:nvPr/>
        </p:nvSpPr>
        <p:spPr>
          <a:xfrm>
            <a:off x="1528050" y="4493416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B7F8ECE-0CD0-E841-85AE-F2601B7A249D}"/>
              </a:ext>
            </a:extLst>
          </p:cNvPr>
          <p:cNvSpPr/>
          <p:nvPr/>
        </p:nvSpPr>
        <p:spPr>
          <a:xfrm>
            <a:off x="3418414" y="358794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A96DCB5-93A8-5D4D-B3A1-6AAAEA8B4089}"/>
              </a:ext>
            </a:extLst>
          </p:cNvPr>
          <p:cNvSpPr/>
          <p:nvPr/>
        </p:nvSpPr>
        <p:spPr>
          <a:xfrm>
            <a:off x="3422248" y="389358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8DCA81F-A87D-024E-9FF5-FAC69FAD7B4E}"/>
              </a:ext>
            </a:extLst>
          </p:cNvPr>
          <p:cNvSpPr/>
          <p:nvPr/>
        </p:nvSpPr>
        <p:spPr>
          <a:xfrm>
            <a:off x="3345272" y="4202824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1973BF3-41D8-2649-9FFA-B26F3ACC79F7}"/>
              </a:ext>
            </a:extLst>
          </p:cNvPr>
          <p:cNvSpPr/>
          <p:nvPr/>
        </p:nvSpPr>
        <p:spPr>
          <a:xfrm>
            <a:off x="3345272" y="4498095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AAC7BE0-2AC0-B14A-819D-96CC8A92778D}"/>
              </a:ext>
            </a:extLst>
          </p:cNvPr>
          <p:cNvCxnSpPr/>
          <p:nvPr/>
        </p:nvCxnSpPr>
        <p:spPr>
          <a:xfrm flipH="1">
            <a:off x="2874298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8E8A6FF-8E3D-8D4F-A16E-2904D23681AC}"/>
              </a:ext>
            </a:extLst>
          </p:cNvPr>
          <p:cNvCxnSpPr/>
          <p:nvPr/>
        </p:nvCxnSpPr>
        <p:spPr>
          <a:xfrm flipH="1">
            <a:off x="2874298" y="472066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F55969E-A7F3-004C-A5AE-0BEE7BCBAA2D}"/>
              </a:ext>
            </a:extLst>
          </p:cNvPr>
          <p:cNvSpPr/>
          <p:nvPr/>
        </p:nvSpPr>
        <p:spPr>
          <a:xfrm>
            <a:off x="4670075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41E20EE-41E8-FE48-948A-4C2BE8FDB392}"/>
              </a:ext>
            </a:extLst>
          </p:cNvPr>
          <p:cNvSpPr/>
          <p:nvPr/>
        </p:nvSpPr>
        <p:spPr>
          <a:xfrm>
            <a:off x="6091588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0A011F0-CB20-C140-ABE8-1A90C3AA58D6}"/>
              </a:ext>
            </a:extLst>
          </p:cNvPr>
          <p:cNvSpPr/>
          <p:nvPr/>
        </p:nvSpPr>
        <p:spPr>
          <a:xfrm>
            <a:off x="7532120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71EE8D05-69B6-9B47-84EC-4F9FD22FAD12}"/>
              </a:ext>
            </a:extLst>
          </p:cNvPr>
          <p:cNvCxnSpPr>
            <a:cxnSpLocks/>
          </p:cNvCxnSpPr>
          <p:nvPr/>
        </p:nvCxnSpPr>
        <p:spPr>
          <a:xfrm>
            <a:off x="4455938" y="2404988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箭头 38">
            <a:extLst>
              <a:ext uri="{FF2B5EF4-FFF2-40B4-BE49-F238E27FC236}">
                <a16:creationId xmlns:a16="http://schemas.microsoft.com/office/drawing/2014/main" id="{6C580186-6795-1B4D-BCAC-9D6346535B25}"/>
              </a:ext>
            </a:extLst>
          </p:cNvPr>
          <p:cNvSpPr/>
          <p:nvPr/>
        </p:nvSpPr>
        <p:spPr>
          <a:xfrm>
            <a:off x="4397095" y="2400043"/>
            <a:ext cx="315595" cy="28544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1C1F585-792E-FB45-9422-E9699A63B1E2}"/>
              </a:ext>
            </a:extLst>
          </p:cNvPr>
          <p:cNvSpPr/>
          <p:nvPr/>
        </p:nvSpPr>
        <p:spPr>
          <a:xfrm>
            <a:off x="8102789" y="26159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331191F-1D24-5346-ADDA-26317EBC91CD}"/>
              </a:ext>
            </a:extLst>
          </p:cNvPr>
          <p:cNvSpPr/>
          <p:nvPr/>
        </p:nvSpPr>
        <p:spPr>
          <a:xfrm>
            <a:off x="4514782" y="2984938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227345-5ED4-E749-85D7-91D5EC76FB7D}"/>
              </a:ext>
            </a:extLst>
          </p:cNvPr>
          <p:cNvSpPr/>
          <p:nvPr/>
        </p:nvSpPr>
        <p:spPr>
          <a:xfrm>
            <a:off x="8102789" y="299190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AA2B31B-7FC2-924E-BC84-8BA58014DB49}"/>
              </a:ext>
            </a:extLst>
          </p:cNvPr>
          <p:cNvSpPr/>
          <p:nvPr/>
        </p:nvSpPr>
        <p:spPr>
          <a:xfrm>
            <a:off x="8102789" y="32934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56A6C3DA-8427-7946-BA25-139FA9463BF6}"/>
              </a:ext>
            </a:extLst>
          </p:cNvPr>
          <p:cNvCxnSpPr/>
          <p:nvPr/>
        </p:nvCxnSpPr>
        <p:spPr>
          <a:xfrm flipH="1">
            <a:off x="7388120" y="344094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68E25EBA-D4ED-484A-B135-D56B1FDCD50F}"/>
              </a:ext>
            </a:extLst>
          </p:cNvPr>
          <p:cNvSpPr/>
          <p:nvPr/>
        </p:nvSpPr>
        <p:spPr>
          <a:xfrm>
            <a:off x="4628976" y="3270304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9DC9D3C-7474-9C4A-BA2A-04DDC4ACA016}"/>
              </a:ext>
            </a:extLst>
          </p:cNvPr>
          <p:cNvSpPr/>
          <p:nvPr/>
        </p:nvSpPr>
        <p:spPr>
          <a:xfrm>
            <a:off x="5899228" y="358794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23C66D2-567F-0645-A587-2005AE564633}"/>
              </a:ext>
            </a:extLst>
          </p:cNvPr>
          <p:cNvSpPr/>
          <p:nvPr/>
        </p:nvSpPr>
        <p:spPr>
          <a:xfrm>
            <a:off x="8102789" y="358714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C8F9A757-203A-B84A-89DF-8F13119BAE32}"/>
              </a:ext>
            </a:extLst>
          </p:cNvPr>
          <p:cNvSpPr/>
          <p:nvPr/>
        </p:nvSpPr>
        <p:spPr>
          <a:xfrm>
            <a:off x="5999252" y="3893582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CDCB76C3-D6BA-F349-9BC1-D024CA773C21}"/>
              </a:ext>
            </a:extLst>
          </p:cNvPr>
          <p:cNvCxnSpPr/>
          <p:nvPr/>
        </p:nvCxnSpPr>
        <p:spPr>
          <a:xfrm flipH="1">
            <a:off x="7401372" y="409769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:a16="http://schemas.microsoft.com/office/drawing/2014/main" id="{5FEE92FC-03FD-D049-B4E5-298ADA25B6DE}"/>
              </a:ext>
            </a:extLst>
          </p:cNvPr>
          <p:cNvSpPr/>
          <p:nvPr/>
        </p:nvSpPr>
        <p:spPr>
          <a:xfrm>
            <a:off x="8102789" y="391156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EBE467D-961D-BF45-8AC0-0ED9037DA547}"/>
              </a:ext>
            </a:extLst>
          </p:cNvPr>
          <p:cNvSpPr/>
          <p:nvPr/>
        </p:nvSpPr>
        <p:spPr>
          <a:xfrm>
            <a:off x="5914036" y="3953013"/>
            <a:ext cx="2481134" cy="318309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Rectangle 4">
            <a:extLst>
              <a:ext uri="{FF2B5EF4-FFF2-40B4-BE49-F238E27FC236}">
                <a16:creationId xmlns:a16="http://schemas.microsoft.com/office/drawing/2014/main" id="{49F2D9E1-32DC-154D-A79B-411F14E161D1}"/>
              </a:ext>
            </a:extLst>
          </p:cNvPr>
          <p:cNvSpPr/>
          <p:nvPr/>
        </p:nvSpPr>
        <p:spPr>
          <a:xfrm>
            <a:off x="4752360" y="4449009"/>
            <a:ext cx="3824924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Can</a:t>
            </a:r>
            <a:r>
              <a:rPr lang="zh-CN" altLang="en-US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this happen?</a:t>
            </a:r>
          </a:p>
        </p:txBody>
      </p:sp>
    </p:spTree>
    <p:extLst>
      <p:ext uri="{BB962C8B-B14F-4D97-AF65-F5344CB8AC3E}">
        <p14:creationId xmlns:p14="http://schemas.microsoft.com/office/powerpoint/2010/main" val="6591495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A1934B-40F8-5D4A-8F20-B0997D34B45B}"/>
              </a:ext>
            </a:extLst>
          </p:cNvPr>
          <p:cNvSpPr/>
          <p:nvPr/>
        </p:nvSpPr>
        <p:spPr>
          <a:xfrm>
            <a:off x="440093" y="120585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6DB176F-F93B-B74E-8D52-ADEBA2EAA908}"/>
              </a:ext>
            </a:extLst>
          </p:cNvPr>
          <p:cNvSpPr/>
          <p:nvPr/>
        </p:nvSpPr>
        <p:spPr>
          <a:xfrm>
            <a:off x="4673997" y="998220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3231E3CB-0F1D-164D-B502-FC943D56ED35}"/>
              </a:ext>
            </a:extLst>
          </p:cNvPr>
          <p:cNvSpPr/>
          <p:nvPr/>
        </p:nvSpPr>
        <p:spPr>
          <a:xfrm>
            <a:off x="3901649" y="1303913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4DAF2A-3DF0-3E4A-840E-83F6FCB307AE}"/>
              </a:ext>
            </a:extLst>
          </p:cNvPr>
          <p:cNvSpPr/>
          <p:nvPr/>
        </p:nvSpPr>
        <p:spPr>
          <a:xfrm>
            <a:off x="142153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AE2FD74-D3D7-A74E-A875-4FFBF9559E70}"/>
              </a:ext>
            </a:extLst>
          </p:cNvPr>
          <p:cNvSpPr/>
          <p:nvPr/>
        </p:nvSpPr>
        <p:spPr>
          <a:xfrm>
            <a:off x="1563666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BAF151-15CE-874E-BBE1-78B61297B8A9}"/>
              </a:ext>
            </a:extLst>
          </p:cNvPr>
          <p:cNvSpPr/>
          <p:nvPr/>
        </p:nvSpPr>
        <p:spPr>
          <a:xfrm>
            <a:off x="3004198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5989ABB-CC10-0947-9BBD-635D2D96D4BF}"/>
              </a:ext>
            </a:extLst>
          </p:cNvPr>
          <p:cNvSpPr/>
          <p:nvPr/>
        </p:nvSpPr>
        <p:spPr>
          <a:xfrm>
            <a:off x="3418414" y="269499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41099BF-6181-884D-B54B-2431C52FFBAD}"/>
              </a:ext>
            </a:extLst>
          </p:cNvPr>
          <p:cNvCxnSpPr/>
          <p:nvPr/>
        </p:nvCxnSpPr>
        <p:spPr>
          <a:xfrm flipH="1">
            <a:off x="2874298" y="3170382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216B196-578A-514B-8470-CCBF065F104B}"/>
              </a:ext>
            </a:extLst>
          </p:cNvPr>
          <p:cNvCxnSpPr/>
          <p:nvPr/>
        </p:nvCxnSpPr>
        <p:spPr>
          <a:xfrm flipH="1">
            <a:off x="2874298" y="351858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359565A-D7A7-914D-BB1B-5FF3C64DB2B0}"/>
              </a:ext>
            </a:extLst>
          </p:cNvPr>
          <p:cNvSpPr/>
          <p:nvPr/>
        </p:nvSpPr>
        <p:spPr>
          <a:xfrm>
            <a:off x="116618" y="298532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B1A5D1F-068B-0C4F-BFEF-CFEEA5D1F0D7}"/>
              </a:ext>
            </a:extLst>
          </p:cNvPr>
          <p:cNvSpPr/>
          <p:nvPr/>
        </p:nvSpPr>
        <p:spPr>
          <a:xfrm>
            <a:off x="1519826" y="332765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CE70DE5-9581-214B-BBC8-873CF527D2BB}"/>
              </a:ext>
            </a:extLst>
          </p:cNvPr>
          <p:cNvSpPr/>
          <p:nvPr/>
        </p:nvSpPr>
        <p:spPr>
          <a:xfrm>
            <a:off x="3418414" y="2991903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32CC989-F56A-D245-AC3C-B22A594721B0}"/>
              </a:ext>
            </a:extLst>
          </p:cNvPr>
          <p:cNvSpPr/>
          <p:nvPr/>
        </p:nvSpPr>
        <p:spPr>
          <a:xfrm>
            <a:off x="3418414" y="327663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D710DA-5129-6344-BCE0-6B3358F9739B}"/>
              </a:ext>
            </a:extLst>
          </p:cNvPr>
          <p:cNvSpPr/>
          <p:nvPr/>
        </p:nvSpPr>
        <p:spPr>
          <a:xfrm>
            <a:off x="148565" y="364596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5D3858E-BCE7-C444-8A5C-D29F4E428106}"/>
              </a:ext>
            </a:extLst>
          </p:cNvPr>
          <p:cNvSpPr/>
          <p:nvPr/>
        </p:nvSpPr>
        <p:spPr>
          <a:xfrm>
            <a:off x="1576490" y="394203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571878C-C380-1945-A402-2F26DBF97216}"/>
              </a:ext>
            </a:extLst>
          </p:cNvPr>
          <p:cNvSpPr/>
          <p:nvPr/>
        </p:nvSpPr>
        <p:spPr>
          <a:xfrm>
            <a:off x="167522" y="4196081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476FB59-60FD-E145-89DF-3B1579A31D7A}"/>
              </a:ext>
            </a:extLst>
          </p:cNvPr>
          <p:cNvSpPr/>
          <p:nvPr/>
        </p:nvSpPr>
        <p:spPr>
          <a:xfrm>
            <a:off x="1528050" y="4493416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B7F8ECE-0CD0-E841-85AE-F2601B7A249D}"/>
              </a:ext>
            </a:extLst>
          </p:cNvPr>
          <p:cNvSpPr/>
          <p:nvPr/>
        </p:nvSpPr>
        <p:spPr>
          <a:xfrm>
            <a:off x="3418414" y="358794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A96DCB5-93A8-5D4D-B3A1-6AAAEA8B4089}"/>
              </a:ext>
            </a:extLst>
          </p:cNvPr>
          <p:cNvSpPr/>
          <p:nvPr/>
        </p:nvSpPr>
        <p:spPr>
          <a:xfrm>
            <a:off x="3422248" y="389358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8DCA81F-A87D-024E-9FF5-FAC69FAD7B4E}"/>
              </a:ext>
            </a:extLst>
          </p:cNvPr>
          <p:cNvSpPr/>
          <p:nvPr/>
        </p:nvSpPr>
        <p:spPr>
          <a:xfrm>
            <a:off x="3345272" y="4202824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1973BF3-41D8-2649-9FFA-B26F3ACC79F7}"/>
              </a:ext>
            </a:extLst>
          </p:cNvPr>
          <p:cNvSpPr/>
          <p:nvPr/>
        </p:nvSpPr>
        <p:spPr>
          <a:xfrm>
            <a:off x="3345272" y="4498095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AAC7BE0-2AC0-B14A-819D-96CC8A92778D}"/>
              </a:ext>
            </a:extLst>
          </p:cNvPr>
          <p:cNvCxnSpPr/>
          <p:nvPr/>
        </p:nvCxnSpPr>
        <p:spPr>
          <a:xfrm flipH="1">
            <a:off x="2874298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8E8A6FF-8E3D-8D4F-A16E-2904D23681AC}"/>
              </a:ext>
            </a:extLst>
          </p:cNvPr>
          <p:cNvCxnSpPr/>
          <p:nvPr/>
        </p:nvCxnSpPr>
        <p:spPr>
          <a:xfrm flipH="1">
            <a:off x="2874298" y="472066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F55969E-A7F3-004C-A5AE-0BEE7BCBAA2D}"/>
              </a:ext>
            </a:extLst>
          </p:cNvPr>
          <p:cNvSpPr/>
          <p:nvPr/>
        </p:nvSpPr>
        <p:spPr>
          <a:xfrm>
            <a:off x="4670075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41E20EE-41E8-FE48-948A-4C2BE8FDB392}"/>
              </a:ext>
            </a:extLst>
          </p:cNvPr>
          <p:cNvSpPr/>
          <p:nvPr/>
        </p:nvSpPr>
        <p:spPr>
          <a:xfrm>
            <a:off x="6091588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0A011F0-CB20-C140-ABE8-1A90C3AA58D6}"/>
              </a:ext>
            </a:extLst>
          </p:cNvPr>
          <p:cNvSpPr/>
          <p:nvPr/>
        </p:nvSpPr>
        <p:spPr>
          <a:xfrm>
            <a:off x="7532120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71EE8D05-69B6-9B47-84EC-4F9FD22FAD12}"/>
              </a:ext>
            </a:extLst>
          </p:cNvPr>
          <p:cNvCxnSpPr>
            <a:cxnSpLocks/>
          </p:cNvCxnSpPr>
          <p:nvPr/>
        </p:nvCxnSpPr>
        <p:spPr>
          <a:xfrm>
            <a:off x="4455938" y="2404988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箭头 38">
            <a:extLst>
              <a:ext uri="{FF2B5EF4-FFF2-40B4-BE49-F238E27FC236}">
                <a16:creationId xmlns:a16="http://schemas.microsoft.com/office/drawing/2014/main" id="{6C580186-6795-1B4D-BCAC-9D6346535B25}"/>
              </a:ext>
            </a:extLst>
          </p:cNvPr>
          <p:cNvSpPr/>
          <p:nvPr/>
        </p:nvSpPr>
        <p:spPr>
          <a:xfrm>
            <a:off x="4397095" y="2400043"/>
            <a:ext cx="315595" cy="28544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1C1F585-792E-FB45-9422-E9699A63B1E2}"/>
              </a:ext>
            </a:extLst>
          </p:cNvPr>
          <p:cNvSpPr/>
          <p:nvPr/>
        </p:nvSpPr>
        <p:spPr>
          <a:xfrm>
            <a:off x="8102789" y="26159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331191F-1D24-5346-ADDA-26317EBC91CD}"/>
              </a:ext>
            </a:extLst>
          </p:cNvPr>
          <p:cNvSpPr/>
          <p:nvPr/>
        </p:nvSpPr>
        <p:spPr>
          <a:xfrm>
            <a:off x="4514782" y="2984938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227345-5ED4-E749-85D7-91D5EC76FB7D}"/>
              </a:ext>
            </a:extLst>
          </p:cNvPr>
          <p:cNvSpPr/>
          <p:nvPr/>
        </p:nvSpPr>
        <p:spPr>
          <a:xfrm>
            <a:off x="8102789" y="299190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AA2B31B-7FC2-924E-BC84-8BA58014DB49}"/>
              </a:ext>
            </a:extLst>
          </p:cNvPr>
          <p:cNvSpPr/>
          <p:nvPr/>
        </p:nvSpPr>
        <p:spPr>
          <a:xfrm>
            <a:off x="8102789" y="32934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56A6C3DA-8427-7946-BA25-139FA9463BF6}"/>
              </a:ext>
            </a:extLst>
          </p:cNvPr>
          <p:cNvCxnSpPr/>
          <p:nvPr/>
        </p:nvCxnSpPr>
        <p:spPr>
          <a:xfrm flipH="1">
            <a:off x="7388120" y="344094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68E25EBA-D4ED-484A-B135-D56B1FDCD50F}"/>
              </a:ext>
            </a:extLst>
          </p:cNvPr>
          <p:cNvSpPr/>
          <p:nvPr/>
        </p:nvSpPr>
        <p:spPr>
          <a:xfrm>
            <a:off x="4628976" y="3270304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9DC9D3C-7474-9C4A-BA2A-04DDC4ACA016}"/>
              </a:ext>
            </a:extLst>
          </p:cNvPr>
          <p:cNvSpPr/>
          <p:nvPr/>
        </p:nvSpPr>
        <p:spPr>
          <a:xfrm>
            <a:off x="5899228" y="358794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23C66D2-567F-0645-A587-2005AE564633}"/>
              </a:ext>
            </a:extLst>
          </p:cNvPr>
          <p:cNvSpPr/>
          <p:nvPr/>
        </p:nvSpPr>
        <p:spPr>
          <a:xfrm>
            <a:off x="8102789" y="358714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68095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A1934B-40F8-5D4A-8F20-B0997D34B45B}"/>
              </a:ext>
            </a:extLst>
          </p:cNvPr>
          <p:cNvSpPr/>
          <p:nvPr/>
        </p:nvSpPr>
        <p:spPr>
          <a:xfrm>
            <a:off x="440093" y="120585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6DB176F-F93B-B74E-8D52-ADEBA2EAA908}"/>
              </a:ext>
            </a:extLst>
          </p:cNvPr>
          <p:cNvSpPr/>
          <p:nvPr/>
        </p:nvSpPr>
        <p:spPr>
          <a:xfrm>
            <a:off x="4673997" y="998220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3231E3CB-0F1D-164D-B502-FC943D56ED35}"/>
              </a:ext>
            </a:extLst>
          </p:cNvPr>
          <p:cNvSpPr/>
          <p:nvPr/>
        </p:nvSpPr>
        <p:spPr>
          <a:xfrm>
            <a:off x="3901649" y="1303913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4DAF2A-3DF0-3E4A-840E-83F6FCB307AE}"/>
              </a:ext>
            </a:extLst>
          </p:cNvPr>
          <p:cNvSpPr/>
          <p:nvPr/>
        </p:nvSpPr>
        <p:spPr>
          <a:xfrm>
            <a:off x="142153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AE2FD74-D3D7-A74E-A875-4FFBF9559E70}"/>
              </a:ext>
            </a:extLst>
          </p:cNvPr>
          <p:cNvSpPr/>
          <p:nvPr/>
        </p:nvSpPr>
        <p:spPr>
          <a:xfrm>
            <a:off x="1563666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BAF151-15CE-874E-BBE1-78B61297B8A9}"/>
              </a:ext>
            </a:extLst>
          </p:cNvPr>
          <p:cNvSpPr/>
          <p:nvPr/>
        </p:nvSpPr>
        <p:spPr>
          <a:xfrm>
            <a:off x="3004198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5989ABB-CC10-0947-9BBD-635D2D96D4BF}"/>
              </a:ext>
            </a:extLst>
          </p:cNvPr>
          <p:cNvSpPr/>
          <p:nvPr/>
        </p:nvSpPr>
        <p:spPr>
          <a:xfrm>
            <a:off x="3418414" y="269499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41099BF-6181-884D-B54B-2431C52FFBAD}"/>
              </a:ext>
            </a:extLst>
          </p:cNvPr>
          <p:cNvCxnSpPr/>
          <p:nvPr/>
        </p:nvCxnSpPr>
        <p:spPr>
          <a:xfrm flipH="1">
            <a:off x="2874298" y="3170382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216B196-578A-514B-8470-CCBF065F104B}"/>
              </a:ext>
            </a:extLst>
          </p:cNvPr>
          <p:cNvCxnSpPr/>
          <p:nvPr/>
        </p:nvCxnSpPr>
        <p:spPr>
          <a:xfrm flipH="1">
            <a:off x="2874298" y="351858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359565A-D7A7-914D-BB1B-5FF3C64DB2B0}"/>
              </a:ext>
            </a:extLst>
          </p:cNvPr>
          <p:cNvSpPr/>
          <p:nvPr/>
        </p:nvSpPr>
        <p:spPr>
          <a:xfrm>
            <a:off x="116618" y="298532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B1A5D1F-068B-0C4F-BFEF-CFEEA5D1F0D7}"/>
              </a:ext>
            </a:extLst>
          </p:cNvPr>
          <p:cNvSpPr/>
          <p:nvPr/>
        </p:nvSpPr>
        <p:spPr>
          <a:xfrm>
            <a:off x="1519826" y="332765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CE70DE5-9581-214B-BBC8-873CF527D2BB}"/>
              </a:ext>
            </a:extLst>
          </p:cNvPr>
          <p:cNvSpPr/>
          <p:nvPr/>
        </p:nvSpPr>
        <p:spPr>
          <a:xfrm>
            <a:off x="3418414" y="2991903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32CC989-F56A-D245-AC3C-B22A594721B0}"/>
              </a:ext>
            </a:extLst>
          </p:cNvPr>
          <p:cNvSpPr/>
          <p:nvPr/>
        </p:nvSpPr>
        <p:spPr>
          <a:xfrm>
            <a:off x="3418414" y="327663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D710DA-5129-6344-BCE0-6B3358F9739B}"/>
              </a:ext>
            </a:extLst>
          </p:cNvPr>
          <p:cNvSpPr/>
          <p:nvPr/>
        </p:nvSpPr>
        <p:spPr>
          <a:xfrm>
            <a:off x="148565" y="364596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5D3858E-BCE7-C444-8A5C-D29F4E428106}"/>
              </a:ext>
            </a:extLst>
          </p:cNvPr>
          <p:cNvSpPr/>
          <p:nvPr/>
        </p:nvSpPr>
        <p:spPr>
          <a:xfrm>
            <a:off x="1576490" y="394203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571878C-C380-1945-A402-2F26DBF97216}"/>
              </a:ext>
            </a:extLst>
          </p:cNvPr>
          <p:cNvSpPr/>
          <p:nvPr/>
        </p:nvSpPr>
        <p:spPr>
          <a:xfrm>
            <a:off x="167522" y="4196081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476FB59-60FD-E145-89DF-3B1579A31D7A}"/>
              </a:ext>
            </a:extLst>
          </p:cNvPr>
          <p:cNvSpPr/>
          <p:nvPr/>
        </p:nvSpPr>
        <p:spPr>
          <a:xfrm>
            <a:off x="1528050" y="4493416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B7F8ECE-0CD0-E841-85AE-F2601B7A249D}"/>
              </a:ext>
            </a:extLst>
          </p:cNvPr>
          <p:cNvSpPr/>
          <p:nvPr/>
        </p:nvSpPr>
        <p:spPr>
          <a:xfrm>
            <a:off x="3418414" y="358794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A96DCB5-93A8-5D4D-B3A1-6AAAEA8B4089}"/>
              </a:ext>
            </a:extLst>
          </p:cNvPr>
          <p:cNvSpPr/>
          <p:nvPr/>
        </p:nvSpPr>
        <p:spPr>
          <a:xfrm>
            <a:off x="3422248" y="389358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8DCA81F-A87D-024E-9FF5-FAC69FAD7B4E}"/>
              </a:ext>
            </a:extLst>
          </p:cNvPr>
          <p:cNvSpPr/>
          <p:nvPr/>
        </p:nvSpPr>
        <p:spPr>
          <a:xfrm>
            <a:off x="3345272" y="4202824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1973BF3-41D8-2649-9FFA-B26F3ACC79F7}"/>
              </a:ext>
            </a:extLst>
          </p:cNvPr>
          <p:cNvSpPr/>
          <p:nvPr/>
        </p:nvSpPr>
        <p:spPr>
          <a:xfrm>
            <a:off x="3345272" y="4498095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AAC7BE0-2AC0-B14A-819D-96CC8A92778D}"/>
              </a:ext>
            </a:extLst>
          </p:cNvPr>
          <p:cNvCxnSpPr/>
          <p:nvPr/>
        </p:nvCxnSpPr>
        <p:spPr>
          <a:xfrm flipH="1">
            <a:off x="2874298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8E8A6FF-8E3D-8D4F-A16E-2904D23681AC}"/>
              </a:ext>
            </a:extLst>
          </p:cNvPr>
          <p:cNvCxnSpPr/>
          <p:nvPr/>
        </p:nvCxnSpPr>
        <p:spPr>
          <a:xfrm flipH="1">
            <a:off x="2874298" y="472066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F55969E-A7F3-004C-A5AE-0BEE7BCBAA2D}"/>
              </a:ext>
            </a:extLst>
          </p:cNvPr>
          <p:cNvSpPr/>
          <p:nvPr/>
        </p:nvSpPr>
        <p:spPr>
          <a:xfrm>
            <a:off x="4670075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41E20EE-41E8-FE48-948A-4C2BE8FDB392}"/>
              </a:ext>
            </a:extLst>
          </p:cNvPr>
          <p:cNvSpPr/>
          <p:nvPr/>
        </p:nvSpPr>
        <p:spPr>
          <a:xfrm>
            <a:off x="6091588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0A011F0-CB20-C140-ABE8-1A90C3AA58D6}"/>
              </a:ext>
            </a:extLst>
          </p:cNvPr>
          <p:cNvSpPr/>
          <p:nvPr/>
        </p:nvSpPr>
        <p:spPr>
          <a:xfrm>
            <a:off x="7532120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71EE8D05-69B6-9B47-84EC-4F9FD22FAD12}"/>
              </a:ext>
            </a:extLst>
          </p:cNvPr>
          <p:cNvCxnSpPr>
            <a:cxnSpLocks/>
          </p:cNvCxnSpPr>
          <p:nvPr/>
        </p:nvCxnSpPr>
        <p:spPr>
          <a:xfrm>
            <a:off x="4455938" y="2404988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箭头 38">
            <a:extLst>
              <a:ext uri="{FF2B5EF4-FFF2-40B4-BE49-F238E27FC236}">
                <a16:creationId xmlns:a16="http://schemas.microsoft.com/office/drawing/2014/main" id="{6C580186-6795-1B4D-BCAC-9D6346535B25}"/>
              </a:ext>
            </a:extLst>
          </p:cNvPr>
          <p:cNvSpPr/>
          <p:nvPr/>
        </p:nvSpPr>
        <p:spPr>
          <a:xfrm>
            <a:off x="4397095" y="2400043"/>
            <a:ext cx="315595" cy="28544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1C1F585-792E-FB45-9422-E9699A63B1E2}"/>
              </a:ext>
            </a:extLst>
          </p:cNvPr>
          <p:cNvSpPr/>
          <p:nvPr/>
        </p:nvSpPr>
        <p:spPr>
          <a:xfrm>
            <a:off x="8102789" y="26159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331191F-1D24-5346-ADDA-26317EBC91CD}"/>
              </a:ext>
            </a:extLst>
          </p:cNvPr>
          <p:cNvSpPr/>
          <p:nvPr/>
        </p:nvSpPr>
        <p:spPr>
          <a:xfrm>
            <a:off x="4514782" y="2984938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227345-5ED4-E749-85D7-91D5EC76FB7D}"/>
              </a:ext>
            </a:extLst>
          </p:cNvPr>
          <p:cNvSpPr/>
          <p:nvPr/>
        </p:nvSpPr>
        <p:spPr>
          <a:xfrm>
            <a:off x="8102789" y="299190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AA2B31B-7FC2-924E-BC84-8BA58014DB49}"/>
              </a:ext>
            </a:extLst>
          </p:cNvPr>
          <p:cNvSpPr/>
          <p:nvPr/>
        </p:nvSpPr>
        <p:spPr>
          <a:xfrm>
            <a:off x="8102789" y="32934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56A6C3DA-8427-7946-BA25-139FA9463BF6}"/>
              </a:ext>
            </a:extLst>
          </p:cNvPr>
          <p:cNvCxnSpPr/>
          <p:nvPr/>
        </p:nvCxnSpPr>
        <p:spPr>
          <a:xfrm flipH="1">
            <a:off x="7388120" y="344094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68E25EBA-D4ED-484A-B135-D56B1FDCD50F}"/>
              </a:ext>
            </a:extLst>
          </p:cNvPr>
          <p:cNvSpPr/>
          <p:nvPr/>
        </p:nvSpPr>
        <p:spPr>
          <a:xfrm>
            <a:off x="4628976" y="3270304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9DC9D3C-7474-9C4A-BA2A-04DDC4ACA016}"/>
              </a:ext>
            </a:extLst>
          </p:cNvPr>
          <p:cNvSpPr/>
          <p:nvPr/>
        </p:nvSpPr>
        <p:spPr>
          <a:xfrm>
            <a:off x="5899228" y="358794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23C66D2-567F-0645-A587-2005AE564633}"/>
              </a:ext>
            </a:extLst>
          </p:cNvPr>
          <p:cNvSpPr/>
          <p:nvPr/>
        </p:nvSpPr>
        <p:spPr>
          <a:xfrm>
            <a:off x="8102789" y="358714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7412BE2-5221-FC44-BD1D-37647F1FA512}"/>
              </a:ext>
            </a:extLst>
          </p:cNvPr>
          <p:cNvSpPr/>
          <p:nvPr/>
        </p:nvSpPr>
        <p:spPr>
          <a:xfrm>
            <a:off x="4642147" y="389038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08739DFD-9D43-3244-8663-EB617154AB7A}"/>
              </a:ext>
            </a:extLst>
          </p:cNvPr>
          <p:cNvSpPr/>
          <p:nvPr/>
        </p:nvSpPr>
        <p:spPr>
          <a:xfrm>
            <a:off x="8102789" y="3888701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60C8A289-CA54-5C4E-AC3E-D412F6E185BF}"/>
              </a:ext>
            </a:extLst>
          </p:cNvPr>
          <p:cNvSpPr/>
          <p:nvPr/>
        </p:nvSpPr>
        <p:spPr>
          <a:xfrm>
            <a:off x="5874306" y="3887773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8" name="Rectangle 4">
            <a:extLst>
              <a:ext uri="{FF2B5EF4-FFF2-40B4-BE49-F238E27FC236}">
                <a16:creationId xmlns:a16="http://schemas.microsoft.com/office/drawing/2014/main" id="{1308818E-AB57-0245-A281-F01E9C6E02F1}"/>
              </a:ext>
            </a:extLst>
          </p:cNvPr>
          <p:cNvSpPr/>
          <p:nvPr/>
        </p:nvSpPr>
        <p:spPr>
          <a:xfrm>
            <a:off x="4867019" y="4517678"/>
            <a:ext cx="3824924" cy="77501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Thread is stuck at the acquiring the lock</a:t>
            </a:r>
          </a:p>
        </p:txBody>
      </p:sp>
    </p:spTree>
    <p:extLst>
      <p:ext uri="{BB962C8B-B14F-4D97-AF65-F5344CB8AC3E}">
        <p14:creationId xmlns:p14="http://schemas.microsoft.com/office/powerpoint/2010/main" val="36388643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A1934B-40F8-5D4A-8F20-B0997D34B45B}"/>
              </a:ext>
            </a:extLst>
          </p:cNvPr>
          <p:cNvSpPr/>
          <p:nvPr/>
        </p:nvSpPr>
        <p:spPr>
          <a:xfrm>
            <a:off x="440093" y="120585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6DB176F-F93B-B74E-8D52-ADEBA2EAA908}"/>
              </a:ext>
            </a:extLst>
          </p:cNvPr>
          <p:cNvSpPr/>
          <p:nvPr/>
        </p:nvSpPr>
        <p:spPr>
          <a:xfrm>
            <a:off x="4673997" y="998220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3231E3CB-0F1D-164D-B502-FC943D56ED35}"/>
              </a:ext>
            </a:extLst>
          </p:cNvPr>
          <p:cNvSpPr/>
          <p:nvPr/>
        </p:nvSpPr>
        <p:spPr>
          <a:xfrm>
            <a:off x="3901649" y="1303913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4DAF2A-3DF0-3E4A-840E-83F6FCB307AE}"/>
              </a:ext>
            </a:extLst>
          </p:cNvPr>
          <p:cNvSpPr/>
          <p:nvPr/>
        </p:nvSpPr>
        <p:spPr>
          <a:xfrm>
            <a:off x="142153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AE2FD74-D3D7-A74E-A875-4FFBF9559E70}"/>
              </a:ext>
            </a:extLst>
          </p:cNvPr>
          <p:cNvSpPr/>
          <p:nvPr/>
        </p:nvSpPr>
        <p:spPr>
          <a:xfrm>
            <a:off x="1563666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BAF151-15CE-874E-BBE1-78B61297B8A9}"/>
              </a:ext>
            </a:extLst>
          </p:cNvPr>
          <p:cNvSpPr/>
          <p:nvPr/>
        </p:nvSpPr>
        <p:spPr>
          <a:xfrm>
            <a:off x="3004198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5989ABB-CC10-0947-9BBD-635D2D96D4BF}"/>
              </a:ext>
            </a:extLst>
          </p:cNvPr>
          <p:cNvSpPr/>
          <p:nvPr/>
        </p:nvSpPr>
        <p:spPr>
          <a:xfrm>
            <a:off x="3418414" y="269499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41099BF-6181-884D-B54B-2431C52FFBAD}"/>
              </a:ext>
            </a:extLst>
          </p:cNvPr>
          <p:cNvCxnSpPr/>
          <p:nvPr/>
        </p:nvCxnSpPr>
        <p:spPr>
          <a:xfrm flipH="1">
            <a:off x="2874298" y="3170382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216B196-578A-514B-8470-CCBF065F104B}"/>
              </a:ext>
            </a:extLst>
          </p:cNvPr>
          <p:cNvCxnSpPr/>
          <p:nvPr/>
        </p:nvCxnSpPr>
        <p:spPr>
          <a:xfrm flipH="1">
            <a:off x="2874298" y="351858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359565A-D7A7-914D-BB1B-5FF3C64DB2B0}"/>
              </a:ext>
            </a:extLst>
          </p:cNvPr>
          <p:cNvSpPr/>
          <p:nvPr/>
        </p:nvSpPr>
        <p:spPr>
          <a:xfrm>
            <a:off x="116618" y="298532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B1A5D1F-068B-0C4F-BFEF-CFEEA5D1F0D7}"/>
              </a:ext>
            </a:extLst>
          </p:cNvPr>
          <p:cNvSpPr/>
          <p:nvPr/>
        </p:nvSpPr>
        <p:spPr>
          <a:xfrm>
            <a:off x="1519826" y="332765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CE70DE5-9581-214B-BBC8-873CF527D2BB}"/>
              </a:ext>
            </a:extLst>
          </p:cNvPr>
          <p:cNvSpPr/>
          <p:nvPr/>
        </p:nvSpPr>
        <p:spPr>
          <a:xfrm>
            <a:off x="3418414" y="2991903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32CC989-F56A-D245-AC3C-B22A594721B0}"/>
              </a:ext>
            </a:extLst>
          </p:cNvPr>
          <p:cNvSpPr/>
          <p:nvPr/>
        </p:nvSpPr>
        <p:spPr>
          <a:xfrm>
            <a:off x="3418414" y="327663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D710DA-5129-6344-BCE0-6B3358F9739B}"/>
              </a:ext>
            </a:extLst>
          </p:cNvPr>
          <p:cNvSpPr/>
          <p:nvPr/>
        </p:nvSpPr>
        <p:spPr>
          <a:xfrm>
            <a:off x="148565" y="364596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5D3858E-BCE7-C444-8A5C-D29F4E428106}"/>
              </a:ext>
            </a:extLst>
          </p:cNvPr>
          <p:cNvSpPr/>
          <p:nvPr/>
        </p:nvSpPr>
        <p:spPr>
          <a:xfrm>
            <a:off x="1576490" y="394203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571878C-C380-1945-A402-2F26DBF97216}"/>
              </a:ext>
            </a:extLst>
          </p:cNvPr>
          <p:cNvSpPr/>
          <p:nvPr/>
        </p:nvSpPr>
        <p:spPr>
          <a:xfrm>
            <a:off x="167522" y="4196081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476FB59-60FD-E145-89DF-3B1579A31D7A}"/>
              </a:ext>
            </a:extLst>
          </p:cNvPr>
          <p:cNvSpPr/>
          <p:nvPr/>
        </p:nvSpPr>
        <p:spPr>
          <a:xfrm>
            <a:off x="1528050" y="4493416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B7F8ECE-0CD0-E841-85AE-F2601B7A249D}"/>
              </a:ext>
            </a:extLst>
          </p:cNvPr>
          <p:cNvSpPr/>
          <p:nvPr/>
        </p:nvSpPr>
        <p:spPr>
          <a:xfrm>
            <a:off x="3418414" y="358794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A96DCB5-93A8-5D4D-B3A1-6AAAEA8B4089}"/>
              </a:ext>
            </a:extLst>
          </p:cNvPr>
          <p:cNvSpPr/>
          <p:nvPr/>
        </p:nvSpPr>
        <p:spPr>
          <a:xfrm>
            <a:off x="3422248" y="389358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8DCA81F-A87D-024E-9FF5-FAC69FAD7B4E}"/>
              </a:ext>
            </a:extLst>
          </p:cNvPr>
          <p:cNvSpPr/>
          <p:nvPr/>
        </p:nvSpPr>
        <p:spPr>
          <a:xfrm>
            <a:off x="3345272" y="4202824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1973BF3-41D8-2649-9FFA-B26F3ACC79F7}"/>
              </a:ext>
            </a:extLst>
          </p:cNvPr>
          <p:cNvSpPr/>
          <p:nvPr/>
        </p:nvSpPr>
        <p:spPr>
          <a:xfrm>
            <a:off x="3345272" y="4498095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AAC7BE0-2AC0-B14A-819D-96CC8A92778D}"/>
              </a:ext>
            </a:extLst>
          </p:cNvPr>
          <p:cNvCxnSpPr/>
          <p:nvPr/>
        </p:nvCxnSpPr>
        <p:spPr>
          <a:xfrm flipH="1">
            <a:off x="2874298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8E8A6FF-8E3D-8D4F-A16E-2904D23681AC}"/>
              </a:ext>
            </a:extLst>
          </p:cNvPr>
          <p:cNvCxnSpPr/>
          <p:nvPr/>
        </p:nvCxnSpPr>
        <p:spPr>
          <a:xfrm flipH="1">
            <a:off x="2874298" y="472066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F55969E-A7F3-004C-A5AE-0BEE7BCBAA2D}"/>
              </a:ext>
            </a:extLst>
          </p:cNvPr>
          <p:cNvSpPr/>
          <p:nvPr/>
        </p:nvSpPr>
        <p:spPr>
          <a:xfrm>
            <a:off x="4670075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41E20EE-41E8-FE48-948A-4C2BE8FDB392}"/>
              </a:ext>
            </a:extLst>
          </p:cNvPr>
          <p:cNvSpPr/>
          <p:nvPr/>
        </p:nvSpPr>
        <p:spPr>
          <a:xfrm>
            <a:off x="6091588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0A011F0-CB20-C140-ABE8-1A90C3AA58D6}"/>
              </a:ext>
            </a:extLst>
          </p:cNvPr>
          <p:cNvSpPr/>
          <p:nvPr/>
        </p:nvSpPr>
        <p:spPr>
          <a:xfrm>
            <a:off x="7532120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71EE8D05-69B6-9B47-84EC-4F9FD22FAD12}"/>
              </a:ext>
            </a:extLst>
          </p:cNvPr>
          <p:cNvCxnSpPr>
            <a:cxnSpLocks/>
          </p:cNvCxnSpPr>
          <p:nvPr/>
        </p:nvCxnSpPr>
        <p:spPr>
          <a:xfrm>
            <a:off x="4455938" y="2404988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箭头 38">
            <a:extLst>
              <a:ext uri="{FF2B5EF4-FFF2-40B4-BE49-F238E27FC236}">
                <a16:creationId xmlns:a16="http://schemas.microsoft.com/office/drawing/2014/main" id="{6C580186-6795-1B4D-BCAC-9D6346535B25}"/>
              </a:ext>
            </a:extLst>
          </p:cNvPr>
          <p:cNvSpPr/>
          <p:nvPr/>
        </p:nvSpPr>
        <p:spPr>
          <a:xfrm>
            <a:off x="4397095" y="2400043"/>
            <a:ext cx="315595" cy="28544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1C1F585-792E-FB45-9422-E9699A63B1E2}"/>
              </a:ext>
            </a:extLst>
          </p:cNvPr>
          <p:cNvSpPr/>
          <p:nvPr/>
        </p:nvSpPr>
        <p:spPr>
          <a:xfrm>
            <a:off x="8102789" y="26159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331191F-1D24-5346-ADDA-26317EBC91CD}"/>
              </a:ext>
            </a:extLst>
          </p:cNvPr>
          <p:cNvSpPr/>
          <p:nvPr/>
        </p:nvSpPr>
        <p:spPr>
          <a:xfrm>
            <a:off x="4514782" y="2984938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227345-5ED4-E749-85D7-91D5EC76FB7D}"/>
              </a:ext>
            </a:extLst>
          </p:cNvPr>
          <p:cNvSpPr/>
          <p:nvPr/>
        </p:nvSpPr>
        <p:spPr>
          <a:xfrm>
            <a:off x="8102789" y="299190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AA2B31B-7FC2-924E-BC84-8BA58014DB49}"/>
              </a:ext>
            </a:extLst>
          </p:cNvPr>
          <p:cNvSpPr/>
          <p:nvPr/>
        </p:nvSpPr>
        <p:spPr>
          <a:xfrm>
            <a:off x="8102789" y="32934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56A6C3DA-8427-7946-BA25-139FA9463BF6}"/>
              </a:ext>
            </a:extLst>
          </p:cNvPr>
          <p:cNvCxnSpPr/>
          <p:nvPr/>
        </p:nvCxnSpPr>
        <p:spPr>
          <a:xfrm flipH="1">
            <a:off x="7388120" y="344094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68E25EBA-D4ED-484A-B135-D56B1FDCD50F}"/>
              </a:ext>
            </a:extLst>
          </p:cNvPr>
          <p:cNvSpPr/>
          <p:nvPr/>
        </p:nvSpPr>
        <p:spPr>
          <a:xfrm>
            <a:off x="4628976" y="3270304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9DC9D3C-7474-9C4A-BA2A-04DDC4ACA016}"/>
              </a:ext>
            </a:extLst>
          </p:cNvPr>
          <p:cNvSpPr/>
          <p:nvPr/>
        </p:nvSpPr>
        <p:spPr>
          <a:xfrm>
            <a:off x="5899228" y="358794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23C66D2-567F-0645-A587-2005AE564633}"/>
              </a:ext>
            </a:extLst>
          </p:cNvPr>
          <p:cNvSpPr/>
          <p:nvPr/>
        </p:nvSpPr>
        <p:spPr>
          <a:xfrm>
            <a:off x="8102789" y="358714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7412BE2-5221-FC44-BD1D-37647F1FA512}"/>
              </a:ext>
            </a:extLst>
          </p:cNvPr>
          <p:cNvSpPr/>
          <p:nvPr/>
        </p:nvSpPr>
        <p:spPr>
          <a:xfrm>
            <a:off x="4642147" y="389038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D0A1F65D-E064-7E46-9E5F-13F6A8F6CE58}"/>
              </a:ext>
            </a:extLst>
          </p:cNvPr>
          <p:cNvSpPr/>
          <p:nvPr/>
        </p:nvSpPr>
        <p:spPr>
          <a:xfrm>
            <a:off x="4628976" y="4171088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back </a:t>
            </a:r>
            <a:endParaRPr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08739DFD-9D43-3244-8663-EB617154AB7A}"/>
              </a:ext>
            </a:extLst>
          </p:cNvPr>
          <p:cNvSpPr/>
          <p:nvPr/>
        </p:nvSpPr>
        <p:spPr>
          <a:xfrm>
            <a:off x="8102789" y="3888701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1D70EE5-BB77-4646-AC1C-DFDAD3E3CFC2}"/>
              </a:ext>
            </a:extLst>
          </p:cNvPr>
          <p:cNvSpPr/>
          <p:nvPr/>
        </p:nvSpPr>
        <p:spPr>
          <a:xfrm>
            <a:off x="8026589" y="4174042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B1424DC0-5F26-C547-8B17-DD9C615B3235}"/>
              </a:ext>
            </a:extLst>
          </p:cNvPr>
          <p:cNvCxnSpPr/>
          <p:nvPr/>
        </p:nvCxnSpPr>
        <p:spPr>
          <a:xfrm flipH="1">
            <a:off x="7476000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55">
            <a:extLst>
              <a:ext uri="{FF2B5EF4-FFF2-40B4-BE49-F238E27FC236}">
                <a16:creationId xmlns:a16="http://schemas.microsoft.com/office/drawing/2014/main" id="{60C8A289-CA54-5C4E-AC3E-D412F6E185BF}"/>
              </a:ext>
            </a:extLst>
          </p:cNvPr>
          <p:cNvSpPr/>
          <p:nvPr/>
        </p:nvSpPr>
        <p:spPr>
          <a:xfrm>
            <a:off x="5874306" y="3887773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0C60FEE7-E53D-E64F-AB3C-FC98BC0FFFD0}"/>
              </a:ext>
            </a:extLst>
          </p:cNvPr>
          <p:cNvSpPr/>
          <p:nvPr/>
        </p:nvSpPr>
        <p:spPr>
          <a:xfrm>
            <a:off x="5879043" y="419608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034238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A1934B-40F8-5D4A-8F20-B0997D34B45B}"/>
              </a:ext>
            </a:extLst>
          </p:cNvPr>
          <p:cNvSpPr/>
          <p:nvPr/>
        </p:nvSpPr>
        <p:spPr>
          <a:xfrm>
            <a:off x="440093" y="120585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6DB176F-F93B-B74E-8D52-ADEBA2EAA908}"/>
              </a:ext>
            </a:extLst>
          </p:cNvPr>
          <p:cNvSpPr/>
          <p:nvPr/>
        </p:nvSpPr>
        <p:spPr>
          <a:xfrm>
            <a:off x="4673997" y="998220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3231E3CB-0F1D-164D-B502-FC943D56ED35}"/>
              </a:ext>
            </a:extLst>
          </p:cNvPr>
          <p:cNvSpPr/>
          <p:nvPr/>
        </p:nvSpPr>
        <p:spPr>
          <a:xfrm>
            <a:off x="3901649" y="1303913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4DAF2A-3DF0-3E4A-840E-83F6FCB307AE}"/>
              </a:ext>
            </a:extLst>
          </p:cNvPr>
          <p:cNvSpPr/>
          <p:nvPr/>
        </p:nvSpPr>
        <p:spPr>
          <a:xfrm>
            <a:off x="142153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AE2FD74-D3D7-A74E-A875-4FFBF9559E70}"/>
              </a:ext>
            </a:extLst>
          </p:cNvPr>
          <p:cNvSpPr/>
          <p:nvPr/>
        </p:nvSpPr>
        <p:spPr>
          <a:xfrm>
            <a:off x="1563666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BAF151-15CE-874E-BBE1-78B61297B8A9}"/>
              </a:ext>
            </a:extLst>
          </p:cNvPr>
          <p:cNvSpPr/>
          <p:nvPr/>
        </p:nvSpPr>
        <p:spPr>
          <a:xfrm>
            <a:off x="3004198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5989ABB-CC10-0947-9BBD-635D2D96D4BF}"/>
              </a:ext>
            </a:extLst>
          </p:cNvPr>
          <p:cNvSpPr/>
          <p:nvPr/>
        </p:nvSpPr>
        <p:spPr>
          <a:xfrm>
            <a:off x="3418414" y="269499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41099BF-6181-884D-B54B-2431C52FFBAD}"/>
              </a:ext>
            </a:extLst>
          </p:cNvPr>
          <p:cNvCxnSpPr/>
          <p:nvPr/>
        </p:nvCxnSpPr>
        <p:spPr>
          <a:xfrm flipH="1">
            <a:off x="2874298" y="3170382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216B196-578A-514B-8470-CCBF065F104B}"/>
              </a:ext>
            </a:extLst>
          </p:cNvPr>
          <p:cNvCxnSpPr/>
          <p:nvPr/>
        </p:nvCxnSpPr>
        <p:spPr>
          <a:xfrm flipH="1">
            <a:off x="2874298" y="351858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359565A-D7A7-914D-BB1B-5FF3C64DB2B0}"/>
              </a:ext>
            </a:extLst>
          </p:cNvPr>
          <p:cNvSpPr/>
          <p:nvPr/>
        </p:nvSpPr>
        <p:spPr>
          <a:xfrm>
            <a:off x="116618" y="298532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B1A5D1F-068B-0C4F-BFEF-CFEEA5D1F0D7}"/>
              </a:ext>
            </a:extLst>
          </p:cNvPr>
          <p:cNvSpPr/>
          <p:nvPr/>
        </p:nvSpPr>
        <p:spPr>
          <a:xfrm>
            <a:off x="1519826" y="332765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CE70DE5-9581-214B-BBC8-873CF527D2BB}"/>
              </a:ext>
            </a:extLst>
          </p:cNvPr>
          <p:cNvSpPr/>
          <p:nvPr/>
        </p:nvSpPr>
        <p:spPr>
          <a:xfrm>
            <a:off x="3418414" y="2991903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32CC989-F56A-D245-AC3C-B22A594721B0}"/>
              </a:ext>
            </a:extLst>
          </p:cNvPr>
          <p:cNvSpPr/>
          <p:nvPr/>
        </p:nvSpPr>
        <p:spPr>
          <a:xfrm>
            <a:off x="3418414" y="327663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D710DA-5129-6344-BCE0-6B3358F9739B}"/>
              </a:ext>
            </a:extLst>
          </p:cNvPr>
          <p:cNvSpPr/>
          <p:nvPr/>
        </p:nvSpPr>
        <p:spPr>
          <a:xfrm>
            <a:off x="148565" y="364596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5D3858E-BCE7-C444-8A5C-D29F4E428106}"/>
              </a:ext>
            </a:extLst>
          </p:cNvPr>
          <p:cNvSpPr/>
          <p:nvPr/>
        </p:nvSpPr>
        <p:spPr>
          <a:xfrm>
            <a:off x="1576490" y="394203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571878C-C380-1945-A402-2F26DBF97216}"/>
              </a:ext>
            </a:extLst>
          </p:cNvPr>
          <p:cNvSpPr/>
          <p:nvPr/>
        </p:nvSpPr>
        <p:spPr>
          <a:xfrm>
            <a:off x="167522" y="4196081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476FB59-60FD-E145-89DF-3B1579A31D7A}"/>
              </a:ext>
            </a:extLst>
          </p:cNvPr>
          <p:cNvSpPr/>
          <p:nvPr/>
        </p:nvSpPr>
        <p:spPr>
          <a:xfrm>
            <a:off x="1528050" y="4493416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B7F8ECE-0CD0-E841-85AE-F2601B7A249D}"/>
              </a:ext>
            </a:extLst>
          </p:cNvPr>
          <p:cNvSpPr/>
          <p:nvPr/>
        </p:nvSpPr>
        <p:spPr>
          <a:xfrm>
            <a:off x="3418414" y="358794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A96DCB5-93A8-5D4D-B3A1-6AAAEA8B4089}"/>
              </a:ext>
            </a:extLst>
          </p:cNvPr>
          <p:cNvSpPr/>
          <p:nvPr/>
        </p:nvSpPr>
        <p:spPr>
          <a:xfrm>
            <a:off x="3422248" y="389358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8DCA81F-A87D-024E-9FF5-FAC69FAD7B4E}"/>
              </a:ext>
            </a:extLst>
          </p:cNvPr>
          <p:cNvSpPr/>
          <p:nvPr/>
        </p:nvSpPr>
        <p:spPr>
          <a:xfrm>
            <a:off x="3345272" y="4202824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1973BF3-41D8-2649-9FFA-B26F3ACC79F7}"/>
              </a:ext>
            </a:extLst>
          </p:cNvPr>
          <p:cNvSpPr/>
          <p:nvPr/>
        </p:nvSpPr>
        <p:spPr>
          <a:xfrm>
            <a:off x="3345272" y="4498095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AAC7BE0-2AC0-B14A-819D-96CC8A92778D}"/>
              </a:ext>
            </a:extLst>
          </p:cNvPr>
          <p:cNvCxnSpPr/>
          <p:nvPr/>
        </p:nvCxnSpPr>
        <p:spPr>
          <a:xfrm flipH="1">
            <a:off x="2874298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8E8A6FF-8E3D-8D4F-A16E-2904D23681AC}"/>
              </a:ext>
            </a:extLst>
          </p:cNvPr>
          <p:cNvCxnSpPr/>
          <p:nvPr/>
        </p:nvCxnSpPr>
        <p:spPr>
          <a:xfrm flipH="1">
            <a:off x="2874298" y="472066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F55969E-A7F3-004C-A5AE-0BEE7BCBAA2D}"/>
              </a:ext>
            </a:extLst>
          </p:cNvPr>
          <p:cNvSpPr/>
          <p:nvPr/>
        </p:nvSpPr>
        <p:spPr>
          <a:xfrm>
            <a:off x="4670075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41E20EE-41E8-FE48-948A-4C2BE8FDB392}"/>
              </a:ext>
            </a:extLst>
          </p:cNvPr>
          <p:cNvSpPr/>
          <p:nvPr/>
        </p:nvSpPr>
        <p:spPr>
          <a:xfrm>
            <a:off x="6091588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0A011F0-CB20-C140-ABE8-1A90C3AA58D6}"/>
              </a:ext>
            </a:extLst>
          </p:cNvPr>
          <p:cNvSpPr/>
          <p:nvPr/>
        </p:nvSpPr>
        <p:spPr>
          <a:xfrm>
            <a:off x="7532120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71EE8D05-69B6-9B47-84EC-4F9FD22FAD12}"/>
              </a:ext>
            </a:extLst>
          </p:cNvPr>
          <p:cNvCxnSpPr>
            <a:cxnSpLocks/>
          </p:cNvCxnSpPr>
          <p:nvPr/>
        </p:nvCxnSpPr>
        <p:spPr>
          <a:xfrm>
            <a:off x="4455938" y="2404988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箭头 38">
            <a:extLst>
              <a:ext uri="{FF2B5EF4-FFF2-40B4-BE49-F238E27FC236}">
                <a16:creationId xmlns:a16="http://schemas.microsoft.com/office/drawing/2014/main" id="{6C580186-6795-1B4D-BCAC-9D6346535B25}"/>
              </a:ext>
            </a:extLst>
          </p:cNvPr>
          <p:cNvSpPr/>
          <p:nvPr/>
        </p:nvSpPr>
        <p:spPr>
          <a:xfrm>
            <a:off x="4397095" y="2400043"/>
            <a:ext cx="315595" cy="28544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1C1F585-792E-FB45-9422-E9699A63B1E2}"/>
              </a:ext>
            </a:extLst>
          </p:cNvPr>
          <p:cNvSpPr/>
          <p:nvPr/>
        </p:nvSpPr>
        <p:spPr>
          <a:xfrm>
            <a:off x="8102789" y="26159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331191F-1D24-5346-ADDA-26317EBC91CD}"/>
              </a:ext>
            </a:extLst>
          </p:cNvPr>
          <p:cNvSpPr/>
          <p:nvPr/>
        </p:nvSpPr>
        <p:spPr>
          <a:xfrm>
            <a:off x="4514782" y="2984938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227345-5ED4-E749-85D7-91D5EC76FB7D}"/>
              </a:ext>
            </a:extLst>
          </p:cNvPr>
          <p:cNvSpPr/>
          <p:nvPr/>
        </p:nvSpPr>
        <p:spPr>
          <a:xfrm>
            <a:off x="8102789" y="299190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AA2B31B-7FC2-924E-BC84-8BA58014DB49}"/>
              </a:ext>
            </a:extLst>
          </p:cNvPr>
          <p:cNvSpPr/>
          <p:nvPr/>
        </p:nvSpPr>
        <p:spPr>
          <a:xfrm>
            <a:off x="8102789" y="32934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56A6C3DA-8427-7946-BA25-139FA9463BF6}"/>
              </a:ext>
            </a:extLst>
          </p:cNvPr>
          <p:cNvCxnSpPr/>
          <p:nvPr/>
        </p:nvCxnSpPr>
        <p:spPr>
          <a:xfrm flipH="1">
            <a:off x="7388120" y="344094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68E25EBA-D4ED-484A-B135-D56B1FDCD50F}"/>
              </a:ext>
            </a:extLst>
          </p:cNvPr>
          <p:cNvSpPr/>
          <p:nvPr/>
        </p:nvSpPr>
        <p:spPr>
          <a:xfrm>
            <a:off x="4628976" y="3270304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9DC9D3C-7474-9C4A-BA2A-04DDC4ACA016}"/>
              </a:ext>
            </a:extLst>
          </p:cNvPr>
          <p:cNvSpPr/>
          <p:nvPr/>
        </p:nvSpPr>
        <p:spPr>
          <a:xfrm>
            <a:off x="5899228" y="358794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23C66D2-567F-0645-A587-2005AE564633}"/>
              </a:ext>
            </a:extLst>
          </p:cNvPr>
          <p:cNvSpPr/>
          <p:nvPr/>
        </p:nvSpPr>
        <p:spPr>
          <a:xfrm>
            <a:off x="8102789" y="358714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7412BE2-5221-FC44-BD1D-37647F1FA512}"/>
              </a:ext>
            </a:extLst>
          </p:cNvPr>
          <p:cNvSpPr/>
          <p:nvPr/>
        </p:nvSpPr>
        <p:spPr>
          <a:xfrm>
            <a:off x="4642147" y="389038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D0A1F65D-E064-7E46-9E5F-13F6A8F6CE58}"/>
              </a:ext>
            </a:extLst>
          </p:cNvPr>
          <p:cNvSpPr/>
          <p:nvPr/>
        </p:nvSpPr>
        <p:spPr>
          <a:xfrm>
            <a:off x="4628976" y="4171088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back </a:t>
            </a:r>
            <a:endParaRPr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08739DFD-9D43-3244-8663-EB617154AB7A}"/>
              </a:ext>
            </a:extLst>
          </p:cNvPr>
          <p:cNvSpPr/>
          <p:nvPr/>
        </p:nvSpPr>
        <p:spPr>
          <a:xfrm>
            <a:off x="8102789" y="3888701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1D70EE5-BB77-4646-AC1C-DFDAD3E3CFC2}"/>
              </a:ext>
            </a:extLst>
          </p:cNvPr>
          <p:cNvSpPr/>
          <p:nvPr/>
        </p:nvSpPr>
        <p:spPr>
          <a:xfrm>
            <a:off x="8026589" y="4174042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B1424DC0-5F26-C547-8B17-DD9C615B3235}"/>
              </a:ext>
            </a:extLst>
          </p:cNvPr>
          <p:cNvCxnSpPr/>
          <p:nvPr/>
        </p:nvCxnSpPr>
        <p:spPr>
          <a:xfrm flipH="1">
            <a:off x="7476000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C550C4D1-C433-234D-8110-3C7673C58516}"/>
              </a:ext>
            </a:extLst>
          </p:cNvPr>
          <p:cNvSpPr/>
          <p:nvPr/>
        </p:nvSpPr>
        <p:spPr>
          <a:xfrm>
            <a:off x="8026589" y="4459383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FF6B99CD-1D87-AB41-826A-F90B36AEF654}"/>
              </a:ext>
            </a:extLst>
          </p:cNvPr>
          <p:cNvSpPr/>
          <p:nvPr/>
        </p:nvSpPr>
        <p:spPr>
          <a:xfrm>
            <a:off x="4443027" y="4482502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Release(lock)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60C8A289-CA54-5C4E-AC3E-D412F6E185BF}"/>
              </a:ext>
            </a:extLst>
          </p:cNvPr>
          <p:cNvSpPr/>
          <p:nvPr/>
        </p:nvSpPr>
        <p:spPr>
          <a:xfrm>
            <a:off x="5874306" y="3887773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0C60FEE7-E53D-E64F-AB3C-FC98BC0FFFD0}"/>
              </a:ext>
            </a:extLst>
          </p:cNvPr>
          <p:cNvSpPr/>
          <p:nvPr/>
        </p:nvSpPr>
        <p:spPr>
          <a:xfrm>
            <a:off x="5879043" y="419608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A220C143-C1B8-D848-A14B-AE46A5846600}"/>
              </a:ext>
            </a:extLst>
          </p:cNvPr>
          <p:cNvSpPr/>
          <p:nvPr/>
        </p:nvSpPr>
        <p:spPr>
          <a:xfrm>
            <a:off x="5899228" y="4484376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279396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A1934B-40F8-5D4A-8F20-B0997D34B45B}"/>
              </a:ext>
            </a:extLst>
          </p:cNvPr>
          <p:cNvSpPr/>
          <p:nvPr/>
        </p:nvSpPr>
        <p:spPr>
          <a:xfrm>
            <a:off x="440093" y="120585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6DB176F-F93B-B74E-8D52-ADEBA2EAA908}"/>
              </a:ext>
            </a:extLst>
          </p:cNvPr>
          <p:cNvSpPr/>
          <p:nvPr/>
        </p:nvSpPr>
        <p:spPr>
          <a:xfrm>
            <a:off x="4673997" y="998220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3231E3CB-0F1D-164D-B502-FC943D56ED35}"/>
              </a:ext>
            </a:extLst>
          </p:cNvPr>
          <p:cNvSpPr/>
          <p:nvPr/>
        </p:nvSpPr>
        <p:spPr>
          <a:xfrm>
            <a:off x="3901649" y="1303913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4DAF2A-3DF0-3E4A-840E-83F6FCB307AE}"/>
              </a:ext>
            </a:extLst>
          </p:cNvPr>
          <p:cNvSpPr/>
          <p:nvPr/>
        </p:nvSpPr>
        <p:spPr>
          <a:xfrm>
            <a:off x="142153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AE2FD74-D3D7-A74E-A875-4FFBF9559E70}"/>
              </a:ext>
            </a:extLst>
          </p:cNvPr>
          <p:cNvSpPr/>
          <p:nvPr/>
        </p:nvSpPr>
        <p:spPr>
          <a:xfrm>
            <a:off x="1563666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BAF151-15CE-874E-BBE1-78B61297B8A9}"/>
              </a:ext>
            </a:extLst>
          </p:cNvPr>
          <p:cNvSpPr/>
          <p:nvPr/>
        </p:nvSpPr>
        <p:spPr>
          <a:xfrm>
            <a:off x="3004198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5989ABB-CC10-0947-9BBD-635D2D96D4BF}"/>
              </a:ext>
            </a:extLst>
          </p:cNvPr>
          <p:cNvSpPr/>
          <p:nvPr/>
        </p:nvSpPr>
        <p:spPr>
          <a:xfrm>
            <a:off x="3418414" y="269499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41099BF-6181-884D-B54B-2431C52FFBAD}"/>
              </a:ext>
            </a:extLst>
          </p:cNvPr>
          <p:cNvCxnSpPr/>
          <p:nvPr/>
        </p:nvCxnSpPr>
        <p:spPr>
          <a:xfrm flipH="1">
            <a:off x="2874298" y="3170382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216B196-578A-514B-8470-CCBF065F104B}"/>
              </a:ext>
            </a:extLst>
          </p:cNvPr>
          <p:cNvCxnSpPr/>
          <p:nvPr/>
        </p:nvCxnSpPr>
        <p:spPr>
          <a:xfrm flipH="1">
            <a:off x="2874298" y="351858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359565A-D7A7-914D-BB1B-5FF3C64DB2B0}"/>
              </a:ext>
            </a:extLst>
          </p:cNvPr>
          <p:cNvSpPr/>
          <p:nvPr/>
        </p:nvSpPr>
        <p:spPr>
          <a:xfrm>
            <a:off x="116618" y="298532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B1A5D1F-068B-0C4F-BFEF-CFEEA5D1F0D7}"/>
              </a:ext>
            </a:extLst>
          </p:cNvPr>
          <p:cNvSpPr/>
          <p:nvPr/>
        </p:nvSpPr>
        <p:spPr>
          <a:xfrm>
            <a:off x="1519826" y="332765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CE70DE5-9581-214B-BBC8-873CF527D2BB}"/>
              </a:ext>
            </a:extLst>
          </p:cNvPr>
          <p:cNvSpPr/>
          <p:nvPr/>
        </p:nvSpPr>
        <p:spPr>
          <a:xfrm>
            <a:off x="3418414" y="2991903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32CC989-F56A-D245-AC3C-B22A594721B0}"/>
              </a:ext>
            </a:extLst>
          </p:cNvPr>
          <p:cNvSpPr/>
          <p:nvPr/>
        </p:nvSpPr>
        <p:spPr>
          <a:xfrm>
            <a:off x="3418414" y="327663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D710DA-5129-6344-BCE0-6B3358F9739B}"/>
              </a:ext>
            </a:extLst>
          </p:cNvPr>
          <p:cNvSpPr/>
          <p:nvPr/>
        </p:nvSpPr>
        <p:spPr>
          <a:xfrm>
            <a:off x="148565" y="364596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5D3858E-BCE7-C444-8A5C-D29F4E428106}"/>
              </a:ext>
            </a:extLst>
          </p:cNvPr>
          <p:cNvSpPr/>
          <p:nvPr/>
        </p:nvSpPr>
        <p:spPr>
          <a:xfrm>
            <a:off x="1576490" y="394203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571878C-C380-1945-A402-2F26DBF97216}"/>
              </a:ext>
            </a:extLst>
          </p:cNvPr>
          <p:cNvSpPr/>
          <p:nvPr/>
        </p:nvSpPr>
        <p:spPr>
          <a:xfrm>
            <a:off x="167522" y="4196081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476FB59-60FD-E145-89DF-3B1579A31D7A}"/>
              </a:ext>
            </a:extLst>
          </p:cNvPr>
          <p:cNvSpPr/>
          <p:nvPr/>
        </p:nvSpPr>
        <p:spPr>
          <a:xfrm>
            <a:off x="1528050" y="4493416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B7F8ECE-0CD0-E841-85AE-F2601B7A249D}"/>
              </a:ext>
            </a:extLst>
          </p:cNvPr>
          <p:cNvSpPr/>
          <p:nvPr/>
        </p:nvSpPr>
        <p:spPr>
          <a:xfrm>
            <a:off x="3418414" y="358794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A96DCB5-93A8-5D4D-B3A1-6AAAEA8B4089}"/>
              </a:ext>
            </a:extLst>
          </p:cNvPr>
          <p:cNvSpPr/>
          <p:nvPr/>
        </p:nvSpPr>
        <p:spPr>
          <a:xfrm>
            <a:off x="3422248" y="389358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8DCA81F-A87D-024E-9FF5-FAC69FAD7B4E}"/>
              </a:ext>
            </a:extLst>
          </p:cNvPr>
          <p:cNvSpPr/>
          <p:nvPr/>
        </p:nvSpPr>
        <p:spPr>
          <a:xfrm>
            <a:off x="3345272" y="4202824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1973BF3-41D8-2649-9FFA-B26F3ACC79F7}"/>
              </a:ext>
            </a:extLst>
          </p:cNvPr>
          <p:cNvSpPr/>
          <p:nvPr/>
        </p:nvSpPr>
        <p:spPr>
          <a:xfrm>
            <a:off x="3345272" y="4498095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AAC7BE0-2AC0-B14A-819D-96CC8A92778D}"/>
              </a:ext>
            </a:extLst>
          </p:cNvPr>
          <p:cNvCxnSpPr/>
          <p:nvPr/>
        </p:nvCxnSpPr>
        <p:spPr>
          <a:xfrm flipH="1">
            <a:off x="2874298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8E8A6FF-8E3D-8D4F-A16E-2904D23681AC}"/>
              </a:ext>
            </a:extLst>
          </p:cNvPr>
          <p:cNvCxnSpPr/>
          <p:nvPr/>
        </p:nvCxnSpPr>
        <p:spPr>
          <a:xfrm flipH="1">
            <a:off x="2874298" y="472066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F55969E-A7F3-004C-A5AE-0BEE7BCBAA2D}"/>
              </a:ext>
            </a:extLst>
          </p:cNvPr>
          <p:cNvSpPr/>
          <p:nvPr/>
        </p:nvSpPr>
        <p:spPr>
          <a:xfrm>
            <a:off x="4670075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41E20EE-41E8-FE48-948A-4C2BE8FDB392}"/>
              </a:ext>
            </a:extLst>
          </p:cNvPr>
          <p:cNvSpPr/>
          <p:nvPr/>
        </p:nvSpPr>
        <p:spPr>
          <a:xfrm>
            <a:off x="6091588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0A011F0-CB20-C140-ABE8-1A90C3AA58D6}"/>
              </a:ext>
            </a:extLst>
          </p:cNvPr>
          <p:cNvSpPr/>
          <p:nvPr/>
        </p:nvSpPr>
        <p:spPr>
          <a:xfrm>
            <a:off x="7532120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71EE8D05-69B6-9B47-84EC-4F9FD22FAD12}"/>
              </a:ext>
            </a:extLst>
          </p:cNvPr>
          <p:cNvCxnSpPr>
            <a:cxnSpLocks/>
          </p:cNvCxnSpPr>
          <p:nvPr/>
        </p:nvCxnSpPr>
        <p:spPr>
          <a:xfrm>
            <a:off x="4455938" y="2404988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箭头 38">
            <a:extLst>
              <a:ext uri="{FF2B5EF4-FFF2-40B4-BE49-F238E27FC236}">
                <a16:creationId xmlns:a16="http://schemas.microsoft.com/office/drawing/2014/main" id="{6C580186-6795-1B4D-BCAC-9D6346535B25}"/>
              </a:ext>
            </a:extLst>
          </p:cNvPr>
          <p:cNvSpPr/>
          <p:nvPr/>
        </p:nvSpPr>
        <p:spPr>
          <a:xfrm>
            <a:off x="4397095" y="2400043"/>
            <a:ext cx="315595" cy="28544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1C1F585-792E-FB45-9422-E9699A63B1E2}"/>
              </a:ext>
            </a:extLst>
          </p:cNvPr>
          <p:cNvSpPr/>
          <p:nvPr/>
        </p:nvSpPr>
        <p:spPr>
          <a:xfrm>
            <a:off x="8102789" y="26159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331191F-1D24-5346-ADDA-26317EBC91CD}"/>
              </a:ext>
            </a:extLst>
          </p:cNvPr>
          <p:cNvSpPr/>
          <p:nvPr/>
        </p:nvSpPr>
        <p:spPr>
          <a:xfrm>
            <a:off x="4514782" y="2984938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227345-5ED4-E749-85D7-91D5EC76FB7D}"/>
              </a:ext>
            </a:extLst>
          </p:cNvPr>
          <p:cNvSpPr/>
          <p:nvPr/>
        </p:nvSpPr>
        <p:spPr>
          <a:xfrm>
            <a:off x="8102789" y="299190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AA2B31B-7FC2-924E-BC84-8BA58014DB49}"/>
              </a:ext>
            </a:extLst>
          </p:cNvPr>
          <p:cNvSpPr/>
          <p:nvPr/>
        </p:nvSpPr>
        <p:spPr>
          <a:xfrm>
            <a:off x="8102789" y="32934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56A6C3DA-8427-7946-BA25-139FA9463BF6}"/>
              </a:ext>
            </a:extLst>
          </p:cNvPr>
          <p:cNvCxnSpPr/>
          <p:nvPr/>
        </p:nvCxnSpPr>
        <p:spPr>
          <a:xfrm flipH="1">
            <a:off x="7388120" y="344094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68E25EBA-D4ED-484A-B135-D56B1FDCD50F}"/>
              </a:ext>
            </a:extLst>
          </p:cNvPr>
          <p:cNvSpPr/>
          <p:nvPr/>
        </p:nvSpPr>
        <p:spPr>
          <a:xfrm>
            <a:off x="4628976" y="3270304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9DC9D3C-7474-9C4A-BA2A-04DDC4ACA016}"/>
              </a:ext>
            </a:extLst>
          </p:cNvPr>
          <p:cNvSpPr/>
          <p:nvPr/>
        </p:nvSpPr>
        <p:spPr>
          <a:xfrm>
            <a:off x="5899228" y="358794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23C66D2-567F-0645-A587-2005AE564633}"/>
              </a:ext>
            </a:extLst>
          </p:cNvPr>
          <p:cNvSpPr/>
          <p:nvPr/>
        </p:nvSpPr>
        <p:spPr>
          <a:xfrm>
            <a:off x="8102789" y="358714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7412BE2-5221-FC44-BD1D-37647F1FA512}"/>
              </a:ext>
            </a:extLst>
          </p:cNvPr>
          <p:cNvSpPr/>
          <p:nvPr/>
        </p:nvSpPr>
        <p:spPr>
          <a:xfrm>
            <a:off x="4642147" y="389038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D0A1F65D-E064-7E46-9E5F-13F6A8F6CE58}"/>
              </a:ext>
            </a:extLst>
          </p:cNvPr>
          <p:cNvSpPr/>
          <p:nvPr/>
        </p:nvSpPr>
        <p:spPr>
          <a:xfrm>
            <a:off x="4628976" y="4171088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back </a:t>
            </a:r>
            <a:endParaRPr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08739DFD-9D43-3244-8663-EB617154AB7A}"/>
              </a:ext>
            </a:extLst>
          </p:cNvPr>
          <p:cNvSpPr/>
          <p:nvPr/>
        </p:nvSpPr>
        <p:spPr>
          <a:xfrm>
            <a:off x="8102789" y="3888701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1D70EE5-BB77-4646-AC1C-DFDAD3E3CFC2}"/>
              </a:ext>
            </a:extLst>
          </p:cNvPr>
          <p:cNvSpPr/>
          <p:nvPr/>
        </p:nvSpPr>
        <p:spPr>
          <a:xfrm>
            <a:off x="8026589" y="4174042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B1424DC0-5F26-C547-8B17-DD9C615B3235}"/>
              </a:ext>
            </a:extLst>
          </p:cNvPr>
          <p:cNvCxnSpPr/>
          <p:nvPr/>
        </p:nvCxnSpPr>
        <p:spPr>
          <a:xfrm flipH="1">
            <a:off x="7476000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C550C4D1-C433-234D-8110-3C7673C58516}"/>
              </a:ext>
            </a:extLst>
          </p:cNvPr>
          <p:cNvSpPr/>
          <p:nvPr/>
        </p:nvSpPr>
        <p:spPr>
          <a:xfrm>
            <a:off x="8026589" y="4459383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FF6B99CD-1D87-AB41-826A-F90B36AEF654}"/>
              </a:ext>
            </a:extLst>
          </p:cNvPr>
          <p:cNvSpPr/>
          <p:nvPr/>
        </p:nvSpPr>
        <p:spPr>
          <a:xfrm>
            <a:off x="4443027" y="4482502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Release(lock)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60C8A289-CA54-5C4E-AC3E-D412F6E185BF}"/>
              </a:ext>
            </a:extLst>
          </p:cNvPr>
          <p:cNvSpPr/>
          <p:nvPr/>
        </p:nvSpPr>
        <p:spPr>
          <a:xfrm>
            <a:off x="5874306" y="3887773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0C60FEE7-E53D-E64F-AB3C-FC98BC0FFFD0}"/>
              </a:ext>
            </a:extLst>
          </p:cNvPr>
          <p:cNvSpPr/>
          <p:nvPr/>
        </p:nvSpPr>
        <p:spPr>
          <a:xfrm>
            <a:off x="5879043" y="419608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A220C143-C1B8-D848-A14B-AE46A5846600}"/>
              </a:ext>
            </a:extLst>
          </p:cNvPr>
          <p:cNvSpPr/>
          <p:nvPr/>
        </p:nvSpPr>
        <p:spPr>
          <a:xfrm>
            <a:off x="5899228" y="4484376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418309DB-95BE-6C45-937F-56B1D098AF52}"/>
              </a:ext>
            </a:extLst>
          </p:cNvPr>
          <p:cNvSpPr/>
          <p:nvPr/>
        </p:nvSpPr>
        <p:spPr>
          <a:xfrm>
            <a:off x="6044953" y="474491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903B749E-20A1-8B4A-A238-12ACF4708673}"/>
              </a:ext>
            </a:extLst>
          </p:cNvPr>
          <p:cNvSpPr/>
          <p:nvPr/>
        </p:nvSpPr>
        <p:spPr>
          <a:xfrm>
            <a:off x="8046774" y="4744914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69066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A1934B-40F8-5D4A-8F20-B0997D34B45B}"/>
              </a:ext>
            </a:extLst>
          </p:cNvPr>
          <p:cNvSpPr/>
          <p:nvPr/>
        </p:nvSpPr>
        <p:spPr>
          <a:xfrm>
            <a:off x="440093" y="120585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6DB176F-F93B-B74E-8D52-ADEBA2EAA908}"/>
              </a:ext>
            </a:extLst>
          </p:cNvPr>
          <p:cNvSpPr/>
          <p:nvPr/>
        </p:nvSpPr>
        <p:spPr>
          <a:xfrm>
            <a:off x="4673997" y="998220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3231E3CB-0F1D-164D-B502-FC943D56ED35}"/>
              </a:ext>
            </a:extLst>
          </p:cNvPr>
          <p:cNvSpPr/>
          <p:nvPr/>
        </p:nvSpPr>
        <p:spPr>
          <a:xfrm>
            <a:off x="3901649" y="1303913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4DAF2A-3DF0-3E4A-840E-83F6FCB307AE}"/>
              </a:ext>
            </a:extLst>
          </p:cNvPr>
          <p:cNvSpPr/>
          <p:nvPr/>
        </p:nvSpPr>
        <p:spPr>
          <a:xfrm>
            <a:off x="142153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AE2FD74-D3D7-A74E-A875-4FFBF9559E70}"/>
              </a:ext>
            </a:extLst>
          </p:cNvPr>
          <p:cNvSpPr/>
          <p:nvPr/>
        </p:nvSpPr>
        <p:spPr>
          <a:xfrm>
            <a:off x="1563666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BAF151-15CE-874E-BBE1-78B61297B8A9}"/>
              </a:ext>
            </a:extLst>
          </p:cNvPr>
          <p:cNvSpPr/>
          <p:nvPr/>
        </p:nvSpPr>
        <p:spPr>
          <a:xfrm>
            <a:off x="3004198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5989ABB-CC10-0947-9BBD-635D2D96D4BF}"/>
              </a:ext>
            </a:extLst>
          </p:cNvPr>
          <p:cNvSpPr/>
          <p:nvPr/>
        </p:nvSpPr>
        <p:spPr>
          <a:xfrm>
            <a:off x="3418414" y="269499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41099BF-6181-884D-B54B-2431C52FFBAD}"/>
              </a:ext>
            </a:extLst>
          </p:cNvPr>
          <p:cNvCxnSpPr/>
          <p:nvPr/>
        </p:nvCxnSpPr>
        <p:spPr>
          <a:xfrm flipH="1">
            <a:off x="2874298" y="3170382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216B196-578A-514B-8470-CCBF065F104B}"/>
              </a:ext>
            </a:extLst>
          </p:cNvPr>
          <p:cNvCxnSpPr/>
          <p:nvPr/>
        </p:nvCxnSpPr>
        <p:spPr>
          <a:xfrm flipH="1">
            <a:off x="2874298" y="351858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359565A-D7A7-914D-BB1B-5FF3C64DB2B0}"/>
              </a:ext>
            </a:extLst>
          </p:cNvPr>
          <p:cNvSpPr/>
          <p:nvPr/>
        </p:nvSpPr>
        <p:spPr>
          <a:xfrm>
            <a:off x="116618" y="298532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B1A5D1F-068B-0C4F-BFEF-CFEEA5D1F0D7}"/>
              </a:ext>
            </a:extLst>
          </p:cNvPr>
          <p:cNvSpPr/>
          <p:nvPr/>
        </p:nvSpPr>
        <p:spPr>
          <a:xfrm>
            <a:off x="1519826" y="332765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CE70DE5-9581-214B-BBC8-873CF527D2BB}"/>
              </a:ext>
            </a:extLst>
          </p:cNvPr>
          <p:cNvSpPr/>
          <p:nvPr/>
        </p:nvSpPr>
        <p:spPr>
          <a:xfrm>
            <a:off x="3418414" y="2991903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32CC989-F56A-D245-AC3C-B22A594721B0}"/>
              </a:ext>
            </a:extLst>
          </p:cNvPr>
          <p:cNvSpPr/>
          <p:nvPr/>
        </p:nvSpPr>
        <p:spPr>
          <a:xfrm>
            <a:off x="3418414" y="327663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D710DA-5129-6344-BCE0-6B3358F9739B}"/>
              </a:ext>
            </a:extLst>
          </p:cNvPr>
          <p:cNvSpPr/>
          <p:nvPr/>
        </p:nvSpPr>
        <p:spPr>
          <a:xfrm>
            <a:off x="148565" y="364596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5D3858E-BCE7-C444-8A5C-D29F4E428106}"/>
              </a:ext>
            </a:extLst>
          </p:cNvPr>
          <p:cNvSpPr/>
          <p:nvPr/>
        </p:nvSpPr>
        <p:spPr>
          <a:xfrm>
            <a:off x="1576490" y="394203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571878C-C380-1945-A402-2F26DBF97216}"/>
              </a:ext>
            </a:extLst>
          </p:cNvPr>
          <p:cNvSpPr/>
          <p:nvPr/>
        </p:nvSpPr>
        <p:spPr>
          <a:xfrm>
            <a:off x="167522" y="4196081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476FB59-60FD-E145-89DF-3B1579A31D7A}"/>
              </a:ext>
            </a:extLst>
          </p:cNvPr>
          <p:cNvSpPr/>
          <p:nvPr/>
        </p:nvSpPr>
        <p:spPr>
          <a:xfrm>
            <a:off x="1528050" y="4493416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B7F8ECE-0CD0-E841-85AE-F2601B7A249D}"/>
              </a:ext>
            </a:extLst>
          </p:cNvPr>
          <p:cNvSpPr/>
          <p:nvPr/>
        </p:nvSpPr>
        <p:spPr>
          <a:xfrm>
            <a:off x="3418414" y="358794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A96DCB5-93A8-5D4D-B3A1-6AAAEA8B4089}"/>
              </a:ext>
            </a:extLst>
          </p:cNvPr>
          <p:cNvSpPr/>
          <p:nvPr/>
        </p:nvSpPr>
        <p:spPr>
          <a:xfrm>
            <a:off x="3422248" y="389358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8DCA81F-A87D-024E-9FF5-FAC69FAD7B4E}"/>
              </a:ext>
            </a:extLst>
          </p:cNvPr>
          <p:cNvSpPr/>
          <p:nvPr/>
        </p:nvSpPr>
        <p:spPr>
          <a:xfrm>
            <a:off x="3345272" y="4202824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1973BF3-41D8-2649-9FFA-B26F3ACC79F7}"/>
              </a:ext>
            </a:extLst>
          </p:cNvPr>
          <p:cNvSpPr/>
          <p:nvPr/>
        </p:nvSpPr>
        <p:spPr>
          <a:xfrm>
            <a:off x="3345272" y="4498095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AAC7BE0-2AC0-B14A-819D-96CC8A92778D}"/>
              </a:ext>
            </a:extLst>
          </p:cNvPr>
          <p:cNvCxnSpPr/>
          <p:nvPr/>
        </p:nvCxnSpPr>
        <p:spPr>
          <a:xfrm flipH="1">
            <a:off x="2874298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8E8A6FF-8E3D-8D4F-A16E-2904D23681AC}"/>
              </a:ext>
            </a:extLst>
          </p:cNvPr>
          <p:cNvCxnSpPr/>
          <p:nvPr/>
        </p:nvCxnSpPr>
        <p:spPr>
          <a:xfrm flipH="1">
            <a:off x="2874298" y="472066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F55969E-A7F3-004C-A5AE-0BEE7BCBAA2D}"/>
              </a:ext>
            </a:extLst>
          </p:cNvPr>
          <p:cNvSpPr/>
          <p:nvPr/>
        </p:nvSpPr>
        <p:spPr>
          <a:xfrm>
            <a:off x="4670075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41E20EE-41E8-FE48-948A-4C2BE8FDB392}"/>
              </a:ext>
            </a:extLst>
          </p:cNvPr>
          <p:cNvSpPr/>
          <p:nvPr/>
        </p:nvSpPr>
        <p:spPr>
          <a:xfrm>
            <a:off x="6091588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0A011F0-CB20-C140-ABE8-1A90C3AA58D6}"/>
              </a:ext>
            </a:extLst>
          </p:cNvPr>
          <p:cNvSpPr/>
          <p:nvPr/>
        </p:nvSpPr>
        <p:spPr>
          <a:xfrm>
            <a:off x="7532120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71EE8D05-69B6-9B47-84EC-4F9FD22FAD12}"/>
              </a:ext>
            </a:extLst>
          </p:cNvPr>
          <p:cNvCxnSpPr>
            <a:cxnSpLocks/>
          </p:cNvCxnSpPr>
          <p:nvPr/>
        </p:nvCxnSpPr>
        <p:spPr>
          <a:xfrm>
            <a:off x="4455938" y="2404988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箭头 38">
            <a:extLst>
              <a:ext uri="{FF2B5EF4-FFF2-40B4-BE49-F238E27FC236}">
                <a16:creationId xmlns:a16="http://schemas.microsoft.com/office/drawing/2014/main" id="{6C580186-6795-1B4D-BCAC-9D6346535B25}"/>
              </a:ext>
            </a:extLst>
          </p:cNvPr>
          <p:cNvSpPr/>
          <p:nvPr/>
        </p:nvSpPr>
        <p:spPr>
          <a:xfrm>
            <a:off x="4397095" y="2400043"/>
            <a:ext cx="315595" cy="28544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1C1F585-792E-FB45-9422-E9699A63B1E2}"/>
              </a:ext>
            </a:extLst>
          </p:cNvPr>
          <p:cNvSpPr/>
          <p:nvPr/>
        </p:nvSpPr>
        <p:spPr>
          <a:xfrm>
            <a:off x="8102789" y="26159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331191F-1D24-5346-ADDA-26317EBC91CD}"/>
              </a:ext>
            </a:extLst>
          </p:cNvPr>
          <p:cNvSpPr/>
          <p:nvPr/>
        </p:nvSpPr>
        <p:spPr>
          <a:xfrm>
            <a:off x="4514782" y="2984938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227345-5ED4-E749-85D7-91D5EC76FB7D}"/>
              </a:ext>
            </a:extLst>
          </p:cNvPr>
          <p:cNvSpPr/>
          <p:nvPr/>
        </p:nvSpPr>
        <p:spPr>
          <a:xfrm>
            <a:off x="8102789" y="299190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AA2B31B-7FC2-924E-BC84-8BA58014DB49}"/>
              </a:ext>
            </a:extLst>
          </p:cNvPr>
          <p:cNvSpPr/>
          <p:nvPr/>
        </p:nvSpPr>
        <p:spPr>
          <a:xfrm>
            <a:off x="8102789" y="32934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56A6C3DA-8427-7946-BA25-139FA9463BF6}"/>
              </a:ext>
            </a:extLst>
          </p:cNvPr>
          <p:cNvCxnSpPr/>
          <p:nvPr/>
        </p:nvCxnSpPr>
        <p:spPr>
          <a:xfrm flipH="1">
            <a:off x="7388120" y="344094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68E25EBA-D4ED-484A-B135-D56B1FDCD50F}"/>
              </a:ext>
            </a:extLst>
          </p:cNvPr>
          <p:cNvSpPr/>
          <p:nvPr/>
        </p:nvSpPr>
        <p:spPr>
          <a:xfrm>
            <a:off x="4628976" y="3270304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9DC9D3C-7474-9C4A-BA2A-04DDC4ACA016}"/>
              </a:ext>
            </a:extLst>
          </p:cNvPr>
          <p:cNvSpPr/>
          <p:nvPr/>
        </p:nvSpPr>
        <p:spPr>
          <a:xfrm>
            <a:off x="5899228" y="358794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23C66D2-567F-0645-A587-2005AE564633}"/>
              </a:ext>
            </a:extLst>
          </p:cNvPr>
          <p:cNvSpPr/>
          <p:nvPr/>
        </p:nvSpPr>
        <p:spPr>
          <a:xfrm>
            <a:off x="8102789" y="358714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7412BE2-5221-FC44-BD1D-37647F1FA512}"/>
              </a:ext>
            </a:extLst>
          </p:cNvPr>
          <p:cNvSpPr/>
          <p:nvPr/>
        </p:nvSpPr>
        <p:spPr>
          <a:xfrm>
            <a:off x="4642147" y="389038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D0A1F65D-E064-7E46-9E5F-13F6A8F6CE58}"/>
              </a:ext>
            </a:extLst>
          </p:cNvPr>
          <p:cNvSpPr/>
          <p:nvPr/>
        </p:nvSpPr>
        <p:spPr>
          <a:xfrm>
            <a:off x="4628976" y="4171088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back </a:t>
            </a:r>
            <a:endParaRPr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08739DFD-9D43-3244-8663-EB617154AB7A}"/>
              </a:ext>
            </a:extLst>
          </p:cNvPr>
          <p:cNvSpPr/>
          <p:nvPr/>
        </p:nvSpPr>
        <p:spPr>
          <a:xfrm>
            <a:off x="8102789" y="3888701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1D70EE5-BB77-4646-AC1C-DFDAD3E3CFC2}"/>
              </a:ext>
            </a:extLst>
          </p:cNvPr>
          <p:cNvSpPr/>
          <p:nvPr/>
        </p:nvSpPr>
        <p:spPr>
          <a:xfrm>
            <a:off x="8026589" y="4174042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B1424DC0-5F26-C547-8B17-DD9C615B3235}"/>
              </a:ext>
            </a:extLst>
          </p:cNvPr>
          <p:cNvCxnSpPr/>
          <p:nvPr/>
        </p:nvCxnSpPr>
        <p:spPr>
          <a:xfrm flipH="1">
            <a:off x="7476000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C550C4D1-C433-234D-8110-3C7673C58516}"/>
              </a:ext>
            </a:extLst>
          </p:cNvPr>
          <p:cNvSpPr/>
          <p:nvPr/>
        </p:nvSpPr>
        <p:spPr>
          <a:xfrm>
            <a:off x="8026589" y="4459383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FF6B99CD-1D87-AB41-826A-F90B36AEF654}"/>
              </a:ext>
            </a:extLst>
          </p:cNvPr>
          <p:cNvSpPr/>
          <p:nvPr/>
        </p:nvSpPr>
        <p:spPr>
          <a:xfrm>
            <a:off x="4443027" y="4482502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Release(lock)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60C8A289-CA54-5C4E-AC3E-D412F6E185BF}"/>
              </a:ext>
            </a:extLst>
          </p:cNvPr>
          <p:cNvSpPr/>
          <p:nvPr/>
        </p:nvSpPr>
        <p:spPr>
          <a:xfrm>
            <a:off x="5874306" y="3887773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0C60FEE7-E53D-E64F-AB3C-FC98BC0FFFD0}"/>
              </a:ext>
            </a:extLst>
          </p:cNvPr>
          <p:cNvSpPr/>
          <p:nvPr/>
        </p:nvSpPr>
        <p:spPr>
          <a:xfrm>
            <a:off x="5879043" y="419608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A220C143-C1B8-D848-A14B-AE46A5846600}"/>
              </a:ext>
            </a:extLst>
          </p:cNvPr>
          <p:cNvSpPr/>
          <p:nvPr/>
        </p:nvSpPr>
        <p:spPr>
          <a:xfrm>
            <a:off x="5899228" y="4484376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418309DB-95BE-6C45-937F-56B1D098AF52}"/>
              </a:ext>
            </a:extLst>
          </p:cNvPr>
          <p:cNvSpPr/>
          <p:nvPr/>
        </p:nvSpPr>
        <p:spPr>
          <a:xfrm>
            <a:off x="6044953" y="474491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EF6DBCBF-A639-994F-A367-7794BF649F06}"/>
              </a:ext>
            </a:extLst>
          </p:cNvPr>
          <p:cNvSpPr/>
          <p:nvPr/>
        </p:nvSpPr>
        <p:spPr>
          <a:xfrm>
            <a:off x="6031782" y="5025620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back </a:t>
            </a:r>
            <a:endParaRPr lang="zh-CN" altLang="en-US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903B749E-20A1-8B4A-A238-12ACF4708673}"/>
              </a:ext>
            </a:extLst>
          </p:cNvPr>
          <p:cNvSpPr/>
          <p:nvPr/>
        </p:nvSpPr>
        <p:spPr>
          <a:xfrm>
            <a:off x="8046774" y="4744914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EDC9BA12-814C-6D44-88A0-58EBC6C7BB06}"/>
              </a:ext>
            </a:extLst>
          </p:cNvPr>
          <p:cNvSpPr/>
          <p:nvPr/>
        </p:nvSpPr>
        <p:spPr>
          <a:xfrm>
            <a:off x="8054372" y="5025620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20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0E9B2B7F-0258-664A-8B8D-680BC11F808E}"/>
              </a:ext>
            </a:extLst>
          </p:cNvPr>
          <p:cNvCxnSpPr/>
          <p:nvPr/>
        </p:nvCxnSpPr>
        <p:spPr>
          <a:xfrm flipH="1">
            <a:off x="7476000" y="5210286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2755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A1934B-40F8-5D4A-8F20-B0997D34B45B}"/>
              </a:ext>
            </a:extLst>
          </p:cNvPr>
          <p:cNvSpPr/>
          <p:nvPr/>
        </p:nvSpPr>
        <p:spPr>
          <a:xfrm>
            <a:off x="440093" y="120585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6DB176F-F93B-B74E-8D52-ADEBA2EAA908}"/>
              </a:ext>
            </a:extLst>
          </p:cNvPr>
          <p:cNvSpPr/>
          <p:nvPr/>
        </p:nvSpPr>
        <p:spPr>
          <a:xfrm>
            <a:off x="4673997" y="998220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3231E3CB-0F1D-164D-B502-FC943D56ED35}"/>
              </a:ext>
            </a:extLst>
          </p:cNvPr>
          <p:cNvSpPr/>
          <p:nvPr/>
        </p:nvSpPr>
        <p:spPr>
          <a:xfrm>
            <a:off x="3901649" y="1303913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4DAF2A-3DF0-3E4A-840E-83F6FCB307AE}"/>
              </a:ext>
            </a:extLst>
          </p:cNvPr>
          <p:cNvSpPr/>
          <p:nvPr/>
        </p:nvSpPr>
        <p:spPr>
          <a:xfrm>
            <a:off x="142153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AE2FD74-D3D7-A74E-A875-4FFBF9559E70}"/>
              </a:ext>
            </a:extLst>
          </p:cNvPr>
          <p:cNvSpPr/>
          <p:nvPr/>
        </p:nvSpPr>
        <p:spPr>
          <a:xfrm>
            <a:off x="1563666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BAF151-15CE-874E-BBE1-78B61297B8A9}"/>
              </a:ext>
            </a:extLst>
          </p:cNvPr>
          <p:cNvSpPr/>
          <p:nvPr/>
        </p:nvSpPr>
        <p:spPr>
          <a:xfrm>
            <a:off x="3004198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5989ABB-CC10-0947-9BBD-635D2D96D4BF}"/>
              </a:ext>
            </a:extLst>
          </p:cNvPr>
          <p:cNvSpPr/>
          <p:nvPr/>
        </p:nvSpPr>
        <p:spPr>
          <a:xfrm>
            <a:off x="3418414" y="269499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41099BF-6181-884D-B54B-2431C52FFBAD}"/>
              </a:ext>
            </a:extLst>
          </p:cNvPr>
          <p:cNvCxnSpPr/>
          <p:nvPr/>
        </p:nvCxnSpPr>
        <p:spPr>
          <a:xfrm flipH="1">
            <a:off x="2874298" y="3170382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216B196-578A-514B-8470-CCBF065F104B}"/>
              </a:ext>
            </a:extLst>
          </p:cNvPr>
          <p:cNvCxnSpPr/>
          <p:nvPr/>
        </p:nvCxnSpPr>
        <p:spPr>
          <a:xfrm flipH="1">
            <a:off x="2874298" y="351858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359565A-D7A7-914D-BB1B-5FF3C64DB2B0}"/>
              </a:ext>
            </a:extLst>
          </p:cNvPr>
          <p:cNvSpPr/>
          <p:nvPr/>
        </p:nvSpPr>
        <p:spPr>
          <a:xfrm>
            <a:off x="116618" y="298532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B1A5D1F-068B-0C4F-BFEF-CFEEA5D1F0D7}"/>
              </a:ext>
            </a:extLst>
          </p:cNvPr>
          <p:cNvSpPr/>
          <p:nvPr/>
        </p:nvSpPr>
        <p:spPr>
          <a:xfrm>
            <a:off x="1519826" y="332765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CE70DE5-9581-214B-BBC8-873CF527D2BB}"/>
              </a:ext>
            </a:extLst>
          </p:cNvPr>
          <p:cNvSpPr/>
          <p:nvPr/>
        </p:nvSpPr>
        <p:spPr>
          <a:xfrm>
            <a:off x="3418414" y="2991903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32CC989-F56A-D245-AC3C-B22A594721B0}"/>
              </a:ext>
            </a:extLst>
          </p:cNvPr>
          <p:cNvSpPr/>
          <p:nvPr/>
        </p:nvSpPr>
        <p:spPr>
          <a:xfrm>
            <a:off x="3418414" y="327663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D710DA-5129-6344-BCE0-6B3358F9739B}"/>
              </a:ext>
            </a:extLst>
          </p:cNvPr>
          <p:cNvSpPr/>
          <p:nvPr/>
        </p:nvSpPr>
        <p:spPr>
          <a:xfrm>
            <a:off x="148565" y="364596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5D3858E-BCE7-C444-8A5C-D29F4E428106}"/>
              </a:ext>
            </a:extLst>
          </p:cNvPr>
          <p:cNvSpPr/>
          <p:nvPr/>
        </p:nvSpPr>
        <p:spPr>
          <a:xfrm>
            <a:off x="1576490" y="3942031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571878C-C380-1945-A402-2F26DBF97216}"/>
              </a:ext>
            </a:extLst>
          </p:cNvPr>
          <p:cNvSpPr/>
          <p:nvPr/>
        </p:nvSpPr>
        <p:spPr>
          <a:xfrm>
            <a:off x="167522" y="4196081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476FB59-60FD-E145-89DF-3B1579A31D7A}"/>
              </a:ext>
            </a:extLst>
          </p:cNvPr>
          <p:cNvSpPr/>
          <p:nvPr/>
        </p:nvSpPr>
        <p:spPr>
          <a:xfrm>
            <a:off x="1528050" y="4493416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B7F8ECE-0CD0-E841-85AE-F2601B7A249D}"/>
              </a:ext>
            </a:extLst>
          </p:cNvPr>
          <p:cNvSpPr/>
          <p:nvPr/>
        </p:nvSpPr>
        <p:spPr>
          <a:xfrm>
            <a:off x="3418414" y="358794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A96DCB5-93A8-5D4D-B3A1-6AAAEA8B4089}"/>
              </a:ext>
            </a:extLst>
          </p:cNvPr>
          <p:cNvSpPr/>
          <p:nvPr/>
        </p:nvSpPr>
        <p:spPr>
          <a:xfrm>
            <a:off x="3422248" y="3893582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8DCA81F-A87D-024E-9FF5-FAC69FAD7B4E}"/>
              </a:ext>
            </a:extLst>
          </p:cNvPr>
          <p:cNvSpPr/>
          <p:nvPr/>
        </p:nvSpPr>
        <p:spPr>
          <a:xfrm>
            <a:off x="3345272" y="4202824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1973BF3-41D8-2649-9FFA-B26F3ACC79F7}"/>
              </a:ext>
            </a:extLst>
          </p:cNvPr>
          <p:cNvSpPr/>
          <p:nvPr/>
        </p:nvSpPr>
        <p:spPr>
          <a:xfrm>
            <a:off x="3345272" y="4498095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AAC7BE0-2AC0-B14A-819D-96CC8A92778D}"/>
              </a:ext>
            </a:extLst>
          </p:cNvPr>
          <p:cNvCxnSpPr/>
          <p:nvPr/>
        </p:nvCxnSpPr>
        <p:spPr>
          <a:xfrm flipH="1">
            <a:off x="2874298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8E8A6FF-8E3D-8D4F-A16E-2904D23681AC}"/>
              </a:ext>
            </a:extLst>
          </p:cNvPr>
          <p:cNvCxnSpPr/>
          <p:nvPr/>
        </p:nvCxnSpPr>
        <p:spPr>
          <a:xfrm flipH="1">
            <a:off x="2874298" y="472066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F55969E-A7F3-004C-A5AE-0BEE7BCBAA2D}"/>
              </a:ext>
            </a:extLst>
          </p:cNvPr>
          <p:cNvSpPr/>
          <p:nvPr/>
        </p:nvSpPr>
        <p:spPr>
          <a:xfrm>
            <a:off x="4670075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41E20EE-41E8-FE48-948A-4C2BE8FDB392}"/>
              </a:ext>
            </a:extLst>
          </p:cNvPr>
          <p:cNvSpPr/>
          <p:nvPr/>
        </p:nvSpPr>
        <p:spPr>
          <a:xfrm>
            <a:off x="6091588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0A011F0-CB20-C140-ABE8-1A90C3AA58D6}"/>
              </a:ext>
            </a:extLst>
          </p:cNvPr>
          <p:cNvSpPr/>
          <p:nvPr/>
        </p:nvSpPr>
        <p:spPr>
          <a:xfrm>
            <a:off x="7532120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71EE8D05-69B6-9B47-84EC-4F9FD22FAD12}"/>
              </a:ext>
            </a:extLst>
          </p:cNvPr>
          <p:cNvCxnSpPr>
            <a:cxnSpLocks/>
          </p:cNvCxnSpPr>
          <p:nvPr/>
        </p:nvCxnSpPr>
        <p:spPr>
          <a:xfrm>
            <a:off x="4455938" y="2404988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箭头 38">
            <a:extLst>
              <a:ext uri="{FF2B5EF4-FFF2-40B4-BE49-F238E27FC236}">
                <a16:creationId xmlns:a16="http://schemas.microsoft.com/office/drawing/2014/main" id="{6C580186-6795-1B4D-BCAC-9D6346535B25}"/>
              </a:ext>
            </a:extLst>
          </p:cNvPr>
          <p:cNvSpPr/>
          <p:nvPr/>
        </p:nvSpPr>
        <p:spPr>
          <a:xfrm>
            <a:off x="4397095" y="2400043"/>
            <a:ext cx="315595" cy="28544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1C1F585-792E-FB45-9422-E9699A63B1E2}"/>
              </a:ext>
            </a:extLst>
          </p:cNvPr>
          <p:cNvSpPr/>
          <p:nvPr/>
        </p:nvSpPr>
        <p:spPr>
          <a:xfrm>
            <a:off x="8102789" y="26159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331191F-1D24-5346-ADDA-26317EBC91CD}"/>
              </a:ext>
            </a:extLst>
          </p:cNvPr>
          <p:cNvSpPr/>
          <p:nvPr/>
        </p:nvSpPr>
        <p:spPr>
          <a:xfrm>
            <a:off x="4514782" y="2984938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227345-5ED4-E749-85D7-91D5EC76FB7D}"/>
              </a:ext>
            </a:extLst>
          </p:cNvPr>
          <p:cNvSpPr/>
          <p:nvPr/>
        </p:nvSpPr>
        <p:spPr>
          <a:xfrm>
            <a:off x="8102789" y="299190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AA2B31B-7FC2-924E-BC84-8BA58014DB49}"/>
              </a:ext>
            </a:extLst>
          </p:cNvPr>
          <p:cNvSpPr/>
          <p:nvPr/>
        </p:nvSpPr>
        <p:spPr>
          <a:xfrm>
            <a:off x="8102789" y="32934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56A6C3DA-8427-7946-BA25-139FA9463BF6}"/>
              </a:ext>
            </a:extLst>
          </p:cNvPr>
          <p:cNvCxnSpPr/>
          <p:nvPr/>
        </p:nvCxnSpPr>
        <p:spPr>
          <a:xfrm flipH="1">
            <a:off x="7388120" y="344094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68E25EBA-D4ED-484A-B135-D56B1FDCD50F}"/>
              </a:ext>
            </a:extLst>
          </p:cNvPr>
          <p:cNvSpPr/>
          <p:nvPr/>
        </p:nvSpPr>
        <p:spPr>
          <a:xfrm>
            <a:off x="4628976" y="3270304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9DC9D3C-7474-9C4A-BA2A-04DDC4ACA016}"/>
              </a:ext>
            </a:extLst>
          </p:cNvPr>
          <p:cNvSpPr/>
          <p:nvPr/>
        </p:nvSpPr>
        <p:spPr>
          <a:xfrm>
            <a:off x="5899228" y="358794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23C66D2-567F-0645-A587-2005AE564633}"/>
              </a:ext>
            </a:extLst>
          </p:cNvPr>
          <p:cNvSpPr/>
          <p:nvPr/>
        </p:nvSpPr>
        <p:spPr>
          <a:xfrm>
            <a:off x="8102789" y="358714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7412BE2-5221-FC44-BD1D-37647F1FA512}"/>
              </a:ext>
            </a:extLst>
          </p:cNvPr>
          <p:cNvSpPr/>
          <p:nvPr/>
        </p:nvSpPr>
        <p:spPr>
          <a:xfrm>
            <a:off x="4642147" y="389038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D0A1F65D-E064-7E46-9E5F-13F6A8F6CE58}"/>
              </a:ext>
            </a:extLst>
          </p:cNvPr>
          <p:cNvSpPr/>
          <p:nvPr/>
        </p:nvSpPr>
        <p:spPr>
          <a:xfrm>
            <a:off x="4628976" y="4171088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back </a:t>
            </a:r>
            <a:endParaRPr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08739DFD-9D43-3244-8663-EB617154AB7A}"/>
              </a:ext>
            </a:extLst>
          </p:cNvPr>
          <p:cNvSpPr/>
          <p:nvPr/>
        </p:nvSpPr>
        <p:spPr>
          <a:xfrm>
            <a:off x="8102789" y="3888701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1D70EE5-BB77-4646-AC1C-DFDAD3E3CFC2}"/>
              </a:ext>
            </a:extLst>
          </p:cNvPr>
          <p:cNvSpPr/>
          <p:nvPr/>
        </p:nvSpPr>
        <p:spPr>
          <a:xfrm>
            <a:off x="8026589" y="4174042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B1424DC0-5F26-C547-8B17-DD9C615B3235}"/>
              </a:ext>
            </a:extLst>
          </p:cNvPr>
          <p:cNvCxnSpPr/>
          <p:nvPr/>
        </p:nvCxnSpPr>
        <p:spPr>
          <a:xfrm flipH="1">
            <a:off x="7476000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C550C4D1-C433-234D-8110-3C7673C58516}"/>
              </a:ext>
            </a:extLst>
          </p:cNvPr>
          <p:cNvSpPr/>
          <p:nvPr/>
        </p:nvSpPr>
        <p:spPr>
          <a:xfrm>
            <a:off x="8026589" y="4459383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FF6B99CD-1D87-AB41-826A-F90B36AEF654}"/>
              </a:ext>
            </a:extLst>
          </p:cNvPr>
          <p:cNvSpPr/>
          <p:nvPr/>
        </p:nvSpPr>
        <p:spPr>
          <a:xfrm>
            <a:off x="4443027" y="4482502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Release(lock)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60C8A289-CA54-5C4E-AC3E-D412F6E185BF}"/>
              </a:ext>
            </a:extLst>
          </p:cNvPr>
          <p:cNvSpPr/>
          <p:nvPr/>
        </p:nvSpPr>
        <p:spPr>
          <a:xfrm>
            <a:off x="5874306" y="3887773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0C60FEE7-E53D-E64F-AB3C-FC98BC0FFFD0}"/>
              </a:ext>
            </a:extLst>
          </p:cNvPr>
          <p:cNvSpPr/>
          <p:nvPr/>
        </p:nvSpPr>
        <p:spPr>
          <a:xfrm>
            <a:off x="5879043" y="419608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A220C143-C1B8-D848-A14B-AE46A5846600}"/>
              </a:ext>
            </a:extLst>
          </p:cNvPr>
          <p:cNvSpPr/>
          <p:nvPr/>
        </p:nvSpPr>
        <p:spPr>
          <a:xfrm>
            <a:off x="5899228" y="4484376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418309DB-95BE-6C45-937F-56B1D098AF52}"/>
              </a:ext>
            </a:extLst>
          </p:cNvPr>
          <p:cNvSpPr/>
          <p:nvPr/>
        </p:nvSpPr>
        <p:spPr>
          <a:xfrm>
            <a:off x="6044953" y="474491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EF6DBCBF-A639-994F-A367-7794BF649F06}"/>
              </a:ext>
            </a:extLst>
          </p:cNvPr>
          <p:cNvSpPr/>
          <p:nvPr/>
        </p:nvSpPr>
        <p:spPr>
          <a:xfrm>
            <a:off x="6031782" y="5025620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back </a:t>
            </a:r>
            <a:endParaRPr lang="zh-CN" altLang="en-US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903B749E-20A1-8B4A-A238-12ACF4708673}"/>
              </a:ext>
            </a:extLst>
          </p:cNvPr>
          <p:cNvSpPr/>
          <p:nvPr/>
        </p:nvSpPr>
        <p:spPr>
          <a:xfrm>
            <a:off x="8046774" y="4744914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EDC9BA12-814C-6D44-88A0-58EBC6C7BB06}"/>
              </a:ext>
            </a:extLst>
          </p:cNvPr>
          <p:cNvSpPr/>
          <p:nvPr/>
        </p:nvSpPr>
        <p:spPr>
          <a:xfrm>
            <a:off x="8054372" y="5025620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20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0E9B2B7F-0258-664A-8B8D-680BC11F808E}"/>
              </a:ext>
            </a:extLst>
          </p:cNvPr>
          <p:cNvCxnSpPr/>
          <p:nvPr/>
        </p:nvCxnSpPr>
        <p:spPr>
          <a:xfrm flipH="1">
            <a:off x="7476000" y="5210286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矩形 63">
            <a:extLst>
              <a:ext uri="{FF2B5EF4-FFF2-40B4-BE49-F238E27FC236}">
                <a16:creationId xmlns:a16="http://schemas.microsoft.com/office/drawing/2014/main" id="{D6573FA9-9B8C-4C46-AF7E-5743AF4171FD}"/>
              </a:ext>
            </a:extLst>
          </p:cNvPr>
          <p:cNvSpPr/>
          <p:nvPr/>
        </p:nvSpPr>
        <p:spPr>
          <a:xfrm>
            <a:off x="5886876" y="5339732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Release(lock)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4F50FF5C-9A98-5E46-9284-CDE41D685A33}"/>
              </a:ext>
            </a:extLst>
          </p:cNvPr>
          <p:cNvSpPr/>
          <p:nvPr/>
        </p:nvSpPr>
        <p:spPr>
          <a:xfrm>
            <a:off x="8061970" y="5333850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20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9655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内容占位符 11">
            <a:extLst>
              <a:ext uri="{FF2B5EF4-FFF2-40B4-BE49-F238E27FC236}">
                <a16:creationId xmlns:a16="http://schemas.microsoft.com/office/drawing/2014/main" id="{A2FB8BCF-ABC8-3549-9324-7CA9B0D5E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248" y="3738348"/>
            <a:ext cx="276342" cy="65896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D2983F-05CF-E549-BADA-28A69927A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384376"/>
          </a:xfrm>
        </p:spPr>
        <p:txBody>
          <a:bodyPr/>
          <a:lstStyle/>
          <a:p>
            <a:r>
              <a:rPr kumimoji="1" lang="en-US" altLang="zh-CN" dirty="0"/>
              <a:t>Locks: </a:t>
            </a:r>
            <a:r>
              <a:rPr lang="en" altLang="zh-CN" b="0" dirty="0"/>
              <a:t>allow only one CPU to be inside a piece of code at a time </a:t>
            </a:r>
            <a:endParaRPr lang="en" altLang="zh-CN" dirty="0"/>
          </a:p>
          <a:p>
            <a:pPr lvl="1"/>
            <a:r>
              <a:rPr kumimoji="1" lang="en-US" altLang="zh-CN" dirty="0"/>
              <a:t>Programs can </a:t>
            </a:r>
            <a:r>
              <a:rPr kumimoji="1" lang="en-US" altLang="zh-CN" b="1" dirty="0"/>
              <a:t>acquire</a:t>
            </a:r>
            <a:r>
              <a:rPr kumimoji="1" lang="en-US" altLang="zh-CN" dirty="0"/>
              <a:t> and </a:t>
            </a:r>
            <a:r>
              <a:rPr kumimoji="1" lang="en-US" altLang="zh-CN" b="1" dirty="0"/>
              <a:t>release</a:t>
            </a:r>
            <a:r>
              <a:rPr kumimoji="1" lang="en-US" altLang="zh-CN" dirty="0"/>
              <a:t> the lock</a:t>
            </a:r>
          </a:p>
          <a:p>
            <a:r>
              <a:rPr kumimoji="1" lang="en-US" altLang="zh-CN" dirty="0"/>
              <a:t>Global lock: </a:t>
            </a:r>
          </a:p>
          <a:p>
            <a:pPr lvl="1"/>
            <a:r>
              <a:rPr kumimoji="1" lang="en-US" altLang="zh-CN" dirty="0"/>
              <a:t>The action must acquire the global lock before executing, and release it after it commits</a:t>
            </a:r>
          </a:p>
          <a:p>
            <a:r>
              <a:rPr kumimoji="1" lang="en-US" altLang="zh-CN" dirty="0"/>
              <a:t>Drawback</a:t>
            </a:r>
          </a:p>
          <a:p>
            <a:pPr lvl="1"/>
            <a:r>
              <a:rPr lang="en-US" altLang="zh-CN" dirty="0">
                <a:ea typeface="MS PGothic" charset="0"/>
              </a:rPr>
              <a:t>Only allow one action to run at a time</a:t>
            </a:r>
          </a:p>
          <a:p>
            <a:endParaRPr kumimoji="1" lang="zh-CN" altLang="en-US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D7803A29-10D9-EB4D-BBB0-E2614D22DD03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8520395" y="3400255"/>
            <a:ext cx="12045" cy="189670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B3DB18F0-E84F-8B43-8F69-A2E1CFE139E3}"/>
              </a:ext>
            </a:extLst>
          </p:cNvPr>
          <p:cNvSpPr/>
          <p:nvPr/>
        </p:nvSpPr>
        <p:spPr>
          <a:xfrm>
            <a:off x="8187922" y="5296962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9167832-8EF2-1D4B-938F-AC8C966EF806}"/>
              </a:ext>
            </a:extLst>
          </p:cNvPr>
          <p:cNvSpPr/>
          <p:nvPr/>
        </p:nvSpPr>
        <p:spPr>
          <a:xfrm>
            <a:off x="5171434" y="3325919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3" name="内容占位符 11">
            <a:extLst>
              <a:ext uri="{FF2B5EF4-FFF2-40B4-BE49-F238E27FC236}">
                <a16:creationId xmlns:a16="http://schemas.microsoft.com/office/drawing/2014/main" id="{70B44B1B-C57A-DD47-BE2C-73A3525DF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60" y="3710273"/>
            <a:ext cx="276342" cy="658969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ED7BF163-DE47-FF44-93D2-15F8B73F5203}"/>
              </a:ext>
            </a:extLst>
          </p:cNvPr>
          <p:cNvSpPr/>
          <p:nvPr/>
        </p:nvSpPr>
        <p:spPr>
          <a:xfrm>
            <a:off x="5806046" y="3326638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085CA3D-3028-E749-AE42-E476ED298CDC}"/>
              </a:ext>
            </a:extLst>
          </p:cNvPr>
          <p:cNvSpPr/>
          <p:nvPr/>
        </p:nvSpPr>
        <p:spPr>
          <a:xfrm>
            <a:off x="5290407" y="3874898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98639C9-FC9D-0549-8B08-E837AEF9E3C8}"/>
              </a:ext>
            </a:extLst>
          </p:cNvPr>
          <p:cNvSpPr/>
          <p:nvPr/>
        </p:nvSpPr>
        <p:spPr>
          <a:xfrm>
            <a:off x="5940152" y="3874897"/>
            <a:ext cx="216024" cy="282601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79F485F-C004-9D43-B8CE-5D76B5541FDC}"/>
              </a:ext>
            </a:extLst>
          </p:cNvPr>
          <p:cNvSpPr/>
          <p:nvPr/>
        </p:nvSpPr>
        <p:spPr>
          <a:xfrm>
            <a:off x="6886015" y="332520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EBB9F82-1EEE-904B-8A70-D96C5D7A0CBA}"/>
              </a:ext>
            </a:extLst>
          </p:cNvPr>
          <p:cNvSpPr/>
          <p:nvPr/>
        </p:nvSpPr>
        <p:spPr>
          <a:xfrm>
            <a:off x="7520627" y="3325919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pic>
        <p:nvPicPr>
          <p:cNvPr id="20" name="内容占位符 11">
            <a:extLst>
              <a:ext uri="{FF2B5EF4-FFF2-40B4-BE49-F238E27FC236}">
                <a16:creationId xmlns:a16="http://schemas.microsoft.com/office/drawing/2014/main" id="{FCBDE823-3590-2D4C-8646-41ACC7A1F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958" y="3710273"/>
            <a:ext cx="276342" cy="1586689"/>
          </a:xfrm>
          <a:prstGeom prst="rect">
            <a:avLst/>
          </a:prstGeom>
        </p:spPr>
      </p:pic>
      <p:pic>
        <p:nvPicPr>
          <p:cNvPr id="21" name="内容占位符 11">
            <a:extLst>
              <a:ext uri="{FF2B5EF4-FFF2-40B4-BE49-F238E27FC236}">
                <a16:creationId xmlns:a16="http://schemas.microsoft.com/office/drawing/2014/main" id="{2CF1CA16-BC91-7943-9540-D845C618B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738348"/>
            <a:ext cx="276342" cy="1558614"/>
          </a:xfrm>
          <a:prstGeom prst="rect">
            <a:avLst/>
          </a:prstGeom>
        </p:spPr>
      </p:pic>
      <p:sp>
        <p:nvSpPr>
          <p:cNvPr id="22" name="右箭头 21">
            <a:extLst>
              <a:ext uri="{FF2B5EF4-FFF2-40B4-BE49-F238E27FC236}">
                <a16:creationId xmlns:a16="http://schemas.microsoft.com/office/drawing/2014/main" id="{D2126816-9B7E-AB41-B04E-D54C65440679}"/>
              </a:ext>
            </a:extLst>
          </p:cNvPr>
          <p:cNvSpPr/>
          <p:nvPr/>
        </p:nvSpPr>
        <p:spPr>
          <a:xfrm>
            <a:off x="6432909" y="3271111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1D8A0A1-5AAF-DB41-BD94-658B96CAA4BE}"/>
              </a:ext>
            </a:extLst>
          </p:cNvPr>
          <p:cNvSpPr/>
          <p:nvPr/>
        </p:nvSpPr>
        <p:spPr>
          <a:xfrm>
            <a:off x="5894860" y="2870678"/>
            <a:ext cx="147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+ global lock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C8DF8F4-54DA-7949-8346-173FD1C57F0E}"/>
              </a:ext>
            </a:extLst>
          </p:cNvPr>
          <p:cNvSpPr/>
          <p:nvPr/>
        </p:nvSpPr>
        <p:spPr>
          <a:xfrm>
            <a:off x="6983938" y="40175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4DB30E7-F2FA-974B-B28F-5A1F3EE61CB0}"/>
              </a:ext>
            </a:extLst>
          </p:cNvPr>
          <p:cNvSpPr/>
          <p:nvPr/>
        </p:nvSpPr>
        <p:spPr>
          <a:xfrm>
            <a:off x="7672824" y="4430567"/>
            <a:ext cx="216024" cy="282601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2A4CC60-6F9B-604B-8773-FBD89556F4F0}"/>
              </a:ext>
            </a:extLst>
          </p:cNvPr>
          <p:cNvSpPr/>
          <p:nvPr/>
        </p:nvSpPr>
        <p:spPr>
          <a:xfrm>
            <a:off x="6983938" y="3895785"/>
            <a:ext cx="216024" cy="126924"/>
          </a:xfrm>
          <a:prstGeom prst="rect">
            <a:avLst/>
          </a:prstGeom>
          <a:solidFill>
            <a:srgbClr val="FFFC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047533D-49AB-EB4C-87F4-A93F822D7F92}"/>
              </a:ext>
            </a:extLst>
          </p:cNvPr>
          <p:cNvSpPr/>
          <p:nvPr/>
        </p:nvSpPr>
        <p:spPr>
          <a:xfrm>
            <a:off x="7666504" y="3898471"/>
            <a:ext cx="216024" cy="534782"/>
          </a:xfrm>
          <a:prstGeom prst="rect">
            <a:avLst/>
          </a:prstGeom>
          <a:solidFill>
            <a:srgbClr val="FFFC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1997492-789E-D84D-BB4F-408073C5DB9A}"/>
              </a:ext>
            </a:extLst>
          </p:cNvPr>
          <p:cNvSpPr/>
          <p:nvPr/>
        </p:nvSpPr>
        <p:spPr>
          <a:xfrm>
            <a:off x="8412383" y="3992369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FD31CFE-074C-E747-9C8D-62F00C918706}"/>
              </a:ext>
            </a:extLst>
          </p:cNvPr>
          <p:cNvSpPr/>
          <p:nvPr/>
        </p:nvSpPr>
        <p:spPr>
          <a:xfrm>
            <a:off x="8420296" y="4430566"/>
            <a:ext cx="216024" cy="282601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C1AB52A1-AEDE-D140-8746-2623184B9C80}"/>
              </a:ext>
            </a:extLst>
          </p:cNvPr>
          <p:cNvCxnSpPr/>
          <p:nvPr/>
        </p:nvCxnSpPr>
        <p:spPr>
          <a:xfrm>
            <a:off x="5128196" y="4166124"/>
            <a:ext cx="3705523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>
            <a:extLst>
              <a:ext uri="{FF2B5EF4-FFF2-40B4-BE49-F238E27FC236}">
                <a16:creationId xmlns:a16="http://schemas.microsoft.com/office/drawing/2014/main" id="{1BAB88DE-7767-9444-953C-826FC5A05EE1}"/>
              </a:ext>
            </a:extLst>
          </p:cNvPr>
          <p:cNvSpPr/>
          <p:nvPr/>
        </p:nvSpPr>
        <p:spPr>
          <a:xfrm>
            <a:off x="6288691" y="5295356"/>
            <a:ext cx="276342" cy="150534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3CF4635-A376-F746-92B2-A00DB9C3536F}"/>
              </a:ext>
            </a:extLst>
          </p:cNvPr>
          <p:cNvSpPr/>
          <p:nvPr/>
        </p:nvSpPr>
        <p:spPr>
          <a:xfrm>
            <a:off x="4572000" y="5193722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Deposit(bob)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FA2F660-4307-5B48-896A-69114E98C32F}"/>
              </a:ext>
            </a:extLst>
          </p:cNvPr>
          <p:cNvSpPr/>
          <p:nvPr/>
        </p:nvSpPr>
        <p:spPr>
          <a:xfrm>
            <a:off x="6288691" y="4969535"/>
            <a:ext cx="276342" cy="150534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D8CC5D9-A554-D44D-A546-A116A5199CF4}"/>
              </a:ext>
            </a:extLst>
          </p:cNvPr>
          <p:cNvSpPr/>
          <p:nvPr/>
        </p:nvSpPr>
        <p:spPr>
          <a:xfrm>
            <a:off x="4572000" y="4860136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Deposit(Alice)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BBFAD6C-535A-A444-8192-70930665407A}"/>
              </a:ext>
            </a:extLst>
          </p:cNvPr>
          <p:cNvSpPr/>
          <p:nvPr/>
        </p:nvSpPr>
        <p:spPr>
          <a:xfrm>
            <a:off x="6288691" y="4666342"/>
            <a:ext cx="276342" cy="150534"/>
          </a:xfrm>
          <a:prstGeom prst="rect">
            <a:avLst/>
          </a:prstGeom>
          <a:solidFill>
            <a:srgbClr val="FFFC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C9EFBCC-D1B8-5042-924D-931164546C04}"/>
              </a:ext>
            </a:extLst>
          </p:cNvPr>
          <p:cNvSpPr/>
          <p:nvPr/>
        </p:nvSpPr>
        <p:spPr>
          <a:xfrm>
            <a:off x="4572000" y="4556781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Requiring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54855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8F35D891-820D-8441-BAAB-EC728C1A2707}"/>
              </a:ext>
            </a:extLst>
          </p:cNvPr>
          <p:cNvSpPr/>
          <p:nvPr/>
        </p:nvSpPr>
        <p:spPr>
          <a:xfrm>
            <a:off x="35496" y="4005500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CDA436B-97F0-ED44-82FD-C46AB271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383960" cy="900442"/>
          </a:xfrm>
        </p:spPr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fine-grained locking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83A94F-EDEA-234C-BA9B-2A27DF3D9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653649" cy="3771636"/>
          </a:xfrm>
        </p:spPr>
        <p:txBody>
          <a:bodyPr/>
          <a:lstStyle/>
          <a:p>
            <a:r>
              <a:rPr kumimoji="1" lang="en-US" altLang="zh-CN" dirty="0"/>
              <a:t>Fine-grained locking: </a:t>
            </a:r>
          </a:p>
          <a:p>
            <a:pPr lvl="1"/>
            <a:r>
              <a:rPr kumimoji="1" lang="en-US" altLang="zh-CN" dirty="0"/>
              <a:t>Each shared data has one lock</a:t>
            </a:r>
          </a:p>
          <a:p>
            <a:pPr lvl="1"/>
            <a:r>
              <a:rPr kumimoji="1" lang="en-US" altLang="zh-CN" dirty="0"/>
              <a:t>E.g., a lock for Alice &amp; a lock for Bob</a:t>
            </a:r>
          </a:p>
          <a:p>
            <a:r>
              <a:rPr kumimoji="1" lang="en-US" altLang="zh-CN" dirty="0"/>
              <a:t>Locking rule: </a:t>
            </a:r>
          </a:p>
          <a:p>
            <a:pPr lvl="1"/>
            <a:r>
              <a:rPr kumimoji="1" lang="en-US" altLang="zh-CN" dirty="0"/>
              <a:t>The action must acquire the shared data’s lock before access it, and releases it after the data access finishes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91AB76-2889-F044-9D13-B81D44FA3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41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54BF48-1972-C04E-B212-FFF66A320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634" y="941158"/>
            <a:ext cx="708644" cy="7086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1707D06-7538-EF42-8629-2F639E61C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66" y="941158"/>
            <a:ext cx="708644" cy="70864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BA74DD2-6B13-C34D-A179-F528C6EF47C2}"/>
              </a:ext>
            </a:extLst>
          </p:cNvPr>
          <p:cNvSpPr/>
          <p:nvPr/>
        </p:nvSpPr>
        <p:spPr>
          <a:xfrm>
            <a:off x="8084869" y="941158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/>
              <a:t>…</a:t>
            </a:r>
            <a:endParaRPr lang="zh-CN" altLang="en-US" sz="3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9D3453F-23C7-3542-A1F1-4E8610C24426}"/>
              </a:ext>
            </a:extLst>
          </p:cNvPr>
          <p:cNvSpPr/>
          <p:nvPr/>
        </p:nvSpPr>
        <p:spPr>
          <a:xfrm>
            <a:off x="5933288" y="1668938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0¥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8F98FB4-DEA0-C74D-A9EF-F49C198279CB}"/>
              </a:ext>
            </a:extLst>
          </p:cNvPr>
          <p:cNvSpPr/>
          <p:nvPr/>
        </p:nvSpPr>
        <p:spPr>
          <a:xfrm>
            <a:off x="7128096" y="1649802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Bob: 0¥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935B1EF-CE94-644F-B736-FF3ED6DC2746}"/>
              </a:ext>
            </a:extLst>
          </p:cNvPr>
          <p:cNvSpPr/>
          <p:nvPr/>
        </p:nvSpPr>
        <p:spPr>
          <a:xfrm>
            <a:off x="4828249" y="1668938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 = [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2208CD6-54CF-C84D-AA9B-48D44CE52FE0}"/>
              </a:ext>
            </a:extLst>
          </p:cNvPr>
          <p:cNvSpPr/>
          <p:nvPr/>
        </p:nvSpPr>
        <p:spPr>
          <a:xfrm>
            <a:off x="4822873" y="2191313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Lock = [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FBD3E63-E2F6-004C-9D2E-D7F042D57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442" y="2189432"/>
            <a:ext cx="431216" cy="4312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D398B89-1109-BC42-9939-A611A9390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980" y="2200610"/>
            <a:ext cx="431216" cy="431216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C8B8A173-D4E3-B941-9590-7E370DE2E132}"/>
              </a:ext>
            </a:extLst>
          </p:cNvPr>
          <p:cNvSpPr/>
          <p:nvPr/>
        </p:nvSpPr>
        <p:spPr>
          <a:xfrm>
            <a:off x="4747619" y="4016035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acquire(lock[acct])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release(lock[acct])</a:t>
            </a:r>
          </a:p>
        </p:txBody>
      </p:sp>
      <p:sp>
        <p:nvSpPr>
          <p:cNvPr id="16" name="右箭头 15">
            <a:extLst>
              <a:ext uri="{FF2B5EF4-FFF2-40B4-BE49-F238E27FC236}">
                <a16:creationId xmlns:a16="http://schemas.microsoft.com/office/drawing/2014/main" id="{1D59C383-83A7-AA41-9B57-7273F01C776E}"/>
              </a:ext>
            </a:extLst>
          </p:cNvPr>
          <p:cNvSpPr/>
          <p:nvPr/>
        </p:nvSpPr>
        <p:spPr>
          <a:xfrm>
            <a:off x="4247623" y="4359501"/>
            <a:ext cx="575249" cy="450221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904335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817AB8-202D-B74B-B0CE-A87BC1342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733656" cy="900442"/>
          </a:xfrm>
        </p:spPr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fine-grained locking</a:t>
            </a:r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77E6657-738F-5143-B43E-7518A8671922}"/>
              </a:ext>
            </a:extLst>
          </p:cNvPr>
          <p:cNvSpPr/>
          <p:nvPr/>
        </p:nvSpPr>
        <p:spPr>
          <a:xfrm>
            <a:off x="107504" y="1094596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43A4A82-EEC1-434C-AEE9-400AE245A8E5}"/>
              </a:ext>
            </a:extLst>
          </p:cNvPr>
          <p:cNvSpPr/>
          <p:nvPr/>
        </p:nvSpPr>
        <p:spPr>
          <a:xfrm>
            <a:off x="4819627" y="1105131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acquire(lock[acct])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release(lock[acct])</a:t>
            </a:r>
          </a:p>
        </p:txBody>
      </p:sp>
      <p:sp>
        <p:nvSpPr>
          <p:cNvPr id="7" name="右箭头 6">
            <a:extLst>
              <a:ext uri="{FF2B5EF4-FFF2-40B4-BE49-F238E27FC236}">
                <a16:creationId xmlns:a16="http://schemas.microsoft.com/office/drawing/2014/main" id="{39F9A2ED-C436-DF4E-BF77-FA4E00ECF625}"/>
              </a:ext>
            </a:extLst>
          </p:cNvPr>
          <p:cNvSpPr/>
          <p:nvPr/>
        </p:nvSpPr>
        <p:spPr>
          <a:xfrm>
            <a:off x="4319631" y="1448597"/>
            <a:ext cx="575249" cy="450221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B3473CF-8945-404D-8D8E-3B2AC69B73A7}"/>
              </a:ext>
            </a:extLst>
          </p:cNvPr>
          <p:cNvSpPr/>
          <p:nvPr/>
        </p:nvSpPr>
        <p:spPr>
          <a:xfrm>
            <a:off x="4670075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C6D3C9C-73B1-B44B-A2A7-FA531F170B92}"/>
              </a:ext>
            </a:extLst>
          </p:cNvPr>
          <p:cNvSpPr/>
          <p:nvPr/>
        </p:nvSpPr>
        <p:spPr>
          <a:xfrm>
            <a:off x="6091588" y="235344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CAC0B7A-5BC4-AD4F-BB8A-32664047AB0F}"/>
              </a:ext>
            </a:extLst>
          </p:cNvPr>
          <p:cNvSpPr/>
          <p:nvPr/>
        </p:nvSpPr>
        <p:spPr>
          <a:xfrm>
            <a:off x="7532120" y="23534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5ADE392-6969-064B-8C1A-3066A2384838}"/>
              </a:ext>
            </a:extLst>
          </p:cNvPr>
          <p:cNvSpPr/>
          <p:nvPr/>
        </p:nvSpPr>
        <p:spPr>
          <a:xfrm>
            <a:off x="8102789" y="261599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D837648-D0FE-E342-AB5F-9B1C20E3404E}"/>
              </a:ext>
            </a:extLst>
          </p:cNvPr>
          <p:cNvSpPr/>
          <p:nvPr/>
        </p:nvSpPr>
        <p:spPr>
          <a:xfrm>
            <a:off x="4514782" y="2984938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Acquire(lock[</a:t>
            </a:r>
            <a:r>
              <a:rPr kumimoji="1" lang="en-US" altLang="zh-CN" dirty="0" err="1">
                <a:highlight>
                  <a:srgbClr val="FFFF00"/>
                </a:highlight>
              </a:rPr>
              <a:t>alice</a:t>
            </a:r>
            <a:r>
              <a:rPr kumimoji="1" lang="en-US" altLang="zh-CN" dirty="0">
                <a:highlight>
                  <a:srgbClr val="FFFF00"/>
                </a:highlight>
              </a:rPr>
              <a:t>])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B0603CE-081D-A04B-ADFE-008A3FF3E452}"/>
              </a:ext>
            </a:extLst>
          </p:cNvPr>
          <p:cNvSpPr/>
          <p:nvPr/>
        </p:nvSpPr>
        <p:spPr>
          <a:xfrm>
            <a:off x="8102789" y="299190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8726AEF-8F30-E845-884C-C7499F22A437}"/>
              </a:ext>
            </a:extLst>
          </p:cNvPr>
          <p:cNvSpPr/>
          <p:nvPr/>
        </p:nvSpPr>
        <p:spPr>
          <a:xfrm>
            <a:off x="8102789" y="329345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2CC132C1-C0ED-264B-BC2D-60CD0410A7BE}"/>
              </a:ext>
            </a:extLst>
          </p:cNvPr>
          <p:cNvCxnSpPr/>
          <p:nvPr/>
        </p:nvCxnSpPr>
        <p:spPr>
          <a:xfrm flipH="1">
            <a:off x="7388120" y="344094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DDAB21DA-6B38-7E4B-A506-0107D3FD200D}"/>
              </a:ext>
            </a:extLst>
          </p:cNvPr>
          <p:cNvSpPr/>
          <p:nvPr/>
        </p:nvSpPr>
        <p:spPr>
          <a:xfrm>
            <a:off x="4628976" y="3270304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222125F-0DD8-6944-A6B1-A8FC05E21C28}"/>
              </a:ext>
            </a:extLst>
          </p:cNvPr>
          <p:cNvSpPr/>
          <p:nvPr/>
        </p:nvSpPr>
        <p:spPr>
          <a:xfrm>
            <a:off x="5899228" y="3587941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Acquire(lock[</a:t>
            </a:r>
            <a:r>
              <a:rPr kumimoji="1" lang="en-US" altLang="zh-CN" dirty="0" err="1">
                <a:highlight>
                  <a:srgbClr val="FFFF00"/>
                </a:highlight>
              </a:rPr>
              <a:t>alice</a:t>
            </a:r>
            <a:r>
              <a:rPr kumimoji="1" lang="en-US" altLang="zh-CN" dirty="0">
                <a:highlight>
                  <a:srgbClr val="FFFF00"/>
                </a:highlight>
              </a:rPr>
              <a:t>])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A2B02C7-96D8-614F-B303-944A82B1D70D}"/>
              </a:ext>
            </a:extLst>
          </p:cNvPr>
          <p:cNvSpPr/>
          <p:nvPr/>
        </p:nvSpPr>
        <p:spPr>
          <a:xfrm>
            <a:off x="8102789" y="358714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15FF324-50C4-4741-83D0-724B9FC31D99}"/>
              </a:ext>
            </a:extLst>
          </p:cNvPr>
          <p:cNvSpPr/>
          <p:nvPr/>
        </p:nvSpPr>
        <p:spPr>
          <a:xfrm>
            <a:off x="4642147" y="389038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C00F87D-BAB5-794A-89AD-71E4D5CECEBE}"/>
              </a:ext>
            </a:extLst>
          </p:cNvPr>
          <p:cNvSpPr/>
          <p:nvPr/>
        </p:nvSpPr>
        <p:spPr>
          <a:xfrm>
            <a:off x="4628976" y="4171088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back 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FD0D3A2-4E42-2B4A-AC70-2D78447BA0EB}"/>
              </a:ext>
            </a:extLst>
          </p:cNvPr>
          <p:cNvSpPr/>
          <p:nvPr/>
        </p:nvSpPr>
        <p:spPr>
          <a:xfrm>
            <a:off x="8102789" y="3888701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223162A-8FD6-0F45-B00C-4336CC47D6AE}"/>
              </a:ext>
            </a:extLst>
          </p:cNvPr>
          <p:cNvSpPr/>
          <p:nvPr/>
        </p:nvSpPr>
        <p:spPr>
          <a:xfrm>
            <a:off x="8026589" y="4174042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021C50B4-A128-674C-821B-B0D424179DFA}"/>
              </a:ext>
            </a:extLst>
          </p:cNvPr>
          <p:cNvCxnSpPr/>
          <p:nvPr/>
        </p:nvCxnSpPr>
        <p:spPr>
          <a:xfrm flipH="1">
            <a:off x="7476000" y="438749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F819794C-B7DE-B046-8EC1-3C7CE9822DBF}"/>
              </a:ext>
            </a:extLst>
          </p:cNvPr>
          <p:cNvSpPr/>
          <p:nvPr/>
        </p:nvSpPr>
        <p:spPr>
          <a:xfrm>
            <a:off x="8026589" y="4459383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3E2C054-FF16-AE43-B154-4F4DBB50B2D0}"/>
              </a:ext>
            </a:extLst>
          </p:cNvPr>
          <p:cNvSpPr/>
          <p:nvPr/>
        </p:nvSpPr>
        <p:spPr>
          <a:xfrm>
            <a:off x="4610891" y="4484376"/>
            <a:ext cx="12747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Release(</a:t>
            </a:r>
          </a:p>
          <a:p>
            <a:r>
              <a:rPr kumimoji="1" lang="en-US" altLang="zh-CN" dirty="0">
                <a:highlight>
                  <a:srgbClr val="FFFF00"/>
                </a:highlight>
              </a:rPr>
              <a:t>lock[</a:t>
            </a:r>
            <a:r>
              <a:rPr kumimoji="1" lang="en-US" altLang="zh-CN" dirty="0" err="1">
                <a:highlight>
                  <a:srgbClr val="FFFF00"/>
                </a:highlight>
              </a:rPr>
              <a:t>alice</a:t>
            </a:r>
            <a:r>
              <a:rPr kumimoji="1" lang="en-US" altLang="zh-CN" dirty="0">
                <a:highlight>
                  <a:srgbClr val="FFFF00"/>
                </a:highlight>
              </a:rPr>
              <a:t>])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C77F71D-0C94-0E4E-A3C6-691CB3D0B249}"/>
              </a:ext>
            </a:extLst>
          </p:cNvPr>
          <p:cNvSpPr/>
          <p:nvPr/>
        </p:nvSpPr>
        <p:spPr>
          <a:xfrm>
            <a:off x="5874306" y="3887773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Acquire(lock[</a:t>
            </a:r>
            <a:r>
              <a:rPr kumimoji="1" lang="en-US" altLang="zh-CN" dirty="0" err="1">
                <a:highlight>
                  <a:srgbClr val="FFFF00"/>
                </a:highlight>
              </a:rPr>
              <a:t>alice</a:t>
            </a:r>
            <a:r>
              <a:rPr kumimoji="1" lang="en-US" altLang="zh-CN" dirty="0">
                <a:highlight>
                  <a:srgbClr val="FFFF00"/>
                </a:highlight>
              </a:rPr>
              <a:t>])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2ED5F37-D300-6A4F-9B84-FA7C50178C8D}"/>
              </a:ext>
            </a:extLst>
          </p:cNvPr>
          <p:cNvSpPr/>
          <p:nvPr/>
        </p:nvSpPr>
        <p:spPr>
          <a:xfrm>
            <a:off x="5879043" y="4196081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Acquire(lock[</a:t>
            </a:r>
            <a:r>
              <a:rPr kumimoji="1" lang="en-US" altLang="zh-CN" dirty="0" err="1">
                <a:highlight>
                  <a:srgbClr val="FFFF00"/>
                </a:highlight>
              </a:rPr>
              <a:t>alice</a:t>
            </a:r>
            <a:r>
              <a:rPr kumimoji="1" lang="en-US" altLang="zh-CN" dirty="0">
                <a:highlight>
                  <a:srgbClr val="FFFF00"/>
                </a:highlight>
              </a:rPr>
              <a:t>])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E4802C0-180F-0E4A-B051-83CA3BB7CEBD}"/>
              </a:ext>
            </a:extLst>
          </p:cNvPr>
          <p:cNvSpPr/>
          <p:nvPr/>
        </p:nvSpPr>
        <p:spPr>
          <a:xfrm>
            <a:off x="5899228" y="4484376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Acquire(lock[</a:t>
            </a:r>
            <a:r>
              <a:rPr kumimoji="1" lang="en-US" altLang="zh-CN" dirty="0" err="1">
                <a:highlight>
                  <a:srgbClr val="FFFF00"/>
                </a:highlight>
              </a:rPr>
              <a:t>alice</a:t>
            </a:r>
            <a:r>
              <a:rPr kumimoji="1" lang="en-US" altLang="zh-CN" dirty="0">
                <a:highlight>
                  <a:srgbClr val="FFFF00"/>
                </a:highlight>
              </a:rPr>
              <a:t>])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02E7B36-2138-A146-A5BB-CD83AD997D0D}"/>
              </a:ext>
            </a:extLst>
          </p:cNvPr>
          <p:cNvSpPr/>
          <p:nvPr/>
        </p:nvSpPr>
        <p:spPr>
          <a:xfrm>
            <a:off x="6044953" y="474491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AE0AB51-1392-3841-BA5E-D9FB0B78656D}"/>
              </a:ext>
            </a:extLst>
          </p:cNvPr>
          <p:cNvSpPr/>
          <p:nvPr/>
        </p:nvSpPr>
        <p:spPr>
          <a:xfrm>
            <a:off x="6031782" y="5025620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back 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60FDE03-59C8-E249-B0BE-A1CB928325CC}"/>
              </a:ext>
            </a:extLst>
          </p:cNvPr>
          <p:cNvSpPr/>
          <p:nvPr/>
        </p:nvSpPr>
        <p:spPr>
          <a:xfrm>
            <a:off x="8046774" y="4744914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BEECAA51-0F09-6E40-910F-335E33BC9E5E}"/>
              </a:ext>
            </a:extLst>
          </p:cNvPr>
          <p:cNvSpPr/>
          <p:nvPr/>
        </p:nvSpPr>
        <p:spPr>
          <a:xfrm>
            <a:off x="8054372" y="5025620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20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943C669E-BC07-C149-8A8C-A41EBAD6A61C}"/>
              </a:ext>
            </a:extLst>
          </p:cNvPr>
          <p:cNvCxnSpPr/>
          <p:nvPr/>
        </p:nvCxnSpPr>
        <p:spPr>
          <a:xfrm flipH="1">
            <a:off x="7476000" y="5210286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629F70CF-9160-3242-B490-CED403C378AA}"/>
              </a:ext>
            </a:extLst>
          </p:cNvPr>
          <p:cNvSpPr/>
          <p:nvPr/>
        </p:nvSpPr>
        <p:spPr>
          <a:xfrm>
            <a:off x="5886876" y="5339732"/>
            <a:ext cx="2198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Release(lock[</a:t>
            </a:r>
            <a:r>
              <a:rPr kumimoji="1" lang="en-US" altLang="zh-CN" dirty="0" err="1">
                <a:highlight>
                  <a:srgbClr val="FFFF00"/>
                </a:highlight>
              </a:rPr>
              <a:t>alice</a:t>
            </a:r>
            <a:r>
              <a:rPr kumimoji="1" lang="en-US" altLang="zh-CN" dirty="0">
                <a:highlight>
                  <a:srgbClr val="FFFF00"/>
                </a:highlight>
              </a:rPr>
              <a:t>])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01DDCE0D-9885-894C-BF36-00A7730CF2A1}"/>
              </a:ext>
            </a:extLst>
          </p:cNvPr>
          <p:cNvSpPr/>
          <p:nvPr/>
        </p:nvSpPr>
        <p:spPr>
          <a:xfrm>
            <a:off x="8061970" y="5333850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20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809067E7-777F-6648-BDB4-20A8E7F3D608}"/>
              </a:ext>
            </a:extLst>
          </p:cNvPr>
          <p:cNvSpPr/>
          <p:nvPr/>
        </p:nvSpPr>
        <p:spPr>
          <a:xfrm>
            <a:off x="250943" y="2312570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DBA3A921-0488-5F4F-ABD0-4017BA02F184}"/>
              </a:ext>
            </a:extLst>
          </p:cNvPr>
          <p:cNvSpPr/>
          <p:nvPr/>
        </p:nvSpPr>
        <p:spPr>
          <a:xfrm>
            <a:off x="1672456" y="2312570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2AD01F94-FA36-474E-9B81-711C0804717A}"/>
              </a:ext>
            </a:extLst>
          </p:cNvPr>
          <p:cNvSpPr/>
          <p:nvPr/>
        </p:nvSpPr>
        <p:spPr>
          <a:xfrm>
            <a:off x="3112988" y="2312570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99879B35-36E9-C14D-A9EC-A199FCF47392}"/>
              </a:ext>
            </a:extLst>
          </p:cNvPr>
          <p:cNvSpPr/>
          <p:nvPr/>
        </p:nvSpPr>
        <p:spPr>
          <a:xfrm>
            <a:off x="3683657" y="257511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CC29DAAE-ED84-094E-845C-633A24BD5899}"/>
              </a:ext>
            </a:extLst>
          </p:cNvPr>
          <p:cNvSpPr/>
          <p:nvPr/>
        </p:nvSpPr>
        <p:spPr>
          <a:xfrm>
            <a:off x="95650" y="2944064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5D1C8F7A-54F6-E141-B72E-E7E6C2FD34C9}"/>
              </a:ext>
            </a:extLst>
          </p:cNvPr>
          <p:cNvSpPr/>
          <p:nvPr/>
        </p:nvSpPr>
        <p:spPr>
          <a:xfrm>
            <a:off x="3683657" y="295102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7B7B3444-33CE-5844-A046-5BAE9CA5F1C8}"/>
              </a:ext>
            </a:extLst>
          </p:cNvPr>
          <p:cNvSpPr/>
          <p:nvPr/>
        </p:nvSpPr>
        <p:spPr>
          <a:xfrm>
            <a:off x="3683657" y="325258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16EB0AF4-8C76-114C-8BB5-9F5E425202EA}"/>
              </a:ext>
            </a:extLst>
          </p:cNvPr>
          <p:cNvCxnSpPr/>
          <p:nvPr/>
        </p:nvCxnSpPr>
        <p:spPr>
          <a:xfrm flipH="1">
            <a:off x="2968988" y="3400071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矩形 72">
            <a:extLst>
              <a:ext uri="{FF2B5EF4-FFF2-40B4-BE49-F238E27FC236}">
                <a16:creationId xmlns:a16="http://schemas.microsoft.com/office/drawing/2014/main" id="{3BD543B5-CAB5-D54D-A0D0-F8A8D8A1C93A}"/>
              </a:ext>
            </a:extLst>
          </p:cNvPr>
          <p:cNvSpPr/>
          <p:nvPr/>
        </p:nvSpPr>
        <p:spPr>
          <a:xfrm>
            <a:off x="209844" y="3229430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5A30139E-C0BB-754E-84DA-0138838AE6E9}"/>
              </a:ext>
            </a:extLst>
          </p:cNvPr>
          <p:cNvSpPr/>
          <p:nvPr/>
        </p:nvSpPr>
        <p:spPr>
          <a:xfrm>
            <a:off x="1480096" y="3547067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AA6293BE-D5E4-4B48-9BB7-9A1FE102A41A}"/>
              </a:ext>
            </a:extLst>
          </p:cNvPr>
          <p:cNvSpPr/>
          <p:nvPr/>
        </p:nvSpPr>
        <p:spPr>
          <a:xfrm>
            <a:off x="3683657" y="354627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6A2F047B-B40B-4F4B-94A9-607D81BDF472}"/>
              </a:ext>
            </a:extLst>
          </p:cNvPr>
          <p:cNvSpPr/>
          <p:nvPr/>
        </p:nvSpPr>
        <p:spPr>
          <a:xfrm>
            <a:off x="223015" y="3849508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D02CFC59-48A0-1F4F-ADF4-BA6D25DFF475}"/>
              </a:ext>
            </a:extLst>
          </p:cNvPr>
          <p:cNvSpPr/>
          <p:nvPr/>
        </p:nvSpPr>
        <p:spPr>
          <a:xfrm>
            <a:off x="209844" y="4130214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back </a:t>
            </a:r>
            <a:endParaRPr lang="zh-CN" altLang="en-US" dirty="0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D79C3E04-DE58-A24F-8626-E2824274B320}"/>
              </a:ext>
            </a:extLst>
          </p:cNvPr>
          <p:cNvSpPr/>
          <p:nvPr/>
        </p:nvSpPr>
        <p:spPr>
          <a:xfrm>
            <a:off x="3683657" y="3847827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14436D58-827B-484D-B541-95AC58DB51D7}"/>
              </a:ext>
            </a:extLst>
          </p:cNvPr>
          <p:cNvSpPr/>
          <p:nvPr/>
        </p:nvSpPr>
        <p:spPr>
          <a:xfrm>
            <a:off x="3607457" y="4133168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cxnSp>
        <p:nvCxnSpPr>
          <p:cNvPr id="80" name="直线箭头连接符 79">
            <a:extLst>
              <a:ext uri="{FF2B5EF4-FFF2-40B4-BE49-F238E27FC236}">
                <a16:creationId xmlns:a16="http://schemas.microsoft.com/office/drawing/2014/main" id="{C73DB073-7046-9241-83BA-82F5127CF257}"/>
              </a:ext>
            </a:extLst>
          </p:cNvPr>
          <p:cNvCxnSpPr/>
          <p:nvPr/>
        </p:nvCxnSpPr>
        <p:spPr>
          <a:xfrm flipH="1">
            <a:off x="3056868" y="4346616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矩形 80">
            <a:extLst>
              <a:ext uri="{FF2B5EF4-FFF2-40B4-BE49-F238E27FC236}">
                <a16:creationId xmlns:a16="http://schemas.microsoft.com/office/drawing/2014/main" id="{5661F572-5742-914A-96E2-74F3AF0AB9F5}"/>
              </a:ext>
            </a:extLst>
          </p:cNvPr>
          <p:cNvSpPr/>
          <p:nvPr/>
        </p:nvSpPr>
        <p:spPr>
          <a:xfrm>
            <a:off x="3607457" y="4418509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81A7A6E2-D2A6-4E4D-A263-250A5963C327}"/>
              </a:ext>
            </a:extLst>
          </p:cNvPr>
          <p:cNvSpPr/>
          <p:nvPr/>
        </p:nvSpPr>
        <p:spPr>
          <a:xfrm>
            <a:off x="23895" y="4441628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Release(lock)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9D58CC7A-0517-824D-A718-D37F071F2B8E}"/>
              </a:ext>
            </a:extLst>
          </p:cNvPr>
          <p:cNvSpPr/>
          <p:nvPr/>
        </p:nvSpPr>
        <p:spPr>
          <a:xfrm>
            <a:off x="1455174" y="3846899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0B7FE023-64E0-F443-9D1A-C0C85FABA05F}"/>
              </a:ext>
            </a:extLst>
          </p:cNvPr>
          <p:cNvSpPr/>
          <p:nvPr/>
        </p:nvSpPr>
        <p:spPr>
          <a:xfrm>
            <a:off x="1459911" y="4155207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3C3BD09A-77BA-1242-8479-1505FFE611C3}"/>
              </a:ext>
            </a:extLst>
          </p:cNvPr>
          <p:cNvSpPr/>
          <p:nvPr/>
        </p:nvSpPr>
        <p:spPr>
          <a:xfrm>
            <a:off x="1480096" y="4443502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7D94A3BD-0AA6-7D4F-870A-E4E7ABEA8092}"/>
              </a:ext>
            </a:extLst>
          </p:cNvPr>
          <p:cNvSpPr/>
          <p:nvPr/>
        </p:nvSpPr>
        <p:spPr>
          <a:xfrm>
            <a:off x="1625821" y="4704040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695DE1E3-8F1B-F542-AE38-B67699B3D4AD}"/>
              </a:ext>
            </a:extLst>
          </p:cNvPr>
          <p:cNvSpPr/>
          <p:nvPr/>
        </p:nvSpPr>
        <p:spPr>
          <a:xfrm>
            <a:off x="1612650" y="4984746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back </a:t>
            </a:r>
            <a:endParaRPr lang="zh-CN" altLang="en-US" dirty="0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3A2EA6A0-E96F-7348-B441-6DD900894021}"/>
              </a:ext>
            </a:extLst>
          </p:cNvPr>
          <p:cNvSpPr/>
          <p:nvPr/>
        </p:nvSpPr>
        <p:spPr>
          <a:xfrm>
            <a:off x="3627642" y="4704040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4841269D-9728-BC43-8C25-51DAF0ED9E7C}"/>
              </a:ext>
            </a:extLst>
          </p:cNvPr>
          <p:cNvSpPr/>
          <p:nvPr/>
        </p:nvSpPr>
        <p:spPr>
          <a:xfrm>
            <a:off x="3635240" y="4984746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20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4C046A48-BAF6-3A40-9A32-E519A3EF0924}"/>
              </a:ext>
            </a:extLst>
          </p:cNvPr>
          <p:cNvCxnSpPr/>
          <p:nvPr/>
        </p:nvCxnSpPr>
        <p:spPr>
          <a:xfrm flipH="1">
            <a:off x="3056868" y="5169412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矩形 90">
            <a:extLst>
              <a:ext uri="{FF2B5EF4-FFF2-40B4-BE49-F238E27FC236}">
                <a16:creationId xmlns:a16="http://schemas.microsoft.com/office/drawing/2014/main" id="{AB3A8D66-62DD-4744-9939-6F9E002EAFF3}"/>
              </a:ext>
            </a:extLst>
          </p:cNvPr>
          <p:cNvSpPr/>
          <p:nvPr/>
        </p:nvSpPr>
        <p:spPr>
          <a:xfrm>
            <a:off x="1467744" y="5298858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Release(lock)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id="{20637D24-3202-944E-AD4B-E77DFE66B917}"/>
              </a:ext>
            </a:extLst>
          </p:cNvPr>
          <p:cNvSpPr/>
          <p:nvPr/>
        </p:nvSpPr>
        <p:spPr>
          <a:xfrm>
            <a:off x="3642838" y="5292976"/>
            <a:ext cx="46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20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94" name="直线连接符 93">
            <a:extLst>
              <a:ext uri="{FF2B5EF4-FFF2-40B4-BE49-F238E27FC236}">
                <a16:creationId xmlns:a16="http://schemas.microsoft.com/office/drawing/2014/main" id="{6CEFDACF-D10C-7142-BFDA-7A4CA47B12D6}"/>
              </a:ext>
            </a:extLst>
          </p:cNvPr>
          <p:cNvCxnSpPr/>
          <p:nvPr/>
        </p:nvCxnSpPr>
        <p:spPr>
          <a:xfrm>
            <a:off x="4518891" y="2259273"/>
            <a:ext cx="0" cy="39139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4">
            <a:extLst>
              <a:ext uri="{FF2B5EF4-FFF2-40B4-BE49-F238E27FC236}">
                <a16:creationId xmlns:a16="http://schemas.microsoft.com/office/drawing/2014/main" id="{AED26D29-2B88-4B44-B077-46C8CEF3ED74}"/>
              </a:ext>
            </a:extLst>
          </p:cNvPr>
          <p:cNvSpPr/>
          <p:nvPr/>
        </p:nvSpPr>
        <p:spPr>
          <a:xfrm>
            <a:off x="1412989" y="890101"/>
            <a:ext cx="1466499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Global</a:t>
            </a:r>
          </a:p>
        </p:txBody>
      </p:sp>
      <p:sp>
        <p:nvSpPr>
          <p:cNvPr id="96" name="Rectangle 4">
            <a:extLst>
              <a:ext uri="{FF2B5EF4-FFF2-40B4-BE49-F238E27FC236}">
                <a16:creationId xmlns:a16="http://schemas.microsoft.com/office/drawing/2014/main" id="{204BDE1F-EF4F-BF48-A88E-07B5867456FD}"/>
              </a:ext>
            </a:extLst>
          </p:cNvPr>
          <p:cNvSpPr/>
          <p:nvPr/>
        </p:nvSpPr>
        <p:spPr>
          <a:xfrm>
            <a:off x="6228184" y="889456"/>
            <a:ext cx="1642081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Fine-grained</a:t>
            </a:r>
          </a:p>
        </p:txBody>
      </p:sp>
    </p:spTree>
    <p:extLst>
      <p:ext uri="{BB962C8B-B14F-4D97-AF65-F5344CB8AC3E}">
        <p14:creationId xmlns:p14="http://schemas.microsoft.com/office/powerpoint/2010/main" val="7827382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内容占位符 11">
            <a:extLst>
              <a:ext uri="{FF2B5EF4-FFF2-40B4-BE49-F238E27FC236}">
                <a16:creationId xmlns:a16="http://schemas.microsoft.com/office/drawing/2014/main" id="{6762D048-4948-BE4F-822F-E60A8E058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833" y="2787863"/>
            <a:ext cx="276342" cy="512064"/>
          </a:xfrm>
          <a:prstGeom prst="rect">
            <a:avLst/>
          </a:prstGeom>
        </p:spPr>
      </p:pic>
      <p:pic>
        <p:nvPicPr>
          <p:cNvPr id="9" name="内容占位符 11">
            <a:extLst>
              <a:ext uri="{FF2B5EF4-FFF2-40B4-BE49-F238E27FC236}">
                <a16:creationId xmlns:a16="http://schemas.microsoft.com/office/drawing/2014/main" id="{54FA3473-6CE6-0A4A-B6C2-F84B410D8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88" y="2777485"/>
            <a:ext cx="276342" cy="512064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CD2A6F5-C3DD-024B-B235-EA41A3E54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841160" cy="900442"/>
          </a:xfrm>
        </p:spPr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fine-grained locking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C11D4F-2829-C64F-B626-C4FC011BA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817485"/>
          </a:xfrm>
        </p:spPr>
        <p:txBody>
          <a:bodyPr/>
          <a:lstStyle/>
          <a:p>
            <a:r>
              <a:rPr kumimoji="1" lang="en-US" altLang="zh-CN" dirty="0"/>
              <a:t>Fine-grained locking allows more concurrency</a:t>
            </a:r>
          </a:p>
          <a:p>
            <a:pPr lvl="1"/>
            <a:r>
              <a:rPr kumimoji="1" lang="en-US" altLang="zh-CN" dirty="0"/>
              <a:t>If the deposits operate on different accounts, they can run concurrently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75B088-A3C6-9148-AFB0-2BEBB8FEE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43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16D0E68-A0E1-FB4E-AEA2-003621E60E4A}"/>
              </a:ext>
            </a:extLst>
          </p:cNvPr>
          <p:cNvSpPr/>
          <p:nvPr/>
        </p:nvSpPr>
        <p:spPr>
          <a:xfrm>
            <a:off x="683274" y="230105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4F9345F-3C60-9D45-870D-7DC345E677AA}"/>
              </a:ext>
            </a:extLst>
          </p:cNvPr>
          <p:cNvSpPr/>
          <p:nvPr/>
        </p:nvSpPr>
        <p:spPr>
          <a:xfrm>
            <a:off x="1317886" y="230177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23AA6B1-ED53-9845-A855-7492A6F8D0EB}"/>
              </a:ext>
            </a:extLst>
          </p:cNvPr>
          <p:cNvSpPr/>
          <p:nvPr/>
        </p:nvSpPr>
        <p:spPr>
          <a:xfrm>
            <a:off x="802247" y="2850034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0DA04B6-51FA-7446-B45A-A22216D6A071}"/>
              </a:ext>
            </a:extLst>
          </p:cNvPr>
          <p:cNvSpPr/>
          <p:nvPr/>
        </p:nvSpPr>
        <p:spPr>
          <a:xfrm>
            <a:off x="1451992" y="2850033"/>
            <a:ext cx="216024" cy="282601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4569BB1C-7C2A-DA41-B1E4-DFF3CF280616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492047" y="2341195"/>
            <a:ext cx="12045" cy="189670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683B3804-59D6-6243-937E-A59248B3F18E}"/>
              </a:ext>
            </a:extLst>
          </p:cNvPr>
          <p:cNvSpPr/>
          <p:nvPr/>
        </p:nvSpPr>
        <p:spPr>
          <a:xfrm>
            <a:off x="159574" y="4237902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5DA24F9-BF55-754C-8CB7-EEB4DAB9696D}"/>
              </a:ext>
            </a:extLst>
          </p:cNvPr>
          <p:cNvSpPr/>
          <p:nvPr/>
        </p:nvSpPr>
        <p:spPr>
          <a:xfrm>
            <a:off x="1782975" y="5186763"/>
            <a:ext cx="276342" cy="150534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5B7EC72-F357-4B44-9D7C-AD8D776B3B12}"/>
              </a:ext>
            </a:extLst>
          </p:cNvPr>
          <p:cNvSpPr/>
          <p:nvPr/>
        </p:nvSpPr>
        <p:spPr>
          <a:xfrm>
            <a:off x="192635" y="508512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Deposit(bob)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B231D8F-2E43-1845-AD34-72268E1C67E3}"/>
              </a:ext>
            </a:extLst>
          </p:cNvPr>
          <p:cNvSpPr/>
          <p:nvPr/>
        </p:nvSpPr>
        <p:spPr>
          <a:xfrm>
            <a:off x="1789630" y="4860942"/>
            <a:ext cx="276342" cy="150534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BE343BD-FCA4-BE4E-9707-A098840BA4BA}"/>
              </a:ext>
            </a:extLst>
          </p:cNvPr>
          <p:cNvSpPr/>
          <p:nvPr/>
        </p:nvSpPr>
        <p:spPr>
          <a:xfrm>
            <a:off x="162304" y="4751543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Deposit(Alice)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4BBD57D-0542-144E-A2C0-C0E17892C489}"/>
              </a:ext>
            </a:extLst>
          </p:cNvPr>
          <p:cNvSpPr/>
          <p:nvPr/>
        </p:nvSpPr>
        <p:spPr>
          <a:xfrm>
            <a:off x="2915816" y="2128128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703CBA8-85DD-D74A-A6C8-E68458F7491D}"/>
              </a:ext>
            </a:extLst>
          </p:cNvPr>
          <p:cNvSpPr/>
          <p:nvPr/>
        </p:nvSpPr>
        <p:spPr>
          <a:xfrm>
            <a:off x="4405386" y="2128128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B38CBC3-66BC-5C4A-9CE5-D7E59B5E9A7C}"/>
              </a:ext>
            </a:extLst>
          </p:cNvPr>
          <p:cNvSpPr/>
          <p:nvPr/>
        </p:nvSpPr>
        <p:spPr>
          <a:xfrm>
            <a:off x="5926068" y="2128128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3F8B6BF-7981-754C-940D-0A55C3890134}"/>
              </a:ext>
            </a:extLst>
          </p:cNvPr>
          <p:cNvSpPr/>
          <p:nvPr/>
        </p:nvSpPr>
        <p:spPr>
          <a:xfrm>
            <a:off x="7540828" y="2128128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Bank[Bob]</a:t>
            </a:r>
            <a:endParaRPr lang="zh-CN" altLang="en-US" b="1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B0218EA-E375-7A4D-AF70-4CDE572BA5AF}"/>
              </a:ext>
            </a:extLst>
          </p:cNvPr>
          <p:cNvSpPr/>
          <p:nvPr/>
        </p:nvSpPr>
        <p:spPr>
          <a:xfrm>
            <a:off x="2506480" y="2532434"/>
            <a:ext cx="1915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highlight>
                  <a:srgbClr val="FFFF00"/>
                </a:highlight>
              </a:rPr>
              <a:t>Acquire(lock[</a:t>
            </a:r>
            <a:r>
              <a:rPr kumimoji="1" lang="en-US" altLang="zh-CN" sz="1600" dirty="0" err="1">
                <a:highlight>
                  <a:srgbClr val="FFFF00"/>
                </a:highlight>
              </a:rPr>
              <a:t>alice</a:t>
            </a:r>
            <a:r>
              <a:rPr kumimoji="1" lang="en-US" altLang="zh-CN" sz="1600" dirty="0">
                <a:highlight>
                  <a:srgbClr val="FFFF00"/>
                </a:highlight>
              </a:rPr>
              <a:t>])</a:t>
            </a:r>
            <a:endParaRPr lang="zh-CN" altLang="en-US" sz="1600" dirty="0">
              <a:highlight>
                <a:srgbClr val="FFFF00"/>
              </a:highlight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434A89E-EA34-5E4A-A226-D556F6464C0D}"/>
              </a:ext>
            </a:extLst>
          </p:cNvPr>
          <p:cNvSpPr/>
          <p:nvPr/>
        </p:nvSpPr>
        <p:spPr>
          <a:xfrm>
            <a:off x="4312013" y="2537559"/>
            <a:ext cx="18373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highlight>
                  <a:srgbClr val="FFFF00"/>
                </a:highlight>
              </a:rPr>
              <a:t>Acquire(lock[bob])</a:t>
            </a:r>
            <a:endParaRPr lang="zh-CN" altLang="en-US" sz="1600" dirty="0">
              <a:highlight>
                <a:srgbClr val="FFFF00"/>
              </a:highlight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A413104-E7C9-4449-BDEB-C0D23FA615D2}"/>
              </a:ext>
            </a:extLst>
          </p:cNvPr>
          <p:cNvSpPr/>
          <p:nvPr/>
        </p:nvSpPr>
        <p:spPr>
          <a:xfrm>
            <a:off x="6456959" y="2532819"/>
            <a:ext cx="220208" cy="338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0</a:t>
            </a:r>
            <a:endParaRPr lang="zh-CN" altLang="en-US" sz="16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9DAB6A6-90E8-6044-B3C1-50C56A16B1EA}"/>
              </a:ext>
            </a:extLst>
          </p:cNvPr>
          <p:cNvSpPr/>
          <p:nvPr/>
        </p:nvSpPr>
        <p:spPr>
          <a:xfrm>
            <a:off x="7999195" y="2532434"/>
            <a:ext cx="220208" cy="338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0</a:t>
            </a:r>
            <a:endParaRPr lang="zh-CN" altLang="en-US" sz="1600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6A5C7C5-9D11-7140-8F91-74A40F0FAA41}"/>
              </a:ext>
            </a:extLst>
          </p:cNvPr>
          <p:cNvSpPr/>
          <p:nvPr/>
        </p:nvSpPr>
        <p:spPr>
          <a:xfrm>
            <a:off x="2986432" y="2857500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/>
              <a:t>Read acct</a:t>
            </a:r>
            <a:endParaRPr lang="zh-CN" altLang="en-US" sz="16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13148AC-C772-FE4F-AAA2-D131B2DAEF9E}"/>
              </a:ext>
            </a:extLst>
          </p:cNvPr>
          <p:cNvSpPr/>
          <p:nvPr/>
        </p:nvSpPr>
        <p:spPr>
          <a:xfrm>
            <a:off x="4548396" y="2857500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/>
              <a:t>Read acct</a:t>
            </a:r>
            <a:endParaRPr lang="zh-CN" altLang="en-US" sz="16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C98ABE5-2E7C-0D40-8928-996DA65774A7}"/>
              </a:ext>
            </a:extLst>
          </p:cNvPr>
          <p:cNvSpPr/>
          <p:nvPr/>
        </p:nvSpPr>
        <p:spPr>
          <a:xfrm>
            <a:off x="2986432" y="3206414"/>
            <a:ext cx="9717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/>
              <a:t>Increase</a:t>
            </a:r>
            <a:endParaRPr lang="zh-CN" altLang="en-US" sz="16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B3D05D0-68C6-ED42-B817-5B882AA99EB9}"/>
              </a:ext>
            </a:extLst>
          </p:cNvPr>
          <p:cNvSpPr/>
          <p:nvPr/>
        </p:nvSpPr>
        <p:spPr>
          <a:xfrm>
            <a:off x="4616523" y="3204294"/>
            <a:ext cx="9717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/>
              <a:t>Increase</a:t>
            </a:r>
            <a:endParaRPr lang="zh-CN" altLang="en-US" sz="16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8DF163F-F0CF-7848-87DD-8574B25E0B38}"/>
              </a:ext>
            </a:extLst>
          </p:cNvPr>
          <p:cNvSpPr/>
          <p:nvPr/>
        </p:nvSpPr>
        <p:spPr>
          <a:xfrm>
            <a:off x="3003179" y="3571149"/>
            <a:ext cx="11507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/>
              <a:t>Write back</a:t>
            </a:r>
            <a:endParaRPr lang="zh-CN" altLang="en-US" sz="1600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779F748-00D1-CC41-99DA-577AFD2CE25D}"/>
              </a:ext>
            </a:extLst>
          </p:cNvPr>
          <p:cNvSpPr/>
          <p:nvPr/>
        </p:nvSpPr>
        <p:spPr>
          <a:xfrm>
            <a:off x="4547886" y="3571149"/>
            <a:ext cx="11507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/>
              <a:t>Write back</a:t>
            </a:r>
            <a:endParaRPr lang="zh-CN" altLang="en-US" sz="1600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97B8AA4-FCEC-E849-9A27-81C3788B7EC9}"/>
              </a:ext>
            </a:extLst>
          </p:cNvPr>
          <p:cNvSpPr/>
          <p:nvPr/>
        </p:nvSpPr>
        <p:spPr>
          <a:xfrm>
            <a:off x="2478426" y="3969789"/>
            <a:ext cx="1972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highlight>
                  <a:srgbClr val="FFFF00"/>
                </a:highlight>
              </a:rPr>
              <a:t>Release(lock[</a:t>
            </a:r>
            <a:r>
              <a:rPr kumimoji="1" lang="en-US" altLang="zh-CN" sz="1600" dirty="0" err="1">
                <a:highlight>
                  <a:srgbClr val="FFFF00"/>
                </a:highlight>
              </a:rPr>
              <a:t>alice</a:t>
            </a:r>
            <a:r>
              <a:rPr kumimoji="1" lang="en-US" altLang="zh-CN" sz="1600" dirty="0">
                <a:highlight>
                  <a:srgbClr val="FFFF00"/>
                </a:highlight>
              </a:rPr>
              <a:t>])</a:t>
            </a:r>
            <a:endParaRPr lang="zh-CN" altLang="en-US" sz="1600" dirty="0">
              <a:highlight>
                <a:srgbClr val="FFFF00"/>
              </a:highlight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D547685-573F-AA4A-8DE4-59BA7A2BBEE4}"/>
              </a:ext>
            </a:extLst>
          </p:cNvPr>
          <p:cNvSpPr/>
          <p:nvPr/>
        </p:nvSpPr>
        <p:spPr>
          <a:xfrm>
            <a:off x="4349213" y="3962623"/>
            <a:ext cx="18934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highlight>
                  <a:srgbClr val="FFFF00"/>
                </a:highlight>
              </a:rPr>
              <a:t>Release(lock[bob])</a:t>
            </a:r>
            <a:endParaRPr lang="zh-CN" altLang="en-US" sz="1600" dirty="0">
              <a:highlight>
                <a:srgbClr val="FFFF00"/>
              </a:highlight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5C88B3D-7EE9-5A41-AC22-211890195180}"/>
              </a:ext>
            </a:extLst>
          </p:cNvPr>
          <p:cNvSpPr/>
          <p:nvPr/>
        </p:nvSpPr>
        <p:spPr>
          <a:xfrm>
            <a:off x="6456959" y="2794850"/>
            <a:ext cx="220208" cy="338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0</a:t>
            </a:r>
            <a:endParaRPr lang="zh-CN" altLang="en-US" sz="1600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F1CEB3A-BB5B-E840-8FE5-E097B172A79B}"/>
              </a:ext>
            </a:extLst>
          </p:cNvPr>
          <p:cNvSpPr/>
          <p:nvPr/>
        </p:nvSpPr>
        <p:spPr>
          <a:xfrm>
            <a:off x="7999195" y="2794465"/>
            <a:ext cx="220208" cy="338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0</a:t>
            </a:r>
            <a:endParaRPr lang="zh-CN" altLang="en-US" sz="1600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A3E8E5D-439E-8041-9B75-838A7FB6BC17}"/>
              </a:ext>
            </a:extLst>
          </p:cNvPr>
          <p:cNvSpPr/>
          <p:nvPr/>
        </p:nvSpPr>
        <p:spPr>
          <a:xfrm>
            <a:off x="6456959" y="3120849"/>
            <a:ext cx="220208" cy="338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0</a:t>
            </a:r>
            <a:endParaRPr lang="zh-CN" altLang="en-US" sz="1600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F20FAE21-73D4-4F41-9E8E-F270F24B56F1}"/>
              </a:ext>
            </a:extLst>
          </p:cNvPr>
          <p:cNvSpPr/>
          <p:nvPr/>
        </p:nvSpPr>
        <p:spPr>
          <a:xfrm>
            <a:off x="7999195" y="3120464"/>
            <a:ext cx="220208" cy="338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0</a:t>
            </a:r>
            <a:endParaRPr lang="zh-CN" altLang="en-US" sz="1600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DC4844A4-68FC-4248-9245-D3784D9453FA}"/>
              </a:ext>
            </a:extLst>
          </p:cNvPr>
          <p:cNvSpPr/>
          <p:nvPr/>
        </p:nvSpPr>
        <p:spPr>
          <a:xfrm>
            <a:off x="6454488" y="3571149"/>
            <a:ext cx="444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10</a:t>
            </a:r>
            <a:endParaRPr lang="zh-CN" altLang="en-US" sz="16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DA6D984C-7FBA-734A-9D00-CA8539C5BC28}"/>
              </a:ext>
            </a:extLst>
          </p:cNvPr>
          <p:cNvSpPr/>
          <p:nvPr/>
        </p:nvSpPr>
        <p:spPr>
          <a:xfrm>
            <a:off x="7956376" y="3571149"/>
            <a:ext cx="444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10</a:t>
            </a:r>
            <a:endParaRPr lang="zh-CN" altLang="en-US" sz="16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3144791-4864-B647-88A6-AFB21670357F}"/>
              </a:ext>
            </a:extLst>
          </p:cNvPr>
          <p:cNvSpPr/>
          <p:nvPr/>
        </p:nvSpPr>
        <p:spPr>
          <a:xfrm>
            <a:off x="6454488" y="3896763"/>
            <a:ext cx="444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10</a:t>
            </a:r>
            <a:endParaRPr lang="zh-CN" altLang="en-US" sz="1600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CBD8E28-3930-6A44-BF97-603D55FF9670}"/>
              </a:ext>
            </a:extLst>
          </p:cNvPr>
          <p:cNvSpPr/>
          <p:nvPr/>
        </p:nvSpPr>
        <p:spPr>
          <a:xfrm>
            <a:off x="7956376" y="3896763"/>
            <a:ext cx="444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10</a:t>
            </a:r>
            <a:endParaRPr lang="zh-CN" altLang="en-US" sz="1600" dirty="0"/>
          </a:p>
        </p:txBody>
      </p:sp>
      <p:sp>
        <p:nvSpPr>
          <p:cNvPr id="43" name="Rectangle 4">
            <a:extLst>
              <a:ext uri="{FF2B5EF4-FFF2-40B4-BE49-F238E27FC236}">
                <a16:creationId xmlns:a16="http://schemas.microsoft.com/office/drawing/2014/main" id="{9501538A-7933-E841-AB6A-C01D54D21FB3}"/>
              </a:ext>
            </a:extLst>
          </p:cNvPr>
          <p:cNvSpPr/>
          <p:nvPr/>
        </p:nvSpPr>
        <p:spPr>
          <a:xfrm>
            <a:off x="3707969" y="4694622"/>
            <a:ext cx="3981361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Two deposits can run concurrently!</a:t>
            </a:r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348E02E9-79E1-5143-99C4-543915AC6B33}"/>
              </a:ext>
            </a:extLst>
          </p:cNvPr>
          <p:cNvCxnSpPr/>
          <p:nvPr/>
        </p:nvCxnSpPr>
        <p:spPr>
          <a:xfrm flipH="1">
            <a:off x="5954680" y="3001516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7CC2D6B0-B711-774F-B647-782F1E4A0C61}"/>
              </a:ext>
            </a:extLst>
          </p:cNvPr>
          <p:cNvCxnSpPr/>
          <p:nvPr/>
        </p:nvCxnSpPr>
        <p:spPr>
          <a:xfrm flipH="1">
            <a:off x="5954680" y="3721596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31985248-DAED-4A4A-ABD1-450954B74274}"/>
              </a:ext>
            </a:extLst>
          </p:cNvPr>
          <p:cNvSpPr txBox="1"/>
          <p:nvPr/>
        </p:nvSpPr>
        <p:spPr>
          <a:xfrm>
            <a:off x="7739956" y="4585692"/>
            <a:ext cx="4440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👍</a:t>
            </a:r>
          </a:p>
        </p:txBody>
      </p:sp>
    </p:spTree>
    <p:extLst>
      <p:ext uri="{BB962C8B-B14F-4D97-AF65-F5344CB8AC3E}">
        <p14:creationId xmlns:p14="http://schemas.microsoft.com/office/powerpoint/2010/main" val="17023218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DA436B-97F0-ED44-82FD-C46AB271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383960" cy="900442"/>
          </a:xfrm>
        </p:spPr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fine-grained locking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83A94F-EDEA-234C-BA9B-2A27DF3D9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520033" cy="3771636"/>
          </a:xfrm>
        </p:spPr>
        <p:txBody>
          <a:bodyPr/>
          <a:lstStyle/>
          <a:p>
            <a:r>
              <a:rPr kumimoji="1" lang="en-US" altLang="zh-CN" dirty="0"/>
              <a:t>Fine-grained locking: </a:t>
            </a:r>
          </a:p>
          <a:p>
            <a:pPr lvl="1"/>
            <a:r>
              <a:rPr kumimoji="1" lang="en-US" altLang="zh-CN" dirty="0"/>
              <a:t>Each data record has one lock</a:t>
            </a:r>
          </a:p>
          <a:p>
            <a:pPr lvl="1"/>
            <a:r>
              <a:rPr kumimoji="1" lang="en-US" altLang="zh-CN" dirty="0"/>
              <a:t>E.g., a lock for Alice &amp; a lock for Bob</a:t>
            </a:r>
          </a:p>
          <a:p>
            <a:r>
              <a:rPr kumimoji="1" lang="en-US" altLang="zh-CN" dirty="0"/>
              <a:t>Lock acquire rule: </a:t>
            </a:r>
          </a:p>
          <a:p>
            <a:pPr lvl="1"/>
            <a:r>
              <a:rPr kumimoji="1" lang="en-US" altLang="zh-CN" dirty="0"/>
              <a:t>The action must acquire the account lock before access it, and releases it after the data access finishes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91AB76-2889-F044-9D13-B81D44FA3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44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54BF48-1972-C04E-B212-FFF66A320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634" y="941158"/>
            <a:ext cx="708644" cy="7086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1707D06-7538-EF42-8629-2F639E61C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66" y="941158"/>
            <a:ext cx="708644" cy="70864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BA74DD2-6B13-C34D-A179-F528C6EF47C2}"/>
              </a:ext>
            </a:extLst>
          </p:cNvPr>
          <p:cNvSpPr/>
          <p:nvPr/>
        </p:nvSpPr>
        <p:spPr>
          <a:xfrm>
            <a:off x="8084869" y="941158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/>
              <a:t>…</a:t>
            </a:r>
            <a:endParaRPr lang="zh-CN" altLang="en-US" sz="3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9D3453F-23C7-3542-A1F1-4E8610C24426}"/>
              </a:ext>
            </a:extLst>
          </p:cNvPr>
          <p:cNvSpPr/>
          <p:nvPr/>
        </p:nvSpPr>
        <p:spPr>
          <a:xfrm>
            <a:off x="5933288" y="1668938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0¥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8F98FB4-DEA0-C74D-A9EF-F49C198279CB}"/>
              </a:ext>
            </a:extLst>
          </p:cNvPr>
          <p:cNvSpPr/>
          <p:nvPr/>
        </p:nvSpPr>
        <p:spPr>
          <a:xfrm>
            <a:off x="7128096" y="1649802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Bob: 0¥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935B1EF-CE94-644F-B736-FF3ED6DC2746}"/>
              </a:ext>
            </a:extLst>
          </p:cNvPr>
          <p:cNvSpPr/>
          <p:nvPr/>
        </p:nvSpPr>
        <p:spPr>
          <a:xfrm>
            <a:off x="4828249" y="1668938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 = [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2208CD6-54CF-C84D-AA9B-48D44CE52FE0}"/>
              </a:ext>
            </a:extLst>
          </p:cNvPr>
          <p:cNvSpPr/>
          <p:nvPr/>
        </p:nvSpPr>
        <p:spPr>
          <a:xfrm>
            <a:off x="4822873" y="2191313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Lock = [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FBD3E63-E2F6-004C-9D2E-D7F042D57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442" y="2189432"/>
            <a:ext cx="431216" cy="4312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D398B89-1109-BC42-9939-A611A9390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980" y="2200610"/>
            <a:ext cx="431216" cy="431216"/>
          </a:xfrm>
          <a:prstGeom prst="rect">
            <a:avLst/>
          </a:prstGeom>
        </p:spPr>
      </p:pic>
      <p:sp>
        <p:nvSpPr>
          <p:cNvPr id="18" name="Rectangle 4">
            <a:extLst>
              <a:ext uri="{FF2B5EF4-FFF2-40B4-BE49-F238E27FC236}">
                <a16:creationId xmlns:a16="http://schemas.microsoft.com/office/drawing/2014/main" id="{346E131E-6E3C-7D49-B18F-29E97FC75997}"/>
              </a:ext>
            </a:extLst>
          </p:cNvPr>
          <p:cNvSpPr/>
          <p:nvPr/>
        </p:nvSpPr>
        <p:spPr>
          <a:xfrm>
            <a:off x="1440233" y="4296762"/>
            <a:ext cx="6097546" cy="77501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Question: can fine-grained locking avoids all the race conditions? </a:t>
            </a:r>
          </a:p>
        </p:txBody>
      </p:sp>
    </p:spTree>
    <p:extLst>
      <p:ext uri="{BB962C8B-B14F-4D97-AF65-F5344CB8AC3E}">
        <p14:creationId xmlns:p14="http://schemas.microsoft.com/office/powerpoint/2010/main" val="31387121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Another example: </a:t>
            </a:r>
            <a:r>
              <a:rPr kumimoji="1" lang="en-US" altLang="zh-CN" b="0" dirty="0"/>
              <a:t>multiple records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3E061B-662A-6D4E-AB27-C188F03DB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646565"/>
          </a:xfrm>
        </p:spPr>
        <p:txBody>
          <a:bodyPr/>
          <a:lstStyle/>
          <a:p>
            <a:r>
              <a:rPr kumimoji="1" lang="en-US" altLang="zh-CN" b="0" dirty="0"/>
              <a:t>Transfer + Audit for the bank application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1CA11B-8458-7E48-90C2-8624AE261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45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51DAE4F-8BC9-0B47-BE27-40E1D2979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047" y="372721"/>
            <a:ext cx="708644" cy="7086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915EB8A-9E45-914D-91A1-AE6B9E3EB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679" y="372721"/>
            <a:ext cx="708644" cy="70864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2624BD9-9EA5-AE4C-872E-EFB9FCC891A7}"/>
              </a:ext>
            </a:extLst>
          </p:cNvPr>
          <p:cNvSpPr/>
          <p:nvPr/>
        </p:nvSpPr>
        <p:spPr>
          <a:xfrm>
            <a:off x="8389282" y="372721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/>
              <a:t>…</a:t>
            </a:r>
            <a:endParaRPr lang="zh-CN" altLang="en-US" sz="3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5A9A3DF-2442-D44D-BB1B-C6AC179F2D7E}"/>
              </a:ext>
            </a:extLst>
          </p:cNvPr>
          <p:cNvSpPr/>
          <p:nvPr/>
        </p:nvSpPr>
        <p:spPr>
          <a:xfrm>
            <a:off x="6106505" y="1096242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10¥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79ACE73-8DDB-074D-ACC3-549B730B854C}"/>
              </a:ext>
            </a:extLst>
          </p:cNvPr>
          <p:cNvSpPr/>
          <p:nvPr/>
        </p:nvSpPr>
        <p:spPr>
          <a:xfrm>
            <a:off x="7432509" y="108136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Bob: 10¥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BCFCF4C-4333-9841-B7A1-CB507159BC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6855" y="1620995"/>
            <a:ext cx="431216" cy="4312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84D3769-7D45-CC4B-942E-42F346559A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8393" y="1632173"/>
            <a:ext cx="431216" cy="431216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F3702F89-F6DC-3B47-8F17-642DE1250474}"/>
              </a:ext>
            </a:extLst>
          </p:cNvPr>
          <p:cNvSpPr/>
          <p:nvPr/>
        </p:nvSpPr>
        <p:spPr>
          <a:xfrm>
            <a:off x="302840" y="2388564"/>
            <a:ext cx="4554616" cy="2031325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locks, a, b,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Acquire(lock[b])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bank[b]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Release(lock[b])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Acquire(lock[a])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-=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Release(lock[a])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B537CD1-C76E-9946-A340-BC27E17EAB50}"/>
              </a:ext>
            </a:extLst>
          </p:cNvPr>
          <p:cNvSpPr/>
          <p:nvPr/>
        </p:nvSpPr>
        <p:spPr>
          <a:xfrm>
            <a:off x="5220072" y="2388565"/>
            <a:ext cx="3618512" cy="2031325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Acquire(locks[acct])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    sum += bank[acct]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Release(locks[acct])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print(sum)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3D2EF0B9-E1A2-DDD9-2798-59C6BC0F4BF7}"/>
              </a:ext>
            </a:extLst>
          </p:cNvPr>
          <p:cNvSpPr/>
          <p:nvPr/>
        </p:nvSpPr>
        <p:spPr>
          <a:xfrm>
            <a:off x="1487794" y="4674082"/>
            <a:ext cx="6097546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Question: what is the ideal output of Audit?</a:t>
            </a:r>
          </a:p>
        </p:txBody>
      </p:sp>
    </p:spTree>
    <p:extLst>
      <p:ext uri="{BB962C8B-B14F-4D97-AF65-F5344CB8AC3E}">
        <p14:creationId xmlns:p14="http://schemas.microsoft.com/office/powerpoint/2010/main" val="23076427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659456"/>
              </p:ext>
            </p:extLst>
          </p:nvPr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2092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2109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68846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4608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508484"/>
              </p:ext>
            </p:extLst>
          </p:nvPr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8889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469961"/>
              </p:ext>
            </p:extLst>
          </p:nvPr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86067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160175"/>
              </p:ext>
            </p:extLst>
          </p:nvPr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7371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167146"/>
              </p:ext>
            </p:extLst>
          </p:nvPr>
        </p:nvGraphicFramePr>
        <p:xfrm>
          <a:off x="683894" y="1069901"/>
          <a:ext cx="8460425" cy="417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80386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285206"/>
              </p:ext>
            </p:extLst>
          </p:nvPr>
        </p:nvGraphicFramePr>
        <p:xfrm>
          <a:off x="683894" y="1069901"/>
          <a:ext cx="8460425" cy="417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195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365225"/>
              </p:ext>
            </p:extLst>
          </p:nvPr>
        </p:nvGraphicFramePr>
        <p:xfrm>
          <a:off x="683894" y="1069901"/>
          <a:ext cx="8460425" cy="417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76573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683422"/>
              </p:ext>
            </p:extLst>
          </p:nvPr>
        </p:nvGraphicFramePr>
        <p:xfrm>
          <a:off x="683894" y="1069901"/>
          <a:ext cx="8460425" cy="438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50232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032155"/>
              </p:ext>
            </p:extLst>
          </p:nvPr>
        </p:nvGraphicFramePr>
        <p:xfrm>
          <a:off x="683894" y="1069901"/>
          <a:ext cx="8460425" cy="438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41499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033958"/>
              </p:ext>
            </p:extLst>
          </p:nvPr>
        </p:nvGraphicFramePr>
        <p:xfrm>
          <a:off x="683894" y="1069901"/>
          <a:ext cx="8460425" cy="438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Write(a) = 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04206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984870"/>
              </p:ext>
            </p:extLst>
          </p:nvPr>
        </p:nvGraphicFramePr>
        <p:xfrm>
          <a:off x="683894" y="1069901"/>
          <a:ext cx="8460425" cy="438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Write(a) = 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8187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80D78E-B9D6-A245-9F75-A2E4BE614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</a:t>
            </a:r>
            <a:r>
              <a:rPr kumimoji="1" lang="en-US" altLang="zh-CN" b="0" dirty="0"/>
              <a:t>accessing multiple records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D2B22D-300E-2E4A-8B7F-5FF63E00C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Question #1: </a:t>
            </a:r>
          </a:p>
          <a:p>
            <a:pPr lvl="1"/>
            <a:r>
              <a:rPr kumimoji="1" lang="en-US" altLang="zh-CN" b="0" dirty="0"/>
              <a:t>Is the final state of the program correct? Yes. </a:t>
            </a:r>
          </a:p>
          <a:p>
            <a:r>
              <a:rPr kumimoji="1" lang="en-US" altLang="zh-CN" dirty="0"/>
              <a:t>Question #2</a:t>
            </a:r>
            <a:r>
              <a:rPr kumimoji="1" lang="en-US" altLang="zh-CN" b="0" dirty="0"/>
              <a:t>: </a:t>
            </a:r>
          </a:p>
          <a:p>
            <a:pPr lvl="1"/>
            <a:r>
              <a:rPr kumimoji="1" lang="en-US" altLang="zh-CN" b="0" dirty="0"/>
              <a:t>Is the sum of the audit correct? No !</a:t>
            </a:r>
          </a:p>
          <a:p>
            <a:pPr lvl="1"/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168EB5-45E4-1C49-8D62-0C00B8716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60</a:t>
            </a:fld>
            <a:endParaRPr lang="zh-CN" altLang="en-US" dirty="0"/>
          </a:p>
        </p:txBody>
      </p:sp>
      <p:pic>
        <p:nvPicPr>
          <p:cNvPr id="6" name="图片 5" descr="文本&#10;&#10;中度可信度描述已自动生成">
            <a:extLst>
              <a:ext uri="{FF2B5EF4-FFF2-40B4-BE49-F238E27FC236}">
                <a16:creationId xmlns:a16="http://schemas.microsoft.com/office/drawing/2014/main" id="{74FAC6AD-767F-10DC-0172-5BAACA7BA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9548"/>
            <a:ext cx="9144000" cy="153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4326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6E976F-EC0A-E44D-A14B-909C7ED49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</a:t>
            </a:r>
            <a:r>
              <a:rPr kumimoji="1" lang="en-US" altLang="zh-CN" b="0" dirty="0"/>
              <a:t>accessing multiple records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486A86-7317-AF47-A84F-29955986E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Core problem </a:t>
            </a:r>
          </a:p>
          <a:p>
            <a:pPr lvl="1"/>
            <a:r>
              <a:rPr kumimoji="1" lang="en-US" altLang="zh-CN" dirty="0"/>
              <a:t>Thread 1 is seeing Thread 0‘s action’s intermediate result</a:t>
            </a:r>
          </a:p>
          <a:p>
            <a:r>
              <a:rPr kumimoji="1" lang="en-US" altLang="zh-CN" dirty="0"/>
              <a:t>Insight</a:t>
            </a:r>
          </a:p>
          <a:p>
            <a:pPr lvl="1"/>
            <a:r>
              <a:rPr kumimoji="1" lang="en-US" altLang="zh-CN" dirty="0"/>
              <a:t>we need to delay the lock release time for each shared data</a:t>
            </a:r>
          </a:p>
          <a:p>
            <a:pPr lvl="2"/>
            <a:r>
              <a:rPr kumimoji="1" lang="en-US" altLang="zh-CN" dirty="0"/>
              <a:t>Until all the transaction’s updates finish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3B94E2-2175-6E4E-A496-F4E6D93DC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61</a:t>
            </a:fld>
            <a:endParaRPr lang="zh-CN" altLang="en-US" dirty="0"/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F9FFC5C4-E973-204C-A10A-ADF598D817EE}"/>
              </a:ext>
            </a:extLst>
          </p:cNvPr>
          <p:cNvSpPr/>
          <p:nvPr/>
        </p:nvSpPr>
        <p:spPr>
          <a:xfrm>
            <a:off x="2555776" y="3865612"/>
            <a:ext cx="1728192" cy="288032"/>
          </a:xfrm>
          <a:prstGeom prst="round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FB78D14-111E-6C4E-87EF-16A86721CA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242" b="33321"/>
          <a:stretch/>
        </p:blipFill>
        <p:spPr>
          <a:xfrm>
            <a:off x="344860" y="3533970"/>
            <a:ext cx="8496300" cy="176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0160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2839" y="228866"/>
            <a:ext cx="8612353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Solution: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acquire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all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locks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first,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and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release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them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at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last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62</a:t>
            </a:fld>
            <a:endParaRPr lang="zh-CN" altLang="en-US" dirty="0"/>
          </a:p>
        </p:txBody>
      </p:sp>
      <p:cxnSp>
        <p:nvCxnSpPr>
          <p:cNvPr id="6" name="直线箭头连接符 5"/>
          <p:cNvCxnSpPr/>
          <p:nvPr/>
        </p:nvCxnSpPr>
        <p:spPr>
          <a:xfrm flipV="1">
            <a:off x="785194" y="1392659"/>
            <a:ext cx="0" cy="3840427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/>
          <p:cNvCxnSpPr/>
          <p:nvPr/>
        </p:nvCxnSpPr>
        <p:spPr>
          <a:xfrm>
            <a:off x="497162" y="5053066"/>
            <a:ext cx="8179294" cy="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347864" y="5077747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kumimoji="1"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 rot="16200000">
            <a:off x="-657774" y="2782007"/>
            <a:ext cx="2280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Lock</a:t>
            </a:r>
            <a:endParaRPr kumimoji="1"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线连接符 14"/>
          <p:cNvCxnSpPr/>
          <p:nvPr/>
        </p:nvCxnSpPr>
        <p:spPr>
          <a:xfrm flipV="1">
            <a:off x="1217242" y="4477680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/>
          <p:cNvCxnSpPr/>
          <p:nvPr/>
        </p:nvCxnSpPr>
        <p:spPr>
          <a:xfrm>
            <a:off x="1433266" y="4477680"/>
            <a:ext cx="114398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/>
          <p:cNvCxnSpPr/>
          <p:nvPr/>
        </p:nvCxnSpPr>
        <p:spPr>
          <a:xfrm flipV="1">
            <a:off x="1547664" y="3877613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/>
          <p:cNvCxnSpPr/>
          <p:nvPr/>
        </p:nvCxnSpPr>
        <p:spPr>
          <a:xfrm>
            <a:off x="1763688" y="3877613"/>
            <a:ext cx="86669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/>
          <p:cNvCxnSpPr/>
          <p:nvPr/>
        </p:nvCxnSpPr>
        <p:spPr>
          <a:xfrm flipV="1">
            <a:off x="1835696" y="3277547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/>
          <p:cNvCxnSpPr/>
          <p:nvPr/>
        </p:nvCxnSpPr>
        <p:spPr>
          <a:xfrm>
            <a:off x="2051720" y="3277547"/>
            <a:ext cx="72008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/>
          <p:cNvCxnSpPr/>
          <p:nvPr/>
        </p:nvCxnSpPr>
        <p:spPr>
          <a:xfrm flipV="1">
            <a:off x="2123728" y="2677480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/>
          <p:cNvCxnSpPr/>
          <p:nvPr/>
        </p:nvCxnSpPr>
        <p:spPr>
          <a:xfrm>
            <a:off x="2339752" y="2677480"/>
            <a:ext cx="4824536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/>
          <p:cNvCxnSpPr/>
          <p:nvPr/>
        </p:nvCxnSpPr>
        <p:spPr>
          <a:xfrm flipH="1" flipV="1">
            <a:off x="7164288" y="2677480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/>
          <p:cNvCxnSpPr/>
          <p:nvPr/>
        </p:nvCxnSpPr>
        <p:spPr>
          <a:xfrm>
            <a:off x="7380312" y="3277547"/>
            <a:ext cx="144016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/>
          <p:cNvCxnSpPr/>
          <p:nvPr/>
        </p:nvCxnSpPr>
        <p:spPr>
          <a:xfrm flipH="1" flipV="1">
            <a:off x="7524328" y="3277547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/>
          <p:cNvCxnSpPr/>
          <p:nvPr/>
        </p:nvCxnSpPr>
        <p:spPr>
          <a:xfrm>
            <a:off x="7740352" y="3877613"/>
            <a:ext cx="144016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/>
          <p:cNvCxnSpPr/>
          <p:nvPr/>
        </p:nvCxnSpPr>
        <p:spPr>
          <a:xfrm flipH="1" flipV="1">
            <a:off x="7884368" y="3877613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/>
          <p:cNvCxnSpPr/>
          <p:nvPr/>
        </p:nvCxnSpPr>
        <p:spPr>
          <a:xfrm>
            <a:off x="8100392" y="4477680"/>
            <a:ext cx="144016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/>
          <p:cNvCxnSpPr/>
          <p:nvPr/>
        </p:nvCxnSpPr>
        <p:spPr>
          <a:xfrm flipH="1" flipV="1">
            <a:off x="8244408" y="4477680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00312" y="1480462"/>
            <a:ext cx="13821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 Point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下箭头 16"/>
          <p:cNvSpPr/>
          <p:nvPr/>
        </p:nvSpPr>
        <p:spPr>
          <a:xfrm>
            <a:off x="2066677" y="1897394"/>
            <a:ext cx="576064" cy="660073"/>
          </a:xfrm>
          <a:prstGeom prst="downArrow">
            <a:avLst>
              <a:gd name="adj1" fmla="val 22785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33187" y="3979675"/>
            <a:ext cx="18389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 lock-B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970672" y="3418120"/>
            <a:ext cx="18533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 lock-C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198757" y="2843985"/>
            <a:ext cx="18533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 lock-D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71884" y="4571656"/>
            <a:ext cx="18389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 lock-A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07818" y="3979675"/>
            <a:ext cx="1911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Release lock-B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578312" y="3418120"/>
            <a:ext cx="19255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Release lock-C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430603" y="2843985"/>
            <a:ext cx="19255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Release lock-D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083170" y="4571656"/>
            <a:ext cx="1911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Release lock-A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6258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DA436B-97F0-ED44-82FD-C46AB271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841160" cy="900442"/>
          </a:xfrm>
        </p:spPr>
        <p:txBody>
          <a:bodyPr/>
          <a:lstStyle/>
          <a:p>
            <a:r>
              <a:rPr kumimoji="1" lang="en-US" altLang="zh-CN" dirty="0"/>
              <a:t>Two-phase locking (2PL)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83A94F-EDEA-234C-BA9B-2A27DF3D9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520033" cy="3771636"/>
          </a:xfrm>
        </p:spPr>
        <p:txBody>
          <a:bodyPr/>
          <a:lstStyle/>
          <a:p>
            <a:r>
              <a:rPr kumimoji="1" lang="en-US" altLang="zh-CN" dirty="0"/>
              <a:t>Fine-grained locking: </a:t>
            </a:r>
          </a:p>
          <a:p>
            <a:pPr lvl="1"/>
            <a:r>
              <a:rPr kumimoji="1" lang="en-US" altLang="zh-CN" dirty="0"/>
              <a:t>Each shared data has one lock</a:t>
            </a:r>
          </a:p>
          <a:p>
            <a:pPr lvl="1"/>
            <a:r>
              <a:rPr kumimoji="1" lang="en-US" altLang="zh-CN" dirty="0"/>
              <a:t>E.g., a lock for Alice &amp; a lock for Bob</a:t>
            </a:r>
          </a:p>
          <a:p>
            <a:r>
              <a:rPr kumimoji="1" lang="en-US" altLang="zh-CN" dirty="0"/>
              <a:t>2PL locking rule: </a:t>
            </a:r>
          </a:p>
          <a:p>
            <a:pPr lvl="1"/>
            <a:r>
              <a:rPr kumimoji="1" lang="en-US" altLang="zh-CN" dirty="0"/>
              <a:t>The action must acquire the shared data’s lock before access it, </a:t>
            </a:r>
            <a:r>
              <a:rPr kumimoji="1" lang="en-US" altLang="zh-CN" strike="sngStrike" dirty="0"/>
              <a:t>and releases it after the data access finishes</a:t>
            </a:r>
            <a:r>
              <a:rPr kumimoji="1" lang="en-US" altLang="zh-CN" dirty="0"/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and release it until the action finishes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91AB76-2889-F044-9D13-B81D44FA3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63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54BF48-1972-C04E-B212-FFF66A320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634" y="941158"/>
            <a:ext cx="708644" cy="7086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1707D06-7538-EF42-8629-2F639E61C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66" y="941158"/>
            <a:ext cx="708644" cy="70864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BA74DD2-6B13-C34D-A179-F528C6EF47C2}"/>
              </a:ext>
            </a:extLst>
          </p:cNvPr>
          <p:cNvSpPr/>
          <p:nvPr/>
        </p:nvSpPr>
        <p:spPr>
          <a:xfrm>
            <a:off x="8084869" y="941158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/>
              <a:t>…</a:t>
            </a:r>
            <a:endParaRPr lang="zh-CN" altLang="en-US" sz="3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9D3453F-23C7-3542-A1F1-4E8610C24426}"/>
              </a:ext>
            </a:extLst>
          </p:cNvPr>
          <p:cNvSpPr/>
          <p:nvPr/>
        </p:nvSpPr>
        <p:spPr>
          <a:xfrm>
            <a:off x="5933288" y="1668938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0¥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8F98FB4-DEA0-C74D-A9EF-F49C198279CB}"/>
              </a:ext>
            </a:extLst>
          </p:cNvPr>
          <p:cNvSpPr/>
          <p:nvPr/>
        </p:nvSpPr>
        <p:spPr>
          <a:xfrm>
            <a:off x="7128096" y="1649802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Bob: 0¥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935B1EF-CE94-644F-B736-FF3ED6DC2746}"/>
              </a:ext>
            </a:extLst>
          </p:cNvPr>
          <p:cNvSpPr/>
          <p:nvPr/>
        </p:nvSpPr>
        <p:spPr>
          <a:xfrm>
            <a:off x="4828249" y="1668938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 = [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2208CD6-54CF-C84D-AA9B-48D44CE52FE0}"/>
              </a:ext>
            </a:extLst>
          </p:cNvPr>
          <p:cNvSpPr/>
          <p:nvPr/>
        </p:nvSpPr>
        <p:spPr>
          <a:xfrm>
            <a:off x="4822873" y="2191313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Lock = [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FBD3E63-E2F6-004C-9D2E-D7F042D57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442" y="2189432"/>
            <a:ext cx="431216" cy="4312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D398B89-1109-BC42-9939-A611A9390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980" y="2200610"/>
            <a:ext cx="431216" cy="43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343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2591EE-4511-E94B-8D8C-A2510807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locking (2PL)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70414-D235-BB4D-9FDE-4AC3E5D17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2PL Lock acquire rule: </a:t>
            </a:r>
          </a:p>
          <a:p>
            <a:pPr lvl="1"/>
            <a:r>
              <a:rPr kumimoji="1" lang="en-US" altLang="zh-CN" dirty="0"/>
              <a:t>The action must acquire the shared data’s lock before access it, and release it </a:t>
            </a:r>
            <a:r>
              <a:rPr kumimoji="1" lang="en-US" altLang="zh-CN"/>
              <a:t>until all the </a:t>
            </a:r>
            <a:r>
              <a:rPr kumimoji="1" lang="en-US" altLang="zh-CN" dirty="0"/>
              <a:t>action finishes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B23801-F669-0443-92E7-3E28D2166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64</a:t>
            </a:fld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DB3EB7D-0754-9D4A-8932-D01F33432147}"/>
              </a:ext>
            </a:extLst>
          </p:cNvPr>
          <p:cNvSpPr/>
          <p:nvPr/>
        </p:nvSpPr>
        <p:spPr>
          <a:xfrm>
            <a:off x="123766" y="2869619"/>
            <a:ext cx="4269160" cy="2031325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locks, a, b,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Acquire(lock[b]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bank[b]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Release(lock[b])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Acquire(lock[a])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-=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Release(lock[a])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52254F5-464A-204E-B878-A62633DE816D}"/>
              </a:ext>
            </a:extLst>
          </p:cNvPr>
          <p:cNvSpPr/>
          <p:nvPr/>
        </p:nvSpPr>
        <p:spPr>
          <a:xfrm>
            <a:off x="4788024" y="2869619"/>
            <a:ext cx="4269160" cy="2308324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locks, a, b,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Acquire(lock[b]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bank[b] += amt</a:t>
            </a:r>
          </a:p>
          <a:p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Acquire(lock[a])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-=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Release(lock[a])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Release(lock[b])</a:t>
            </a:r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47177A9B-8038-6F4B-9525-C680102A73B7}"/>
              </a:ext>
            </a:extLst>
          </p:cNvPr>
          <p:cNvSpPr/>
          <p:nvPr/>
        </p:nvSpPr>
        <p:spPr>
          <a:xfrm>
            <a:off x="233465" y="3880022"/>
            <a:ext cx="619151" cy="1266501"/>
          </a:xfrm>
          <a:custGeom>
            <a:avLst/>
            <a:gdLst>
              <a:gd name="connsiteX0" fmla="*/ 421443 w 619151"/>
              <a:gd name="connsiteY0" fmla="*/ 0 h 1266501"/>
              <a:gd name="connsiteX1" fmla="*/ 112524 w 619151"/>
              <a:gd name="connsiteY1" fmla="*/ 172994 h 1266501"/>
              <a:gd name="connsiteX2" fmla="*/ 1313 w 619151"/>
              <a:gd name="connsiteY2" fmla="*/ 395416 h 1266501"/>
              <a:gd name="connsiteX3" fmla="*/ 174308 w 619151"/>
              <a:gd name="connsiteY3" fmla="*/ 518983 h 1266501"/>
              <a:gd name="connsiteX4" fmla="*/ 199021 w 619151"/>
              <a:gd name="connsiteY4" fmla="*/ 1210962 h 1266501"/>
              <a:gd name="connsiteX5" fmla="*/ 619151 w 619151"/>
              <a:gd name="connsiteY5" fmla="*/ 1173892 h 126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9151" h="1266501">
                <a:moveTo>
                  <a:pt x="421443" y="0"/>
                </a:moveTo>
                <a:cubicBezTo>
                  <a:pt x="301994" y="53545"/>
                  <a:pt x="182546" y="107091"/>
                  <a:pt x="112524" y="172994"/>
                </a:cubicBezTo>
                <a:cubicBezTo>
                  <a:pt x="42502" y="238897"/>
                  <a:pt x="-8984" y="337751"/>
                  <a:pt x="1313" y="395416"/>
                </a:cubicBezTo>
                <a:cubicBezTo>
                  <a:pt x="11610" y="453081"/>
                  <a:pt x="141357" y="383059"/>
                  <a:pt x="174308" y="518983"/>
                </a:cubicBezTo>
                <a:cubicBezTo>
                  <a:pt x="207259" y="654907"/>
                  <a:pt x="124880" y="1101810"/>
                  <a:pt x="199021" y="1210962"/>
                </a:cubicBezTo>
                <a:cubicBezTo>
                  <a:pt x="273162" y="1320114"/>
                  <a:pt x="446156" y="1247003"/>
                  <a:pt x="619151" y="1173892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右箭头 17">
            <a:extLst>
              <a:ext uri="{FF2B5EF4-FFF2-40B4-BE49-F238E27FC236}">
                <a16:creationId xmlns:a16="http://schemas.microsoft.com/office/drawing/2014/main" id="{369EBA06-D076-4E4A-AB4D-BF7EBF929223}"/>
              </a:ext>
            </a:extLst>
          </p:cNvPr>
          <p:cNvSpPr/>
          <p:nvPr/>
        </p:nvSpPr>
        <p:spPr>
          <a:xfrm>
            <a:off x="4284914" y="3663998"/>
            <a:ext cx="611122" cy="432048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69E175D1-C430-1044-B87E-0A24AF6D51C9}"/>
              </a:ext>
            </a:extLst>
          </p:cNvPr>
          <p:cNvSpPr/>
          <p:nvPr/>
        </p:nvSpPr>
        <p:spPr>
          <a:xfrm>
            <a:off x="611560" y="2563623"/>
            <a:ext cx="3147864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Fine-grained locking</a:t>
            </a: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D7254CDE-DF36-CD44-8FEE-6C54A992BEB5}"/>
              </a:ext>
            </a:extLst>
          </p:cNvPr>
          <p:cNvSpPr/>
          <p:nvPr/>
        </p:nvSpPr>
        <p:spPr>
          <a:xfrm>
            <a:off x="5348672" y="2563623"/>
            <a:ext cx="3147864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Fine-grained locking + </a:t>
            </a:r>
            <a:r>
              <a:rPr lang="en-US" altLang="zh-CN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2PL</a:t>
            </a:r>
          </a:p>
        </p:txBody>
      </p:sp>
    </p:spTree>
    <p:extLst>
      <p:ext uri="{BB962C8B-B14F-4D97-AF65-F5344CB8AC3E}">
        <p14:creationId xmlns:p14="http://schemas.microsoft.com/office/powerpoint/2010/main" val="25871463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8E6EF9-3E31-0E4A-9904-37E541DD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locking (2PL)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29F69D-B19A-0949-B2B2-EA72B845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65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4842D34-F2E9-9CF7-6B6C-4EA1EA0B173B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6510B76-C513-E695-8E55-F030084EEC42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F5B1D497-0038-EE57-CE42-2577ED9D695D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2BC9BDC-6C12-0CFB-273D-E4CB843148A4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8C079D8-F52E-B003-9E3B-4B3A3B1A56E7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04C7473-BF42-97CB-00AD-C44A75B9FA84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6D292CD5-F304-C5C8-A64F-ED8BC0959C1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C6D1DCEB-CC40-8BFC-554E-84B2C9A8C9FF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4" name="表格 29">
            <a:extLst>
              <a:ext uri="{FF2B5EF4-FFF2-40B4-BE49-F238E27FC236}">
                <a16:creationId xmlns:a16="http://schemas.microsoft.com/office/drawing/2014/main" id="{592E4491-0406-4B6A-C715-08E0A8718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625237"/>
              </p:ext>
            </p:extLst>
          </p:nvPr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strike="sngStrike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strike="sngStrike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6971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8E6EF9-3E31-0E4A-9904-37E541DD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locking (2PL)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29F69D-B19A-0949-B2B2-EA72B845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66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4842D34-F2E9-9CF7-6B6C-4EA1EA0B173B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6510B76-C513-E695-8E55-F030084EEC42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F5B1D497-0038-EE57-CE42-2577ED9D695D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2BC9BDC-6C12-0CFB-273D-E4CB843148A4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8C079D8-F52E-B003-9E3B-4B3A3B1A56E7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04C7473-BF42-97CB-00AD-C44A75B9FA84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6D292CD5-F304-C5C8-A64F-ED8BC0959C1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C6D1DCEB-CC40-8BFC-554E-84B2C9A8C9FF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4" name="表格 29">
            <a:extLst>
              <a:ext uri="{FF2B5EF4-FFF2-40B4-BE49-F238E27FC236}">
                <a16:creationId xmlns:a16="http://schemas.microsoft.com/office/drawing/2014/main" id="{592E4491-0406-4B6A-C715-08E0A8718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68084"/>
              </p:ext>
            </p:extLst>
          </p:nvPr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6609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8E6EF9-3E31-0E4A-9904-37E541DD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locking (2PL)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29F69D-B19A-0949-B2B2-EA72B845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67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4842D34-F2E9-9CF7-6B6C-4EA1EA0B173B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6510B76-C513-E695-8E55-F030084EEC42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F5B1D497-0038-EE57-CE42-2577ED9D695D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2BC9BDC-6C12-0CFB-273D-E4CB843148A4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8C079D8-F52E-B003-9E3B-4B3A3B1A56E7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04C7473-BF42-97CB-00AD-C44A75B9FA84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6D292CD5-F304-C5C8-A64F-ED8BC0959C1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C6D1DCEB-CC40-8BFC-554E-84B2C9A8C9FF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4" name="表格 29">
            <a:extLst>
              <a:ext uri="{FF2B5EF4-FFF2-40B4-BE49-F238E27FC236}">
                <a16:creationId xmlns:a16="http://schemas.microsoft.com/office/drawing/2014/main" id="{592E4491-0406-4B6A-C715-08E0A871835B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7659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8E6EF9-3E31-0E4A-9904-37E541DD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locking (2PL)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29F69D-B19A-0949-B2B2-EA72B845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68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4842D34-F2E9-9CF7-6B6C-4EA1EA0B173B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6510B76-C513-E695-8E55-F030084EEC42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F5B1D497-0038-EE57-CE42-2577ED9D695D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2BC9BDC-6C12-0CFB-273D-E4CB843148A4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8C079D8-F52E-B003-9E3B-4B3A3B1A56E7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04C7473-BF42-97CB-00AD-C44A75B9FA84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6D292CD5-F304-C5C8-A64F-ED8BC0959C1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C6D1DCEB-CC40-8BFC-554E-84B2C9A8C9FF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4" name="表格 29">
            <a:extLst>
              <a:ext uri="{FF2B5EF4-FFF2-40B4-BE49-F238E27FC236}">
                <a16:creationId xmlns:a16="http://schemas.microsoft.com/office/drawing/2014/main" id="{592E4491-0406-4B6A-C715-08E0A871835B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Write(a) = 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2304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8E6EF9-3E31-0E4A-9904-37E541DD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locking (2PL)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29F69D-B19A-0949-B2B2-EA72B845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4842D34-F2E9-9CF7-6B6C-4EA1EA0B173B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6510B76-C513-E695-8E55-F030084EEC42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F5B1D497-0038-EE57-CE42-2577ED9D695D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2BC9BDC-6C12-0CFB-273D-E4CB843148A4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8C079D8-F52E-B003-9E3B-4B3A3B1A56E7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04C7473-BF42-97CB-00AD-C44A75B9FA84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6D292CD5-F304-C5C8-A64F-ED8BC0959C1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C6D1DCEB-CC40-8BFC-554E-84B2C9A8C9FF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4" name="表格 29">
            <a:extLst>
              <a:ext uri="{FF2B5EF4-FFF2-40B4-BE49-F238E27FC236}">
                <a16:creationId xmlns:a16="http://schemas.microsoft.com/office/drawing/2014/main" id="{592E4491-0406-4B6A-C715-08E0A8718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845195"/>
              </p:ext>
            </p:extLst>
          </p:nvPr>
        </p:nvGraphicFramePr>
        <p:xfrm>
          <a:off x="683894" y="1069901"/>
          <a:ext cx="8460425" cy="417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Write(a) = 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211567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8E6EF9-3E31-0E4A-9904-37E541DD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locking (2PL)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29F69D-B19A-0949-B2B2-EA72B845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70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4842D34-F2E9-9CF7-6B6C-4EA1EA0B173B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6510B76-C513-E695-8E55-F030084EEC42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F5B1D497-0038-EE57-CE42-2577ED9D695D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2BC9BDC-6C12-0CFB-273D-E4CB843148A4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8C079D8-F52E-B003-9E3B-4B3A3B1A56E7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04C7473-BF42-97CB-00AD-C44A75B9FA84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6D292CD5-F304-C5C8-A64F-ED8BC0959C1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C6D1DCEB-CC40-8BFC-554E-84B2C9A8C9FF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4" name="表格 29">
            <a:extLst>
              <a:ext uri="{FF2B5EF4-FFF2-40B4-BE49-F238E27FC236}">
                <a16:creationId xmlns:a16="http://schemas.microsoft.com/office/drawing/2014/main" id="{592E4491-0406-4B6A-C715-08E0A8718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171687"/>
              </p:ext>
            </p:extLst>
          </p:nvPr>
        </p:nvGraphicFramePr>
        <p:xfrm>
          <a:off x="683894" y="1069901"/>
          <a:ext cx="8460425" cy="481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Write(a) = 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Read(b) = 20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399694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8E6EF9-3E31-0E4A-9904-37E541DD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locking (2PL)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29F69D-B19A-0949-B2B2-EA72B845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71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4842D34-F2E9-9CF7-6B6C-4EA1EA0B173B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6510B76-C513-E695-8E55-F030084EEC42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F5B1D497-0038-EE57-CE42-2577ED9D695D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2BC9BDC-6C12-0CFB-273D-E4CB843148A4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8C079D8-F52E-B003-9E3B-4B3A3B1A56E7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04C7473-BF42-97CB-00AD-C44A75B9FA84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6D292CD5-F304-C5C8-A64F-ED8BC0959C1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C6D1DCEB-CC40-8BFC-554E-84B2C9A8C9FF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4" name="表格 29">
            <a:extLst>
              <a:ext uri="{FF2B5EF4-FFF2-40B4-BE49-F238E27FC236}">
                <a16:creationId xmlns:a16="http://schemas.microsoft.com/office/drawing/2014/main" id="{592E4491-0406-4B6A-C715-08E0A8718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460960"/>
              </p:ext>
            </p:extLst>
          </p:nvPr>
        </p:nvGraphicFramePr>
        <p:xfrm>
          <a:off x="683894" y="1069901"/>
          <a:ext cx="8460425" cy="481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Write(a) = 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Read(b) = 20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65079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8E6EF9-3E31-0E4A-9904-37E541DD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locking (2PL)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29F69D-B19A-0949-B2B2-EA72B845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72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4842D34-F2E9-9CF7-6B6C-4EA1EA0B173B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6510B76-C513-E695-8E55-F030084EEC42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F5B1D497-0038-EE57-CE42-2577ED9D695D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2BC9BDC-6C12-0CFB-273D-E4CB843148A4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8C079D8-F52E-B003-9E3B-4B3A3B1A56E7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04C7473-BF42-97CB-00AD-C44A75B9FA84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6D292CD5-F304-C5C8-A64F-ED8BC0959C1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C6D1DCEB-CC40-8BFC-554E-84B2C9A8C9FF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4" name="表格 29">
            <a:extLst>
              <a:ext uri="{FF2B5EF4-FFF2-40B4-BE49-F238E27FC236}">
                <a16:creationId xmlns:a16="http://schemas.microsoft.com/office/drawing/2014/main" id="{592E4491-0406-4B6A-C715-08E0A8718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511817"/>
              </p:ext>
            </p:extLst>
          </p:nvPr>
        </p:nvGraphicFramePr>
        <p:xfrm>
          <a:off x="683894" y="1069901"/>
          <a:ext cx="8460425" cy="481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Write(a) = 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Release(lock[b])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Read(b) = 20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Read(a) = 0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6377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8E6EF9-3E31-0E4A-9904-37E541DD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locking (2PL)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29F69D-B19A-0949-B2B2-EA72B845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73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4842D34-F2E9-9CF7-6B6C-4EA1EA0B173B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6510B76-C513-E695-8E55-F030084EEC42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F5B1D497-0038-EE57-CE42-2577ED9D695D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2BC9BDC-6C12-0CFB-273D-E4CB843148A4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8C079D8-F52E-B003-9E3B-4B3A3B1A56E7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04C7473-BF42-97CB-00AD-C44A75B9FA84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6D292CD5-F304-C5C8-A64F-ED8BC0959C1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C6D1DCEB-CC40-8BFC-554E-84B2C9A8C9FF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4" name="表格 29">
            <a:extLst>
              <a:ext uri="{FF2B5EF4-FFF2-40B4-BE49-F238E27FC236}">
                <a16:creationId xmlns:a16="http://schemas.microsoft.com/office/drawing/2014/main" id="{592E4491-0406-4B6A-C715-08E0A8718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331771"/>
              </p:ext>
            </p:extLst>
          </p:nvPr>
        </p:nvGraphicFramePr>
        <p:xfrm>
          <a:off x="683894" y="1069901"/>
          <a:ext cx="8460425" cy="502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Write(a) = 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Read(b) = 20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Read(a) = 0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  <p:sp>
        <p:nvSpPr>
          <p:cNvPr id="15" name="Rectangle 4">
            <a:extLst>
              <a:ext uri="{FF2B5EF4-FFF2-40B4-BE49-F238E27FC236}">
                <a16:creationId xmlns:a16="http://schemas.microsoft.com/office/drawing/2014/main" id="{9C7E45D7-1681-58EB-12F5-FA2B3AF85CFF}"/>
              </a:ext>
            </a:extLst>
          </p:cNvPr>
          <p:cNvSpPr/>
          <p:nvPr/>
        </p:nvSpPr>
        <p:spPr>
          <a:xfrm>
            <a:off x="1727114" y="5119056"/>
            <a:ext cx="583264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Audit appears to run after the transfer</a:t>
            </a:r>
          </a:p>
        </p:txBody>
      </p:sp>
    </p:spTree>
    <p:extLst>
      <p:ext uri="{BB962C8B-B14F-4D97-AF65-F5344CB8AC3E}">
        <p14:creationId xmlns:p14="http://schemas.microsoft.com/office/powerpoint/2010/main" val="9109705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655022-C446-2BCF-4F01-035093DA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locking (2PL)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E3ACC0-28FE-D37C-3074-9EB9E84B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74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7D5C08F-9C23-A36C-0583-FDC9A52704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-2000"/>
          <a:stretch/>
        </p:blipFill>
        <p:spPr>
          <a:xfrm>
            <a:off x="507188" y="1175207"/>
            <a:ext cx="7856488" cy="391454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844AC7F-A560-3F2B-8AB3-DB014F7031A2}"/>
              </a:ext>
            </a:extLst>
          </p:cNvPr>
          <p:cNvSpPr/>
          <p:nvPr/>
        </p:nvSpPr>
        <p:spPr>
          <a:xfrm>
            <a:off x="422108" y="4900944"/>
            <a:ext cx="2349692" cy="360040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D0FFA80-67CB-0A1F-122F-057D9B3946E9}"/>
              </a:ext>
            </a:extLst>
          </p:cNvPr>
          <p:cNvSpPr/>
          <p:nvPr/>
        </p:nvSpPr>
        <p:spPr>
          <a:xfrm>
            <a:off x="6365212" y="4701990"/>
            <a:ext cx="2349692" cy="360040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6468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FA40D-72C7-4A28-722A-E6FFEED7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2PL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444A3C-160C-56E6-522C-0E49F027F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2PL can guarantee before or after atomicity with </a:t>
            </a:r>
            <a:r>
              <a:rPr kumimoji="1" lang="en-US" altLang="zh-CN" dirty="0">
                <a:solidFill>
                  <a:srgbClr val="C00000"/>
                </a:solidFill>
              </a:rPr>
              <a:t>serializability</a:t>
            </a:r>
          </a:p>
          <a:p>
            <a:pPr lvl="1"/>
            <a:r>
              <a:rPr lang="en-US" altLang="zh-CN" dirty="0"/>
              <a:t>Run actions T1, T2, .., TN concurrently, and have it "</a:t>
            </a:r>
            <a:r>
              <a:rPr lang="en-US" altLang="zh-CN" dirty="0">
                <a:solidFill>
                  <a:srgbClr val="BE384B"/>
                </a:solidFill>
              </a:rPr>
              <a:t>appears</a:t>
            </a:r>
            <a:r>
              <a:rPr lang="en-US" altLang="zh-CN" dirty="0"/>
              <a:t>" as if they ran sequentially (we will prove it later)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450DED-BFA8-35C7-984D-FBB2A677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75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51BC386-60CD-FC00-A211-24D4864509A4}"/>
              </a:ext>
            </a:extLst>
          </p:cNvPr>
          <p:cNvSpPr txBox="1">
            <a:spLocks/>
          </p:cNvSpPr>
          <p:nvPr/>
        </p:nvSpPr>
        <p:spPr>
          <a:xfrm>
            <a:off x="328508" y="2857500"/>
            <a:ext cx="8229600" cy="11521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" altLang="zh-CN" dirty="0"/>
              <a:t>Concurrent </a:t>
            </a:r>
            <a:r>
              <a:rPr kumimoji="1" lang="en" altLang="zh-CN" b="0" dirty="0"/>
              <a:t>actions have the </a:t>
            </a:r>
            <a:r>
              <a:rPr kumimoji="1" lang="en" altLang="zh-CN" dirty="0"/>
              <a:t>before-or-after property </a:t>
            </a:r>
            <a:r>
              <a:rPr kumimoji="1" lang="en" altLang="zh-CN" b="0" dirty="0"/>
              <a:t>if their effect from the point of view of their invokers is as </a:t>
            </a:r>
            <a:r>
              <a:rPr kumimoji="1" lang="en" altLang="zh-CN" dirty="0"/>
              <a:t>if the actions occurred either completely before or completely after one another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9ED3874-79A2-737E-508B-906D08CE7B60}"/>
              </a:ext>
            </a:extLst>
          </p:cNvPr>
          <p:cNvSpPr/>
          <p:nvPr/>
        </p:nvSpPr>
        <p:spPr>
          <a:xfrm>
            <a:off x="1681344" y="2532601"/>
            <a:ext cx="583264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Before or after atomicity</a:t>
            </a:r>
          </a:p>
        </p:txBody>
      </p:sp>
    </p:spTree>
    <p:extLst>
      <p:ext uri="{BB962C8B-B14F-4D97-AF65-F5344CB8AC3E}">
        <p14:creationId xmlns:p14="http://schemas.microsoft.com/office/powerpoint/2010/main" val="9041814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FA40D-72C7-4A28-722A-E6FFEED7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dirty="0"/>
              <a:t>Serializability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444A3C-160C-56E6-522C-0E49F027F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2PL can guarantee before or after atomicity with serializability</a:t>
            </a:r>
          </a:p>
          <a:p>
            <a:pPr lvl="1"/>
            <a:r>
              <a:rPr lang="en-US" altLang="zh-CN" dirty="0"/>
              <a:t>Run actions T1, T2, .., TN concurrently, and have it "</a:t>
            </a:r>
            <a:r>
              <a:rPr lang="en-US" altLang="zh-CN" dirty="0">
                <a:solidFill>
                  <a:srgbClr val="BE384B"/>
                </a:solidFill>
              </a:rPr>
              <a:t>appears</a:t>
            </a:r>
            <a:r>
              <a:rPr lang="en-US" altLang="zh-CN" dirty="0"/>
              <a:t>" as if they ran sequentially (we will prove it later)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450DED-BFA8-35C7-984D-FBB2A677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76</a:t>
            </a:fld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D21E5D5-A033-5B59-669D-E8C1AD583DD5}"/>
              </a:ext>
            </a:extLst>
          </p:cNvPr>
          <p:cNvSpPr txBox="1"/>
          <p:nvPr/>
        </p:nvSpPr>
        <p:spPr>
          <a:xfrm>
            <a:off x="3851920" y="2288801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+mj-lt"/>
                <a:ea typeface="楷体"/>
                <a:cs typeface="Myriad Pro Light SemiCond"/>
              </a:rPr>
              <a:t>What does this mean?</a:t>
            </a:r>
            <a:endParaRPr lang="zh-CN" altLang="en-US" b="1" dirty="0">
              <a:solidFill>
                <a:srgbClr val="C00000"/>
              </a:solidFill>
              <a:latin typeface="+mj-lt"/>
              <a:ea typeface="楷体"/>
              <a:cs typeface="Myriad Pro Light SemiCond"/>
            </a:endParaRPr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2C18104C-F880-D278-2689-0AC3980A0800}"/>
              </a:ext>
            </a:extLst>
          </p:cNvPr>
          <p:cNvSpPr/>
          <p:nvPr/>
        </p:nvSpPr>
        <p:spPr>
          <a:xfrm>
            <a:off x="5545021" y="1912740"/>
            <a:ext cx="1021485" cy="326571"/>
          </a:xfrm>
          <a:custGeom>
            <a:avLst/>
            <a:gdLst>
              <a:gd name="connsiteX0" fmla="*/ 43252 w 1021485"/>
              <a:gd name="connsiteY0" fmla="*/ 326571 h 326571"/>
              <a:gd name="connsiteX1" fmla="*/ 97681 w 1021485"/>
              <a:gd name="connsiteY1" fmla="*/ 65314 h 326571"/>
              <a:gd name="connsiteX2" fmla="*/ 903224 w 1021485"/>
              <a:gd name="connsiteY2" fmla="*/ 261257 h 326571"/>
              <a:gd name="connsiteX3" fmla="*/ 1001195 w 1021485"/>
              <a:gd name="connsiteY3" fmla="*/ 0 h 32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1485" h="326571">
                <a:moveTo>
                  <a:pt x="43252" y="326571"/>
                </a:moveTo>
                <a:cubicBezTo>
                  <a:pt x="-1198" y="201385"/>
                  <a:pt x="-45648" y="76200"/>
                  <a:pt x="97681" y="65314"/>
                </a:cubicBezTo>
                <a:cubicBezTo>
                  <a:pt x="241010" y="54428"/>
                  <a:pt x="752638" y="272143"/>
                  <a:pt x="903224" y="261257"/>
                </a:cubicBezTo>
                <a:cubicBezTo>
                  <a:pt x="1053810" y="250371"/>
                  <a:pt x="1027502" y="125185"/>
                  <a:pt x="1001195" y="0"/>
                </a:cubicBezTo>
              </a:path>
            </a:pathLst>
          </a:cu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495269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FA40D-72C7-4A28-722A-E6FFEED7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dirty="0"/>
              <a:t>Serializability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444A3C-160C-56E6-522C-0E49F027F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2PL can guarantee before or after atomicity with serializability</a:t>
            </a:r>
          </a:p>
          <a:p>
            <a:pPr lvl="1"/>
            <a:r>
              <a:rPr lang="en-US" altLang="zh-CN" dirty="0"/>
              <a:t>Run actions T1, T2, .., TN concurrently, and have it "</a:t>
            </a:r>
            <a:r>
              <a:rPr lang="en-US" altLang="zh-CN" dirty="0">
                <a:solidFill>
                  <a:srgbClr val="BE384B"/>
                </a:solidFill>
              </a:rPr>
              <a:t>appears</a:t>
            </a:r>
            <a:r>
              <a:rPr lang="en-US" altLang="zh-CN" dirty="0"/>
              <a:t>" as if they ran sequentially (we will prove it later)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450DED-BFA8-35C7-984D-FBB2A677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77</a:t>
            </a:fld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D21E5D5-A033-5B59-669D-E8C1AD583DD5}"/>
              </a:ext>
            </a:extLst>
          </p:cNvPr>
          <p:cNvSpPr txBox="1"/>
          <p:nvPr/>
        </p:nvSpPr>
        <p:spPr>
          <a:xfrm>
            <a:off x="3851920" y="2288801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+mj-lt"/>
                <a:ea typeface="楷体"/>
                <a:cs typeface="Myriad Pro Light SemiCond"/>
              </a:rPr>
              <a:t>What does this mean?</a:t>
            </a:r>
            <a:endParaRPr lang="zh-CN" altLang="en-US" b="1" dirty="0">
              <a:solidFill>
                <a:srgbClr val="C00000"/>
              </a:solidFill>
              <a:latin typeface="+mj-lt"/>
              <a:ea typeface="楷体"/>
              <a:cs typeface="Myriad Pro Light SemiCond"/>
            </a:endParaRPr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2C18104C-F880-D278-2689-0AC3980A0800}"/>
              </a:ext>
            </a:extLst>
          </p:cNvPr>
          <p:cNvSpPr/>
          <p:nvPr/>
        </p:nvSpPr>
        <p:spPr>
          <a:xfrm>
            <a:off x="5545021" y="1912740"/>
            <a:ext cx="1021485" cy="326571"/>
          </a:xfrm>
          <a:custGeom>
            <a:avLst/>
            <a:gdLst>
              <a:gd name="connsiteX0" fmla="*/ 43252 w 1021485"/>
              <a:gd name="connsiteY0" fmla="*/ 326571 h 326571"/>
              <a:gd name="connsiteX1" fmla="*/ 97681 w 1021485"/>
              <a:gd name="connsiteY1" fmla="*/ 65314 h 326571"/>
              <a:gd name="connsiteX2" fmla="*/ 903224 w 1021485"/>
              <a:gd name="connsiteY2" fmla="*/ 261257 h 326571"/>
              <a:gd name="connsiteX3" fmla="*/ 1001195 w 1021485"/>
              <a:gd name="connsiteY3" fmla="*/ 0 h 32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1485" h="326571">
                <a:moveTo>
                  <a:pt x="43252" y="326571"/>
                </a:moveTo>
                <a:cubicBezTo>
                  <a:pt x="-1198" y="201385"/>
                  <a:pt x="-45648" y="76200"/>
                  <a:pt x="97681" y="65314"/>
                </a:cubicBezTo>
                <a:cubicBezTo>
                  <a:pt x="241010" y="54428"/>
                  <a:pt x="752638" y="272143"/>
                  <a:pt x="903224" y="261257"/>
                </a:cubicBezTo>
                <a:cubicBezTo>
                  <a:pt x="1053810" y="250371"/>
                  <a:pt x="1027502" y="125185"/>
                  <a:pt x="1001195" y="0"/>
                </a:cubicBezTo>
              </a:path>
            </a:pathLst>
          </a:cu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F70FBF3-2EF4-D899-10DF-3D5448B82AC6}"/>
              </a:ext>
            </a:extLst>
          </p:cNvPr>
          <p:cNvSpPr txBox="1">
            <a:spLocks/>
          </p:cNvSpPr>
          <p:nvPr/>
        </p:nvSpPr>
        <p:spPr>
          <a:xfrm>
            <a:off x="1264496" y="30568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 err="1">
                <a:latin typeface="Consolas" panose="020B0609020204030204" pitchFamily="49" charset="0"/>
              </a:rPr>
              <a:t>tmp</a:t>
            </a:r>
            <a:r>
              <a:rPr lang="en-US" sz="2000" dirty="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3219826-DD08-407F-577E-D947A2E098F2}"/>
              </a:ext>
            </a:extLst>
          </p:cNvPr>
          <p:cNvSpPr txBox="1">
            <a:spLocks/>
          </p:cNvSpPr>
          <p:nvPr/>
        </p:nvSpPr>
        <p:spPr>
          <a:xfrm>
            <a:off x="4788024" y="30568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20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b="1" dirty="0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b="1" dirty="0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E1512F6-5AE5-7FE2-A3F7-397FC10EB740}"/>
              </a:ext>
            </a:extLst>
          </p:cNvPr>
          <p:cNvSpPr txBox="1"/>
          <p:nvPr/>
        </p:nvSpPr>
        <p:spPr>
          <a:xfrm>
            <a:off x="6053643" y="3065893"/>
            <a:ext cx="1703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Consolas" panose="020B0609020204030204" pitchFamily="49" charset="0"/>
              </a:rPr>
              <a:t>Action start </a:t>
            </a:r>
            <a:endParaRPr lang="zh-CN" altLang="en-US" dirty="0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9D3C8E7D-76D2-4F3F-E733-B0D43A3F2F2B}"/>
              </a:ext>
            </a:extLst>
          </p:cNvPr>
          <p:cNvSpPr/>
          <p:nvPr/>
        </p:nvSpPr>
        <p:spPr>
          <a:xfrm>
            <a:off x="5637229" y="3148917"/>
            <a:ext cx="339365" cy="406359"/>
          </a:xfrm>
          <a:custGeom>
            <a:avLst/>
            <a:gdLst>
              <a:gd name="connsiteX0" fmla="*/ 339365 w 339365"/>
              <a:gd name="connsiteY0" fmla="*/ 37343 h 406359"/>
              <a:gd name="connsiteX1" fmla="*/ 179109 w 339365"/>
              <a:gd name="connsiteY1" fmla="*/ 27916 h 406359"/>
              <a:gd name="connsiteX2" fmla="*/ 197963 w 339365"/>
              <a:gd name="connsiteY2" fmla="*/ 348427 h 406359"/>
              <a:gd name="connsiteX3" fmla="*/ 0 w 339365"/>
              <a:gd name="connsiteY3" fmla="*/ 404988 h 406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365" h="406359">
                <a:moveTo>
                  <a:pt x="339365" y="37343"/>
                </a:moveTo>
                <a:cubicBezTo>
                  <a:pt x="271020" y="6706"/>
                  <a:pt x="202676" y="-23931"/>
                  <a:pt x="179109" y="27916"/>
                </a:cubicBezTo>
                <a:cubicBezTo>
                  <a:pt x="155542" y="79763"/>
                  <a:pt x="227814" y="285582"/>
                  <a:pt x="197963" y="348427"/>
                </a:cubicBezTo>
                <a:cubicBezTo>
                  <a:pt x="168111" y="411272"/>
                  <a:pt x="84055" y="408130"/>
                  <a:pt x="0" y="40498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068B64C-616A-6114-19C3-9341B6239A74}"/>
              </a:ext>
            </a:extLst>
          </p:cNvPr>
          <p:cNvSpPr txBox="1"/>
          <p:nvPr/>
        </p:nvSpPr>
        <p:spPr>
          <a:xfrm>
            <a:off x="6053643" y="4905995"/>
            <a:ext cx="1703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Consolas" panose="020B0609020204030204" pitchFamily="49" charset="0"/>
              </a:rPr>
              <a:t>Action end </a:t>
            </a:r>
            <a:endParaRPr lang="zh-CN" altLang="en-US" dirty="0"/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9905DF02-AF9B-C25B-B4E7-5D5684E2DB4B}"/>
              </a:ext>
            </a:extLst>
          </p:cNvPr>
          <p:cNvSpPr/>
          <p:nvPr/>
        </p:nvSpPr>
        <p:spPr>
          <a:xfrm>
            <a:off x="5645653" y="4628561"/>
            <a:ext cx="359221" cy="529343"/>
          </a:xfrm>
          <a:custGeom>
            <a:avLst/>
            <a:gdLst>
              <a:gd name="connsiteX0" fmla="*/ 359221 w 359221"/>
              <a:gd name="connsiteY0" fmla="*/ 490194 h 529343"/>
              <a:gd name="connsiteX1" fmla="*/ 1003 w 359221"/>
              <a:gd name="connsiteY1" fmla="*/ 499620 h 529343"/>
              <a:gd name="connsiteX2" fmla="*/ 246100 w 359221"/>
              <a:gd name="connsiteY2" fmla="*/ 160255 h 529343"/>
              <a:gd name="connsiteX3" fmla="*/ 66990 w 359221"/>
              <a:gd name="connsiteY3" fmla="*/ 0 h 52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221" h="529343">
                <a:moveTo>
                  <a:pt x="359221" y="490194"/>
                </a:moveTo>
                <a:cubicBezTo>
                  <a:pt x="189538" y="522402"/>
                  <a:pt x="19856" y="554610"/>
                  <a:pt x="1003" y="499620"/>
                </a:cubicBezTo>
                <a:cubicBezTo>
                  <a:pt x="-17850" y="444630"/>
                  <a:pt x="235102" y="243525"/>
                  <a:pt x="246100" y="160255"/>
                </a:cubicBezTo>
                <a:cubicBezTo>
                  <a:pt x="257098" y="76985"/>
                  <a:pt x="162044" y="38492"/>
                  <a:pt x="6699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753735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948264" y="697260"/>
            <a:ext cx="136815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91880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5"/>
          <p:cNvSpPr txBox="1">
            <a:spLocks/>
          </p:cNvSpPr>
          <p:nvPr/>
        </p:nvSpPr>
        <p:spPr>
          <a:xfrm>
            <a:off x="111561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endParaRPr lang="en-US" sz="18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507605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endParaRPr lang="en-US" sz="18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At end: x=20, y=10</a:t>
            </a:r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5148064" y="2497460"/>
            <a:ext cx="2952328" cy="246366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148064" y="2497460"/>
            <a:ext cx="3034680" cy="246366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5"/>
          <p:cNvSpPr txBox="1">
            <a:spLocks/>
          </p:cNvSpPr>
          <p:nvPr/>
        </p:nvSpPr>
        <p:spPr>
          <a:xfrm>
            <a:off x="5652120" y="141872"/>
            <a:ext cx="2232248" cy="246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600" b="1" err="1">
                <a:latin typeface="Consolas" panose="020B0609020204030204" pitchFamily="49" charset="0"/>
                <a:ea typeface="MS PGothic" charset="0"/>
              </a:rPr>
              <a:t>Init</a:t>
            </a:r>
            <a:r>
              <a:rPr lang="en-US" altLang="zh-CN" sz="1600" b="1">
                <a:latin typeface="Consolas" panose="020B0609020204030204" pitchFamily="49" charset="0"/>
                <a:ea typeface="MS PGothic" charset="0"/>
              </a:rPr>
              <a:t>: x=0, y=0</a:t>
            </a:r>
            <a:endParaRPr lang="en-US" sz="180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14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6948264" y="697260"/>
            <a:ext cx="136815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528392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5"/>
          <p:cNvSpPr txBox="1">
            <a:spLocks/>
          </p:cNvSpPr>
          <p:nvPr/>
        </p:nvSpPr>
        <p:spPr>
          <a:xfrm>
            <a:off x="111561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spcBef>
                <a:spcPts val="2400"/>
              </a:spcBef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507605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spcBef>
                <a:spcPts val="2400"/>
              </a:spcBef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18" name="矩形 17"/>
          <p:cNvSpPr/>
          <p:nvPr/>
        </p:nvSpPr>
        <p:spPr>
          <a:xfrm>
            <a:off x="431540" y="4832349"/>
            <a:ext cx="8316924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In the second schedule,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the results are correct. But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T1 reads </a:t>
            </a:r>
            <a:r>
              <a:rPr lang="zh-CN" altLang="en-US" sz="2000" b="1">
                <a:solidFill>
                  <a:schemeClr val="accent2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x=0 and y=30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; those reads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a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re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no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 possible in a sequential schedule. </a:t>
            </a:r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</a:t>
            </a:r>
            <a:r>
              <a:rPr lang="zh-CN" altLang="en-US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 that ok?</a:t>
            </a:r>
          </a:p>
        </p:txBody>
      </p:sp>
      <p:sp>
        <p:nvSpPr>
          <p:cNvPr id="2" name="矩形 1"/>
          <p:cNvSpPr/>
          <p:nvPr/>
        </p:nvSpPr>
        <p:spPr>
          <a:xfrm>
            <a:off x="7668845" y="2488167"/>
            <a:ext cx="588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2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x=0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668845" y="3508621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2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y=30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13" name="Content Placeholder 5"/>
          <p:cNvSpPr txBox="1">
            <a:spLocks/>
          </p:cNvSpPr>
          <p:nvPr/>
        </p:nvSpPr>
        <p:spPr>
          <a:xfrm>
            <a:off x="5652120" y="141872"/>
            <a:ext cx="2232248" cy="246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600" b="1" err="1">
                <a:latin typeface="Consolas" panose="020B0609020204030204" pitchFamily="49" charset="0"/>
                <a:ea typeface="MS PGothic" charset="0"/>
              </a:rPr>
              <a:t>Init</a:t>
            </a:r>
            <a:r>
              <a:rPr lang="en-US" altLang="zh-CN" sz="1600" b="1">
                <a:latin typeface="Consolas" panose="020B0609020204030204" pitchFamily="49" charset="0"/>
                <a:ea typeface="MS PGothic" charset="0"/>
              </a:rPr>
              <a:t>: x=0, y=0</a:t>
            </a:r>
            <a:endParaRPr lang="en-US" sz="180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90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1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6948264" y="697260"/>
            <a:ext cx="136815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528392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5"/>
          <p:cNvSpPr txBox="1">
            <a:spLocks/>
          </p:cNvSpPr>
          <p:nvPr/>
        </p:nvSpPr>
        <p:spPr>
          <a:xfrm>
            <a:off x="111561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spcBef>
                <a:spcPts val="2400"/>
              </a:spcBef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507605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 dirty="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 dirty="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 dirty="0">
                <a:latin typeface="Consolas" panose="020B0609020204030204" pitchFamily="49" charset="0"/>
              </a:rPr>
              <a:t>: write(</a:t>
            </a:r>
            <a:r>
              <a:rPr lang="en-US" altLang="zh-CN" sz="1800" dirty="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 dirty="0">
                <a:latin typeface="Consolas" panose="020B0609020204030204" pitchFamily="49" charset="0"/>
              </a:rPr>
              <a:t>: </a:t>
            </a:r>
            <a:r>
              <a:rPr lang="en-US" altLang="zh-CN" sz="1800" dirty="0" err="1">
                <a:latin typeface="Consolas" panose="020B0609020204030204" pitchFamily="49" charset="0"/>
              </a:rPr>
              <a:t>tmp</a:t>
            </a:r>
            <a:r>
              <a:rPr lang="en-US" altLang="zh-CN" sz="1800" dirty="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 dirty="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spcBef>
                <a:spcPts val="2400"/>
              </a:spcBef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18" name="矩形 17"/>
          <p:cNvSpPr/>
          <p:nvPr/>
        </p:nvSpPr>
        <p:spPr>
          <a:xfrm>
            <a:off x="431540" y="4832349"/>
            <a:ext cx="8316924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In the second schedule,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the results are correct. But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T1 reads </a:t>
            </a:r>
            <a:r>
              <a:rPr lang="zh-CN" altLang="en-US" sz="2000" b="1">
                <a:solidFill>
                  <a:schemeClr val="accent2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x=0 and y=30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; those reads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a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re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no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 possible in a sequential schedule. </a:t>
            </a:r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</a:t>
            </a:r>
            <a:r>
              <a:rPr lang="zh-CN" altLang="en-US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 that ok?</a:t>
            </a:r>
          </a:p>
        </p:txBody>
      </p:sp>
      <p:sp>
        <p:nvSpPr>
          <p:cNvPr id="2" name="矩形 1"/>
          <p:cNvSpPr/>
          <p:nvPr/>
        </p:nvSpPr>
        <p:spPr>
          <a:xfrm>
            <a:off x="7668845" y="2488167"/>
            <a:ext cx="588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2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x=0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668845" y="3508621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2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y=30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13" name="Content Placeholder 5"/>
          <p:cNvSpPr txBox="1">
            <a:spLocks/>
          </p:cNvSpPr>
          <p:nvPr/>
        </p:nvSpPr>
        <p:spPr>
          <a:xfrm>
            <a:off x="5652120" y="141872"/>
            <a:ext cx="2232248" cy="246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600" b="1" err="1">
                <a:latin typeface="Consolas" panose="020B0609020204030204" pitchFamily="49" charset="0"/>
                <a:ea typeface="MS PGothic" charset="0"/>
              </a:rPr>
              <a:t>Init</a:t>
            </a:r>
            <a:r>
              <a:rPr lang="en-US" altLang="zh-CN" sz="1600" b="1">
                <a:latin typeface="Consolas" panose="020B0609020204030204" pitchFamily="49" charset="0"/>
                <a:ea typeface="MS PGothic" charset="0"/>
              </a:rPr>
              <a:t>: x=0, y=0</a:t>
            </a:r>
            <a:endParaRPr lang="en-US" sz="1800">
              <a:latin typeface="Consolas" panose="020B0609020204030204" pitchFamily="49" charset="0"/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D090E399-8F90-7240-9EC3-0C2D4CB94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5511"/>
            <a:ext cx="8229600" cy="200398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</a:rPr>
              <a:t>Whether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</a:rPr>
              <a:t>OK</a:t>
            </a:r>
            <a:r>
              <a:rPr lang="en-US" altLang="zh-CN" b="1">
                <a:solidFill>
                  <a:schemeClr val="tx1">
                    <a:lumMod val="85000"/>
                    <a:lumOff val="15000"/>
                  </a:schemeClr>
                </a:solidFill>
              </a:rPr>
              <a:t> depends:</a:t>
            </a:r>
          </a:p>
          <a:p>
            <a:pPr lvl="1"/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</a:rPr>
              <a:t>There are many ways for multiple transactions to "appear" to have been run in sequence; there are different notions of serializability</a:t>
            </a:r>
          </a:p>
          <a:p>
            <a:pPr lvl="1"/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</a:rPr>
              <a:t>Chose a type of serializability depends on applications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8513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9D01A1-5A1E-A645-A5C6-DC8C422F9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Serializability has many types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60B063-0678-C849-99BC-340891F73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Final-state serializability</a:t>
            </a:r>
          </a:p>
          <a:p>
            <a:pPr lvl="1"/>
            <a:r>
              <a:rPr lang="en-US" altLang="zh-CN"/>
              <a:t>A schedule is final-state serializable if its final written state is equivalent to that of some serial schedule</a:t>
            </a:r>
          </a:p>
          <a:p>
            <a:r>
              <a:rPr lang="en-US" altLang="zh-CN"/>
              <a:t>Conflict serializability</a:t>
            </a:r>
          </a:p>
          <a:p>
            <a:r>
              <a:rPr lang="en-US" altLang="zh-CN"/>
              <a:t>View serializability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F60221-6E44-D442-8279-B464E9321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BE30EBD-45B2-C442-9EB7-88DC946D12C0}"/>
              </a:ext>
            </a:extLst>
          </p:cNvPr>
          <p:cNvSpPr txBox="1"/>
          <p:nvPr/>
        </p:nvSpPr>
        <p:spPr>
          <a:xfrm>
            <a:off x="3546850" y="2353444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Our focus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D9FD8B9E-CEF6-8B46-9A57-4AE944CD35FA}"/>
              </a:ext>
            </a:extLst>
          </p:cNvPr>
          <p:cNvSpPr/>
          <p:nvPr/>
        </p:nvSpPr>
        <p:spPr>
          <a:xfrm rot="10800000">
            <a:off x="3049488" y="2413018"/>
            <a:ext cx="432048" cy="286253"/>
          </a:xfrm>
          <a:prstGeom prst="rightArrow">
            <a:avLst/>
          </a:prstGeom>
          <a:solidFill>
            <a:schemeClr val="bg1"/>
          </a:solidFill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1E5710A8-FD45-53F7-16D8-D4C68A061231}"/>
              </a:ext>
            </a:extLst>
          </p:cNvPr>
          <p:cNvSpPr txBox="1">
            <a:spLocks/>
          </p:cNvSpPr>
          <p:nvPr/>
        </p:nvSpPr>
        <p:spPr>
          <a:xfrm>
            <a:off x="5580112" y="2567823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 dirty="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 dirty="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 dirty="0">
                <a:latin typeface="Consolas" panose="020B0609020204030204" pitchFamily="49" charset="0"/>
              </a:rPr>
              <a:t>: write(</a:t>
            </a:r>
            <a:r>
              <a:rPr lang="en-US" altLang="zh-CN" sz="1800" dirty="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 dirty="0">
                <a:latin typeface="Consolas" panose="020B0609020204030204" pitchFamily="49" charset="0"/>
              </a:rPr>
              <a:t>: </a:t>
            </a:r>
            <a:r>
              <a:rPr lang="en-US" altLang="zh-CN" sz="1800" dirty="0" err="1">
                <a:latin typeface="Consolas" panose="020B0609020204030204" pitchFamily="49" charset="0"/>
              </a:rPr>
              <a:t>tmp</a:t>
            </a:r>
            <a:r>
              <a:rPr lang="en-US" altLang="zh-CN" sz="1800" dirty="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 dirty="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spcBef>
                <a:spcPts val="2400"/>
              </a:spcBef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92076D9-DB4E-BA72-3AEB-9D98D2CA0FDC}"/>
              </a:ext>
            </a:extLst>
          </p:cNvPr>
          <p:cNvSpPr/>
          <p:nvPr/>
        </p:nvSpPr>
        <p:spPr>
          <a:xfrm>
            <a:off x="8172901" y="2486522"/>
            <a:ext cx="588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2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x=0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B743E8F-7CAD-EFE4-6029-AC3D842AA4F2}"/>
              </a:ext>
            </a:extLst>
          </p:cNvPr>
          <p:cNvSpPr/>
          <p:nvPr/>
        </p:nvSpPr>
        <p:spPr>
          <a:xfrm>
            <a:off x="8172901" y="3506976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2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y=30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114964C0-BB01-C511-0CAF-182528F861B2}"/>
              </a:ext>
            </a:extLst>
          </p:cNvPr>
          <p:cNvSpPr/>
          <p:nvPr/>
        </p:nvSpPr>
        <p:spPr>
          <a:xfrm>
            <a:off x="5632167" y="2158329"/>
            <a:ext cx="3240360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Final-state serializability </a:t>
            </a:r>
          </a:p>
        </p:txBody>
      </p:sp>
    </p:spTree>
    <p:extLst>
      <p:ext uri="{BB962C8B-B14F-4D97-AF65-F5344CB8AC3E}">
        <p14:creationId xmlns:p14="http://schemas.microsoft.com/office/powerpoint/2010/main" val="153208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BE384B"/>
                </a:solidFill>
                <a:ea typeface="+mn-ea"/>
              </a:rPr>
              <a:t>Conflict Serializability</a:t>
            </a:r>
            <a:endParaRPr kumimoji="0" lang="en-US" altLang="zh-CN" kern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46359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8A4BB5-1D15-8847-B8D3-282EB91DC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Serializability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B2E24A-2F65-264D-8DFA-B095E70C1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/>
              <a:t>Two operations conflict if: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they operate on the same data object, and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at least one of them is write, and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they belong to different transactions</a:t>
            </a:r>
          </a:p>
          <a:p>
            <a:r>
              <a:rPr kumimoji="1" lang="en" altLang="zh-CN"/>
              <a:t>Conflict serializability</a:t>
            </a:r>
          </a:p>
          <a:p>
            <a:pPr lvl="1"/>
            <a:r>
              <a:rPr kumimoji="1" lang="en" altLang="zh-CN"/>
              <a:t>A schedule is conflict serializable if </a:t>
            </a:r>
            <a:r>
              <a:rPr kumimoji="1" lang="en" altLang="zh-CN" b="1">
                <a:solidFill>
                  <a:srgbClr val="C00000"/>
                </a:solidFill>
              </a:rPr>
              <a:t>the order of its conflicts </a:t>
            </a:r>
            <a:r>
              <a:rPr kumimoji="1" lang="en" altLang="zh-CN"/>
              <a:t>(the order in which the conflicting operations occur) is </a:t>
            </a:r>
            <a:r>
              <a:rPr kumimoji="1" lang="en" altLang="zh-CN" b="1">
                <a:solidFill>
                  <a:srgbClr val="C00000"/>
                </a:solidFill>
              </a:rPr>
              <a:t>the same as the order of conflicts in some sequential schedule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25D442-7873-2F4B-B891-423A3BF34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1977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948264" y="697260"/>
            <a:ext cx="136815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91880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/>
          <p:cNvSpPr txBox="1">
            <a:spLocks/>
          </p:cNvSpPr>
          <p:nvPr/>
        </p:nvSpPr>
        <p:spPr>
          <a:xfrm>
            <a:off x="944489" y="2899564"/>
            <a:ext cx="720080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8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4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sz="2000">
                <a:latin typeface="Consolas" panose="020B0609020204030204" pitchFamily="49" charset="0"/>
              </a:rPr>
              <a:t> read(x)  and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sz="2000">
                <a:latin typeface="Consolas" panose="020B0609020204030204" pitchFamily="49" charset="0"/>
              </a:rPr>
              <a:t> write(x,20) on x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 err="1">
                <a:latin typeface="Consolas" panose="020B0609020204030204" pitchFamily="49" charset="0"/>
              </a:rPr>
              <a:t>tmp</a:t>
            </a:r>
            <a:r>
              <a:rPr lang="en-US" sz="2000">
                <a:latin typeface="Consolas" panose="020B0609020204030204" pitchFamily="49" charset="0"/>
              </a:rPr>
              <a:t> = read(y)  and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write(y,30) on y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sz="2000">
                <a:latin typeface="Consolas" panose="020B0609020204030204" pitchFamily="49" charset="0"/>
              </a:rPr>
              <a:t> write(y, tmp+10)  and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write(y,30) on y</a:t>
            </a: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5652120" y="141872"/>
            <a:ext cx="2232248" cy="246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600" b="1" err="1">
                <a:latin typeface="Consolas" panose="020B0609020204030204" pitchFamily="49" charset="0"/>
                <a:ea typeface="MS PGothic" charset="0"/>
              </a:rPr>
              <a:t>Init</a:t>
            </a:r>
            <a:r>
              <a:rPr lang="en-US" altLang="zh-CN" sz="1600" b="1">
                <a:latin typeface="Consolas" panose="020B0609020204030204" pitchFamily="49" charset="0"/>
                <a:ea typeface="MS PGothic" charset="0"/>
              </a:rPr>
              <a:t>: x=0, y=0</a:t>
            </a:r>
            <a:endParaRPr lang="en-US" sz="1800">
              <a:latin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855114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altLang="zh-CN">
                <a:latin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1199816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altLang="zh-CN">
                <a:latin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1544375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>
                <a:latin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592288" y="855114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T2.1 </a:t>
            </a:r>
            <a:endParaRPr lang="zh-CN" altLang="en-US">
              <a:solidFill>
                <a:schemeClr val="accent1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92288" y="1199816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T2.2 </a:t>
            </a:r>
            <a:endParaRPr lang="zh-CN" altLang="en-US">
              <a:solidFill>
                <a:schemeClr val="accent1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11654196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9DBD06-679D-EB4F-8B5A-FC7A34FE0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Graph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F94FE0-BD84-F64C-9B51-5C23332BC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Conflict Graph</a:t>
            </a:r>
          </a:p>
          <a:p>
            <a:pPr lvl="1"/>
            <a:r>
              <a:rPr kumimoji="1" lang="en" altLang="zh-CN" dirty="0"/>
              <a:t>Nodes are transactions, edges are directed</a:t>
            </a:r>
          </a:p>
          <a:p>
            <a:pPr lvl="1"/>
            <a:r>
              <a:rPr kumimoji="1" lang="en" altLang="zh-CN" dirty="0"/>
              <a:t>Edge between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and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if and only if:</a:t>
            </a:r>
          </a:p>
          <a:p>
            <a:pPr marL="1257300" lvl="2" indent="-342900">
              <a:buFont typeface="+mj-lt"/>
              <a:buAutoNum type="arabicPeriod"/>
            </a:pP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and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have a conflict between them, and</a:t>
            </a:r>
          </a:p>
          <a:p>
            <a:pPr marL="1257300" lvl="2" indent="-342900">
              <a:buFont typeface="+mj-lt"/>
              <a:buAutoNum type="arabicPeriod"/>
            </a:pPr>
            <a:r>
              <a:rPr kumimoji="1" lang="en" altLang="zh-CN" dirty="0"/>
              <a:t>the first step in the conflict occurs in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endParaRPr kumimoji="1" lang="en" altLang="zh-CN" baseline="-25000" dirty="0"/>
          </a:p>
          <a:p>
            <a:r>
              <a:rPr kumimoji="1" lang="en" altLang="zh-CN" dirty="0"/>
              <a:t>A schedule is conflict serializable if and only if:</a:t>
            </a:r>
          </a:p>
          <a:p>
            <a:pPr lvl="1"/>
            <a:r>
              <a:rPr kumimoji="1" lang="en" altLang="zh-CN" dirty="0"/>
              <a:t>It has an </a:t>
            </a:r>
            <a:r>
              <a:rPr kumimoji="1" lang="en" altLang="zh-CN" b="1" dirty="0">
                <a:solidFill>
                  <a:srgbClr val="C00000"/>
                </a:solidFill>
              </a:rPr>
              <a:t>acyclic</a:t>
            </a:r>
            <a:r>
              <a:rPr kumimoji="1" lang="en" altLang="zh-CN" dirty="0"/>
              <a:t> conflict graph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1E6597-EEB7-0F40-B679-A13A532A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16310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91880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/>
          <p:cNvSpPr txBox="1">
            <a:spLocks/>
          </p:cNvSpPr>
          <p:nvPr/>
        </p:nvSpPr>
        <p:spPr>
          <a:xfrm>
            <a:off x="971600" y="2929508"/>
            <a:ext cx="720080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8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4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sz="2000">
                <a:latin typeface="Consolas" panose="020B0609020204030204" pitchFamily="49" charset="0"/>
              </a:rPr>
              <a:t> read(x)   -&gt;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sz="2000">
                <a:latin typeface="Consolas" panose="020B0609020204030204" pitchFamily="49" charset="0"/>
              </a:rPr>
              <a:t> write(x,20)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 err="1">
                <a:latin typeface="Consolas" panose="020B0609020204030204" pitchFamily="49" charset="0"/>
              </a:rPr>
              <a:t>tmp</a:t>
            </a:r>
            <a:r>
              <a:rPr lang="en-US" sz="2000">
                <a:latin typeface="Consolas" panose="020B0609020204030204" pitchFamily="49" charset="0"/>
              </a:rPr>
              <a:t> = read(y)   -&gt;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write(y,30)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sz="2000">
                <a:latin typeface="Consolas" panose="020B0609020204030204" pitchFamily="49" charset="0"/>
              </a:rPr>
              <a:t> write(y, tmp+10)   -&gt;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write(y,30)</a:t>
            </a:r>
          </a:p>
          <a:p>
            <a:pPr marL="0" indent="0">
              <a:lnSpc>
                <a:spcPct val="60000"/>
              </a:lnSpc>
              <a:buNone/>
            </a:pPr>
            <a:endParaRPr lang="en-US" sz="2000">
              <a:latin typeface="Consolas" panose="020B0609020204030204" pitchFamily="49" charset="0"/>
            </a:endParaRPr>
          </a:p>
          <a:p>
            <a:pPr marL="0" indent="0" algn="ctr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(T1 -&gt; T2)</a:t>
            </a:r>
          </a:p>
        </p:txBody>
      </p:sp>
    </p:spTree>
    <p:extLst>
      <p:ext uri="{BB962C8B-B14F-4D97-AF65-F5344CB8AC3E}">
        <p14:creationId xmlns:p14="http://schemas.microsoft.com/office/powerpoint/2010/main" val="133875319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56384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/>
          <p:cNvSpPr txBox="1">
            <a:spLocks/>
          </p:cNvSpPr>
          <p:nvPr/>
        </p:nvSpPr>
        <p:spPr>
          <a:xfrm>
            <a:off x="971600" y="2929508"/>
            <a:ext cx="720080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8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4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T2.1</a:t>
            </a:r>
            <a:r>
              <a:rPr lang="en-US" altLang="zh-CN" sz="2000">
                <a:latin typeface="Consolas" panose="020B0609020204030204" pitchFamily="49" charset="0"/>
              </a:rPr>
              <a:t> write(x,20)</a:t>
            </a:r>
            <a:r>
              <a:rPr lang="en-US" sz="2000">
                <a:latin typeface="Consolas" panose="020B0609020204030204" pitchFamily="49" charset="0"/>
              </a:rPr>
              <a:t>   -&gt;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sz="2000">
                <a:latin typeface="Consolas" panose="020B0609020204030204" pitchFamily="49" charset="0"/>
              </a:rPr>
              <a:t>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write(y,30)   </a:t>
            </a:r>
            <a:r>
              <a:rPr lang="en-US" sz="2000">
                <a:latin typeface="Consolas" panose="020B0609020204030204" pitchFamily="49" charset="0"/>
              </a:rPr>
              <a:t>-&gt;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altLang="zh-CN" sz="2000">
                <a:latin typeface="Consolas" panose="020B0609020204030204" pitchFamily="49" charset="0"/>
              </a:rPr>
              <a:t> </a:t>
            </a:r>
            <a:r>
              <a:rPr lang="en-US" altLang="zh-CN" sz="2000" err="1">
                <a:latin typeface="Consolas" panose="020B0609020204030204" pitchFamily="49" charset="0"/>
              </a:rPr>
              <a:t>tmp</a:t>
            </a:r>
            <a:r>
              <a:rPr lang="en-US" altLang="zh-CN" sz="2000">
                <a:latin typeface="Consolas" panose="020B0609020204030204" pitchFamily="49" charset="0"/>
              </a:rPr>
              <a:t> = read(y)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T2.2</a:t>
            </a:r>
            <a:r>
              <a:rPr lang="en-US" altLang="zh-CN" sz="2000">
                <a:latin typeface="Consolas" panose="020B0609020204030204" pitchFamily="49" charset="0"/>
              </a:rPr>
              <a:t> write(y,30)   </a:t>
            </a:r>
            <a:r>
              <a:rPr lang="en-US" sz="2000">
                <a:latin typeface="Consolas" panose="020B0609020204030204" pitchFamily="49" charset="0"/>
              </a:rPr>
              <a:t>-&gt;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 sz="2000">
                <a:latin typeface="Consolas" panose="020B0609020204030204" pitchFamily="49" charset="0"/>
              </a:rPr>
              <a:t> write(y, tmp+10)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endParaRPr lang="en-US" sz="2000">
              <a:latin typeface="Consolas" panose="020B0609020204030204" pitchFamily="49" charset="0"/>
            </a:endParaRPr>
          </a:p>
          <a:p>
            <a:pPr marL="0" indent="0" algn="ctr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(T2 -&gt; T1)</a:t>
            </a:r>
          </a:p>
        </p:txBody>
      </p:sp>
    </p:spTree>
    <p:extLst>
      <p:ext uri="{BB962C8B-B14F-4D97-AF65-F5344CB8AC3E}">
        <p14:creationId xmlns:p14="http://schemas.microsoft.com/office/powerpoint/2010/main" val="123879555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251520" y="409228"/>
            <a:ext cx="2952328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T2.1</a:t>
            </a:r>
            <a:r>
              <a:rPr lang="en-US" altLang="zh-CN" sz="2000">
                <a:latin typeface="Consolas" panose="020B0609020204030204" pitchFamily="49" charset="0"/>
              </a:rPr>
              <a:t>,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T2.2</a:t>
            </a:r>
            <a:r>
              <a:rPr lang="en-US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endParaRPr lang="en-US" sz="2000">
              <a:latin typeface="Consolas" panose="020B0609020204030204" pitchFamily="49" charset="0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2915816" y="409228"/>
            <a:ext cx="612068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 order for sequential schedules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T2.1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altLang="zh-CN" sz="2000">
                <a:latin typeface="Consolas" panose="020B0609020204030204" pitchFamily="49" charset="0"/>
              </a:rPr>
              <a:t> -&gt;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  or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T2.2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(T1 -&gt; T2)          (T2 -&gt; T1)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5"/>
          <p:cNvSpPr txBox="1">
            <a:spLocks/>
          </p:cNvSpPr>
          <p:nvPr/>
        </p:nvSpPr>
        <p:spPr>
          <a:xfrm>
            <a:off x="111561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507605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1403648" y="4561229"/>
            <a:ext cx="2016224" cy="10878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altLang="zh-CN" sz="2000">
                <a:latin typeface="Consolas" panose="020B0609020204030204" pitchFamily="49" charset="0"/>
              </a:rPr>
              <a:t> -&gt;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5364088" y="4565612"/>
            <a:ext cx="2267744" cy="10834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2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T1.1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T2.1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T1.2</a:t>
            </a:r>
            <a:endParaRPr lang="en-US" altLang="zh-CN" sz="2000"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T1.3</a:t>
            </a: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5364088" y="2569468"/>
            <a:ext cx="2448272" cy="151216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364088" y="2569468"/>
            <a:ext cx="2520280" cy="158417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90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1115616" y="2564202"/>
            <a:ext cx="273630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None/>
            </a:pPr>
            <a:endParaRPr lang="en-US" sz="1800">
              <a:latin typeface="Consolas" panose="020B0609020204030204" pitchFamily="49" charset="0"/>
            </a:endParaRPr>
          </a:p>
          <a:p>
            <a:pPr marL="0" indent="0" algn="ctr">
              <a:lnSpc>
                <a:spcPct val="60000"/>
              </a:lnSpc>
              <a:buNone/>
            </a:pPr>
            <a:r>
              <a:rPr lang="en-US" altLang="zh-CN" sz="1800" b="1">
                <a:latin typeface="Consolas" panose="020B0609020204030204" pitchFamily="49" charset="0"/>
              </a:rPr>
              <a:t>T2 -&gt; T1</a:t>
            </a:r>
            <a:endParaRPr lang="en-US" sz="1800" b="1">
              <a:latin typeface="Consolas" panose="020B0609020204030204" pitchFamily="49" charset="0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5076056" y="2564202"/>
            <a:ext cx="273630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None/>
            </a:pPr>
            <a:endParaRPr lang="en-US" sz="1800">
              <a:latin typeface="Consolas" panose="020B0609020204030204" pitchFamily="49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5148064" y="5084481"/>
            <a:ext cx="2592288" cy="581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altLang="zh-CN" sz="2000" b="1">
                <a:latin typeface="+mn-lt"/>
              </a:rPr>
              <a:t>It's final-state serializable,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altLang="zh-CN" sz="2000" b="1">
                <a:latin typeface="+mn-lt"/>
              </a:rPr>
              <a:t>not conflict serializable</a:t>
            </a:r>
            <a:endParaRPr lang="zh-CN" altLang="en-US" sz="2000" b="1" baseline="-25000">
              <a:latin typeface="+mn-lt"/>
            </a:endParaRP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4962636" y="4441676"/>
            <a:ext cx="2736304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        </a:t>
            </a:r>
            <a:r>
              <a:rPr lang="en-US" sz="1800" b="1">
                <a:latin typeface="Consolas" panose="020B0609020204030204" pitchFamily="49" charset="0"/>
              </a:rPr>
              <a:t>--&gt;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        &lt;--</a:t>
            </a:r>
          </a:p>
        </p:txBody>
      </p:sp>
      <p:sp>
        <p:nvSpPr>
          <p:cNvPr id="9" name="矩形 8"/>
          <p:cNvSpPr/>
          <p:nvPr/>
        </p:nvSpPr>
        <p:spPr>
          <a:xfrm>
            <a:off x="5600836" y="4515317"/>
            <a:ext cx="1347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latin typeface="Consolas" panose="020B0609020204030204" pitchFamily="49" charset="0"/>
              </a:rPr>
              <a:t>T2     T1</a:t>
            </a:r>
            <a:endParaRPr lang="zh-CN" altLang="en-US"/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251520" y="409228"/>
            <a:ext cx="2952328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T2.1</a:t>
            </a:r>
            <a:r>
              <a:rPr lang="en-US" altLang="zh-CN" sz="2000">
                <a:latin typeface="Consolas" panose="020B0609020204030204" pitchFamily="49" charset="0"/>
              </a:rPr>
              <a:t>,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T2.2</a:t>
            </a:r>
            <a:r>
              <a:rPr lang="en-US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endParaRPr lang="en-US" sz="2000">
              <a:latin typeface="Consolas" panose="020B0609020204030204" pitchFamily="49" charset="0"/>
            </a:endParaRPr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2915816" y="409228"/>
            <a:ext cx="612068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 order for sequential schedules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T2.1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altLang="zh-CN" sz="2000">
                <a:latin typeface="Consolas" panose="020B0609020204030204" pitchFamily="49" charset="0"/>
              </a:rPr>
              <a:t> -&gt;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  or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T2.2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(T1 -&gt; T2)          (T2 -&gt; T1)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37714" y="5245880"/>
            <a:ext cx="3097323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spcBef>
                <a:spcPts val="2400"/>
              </a:spcBef>
            </a:pPr>
            <a:r>
              <a:rPr lang="en-US" altLang="zh-CN">
                <a:latin typeface="Consolas" panose="020B0609020204030204" pitchFamily="49" charset="0"/>
              </a:rPr>
              <a:t>Both at end: x=20, y=40</a:t>
            </a:r>
          </a:p>
        </p:txBody>
      </p:sp>
      <p:cxnSp>
        <p:nvCxnSpPr>
          <p:cNvPr id="3" name="直线箭头连接符 2">
            <a:extLst>
              <a:ext uri="{FF2B5EF4-FFF2-40B4-BE49-F238E27FC236}">
                <a16:creationId xmlns:a16="http://schemas.microsoft.com/office/drawing/2014/main" id="{D20B2F68-FF9F-1D42-8EE3-94E6402317CF}"/>
              </a:ext>
            </a:extLst>
          </p:cNvPr>
          <p:cNvCxnSpPr/>
          <p:nvPr/>
        </p:nvCxnSpPr>
        <p:spPr>
          <a:xfrm>
            <a:off x="3563888" y="4297660"/>
            <a:ext cx="0" cy="7868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E3565767-04F4-984F-B157-9A4DBE5A5C8E}"/>
              </a:ext>
            </a:extLst>
          </p:cNvPr>
          <p:cNvCxnSpPr>
            <a:cxnSpLocks/>
          </p:cNvCxnSpPr>
          <p:nvPr/>
        </p:nvCxnSpPr>
        <p:spPr>
          <a:xfrm flipH="1">
            <a:off x="3707904" y="4297660"/>
            <a:ext cx="1440160" cy="7868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442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Equivalence</a:t>
            </a:r>
            <a:endParaRPr lang="zh-CN" altLang="en-US"/>
          </a:p>
        </p:txBody>
      </p:sp>
      <p:pic>
        <p:nvPicPr>
          <p:cNvPr id="5" name="Picture 2" descr="“fish bone”的图片搜索结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12897"/>
            <a:ext cx="2448272" cy="17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“fish”的图片搜索结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07150"/>
            <a:ext cx="3185912" cy="116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“fish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8527"/>
            <a:ext cx="288455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“fish bone”的图片搜索结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238" y="2929508"/>
            <a:ext cx="2448272" cy="17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914363" y="1273324"/>
            <a:ext cx="12785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zh-CN" altLang="en-US" sz="88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9904" y="415364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Conflicts order A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9904" y="2602267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Schedule A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26246" y="2602267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Schedule B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26246" y="415364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Conflicts order B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80915" y="4776504"/>
            <a:ext cx="6128528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If conflicts-order-A equals to conflicts-order-B, </a:t>
            </a:r>
          </a:p>
          <a:p>
            <a:pPr algn="ctr"/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then schedule-A </a:t>
            </a:r>
            <a:r>
              <a:rPr lang="en-US" altLang="zh-CN" sz="2000">
                <a:solidFill>
                  <a:schemeClr val="accent2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conflict-equals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to schedule-B</a:t>
            </a:r>
            <a:endParaRPr lang="zh-CN" altLang="en-US" sz="200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14363" y="3038810"/>
            <a:ext cx="12785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zh-CN" altLang="en-US" sz="88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14612" y="1497595"/>
            <a:ext cx="1749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1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conflict-equal </a:t>
            </a:r>
            <a:endParaRPr lang="zh-CN" altLang="en-US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188733" y="3273425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1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equal </a:t>
            </a:r>
            <a:endParaRPr lang="zh-CN" altLang="en-US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83568" y="3073524"/>
            <a:ext cx="940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T1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T2</a:t>
            </a:r>
            <a:endParaRPr lang="zh-CN" altLang="en-US" sz="140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9" name="直线连接符 8"/>
          <p:cNvCxnSpPr/>
          <p:nvPr/>
        </p:nvCxnSpPr>
        <p:spPr>
          <a:xfrm flipH="1" flipV="1">
            <a:off x="1403648" y="3329491"/>
            <a:ext cx="220614" cy="2280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1545369" y="3098924"/>
            <a:ext cx="940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T4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T3</a:t>
            </a:r>
            <a:endParaRPr lang="zh-CN" altLang="en-US" sz="140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23" name="直线连接符 22"/>
          <p:cNvCxnSpPr>
            <a:endCxn id="22" idx="2"/>
          </p:cNvCxnSpPr>
          <p:nvPr/>
        </p:nvCxnSpPr>
        <p:spPr>
          <a:xfrm flipV="1">
            <a:off x="1735380" y="3406701"/>
            <a:ext cx="280336" cy="1334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439603" y="2653086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1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if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2887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View Serializability</a:t>
            </a:r>
            <a:endParaRPr lang="zh-CN" altLang="en-US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539552" y="1345332"/>
            <a:ext cx="4104456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T1        T2        T3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read(x)            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          write(x)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write(x)           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                    write(x)</a:t>
            </a:r>
          </a:p>
        </p:txBody>
      </p:sp>
      <p:sp>
        <p:nvSpPr>
          <p:cNvPr id="5" name="矩形 4"/>
          <p:cNvSpPr/>
          <p:nvPr/>
        </p:nvSpPr>
        <p:spPr>
          <a:xfrm>
            <a:off x="6372200" y="1921396"/>
            <a:ext cx="1347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>
                <a:latin typeface="Consolas" panose="020B0609020204030204" pitchFamily="49" charset="0"/>
              </a:rPr>
              <a:t>T3</a:t>
            </a:r>
          </a:p>
          <a:p>
            <a:pPr algn="ctr"/>
            <a:endParaRPr lang="en-US" altLang="zh-CN" b="1">
              <a:latin typeface="Consolas" panose="020B0609020204030204" pitchFamily="49" charset="0"/>
            </a:endParaRPr>
          </a:p>
          <a:p>
            <a:pPr algn="ctr"/>
            <a:endParaRPr lang="en-US" altLang="zh-CN" b="1">
              <a:latin typeface="Consolas" panose="020B0609020204030204" pitchFamily="49" charset="0"/>
            </a:endParaRPr>
          </a:p>
          <a:p>
            <a:pPr algn="ctr"/>
            <a:r>
              <a:rPr lang="en-US" altLang="zh-CN" b="1">
                <a:latin typeface="Consolas" panose="020B0609020204030204" pitchFamily="49" charset="0"/>
              </a:rPr>
              <a:t>T2     T1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67120" y="1477344"/>
            <a:ext cx="1957587" cy="276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spcBef>
                <a:spcPts val="2400"/>
              </a:spcBef>
            </a:pPr>
            <a:r>
              <a:rPr lang="en-US" altLang="zh-CN" b="1">
                <a:latin typeface="Consolas" panose="020B0609020204030204" pitchFamily="49" charset="0"/>
              </a:rPr>
              <a:t>Conflict graph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6588224" y="2281436"/>
            <a:ext cx="360040" cy="504056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 flipV="1">
            <a:off x="7164288" y="2281436"/>
            <a:ext cx="360040" cy="504056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6847891" y="2857500"/>
            <a:ext cx="396044" cy="0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>
            <a:off x="6847891" y="3001515"/>
            <a:ext cx="396044" cy="1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内容占位符 2"/>
          <p:cNvSpPr>
            <a:spLocks noGrp="1"/>
          </p:cNvSpPr>
          <p:nvPr>
            <p:ph idx="1"/>
          </p:nvPr>
        </p:nvSpPr>
        <p:spPr>
          <a:xfrm>
            <a:off x="457200" y="3361556"/>
            <a:ext cx="8435280" cy="2353443"/>
          </a:xfrm>
        </p:spPr>
        <p:txBody>
          <a:bodyPr>
            <a:noAutofit/>
          </a:bodyPr>
          <a:lstStyle/>
          <a:p>
            <a:r>
              <a:rPr lang="en-US" altLang="zh-CN"/>
              <a:t>Cyclic -&gt; Not </a:t>
            </a:r>
            <a:r>
              <a:rPr lang="en-US" altLang="zh-CN" b="1">
                <a:solidFill>
                  <a:srgbClr val="C00000"/>
                </a:solidFill>
              </a:rPr>
              <a:t>conflict serializable</a:t>
            </a:r>
          </a:p>
          <a:p>
            <a:r>
              <a:rPr lang="en-US" altLang="zh-CN"/>
              <a:t>But compare it to running </a:t>
            </a:r>
            <a:r>
              <a:rPr lang="en-US" altLang="zh-CN" b="1">
                <a:solidFill>
                  <a:schemeClr val="accent1"/>
                </a:solidFill>
              </a:rPr>
              <a:t>T1 then T2 then T3 </a:t>
            </a:r>
            <a:r>
              <a:rPr lang="en-US" altLang="zh-CN"/>
              <a:t>(serially)</a:t>
            </a:r>
          </a:p>
          <a:p>
            <a:pPr lvl="1"/>
            <a:r>
              <a:rPr lang="en-US" altLang="zh-CN"/>
              <a:t>Final-state is fine</a:t>
            </a:r>
          </a:p>
          <a:p>
            <a:pPr lvl="1"/>
            <a:r>
              <a:rPr lang="en-US" altLang="zh-CN"/>
              <a:t>Intermediate reads are fine</a:t>
            </a:r>
          </a:p>
          <a:p>
            <a:r>
              <a:rPr lang="en-US" altLang="zh-CN" b="1"/>
              <a:t>Question</a:t>
            </a:r>
            <a:r>
              <a:rPr lang="en-US" altLang="zh-CN"/>
              <a:t>: why shouldn't we allow this schedule?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6721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F208BD-2A6D-454E-A5B6-068FE3EB5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View Serializability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03BFCA-83A4-F54C-8052-B3485910F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507288" cy="4471925"/>
          </a:xfrm>
        </p:spPr>
        <p:txBody>
          <a:bodyPr/>
          <a:lstStyle/>
          <a:p>
            <a:r>
              <a:rPr lang="en-US" altLang="zh-CN" sz="2000" dirty="0"/>
              <a:t>Informal definition</a:t>
            </a:r>
          </a:p>
          <a:p>
            <a:pPr lvl="1"/>
            <a:r>
              <a:rPr lang="en-US" altLang="zh-CN" i="1" dirty="0">
                <a:solidFill>
                  <a:schemeClr val="tx1"/>
                </a:solidFill>
              </a:rPr>
              <a:t>A schedule is view serializable if the final written state as well as intermediate reads are the same as in some serial schedule</a:t>
            </a:r>
          </a:p>
          <a:p>
            <a:r>
              <a:rPr lang="en-US" altLang="zh-CN" dirty="0"/>
              <a:t>Formally, for those interested</a:t>
            </a:r>
          </a:p>
          <a:p>
            <a:pPr lvl="1"/>
            <a:r>
              <a:rPr lang="en-US" altLang="zh-CN" dirty="0"/>
              <a:t>Two schedules </a:t>
            </a:r>
            <a:r>
              <a:rPr lang="en-US" altLang="zh-CN" b="1" dirty="0"/>
              <a:t>S</a:t>
            </a:r>
            <a:r>
              <a:rPr lang="en-US" altLang="zh-CN" dirty="0"/>
              <a:t> and </a:t>
            </a:r>
            <a:r>
              <a:rPr lang="en-US" altLang="zh-CN" b="1" dirty="0"/>
              <a:t>S'</a:t>
            </a:r>
            <a:r>
              <a:rPr lang="en-US" altLang="zh-CN" dirty="0"/>
              <a:t> are </a:t>
            </a:r>
            <a:r>
              <a:rPr lang="en-US" altLang="zh-CN" b="1" dirty="0">
                <a:solidFill>
                  <a:srgbClr val="BE384B"/>
                </a:solidFill>
              </a:rPr>
              <a:t>view equivalent </a:t>
            </a:r>
            <a:r>
              <a:rPr lang="en-US" altLang="zh-CN" dirty="0"/>
              <a:t>if: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reads an initial value for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reads the value written by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in S for some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does the final write to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marL="74250" lvl="1" indent="0">
              <a:buNone/>
            </a:pPr>
            <a:r>
              <a:rPr lang="en-US" altLang="zh-CN" dirty="0"/>
              <a:t>A schedule is </a:t>
            </a:r>
            <a:r>
              <a:rPr lang="en-US" altLang="zh-CN" b="1" dirty="0"/>
              <a:t>view serializable </a:t>
            </a:r>
            <a:r>
              <a:rPr lang="en-US" altLang="zh-CN" dirty="0"/>
              <a:t>if it is </a:t>
            </a:r>
            <a:r>
              <a:rPr lang="en-US" altLang="zh-CN" b="1" dirty="0">
                <a:solidFill>
                  <a:srgbClr val="BE384B"/>
                </a:solidFill>
              </a:rPr>
              <a:t>view equivalent</a:t>
            </a:r>
            <a:r>
              <a:rPr lang="en-US" altLang="zh-CN" dirty="0">
                <a:solidFill>
                  <a:srgbClr val="BE384B"/>
                </a:solidFill>
              </a:rPr>
              <a:t> </a:t>
            </a:r>
            <a:r>
              <a:rPr lang="en-US" altLang="zh-CN" dirty="0"/>
              <a:t>to some serial schedule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3C819A-BB83-2748-8BB2-EE77DA491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7172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3626AA-1AB7-9449-9630-8BCE44668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Question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1BC62A-D0C8-1C47-9CDB-3FC46CC5D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587182"/>
          </a:xfrm>
        </p:spPr>
        <p:txBody>
          <a:bodyPr/>
          <a:lstStyle/>
          <a:p>
            <a:r>
              <a:rPr kumimoji="1" lang="en" altLang="zh-CN" dirty="0"/>
              <a:t>Why conflict serializability when it seems </a:t>
            </a:r>
            <a:r>
              <a:rPr kumimoji="1" lang="en" altLang="zh-CN" dirty="0">
                <a:solidFill>
                  <a:srgbClr val="BE384B"/>
                </a:solidFill>
              </a:rPr>
              <a:t>too strict</a:t>
            </a:r>
            <a:r>
              <a:rPr kumimoji="1" lang="en" altLang="zh-CN" dirty="0"/>
              <a:t>?</a:t>
            </a:r>
          </a:p>
          <a:p>
            <a:r>
              <a:rPr kumimoji="1" lang="en" altLang="zh-CN" dirty="0"/>
              <a:t>Why not focus on view serializability?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2E23F6-6CEB-7E4A-AB60-61D050634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93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19FFBE8-BBB3-E348-A1AF-75358F6FE2FB}"/>
              </a:ext>
            </a:extLst>
          </p:cNvPr>
          <p:cNvSpPr txBox="1"/>
          <p:nvPr/>
        </p:nvSpPr>
        <p:spPr>
          <a:xfrm>
            <a:off x="3419872" y="242545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View</a:t>
            </a:r>
          </a:p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Serializability</a:t>
            </a:r>
            <a:endParaRPr lang="zh-CN" altLang="en-US" sz="2000" b="1">
              <a:solidFill>
                <a:srgbClr val="BE384B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6E5E11C-4851-4F43-A580-B92E9A7551CA}"/>
              </a:ext>
            </a:extLst>
          </p:cNvPr>
          <p:cNvSpPr txBox="1"/>
          <p:nvPr/>
        </p:nvSpPr>
        <p:spPr>
          <a:xfrm>
            <a:off x="864277" y="242545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Final-state Serializability</a:t>
            </a:r>
            <a:endParaRPr lang="zh-CN" altLang="en-US" sz="2000" b="1">
              <a:solidFill>
                <a:srgbClr val="BE384B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6BEC952-7DAB-B548-A098-8A7ED4CF0A22}"/>
              </a:ext>
            </a:extLst>
          </p:cNvPr>
          <p:cNvSpPr txBox="1"/>
          <p:nvPr/>
        </p:nvSpPr>
        <p:spPr>
          <a:xfrm>
            <a:off x="5940152" y="242545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Conflict</a:t>
            </a:r>
          </a:p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Serializability</a:t>
            </a:r>
            <a:endParaRPr lang="zh-CN" altLang="en-US" sz="2000" b="1">
              <a:solidFill>
                <a:srgbClr val="BE384B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A8898EF-2AC8-CD41-AF85-FDC51038FCCA}"/>
              </a:ext>
            </a:extLst>
          </p:cNvPr>
          <p:cNvSpPr txBox="1"/>
          <p:nvPr/>
        </p:nvSpPr>
        <p:spPr>
          <a:xfrm>
            <a:off x="864277" y="3256449"/>
            <a:ext cx="2123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Care the final state</a:t>
            </a:r>
            <a:r>
              <a:rPr lang="zh-CN" altLang="en-US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only</a:t>
            </a:r>
            <a:endParaRPr lang="zh-CN" altLang="en-US" sz="20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396BC68-F21F-3041-BF9E-ED49A04E0AA9}"/>
              </a:ext>
            </a:extLst>
          </p:cNvPr>
          <p:cNvSpPr txBox="1"/>
          <p:nvPr/>
        </p:nvSpPr>
        <p:spPr>
          <a:xfrm>
            <a:off x="3384557" y="3256449"/>
            <a:ext cx="21955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Care the final state as well as intermediate read</a:t>
            </a:r>
            <a:endParaRPr lang="zh-CN" altLang="en-US" sz="20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D4D79B-07A0-384D-898C-CD6CDBEABE41}"/>
              </a:ext>
            </a:extLst>
          </p:cNvPr>
          <p:cNvSpPr txBox="1"/>
          <p:nvPr/>
        </p:nvSpPr>
        <p:spPr>
          <a:xfrm>
            <a:off x="5963489" y="3256449"/>
            <a:ext cx="22809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Care the final state as well as all the </a:t>
            </a:r>
            <a:r>
              <a:rPr lang="en-US" altLang="zh-CN" sz="20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data dependency</a:t>
            </a:r>
            <a:endParaRPr lang="zh-CN" altLang="en-US" sz="2000" b="1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0BF4D1-CCBB-3B48-82E3-4DA9AB3C4095}"/>
              </a:ext>
            </a:extLst>
          </p:cNvPr>
          <p:cNvSpPr txBox="1"/>
          <p:nvPr/>
        </p:nvSpPr>
        <p:spPr>
          <a:xfrm>
            <a:off x="2915816" y="2595606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⊃</a:t>
            </a:r>
            <a:endParaRPr lang="zh-CN" altLang="en-US" sz="3200">
              <a:solidFill>
                <a:srgbClr val="BE38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9AE3689-F44E-3F4F-9EE7-79FB53BD422B}"/>
              </a:ext>
            </a:extLst>
          </p:cNvPr>
          <p:cNvSpPr txBox="1"/>
          <p:nvPr/>
        </p:nvSpPr>
        <p:spPr>
          <a:xfrm>
            <a:off x="5402905" y="2595606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⊃</a:t>
            </a:r>
            <a:endParaRPr lang="zh-CN" altLang="en-US" sz="3200">
              <a:solidFill>
                <a:srgbClr val="BE38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1648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B4F055-8FE6-A046-B2CB-533773E77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Serializability VS. View Serializability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26EA97-D14D-C047-8405-450DB1685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/>
              <a:t>Conflict serializability is easy to test</a:t>
            </a:r>
          </a:p>
          <a:p>
            <a:pPr lvl="1"/>
            <a:r>
              <a:rPr kumimoji="1" lang="en" altLang="zh-CN"/>
              <a:t>i.e., check whether a graph is acyclic</a:t>
            </a:r>
          </a:p>
          <a:p>
            <a:pPr lvl="1"/>
            <a:r>
              <a:rPr kumimoji="1" lang="en" altLang="zh-CN"/>
              <a:t>View serializability is hard to test (likely NP-hard)</a:t>
            </a:r>
          </a:p>
          <a:p>
            <a:r>
              <a:rPr kumimoji="1" lang="en" altLang="zh-CN"/>
              <a:t>Conflict serializable schedules are easy to generate</a:t>
            </a:r>
          </a:p>
          <a:p>
            <a:pPr lvl="1"/>
            <a:r>
              <a:rPr kumimoji="1" lang="en" altLang="zh-CN"/>
              <a:t>Using concurrency control protocols. E.g., 2PL (</a:t>
            </a:r>
            <a:r>
              <a:rPr kumimoji="1" lang="en" altLang="zh-CN" b="1">
                <a:solidFill>
                  <a:srgbClr val="BE384B"/>
                </a:solidFill>
              </a:rPr>
              <a:t>two-phase-locking</a:t>
            </a:r>
            <a:r>
              <a:rPr kumimoji="1" lang="en" altLang="zh-CN"/>
              <a:t>)</a:t>
            </a:r>
          </a:p>
          <a:p>
            <a:r>
              <a:rPr kumimoji="1" lang="en" altLang="zh-CN"/>
              <a:t>Conflict serializable schedules are also view serializable</a:t>
            </a:r>
          </a:p>
          <a:p>
            <a:pPr lvl="1"/>
            <a:r>
              <a:rPr kumimoji="1" lang="en" altLang="zh-CN"/>
              <a:t>No easy way to generate view schedules that allows for ones like the previous example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DB9E29-3715-3249-BBBF-2F84D2CE0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53994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FA40D-72C7-4A28-722A-E6FFEED7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2PL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444A3C-160C-56E6-522C-0E49F027F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2PL can guarantee before or after atomicity </a:t>
            </a:r>
          </a:p>
          <a:p>
            <a:pPr lvl="1"/>
            <a:r>
              <a:rPr lang="en-US" altLang="zh-CN" dirty="0"/>
              <a:t>Run actions T1, T2, .., TN concurrently, and have it "</a:t>
            </a:r>
            <a:r>
              <a:rPr lang="en-US" altLang="zh-CN" dirty="0">
                <a:solidFill>
                  <a:srgbClr val="BE384B"/>
                </a:solidFill>
              </a:rPr>
              <a:t>appears</a:t>
            </a:r>
            <a:r>
              <a:rPr lang="en-US" altLang="zh-CN" dirty="0"/>
              <a:t>" as if they ran sequentially</a:t>
            </a:r>
          </a:p>
          <a:p>
            <a:r>
              <a:rPr kumimoji="1" lang="en-US" altLang="zh-CN" dirty="0"/>
              <a:t>2PL locking rule: </a:t>
            </a:r>
          </a:p>
          <a:p>
            <a:pPr lvl="1"/>
            <a:r>
              <a:rPr kumimoji="1" lang="en-US" altLang="zh-CN" dirty="0"/>
              <a:t>The action must acquire the shared data’s lock before access it and release it until the action finishes</a:t>
            </a:r>
            <a:endParaRPr lang="en-US" altLang="zh-CN" dirty="0"/>
          </a:p>
          <a:p>
            <a:r>
              <a:rPr kumimoji="1" lang="en-US" altLang="zh-CN" b="1" dirty="0">
                <a:solidFill>
                  <a:schemeClr val="tx1"/>
                </a:solidFill>
              </a:rPr>
              <a:t>Question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Which serializability does 2PL guarantee?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Conflict serializability!</a:t>
            </a:r>
          </a:p>
          <a:p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450DED-BFA8-35C7-984D-FBB2A677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328347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Proof of 2PL 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365830" y="613218"/>
            <a:ext cx="4320970" cy="954107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and T2 conflict on x1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and T3 conflict on x2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and T1 conflict on </a:t>
            </a:r>
            <a:r>
              <a:rPr lang="en-US" altLang="zh-CN" sz="1400" err="1">
                <a:latin typeface="Consolas" panose="020B0609020204030204" pitchFamily="49" charset="0"/>
              </a:rPr>
              <a:t>x_k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65830" y="2000950"/>
            <a:ext cx="4320970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acquires x1.lock and x2.lock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T3 acquires x2.lock and x3.lock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acquires x_{k-1}.lock and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71637" y="3952136"/>
            <a:ext cx="4320480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solidFill>
                  <a:srgbClr val="FF0000"/>
                </a:solidFill>
                <a:latin typeface="Consolas" panose="020B0609020204030204" pitchFamily="49" charset="0"/>
              </a:rPr>
              <a:t>T1 releases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acquires x1.lock and x2.lock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acquires x_{k-1}.lock and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2380" y="3952136"/>
            <a:ext cx="3135524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solidFill>
                  <a:srgbClr val="FF0000"/>
                </a:solidFill>
                <a:latin typeface="Consolas" panose="020B0609020204030204" pitchFamily="49" charset="0"/>
              </a:rPr>
              <a:t>T1 releases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4167" y="1090271"/>
            <a:ext cx="3583777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Suppose 2PL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does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 b="1">
                <a:solidFill>
                  <a:srgbClr val="C00000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not</a:t>
            </a: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generate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conflict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serializable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schedule</a:t>
            </a:r>
          </a:p>
          <a:p>
            <a:pPr algn="just"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Suppose the conflict graph produced by an execution of 2PL has a cycle, which without loss of generality, is:</a:t>
            </a:r>
          </a:p>
          <a:p>
            <a:pPr algn="just">
              <a:spcBef>
                <a:spcPts val="600"/>
              </a:spcBef>
            </a:pPr>
            <a:r>
              <a:rPr lang="en-US" altLang="zh-CN" sz="14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T1 --&gt; T2 --&gt; ... --&gt; </a:t>
            </a:r>
            <a:r>
              <a:rPr lang="en-US" altLang="zh-CN" sz="14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Tk</a:t>
            </a:r>
            <a:r>
              <a:rPr lang="en-US" altLang="zh-CN" sz="14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--&gt; T1</a:t>
            </a:r>
            <a:endParaRPr lang="en-US" altLang="zh-CN" sz="11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Let the shared variable (the one that causes the conflict) between </a:t>
            </a:r>
            <a:r>
              <a:rPr lang="en-US" altLang="zh-CN" sz="16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T_i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and </a:t>
            </a:r>
            <a:r>
              <a:rPr lang="en-US" altLang="zh-CN" sz="16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T_{i+1}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be represented by </a:t>
            </a:r>
            <a:r>
              <a:rPr lang="en-US" altLang="zh-CN" sz="16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x_i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600"/>
              </a:spcBef>
            </a:pPr>
            <a:endParaRPr lang="en-US" altLang="zh-CN" sz="11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6166275" y="1690436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下箭头 9"/>
          <p:cNvSpPr/>
          <p:nvPr/>
        </p:nvSpPr>
        <p:spPr>
          <a:xfrm>
            <a:off x="6166275" y="3586344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下箭头 10"/>
          <p:cNvSpPr/>
          <p:nvPr/>
        </p:nvSpPr>
        <p:spPr>
          <a:xfrm rot="5400000">
            <a:off x="3745906" y="4469472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爆炸形 1 11"/>
          <p:cNvSpPr/>
          <p:nvPr/>
        </p:nvSpPr>
        <p:spPr>
          <a:xfrm>
            <a:off x="2942284" y="3930833"/>
            <a:ext cx="802432" cy="604810"/>
          </a:xfrm>
          <a:prstGeom prst="irregularSeal1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18647" y="3640296"/>
            <a:ext cx="1816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等线" panose="02010600030101010101" pitchFamily="2" charset="-122"/>
                <a:ea typeface="楷体"/>
                <a:cs typeface="Myriad Pro Light SemiCond"/>
              </a:rPr>
              <a:t>T1 violates 2PL!</a:t>
            </a:r>
            <a:endParaRPr lang="zh-CN" altLang="en-US" b="1">
              <a:solidFill>
                <a:srgbClr val="C00000"/>
              </a:solidFill>
              <a:latin typeface="等线" panose="02010600030101010101" pitchFamily="2" charset="-122"/>
              <a:ea typeface="楷体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43700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Serializability simplifies enforcing concurrent correctness / data consistency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809033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7BBB2B-DF07-F44F-8714-7A929CE3B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Correctness (app-semantic consistency)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55EC1E-E60E-9E44-9507-BCC00B5BC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/>
          <a:lstStyle/>
          <a:p>
            <a:r>
              <a:rPr lang="en-US" altLang="zh-CN" dirty="0"/>
              <a:t>Correctness is hard for computer system to enforce</a:t>
            </a:r>
          </a:p>
          <a:p>
            <a:pPr lvl="1"/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level,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</a:p>
          <a:p>
            <a:pPr lvl="1"/>
            <a:r>
              <a:rPr kumimoji="1" lang="en-US" altLang="zh-CN" dirty="0"/>
              <a:t>E.g., developer can write a buggy program, even no concurrency (single-threaded)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To ensure concurrent correctness, we need assumptions </a:t>
            </a:r>
          </a:p>
          <a:p>
            <a:pPr lvl="1"/>
            <a:r>
              <a:rPr kumimoji="1" lang="en-US" altLang="zh-CN" dirty="0"/>
              <a:t>i.e., The single-threaded implementation of actions must be correct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7C0E8C-09FA-A248-8548-475F01664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98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76B8EEC-B0FF-B115-3957-15D8976A0758}"/>
              </a:ext>
            </a:extLst>
          </p:cNvPr>
          <p:cNvSpPr/>
          <p:nvPr/>
        </p:nvSpPr>
        <p:spPr>
          <a:xfrm>
            <a:off x="302840" y="2870274"/>
            <a:ext cx="354908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bank[b]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-= amt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8CA163F-8A38-B231-E36A-FD77E1159A36}"/>
              </a:ext>
            </a:extLst>
          </p:cNvPr>
          <p:cNvSpPr/>
          <p:nvPr/>
        </p:nvSpPr>
        <p:spPr>
          <a:xfrm>
            <a:off x="4716016" y="2870274"/>
            <a:ext cx="354908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bank[b] += </a:t>
            </a:r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amt * 2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-= amt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C466DD8D-8256-6FF5-53E4-D7F38DDB7139}"/>
              </a:ext>
            </a:extLst>
          </p:cNvPr>
          <p:cNvSpPr/>
          <p:nvPr/>
        </p:nvSpPr>
        <p:spPr>
          <a:xfrm>
            <a:off x="5467912" y="2611859"/>
            <a:ext cx="2170576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Buggy</a:t>
            </a:r>
          </a:p>
        </p:txBody>
      </p:sp>
    </p:spTree>
    <p:extLst>
      <p:ext uri="{BB962C8B-B14F-4D97-AF65-F5344CB8AC3E}">
        <p14:creationId xmlns:p14="http://schemas.microsoft.com/office/powerpoint/2010/main" val="39129793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6707AC-29BE-2646-87CC-087EB0B0E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Correctness and serializability 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091A0BF-D9D2-C34D-B425-EFE783B320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2840" y="1129308"/>
                <a:ext cx="8229600" cy="4167654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zh-CN" dirty="0"/>
                  <a:t>Assumption: programmers are pro at writing </a:t>
                </a:r>
                <a:r>
                  <a:rPr kumimoji="1" lang="en-US" altLang="zh-CN" u="sng" dirty="0"/>
                  <a:t>single-thread</a:t>
                </a:r>
                <a:r>
                  <a:rPr kumimoji="1" lang="en-US" altLang="zh-CN" dirty="0"/>
                  <a:t> programs</a:t>
                </a:r>
              </a:p>
              <a:p>
                <a:pPr lvl="1">
                  <a:spcAft>
                    <a:spcPts val="600"/>
                  </a:spcAft>
                </a:pPr>
                <a:r>
                  <a:rPr kumimoji="1" lang="en-US" altLang="zh-CN" dirty="0"/>
                  <a:t>Specially, 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kumimoji="1" lang="en-US" altLang="zh-CN" i="1" baseline="-25000">
                        <a:latin typeface="Cambria Math" panose="02040503050406030204" pitchFamily="18" charset="0"/>
                      </a:rPr>
                      <m:t>tx</m:t>
                    </m:r>
                    <m:r>
                      <a:rPr kumimoji="1" lang="en-US" altLang="zh-CN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𝐶𝑖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𝐶𝑗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kumimoji="1" lang="en-US" altLang="zh-CN" dirty="0"/>
                  <a:t>in a single-thread context,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dirty="0"/>
                  <a:t>can move data from a consistent state</a:t>
                </a:r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sty m:val="p"/>
                      </m:rPr>
                      <a:rPr kumimoji="1" lang="en-US" altLang="zh-CN" i="1" baseline="-25000">
                        <a:latin typeface="Cambria Math" panose="02040503050406030204" pitchFamily="18" charset="0"/>
                      </a:rPr>
                      <m:t>i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/>
                  <a:t>）</a:t>
                </a:r>
                <a:r>
                  <a:rPr kumimoji="1" lang="en-US" altLang="zh-CN" dirty="0"/>
                  <a:t>to another consistent state</a:t>
                </a:r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C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𝑗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/>
                  <a:t>）</a:t>
                </a:r>
                <a:endParaRPr kumimoji="1" lang="en-US" altLang="zh-CN" dirty="0"/>
              </a:p>
              <a:p>
                <a:r>
                  <a:rPr kumimoji="1" lang="en-US" altLang="zh-CN" dirty="0"/>
                  <a:t>Then, if the execution of actions guarantee serializability, then the final state of concurrent execution is consistent</a:t>
                </a:r>
              </a:p>
              <a:p>
                <a:pPr lvl="1"/>
                <a:r>
                  <a:rPr kumimoji="1" lang="en-US" altLang="zh-CN" dirty="0"/>
                  <a:t>i.e., the concurrent execution can reduce to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1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 … 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𝐶𝑛</m:t>
                    </m:r>
                    <m:r>
                      <a:rPr kumimoji="1" lang="zh-CN" altLang="en-US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dirty="0"/>
                  <a:t> If C0 is consistent, then Cn must be consistent </a:t>
                </a:r>
                <a:endParaRPr kumimoji="1" lang="zh-CN" altLang="en-US" dirty="0"/>
              </a:p>
              <a:p>
                <a:endParaRPr kumimoji="1" lang="zh-CN" altLang="en-US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091A0BF-D9D2-C34D-B425-EFE783B320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840" y="1129308"/>
                <a:ext cx="8229600" cy="4167654"/>
              </a:xfrm>
              <a:blipFill>
                <a:blip r:embed="rId2"/>
                <a:stretch>
                  <a:fillRect l="-772" t="-3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8627C8-4F67-6A4F-8598-0B932A135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507337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Question: what are the drawbacks of 2PL?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6628547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9AE58B-2E80-BCDE-2FFB-3C4BCBE3F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60EE8C-A047-AE33-F3F8-02BB0B488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Two-phase lock is </a:t>
            </a:r>
            <a:r>
              <a:rPr kumimoji="1" lang="en-US" altLang="zh-CN" dirty="0">
                <a:ea typeface="MS PGothic" charset="0"/>
              </a:rPr>
              <a:t>p</a:t>
            </a:r>
            <a:r>
              <a:rPr lang="en-US" altLang="zh-CN" dirty="0">
                <a:ea typeface="MS PGothic" charset="0"/>
              </a:rPr>
              <a:t>essimistic:</a:t>
            </a:r>
          </a:p>
          <a:p>
            <a:pPr lvl="1"/>
            <a:r>
              <a:rPr kumimoji="1" lang="en-US" altLang="zh-CN" dirty="0">
                <a:ea typeface="MS PGothic" charset="0"/>
              </a:rPr>
              <a:t>Before proceed, each TX must wait for conflicting TX to release the lock</a:t>
            </a:r>
          </a:p>
          <a:p>
            <a:pPr lvl="1"/>
            <a:r>
              <a:rPr kumimoji="1" lang="en-US" altLang="zh-CN" dirty="0">
                <a:ea typeface="MS PGothic" charset="0"/>
              </a:rPr>
              <a:t>What can happen if two TX are waiting for each other?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8CB049E-2EFE-806D-3DAD-54562963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00788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102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502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Write(a) = 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Read(b) = 20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Read(a) = 0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499492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103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193477"/>
              </p:ext>
            </p:extLst>
          </p:nvPr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107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104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438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717160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105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740162"/>
              </p:ext>
            </p:extLst>
          </p:nvPr>
        </p:nvGraphicFramePr>
        <p:xfrm>
          <a:off x="683894" y="1069901"/>
          <a:ext cx="8460425" cy="481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209273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106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502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  <p:sp>
        <p:nvSpPr>
          <p:cNvPr id="6" name="Rectangle 4">
            <a:extLst>
              <a:ext uri="{FF2B5EF4-FFF2-40B4-BE49-F238E27FC236}">
                <a16:creationId xmlns:a16="http://schemas.microsoft.com/office/drawing/2014/main" id="{9671CF46-E213-6529-7764-D337966F83D4}"/>
              </a:ext>
            </a:extLst>
          </p:cNvPr>
          <p:cNvSpPr/>
          <p:nvPr/>
        </p:nvSpPr>
        <p:spPr>
          <a:xfrm>
            <a:off x="1401064" y="3554297"/>
            <a:ext cx="634187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Question: can thread 0 or thread 1 finishes the execution? </a:t>
            </a:r>
          </a:p>
        </p:txBody>
      </p:sp>
    </p:spTree>
    <p:extLst>
      <p:ext uri="{BB962C8B-B14F-4D97-AF65-F5344CB8AC3E}">
        <p14:creationId xmlns:p14="http://schemas.microsoft.com/office/powerpoint/2010/main" val="82853608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0E7F23-0809-074C-91B0-9E895B371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Resolving deadlock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42AEA1-07D9-AB40-B8FA-248B30819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1. Acquire locks in a pre-defined order</a:t>
            </a:r>
          </a:p>
          <a:p>
            <a:pPr lvl="1">
              <a:spcAft>
                <a:spcPts val="1000"/>
              </a:spcAft>
            </a:pPr>
            <a:r>
              <a:rPr kumimoji="1" lang="en-US" altLang="zh-CN" dirty="0"/>
              <a:t> Not support general TX: TX must know the read/write sets before execution</a:t>
            </a:r>
          </a:p>
          <a:p>
            <a:r>
              <a:rPr kumimoji="1" lang="en-US" altLang="zh-CN" dirty="0"/>
              <a:t>2. Detect deadlock by calculating the conflict graph</a:t>
            </a:r>
          </a:p>
          <a:p>
            <a:pPr lvl="1"/>
            <a:r>
              <a:rPr kumimoji="1" lang="en-US" altLang="zh-CN" dirty="0"/>
              <a:t>If there is a cycle, then there must be a deadlock</a:t>
            </a:r>
          </a:p>
          <a:p>
            <a:pPr lvl="1"/>
            <a:r>
              <a:rPr kumimoji="1" lang="en-US" altLang="zh-CN" dirty="0"/>
              <a:t>Abort one TX to break the cycle</a:t>
            </a:r>
          </a:p>
          <a:p>
            <a:pPr lvl="1">
              <a:spcAft>
                <a:spcPts val="1000"/>
              </a:spcAft>
            </a:pPr>
            <a:r>
              <a:rPr kumimoji="1" lang="en-US" altLang="zh-CN" dirty="0"/>
              <a:t>High cost for detection</a:t>
            </a:r>
          </a:p>
          <a:p>
            <a:r>
              <a:rPr kumimoji="1" lang="en-US" altLang="zh-CN" dirty="0"/>
              <a:t>3. Using heuristics (e.g., timestamp) to pre-abort the TXs</a:t>
            </a:r>
          </a:p>
          <a:p>
            <a:pPr lvl="1"/>
            <a:r>
              <a:rPr kumimoji="1" lang="en-US" altLang="zh-CN" dirty="0"/>
              <a:t>May have false positive, or live locks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33BBD4-BB0F-1446-A8C7-E2425B0AC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25720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BEE763-A313-5546-8377-B9A1A4A7D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Recap </a:t>
            </a:r>
            <a:r>
              <a:rPr kumimoji="1" lang="en-US" altLang="zh-CN" b="0" dirty="0"/>
              <a:t>data management in a distributed setting is hard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8D216D-25C6-F34C-8A04-7F344E49F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Need consider multiple atomicity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All-or-nothing Atomicity,</a:t>
            </a:r>
            <a:r>
              <a:rPr kumimoji="1" lang="en-US" altLang="zh-CN" dirty="0"/>
              <a:t> when an action container multiple steps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Before-or-after Atomicity , </a:t>
            </a:r>
            <a:r>
              <a:rPr kumimoji="1" lang="en-US" altLang="zh-CN" dirty="0">
                <a:solidFill>
                  <a:schemeClr val="tx1"/>
                </a:solidFill>
              </a:rPr>
              <a:t>when actions can run concurrently (this lecture)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To distinguish these, we typically use different terms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Atomicity -&gt; commonly known as all-or-nothing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Isolation -&gt; common refer to before-or-after 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Resolving all these issues are challenging for the developers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Logging, recovery, locking, deadlock, etc.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32E4C0-B91A-DA42-811E-1F50432CA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108</a:t>
            </a:fld>
            <a:endParaRPr lang="zh-CN" alt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748BDC-67D2-6579-9E57-195778F739CC}"/>
              </a:ext>
            </a:extLst>
          </p:cNvPr>
          <p:cNvSpPr/>
          <p:nvPr/>
        </p:nvSpPr>
        <p:spPr>
          <a:xfrm>
            <a:off x="1655676" y="4653981"/>
            <a:ext cx="5832648" cy="77501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Can we provide a systematic </a:t>
            </a:r>
            <a:r>
              <a:rPr lang="en-US" altLang="zh-CN" sz="2400" b="1" dirty="0">
                <a:solidFill>
                  <a:srgbClr val="BE384B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abstraction</a:t>
            </a: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</a:t>
            </a:r>
            <a:r>
              <a:rPr lang="en-US" altLang="zh-CN" sz="2400" b="1" dirty="0">
                <a:solidFill>
                  <a:srgbClr val="BE384B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simplify data management</a:t>
            </a: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35384008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BE384B"/>
                </a:solidFill>
                <a:ea typeface="+mn-ea"/>
              </a:rPr>
              <a:t>Transactions</a:t>
            </a:r>
            <a:endParaRPr kumimoji="0" lang="en-US" altLang="zh-CN" b="0" kern="0">
              <a:solidFill>
                <a:srgbClr val="BE384B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645374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C87654-8C3A-07DC-6FAC-0EDFAB67D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What is a transaction (TX)?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16CE62-611A-BAE0-6B1C-0DF69F1BC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An abstraction to manage the data</a:t>
            </a:r>
          </a:p>
          <a:p>
            <a:r>
              <a:rPr kumimoji="1" lang="en-US" altLang="zh-CN" dirty="0">
                <a:ea typeface="宋体" panose="02010600030101010101" pitchFamily="2" charset="-122"/>
              </a:rPr>
              <a:t>Data is also an abstract concept, can be arbitrary computing data. Concrete examples including: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Key-value store entries 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File system metadata (e.g., directory, </a:t>
            </a:r>
            <a:r>
              <a:rPr kumimoji="1" lang="en-US" altLang="zh-CN" dirty="0" err="1">
                <a:ea typeface="宋体" panose="02010600030101010101" pitchFamily="2" charset="-122"/>
              </a:rPr>
              <a:t>inode</a:t>
            </a:r>
            <a:r>
              <a:rPr kumimoji="1" lang="en-US" altLang="zh-CN" dirty="0">
                <a:ea typeface="宋体" panose="02010600030101010101" pitchFamily="2" charset="-122"/>
              </a:rPr>
              <a:t>, </a:t>
            </a:r>
            <a:r>
              <a:rPr kumimoji="1" lang="en-US" altLang="zh-CN" dirty="0" err="1">
                <a:ea typeface="宋体" panose="02010600030101010101" pitchFamily="2" charset="-122"/>
              </a:rPr>
              <a:t>etc</a:t>
            </a:r>
            <a:r>
              <a:rPr kumimoji="1" lang="en-US" altLang="zh-CN" dirty="0">
                <a:ea typeface="宋体" panose="02010600030101010101" pitchFamily="2" charset="-122"/>
              </a:rPr>
              <a:t>)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Processor’s metadata (e.g., child processors)</a:t>
            </a:r>
          </a:p>
          <a:p>
            <a:r>
              <a:rPr kumimoji="1" lang="en-US" altLang="zh-CN" dirty="0"/>
              <a:t>Look like similar program, with data managed by the TX system, and extra mark to denote the start/end of a TX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A1CAE2-122D-F472-0828-ACC7F0CDF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280483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3A9F09-F3FF-EE4F-B3F5-783A8B61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TX: an abstraction to ease data management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8C9F2F-261F-D74F-8A42-B0736F7FF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Transactions handle </a:t>
            </a:r>
            <a:r>
              <a:rPr kumimoji="1" lang="en-US" altLang="zh-CN" dirty="0">
                <a:solidFill>
                  <a:srgbClr val="BE384B"/>
                </a:solidFill>
              </a:rPr>
              <a:t>failure atomicity</a:t>
            </a:r>
            <a:r>
              <a:rPr kumimoji="1" lang="en-US" altLang="zh-CN" dirty="0"/>
              <a:t> &amp; </a:t>
            </a:r>
            <a:r>
              <a:rPr kumimoji="1" lang="en-US" altLang="zh-CN" dirty="0">
                <a:solidFill>
                  <a:srgbClr val="BE384B"/>
                </a:solidFill>
              </a:rPr>
              <a:t>race conditions</a:t>
            </a:r>
          </a:p>
          <a:p>
            <a:r>
              <a:rPr kumimoji="1" lang="en-US" altLang="zh-CN" dirty="0"/>
              <a:t>Writing with TX is straightforward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mark when a TX starts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commit the TX</a:t>
            </a:r>
          </a:p>
          <a:p>
            <a:pPr lvl="1"/>
            <a:r>
              <a:rPr kumimoji="1" lang="en-US" altLang="zh-CN" dirty="0"/>
              <a:t>Rewrite the data read/write with TX’s interface</a:t>
            </a:r>
          </a:p>
          <a:p>
            <a:pPr lvl="2">
              <a:lnSpc>
                <a:spcPct val="150000"/>
              </a:lnSpc>
            </a:pPr>
            <a:r>
              <a:rPr kumimoji="1" lang="en-US" altLang="zh-CN" dirty="0"/>
              <a:t>E.g., 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bank[a] = bank[a] – amt </a:t>
            </a:r>
            <a:endParaRPr kumimoji="1" lang="en-US" altLang="zh-CN" dirty="0"/>
          </a:p>
          <a:p>
            <a:pPr marL="914400" lvl="2" indent="0">
              <a:lnSpc>
                <a:spcPct val="150000"/>
              </a:lnSpc>
              <a:buNone/>
            </a:pP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13563E-0304-AC41-BA25-3098BEEBA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111</a:t>
            </a:fld>
            <a:endParaRPr lang="zh-CN" altLang="en-US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E23A3667-5FFB-124D-9242-1B5F690BDD15}"/>
              </a:ext>
            </a:extLst>
          </p:cNvPr>
          <p:cNvSpPr/>
          <p:nvPr/>
        </p:nvSpPr>
        <p:spPr>
          <a:xfrm>
            <a:off x="5225143" y="3396343"/>
            <a:ext cx="528525" cy="513128"/>
          </a:xfrm>
          <a:custGeom>
            <a:avLst/>
            <a:gdLst>
              <a:gd name="connsiteX0" fmla="*/ 0 w 528525"/>
              <a:gd name="connsiteY0" fmla="*/ 0 h 513128"/>
              <a:gd name="connsiteX1" fmla="*/ 381000 w 528525"/>
              <a:gd name="connsiteY1" fmla="*/ 43543 h 513128"/>
              <a:gd name="connsiteX2" fmla="*/ 511628 w 528525"/>
              <a:gd name="connsiteY2" fmla="*/ 468086 h 513128"/>
              <a:gd name="connsiteX3" fmla="*/ 32657 w 528525"/>
              <a:gd name="connsiteY3" fmla="*/ 500743 h 513128"/>
              <a:gd name="connsiteX4" fmla="*/ 32657 w 528525"/>
              <a:gd name="connsiteY4" fmla="*/ 500743 h 51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5" h="513128">
                <a:moveTo>
                  <a:pt x="0" y="0"/>
                </a:moveTo>
                <a:lnTo>
                  <a:pt x="381000" y="43543"/>
                </a:lnTo>
                <a:cubicBezTo>
                  <a:pt x="466271" y="121557"/>
                  <a:pt x="569685" y="391886"/>
                  <a:pt x="511628" y="468086"/>
                </a:cubicBezTo>
                <a:cubicBezTo>
                  <a:pt x="453571" y="544286"/>
                  <a:pt x="32657" y="500743"/>
                  <a:pt x="32657" y="500743"/>
                </a:cubicBezTo>
                <a:lnTo>
                  <a:pt x="32657" y="500743"/>
                </a:lnTo>
              </a:path>
            </a:pathLst>
          </a:cu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B9E5A67-2E50-334A-9936-E87F004ABF6E}"/>
              </a:ext>
            </a:extLst>
          </p:cNvPr>
          <p:cNvSpPr txBox="1">
            <a:spLocks/>
          </p:cNvSpPr>
          <p:nvPr/>
        </p:nvSpPr>
        <p:spPr>
          <a:xfrm>
            <a:off x="273377" y="4391384"/>
            <a:ext cx="3930977" cy="9004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0F207E-A621-264E-8B69-2DE37BB3D21D}"/>
              </a:ext>
            </a:extLst>
          </p:cNvPr>
          <p:cNvSpPr txBox="1">
            <a:spLocks/>
          </p:cNvSpPr>
          <p:nvPr/>
        </p:nvSpPr>
        <p:spPr>
          <a:xfrm>
            <a:off x="4812811" y="4176269"/>
            <a:ext cx="4296264" cy="133067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amt, </a:t>
            </a:r>
            <a:r>
              <a:rPr lang="en-US" altLang="zh-CN" sz="1600" b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</a:t>
            </a: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tx.begin</a:t>
            </a:r>
            <a:r>
              <a:rPr lang="en-US" altLang="zh-CN" sz="1600" b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(b, </a:t>
            </a:r>
            <a:r>
              <a:rPr lang="en-US" altLang="zh-CN" sz="1600" b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(b) + amt);    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sz="1600" b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tx.commit</a:t>
            </a:r>
            <a:r>
              <a:rPr lang="en-US" altLang="zh-CN" sz="1600" b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zh-CN" sz="16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1B900021-0629-A94D-A0FF-0398E6D07D26}"/>
              </a:ext>
            </a:extLst>
          </p:cNvPr>
          <p:cNvSpPr/>
          <p:nvPr/>
        </p:nvSpPr>
        <p:spPr>
          <a:xfrm>
            <a:off x="4128942" y="4641258"/>
            <a:ext cx="810706" cy="432638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3E7B31E-2D52-A740-9654-0445FA8AD87D}"/>
              </a:ext>
            </a:extLst>
          </p:cNvPr>
          <p:cNvSpPr/>
          <p:nvPr/>
        </p:nvSpPr>
        <p:spPr>
          <a:xfrm>
            <a:off x="1109414" y="5193591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Program 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AEDAAED0-5640-EB4D-9DEA-D55F89ADD648}"/>
              </a:ext>
            </a:extLst>
          </p:cNvPr>
          <p:cNvSpPr/>
          <p:nvPr/>
        </p:nvSpPr>
        <p:spPr>
          <a:xfrm>
            <a:off x="6796428" y="5240737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Transaction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559910D-6BF6-36EE-B3F0-4B8244DDA699}"/>
              </a:ext>
            </a:extLst>
          </p:cNvPr>
          <p:cNvSpPr txBox="1"/>
          <p:nvPr/>
        </p:nvSpPr>
        <p:spPr>
          <a:xfrm>
            <a:off x="3145536" y="8961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173169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3E73F9-48FA-1A4E-96A9-2BA0AD6AB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51875" cy="4167654"/>
          </a:xfrm>
        </p:spPr>
        <p:txBody>
          <a:bodyPr/>
          <a:lstStyle/>
          <a:p>
            <a:r>
              <a:rPr kumimoji="1" lang="en-US" altLang="zh-CN" b="0" dirty="0"/>
              <a:t>The program btw 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&amp;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} </a:t>
            </a:r>
            <a:r>
              <a:rPr kumimoji="1" lang="en-US" altLang="zh-CN" b="0" dirty="0"/>
              <a:t>has the following properties: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Atomicity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1" lang="en-US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All or nothing atomicity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Consistency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Isolation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endParaRPr kumimoji="1" lang="en-US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(informally) before-of-after atomicity 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Durability</a:t>
            </a:r>
          </a:p>
          <a:p>
            <a:pPr lvl="1"/>
            <a:r>
              <a:rPr kumimoji="1" lang="en-US" altLang="zh-CN" dirty="0"/>
              <a:t>Committed TX’s data on durable storage </a:t>
            </a:r>
          </a:p>
          <a:p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92F387E-8151-2642-852C-07D4E253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What can a TX provide?  ACID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112</a:t>
            </a:fld>
            <a:endParaRPr lang="zh-CN" altLang="en-US"/>
          </a:p>
        </p:txBody>
      </p:sp>
      <p:pic>
        <p:nvPicPr>
          <p:cNvPr id="5" name="Picture 2" descr="What Is Design for Reliability (DfR)? | Ansys Blog">
            <a:extLst>
              <a:ext uri="{FF2B5EF4-FFF2-40B4-BE49-F238E27FC236}">
                <a16:creationId xmlns:a16="http://schemas.microsoft.com/office/drawing/2014/main" id="{48B69CC8-D2C8-1C48-BEEB-3FF27F16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331" y="3842394"/>
            <a:ext cx="2602632" cy="17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3ED8AB5A-3CC5-85F2-ED24-F520D1680C23}"/>
              </a:ext>
            </a:extLst>
          </p:cNvPr>
          <p:cNvGrpSpPr/>
          <p:nvPr/>
        </p:nvGrpSpPr>
        <p:grpSpPr>
          <a:xfrm>
            <a:off x="5316172" y="1626111"/>
            <a:ext cx="2315066" cy="2398884"/>
            <a:chOff x="4132946" y="1869526"/>
            <a:chExt cx="2315066" cy="2398884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72DB180-E984-064C-8CBB-8CEB59E978C2}"/>
                </a:ext>
              </a:extLst>
            </p:cNvPr>
            <p:cNvSpPr/>
            <p:nvPr/>
          </p:nvSpPr>
          <p:spPr>
            <a:xfrm>
              <a:off x="4278480" y="2209428"/>
              <a:ext cx="1800200" cy="1224136"/>
            </a:xfrm>
            <a:prstGeom prst="rect">
              <a:avLst/>
            </a:prstGeom>
            <a:noFill/>
            <a:ln w="38100">
              <a:solidFill>
                <a:srgbClr val="BE38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7803033F-A8E0-6184-BE4A-A13F68BBFAB9}"/>
                </a:ext>
              </a:extLst>
            </p:cNvPr>
            <p:cNvGrpSpPr/>
            <p:nvPr/>
          </p:nvGrpSpPr>
          <p:grpSpPr>
            <a:xfrm>
              <a:off x="4132946" y="1869526"/>
              <a:ext cx="2315066" cy="2398884"/>
              <a:chOff x="4132946" y="1869526"/>
              <a:chExt cx="2315066" cy="2398884"/>
            </a:xfrm>
          </p:grpSpPr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A93F7819-7B94-C843-BB53-0B831A73DC38}"/>
                  </a:ext>
                </a:extLst>
              </p:cNvPr>
              <p:cNvSpPr/>
              <p:nvPr/>
            </p:nvSpPr>
            <p:spPr>
              <a:xfrm>
                <a:off x="4278480" y="1869526"/>
                <a:ext cx="1800200" cy="201560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614D0FAF-A616-5155-09C9-974951FFA39D}"/>
                  </a:ext>
                </a:extLst>
              </p:cNvPr>
              <p:cNvGrpSpPr/>
              <p:nvPr/>
            </p:nvGrpSpPr>
            <p:grpSpPr>
              <a:xfrm>
                <a:off x="4132946" y="1911538"/>
                <a:ext cx="2315066" cy="2356872"/>
                <a:chOff x="4132946" y="1911538"/>
                <a:chExt cx="2315066" cy="2356872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65DC6C51-7793-4546-B30F-F93E7EC71B4C}"/>
                    </a:ext>
                  </a:extLst>
                </p:cNvPr>
                <p:cNvSpPr/>
                <p:nvPr/>
              </p:nvSpPr>
              <p:spPr>
                <a:xfrm>
                  <a:off x="4283968" y="1911538"/>
                  <a:ext cx="1704313" cy="17543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...</a:t>
                  </a:r>
                </a:p>
                <a:p>
                  <a:r>
                    <a:rPr kumimoji="1" lang="en-US" altLang="zh-CN" dirty="0" err="1">
                      <a:latin typeface="Consolas" panose="020B0609020204030204" pitchFamily="49" charset="0"/>
                      <a:cs typeface="Consolas" panose="020B0609020204030204" pitchFamily="49" charset="0"/>
                    </a:rPr>
                    <a:t>tx.begin</a:t>
                  </a:r>
                  <a:r>
                    <a:rPr kumimoji="1" lang="en-US" altLang="zh-CN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();</a:t>
                  </a:r>
                </a:p>
                <a:p>
                  <a:r>
                    <a:rPr kumimoji="1" lang="en-US" altLang="zh-CN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...</a:t>
                  </a:r>
                </a:p>
                <a:p>
                  <a:r>
                    <a:rPr kumimoji="1" lang="en-US" altLang="zh-CN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...</a:t>
                  </a:r>
                </a:p>
                <a:p>
                  <a:r>
                    <a:rPr kumimoji="1" lang="en-US" altLang="zh-CN" dirty="0" err="1">
                      <a:latin typeface="Consolas" panose="020B0609020204030204" pitchFamily="49" charset="0"/>
                      <a:cs typeface="Consolas" panose="020B0609020204030204" pitchFamily="49" charset="0"/>
                    </a:rPr>
                    <a:t>tx.commit</a:t>
                  </a:r>
                  <a:r>
                    <a:rPr kumimoji="1" lang="en-US" altLang="zh-CN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();</a:t>
                  </a:r>
                </a:p>
                <a:p>
                  <a:r>
                    <a:rPr kumimoji="1" lang="en-US" altLang="zh-CN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...</a:t>
                  </a:r>
                  <a:endParaRPr lang="zh-CN" altLang="en-US" dirty="0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7C7D9F9A-B396-4E4C-BB00-01EF16A63968}"/>
                    </a:ext>
                  </a:extLst>
                </p:cNvPr>
                <p:cNvSpPr/>
                <p:nvPr/>
              </p:nvSpPr>
              <p:spPr>
                <a:xfrm>
                  <a:off x="4132946" y="3899078"/>
                  <a:ext cx="223651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dirty="0"/>
                    <a:t>Application program</a:t>
                  </a:r>
                  <a:endParaRPr lang="zh-CN" altLang="en-US" dirty="0"/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0FBBC415-62C9-7140-BE07-D73E0D0E83B8}"/>
                    </a:ext>
                  </a:extLst>
                </p:cNvPr>
                <p:cNvSpPr/>
                <p:nvPr/>
              </p:nvSpPr>
              <p:spPr>
                <a:xfrm rot="5400000">
                  <a:off x="5888884" y="2604035"/>
                  <a:ext cx="74892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b="1" dirty="0">
                      <a:solidFill>
                        <a:srgbClr val="BE384B"/>
                      </a:solidFill>
                    </a:rPr>
                    <a:t>ACID</a:t>
                  </a:r>
                  <a:endParaRPr lang="zh-CN" altLang="en-US" b="1" dirty="0">
                    <a:solidFill>
                      <a:srgbClr val="BE384B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8468893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B267C1-15B8-0D8B-9457-DD7AAD749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Atomicity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3DAE1F-2388-6FF5-5266-00B66A461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An action is atomic if happens completely or not at all </a:t>
            </a:r>
          </a:p>
          <a:p>
            <a:pPr lvl="1"/>
            <a:r>
              <a:rPr kumimoji="1" lang="en-US" altLang="zh-CN" dirty="0"/>
              <a:t>Action is an abstraction, can contain many operations </a:t>
            </a:r>
          </a:p>
          <a:p>
            <a:pPr lvl="2"/>
            <a:r>
              <a:rPr kumimoji="1" lang="en-US" altLang="zh-CN" sz="1800" dirty="0"/>
              <a:t>E.g., multiple disk writes, multiple memory reads/writes</a:t>
            </a:r>
          </a:p>
          <a:p>
            <a:r>
              <a:rPr kumimoji="1" lang="en-US" altLang="zh-CN" dirty="0"/>
              <a:t>Tools &amp; techniques to achieve so </a:t>
            </a:r>
          </a:p>
          <a:p>
            <a:pPr lvl="1"/>
            <a:r>
              <a:rPr kumimoji="1" lang="en-US" altLang="zh-CN" dirty="0"/>
              <a:t>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B171E6-A973-36D5-7631-B7C94921C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343058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83C228-F435-974C-842C-829FB7B36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Isolation &amp; Durability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A0A36E-AEA5-2848-A3CB-D9F177A95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Isolation: Two concurrently transactions are isolated </a:t>
            </a:r>
          </a:p>
          <a:p>
            <a:pPr lvl="1"/>
            <a:r>
              <a:rPr kumimoji="1" lang="en-US" altLang="zh-CN" dirty="0"/>
              <a:t>E.g., not viewing the intermediate results of another TX</a:t>
            </a:r>
          </a:p>
          <a:p>
            <a:pPr lvl="1"/>
            <a:r>
              <a:rPr kumimoji="1" lang="en-US" altLang="zh-CN" dirty="0"/>
              <a:t>Avoid the race conditions </a:t>
            </a:r>
          </a:p>
          <a:p>
            <a:pPr lvl="2"/>
            <a:r>
              <a:rPr kumimoji="1" lang="en-US" altLang="zh-CN" sz="1800" dirty="0"/>
              <a:t>Serializability is the ideal one (Achieved via 2PL &amp; others)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Durability</a:t>
            </a:r>
          </a:p>
          <a:p>
            <a:pPr lvl="1"/>
            <a:r>
              <a:rPr kumimoji="1" lang="en-US" altLang="zh-CN" dirty="0"/>
              <a:t>Once a transaction is committed, its changes (e.g., writes) must durably stored to a persistent storage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86A546-0DDF-314C-87ED-78190BF14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114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118BE5-AFD4-2D4B-9B7B-917896F86C36}"/>
              </a:ext>
            </a:extLst>
          </p:cNvPr>
          <p:cNvSpPr/>
          <p:nvPr/>
        </p:nvSpPr>
        <p:spPr>
          <a:xfrm>
            <a:off x="512650" y="2843062"/>
            <a:ext cx="7731757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But there </a:t>
            </a:r>
            <a:r>
              <a:rPr lang="en-US" altLang="zh-CN" sz="20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are other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isolation levels, we will talk about this later</a:t>
            </a:r>
          </a:p>
        </p:txBody>
      </p:sp>
    </p:spTree>
    <p:extLst>
      <p:ext uri="{BB962C8B-B14F-4D97-AF65-F5344CB8AC3E}">
        <p14:creationId xmlns:p14="http://schemas.microsoft.com/office/powerpoint/2010/main" val="365181652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What about consistency? Do logging &amp; locking sufficient to ensure consistency?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9275803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Consistency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Transaction must change the data from a consistent state to another</a:t>
            </a:r>
          </a:p>
          <a:p>
            <a:pPr lvl="1"/>
            <a:r>
              <a:rPr kumimoji="1" lang="en-US" altLang="zh-CN" dirty="0"/>
              <a:t>Being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consistent is </a:t>
            </a:r>
            <a:r>
              <a:rPr kumimoji="1" lang="en-US" altLang="zh-CN" b="1" dirty="0">
                <a:solidFill>
                  <a:srgbClr val="BE384B"/>
                </a:solidFill>
              </a:rPr>
              <a:t>defined by the applications</a:t>
            </a:r>
          </a:p>
          <a:p>
            <a:pPr lvl="1">
              <a:spcAft>
                <a:spcPts val="600"/>
              </a:spcAft>
            </a:pPr>
            <a:r>
              <a:rPr kumimoji="1" lang="en-US" altLang="zh-CN" dirty="0"/>
              <a:t>E.g., transfer should leave the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sum(bank[a] + bank[b]) </a:t>
            </a:r>
            <a:r>
              <a:rPr kumimoji="1" lang="en-US" altLang="zh-CN" b="1" dirty="0">
                <a:solidFill>
                  <a:srgbClr val="BE384B"/>
                </a:solidFill>
              </a:rPr>
              <a:t>unchanged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Transaction alone is not sufficient for consistency </a:t>
            </a:r>
          </a:p>
          <a:p>
            <a:pPr lvl="1"/>
            <a:r>
              <a:rPr kumimoji="1" lang="en-US" altLang="zh-CN" dirty="0"/>
              <a:t>E.g., if the programmer writes the incorrect program...</a:t>
            </a:r>
          </a:p>
          <a:p>
            <a:pPr lvl="2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bank[a] = bank[a] - amt * 2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116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6AE74B2-7A01-EA4C-A3B7-2746885E6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40" y="3749106"/>
            <a:ext cx="5040560" cy="167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9277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1DEE82-8DD5-C04B-9A8B-A2D4B9B34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Enforcing ACID properties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C833C4-8610-1F42-AB7B-8D1600B9E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/>
          <a:lstStyle/>
          <a:p>
            <a:r>
              <a:rPr kumimoji="1" lang="en-US" altLang="zh-CN" dirty="0"/>
              <a:t>Enforcing A &amp; D:</a:t>
            </a:r>
          </a:p>
          <a:p>
            <a:pPr lvl="1"/>
            <a:r>
              <a:rPr kumimoji="1" lang="en-US" altLang="zh-CN" dirty="0"/>
              <a:t>Logging and recovery (see the last lecture)</a:t>
            </a:r>
          </a:p>
          <a:p>
            <a:r>
              <a:rPr kumimoji="1" lang="en-US" altLang="zh-CN" dirty="0"/>
              <a:t>Enforcing C:</a:t>
            </a:r>
          </a:p>
          <a:p>
            <a:pPr lvl="1">
              <a:buFontTx/>
              <a:buChar char="-"/>
            </a:pPr>
            <a:r>
              <a:rPr lang="en-US" altLang="zh-CN" dirty="0"/>
              <a:t>Database constraint system (not covered in this class)</a:t>
            </a:r>
          </a:p>
          <a:p>
            <a:r>
              <a:rPr kumimoji="1" lang="en-US" altLang="zh-CN" dirty="0"/>
              <a:t>Enforcing I:</a:t>
            </a:r>
          </a:p>
          <a:p>
            <a:pPr lvl="1">
              <a:buFontTx/>
              <a:buChar char="-"/>
            </a:pPr>
            <a:r>
              <a:rPr kumimoji="1" lang="en-US" altLang="zh-CN" dirty="0"/>
              <a:t>Concurrency control methods (this lecture)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Transactions will automatically &amp; transparently apply these techniques for the programmer </a:t>
            </a:r>
          </a:p>
          <a:p>
            <a:pPr lvl="1"/>
            <a:r>
              <a:rPr kumimoji="1" lang="en-US" altLang="zh-CN" dirty="0"/>
              <a:t>E.g., acquire locking during </a:t>
            </a:r>
            <a:r>
              <a:rPr kumimoji="1" lang="en-US" altLang="zh-CN" dirty="0" err="1"/>
              <a:t>tx.read</a:t>
            </a:r>
            <a:r>
              <a:rPr kumimoji="1" lang="en-US" altLang="zh-CN" dirty="0"/>
              <a:t>() / </a:t>
            </a:r>
            <a:r>
              <a:rPr kumimoji="1" lang="en-US" altLang="zh-CN" dirty="0" err="1"/>
              <a:t>tx.write</a:t>
            </a:r>
            <a:r>
              <a:rPr kumimoji="1" lang="en-US" altLang="zh-CN" dirty="0"/>
              <a:t>()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CC8DA2-1FF5-5740-8C6D-412C44F7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62960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BE8AB4-BC3D-994C-972F-393BCBC6B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systems that support transactions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F1B1B4-D83E-8043-86F7-4FC8BFF0E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118</a:t>
            </a:fld>
            <a:endParaRPr lang="zh-CN" altLang="en-US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ABE77E7-8F5C-734F-BD1E-502B068117EE}"/>
              </a:ext>
            </a:extLst>
          </p:cNvPr>
          <p:cNvGrpSpPr/>
          <p:nvPr/>
        </p:nvGrpSpPr>
        <p:grpSpPr>
          <a:xfrm>
            <a:off x="4183440" y="1485792"/>
            <a:ext cx="4902373" cy="3455430"/>
            <a:chOff x="3938787" y="1490302"/>
            <a:chExt cx="5205213" cy="36161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52EE19A-ED7B-D649-A75E-28255600BAD8}"/>
                </a:ext>
              </a:extLst>
            </p:cNvPr>
            <p:cNvSpPr/>
            <p:nvPr/>
          </p:nvSpPr>
          <p:spPr>
            <a:xfrm>
              <a:off x="5962809" y="1490302"/>
              <a:ext cx="13260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Scalability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4C26583-8676-3041-92BD-1E07412FDE73}"/>
                </a:ext>
              </a:extLst>
            </p:cNvPr>
            <p:cNvSpPr/>
            <p:nvPr/>
          </p:nvSpPr>
          <p:spPr>
            <a:xfrm>
              <a:off x="4572000" y="4737080"/>
              <a:ext cx="15568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Consistency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CC2EEA8-0B9D-AD4F-9B7A-15B968DFFADE}"/>
                </a:ext>
              </a:extLst>
            </p:cNvPr>
            <p:cNvSpPr/>
            <p:nvPr/>
          </p:nvSpPr>
          <p:spPr>
            <a:xfrm>
              <a:off x="6950899" y="4737080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Fault tolerance 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EBDA54D-85BE-3347-9DFE-27568F0D61F9}"/>
                </a:ext>
              </a:extLst>
            </p:cNvPr>
            <p:cNvSpPr/>
            <p:nvPr/>
          </p:nvSpPr>
          <p:spPr>
            <a:xfrm>
              <a:off x="3938787" y="2142936"/>
              <a:ext cx="167225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Ease of </a:t>
              </a:r>
            </a:p>
            <a:p>
              <a:r>
                <a:rPr kumimoji="1" lang="en-US" altLang="zh-CN" b="1" dirty="0">
                  <a:solidFill>
                    <a:srgbClr val="C00000"/>
                  </a:solidFill>
                </a:rPr>
                <a:t>programming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A420B6F-5AEE-7946-B4AE-87CD59595236}"/>
                </a:ext>
              </a:extLst>
            </p:cNvPr>
            <p:cNvSpPr/>
            <p:nvPr/>
          </p:nvSpPr>
          <p:spPr>
            <a:xfrm>
              <a:off x="7548691" y="2281436"/>
              <a:ext cx="15953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Performance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多边形">
              <a:extLst>
                <a:ext uri="{FF2B5EF4-FFF2-40B4-BE49-F238E27FC236}">
                  <a16:creationId xmlns:a16="http://schemas.microsoft.com/office/drawing/2014/main" id="{FE21591E-4486-2F4D-8495-891B5506A1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62010" y="1972096"/>
              <a:ext cx="2825010" cy="2608246"/>
            </a:xfrm>
            <a:prstGeom prst="pentagon">
              <a:avLst/>
            </a:prstGeom>
            <a:noFill/>
            <a:ln w="6350">
              <a:solidFill>
                <a:schemeClr val="tx2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多边形">
              <a:extLst>
                <a:ext uri="{FF2B5EF4-FFF2-40B4-BE49-F238E27FC236}">
                  <a16:creationId xmlns:a16="http://schemas.microsoft.com/office/drawing/2014/main" id="{C91A4B81-79E5-8F4F-BDA2-2D76D22648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5834" y="2368336"/>
              <a:ext cx="2144149" cy="2240260"/>
            </a:xfrm>
            <a:custGeom>
              <a:avLst/>
              <a:gdLst>
                <a:gd name="connsiteX0" fmla="*/ 0 w 300020"/>
                <a:gd name="connsiteY0" fmla="*/ 105804 h 276999"/>
                <a:gd name="connsiteX1" fmla="*/ 150010 w 300020"/>
                <a:gd name="connsiteY1" fmla="*/ 0 h 276999"/>
                <a:gd name="connsiteX2" fmla="*/ 300020 w 300020"/>
                <a:gd name="connsiteY2" fmla="*/ 105804 h 276999"/>
                <a:gd name="connsiteX3" fmla="*/ 242721 w 300020"/>
                <a:gd name="connsiteY3" fmla="*/ 276998 h 276999"/>
                <a:gd name="connsiteX4" fmla="*/ 57299 w 300020"/>
                <a:gd name="connsiteY4" fmla="*/ 276998 h 276999"/>
                <a:gd name="connsiteX5" fmla="*/ 0 w 300020"/>
                <a:gd name="connsiteY5" fmla="*/ 105804 h 276999"/>
                <a:gd name="connsiteX0" fmla="*/ 0 w 300020"/>
                <a:gd name="connsiteY0" fmla="*/ 285418 h 456612"/>
                <a:gd name="connsiteX1" fmla="*/ 133681 w 300020"/>
                <a:gd name="connsiteY1" fmla="*/ 0 h 456612"/>
                <a:gd name="connsiteX2" fmla="*/ 300020 w 300020"/>
                <a:gd name="connsiteY2" fmla="*/ 285418 h 456612"/>
                <a:gd name="connsiteX3" fmla="*/ 242721 w 300020"/>
                <a:gd name="connsiteY3" fmla="*/ 456612 h 456612"/>
                <a:gd name="connsiteX4" fmla="*/ 57299 w 300020"/>
                <a:gd name="connsiteY4" fmla="*/ 456612 h 456612"/>
                <a:gd name="connsiteX5" fmla="*/ 0 w 300020"/>
                <a:gd name="connsiteY5" fmla="*/ 285418 h 456612"/>
                <a:gd name="connsiteX0" fmla="*/ 0 w 300020"/>
                <a:gd name="connsiteY0" fmla="*/ 269090 h 440284"/>
                <a:gd name="connsiteX1" fmla="*/ 133681 w 300020"/>
                <a:gd name="connsiteY1" fmla="*/ 0 h 440284"/>
                <a:gd name="connsiteX2" fmla="*/ 300020 w 300020"/>
                <a:gd name="connsiteY2" fmla="*/ 269090 h 440284"/>
                <a:gd name="connsiteX3" fmla="*/ 242721 w 300020"/>
                <a:gd name="connsiteY3" fmla="*/ 440284 h 440284"/>
                <a:gd name="connsiteX4" fmla="*/ 57299 w 300020"/>
                <a:gd name="connsiteY4" fmla="*/ 440284 h 440284"/>
                <a:gd name="connsiteX5" fmla="*/ 0 w 300020"/>
                <a:gd name="connsiteY5" fmla="*/ 269090 h 440284"/>
                <a:gd name="connsiteX0" fmla="*/ 0 w 471470"/>
                <a:gd name="connsiteY0" fmla="*/ 269090 h 440284"/>
                <a:gd name="connsiteX1" fmla="*/ 133681 w 471470"/>
                <a:gd name="connsiteY1" fmla="*/ 0 h 440284"/>
                <a:gd name="connsiteX2" fmla="*/ 471470 w 471470"/>
                <a:gd name="connsiteY2" fmla="*/ 228268 h 440284"/>
                <a:gd name="connsiteX3" fmla="*/ 242721 w 471470"/>
                <a:gd name="connsiteY3" fmla="*/ 440284 h 440284"/>
                <a:gd name="connsiteX4" fmla="*/ 57299 w 471470"/>
                <a:gd name="connsiteY4" fmla="*/ 440284 h 440284"/>
                <a:gd name="connsiteX5" fmla="*/ 0 w 471470"/>
                <a:gd name="connsiteY5" fmla="*/ 269090 h 440284"/>
                <a:gd name="connsiteX0" fmla="*/ 0 w 471470"/>
                <a:gd name="connsiteY0" fmla="*/ 269090 h 570912"/>
                <a:gd name="connsiteX1" fmla="*/ 133681 w 471470"/>
                <a:gd name="connsiteY1" fmla="*/ 0 h 570912"/>
                <a:gd name="connsiteX2" fmla="*/ 471470 w 471470"/>
                <a:gd name="connsiteY2" fmla="*/ 228268 h 570912"/>
                <a:gd name="connsiteX3" fmla="*/ 332528 w 471470"/>
                <a:gd name="connsiteY3" fmla="*/ 570912 h 570912"/>
                <a:gd name="connsiteX4" fmla="*/ 57299 w 471470"/>
                <a:gd name="connsiteY4" fmla="*/ 440284 h 570912"/>
                <a:gd name="connsiteX5" fmla="*/ 0 w 471470"/>
                <a:gd name="connsiteY5" fmla="*/ 269090 h 570912"/>
                <a:gd name="connsiteX0" fmla="*/ 0 w 471470"/>
                <a:gd name="connsiteY0" fmla="*/ 269090 h 562748"/>
                <a:gd name="connsiteX1" fmla="*/ 133681 w 471470"/>
                <a:gd name="connsiteY1" fmla="*/ 0 h 562748"/>
                <a:gd name="connsiteX2" fmla="*/ 471470 w 471470"/>
                <a:gd name="connsiteY2" fmla="*/ 228268 h 562748"/>
                <a:gd name="connsiteX3" fmla="*/ 308035 w 471470"/>
                <a:gd name="connsiteY3" fmla="*/ 562748 h 562748"/>
                <a:gd name="connsiteX4" fmla="*/ 57299 w 471470"/>
                <a:gd name="connsiteY4" fmla="*/ 440284 h 562748"/>
                <a:gd name="connsiteX5" fmla="*/ 0 w 471470"/>
                <a:gd name="connsiteY5" fmla="*/ 269090 h 562748"/>
                <a:gd name="connsiteX0" fmla="*/ 8016 w 479486"/>
                <a:gd name="connsiteY0" fmla="*/ 269090 h 562748"/>
                <a:gd name="connsiteX1" fmla="*/ 141697 w 479486"/>
                <a:gd name="connsiteY1" fmla="*/ 0 h 562748"/>
                <a:gd name="connsiteX2" fmla="*/ 479486 w 479486"/>
                <a:gd name="connsiteY2" fmla="*/ 228268 h 562748"/>
                <a:gd name="connsiteX3" fmla="*/ 316051 w 479486"/>
                <a:gd name="connsiteY3" fmla="*/ 562748 h 562748"/>
                <a:gd name="connsiteX4" fmla="*/ 0 w 479486"/>
                <a:gd name="connsiteY4" fmla="*/ 472942 h 562748"/>
                <a:gd name="connsiteX5" fmla="*/ 8016 w 479486"/>
                <a:gd name="connsiteY5" fmla="*/ 269090 h 562748"/>
                <a:gd name="connsiteX0" fmla="*/ 8016 w 479486"/>
                <a:gd name="connsiteY0" fmla="*/ 260926 h 554584"/>
                <a:gd name="connsiteX1" fmla="*/ 158026 w 479486"/>
                <a:gd name="connsiteY1" fmla="*/ 0 h 554584"/>
                <a:gd name="connsiteX2" fmla="*/ 479486 w 479486"/>
                <a:gd name="connsiteY2" fmla="*/ 220104 h 554584"/>
                <a:gd name="connsiteX3" fmla="*/ 316051 w 479486"/>
                <a:gd name="connsiteY3" fmla="*/ 554584 h 554584"/>
                <a:gd name="connsiteX4" fmla="*/ 0 w 479486"/>
                <a:gd name="connsiteY4" fmla="*/ 464778 h 554584"/>
                <a:gd name="connsiteX5" fmla="*/ 8016 w 479486"/>
                <a:gd name="connsiteY5" fmla="*/ 260926 h 554584"/>
                <a:gd name="connsiteX0" fmla="*/ 0 w 471470"/>
                <a:gd name="connsiteY0" fmla="*/ 260926 h 554584"/>
                <a:gd name="connsiteX1" fmla="*/ 150010 w 471470"/>
                <a:gd name="connsiteY1" fmla="*/ 0 h 554584"/>
                <a:gd name="connsiteX2" fmla="*/ 471470 w 471470"/>
                <a:gd name="connsiteY2" fmla="*/ 220104 h 554584"/>
                <a:gd name="connsiteX3" fmla="*/ 308035 w 471470"/>
                <a:gd name="connsiteY3" fmla="*/ 554584 h 554584"/>
                <a:gd name="connsiteX4" fmla="*/ 49134 w 471470"/>
                <a:gd name="connsiteY4" fmla="*/ 440285 h 554584"/>
                <a:gd name="connsiteX5" fmla="*/ 0 w 471470"/>
                <a:gd name="connsiteY5" fmla="*/ 260926 h 554584"/>
                <a:gd name="connsiteX0" fmla="*/ 0 w 471470"/>
                <a:gd name="connsiteY0" fmla="*/ 260926 h 570912"/>
                <a:gd name="connsiteX1" fmla="*/ 150010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471470"/>
                <a:gd name="connsiteY0" fmla="*/ 270070 h 580056"/>
                <a:gd name="connsiteX1" fmla="*/ 140866 w 471470"/>
                <a:gd name="connsiteY1" fmla="*/ 0 h 580056"/>
                <a:gd name="connsiteX2" fmla="*/ 471470 w 471470"/>
                <a:gd name="connsiteY2" fmla="*/ 229248 h 580056"/>
                <a:gd name="connsiteX3" fmla="*/ 348856 w 471470"/>
                <a:gd name="connsiteY3" fmla="*/ 580056 h 580056"/>
                <a:gd name="connsiteX4" fmla="*/ 49134 w 471470"/>
                <a:gd name="connsiteY4" fmla="*/ 449429 h 580056"/>
                <a:gd name="connsiteX5" fmla="*/ 0 w 471470"/>
                <a:gd name="connsiteY5" fmla="*/ 270070 h 580056"/>
                <a:gd name="connsiteX0" fmla="*/ 0 w 471470"/>
                <a:gd name="connsiteY0" fmla="*/ 251782 h 561768"/>
                <a:gd name="connsiteX1" fmla="*/ 131722 w 471470"/>
                <a:gd name="connsiteY1" fmla="*/ 0 h 561768"/>
                <a:gd name="connsiteX2" fmla="*/ 471470 w 471470"/>
                <a:gd name="connsiteY2" fmla="*/ 210960 h 561768"/>
                <a:gd name="connsiteX3" fmla="*/ 348856 w 471470"/>
                <a:gd name="connsiteY3" fmla="*/ 561768 h 561768"/>
                <a:gd name="connsiteX4" fmla="*/ 49134 w 471470"/>
                <a:gd name="connsiteY4" fmla="*/ 431141 h 561768"/>
                <a:gd name="connsiteX5" fmla="*/ 0 w 471470"/>
                <a:gd name="connsiteY5" fmla="*/ 251782 h 561768"/>
                <a:gd name="connsiteX0" fmla="*/ 0 w 471470"/>
                <a:gd name="connsiteY0" fmla="*/ 260926 h 570912"/>
                <a:gd name="connsiteX1" fmla="*/ 168298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706873"/>
                <a:gd name="connsiteY0" fmla="*/ 284176 h 570912"/>
                <a:gd name="connsiteX1" fmla="*/ 403701 w 706873"/>
                <a:gd name="connsiteY1" fmla="*/ 0 h 570912"/>
                <a:gd name="connsiteX2" fmla="*/ 706873 w 706873"/>
                <a:gd name="connsiteY2" fmla="*/ 220104 h 570912"/>
                <a:gd name="connsiteX3" fmla="*/ 584259 w 706873"/>
                <a:gd name="connsiteY3" fmla="*/ 570912 h 570912"/>
                <a:gd name="connsiteX4" fmla="*/ 284537 w 706873"/>
                <a:gd name="connsiteY4" fmla="*/ 440285 h 570912"/>
                <a:gd name="connsiteX5" fmla="*/ 0 w 706873"/>
                <a:gd name="connsiteY5" fmla="*/ 284176 h 570912"/>
                <a:gd name="connsiteX0" fmla="*/ 0 w 706873"/>
                <a:gd name="connsiteY0" fmla="*/ 223146 h 509882"/>
                <a:gd name="connsiteX1" fmla="*/ 403701 w 706873"/>
                <a:gd name="connsiteY1" fmla="*/ 0 h 509882"/>
                <a:gd name="connsiteX2" fmla="*/ 706873 w 706873"/>
                <a:gd name="connsiteY2" fmla="*/ 159074 h 509882"/>
                <a:gd name="connsiteX3" fmla="*/ 584259 w 706873"/>
                <a:gd name="connsiteY3" fmla="*/ 509882 h 509882"/>
                <a:gd name="connsiteX4" fmla="*/ 284537 w 706873"/>
                <a:gd name="connsiteY4" fmla="*/ 379255 h 509882"/>
                <a:gd name="connsiteX5" fmla="*/ 0 w 706873"/>
                <a:gd name="connsiteY5" fmla="*/ 223146 h 509882"/>
                <a:gd name="connsiteX0" fmla="*/ 0 w 640030"/>
                <a:gd name="connsiteY0" fmla="*/ 223146 h 509882"/>
                <a:gd name="connsiteX1" fmla="*/ 403701 w 640030"/>
                <a:gd name="connsiteY1" fmla="*/ 0 h 509882"/>
                <a:gd name="connsiteX2" fmla="*/ 640030 w 640030"/>
                <a:gd name="connsiteY2" fmla="*/ 240448 h 509882"/>
                <a:gd name="connsiteX3" fmla="*/ 584259 w 640030"/>
                <a:gd name="connsiteY3" fmla="*/ 509882 h 509882"/>
                <a:gd name="connsiteX4" fmla="*/ 284537 w 640030"/>
                <a:gd name="connsiteY4" fmla="*/ 379255 h 509882"/>
                <a:gd name="connsiteX5" fmla="*/ 0 w 640030"/>
                <a:gd name="connsiteY5" fmla="*/ 223146 h 509882"/>
                <a:gd name="connsiteX0" fmla="*/ 0 w 640030"/>
                <a:gd name="connsiteY0" fmla="*/ 223146 h 681349"/>
                <a:gd name="connsiteX1" fmla="*/ 403701 w 640030"/>
                <a:gd name="connsiteY1" fmla="*/ 0 h 681349"/>
                <a:gd name="connsiteX2" fmla="*/ 640030 w 640030"/>
                <a:gd name="connsiteY2" fmla="*/ 240448 h 681349"/>
                <a:gd name="connsiteX3" fmla="*/ 639477 w 640030"/>
                <a:gd name="connsiteY3" fmla="*/ 681349 h 681349"/>
                <a:gd name="connsiteX4" fmla="*/ 284537 w 640030"/>
                <a:gd name="connsiteY4" fmla="*/ 379255 h 681349"/>
                <a:gd name="connsiteX5" fmla="*/ 0 w 640030"/>
                <a:gd name="connsiteY5" fmla="*/ 223146 h 681349"/>
                <a:gd name="connsiteX0" fmla="*/ 0 w 640030"/>
                <a:gd name="connsiteY0" fmla="*/ 223146 h 693126"/>
                <a:gd name="connsiteX1" fmla="*/ 403701 w 640030"/>
                <a:gd name="connsiteY1" fmla="*/ 0 h 693126"/>
                <a:gd name="connsiteX2" fmla="*/ 640030 w 640030"/>
                <a:gd name="connsiteY2" fmla="*/ 240448 h 693126"/>
                <a:gd name="connsiteX3" fmla="*/ 639477 w 640030"/>
                <a:gd name="connsiteY3" fmla="*/ 681349 h 693126"/>
                <a:gd name="connsiteX4" fmla="*/ 153757 w 640030"/>
                <a:gd name="connsiteY4" fmla="*/ 693126 h 693126"/>
                <a:gd name="connsiteX5" fmla="*/ 0 w 640030"/>
                <a:gd name="connsiteY5" fmla="*/ 223146 h 693126"/>
                <a:gd name="connsiteX0" fmla="*/ 0 w 640030"/>
                <a:gd name="connsiteY0" fmla="*/ 170834 h 640814"/>
                <a:gd name="connsiteX1" fmla="*/ 415326 w 640030"/>
                <a:gd name="connsiteY1" fmla="*/ 0 h 640814"/>
                <a:gd name="connsiteX2" fmla="*/ 640030 w 640030"/>
                <a:gd name="connsiteY2" fmla="*/ 188136 h 640814"/>
                <a:gd name="connsiteX3" fmla="*/ 639477 w 640030"/>
                <a:gd name="connsiteY3" fmla="*/ 629037 h 640814"/>
                <a:gd name="connsiteX4" fmla="*/ 153757 w 640030"/>
                <a:gd name="connsiteY4" fmla="*/ 640814 h 640814"/>
                <a:gd name="connsiteX5" fmla="*/ 0 w 640030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13322"/>
                <a:gd name="connsiteY0" fmla="*/ 170834 h 640814"/>
                <a:gd name="connsiteX1" fmla="*/ 415326 w 613322"/>
                <a:gd name="connsiteY1" fmla="*/ 0 h 640814"/>
                <a:gd name="connsiteX2" fmla="*/ 584812 w 613322"/>
                <a:gd name="connsiteY2" fmla="*/ 211386 h 640814"/>
                <a:gd name="connsiteX3" fmla="*/ 613321 w 613322"/>
                <a:gd name="connsiteY3" fmla="*/ 565100 h 640814"/>
                <a:gd name="connsiteX4" fmla="*/ 153757 w 613322"/>
                <a:gd name="connsiteY4" fmla="*/ 640814 h 640814"/>
                <a:gd name="connsiteX5" fmla="*/ 0 w 613322"/>
                <a:gd name="connsiteY5" fmla="*/ 170834 h 64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3322" h="640814">
                  <a:moveTo>
                    <a:pt x="0" y="170834"/>
                  </a:moveTo>
                  <a:lnTo>
                    <a:pt x="415326" y="0"/>
                  </a:lnTo>
                  <a:lnTo>
                    <a:pt x="584812" y="211386"/>
                  </a:lnTo>
                  <a:cubicBezTo>
                    <a:pt x="599159" y="358353"/>
                    <a:pt x="613505" y="418133"/>
                    <a:pt x="613321" y="565100"/>
                  </a:cubicBezTo>
                  <a:lnTo>
                    <a:pt x="153757" y="640814"/>
                  </a:lnTo>
                  <a:lnTo>
                    <a:pt x="0" y="170834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6B72D769-BD0E-7E4D-B1DD-17331EE5B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3909120" cy="4471925"/>
          </a:xfrm>
        </p:spPr>
        <p:txBody>
          <a:bodyPr/>
          <a:lstStyle/>
          <a:p>
            <a:r>
              <a:rPr kumimoji="1" lang="en-US" altLang="zh-CN" dirty="0"/>
              <a:t>e.g., relational databases</a:t>
            </a:r>
          </a:p>
          <a:p>
            <a:r>
              <a:rPr kumimoji="1" lang="en-US" altLang="zh-CN" dirty="0"/>
              <a:t>Easy of programming</a:t>
            </a:r>
          </a:p>
          <a:p>
            <a:pPr lvl="1"/>
            <a:r>
              <a:rPr kumimoji="1" lang="en-US" altLang="zh-CN" dirty="0"/>
              <a:t>E.g., Developers don’t need to consider race condition</a:t>
            </a:r>
          </a:p>
          <a:p>
            <a:r>
              <a:rPr kumimoji="1" lang="en-US" altLang="zh-CN" dirty="0"/>
              <a:t>Consistency</a:t>
            </a:r>
          </a:p>
          <a:p>
            <a:pPr lvl="1"/>
            <a:r>
              <a:rPr kumimoji="1" lang="en-US" altLang="zh-CN" dirty="0"/>
              <a:t>Support Serializability </a:t>
            </a:r>
          </a:p>
          <a:p>
            <a:r>
              <a:rPr kumimoji="1" lang="en-US" altLang="zh-CN" dirty="0"/>
              <a:t>Fault tolerance </a:t>
            </a:r>
          </a:p>
          <a:p>
            <a:pPr lvl="1"/>
            <a:r>
              <a:rPr kumimoji="1" lang="en-US" altLang="zh-CN" dirty="0"/>
              <a:t>Durability (But no availability)</a:t>
            </a:r>
          </a:p>
          <a:p>
            <a:r>
              <a:rPr kumimoji="1" lang="en-US" altLang="zh-CN" dirty="0"/>
              <a:t>Performance &amp; scalability </a:t>
            </a:r>
          </a:p>
          <a:p>
            <a:pPr lvl="1"/>
            <a:r>
              <a:rPr kumimoji="1" lang="en-US" altLang="zh-CN" dirty="0"/>
              <a:t>ACID comes at costs!</a:t>
            </a:r>
            <a:endParaRPr kumimoji="1" lang="zh-CN" altLang="en-US" dirty="0"/>
          </a:p>
        </p:txBody>
      </p:sp>
      <p:sp>
        <p:nvSpPr>
          <p:cNvPr id="14" name="多边形">
            <a:extLst>
              <a:ext uri="{FF2B5EF4-FFF2-40B4-BE49-F238E27FC236}">
                <a16:creationId xmlns:a16="http://schemas.microsoft.com/office/drawing/2014/main" id="{7FDC4D2D-2396-6447-9679-F2EC9DAFEDCD}"/>
              </a:ext>
            </a:extLst>
          </p:cNvPr>
          <p:cNvSpPr>
            <a:spLocks noChangeAspect="1"/>
          </p:cNvSpPr>
          <p:nvPr/>
        </p:nvSpPr>
        <p:spPr>
          <a:xfrm>
            <a:off x="5580112" y="2194796"/>
            <a:ext cx="2164062" cy="2027173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" name="多边形">
            <a:extLst>
              <a:ext uri="{FF2B5EF4-FFF2-40B4-BE49-F238E27FC236}">
                <a16:creationId xmlns:a16="http://schemas.microsoft.com/office/drawing/2014/main" id="{FD6197F7-1D27-E24F-914E-2E6B53F07489}"/>
              </a:ext>
            </a:extLst>
          </p:cNvPr>
          <p:cNvSpPr>
            <a:spLocks noChangeAspect="1"/>
          </p:cNvSpPr>
          <p:nvPr/>
        </p:nvSpPr>
        <p:spPr>
          <a:xfrm>
            <a:off x="5810956" y="2474654"/>
            <a:ext cx="1719808" cy="1611021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多边形">
            <a:extLst>
              <a:ext uri="{FF2B5EF4-FFF2-40B4-BE49-F238E27FC236}">
                <a16:creationId xmlns:a16="http://schemas.microsoft.com/office/drawing/2014/main" id="{76A88E49-6678-814C-A601-091683ECC43E}"/>
              </a:ext>
            </a:extLst>
          </p:cNvPr>
          <p:cNvSpPr>
            <a:spLocks noChangeAspect="1"/>
          </p:cNvSpPr>
          <p:nvPr/>
        </p:nvSpPr>
        <p:spPr>
          <a:xfrm>
            <a:off x="6064338" y="2747685"/>
            <a:ext cx="1200932" cy="1124967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" name="多边形">
            <a:extLst>
              <a:ext uri="{FF2B5EF4-FFF2-40B4-BE49-F238E27FC236}">
                <a16:creationId xmlns:a16="http://schemas.microsoft.com/office/drawing/2014/main" id="{F3EA09B0-EE82-DE4C-BB69-FC692EEB2E1F}"/>
              </a:ext>
            </a:extLst>
          </p:cNvPr>
          <p:cNvSpPr>
            <a:spLocks noChangeAspect="1"/>
          </p:cNvSpPr>
          <p:nvPr/>
        </p:nvSpPr>
        <p:spPr>
          <a:xfrm>
            <a:off x="6307836" y="3030339"/>
            <a:ext cx="726048" cy="680122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32657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41803</TotalTime>
  <Words>11000</Words>
  <Application>Microsoft Macintosh PowerPoint</Application>
  <PresentationFormat>全屏显示(16:10)</PresentationFormat>
  <Paragraphs>2873</Paragraphs>
  <Slides>118</Slides>
  <Notes>52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118</vt:i4>
      </vt:variant>
    </vt:vector>
  </HeadingPairs>
  <TitlesOfParts>
    <vt:vector size="128" baseType="lpstr">
      <vt:lpstr>DengXian</vt:lpstr>
      <vt:lpstr>DengXian</vt:lpstr>
      <vt:lpstr>Arial</vt:lpstr>
      <vt:lpstr>Calibri</vt:lpstr>
      <vt:lpstr>Cambria Math</vt:lpstr>
      <vt:lpstr>Consolas</vt:lpstr>
      <vt:lpstr>Courier New</vt:lpstr>
      <vt:lpstr>Eras Medium ITC</vt:lpstr>
      <vt:lpstr>Times New Roman</vt:lpstr>
      <vt:lpstr>1_Office 主题​​</vt:lpstr>
      <vt:lpstr>Before-or-after atomicity, Serializability &amp; Transaction</vt:lpstr>
      <vt:lpstr>PowerPoint 演示文稿</vt:lpstr>
      <vt:lpstr>Review: All-or-Nothing atomicity  </vt:lpstr>
      <vt:lpstr>Review: techniques to support all-or-nothing </vt:lpstr>
      <vt:lpstr>PowerPoint 演示文稿</vt:lpstr>
      <vt:lpstr>Why we need concurrency? </vt:lpstr>
      <vt:lpstr>Example: bank account deposit</vt:lpstr>
      <vt:lpstr>Motivating example </vt:lpstr>
      <vt:lpstr>Problem: missing updates </vt:lpstr>
      <vt:lpstr>Core problem: atomicity of the + operator </vt:lpstr>
      <vt:lpstr>Core problem: atomicity of the + operator </vt:lpstr>
      <vt:lpstr>Core problem: atomicity of the + operator </vt:lpstr>
      <vt:lpstr>Core problem: atomicity of the + operator </vt:lpstr>
      <vt:lpstr>Core problem: atomicity of the + operator </vt:lpstr>
      <vt:lpstr>Core problem: atomicity of the + operator </vt:lpstr>
      <vt:lpstr>Core problem: atomicity of the + operator </vt:lpstr>
      <vt:lpstr>Core problem: atomicity of the + operator </vt:lpstr>
      <vt:lpstr>The race condition problem</vt:lpstr>
      <vt:lpstr>Race condition is hard to control</vt:lpstr>
      <vt:lpstr>Race condition is bad, and is common</vt:lpstr>
      <vt:lpstr>Race in Kernel</vt:lpstr>
      <vt:lpstr>Race condition in Therac-25</vt:lpstr>
      <vt:lpstr>Before-or-After Atomicity</vt:lpstr>
      <vt:lpstr>Goal: before-or-after atomicity </vt:lpstr>
      <vt:lpstr>Goal: before-or-after atomicity (a.k.a, Isolation) </vt:lpstr>
      <vt:lpstr>Use locking to achieve before-or-after</vt:lpstr>
      <vt:lpstr>Use locking to achieve before-or-after: global lock</vt:lpstr>
      <vt:lpstr>Use locking to achieve before-or-after: global lock</vt:lpstr>
      <vt:lpstr>Use locking to achieve before-or-after: global lock</vt:lpstr>
      <vt:lpstr>Use locking to achieve before-or-after: global lock</vt:lpstr>
      <vt:lpstr>Use locking to achieve before-or-after: global lock</vt:lpstr>
      <vt:lpstr>Use locking to achieve before-or-after: global lock</vt:lpstr>
      <vt:lpstr>Use locking to achieve before-or-after: global lock</vt:lpstr>
      <vt:lpstr>Use locking to achieve before-or-after: global lock</vt:lpstr>
      <vt:lpstr>Use locking to achieve before-or-after: global lock</vt:lpstr>
      <vt:lpstr>Use locking to achieve before-or-after: global lock</vt:lpstr>
      <vt:lpstr>Use locking to achieve before-or-after: global lock</vt:lpstr>
      <vt:lpstr>Use locking to achieve before-or-after: global lock</vt:lpstr>
      <vt:lpstr>Use locking to achieve before-or-after: global lock</vt:lpstr>
      <vt:lpstr>Use locking to achieve before-or-after: global lock</vt:lpstr>
      <vt:lpstr>Use locking to achieve before-or-after: fine-grained locking</vt:lpstr>
      <vt:lpstr>Use locking to achieve before-or-after: fine-grained locking</vt:lpstr>
      <vt:lpstr>Use locking to achieve before-or-after: fine-grained locking</vt:lpstr>
      <vt:lpstr>Use locking to achieve before-or-after: fine-grained locking</vt:lpstr>
      <vt:lpstr>Another example: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Problem: accessing multiple records</vt:lpstr>
      <vt:lpstr>Problem: accessing multiple records</vt:lpstr>
      <vt:lpstr>Solution: acquire all locks first, and release them at last</vt:lpstr>
      <vt:lpstr>Two-phase locking (2PL)</vt:lpstr>
      <vt:lpstr>Two-phase locking (2PL)</vt:lpstr>
      <vt:lpstr>Two-phase locking (2PL)</vt:lpstr>
      <vt:lpstr>Two-phase locking (2PL)</vt:lpstr>
      <vt:lpstr>Two-phase locking (2PL)</vt:lpstr>
      <vt:lpstr>Two-phase locking (2PL)</vt:lpstr>
      <vt:lpstr>Two-phase locking (2PL)</vt:lpstr>
      <vt:lpstr>Two-phase locking (2PL)</vt:lpstr>
      <vt:lpstr>Two-phase locking (2PL)</vt:lpstr>
      <vt:lpstr>Two-phase locking (2PL)</vt:lpstr>
      <vt:lpstr>Two-phase locking (2PL)</vt:lpstr>
      <vt:lpstr>Two-phase locking (2PL)</vt:lpstr>
      <vt:lpstr>Use locking to achieve before-or-after: 2PL</vt:lpstr>
      <vt:lpstr>Serializability</vt:lpstr>
      <vt:lpstr>Serializability</vt:lpstr>
      <vt:lpstr>PowerPoint 演示文稿</vt:lpstr>
      <vt:lpstr>PowerPoint 演示文稿</vt:lpstr>
      <vt:lpstr>PowerPoint 演示文稿</vt:lpstr>
      <vt:lpstr>Serializability has many types</vt:lpstr>
      <vt:lpstr>PowerPoint 演示文稿</vt:lpstr>
      <vt:lpstr>Conflict Serializability</vt:lpstr>
      <vt:lpstr>PowerPoint 演示文稿</vt:lpstr>
      <vt:lpstr>Conflict Graph</vt:lpstr>
      <vt:lpstr>PowerPoint 演示文稿</vt:lpstr>
      <vt:lpstr>PowerPoint 演示文稿</vt:lpstr>
      <vt:lpstr>PowerPoint 演示文稿</vt:lpstr>
      <vt:lpstr>PowerPoint 演示文稿</vt:lpstr>
      <vt:lpstr>Conflict Equivalence</vt:lpstr>
      <vt:lpstr>View Serializability</vt:lpstr>
      <vt:lpstr>View Serializability</vt:lpstr>
      <vt:lpstr>Question</vt:lpstr>
      <vt:lpstr>Conflict Serializability VS. View Serializability</vt:lpstr>
      <vt:lpstr>Use locking to achieve before-or-after: 2PL</vt:lpstr>
      <vt:lpstr>Proof of 2PL </vt:lpstr>
      <vt:lpstr>PowerPoint 演示文稿</vt:lpstr>
      <vt:lpstr>Correctness (app-semantic consistency)</vt:lpstr>
      <vt:lpstr>Correctness and serializability </vt:lpstr>
      <vt:lpstr>PowerPoint 演示文稿</vt:lpstr>
      <vt:lpstr>Deadlock</vt:lpstr>
      <vt:lpstr>Deadlock: what if Thread 1 first acquires lock[a]? </vt:lpstr>
      <vt:lpstr>Deadlock: what if Thread 1 first acquires lock[a]? </vt:lpstr>
      <vt:lpstr>Deadlock: what if Thread 1 first acquires lock[a]? </vt:lpstr>
      <vt:lpstr>Deadlock: what if Thread 1 first acquires lock[a]? </vt:lpstr>
      <vt:lpstr>Deadlock: what if Thread 1 first acquires lock[a]? </vt:lpstr>
      <vt:lpstr>Resolving deadlock</vt:lpstr>
      <vt:lpstr>Recap data management in a distributed setting is hard</vt:lpstr>
      <vt:lpstr>PowerPoint 演示文稿</vt:lpstr>
      <vt:lpstr>What is a transaction (TX)?</vt:lpstr>
      <vt:lpstr>TX: an abstraction to ease data management</vt:lpstr>
      <vt:lpstr>What can a TX provide?  ACID </vt:lpstr>
      <vt:lpstr>Atomicity </vt:lpstr>
      <vt:lpstr>Isolation &amp; Durability </vt:lpstr>
      <vt:lpstr>PowerPoint 演示文稿</vt:lpstr>
      <vt:lpstr>Consistency</vt:lpstr>
      <vt:lpstr>Enforcing ACID properties</vt:lpstr>
      <vt:lpstr>Summary of systems that support transactions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1572</cp:revision>
  <cp:lastPrinted>2020-03-02T13:38:09Z</cp:lastPrinted>
  <dcterms:created xsi:type="dcterms:W3CDTF">2017-11-24T09:35:45Z</dcterms:created>
  <dcterms:modified xsi:type="dcterms:W3CDTF">2022-10-25T01:57:50Z</dcterms:modified>
</cp:coreProperties>
</file>